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0"/>
  </p:notesMasterIdLst>
  <p:sldIdLst>
    <p:sldId id="349" r:id="rId3"/>
    <p:sldId id="382" r:id="rId4"/>
    <p:sldId id="554" r:id="rId5"/>
    <p:sldId id="556" r:id="rId6"/>
    <p:sldId id="557" r:id="rId7"/>
    <p:sldId id="559" r:id="rId8"/>
    <p:sldId id="327" r:id="rId9"/>
    <p:sldId id="558" r:id="rId10"/>
    <p:sldId id="561" r:id="rId11"/>
    <p:sldId id="562" r:id="rId12"/>
    <p:sldId id="563" r:id="rId13"/>
    <p:sldId id="564" r:id="rId14"/>
    <p:sldId id="566" r:id="rId15"/>
    <p:sldId id="555" r:id="rId16"/>
    <p:sldId id="589" r:id="rId17"/>
    <p:sldId id="388" r:id="rId18"/>
    <p:sldId id="578" r:id="rId19"/>
    <p:sldId id="579" r:id="rId20"/>
    <p:sldId id="580" r:id="rId21"/>
    <p:sldId id="581" r:id="rId22"/>
    <p:sldId id="582" r:id="rId23"/>
    <p:sldId id="583" r:id="rId24"/>
    <p:sldId id="584" r:id="rId25"/>
    <p:sldId id="585" r:id="rId26"/>
    <p:sldId id="586" r:id="rId27"/>
    <p:sldId id="587" r:id="rId28"/>
    <p:sldId id="58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9E7"/>
    <a:srgbClr val="FF0066"/>
    <a:srgbClr val="92D050"/>
    <a:srgbClr val="AFDC7E"/>
    <a:srgbClr val="FF6600"/>
    <a:srgbClr val="D5F7FF"/>
    <a:srgbClr val="C5F5E8"/>
    <a:srgbClr val="2BC0C7"/>
    <a:srgbClr val="FFFFCC"/>
    <a:srgbClr val="C1F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71328" autoAdjust="0"/>
  </p:normalViewPr>
  <p:slideViewPr>
    <p:cSldViewPr snapToGrid="0">
      <p:cViewPr varScale="1">
        <p:scale>
          <a:sx n="81" d="100"/>
          <a:sy n="81" d="100"/>
        </p:scale>
        <p:origin x="1752" y="114"/>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337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69BE4F-8296-42BF-864C-A407BC4A178C}" type="datetimeFigureOut">
              <a:rPr lang="en-GB" smtClean="0"/>
              <a:t>31/10/2022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45D71B-1040-4E96-8999-5AB5E95E8BB1}" type="slidenum">
              <a:rPr lang="en-GB" smtClean="0"/>
              <a:t>‹#›</a:t>
            </a:fld>
            <a:endParaRPr lang="en-GB"/>
          </a:p>
        </p:txBody>
      </p:sp>
    </p:spTree>
    <p:extLst>
      <p:ext uri="{BB962C8B-B14F-4D97-AF65-F5344CB8AC3E}">
        <p14:creationId xmlns:p14="http://schemas.microsoft.com/office/powerpoint/2010/main" val="1768292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b="0" dirty="0">
                <a:effectLst/>
                <a:latin typeface="Calibri" panose="020F0502020204030204" pitchFamily="34" charset="0"/>
                <a:ea typeface="Calibri" panose="020F0502020204030204" pitchFamily="34" charset="0"/>
              </a:rPr>
              <a:t>This lesson includes an assessment of the vocabulary and grammar knowledge from the first 12 weeks of the course.  There is a phonics assessment in Week 14.</a:t>
            </a:r>
            <a:br>
              <a:rPr lang="en-GB" sz="1200" b="0" dirty="0">
                <a:effectLst/>
                <a:latin typeface="Calibri" panose="020F0502020204030204" pitchFamily="34" charset="0"/>
                <a:ea typeface="Calibri" panose="020F0502020204030204" pitchFamily="34" charset="0"/>
              </a:rPr>
            </a:br>
            <a:r>
              <a:rPr lang="en-GB" sz="1200" b="1" dirty="0">
                <a:effectLst/>
                <a:latin typeface="Calibri" panose="020F0502020204030204" pitchFamily="34" charset="0"/>
                <a:ea typeface="Calibri" panose="020F0502020204030204" pitchFamily="34" charset="0"/>
              </a:rPr>
              <a:t>Note</a:t>
            </a:r>
            <a:r>
              <a:rPr lang="en-GB" sz="1200" b="0" dirty="0">
                <a:effectLst/>
                <a:latin typeface="Calibri" panose="020F0502020204030204" pitchFamily="34" charset="0"/>
                <a:ea typeface="Calibri" panose="020F0502020204030204" pitchFamily="34" charset="0"/>
              </a:rPr>
              <a:t>: there are no follow up activities this week, but there is a Christmas carol at the end of the quiz.  This could be used in a follow up slot, more than once, during this week, as appropriate.</a:t>
            </a:r>
            <a:br>
              <a:rPr lang="en-GB" sz="1200" b="0" dirty="0">
                <a:effectLst/>
                <a:latin typeface="Calibri" panose="020F0502020204030204" pitchFamily="34" charset="0"/>
                <a:ea typeface="Calibri" panose="020F0502020204030204" pitchFamily="34" charset="0"/>
              </a:rPr>
            </a:br>
            <a:r>
              <a:rPr lang="en-GB" sz="1200" b="0" dirty="0">
                <a:effectLst/>
                <a:latin typeface="Calibri" panose="020F0502020204030204" pitchFamily="34" charset="0"/>
                <a:ea typeface="Calibri" panose="020F0502020204030204" pitchFamily="34" charset="0"/>
              </a:rPr>
              <a:t>The quiz can be completed on paper with pupils writing numbered answers. Alternatively there is a word document for printing.</a:t>
            </a:r>
            <a:br>
              <a:rPr lang="en-GB" sz="1200" b="0" dirty="0">
                <a:effectLst/>
                <a:latin typeface="Calibri" panose="020F0502020204030204" pitchFamily="34" charset="0"/>
                <a:ea typeface="Calibri" panose="020F0502020204030204" pitchFamily="34" charset="0"/>
              </a:rPr>
            </a:br>
            <a:r>
              <a:rPr lang="en-GB" sz="1200" b="0" dirty="0">
                <a:effectLst/>
                <a:latin typeface="Calibri" panose="020F0502020204030204" pitchFamily="34" charset="0"/>
                <a:ea typeface="Calibri" panose="020F0502020204030204" pitchFamily="34" charset="0"/>
              </a:rPr>
              <a:t>There is an answer sheet for teachers.  Alternatively, answers are provided on slides for pupils to correct their own or a partner’s.</a:t>
            </a:r>
          </a:p>
          <a:p>
            <a:pPr marL="171450" lvl="0" indent="-171450" algn="l" rtl="0">
              <a:spcBef>
                <a:spcPts val="0"/>
              </a:spcBef>
              <a:spcAft>
                <a:spcPts val="0"/>
              </a:spcAft>
              <a:buFontTx/>
              <a:buChar char="-"/>
            </a:pPr>
            <a:endParaRPr lang="en-GB" sz="12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a:effectLst/>
                <a:latin typeface="Calibri" panose="020F0502020204030204" pitchFamily="34" charset="0"/>
                <a:ea typeface="Calibri" panose="020F0502020204030204" pitchFamily="34" charset="0"/>
              </a:rPr>
              <a:t>Glossed words: </a:t>
            </a:r>
            <a:r>
              <a:rPr lang="es-ES" altLang="en-US" sz="1200" b="1" dirty="0">
                <a:solidFill>
                  <a:srgbClr val="002060"/>
                </a:solidFill>
                <a:latin typeface="Century Gothic" panose="020B0502020202020204" pitchFamily="34" charset="0"/>
              </a:rPr>
              <a:t>el villancico </a:t>
            </a:r>
            <a:r>
              <a:rPr lang="en-GB" sz="1200" b="0" dirty="0">
                <a:effectLst/>
                <a:latin typeface="Calibri" panose="020F0502020204030204" pitchFamily="34" charset="0"/>
                <a:ea typeface="Calibri" panose="020F0502020204030204" pitchFamily="34" charset="0"/>
              </a:rPr>
              <a:t>[&gt;5000]</a:t>
            </a:r>
            <a:endParaRPr lang="en-GB" sz="1200" b="0" i="0" u="none" strike="noStrike" dirty="0">
              <a:solidFill>
                <a:schemeClr val="dk1"/>
              </a:solidFill>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s-ES" altLang="en-US" sz="1200" b="1" dirty="0">
                <a:solidFill>
                  <a:srgbClr val="002060"/>
                </a:solidFill>
                <a:latin typeface="Century Gothic" panose="020B0502020202020204" pitchFamily="34" charset="0"/>
              </a:rPr>
              <a:t> </a:t>
            </a:r>
            <a:r>
              <a:rPr lang="es-ES" altLang="en-US" sz="1200" dirty="0">
                <a:solidFill>
                  <a:srgbClr val="002060"/>
                </a:solidFill>
                <a:latin typeface="Century Gothic" panose="020B0502020202020204" pitchFamily="34" charset="0"/>
              </a:rPr>
              <a:t>= Christmas carol</a:t>
            </a:r>
          </a:p>
          <a:p>
            <a:pPr marL="0" marR="0" lvl="0" indent="0" algn="l" rtl="0">
              <a:lnSpc>
                <a:spcPct val="100000"/>
              </a:lnSpc>
              <a:spcBef>
                <a:spcPts val="0"/>
              </a:spcBef>
              <a:spcAft>
                <a:spcPts val="0"/>
              </a:spcAft>
              <a:buClr>
                <a:schemeClr val="dk1"/>
              </a:buClr>
              <a:buSzPts val="1200"/>
              <a:buFont typeface="Calibri"/>
              <a:buNone/>
            </a:pPr>
            <a:r>
              <a:rPr lang="en-GB" sz="1200" b="1" dirty="0">
                <a:effectLst/>
                <a:latin typeface="Calibri" panose="020F0502020204030204" pitchFamily="34" charset="0"/>
                <a:ea typeface="Calibri" panose="020F0502020204030204" pitchFamily="34" charset="0"/>
              </a:rPr>
              <a:t> </a:t>
            </a: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written recall of previously taught grammar.</a:t>
            </a:r>
          </a:p>
          <a:p>
            <a:pPr marL="216000" indent="-215280">
              <a:lnSpc>
                <a:spcPct val="100000"/>
              </a:lnSpc>
            </a:pPr>
            <a:endParaRPr lang="en-GB" sz="1200" b="0"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Procedure:</a:t>
            </a:r>
          </a:p>
          <a:p>
            <a:pPr marL="229320" indent="-228600">
              <a:lnSpc>
                <a:spcPct val="100000"/>
              </a:lnSpc>
              <a:buAutoNum type="arabicPeriod"/>
            </a:pPr>
            <a:r>
              <a:rPr lang="en-GB" sz="1200" b="0" strike="noStrike" spc="-1" dirty="0">
                <a:solidFill>
                  <a:srgbClr val="000000"/>
                </a:solidFill>
                <a:latin typeface="+mn-lt"/>
              </a:rPr>
              <a:t>Ensure that the task is clear.  </a:t>
            </a:r>
          </a:p>
          <a:p>
            <a:pPr marL="229320" indent="-228600">
              <a:lnSpc>
                <a:spcPct val="100000"/>
              </a:lnSpc>
              <a:buAutoNum type="arabicPeriod"/>
            </a:pPr>
            <a:r>
              <a:rPr lang="en-GB" sz="1200" b="0" strike="noStrike" spc="-1" dirty="0">
                <a:solidFill>
                  <a:srgbClr val="000000"/>
                </a:solidFill>
                <a:latin typeface="+mn-lt"/>
              </a:rPr>
              <a:t>Pupils could write the correct English pronouns (or they could fill in if they have printed assessment sheets).</a:t>
            </a:r>
            <a:endParaRPr lang="en-GB" sz="1200" b="0" strike="noStrike" spc="-1" dirty="0">
              <a:latin typeface="Arial"/>
            </a:endParaRP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642650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written recall of previously taught grammar.</a:t>
            </a:r>
          </a:p>
          <a:p>
            <a:pPr marL="216000" indent="-215280">
              <a:lnSpc>
                <a:spcPct val="100000"/>
              </a:lnSpc>
            </a:pPr>
            <a:endParaRPr lang="en-GB" sz="1200" b="0" strike="noStrike" spc="-1" dirty="0">
              <a:solidFill>
                <a:srgbClr val="000000"/>
              </a:solidFill>
              <a:latin typeface="+mn-lt"/>
              <a:ea typeface="Calibri"/>
            </a:endParaRP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348202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written production of previously taught vocabulary.</a:t>
            </a:r>
          </a:p>
          <a:p>
            <a:pPr marL="216000" indent="-215280">
              <a:lnSpc>
                <a:spcPct val="100000"/>
              </a:lnSpc>
            </a:pPr>
            <a:endParaRPr lang="en-GB" sz="1200" b="0"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Procedure:</a:t>
            </a:r>
          </a:p>
          <a:p>
            <a:pPr marL="229320" indent="-228600">
              <a:lnSpc>
                <a:spcPct val="100000"/>
              </a:lnSpc>
              <a:buAutoNum type="arabicPeriod"/>
            </a:pPr>
            <a:r>
              <a:rPr lang="en-GB" sz="1200" b="0" strike="noStrike" spc="-1" dirty="0">
                <a:solidFill>
                  <a:srgbClr val="000000"/>
                </a:solidFill>
                <a:latin typeface="+mn-lt"/>
              </a:rPr>
              <a:t>Ensure that the task is clear.  </a:t>
            </a:r>
          </a:p>
          <a:p>
            <a:pPr marL="229320" indent="-228600">
              <a:lnSpc>
                <a:spcPct val="100000"/>
              </a:lnSpc>
              <a:buAutoNum type="arabicPeriod"/>
            </a:pPr>
            <a:r>
              <a:rPr lang="en-GB" sz="1200" b="0" strike="noStrike" spc="-1" dirty="0">
                <a:solidFill>
                  <a:srgbClr val="000000"/>
                </a:solidFill>
                <a:latin typeface="+mn-lt"/>
              </a:rPr>
              <a:t>Pupils could write the answers only (or they could fill in if they have printed assessment sheets).</a:t>
            </a:r>
            <a:endParaRPr lang="en-GB" sz="1200" b="0" strike="noStrike" spc="-1" dirty="0">
              <a:latin typeface="Arial"/>
            </a:endParaRP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94381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a:t>
            </a:r>
            <a:r>
              <a:rPr lang="en-GB" b="0" dirty="0"/>
              <a:t>flexible (two slides)</a:t>
            </a:r>
            <a:br>
              <a:rPr lang="en-GB" b="0" dirty="0"/>
            </a:br>
            <a:r>
              <a:rPr lang="en-GB" b="1" i="1" dirty="0"/>
              <a:t>Note: </a:t>
            </a:r>
            <a:r>
              <a:rPr lang="en-GB" b="0" i="1" dirty="0"/>
              <a:t>the majority of this lesson will be taken up with the vocabulary and grammar parts of the assessment. However, this Christmas carol can fit in either at the end of this week’s lesson or in the follow up time this week.  There are no other follow up materials this week, as we anticipate schools will be busy at this time of term.</a:t>
            </a:r>
          </a:p>
          <a:p>
            <a:pPr marL="0" indent="0">
              <a:buNone/>
            </a:pPr>
            <a:br>
              <a:rPr lang="en-GB" b="1" dirty="0"/>
            </a:br>
            <a:r>
              <a:rPr lang="en-GB" b="1" dirty="0"/>
              <a:t>Aim: </a:t>
            </a:r>
            <a:r>
              <a:rPr lang="en-GB" b="0" dirty="0"/>
              <a:t>to enjoy a Peruvian Christmas carol; to join in with the song whilst listening and reading.</a:t>
            </a:r>
            <a:endParaRPr lang="en-GB" b="0" baseline="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lvl="0" indent="0" algn="l" rtl="0">
              <a:spcBef>
                <a:spcPts val="0"/>
              </a:spcBef>
              <a:spcAft>
                <a:spcPts val="0"/>
              </a:spcAft>
              <a:buNone/>
            </a:pPr>
            <a:r>
              <a:rPr lang="en-GB" b="1" dirty="0"/>
              <a:t>Procedure:</a:t>
            </a:r>
            <a:br>
              <a:rPr lang="en-GB" b="1" dirty="0"/>
            </a:br>
            <a:r>
              <a:rPr lang="en-GB" b="0" dirty="0"/>
              <a:t>1. Click to listen to the song.  The words are spread out over two slides.  Click to move on to the 2</a:t>
            </a:r>
            <a:r>
              <a:rPr lang="en-GB" b="0" baseline="30000" dirty="0"/>
              <a:t>nd</a:t>
            </a:r>
            <a:r>
              <a:rPr lang="en-GB" b="0" dirty="0"/>
              <a:t> slide – the audio will continue.</a:t>
            </a:r>
            <a:br>
              <a:rPr lang="en-GB" b="0" dirty="0"/>
            </a:br>
            <a:r>
              <a:rPr lang="en-GB" b="1" dirty="0"/>
              <a:t>Note</a:t>
            </a:r>
            <a:r>
              <a:rPr lang="en-GB" b="0" dirty="0"/>
              <a:t>: the song could be included in a nativity at the point where the shepherds arrive to visit Baby Jesus, or be sung as part of a Christmas assembly.</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Transcript</a:t>
            </a:r>
            <a:r>
              <a:rPr lang="en-GB" dirty="0"/>
              <a:t>:</a:t>
            </a:r>
            <a:br>
              <a:rPr lang="es-ES" altLang="en-US" sz="1200" dirty="0">
                <a:solidFill>
                  <a:srgbClr val="002060"/>
                </a:solidFill>
                <a:latin typeface="Century Gothic" panose="020B0502020202020204" pitchFamily="34" charset="0"/>
              </a:rPr>
            </a:br>
            <a:r>
              <a:rPr lang="es-ES" b="0" i="0" dirty="0">
                <a:solidFill>
                  <a:srgbClr val="000000"/>
                </a:solidFill>
                <a:effectLst/>
                <a:latin typeface="Helvetica Neue"/>
              </a:rPr>
              <a:t>Niño Manuelito ¿qué quieres comer?</a:t>
            </a:r>
            <a:br>
              <a:rPr lang="es-ES" dirty="0"/>
            </a:br>
            <a:r>
              <a:rPr lang="es-ES" b="0" i="0" dirty="0">
                <a:solidFill>
                  <a:srgbClr val="000000"/>
                </a:solidFill>
                <a:effectLst/>
                <a:latin typeface="Helvetica Neue"/>
              </a:rPr>
              <a:t>Niño Manuelito ¿qué quieres comer?</a:t>
            </a:r>
            <a:br>
              <a:rPr lang="es-ES" dirty="0"/>
            </a:br>
            <a:r>
              <a:rPr lang="es-ES" b="0" i="0" dirty="0">
                <a:solidFill>
                  <a:srgbClr val="000000"/>
                </a:solidFill>
                <a:effectLst/>
                <a:latin typeface="Helvetica Neue"/>
              </a:rPr>
              <a:t>Torrejitas fritas envueltas en miel,</a:t>
            </a:r>
            <a:br>
              <a:rPr lang="es-ES" dirty="0"/>
            </a:br>
            <a:r>
              <a:rPr lang="es-ES" b="0" i="0" dirty="0">
                <a:solidFill>
                  <a:srgbClr val="000000"/>
                </a:solidFill>
                <a:effectLst/>
                <a:latin typeface="Helvetica Neue"/>
              </a:rPr>
              <a:t>Torrejitas fritas envueltas en miel.</a:t>
            </a:r>
            <a:br>
              <a:rPr lang="es-ES" dirty="0"/>
            </a:br>
            <a:br>
              <a:rPr lang="es-ES" dirty="0"/>
            </a:br>
            <a:r>
              <a:rPr lang="es-ES" b="0" i="0" dirty="0">
                <a:solidFill>
                  <a:srgbClr val="000000"/>
                </a:solidFill>
                <a:effectLst/>
                <a:latin typeface="Helvetica Neue"/>
              </a:rPr>
              <a:t>Chorus:</a:t>
            </a:r>
            <a:br>
              <a:rPr lang="es-ES" dirty="0"/>
            </a:br>
            <a:r>
              <a:rPr lang="es-ES" b="0" i="0" dirty="0">
                <a:solidFill>
                  <a:srgbClr val="000000"/>
                </a:solidFill>
                <a:effectLst/>
                <a:latin typeface="Helvetica Neue"/>
              </a:rPr>
              <a:t>Mi canchita te la traigo,</a:t>
            </a:r>
            <a:br>
              <a:rPr lang="es-ES" dirty="0"/>
            </a:br>
            <a:r>
              <a:rPr lang="es-ES" b="0" i="0" dirty="0">
                <a:solidFill>
                  <a:srgbClr val="000000"/>
                </a:solidFill>
                <a:effectLst/>
                <a:latin typeface="Helvetica Neue"/>
              </a:rPr>
              <a:t>molidita te la traigo</a:t>
            </a:r>
            <a:br>
              <a:rPr lang="es-ES" dirty="0"/>
            </a:br>
            <a:r>
              <a:rPr lang="es-ES" b="0" i="0" dirty="0">
                <a:solidFill>
                  <a:srgbClr val="000000"/>
                </a:solidFill>
                <a:effectLst/>
                <a:latin typeface="Helvetica Neue"/>
              </a:rPr>
              <a:t>aquí te traigo el buen café</a:t>
            </a:r>
            <a:br>
              <a:rPr lang="es-ES" dirty="0"/>
            </a:br>
            <a:r>
              <a:rPr lang="es-ES" b="0" i="0" dirty="0">
                <a:solidFill>
                  <a:srgbClr val="000000"/>
                </a:solidFill>
                <a:effectLst/>
                <a:latin typeface="Helvetica Neue"/>
              </a:rPr>
              <a:t>para María y San José</a:t>
            </a:r>
            <a:br>
              <a:rPr lang="es-ES" dirty="0"/>
            </a:br>
            <a:r>
              <a:rPr lang="es-ES" b="0" i="0" dirty="0">
                <a:solidFill>
                  <a:srgbClr val="000000"/>
                </a:solidFill>
                <a:effectLst/>
                <a:latin typeface="Helvetica Neue"/>
              </a:rPr>
              <a:t>aquí te traigo el buen café</a:t>
            </a:r>
            <a:br>
              <a:rPr lang="es-ES" dirty="0"/>
            </a:br>
            <a:r>
              <a:rPr lang="es-ES" b="0" i="0" dirty="0">
                <a:solidFill>
                  <a:srgbClr val="000000"/>
                </a:solidFill>
                <a:effectLst/>
                <a:latin typeface="Helvetica Neue"/>
              </a:rPr>
              <a:t>para María y San José.</a:t>
            </a:r>
            <a:br>
              <a:rPr lang="es-ES" dirty="0"/>
            </a:br>
            <a:br>
              <a:rPr lang="es-ES" dirty="0"/>
            </a:br>
            <a:r>
              <a:rPr lang="es-ES" b="0" i="0" dirty="0">
                <a:solidFill>
                  <a:srgbClr val="000000"/>
                </a:solidFill>
                <a:effectLst/>
                <a:latin typeface="Helvetica Neue"/>
              </a:rPr>
              <a:t>Yo como pastora, te traigo mis ovejas</a:t>
            </a:r>
            <a:br>
              <a:rPr lang="es-ES" dirty="0"/>
            </a:br>
            <a:r>
              <a:rPr lang="es-ES" b="0" i="0" dirty="0">
                <a:solidFill>
                  <a:srgbClr val="000000"/>
                </a:solidFill>
                <a:effectLst/>
                <a:latin typeface="Helvetica Neue"/>
              </a:rPr>
              <a:t>Yo como pastora, te traigo mis ovejas</a:t>
            </a:r>
            <a:br>
              <a:rPr lang="es-ES" dirty="0"/>
            </a:br>
            <a:r>
              <a:rPr lang="es-ES" b="0" i="0" dirty="0">
                <a:solidFill>
                  <a:srgbClr val="000000"/>
                </a:solidFill>
                <a:effectLst/>
                <a:latin typeface="Helvetica Neue"/>
              </a:rPr>
              <a:t>unas trasquiladas y otras sin orejas</a:t>
            </a:r>
            <a:br>
              <a:rPr lang="es-ES" dirty="0"/>
            </a:br>
            <a:r>
              <a:rPr lang="es-ES" b="0" i="0" dirty="0">
                <a:solidFill>
                  <a:srgbClr val="000000"/>
                </a:solidFill>
                <a:effectLst/>
                <a:latin typeface="Helvetica Neue"/>
              </a:rPr>
              <a:t>unas trasquiladas y otras sin orejas.</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Tune: </a:t>
            </a:r>
            <a:r>
              <a:rPr lang="en-GB" b="0" dirty="0"/>
              <a:t>https://www.mamalisa.com/?t=es&amp;p=4542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Images</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err="1"/>
              <a:t>Torrijas</a:t>
            </a:r>
            <a:r>
              <a:rPr lang="en-GB" b="0" dirty="0"/>
              <a:t> - Eduardo, CC BY-SA 2.0 via Wikimedia Commons</a:t>
            </a:r>
            <a:br>
              <a:rPr lang="en-GB" b="0" dirty="0"/>
            </a:br>
            <a:r>
              <a:rPr lang="en-GB" b="0" dirty="0" err="1"/>
              <a:t>Canchita</a:t>
            </a:r>
            <a:r>
              <a:rPr lang="en-GB" b="0" dirty="0"/>
              <a:t> - </a:t>
            </a:r>
            <a:r>
              <a:rPr lang="en-GB" b="0" dirty="0" err="1"/>
              <a:t>MiguelAlanCS</a:t>
            </a:r>
            <a:r>
              <a:rPr lang="en-GB" b="0" dirty="0"/>
              <a:t>, CC BY-SA 4.0 via Wikimedia Commons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br>
              <a:rPr lang="en-GB" b="0" dirty="0"/>
            </a:b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89786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2/2</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00984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GB" b="0" dirty="0"/>
          </a:p>
          <a:p>
            <a:pPr marL="0" lvl="0" indent="0" algn="l" rtl="0">
              <a:spcBef>
                <a:spcPts val="0"/>
              </a:spcBef>
              <a:spcAft>
                <a:spcPts val="0"/>
              </a:spcAft>
              <a:buNone/>
            </a:pPr>
            <a:endParaRPr lang="en-GB" b="0" dirty="0"/>
          </a:p>
          <a:p>
            <a:pPr marL="0" lvl="0" indent="0" algn="l" rtl="0">
              <a:spcBef>
                <a:spcPts val="0"/>
              </a:spcBef>
              <a:spcAft>
                <a:spcPts val="0"/>
              </a:spcAft>
              <a:buNone/>
            </a:pPr>
            <a:endParaRPr lang="en-GB" b="0" dirty="0"/>
          </a:p>
          <a:p>
            <a:pPr marL="0" lvl="0" indent="0" algn="l" rtl="0">
              <a:spcBef>
                <a:spcPts val="0"/>
              </a:spcBef>
              <a:spcAft>
                <a:spcPts val="0"/>
              </a:spcAft>
              <a:buNone/>
            </a:pPr>
            <a:endParaRPr dirty="0"/>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20-25 minutes (all assessment slides)</a:t>
            </a:r>
            <a:br>
              <a:rPr lang="en-GB"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aural comprehension of vocabulary taught in weeks 1-12 of the course.</a:t>
            </a:r>
            <a:br>
              <a:rPr lang="en-GB"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Procedure:</a:t>
            </a:r>
          </a:p>
          <a:p>
            <a:pPr marL="216000" indent="-216000">
              <a:lnSpc>
                <a:spcPct val="100000"/>
              </a:lnSpc>
            </a:pPr>
            <a:r>
              <a:rPr lang="en-GB" sz="1200" b="0" strike="noStrike" spc="-1" dirty="0">
                <a:solidFill>
                  <a:srgbClr val="000000"/>
                </a:solidFill>
                <a:latin typeface="+mn-lt"/>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mn-lt"/>
              </a:rPr>
              <a:t>2. Pupils can either write 1C, etc.. or if they have the assessment on a print out they can put a X in the correct box.</a:t>
            </a:r>
          </a:p>
          <a:p>
            <a:pPr marL="216000" indent="-216000">
              <a:lnSpc>
                <a:spcPct val="100000"/>
              </a:lnSpc>
            </a:pPr>
            <a:r>
              <a:rPr lang="en-GB" sz="1200" b="0" strike="noStrike" spc="-1" dirty="0">
                <a:solidFill>
                  <a:srgbClr val="000000"/>
                </a:solidFill>
                <a:latin typeface="+mn-lt"/>
              </a:rPr>
              <a:t>3. Note that the first item can be completed, with support from the teacher, as an example.  It is NOT included in the overall total marks.</a:t>
            </a:r>
          </a:p>
          <a:p>
            <a:pPr marL="216000" indent="-216000">
              <a:lnSpc>
                <a:spcPct val="100000"/>
              </a:lnSpc>
            </a:pPr>
            <a:r>
              <a:rPr lang="en-GB" sz="1200" b="0" strike="noStrike" spc="-1" dirty="0">
                <a:solidFill>
                  <a:srgbClr val="000000"/>
                </a:solidFill>
                <a:latin typeface="+mn-lt"/>
              </a:rPr>
              <a:t>3. After items 1-4, continue to the next slide to complete the remainder of the task.</a:t>
            </a:r>
          </a:p>
          <a:p>
            <a:pPr marL="216000" indent="-216000">
              <a:lnSpc>
                <a:spcPct val="100000"/>
              </a:lnSpc>
            </a:pPr>
            <a:endParaRPr lang="en-GB" sz="1200" b="0" strike="noStrike" spc="-1" dirty="0">
              <a:solidFill>
                <a:srgbClr val="000000"/>
              </a:solidFill>
              <a:latin typeface="+mn-lt"/>
            </a:endParaRPr>
          </a:p>
          <a:p>
            <a:pPr marL="216000" indent="-216000">
              <a:lnSpc>
                <a:spcPct val="100000"/>
              </a:lnSpc>
            </a:pPr>
            <a:r>
              <a:rPr lang="en-GB" sz="1200" b="1" strike="noStrike" spc="-1" dirty="0">
                <a:solidFill>
                  <a:srgbClr val="000000"/>
                </a:solidFill>
                <a:latin typeface="+mn-lt"/>
              </a:rPr>
              <a:t>Transcript</a:t>
            </a:r>
            <a:r>
              <a:rPr lang="en-GB" sz="1200" b="0" strike="noStrike" spc="-1" dirty="0">
                <a:solidFill>
                  <a:srgbClr val="000000"/>
                </a:solidFill>
                <a:latin typeface="+mn-lt"/>
              </a:rPr>
              <a:t>:</a:t>
            </a:r>
          </a:p>
          <a:p>
            <a:r>
              <a:rPr lang="fr-FR" sz="1200" b="1" kern="1200" dirty="0">
                <a:solidFill>
                  <a:schemeClr val="tx1"/>
                </a:solidFill>
                <a:effectLst/>
                <a:latin typeface="+mn-lt"/>
                <a:ea typeface="+mn-ea"/>
                <a:cs typeface="+mn-cs"/>
              </a:rPr>
              <a:t>Ejemplo. </a:t>
            </a:r>
            <a:r>
              <a:rPr lang="en-GB" sz="1200" b="1" kern="1200" dirty="0" err="1">
                <a:solidFill>
                  <a:schemeClr val="tx1"/>
                </a:solidFill>
                <a:effectLst/>
                <a:latin typeface="+mn-lt"/>
                <a:ea typeface="+mn-ea"/>
                <a:cs typeface="+mn-cs"/>
              </a:rPr>
              <a:t>positivo</a:t>
            </a:r>
            <a:endParaRPr lang="en-GB" sz="1200" b="1"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1. </a:t>
            </a:r>
            <a:r>
              <a:rPr lang="en-GB" sz="1200" b="1" kern="1200" dirty="0">
                <a:solidFill>
                  <a:schemeClr val="tx1"/>
                </a:solidFill>
                <a:effectLst/>
                <a:latin typeface="+mn-lt"/>
                <a:ea typeface="+mn-ea"/>
                <a:cs typeface="+mn-cs"/>
              </a:rPr>
              <a:t>ser</a:t>
            </a:r>
          </a:p>
          <a:p>
            <a:r>
              <a:rPr lang="fr-FR" sz="1200" b="1" kern="1200" dirty="0">
                <a:solidFill>
                  <a:schemeClr val="tx1"/>
                </a:solidFill>
                <a:effectLst/>
                <a:latin typeface="+mn-lt"/>
                <a:ea typeface="+mn-ea"/>
                <a:cs typeface="+mn-cs"/>
              </a:rPr>
              <a:t>2. </a:t>
            </a:r>
            <a:r>
              <a:rPr lang="en-GB" sz="1200" b="1" kern="1200" dirty="0" err="1">
                <a:solidFill>
                  <a:schemeClr val="tx1"/>
                </a:solidFill>
                <a:effectLst/>
                <a:latin typeface="+mn-lt"/>
                <a:ea typeface="+mn-ea"/>
                <a:cs typeface="+mn-cs"/>
              </a:rPr>
              <a:t>perdido</a:t>
            </a:r>
            <a:endParaRPr lang="en-GB" sz="1200" b="1"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3. </a:t>
            </a:r>
            <a:r>
              <a:rPr lang="en-GB" sz="1200" b="1" kern="1200" dirty="0" err="1">
                <a:solidFill>
                  <a:schemeClr val="tx1"/>
                </a:solidFill>
                <a:effectLst/>
                <a:latin typeface="+mn-lt"/>
                <a:ea typeface="+mn-ea"/>
                <a:cs typeface="+mn-cs"/>
              </a:rPr>
              <a:t>bolsa</a:t>
            </a:r>
            <a:endParaRPr lang="en-GB" sz="1200" b="1" kern="1200" dirty="0">
              <a:solidFill>
                <a:schemeClr val="tx1"/>
              </a:solidFill>
              <a:effectLst/>
              <a:latin typeface="+mn-lt"/>
              <a:ea typeface="+mn-ea"/>
              <a:cs typeface="+mn-cs"/>
            </a:endParaRPr>
          </a:p>
          <a:p>
            <a:r>
              <a:rPr lang="fr-FR" sz="1200" b="0" kern="1200" dirty="0">
                <a:solidFill>
                  <a:schemeClr val="tx1"/>
                </a:solidFill>
                <a:effectLst/>
                <a:latin typeface="+mn-lt"/>
                <a:ea typeface="+mn-ea"/>
                <a:cs typeface="+mn-cs"/>
              </a:rPr>
              <a:t>4. </a:t>
            </a:r>
            <a:r>
              <a:rPr lang="en-GB" sz="1200" b="0" kern="1200" dirty="0">
                <a:solidFill>
                  <a:schemeClr val="tx1"/>
                </a:solidFill>
                <a:effectLst/>
                <a:latin typeface="+mn-lt"/>
                <a:ea typeface="+mn-ea"/>
                <a:cs typeface="+mn-cs"/>
              </a:rPr>
              <a:t>hoy</a:t>
            </a:r>
          </a:p>
          <a:p>
            <a:r>
              <a:rPr lang="fr-FR" sz="1200" b="0" kern="1200" dirty="0">
                <a:solidFill>
                  <a:schemeClr val="tx1"/>
                </a:solidFill>
                <a:effectLst/>
                <a:latin typeface="+mn-lt"/>
                <a:ea typeface="+mn-ea"/>
                <a:cs typeface="+mn-cs"/>
              </a:rPr>
              <a:t>5. </a:t>
            </a:r>
            <a:r>
              <a:rPr lang="en-GB" sz="1200" b="0" kern="1200" dirty="0" err="1">
                <a:solidFill>
                  <a:schemeClr val="tx1"/>
                </a:solidFill>
                <a:effectLst/>
                <a:latin typeface="+mn-lt"/>
                <a:ea typeface="+mn-ea"/>
                <a:cs typeface="+mn-cs"/>
              </a:rPr>
              <a:t>dibujo</a:t>
            </a:r>
            <a:endParaRPr lang="en-GB" sz="1200" b="0" kern="1200" dirty="0">
              <a:solidFill>
                <a:schemeClr val="tx1"/>
              </a:solidFill>
              <a:effectLst/>
              <a:latin typeface="+mn-lt"/>
              <a:ea typeface="+mn-ea"/>
              <a:cs typeface="+mn-cs"/>
            </a:endParaRPr>
          </a:p>
          <a:p>
            <a:r>
              <a:rPr lang="fr-FR" sz="1200" b="0" kern="1200" dirty="0">
                <a:solidFill>
                  <a:schemeClr val="tx1"/>
                </a:solidFill>
                <a:effectLst/>
                <a:latin typeface="+mn-lt"/>
                <a:ea typeface="+mn-ea"/>
                <a:cs typeface="+mn-cs"/>
              </a:rPr>
              <a:t>6. </a:t>
            </a:r>
            <a:r>
              <a:rPr lang="en-GB" sz="1200" b="0" kern="1200" dirty="0" err="1">
                <a:solidFill>
                  <a:schemeClr val="tx1"/>
                </a:solidFill>
                <a:effectLst/>
                <a:latin typeface="+mn-lt"/>
                <a:ea typeface="+mn-ea"/>
                <a:cs typeface="+mn-cs"/>
              </a:rPr>
              <a:t>dónde</a:t>
            </a:r>
            <a:endParaRPr lang="en-GB" sz="1200" b="0" kern="1200" dirty="0">
              <a:solidFill>
                <a:schemeClr val="tx1"/>
              </a:solidFill>
              <a:effectLst/>
              <a:latin typeface="+mn-lt"/>
              <a:ea typeface="+mn-ea"/>
              <a:cs typeface="+mn-cs"/>
            </a:endParaRPr>
          </a:p>
          <a:p>
            <a:pPr marL="216000" indent="-216000">
              <a:lnSpc>
                <a:spcPct val="100000"/>
              </a:lnSpc>
            </a:pPr>
            <a:endParaRPr lang="en-GB" sz="1200" b="0" strike="noStrike" spc="-1" dirty="0">
              <a:solidFill>
                <a:srgbClr val="000000"/>
              </a:solidFill>
              <a:latin typeface="+mn-lt"/>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29237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20-25 minutes (all assessment slides)</a:t>
            </a:r>
            <a:br>
              <a:rPr lang="en-GB"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aural comprehension of vocabulary taught in weeks 1-12 of the course.</a:t>
            </a:r>
            <a:br>
              <a:rPr lang="en-GB"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Procedure:</a:t>
            </a:r>
          </a:p>
          <a:p>
            <a:pPr marL="216000" indent="-216000">
              <a:lnSpc>
                <a:spcPct val="100000"/>
              </a:lnSpc>
            </a:pPr>
            <a:r>
              <a:rPr lang="en-GB" sz="1200" b="0" strike="noStrike" spc="-1" dirty="0">
                <a:solidFill>
                  <a:srgbClr val="000000"/>
                </a:solidFill>
                <a:latin typeface="+mn-lt"/>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mn-lt"/>
              </a:rPr>
              <a:t>2. Pupils can either write 1C, etc.. or if they have the assessment on a print out they can put a X in the correct box.</a:t>
            </a:r>
          </a:p>
          <a:p>
            <a:pPr marL="216000" indent="-216000">
              <a:lnSpc>
                <a:spcPct val="100000"/>
              </a:lnSpc>
            </a:pPr>
            <a:r>
              <a:rPr lang="en-GB" sz="1200" b="0" strike="noStrike" spc="-1" dirty="0">
                <a:solidFill>
                  <a:srgbClr val="000000"/>
                </a:solidFill>
                <a:latin typeface="+mn-lt"/>
              </a:rPr>
              <a:t>3. Note that the first item can be completed, with support from the teacher, as an example.  It is NOT included in the overall total marks.</a:t>
            </a:r>
          </a:p>
          <a:p>
            <a:pPr marL="216000" indent="-216000">
              <a:lnSpc>
                <a:spcPct val="100000"/>
              </a:lnSpc>
            </a:pPr>
            <a:r>
              <a:rPr lang="en-GB" sz="1200" b="0" strike="noStrike" spc="-1" dirty="0">
                <a:solidFill>
                  <a:srgbClr val="000000"/>
                </a:solidFill>
                <a:latin typeface="+mn-lt"/>
              </a:rPr>
              <a:t>3. After items 1-4, continue to the next slide to complete the remainder of the task.</a:t>
            </a:r>
          </a:p>
          <a:p>
            <a:pPr marL="216000" indent="-216000">
              <a:lnSpc>
                <a:spcPct val="100000"/>
              </a:lnSpc>
            </a:pPr>
            <a:endParaRPr lang="en-GB" sz="1200" b="0" strike="noStrike" spc="-1" dirty="0">
              <a:solidFill>
                <a:srgbClr val="000000"/>
              </a:solidFill>
              <a:latin typeface="+mn-lt"/>
            </a:endParaRPr>
          </a:p>
          <a:p>
            <a:pPr marL="216000" indent="-216000">
              <a:lnSpc>
                <a:spcPct val="100000"/>
              </a:lnSpc>
            </a:pPr>
            <a:endParaRPr lang="en-GB" sz="1200" b="0" strike="noStrike" spc="-1" dirty="0">
              <a:solidFill>
                <a:srgbClr val="000000"/>
              </a:solidFill>
              <a:latin typeface="+mn-lt"/>
            </a:endParaRPr>
          </a:p>
          <a:p>
            <a:pPr marL="216000" indent="-216000">
              <a:lnSpc>
                <a:spcPct val="100000"/>
              </a:lnSpc>
            </a:pPr>
            <a:r>
              <a:rPr lang="en-GB" sz="1200" b="1" strike="noStrike" spc="-1" dirty="0">
                <a:solidFill>
                  <a:srgbClr val="000000"/>
                </a:solidFill>
                <a:latin typeface="+mn-lt"/>
              </a:rPr>
              <a:t>Transcript</a:t>
            </a:r>
            <a:r>
              <a:rPr lang="en-GB" sz="1200" b="0" strike="noStrike" spc="-1" dirty="0">
                <a:solidFill>
                  <a:srgbClr val="000000"/>
                </a:solidFill>
                <a:latin typeface="+mn-lt"/>
              </a:rPr>
              <a:t>:</a:t>
            </a:r>
          </a:p>
          <a:p>
            <a:r>
              <a:rPr lang="fr-FR" sz="1200" b="0" kern="1200" dirty="0">
                <a:solidFill>
                  <a:schemeClr val="tx1"/>
                </a:solidFill>
                <a:effectLst/>
                <a:latin typeface="+mn-lt"/>
                <a:ea typeface="+mn-ea"/>
                <a:cs typeface="+mn-cs"/>
              </a:rPr>
              <a:t>Ejemplo. </a:t>
            </a:r>
            <a:r>
              <a:rPr lang="en-GB" sz="1200" b="0" kern="1200" dirty="0" err="1">
                <a:solidFill>
                  <a:schemeClr val="tx1"/>
                </a:solidFill>
                <a:effectLst/>
                <a:latin typeface="+mn-lt"/>
                <a:ea typeface="+mn-ea"/>
                <a:cs typeface="+mn-cs"/>
              </a:rPr>
              <a:t>positivo</a:t>
            </a:r>
            <a:endParaRPr lang="en-GB" sz="1200" b="0" kern="1200" dirty="0">
              <a:solidFill>
                <a:schemeClr val="tx1"/>
              </a:solidFill>
              <a:effectLst/>
              <a:latin typeface="+mn-lt"/>
              <a:ea typeface="+mn-ea"/>
              <a:cs typeface="+mn-cs"/>
            </a:endParaRPr>
          </a:p>
          <a:p>
            <a:r>
              <a:rPr lang="fr-FR" sz="1200" b="0" kern="1200" dirty="0">
                <a:solidFill>
                  <a:schemeClr val="tx1"/>
                </a:solidFill>
                <a:effectLst/>
                <a:latin typeface="+mn-lt"/>
                <a:ea typeface="+mn-ea"/>
                <a:cs typeface="+mn-cs"/>
              </a:rPr>
              <a:t>1. </a:t>
            </a:r>
            <a:r>
              <a:rPr lang="en-GB" sz="1200" b="0" kern="1200" dirty="0" err="1">
                <a:solidFill>
                  <a:schemeClr val="tx1"/>
                </a:solidFill>
                <a:effectLst/>
                <a:latin typeface="+mn-lt"/>
                <a:ea typeface="+mn-ea"/>
                <a:cs typeface="+mn-cs"/>
              </a:rPr>
              <a:t>estar</a:t>
            </a:r>
            <a:endParaRPr lang="en-GB" sz="1200" b="0" kern="1200" dirty="0">
              <a:solidFill>
                <a:schemeClr val="tx1"/>
              </a:solidFill>
              <a:effectLst/>
              <a:latin typeface="+mn-lt"/>
              <a:ea typeface="+mn-ea"/>
              <a:cs typeface="+mn-cs"/>
            </a:endParaRPr>
          </a:p>
          <a:p>
            <a:r>
              <a:rPr lang="fr-FR" sz="1200" b="0" kern="1200" dirty="0">
                <a:solidFill>
                  <a:schemeClr val="tx1"/>
                </a:solidFill>
                <a:effectLst/>
                <a:latin typeface="+mn-lt"/>
                <a:ea typeface="+mn-ea"/>
                <a:cs typeface="+mn-cs"/>
              </a:rPr>
              <a:t>2. </a:t>
            </a:r>
            <a:r>
              <a:rPr lang="en-GB" sz="1200" b="0" kern="1200" dirty="0" err="1">
                <a:solidFill>
                  <a:schemeClr val="tx1"/>
                </a:solidFill>
                <a:effectLst/>
                <a:latin typeface="+mn-lt"/>
                <a:ea typeface="+mn-ea"/>
                <a:cs typeface="+mn-cs"/>
              </a:rPr>
              <a:t>perdido</a:t>
            </a:r>
            <a:endParaRPr lang="en-GB" sz="1200" b="0" kern="1200" dirty="0">
              <a:solidFill>
                <a:schemeClr val="tx1"/>
              </a:solidFill>
              <a:effectLst/>
              <a:latin typeface="+mn-lt"/>
              <a:ea typeface="+mn-ea"/>
              <a:cs typeface="+mn-cs"/>
            </a:endParaRPr>
          </a:p>
          <a:p>
            <a:r>
              <a:rPr lang="fr-FR" sz="1200" b="0" kern="1200" dirty="0">
                <a:solidFill>
                  <a:schemeClr val="tx1"/>
                </a:solidFill>
                <a:effectLst/>
                <a:latin typeface="+mn-lt"/>
                <a:ea typeface="+mn-ea"/>
                <a:cs typeface="+mn-cs"/>
              </a:rPr>
              <a:t>3. </a:t>
            </a:r>
            <a:r>
              <a:rPr lang="en-GB" sz="1200" b="0" kern="1200" dirty="0" err="1">
                <a:solidFill>
                  <a:schemeClr val="tx1"/>
                </a:solidFill>
                <a:effectLst/>
                <a:latin typeface="+mn-lt"/>
                <a:ea typeface="+mn-ea"/>
                <a:cs typeface="+mn-cs"/>
              </a:rPr>
              <a:t>bolsa</a:t>
            </a:r>
            <a:endParaRPr lang="en-GB" sz="1200" b="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4. </a:t>
            </a:r>
            <a:r>
              <a:rPr lang="en-GB" sz="1200" b="1" kern="1200" dirty="0">
                <a:solidFill>
                  <a:schemeClr val="tx1"/>
                </a:solidFill>
                <a:effectLst/>
                <a:latin typeface="+mn-lt"/>
                <a:ea typeface="+mn-ea"/>
                <a:cs typeface="+mn-cs"/>
              </a:rPr>
              <a:t>hoy</a:t>
            </a:r>
          </a:p>
          <a:p>
            <a:r>
              <a:rPr lang="fr-FR" sz="1200" b="1" kern="1200" dirty="0">
                <a:solidFill>
                  <a:schemeClr val="tx1"/>
                </a:solidFill>
                <a:effectLst/>
                <a:latin typeface="+mn-lt"/>
                <a:ea typeface="+mn-ea"/>
                <a:cs typeface="+mn-cs"/>
              </a:rPr>
              <a:t>5. </a:t>
            </a:r>
            <a:r>
              <a:rPr lang="en-GB" sz="1200" b="1" kern="1200" dirty="0" err="1">
                <a:solidFill>
                  <a:schemeClr val="tx1"/>
                </a:solidFill>
                <a:effectLst/>
                <a:latin typeface="+mn-lt"/>
                <a:ea typeface="+mn-ea"/>
                <a:cs typeface="+mn-cs"/>
              </a:rPr>
              <a:t>dibujo</a:t>
            </a:r>
            <a:endParaRPr lang="en-GB" sz="1200" b="1"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6. </a:t>
            </a:r>
            <a:r>
              <a:rPr lang="en-GB" sz="1200" b="1" kern="1200" dirty="0" err="1">
                <a:solidFill>
                  <a:schemeClr val="tx1"/>
                </a:solidFill>
                <a:effectLst/>
                <a:latin typeface="+mn-lt"/>
                <a:ea typeface="+mn-ea"/>
                <a:cs typeface="+mn-cs"/>
              </a:rPr>
              <a:t>dónde</a:t>
            </a:r>
            <a:endParaRPr lang="en-GB" sz="1200" b="1" kern="1200" dirty="0">
              <a:solidFill>
                <a:schemeClr val="tx1"/>
              </a:solidFill>
              <a:effectLst/>
              <a:latin typeface="+mn-lt"/>
              <a:ea typeface="+mn-ea"/>
              <a:cs typeface="+mn-cs"/>
            </a:endParaRPr>
          </a:p>
          <a:p>
            <a:pPr marL="216000" indent="-216000">
              <a:lnSpc>
                <a:spcPct val="100000"/>
              </a:lnSpc>
            </a:pPr>
            <a:endParaRPr lang="en-GB" sz="1200" b="0" strike="noStrike" spc="-1" dirty="0">
              <a:solidFill>
                <a:srgbClr val="000000"/>
              </a:solidFill>
              <a:latin typeface="+mn-lt"/>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91407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Procedure:</a:t>
            </a:r>
          </a:p>
          <a:p>
            <a:pPr marL="216000" indent="-216000">
              <a:lnSpc>
                <a:spcPct val="100000"/>
              </a:lnSpc>
            </a:pPr>
            <a:r>
              <a:rPr lang="en-GB" sz="1200" b="0" strike="noStrike" spc="-1" dirty="0">
                <a:solidFill>
                  <a:srgbClr val="000000"/>
                </a:solidFill>
                <a:latin typeface="+mn-lt"/>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mn-lt"/>
              </a:rPr>
              <a:t>2. Pupils can either write 1C, etc.. or if they have the assessment on a print out they can put a X in the correct box.</a:t>
            </a:r>
          </a:p>
          <a:p>
            <a:pPr marL="216000" indent="-216000">
              <a:lnSpc>
                <a:spcPct val="100000"/>
              </a:lnSpc>
            </a:pPr>
            <a:r>
              <a:rPr lang="en-GB" sz="1200" b="0" strike="noStrike" spc="-1" dirty="0">
                <a:solidFill>
                  <a:srgbClr val="000000"/>
                </a:solidFill>
                <a:latin typeface="+mn-lt"/>
              </a:rPr>
              <a:t>3. Note that the first item can be completed, with support from the teacher, as an example.  It is NOT included in the overall total marks.</a:t>
            </a:r>
          </a:p>
          <a:p>
            <a:pPr marL="216000" indent="-216000">
              <a:lnSpc>
                <a:spcPct val="100000"/>
              </a:lnSpc>
            </a:pPr>
            <a:r>
              <a:rPr lang="en-GB" sz="1200" b="0" strike="noStrike" spc="-1" dirty="0">
                <a:solidFill>
                  <a:srgbClr val="000000"/>
                </a:solidFill>
                <a:latin typeface="+mn-lt"/>
              </a:rPr>
              <a:t>4. When complete, continue to the reading.</a:t>
            </a:r>
          </a:p>
          <a:p>
            <a:pPr marL="216000" indent="-216000">
              <a:lnSpc>
                <a:spcPct val="100000"/>
              </a:lnSpc>
            </a:pPr>
            <a:endParaRPr lang="en-GB" sz="1200" b="0" strike="noStrike" spc="-1" dirty="0">
              <a:solidFill>
                <a:srgbClr val="000000"/>
              </a:solidFill>
              <a:latin typeface="+mn-lt"/>
            </a:endParaRPr>
          </a:p>
          <a:p>
            <a:pPr marL="216000" indent="-216000">
              <a:lnSpc>
                <a:spcPct val="100000"/>
              </a:lnSpc>
            </a:pPr>
            <a:r>
              <a:rPr lang="en-GB" sz="1200" b="1" strike="noStrike" spc="-1" dirty="0">
                <a:solidFill>
                  <a:srgbClr val="000000"/>
                </a:solidFill>
                <a:latin typeface="+mn-lt"/>
              </a:rPr>
              <a:t>Transcript</a:t>
            </a:r>
            <a:r>
              <a:rPr lang="en-GB" sz="1200" b="0" strike="noStrike" spc="-1" dirty="0">
                <a:solidFill>
                  <a:srgbClr val="000000"/>
                </a:solidFill>
                <a:latin typeface="+mn-lt"/>
              </a:rPr>
              <a:t>:</a:t>
            </a:r>
          </a:p>
          <a:p>
            <a:r>
              <a:rPr lang="fr-FR" sz="1200" kern="1200" dirty="0">
                <a:solidFill>
                  <a:schemeClr val="tx1"/>
                </a:solidFill>
                <a:effectLst/>
                <a:latin typeface="+mn-lt"/>
                <a:ea typeface="+mn-ea"/>
                <a:cs typeface="+mn-cs"/>
              </a:rPr>
              <a:t>Ejemplo. </a:t>
            </a:r>
            <a:r>
              <a:rPr lang="en-GB" sz="1200" kern="1200" dirty="0">
                <a:solidFill>
                  <a:schemeClr val="tx1"/>
                </a:solidFill>
                <a:effectLst/>
                <a:latin typeface="+mn-lt"/>
                <a:ea typeface="+mn-ea"/>
                <a:cs typeface="+mn-cs"/>
              </a:rPr>
              <a:t>martes</a:t>
            </a:r>
          </a:p>
          <a:p>
            <a:r>
              <a:rPr lang="fr-FR" sz="1200" kern="1200" dirty="0">
                <a:solidFill>
                  <a:schemeClr val="tx1"/>
                </a:solidFill>
                <a:effectLst/>
                <a:latin typeface="+mn-lt"/>
                <a:ea typeface="+mn-ea"/>
                <a:cs typeface="+mn-cs"/>
              </a:rPr>
              <a:t>1. Buenos días!</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2. </a:t>
            </a:r>
            <a:r>
              <a:rPr lang="en-GB" sz="1200" kern="1200" dirty="0" err="1">
                <a:solidFill>
                  <a:schemeClr val="tx1"/>
                </a:solidFill>
                <a:effectLst/>
                <a:latin typeface="+mn-lt"/>
                <a:ea typeface="+mn-ea"/>
                <a:cs typeface="+mn-cs"/>
              </a:rPr>
              <a:t>hermana</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3. </a:t>
            </a:r>
            <a:r>
              <a:rPr lang="en-GB" sz="1200" kern="1200" dirty="0" err="1">
                <a:solidFill>
                  <a:schemeClr val="tx1"/>
                </a:solidFill>
                <a:effectLst/>
                <a:latin typeface="+mn-lt"/>
                <a:ea typeface="+mn-ea"/>
                <a:cs typeface="+mn-cs"/>
              </a:rPr>
              <a:t>pesado</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4. </a:t>
            </a:r>
            <a:r>
              <a:rPr lang="en-GB" sz="1200" kern="1200" dirty="0" err="1">
                <a:solidFill>
                  <a:schemeClr val="tx1"/>
                </a:solidFill>
                <a:effectLst/>
                <a:latin typeface="+mn-lt"/>
                <a:ea typeface="+mn-ea"/>
                <a:cs typeface="+mn-cs"/>
              </a:rPr>
              <a:t>allí</a:t>
            </a:r>
            <a:endParaRPr lang="en-GB" sz="1200" kern="1200" dirty="0">
              <a:solidFill>
                <a:schemeClr val="tx1"/>
              </a:solidFill>
              <a:effectLst/>
              <a:latin typeface="+mn-lt"/>
              <a:ea typeface="+mn-ea"/>
              <a:cs typeface="+mn-cs"/>
            </a:endParaRPr>
          </a:p>
          <a:p>
            <a:pPr marL="216000" indent="-216000">
              <a:lnSpc>
                <a:spcPct val="100000"/>
              </a:lnSpc>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26963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Procedure:</a:t>
            </a:r>
          </a:p>
          <a:p>
            <a:pPr marL="216000" indent="-216000">
              <a:lnSpc>
                <a:spcPct val="100000"/>
              </a:lnSpc>
            </a:pPr>
            <a:r>
              <a:rPr lang="en-GB" sz="1200" b="0" strike="noStrike" spc="-1" dirty="0">
                <a:solidFill>
                  <a:srgbClr val="000000"/>
                </a:solidFill>
                <a:latin typeface="+mn-lt"/>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mn-lt"/>
              </a:rPr>
              <a:t>2. Pupils can either write 1C, etc.. or if they have the assessment on a print out they can put a X in the correct box.</a:t>
            </a:r>
          </a:p>
          <a:p>
            <a:pPr marL="216000" indent="-216000">
              <a:lnSpc>
                <a:spcPct val="100000"/>
              </a:lnSpc>
            </a:pPr>
            <a:r>
              <a:rPr lang="en-GB" sz="1200" b="0" strike="noStrike" spc="-1" dirty="0">
                <a:solidFill>
                  <a:srgbClr val="000000"/>
                </a:solidFill>
                <a:latin typeface="+mn-lt"/>
              </a:rPr>
              <a:t>3. Note that the first item can be completed, with support from the teacher, as an example.  It is NOT included in the overall total marks.</a:t>
            </a:r>
          </a:p>
          <a:p>
            <a:pPr marL="216000" indent="-216000">
              <a:lnSpc>
                <a:spcPct val="100000"/>
              </a:lnSpc>
            </a:pPr>
            <a:r>
              <a:rPr lang="en-GB" sz="1200" b="0" strike="noStrike" spc="-1" dirty="0">
                <a:solidFill>
                  <a:srgbClr val="000000"/>
                </a:solidFill>
                <a:latin typeface="+mn-lt"/>
              </a:rPr>
              <a:t>4. When complete, continue to the reading.</a:t>
            </a:r>
          </a:p>
          <a:p>
            <a:pPr marL="216000" indent="-216000">
              <a:lnSpc>
                <a:spcPct val="100000"/>
              </a:lnSpc>
            </a:pPr>
            <a:endParaRPr lang="en-GB" sz="1200" b="0" strike="noStrike" spc="-1" dirty="0">
              <a:solidFill>
                <a:srgbClr val="000000"/>
              </a:solidFill>
              <a:latin typeface="+mn-lt"/>
            </a:endParaRPr>
          </a:p>
          <a:p>
            <a:pPr marL="216000" indent="-216000">
              <a:lnSpc>
                <a:spcPct val="100000"/>
              </a:lnSpc>
            </a:pPr>
            <a:r>
              <a:rPr lang="en-GB" sz="1200" b="1" strike="noStrike" spc="-1" dirty="0">
                <a:solidFill>
                  <a:srgbClr val="000000"/>
                </a:solidFill>
                <a:latin typeface="+mn-lt"/>
              </a:rPr>
              <a:t>Transcript:</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1. </a:t>
            </a:r>
            <a:r>
              <a:rPr lang="en-GB" sz="1200" kern="1200" dirty="0" err="1">
                <a:solidFill>
                  <a:schemeClr val="tx1"/>
                </a:solidFill>
                <a:effectLst/>
                <a:latin typeface="+mn-lt"/>
                <a:ea typeface="+mn-ea"/>
                <a:cs typeface="+mn-cs"/>
              </a:rPr>
              <a:t>Estás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presente</a:t>
            </a:r>
            <a:r>
              <a:rPr lang="en-GB" sz="1200" kern="1200" dirty="0">
                <a:solidFill>
                  <a:schemeClr val="tx1"/>
                </a:solidFill>
                <a:effectLst/>
                <a:latin typeface="+mn-lt"/>
                <a:ea typeface="+mn-ea"/>
                <a:cs typeface="+mn-cs"/>
              </a:rPr>
              <a:t>.</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2. Tengo un </a:t>
            </a:r>
            <a:r>
              <a:rPr lang="en-GB" sz="1200" kern="1200" dirty="0" err="1">
                <a:solidFill>
                  <a:schemeClr val="tx1"/>
                </a:solidFill>
                <a:effectLst/>
                <a:latin typeface="+mn-lt"/>
                <a:ea typeface="+mn-ea"/>
                <a:cs typeface="+mn-cs"/>
              </a:rPr>
              <a:t>instrumento</a:t>
            </a:r>
            <a:r>
              <a:rPr lang="en-GB" sz="1200" kern="1200" dirty="0">
                <a:solidFill>
                  <a:schemeClr val="tx1"/>
                </a:solidFill>
                <a:effectLst/>
                <a:latin typeface="+mn-lt"/>
                <a:ea typeface="+mn-ea"/>
                <a:cs typeface="+mn-cs"/>
              </a:rPr>
              <a:t>.</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3. Está enfermo hoy.</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4. Normalmente soy activa.</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5. Tienes una idea nueva.</a:t>
            </a:r>
            <a:endParaRPr lang="en-GB" sz="1200" b="0" strike="noStrike" spc="-1" dirty="0">
              <a:solidFill>
                <a:srgbClr val="000000"/>
              </a:solidFill>
              <a:latin typeface="+mn-lt"/>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40702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20-25 minutes (all assessment slides)</a:t>
            </a:r>
            <a:br>
              <a:rPr lang="en-GB"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aural comprehension of vocabulary taught in weeks 1-12 of the course.</a:t>
            </a:r>
            <a:br>
              <a:rPr lang="en-GB"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Procedure:</a:t>
            </a:r>
          </a:p>
          <a:p>
            <a:pPr marL="216000" indent="-216000">
              <a:lnSpc>
                <a:spcPct val="100000"/>
              </a:lnSpc>
            </a:pPr>
            <a:r>
              <a:rPr lang="en-GB" sz="1200" b="0" strike="noStrike" spc="-1" dirty="0">
                <a:solidFill>
                  <a:srgbClr val="000000"/>
                </a:solidFill>
                <a:latin typeface="+mn-lt"/>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mn-lt"/>
              </a:rPr>
              <a:t>2. Pupils can either write 1C, etc.. or if they have the assessment on a print out they can put a X in the correct box.</a:t>
            </a:r>
          </a:p>
          <a:p>
            <a:pPr marL="216000" indent="-216000">
              <a:lnSpc>
                <a:spcPct val="100000"/>
              </a:lnSpc>
            </a:pPr>
            <a:r>
              <a:rPr lang="en-GB" sz="1200" b="0" strike="noStrike" spc="-1" dirty="0">
                <a:solidFill>
                  <a:srgbClr val="000000"/>
                </a:solidFill>
                <a:latin typeface="+mn-lt"/>
              </a:rPr>
              <a:t>3. Note that the first item can be completed, with support from the teacher, as an example.  It is NOT included in the overall total marks.</a:t>
            </a:r>
          </a:p>
          <a:p>
            <a:pPr marL="216000" indent="-216000">
              <a:lnSpc>
                <a:spcPct val="100000"/>
              </a:lnSpc>
            </a:pPr>
            <a:r>
              <a:rPr lang="en-GB" sz="1200" b="0" strike="noStrike" spc="-1" dirty="0">
                <a:solidFill>
                  <a:srgbClr val="000000"/>
                </a:solidFill>
                <a:latin typeface="+mn-lt"/>
              </a:rPr>
              <a:t>3. After items 1-4, continue to the next slide to complete the remainder of the task.</a:t>
            </a:r>
          </a:p>
          <a:p>
            <a:pPr marL="216000" indent="-216000">
              <a:lnSpc>
                <a:spcPct val="100000"/>
              </a:lnSpc>
            </a:pPr>
            <a:endParaRPr lang="en-GB" sz="1200" b="0" strike="noStrike" spc="-1" dirty="0">
              <a:solidFill>
                <a:srgbClr val="000000"/>
              </a:solidFill>
              <a:latin typeface="+mn-lt"/>
            </a:endParaRPr>
          </a:p>
          <a:p>
            <a:pPr marL="216000" indent="-216000">
              <a:lnSpc>
                <a:spcPct val="100000"/>
              </a:lnSpc>
            </a:pPr>
            <a:r>
              <a:rPr lang="en-GB" sz="1200" b="1" strike="noStrike" spc="-1" dirty="0">
                <a:solidFill>
                  <a:srgbClr val="000000"/>
                </a:solidFill>
                <a:latin typeface="+mn-lt"/>
              </a:rPr>
              <a:t>Transcript</a:t>
            </a:r>
            <a:r>
              <a:rPr lang="en-GB" sz="1200" b="0" strike="noStrike" spc="-1" dirty="0">
                <a:solidFill>
                  <a:srgbClr val="000000"/>
                </a:solidFill>
                <a:latin typeface="+mn-lt"/>
              </a:rPr>
              <a:t>:</a:t>
            </a:r>
          </a:p>
          <a:p>
            <a:r>
              <a:rPr lang="fr-FR" sz="1200" b="1" kern="1200" dirty="0">
                <a:solidFill>
                  <a:schemeClr val="tx1"/>
                </a:solidFill>
                <a:effectLst/>
                <a:latin typeface="+mn-lt"/>
                <a:ea typeface="+mn-ea"/>
                <a:cs typeface="+mn-cs"/>
              </a:rPr>
              <a:t>Ejemplo. </a:t>
            </a:r>
            <a:r>
              <a:rPr lang="en-GB" sz="1200" b="1" kern="1200" dirty="0" err="1">
                <a:solidFill>
                  <a:schemeClr val="tx1"/>
                </a:solidFill>
                <a:effectLst/>
                <a:latin typeface="+mn-lt"/>
                <a:ea typeface="+mn-ea"/>
                <a:cs typeface="+mn-cs"/>
              </a:rPr>
              <a:t>positivo</a:t>
            </a:r>
            <a:endParaRPr lang="en-GB" sz="1200" b="1"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1. </a:t>
            </a:r>
            <a:r>
              <a:rPr lang="en-GB" sz="1200" b="1" kern="1200" dirty="0">
                <a:solidFill>
                  <a:schemeClr val="tx1"/>
                </a:solidFill>
                <a:effectLst/>
                <a:latin typeface="+mn-lt"/>
                <a:ea typeface="+mn-ea"/>
                <a:cs typeface="+mn-cs"/>
              </a:rPr>
              <a:t>ser</a:t>
            </a:r>
          </a:p>
          <a:p>
            <a:r>
              <a:rPr lang="fr-FR" sz="1200" b="1" kern="1200" dirty="0">
                <a:solidFill>
                  <a:schemeClr val="tx1"/>
                </a:solidFill>
                <a:effectLst/>
                <a:latin typeface="+mn-lt"/>
                <a:ea typeface="+mn-ea"/>
                <a:cs typeface="+mn-cs"/>
              </a:rPr>
              <a:t>2. </a:t>
            </a:r>
            <a:r>
              <a:rPr lang="en-GB" sz="1200" b="1" kern="1200" dirty="0" err="1">
                <a:solidFill>
                  <a:schemeClr val="tx1"/>
                </a:solidFill>
                <a:effectLst/>
                <a:latin typeface="+mn-lt"/>
                <a:ea typeface="+mn-ea"/>
                <a:cs typeface="+mn-cs"/>
              </a:rPr>
              <a:t>perdido</a:t>
            </a:r>
            <a:endParaRPr lang="en-GB" sz="1200" b="1"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3. </a:t>
            </a:r>
            <a:r>
              <a:rPr lang="en-GB" sz="1200" b="1" kern="1200" dirty="0" err="1">
                <a:solidFill>
                  <a:schemeClr val="tx1"/>
                </a:solidFill>
                <a:effectLst/>
                <a:latin typeface="+mn-lt"/>
                <a:ea typeface="+mn-ea"/>
                <a:cs typeface="+mn-cs"/>
              </a:rPr>
              <a:t>bolsa</a:t>
            </a:r>
            <a:endParaRPr lang="en-GB" sz="1200" b="1" kern="1200" dirty="0">
              <a:solidFill>
                <a:schemeClr val="tx1"/>
              </a:solidFill>
              <a:effectLst/>
              <a:latin typeface="+mn-lt"/>
              <a:ea typeface="+mn-ea"/>
              <a:cs typeface="+mn-cs"/>
            </a:endParaRPr>
          </a:p>
          <a:p>
            <a:r>
              <a:rPr lang="fr-FR" sz="1200" b="0" kern="1200" dirty="0">
                <a:solidFill>
                  <a:schemeClr val="tx1"/>
                </a:solidFill>
                <a:effectLst/>
                <a:latin typeface="+mn-lt"/>
                <a:ea typeface="+mn-ea"/>
                <a:cs typeface="+mn-cs"/>
              </a:rPr>
              <a:t>4. </a:t>
            </a:r>
            <a:r>
              <a:rPr lang="en-GB" sz="1200" b="0" kern="1200" dirty="0">
                <a:solidFill>
                  <a:schemeClr val="tx1"/>
                </a:solidFill>
                <a:effectLst/>
                <a:latin typeface="+mn-lt"/>
                <a:ea typeface="+mn-ea"/>
                <a:cs typeface="+mn-cs"/>
              </a:rPr>
              <a:t>hoy</a:t>
            </a:r>
          </a:p>
          <a:p>
            <a:r>
              <a:rPr lang="fr-FR" sz="1200" b="0" kern="1200" dirty="0">
                <a:solidFill>
                  <a:schemeClr val="tx1"/>
                </a:solidFill>
                <a:effectLst/>
                <a:latin typeface="+mn-lt"/>
                <a:ea typeface="+mn-ea"/>
                <a:cs typeface="+mn-cs"/>
              </a:rPr>
              <a:t>5. </a:t>
            </a:r>
            <a:r>
              <a:rPr lang="en-GB" sz="1200" b="0" kern="1200" dirty="0" err="1">
                <a:solidFill>
                  <a:schemeClr val="tx1"/>
                </a:solidFill>
                <a:effectLst/>
                <a:latin typeface="+mn-lt"/>
                <a:ea typeface="+mn-ea"/>
                <a:cs typeface="+mn-cs"/>
              </a:rPr>
              <a:t>dibujo</a:t>
            </a:r>
            <a:endParaRPr lang="en-GB" sz="1200" b="0" kern="1200" dirty="0">
              <a:solidFill>
                <a:schemeClr val="tx1"/>
              </a:solidFill>
              <a:effectLst/>
              <a:latin typeface="+mn-lt"/>
              <a:ea typeface="+mn-ea"/>
              <a:cs typeface="+mn-cs"/>
            </a:endParaRPr>
          </a:p>
          <a:p>
            <a:r>
              <a:rPr lang="fr-FR" sz="1200" b="0" kern="1200" dirty="0">
                <a:solidFill>
                  <a:schemeClr val="tx1"/>
                </a:solidFill>
                <a:effectLst/>
                <a:latin typeface="+mn-lt"/>
                <a:ea typeface="+mn-ea"/>
                <a:cs typeface="+mn-cs"/>
              </a:rPr>
              <a:t>6. </a:t>
            </a:r>
            <a:r>
              <a:rPr lang="en-GB" sz="1200" b="0" kern="1200" dirty="0" err="1">
                <a:solidFill>
                  <a:schemeClr val="tx1"/>
                </a:solidFill>
                <a:effectLst/>
                <a:latin typeface="+mn-lt"/>
                <a:ea typeface="+mn-ea"/>
                <a:cs typeface="+mn-cs"/>
              </a:rPr>
              <a:t>dónde</a:t>
            </a:r>
            <a:endParaRPr lang="en-GB" sz="1200" b="0" kern="1200" dirty="0">
              <a:solidFill>
                <a:schemeClr val="tx1"/>
              </a:solidFill>
              <a:effectLst/>
              <a:latin typeface="+mn-lt"/>
              <a:ea typeface="+mn-ea"/>
              <a:cs typeface="+mn-cs"/>
            </a:endParaRPr>
          </a:p>
          <a:p>
            <a:pPr marL="216000" indent="-216000">
              <a:lnSpc>
                <a:spcPct val="100000"/>
              </a:lnSpc>
            </a:pPr>
            <a:endParaRPr lang="en-GB" sz="1200" b="0" strike="noStrike" spc="-1" dirty="0">
              <a:solidFill>
                <a:srgbClr val="000000"/>
              </a:solidFill>
              <a:latin typeface="+mn-lt"/>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18191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written recall of previously taught vocabulary.</a:t>
            </a:r>
          </a:p>
          <a:p>
            <a:pPr marL="216000" indent="-215280">
              <a:lnSpc>
                <a:spcPct val="100000"/>
              </a:lnSpc>
            </a:pPr>
            <a:endParaRPr lang="en-GB" sz="1200" b="0"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Procedure:</a:t>
            </a:r>
          </a:p>
          <a:p>
            <a:pPr marL="229320" indent="-228600">
              <a:lnSpc>
                <a:spcPct val="100000"/>
              </a:lnSpc>
              <a:buAutoNum type="arabicPeriod"/>
            </a:pPr>
            <a:r>
              <a:rPr lang="en-GB" sz="1200" b="0" strike="noStrike" spc="-1" dirty="0">
                <a:solidFill>
                  <a:srgbClr val="000000"/>
                </a:solidFill>
                <a:latin typeface="+mn-lt"/>
              </a:rPr>
              <a:t>Ensure that the task is clear.  </a:t>
            </a:r>
          </a:p>
          <a:p>
            <a:pPr marL="229320" indent="-228600">
              <a:lnSpc>
                <a:spcPct val="100000"/>
              </a:lnSpc>
              <a:buAutoNum type="arabicPeriod"/>
            </a:pPr>
            <a:r>
              <a:rPr lang="en-GB" sz="1200" b="0" strike="noStrike" spc="-1" dirty="0">
                <a:solidFill>
                  <a:srgbClr val="000000"/>
                </a:solidFill>
                <a:latin typeface="+mn-lt"/>
              </a:rPr>
              <a:t>Pupils could write 1 – 10 and the individual English word meanings (or they could fill in if they have printed assessment sheets).</a:t>
            </a:r>
            <a:endParaRPr lang="en-GB" sz="1200" b="0" strike="noStrike" spc="-1" dirty="0">
              <a:latin typeface="Arial"/>
            </a:endParaRP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885054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written production of previously taught vocabulary.</a:t>
            </a:r>
          </a:p>
          <a:p>
            <a:pPr marL="216000" indent="-215280">
              <a:lnSpc>
                <a:spcPct val="100000"/>
              </a:lnSpc>
            </a:pPr>
            <a:endParaRPr lang="en-GB" sz="1200" b="0"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Procedure:</a:t>
            </a:r>
          </a:p>
          <a:p>
            <a:pPr marL="229320" indent="-228600">
              <a:lnSpc>
                <a:spcPct val="100000"/>
              </a:lnSpc>
              <a:buAutoNum type="arabicPeriod"/>
            </a:pPr>
            <a:r>
              <a:rPr lang="en-GB" sz="1200" b="0" strike="noStrike" spc="-1" dirty="0">
                <a:solidFill>
                  <a:srgbClr val="000000"/>
                </a:solidFill>
                <a:latin typeface="+mn-lt"/>
              </a:rPr>
              <a:t>Ensure that the task is clear.  </a:t>
            </a:r>
          </a:p>
          <a:p>
            <a:pPr marL="229320" indent="-228600">
              <a:lnSpc>
                <a:spcPct val="100000"/>
              </a:lnSpc>
              <a:buAutoNum type="arabicPeriod"/>
            </a:pPr>
            <a:r>
              <a:rPr lang="en-GB" sz="1200" b="0" strike="noStrike" spc="-1" dirty="0">
                <a:solidFill>
                  <a:srgbClr val="000000"/>
                </a:solidFill>
                <a:latin typeface="+mn-lt"/>
              </a:rPr>
              <a:t>Pupils could write 1 – 10 and the individual English word meanings (or they could fill in if they have printed assessment sheets).</a:t>
            </a:r>
            <a:endParaRPr lang="en-GB" sz="1200" b="0" strike="noStrike" spc="-1" dirty="0">
              <a:latin typeface="Arial"/>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798612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written production of previously taught vocabulary.</a:t>
            </a:r>
          </a:p>
          <a:p>
            <a:pPr marL="216000" indent="-215280">
              <a:lnSpc>
                <a:spcPct val="100000"/>
              </a:lnSpc>
            </a:pPr>
            <a:endParaRPr lang="en-GB" sz="1200" b="0"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Procedure:</a:t>
            </a:r>
          </a:p>
          <a:p>
            <a:pPr marL="229320" indent="-228600">
              <a:lnSpc>
                <a:spcPct val="100000"/>
              </a:lnSpc>
              <a:buAutoNum type="arabicPeriod"/>
            </a:pPr>
            <a:r>
              <a:rPr lang="en-GB" sz="1200" b="0" strike="noStrike" spc="-1" dirty="0">
                <a:solidFill>
                  <a:srgbClr val="000000"/>
                </a:solidFill>
                <a:latin typeface="+mn-lt"/>
              </a:rPr>
              <a:t>Ensure that the task is clear.  </a:t>
            </a:r>
          </a:p>
          <a:p>
            <a:pPr marL="229320" indent="-228600">
              <a:lnSpc>
                <a:spcPct val="100000"/>
              </a:lnSpc>
              <a:buAutoNum type="arabicPeriod"/>
            </a:pPr>
            <a:r>
              <a:rPr lang="en-GB" sz="1200" b="0" strike="noStrike" spc="-1" dirty="0">
                <a:solidFill>
                  <a:srgbClr val="000000"/>
                </a:solidFill>
                <a:latin typeface="+mn-lt"/>
              </a:rPr>
              <a:t>Pupils could write the answers only (or they could fill in if they have printed assessment sheets).</a:t>
            </a:r>
            <a:endParaRPr lang="en-GB" sz="1200" b="0" strike="noStrike" spc="-1" dirty="0">
              <a:latin typeface="Arial"/>
            </a:endParaRP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49097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written recall of previously taught grammar.</a:t>
            </a:r>
          </a:p>
          <a:p>
            <a:pPr marL="216000" indent="-215280">
              <a:lnSpc>
                <a:spcPct val="100000"/>
              </a:lnSpc>
            </a:pPr>
            <a:endParaRPr lang="en-GB" sz="1200" b="0"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Procedure:</a:t>
            </a:r>
          </a:p>
          <a:p>
            <a:pPr marL="229320" indent="-228600">
              <a:lnSpc>
                <a:spcPct val="100000"/>
              </a:lnSpc>
              <a:buAutoNum type="arabicPeriod"/>
            </a:pPr>
            <a:r>
              <a:rPr lang="en-GB" sz="1200" b="0" strike="noStrike" spc="-1" dirty="0">
                <a:solidFill>
                  <a:srgbClr val="000000"/>
                </a:solidFill>
                <a:latin typeface="+mn-lt"/>
              </a:rPr>
              <a:t>Ensure that the task is clear.  </a:t>
            </a:r>
          </a:p>
          <a:p>
            <a:pPr marL="229320" indent="-228600">
              <a:lnSpc>
                <a:spcPct val="100000"/>
              </a:lnSpc>
              <a:buAutoNum type="arabicPeriod"/>
            </a:pPr>
            <a:r>
              <a:rPr lang="en-GB" sz="1200" b="0" strike="noStrike" spc="-1" dirty="0">
                <a:solidFill>
                  <a:srgbClr val="000000"/>
                </a:solidFill>
                <a:latin typeface="+mn-lt"/>
              </a:rPr>
              <a:t>Pupils could write the correct English pronouns (or they could fill in if they have printed assessment sheets).</a:t>
            </a:r>
            <a:endParaRPr lang="en-GB" sz="1200" b="0" strike="noStrike" spc="-1" dirty="0">
              <a:latin typeface="Arial"/>
            </a:endParaRP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507073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written recall of previously taught grammar.</a:t>
            </a:r>
          </a:p>
          <a:p>
            <a:pPr marL="216000" indent="-215280">
              <a:lnSpc>
                <a:spcPct val="100000"/>
              </a:lnSpc>
            </a:pPr>
            <a:endParaRPr lang="en-GB" sz="1200" b="0"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Procedure:</a:t>
            </a:r>
          </a:p>
          <a:p>
            <a:pPr marL="229320" indent="-228600">
              <a:lnSpc>
                <a:spcPct val="100000"/>
              </a:lnSpc>
              <a:buAutoNum type="arabicPeriod"/>
            </a:pPr>
            <a:r>
              <a:rPr lang="en-GB" sz="1200" b="0" strike="noStrike" spc="-1" dirty="0">
                <a:solidFill>
                  <a:srgbClr val="000000"/>
                </a:solidFill>
                <a:latin typeface="+mn-lt"/>
              </a:rPr>
              <a:t>Ensure that the task is clear.  </a:t>
            </a:r>
          </a:p>
          <a:p>
            <a:pPr marL="229320" indent="-228600">
              <a:lnSpc>
                <a:spcPct val="100000"/>
              </a:lnSpc>
              <a:buAutoNum type="arabicPeriod"/>
            </a:pPr>
            <a:r>
              <a:rPr lang="en-GB" sz="1200" b="0" strike="noStrike" spc="-1" dirty="0">
                <a:solidFill>
                  <a:srgbClr val="000000"/>
                </a:solidFill>
                <a:latin typeface="+mn-lt"/>
              </a:rPr>
              <a:t>Pupils could write the correct English pronouns (or they could fill in if they have printed assessment sheets).</a:t>
            </a:r>
            <a:endParaRPr lang="en-GB" sz="1200" b="0" strike="noStrike" spc="-1" dirty="0">
              <a:latin typeface="Arial"/>
            </a:endParaRP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867489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written recall of previously taught grammar.</a:t>
            </a:r>
          </a:p>
          <a:p>
            <a:pPr marL="216000" indent="-215280">
              <a:lnSpc>
                <a:spcPct val="100000"/>
              </a:lnSpc>
            </a:pPr>
            <a:endParaRPr lang="en-GB" sz="1200" b="0" strike="noStrike" spc="-1" dirty="0">
              <a:solidFill>
                <a:srgbClr val="000000"/>
              </a:solidFill>
              <a:latin typeface="+mn-lt"/>
              <a:ea typeface="Calibri"/>
            </a:endParaRP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661668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written production of previously taught vocabulary.</a:t>
            </a:r>
          </a:p>
          <a:p>
            <a:pPr marL="216000" indent="-215280">
              <a:lnSpc>
                <a:spcPct val="100000"/>
              </a:lnSpc>
            </a:pPr>
            <a:endParaRPr lang="en-GB" sz="1200" b="0"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Procedure:</a:t>
            </a:r>
          </a:p>
          <a:p>
            <a:pPr marL="229320" indent="-228600">
              <a:lnSpc>
                <a:spcPct val="100000"/>
              </a:lnSpc>
              <a:buAutoNum type="arabicPeriod"/>
            </a:pPr>
            <a:r>
              <a:rPr lang="en-GB" sz="1200" b="0" strike="noStrike" spc="-1" dirty="0">
                <a:solidFill>
                  <a:srgbClr val="000000"/>
                </a:solidFill>
                <a:latin typeface="+mn-lt"/>
              </a:rPr>
              <a:t>Ensure that the task is clear.  </a:t>
            </a:r>
          </a:p>
          <a:p>
            <a:pPr marL="229320" indent="-228600">
              <a:lnSpc>
                <a:spcPct val="100000"/>
              </a:lnSpc>
              <a:buAutoNum type="arabicPeriod"/>
            </a:pPr>
            <a:r>
              <a:rPr lang="en-GB" sz="1200" b="0" strike="noStrike" spc="-1" dirty="0">
                <a:solidFill>
                  <a:srgbClr val="000000"/>
                </a:solidFill>
                <a:latin typeface="+mn-lt"/>
              </a:rPr>
              <a:t>Pupils could write the answers only (or they could fill in if they have printed assessment sheets).</a:t>
            </a:r>
            <a:endParaRPr lang="en-GB" sz="1200" b="0" strike="noStrike" spc="-1" dirty="0">
              <a:latin typeface="Arial"/>
            </a:endParaRP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47178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20-25 minutes (all assessment slides)</a:t>
            </a:r>
            <a:br>
              <a:rPr lang="en-GB"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aural comprehension of vocabulary taught in weeks 1-12 of the course.</a:t>
            </a:r>
            <a:br>
              <a:rPr lang="en-GB"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Procedure:</a:t>
            </a:r>
          </a:p>
          <a:p>
            <a:pPr marL="216000" indent="-216000">
              <a:lnSpc>
                <a:spcPct val="100000"/>
              </a:lnSpc>
            </a:pPr>
            <a:r>
              <a:rPr lang="en-GB" sz="1200" b="0" strike="noStrike" spc="-1" dirty="0">
                <a:solidFill>
                  <a:srgbClr val="000000"/>
                </a:solidFill>
                <a:latin typeface="+mn-lt"/>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mn-lt"/>
              </a:rPr>
              <a:t>2. Pupils can either write 1C, etc.. or if they have the assessment on a print out they can put a X in the correct box.</a:t>
            </a:r>
          </a:p>
          <a:p>
            <a:pPr marL="216000" indent="-216000">
              <a:lnSpc>
                <a:spcPct val="100000"/>
              </a:lnSpc>
            </a:pPr>
            <a:r>
              <a:rPr lang="en-GB" sz="1200" b="0" strike="noStrike" spc="-1" dirty="0">
                <a:solidFill>
                  <a:srgbClr val="000000"/>
                </a:solidFill>
                <a:latin typeface="+mn-lt"/>
              </a:rPr>
              <a:t>3. Note that the first item can be completed, with support from the teacher, as an example.  It is NOT included in the overall total marks.</a:t>
            </a:r>
          </a:p>
          <a:p>
            <a:pPr marL="216000" indent="-216000">
              <a:lnSpc>
                <a:spcPct val="100000"/>
              </a:lnSpc>
            </a:pPr>
            <a:r>
              <a:rPr lang="en-GB" sz="1200" b="0" strike="noStrike" spc="-1" dirty="0">
                <a:solidFill>
                  <a:srgbClr val="000000"/>
                </a:solidFill>
                <a:latin typeface="+mn-lt"/>
              </a:rPr>
              <a:t>3. After items 1-4, continue to the next slide to complete the remainder of the task.</a:t>
            </a:r>
          </a:p>
          <a:p>
            <a:pPr marL="216000" indent="-216000">
              <a:lnSpc>
                <a:spcPct val="100000"/>
              </a:lnSpc>
            </a:pPr>
            <a:endParaRPr lang="en-GB" sz="1200" b="0" strike="noStrike" spc="-1" dirty="0">
              <a:solidFill>
                <a:srgbClr val="000000"/>
              </a:solidFill>
              <a:latin typeface="+mn-lt"/>
            </a:endParaRPr>
          </a:p>
          <a:p>
            <a:pPr marL="216000" indent="-216000">
              <a:lnSpc>
                <a:spcPct val="100000"/>
              </a:lnSpc>
            </a:pPr>
            <a:endParaRPr lang="en-GB" sz="1200" b="0" strike="noStrike" spc="-1" dirty="0">
              <a:solidFill>
                <a:srgbClr val="000000"/>
              </a:solidFill>
              <a:latin typeface="+mn-lt"/>
            </a:endParaRPr>
          </a:p>
          <a:p>
            <a:pPr marL="216000" indent="-216000">
              <a:lnSpc>
                <a:spcPct val="100000"/>
              </a:lnSpc>
            </a:pPr>
            <a:r>
              <a:rPr lang="en-GB" sz="1200" b="1" strike="noStrike" spc="-1" dirty="0">
                <a:solidFill>
                  <a:srgbClr val="000000"/>
                </a:solidFill>
                <a:latin typeface="+mn-lt"/>
              </a:rPr>
              <a:t>Transcript</a:t>
            </a:r>
            <a:r>
              <a:rPr lang="en-GB" sz="1200" b="0" strike="noStrike" spc="-1" dirty="0">
                <a:solidFill>
                  <a:srgbClr val="000000"/>
                </a:solidFill>
                <a:latin typeface="+mn-lt"/>
              </a:rPr>
              <a:t>:</a:t>
            </a:r>
          </a:p>
          <a:p>
            <a:r>
              <a:rPr lang="fr-FR" sz="1200" b="0" kern="1200" dirty="0">
                <a:solidFill>
                  <a:schemeClr val="tx1"/>
                </a:solidFill>
                <a:effectLst/>
                <a:latin typeface="+mn-lt"/>
                <a:ea typeface="+mn-ea"/>
                <a:cs typeface="+mn-cs"/>
              </a:rPr>
              <a:t>Ejemplo. </a:t>
            </a:r>
            <a:r>
              <a:rPr lang="en-GB" sz="1200" b="0" kern="1200" dirty="0" err="1">
                <a:solidFill>
                  <a:schemeClr val="tx1"/>
                </a:solidFill>
                <a:effectLst/>
                <a:latin typeface="+mn-lt"/>
                <a:ea typeface="+mn-ea"/>
                <a:cs typeface="+mn-cs"/>
              </a:rPr>
              <a:t>positivo</a:t>
            </a:r>
            <a:endParaRPr lang="en-GB" sz="1200" b="0" kern="1200" dirty="0">
              <a:solidFill>
                <a:schemeClr val="tx1"/>
              </a:solidFill>
              <a:effectLst/>
              <a:latin typeface="+mn-lt"/>
              <a:ea typeface="+mn-ea"/>
              <a:cs typeface="+mn-cs"/>
            </a:endParaRPr>
          </a:p>
          <a:p>
            <a:r>
              <a:rPr lang="fr-FR" sz="1200" b="0" kern="1200" dirty="0">
                <a:solidFill>
                  <a:schemeClr val="tx1"/>
                </a:solidFill>
                <a:effectLst/>
                <a:latin typeface="+mn-lt"/>
                <a:ea typeface="+mn-ea"/>
                <a:cs typeface="+mn-cs"/>
              </a:rPr>
              <a:t>1. </a:t>
            </a:r>
            <a:r>
              <a:rPr lang="en-GB" sz="1200" b="0" kern="1200" dirty="0" err="1">
                <a:solidFill>
                  <a:schemeClr val="tx1"/>
                </a:solidFill>
                <a:effectLst/>
                <a:latin typeface="+mn-lt"/>
                <a:ea typeface="+mn-ea"/>
                <a:cs typeface="+mn-cs"/>
              </a:rPr>
              <a:t>estar</a:t>
            </a:r>
            <a:endParaRPr lang="en-GB" sz="1200" b="0" kern="1200" dirty="0">
              <a:solidFill>
                <a:schemeClr val="tx1"/>
              </a:solidFill>
              <a:effectLst/>
              <a:latin typeface="+mn-lt"/>
              <a:ea typeface="+mn-ea"/>
              <a:cs typeface="+mn-cs"/>
            </a:endParaRPr>
          </a:p>
          <a:p>
            <a:r>
              <a:rPr lang="fr-FR" sz="1200" b="0" kern="1200" dirty="0">
                <a:solidFill>
                  <a:schemeClr val="tx1"/>
                </a:solidFill>
                <a:effectLst/>
                <a:latin typeface="+mn-lt"/>
                <a:ea typeface="+mn-ea"/>
                <a:cs typeface="+mn-cs"/>
              </a:rPr>
              <a:t>2. </a:t>
            </a:r>
            <a:r>
              <a:rPr lang="en-GB" sz="1200" b="0" kern="1200" dirty="0" err="1">
                <a:solidFill>
                  <a:schemeClr val="tx1"/>
                </a:solidFill>
                <a:effectLst/>
                <a:latin typeface="+mn-lt"/>
                <a:ea typeface="+mn-ea"/>
                <a:cs typeface="+mn-cs"/>
              </a:rPr>
              <a:t>perdido</a:t>
            </a:r>
            <a:endParaRPr lang="en-GB" sz="1200" b="0" kern="1200" dirty="0">
              <a:solidFill>
                <a:schemeClr val="tx1"/>
              </a:solidFill>
              <a:effectLst/>
              <a:latin typeface="+mn-lt"/>
              <a:ea typeface="+mn-ea"/>
              <a:cs typeface="+mn-cs"/>
            </a:endParaRPr>
          </a:p>
          <a:p>
            <a:r>
              <a:rPr lang="fr-FR" sz="1200" b="0" kern="1200" dirty="0">
                <a:solidFill>
                  <a:schemeClr val="tx1"/>
                </a:solidFill>
                <a:effectLst/>
                <a:latin typeface="+mn-lt"/>
                <a:ea typeface="+mn-ea"/>
                <a:cs typeface="+mn-cs"/>
              </a:rPr>
              <a:t>3. </a:t>
            </a:r>
            <a:r>
              <a:rPr lang="en-GB" sz="1200" b="0" kern="1200" dirty="0" err="1">
                <a:solidFill>
                  <a:schemeClr val="tx1"/>
                </a:solidFill>
                <a:effectLst/>
                <a:latin typeface="+mn-lt"/>
                <a:ea typeface="+mn-ea"/>
                <a:cs typeface="+mn-cs"/>
              </a:rPr>
              <a:t>bolsa</a:t>
            </a:r>
            <a:endParaRPr lang="en-GB" sz="1200" b="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4. </a:t>
            </a:r>
            <a:r>
              <a:rPr lang="en-GB" sz="1200" b="1" kern="1200" dirty="0">
                <a:solidFill>
                  <a:schemeClr val="tx1"/>
                </a:solidFill>
                <a:effectLst/>
                <a:latin typeface="+mn-lt"/>
                <a:ea typeface="+mn-ea"/>
                <a:cs typeface="+mn-cs"/>
              </a:rPr>
              <a:t>hoy</a:t>
            </a:r>
          </a:p>
          <a:p>
            <a:r>
              <a:rPr lang="fr-FR" sz="1200" b="1" kern="1200" dirty="0">
                <a:solidFill>
                  <a:schemeClr val="tx1"/>
                </a:solidFill>
                <a:effectLst/>
                <a:latin typeface="+mn-lt"/>
                <a:ea typeface="+mn-ea"/>
                <a:cs typeface="+mn-cs"/>
              </a:rPr>
              <a:t>5. </a:t>
            </a:r>
            <a:r>
              <a:rPr lang="en-GB" sz="1200" b="1" kern="1200" dirty="0" err="1">
                <a:solidFill>
                  <a:schemeClr val="tx1"/>
                </a:solidFill>
                <a:effectLst/>
                <a:latin typeface="+mn-lt"/>
                <a:ea typeface="+mn-ea"/>
                <a:cs typeface="+mn-cs"/>
              </a:rPr>
              <a:t>dibujo</a:t>
            </a:r>
            <a:endParaRPr lang="en-GB" sz="1200" b="1"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6. </a:t>
            </a:r>
            <a:r>
              <a:rPr lang="en-GB" sz="1200" b="1" kern="1200" dirty="0" err="1">
                <a:solidFill>
                  <a:schemeClr val="tx1"/>
                </a:solidFill>
                <a:effectLst/>
                <a:latin typeface="+mn-lt"/>
                <a:ea typeface="+mn-ea"/>
                <a:cs typeface="+mn-cs"/>
              </a:rPr>
              <a:t>dónde</a:t>
            </a:r>
            <a:endParaRPr lang="en-GB" sz="1200" b="1" kern="1200" dirty="0">
              <a:solidFill>
                <a:schemeClr val="tx1"/>
              </a:solidFill>
              <a:effectLst/>
              <a:latin typeface="+mn-lt"/>
              <a:ea typeface="+mn-ea"/>
              <a:cs typeface="+mn-cs"/>
            </a:endParaRPr>
          </a:p>
          <a:p>
            <a:pPr marL="216000" indent="-216000">
              <a:lnSpc>
                <a:spcPct val="100000"/>
              </a:lnSpc>
            </a:pPr>
            <a:endParaRPr lang="en-GB" sz="1200" b="0" strike="noStrike" spc="-1" dirty="0">
              <a:solidFill>
                <a:srgbClr val="000000"/>
              </a:solidFill>
              <a:latin typeface="+mn-lt"/>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9506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Procedure:</a:t>
            </a:r>
          </a:p>
          <a:p>
            <a:pPr marL="216000" indent="-216000">
              <a:lnSpc>
                <a:spcPct val="100000"/>
              </a:lnSpc>
            </a:pPr>
            <a:r>
              <a:rPr lang="en-GB" sz="1200" b="0" strike="noStrike" spc="-1" dirty="0">
                <a:solidFill>
                  <a:srgbClr val="000000"/>
                </a:solidFill>
                <a:latin typeface="+mn-lt"/>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mn-lt"/>
              </a:rPr>
              <a:t>2. Pupils can either write 1C, etc.. or if they have the assessment on a print out they can put a X in the correct box.</a:t>
            </a:r>
          </a:p>
          <a:p>
            <a:pPr marL="216000" indent="-216000">
              <a:lnSpc>
                <a:spcPct val="100000"/>
              </a:lnSpc>
            </a:pPr>
            <a:r>
              <a:rPr lang="en-GB" sz="1200" b="0" strike="noStrike" spc="-1" dirty="0">
                <a:solidFill>
                  <a:srgbClr val="000000"/>
                </a:solidFill>
                <a:latin typeface="+mn-lt"/>
              </a:rPr>
              <a:t>3. Note that the first item can be completed, with support from the teacher, as an example.  It is NOT included in the overall total marks.</a:t>
            </a:r>
          </a:p>
          <a:p>
            <a:pPr marL="216000" indent="-216000">
              <a:lnSpc>
                <a:spcPct val="100000"/>
              </a:lnSpc>
            </a:pPr>
            <a:r>
              <a:rPr lang="en-GB" sz="1200" b="0" strike="noStrike" spc="-1" dirty="0">
                <a:solidFill>
                  <a:srgbClr val="000000"/>
                </a:solidFill>
                <a:latin typeface="+mn-lt"/>
              </a:rPr>
              <a:t>4. When complete, continue to the reading.</a:t>
            </a:r>
          </a:p>
          <a:p>
            <a:pPr marL="216000" indent="-216000">
              <a:lnSpc>
                <a:spcPct val="100000"/>
              </a:lnSpc>
            </a:pPr>
            <a:endParaRPr lang="en-GB" sz="1200" b="0" strike="noStrike" spc="-1" dirty="0">
              <a:solidFill>
                <a:srgbClr val="000000"/>
              </a:solidFill>
              <a:latin typeface="+mn-lt"/>
            </a:endParaRPr>
          </a:p>
          <a:p>
            <a:pPr marL="216000" indent="-216000">
              <a:lnSpc>
                <a:spcPct val="100000"/>
              </a:lnSpc>
            </a:pPr>
            <a:r>
              <a:rPr lang="en-GB" sz="1200" b="1" strike="noStrike" spc="-1" dirty="0">
                <a:solidFill>
                  <a:srgbClr val="000000"/>
                </a:solidFill>
                <a:latin typeface="+mn-lt"/>
              </a:rPr>
              <a:t>Transcript</a:t>
            </a:r>
            <a:r>
              <a:rPr lang="en-GB" sz="1200" b="0" strike="noStrike" spc="-1" dirty="0">
                <a:solidFill>
                  <a:srgbClr val="000000"/>
                </a:solidFill>
                <a:latin typeface="+mn-lt"/>
              </a:rPr>
              <a:t>:</a:t>
            </a:r>
          </a:p>
          <a:p>
            <a:r>
              <a:rPr lang="fr-FR" sz="1200" kern="1200" dirty="0">
                <a:solidFill>
                  <a:schemeClr val="tx1"/>
                </a:solidFill>
                <a:effectLst/>
                <a:latin typeface="+mn-lt"/>
                <a:ea typeface="+mn-ea"/>
                <a:cs typeface="+mn-cs"/>
              </a:rPr>
              <a:t>Ejemplo. </a:t>
            </a:r>
            <a:r>
              <a:rPr lang="en-GB" sz="1200" kern="1200" dirty="0">
                <a:solidFill>
                  <a:schemeClr val="tx1"/>
                </a:solidFill>
                <a:effectLst/>
                <a:latin typeface="+mn-lt"/>
                <a:ea typeface="+mn-ea"/>
                <a:cs typeface="+mn-cs"/>
              </a:rPr>
              <a:t>martes</a:t>
            </a:r>
          </a:p>
          <a:p>
            <a:r>
              <a:rPr lang="fr-FR" sz="1200" kern="1200" dirty="0">
                <a:solidFill>
                  <a:schemeClr val="tx1"/>
                </a:solidFill>
                <a:effectLst/>
                <a:latin typeface="+mn-lt"/>
                <a:ea typeface="+mn-ea"/>
                <a:cs typeface="+mn-cs"/>
              </a:rPr>
              <a:t>1. Buenos días!</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2. </a:t>
            </a:r>
            <a:r>
              <a:rPr lang="en-GB" sz="1200" kern="1200" dirty="0" err="1">
                <a:solidFill>
                  <a:schemeClr val="tx1"/>
                </a:solidFill>
                <a:effectLst/>
                <a:latin typeface="+mn-lt"/>
                <a:ea typeface="+mn-ea"/>
                <a:cs typeface="+mn-cs"/>
              </a:rPr>
              <a:t>hermana</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3. </a:t>
            </a:r>
            <a:r>
              <a:rPr lang="en-GB" sz="1200" kern="1200" dirty="0" err="1">
                <a:solidFill>
                  <a:schemeClr val="tx1"/>
                </a:solidFill>
                <a:effectLst/>
                <a:latin typeface="+mn-lt"/>
                <a:ea typeface="+mn-ea"/>
                <a:cs typeface="+mn-cs"/>
              </a:rPr>
              <a:t>pesado</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4. </a:t>
            </a:r>
            <a:r>
              <a:rPr lang="en-GB" sz="1200" kern="1200" dirty="0" err="1">
                <a:solidFill>
                  <a:schemeClr val="tx1"/>
                </a:solidFill>
                <a:effectLst/>
                <a:latin typeface="+mn-lt"/>
                <a:ea typeface="+mn-ea"/>
                <a:cs typeface="+mn-cs"/>
              </a:rPr>
              <a:t>allí</a:t>
            </a:r>
            <a:endParaRPr lang="en-GB" sz="1200" kern="1200" dirty="0">
              <a:solidFill>
                <a:schemeClr val="tx1"/>
              </a:solidFill>
              <a:effectLst/>
              <a:latin typeface="+mn-lt"/>
              <a:ea typeface="+mn-ea"/>
              <a:cs typeface="+mn-cs"/>
            </a:endParaRPr>
          </a:p>
          <a:p>
            <a:pPr marL="216000" indent="-216000">
              <a:lnSpc>
                <a:spcPct val="100000"/>
              </a:lnSpc>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19531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Procedure:</a:t>
            </a:r>
          </a:p>
          <a:p>
            <a:pPr marL="216000" indent="-216000">
              <a:lnSpc>
                <a:spcPct val="100000"/>
              </a:lnSpc>
            </a:pPr>
            <a:r>
              <a:rPr lang="en-GB" sz="1200" b="0" strike="noStrike" spc="-1" dirty="0">
                <a:solidFill>
                  <a:srgbClr val="000000"/>
                </a:solidFill>
                <a:latin typeface="+mn-lt"/>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mn-lt"/>
              </a:rPr>
              <a:t>2. Pupils can either write 1C, etc.. or if they have the assessment on a print out they can put a X in the correct box.</a:t>
            </a:r>
          </a:p>
          <a:p>
            <a:pPr marL="216000" indent="-216000">
              <a:lnSpc>
                <a:spcPct val="100000"/>
              </a:lnSpc>
            </a:pPr>
            <a:r>
              <a:rPr lang="en-GB" sz="1200" b="0" strike="noStrike" spc="-1" dirty="0">
                <a:solidFill>
                  <a:srgbClr val="000000"/>
                </a:solidFill>
                <a:latin typeface="+mn-lt"/>
              </a:rPr>
              <a:t>3. Note that the first item can be completed, with support from the teacher, as an example.  It is NOT included in the overall total marks.</a:t>
            </a:r>
          </a:p>
          <a:p>
            <a:pPr marL="216000" indent="-216000">
              <a:lnSpc>
                <a:spcPct val="100000"/>
              </a:lnSpc>
            </a:pPr>
            <a:r>
              <a:rPr lang="en-GB" sz="1200" b="0" strike="noStrike" spc="-1" dirty="0">
                <a:solidFill>
                  <a:srgbClr val="000000"/>
                </a:solidFill>
                <a:latin typeface="+mn-lt"/>
              </a:rPr>
              <a:t>4. When complete, continue to the reading.</a:t>
            </a:r>
          </a:p>
          <a:p>
            <a:pPr marL="216000" indent="-216000">
              <a:lnSpc>
                <a:spcPct val="100000"/>
              </a:lnSpc>
            </a:pPr>
            <a:endParaRPr lang="en-GB" sz="1200" b="0" strike="noStrike" spc="-1" dirty="0">
              <a:solidFill>
                <a:srgbClr val="000000"/>
              </a:solidFill>
              <a:latin typeface="+mn-lt"/>
            </a:endParaRPr>
          </a:p>
          <a:p>
            <a:pPr marL="216000" indent="-216000">
              <a:lnSpc>
                <a:spcPct val="100000"/>
              </a:lnSpc>
            </a:pPr>
            <a:r>
              <a:rPr lang="en-GB" sz="1200" b="1" strike="noStrike" spc="-1" dirty="0">
                <a:solidFill>
                  <a:srgbClr val="000000"/>
                </a:solidFill>
                <a:latin typeface="+mn-lt"/>
              </a:rPr>
              <a:t>Transcript:</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1. </a:t>
            </a:r>
            <a:r>
              <a:rPr lang="en-GB" sz="1200" kern="1200" dirty="0" err="1">
                <a:solidFill>
                  <a:schemeClr val="tx1"/>
                </a:solidFill>
                <a:effectLst/>
                <a:latin typeface="+mn-lt"/>
                <a:ea typeface="+mn-ea"/>
                <a:cs typeface="+mn-cs"/>
              </a:rPr>
              <a:t>Estás</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presente</a:t>
            </a:r>
            <a:r>
              <a:rPr lang="en-GB" sz="1200" kern="1200" dirty="0">
                <a:solidFill>
                  <a:schemeClr val="tx1"/>
                </a:solidFill>
                <a:effectLst/>
                <a:latin typeface="+mn-lt"/>
                <a:ea typeface="+mn-ea"/>
                <a:cs typeface="+mn-cs"/>
              </a:rPr>
              <a:t>.</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2. Tengo un </a:t>
            </a:r>
            <a:r>
              <a:rPr lang="en-GB" sz="1200" kern="1200" dirty="0" err="1">
                <a:solidFill>
                  <a:schemeClr val="tx1"/>
                </a:solidFill>
                <a:effectLst/>
                <a:latin typeface="+mn-lt"/>
                <a:ea typeface="+mn-ea"/>
                <a:cs typeface="+mn-cs"/>
              </a:rPr>
              <a:t>instrumento</a:t>
            </a:r>
            <a:r>
              <a:rPr lang="en-GB" sz="1200" kern="1200" dirty="0">
                <a:solidFill>
                  <a:schemeClr val="tx1"/>
                </a:solidFill>
                <a:effectLst/>
                <a:latin typeface="+mn-lt"/>
                <a:ea typeface="+mn-ea"/>
                <a:cs typeface="+mn-cs"/>
              </a:rPr>
              <a:t>.</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3. Está enfermo hoy.</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4. Normalmente soy activa.</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5. Tienes una idea nueva.</a:t>
            </a:r>
            <a:endParaRPr lang="en-GB" sz="1200" b="0" strike="noStrike" spc="-1" dirty="0">
              <a:solidFill>
                <a:srgbClr val="000000"/>
              </a:solidFill>
              <a:latin typeface="+mn-lt"/>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89972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written recall of previously taught vocabulary.</a:t>
            </a:r>
          </a:p>
          <a:p>
            <a:pPr marL="216000" indent="-215280">
              <a:lnSpc>
                <a:spcPct val="100000"/>
              </a:lnSpc>
            </a:pPr>
            <a:endParaRPr lang="en-GB" sz="1200" b="0"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Procedure:</a:t>
            </a:r>
          </a:p>
          <a:p>
            <a:pPr marL="229320" indent="-228600">
              <a:lnSpc>
                <a:spcPct val="100000"/>
              </a:lnSpc>
              <a:buAutoNum type="arabicPeriod"/>
            </a:pPr>
            <a:r>
              <a:rPr lang="en-GB" sz="1200" b="0" strike="noStrike" spc="-1" dirty="0">
                <a:solidFill>
                  <a:srgbClr val="000000"/>
                </a:solidFill>
                <a:latin typeface="+mn-lt"/>
              </a:rPr>
              <a:t>Ensure that the task is clear.  </a:t>
            </a:r>
          </a:p>
          <a:p>
            <a:pPr marL="229320" indent="-228600">
              <a:lnSpc>
                <a:spcPct val="100000"/>
              </a:lnSpc>
              <a:buAutoNum type="arabicPeriod"/>
            </a:pPr>
            <a:r>
              <a:rPr lang="en-GB" sz="1200" b="0" strike="noStrike" spc="-1" dirty="0">
                <a:solidFill>
                  <a:srgbClr val="000000"/>
                </a:solidFill>
                <a:latin typeface="+mn-lt"/>
              </a:rPr>
              <a:t>Pupils could write 1 – 10 and the individual English word meanings (or they could fill in if they have printed assessment sheets).</a:t>
            </a:r>
            <a:endParaRPr lang="en-GB" sz="1200" b="0" strike="noStrike" spc="-1" dirty="0">
              <a:latin typeface="Arial"/>
            </a:endParaRP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91630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written production of previously taught vocabulary.</a:t>
            </a:r>
          </a:p>
          <a:p>
            <a:pPr marL="216000" indent="-215280">
              <a:lnSpc>
                <a:spcPct val="100000"/>
              </a:lnSpc>
            </a:pPr>
            <a:endParaRPr lang="en-GB" sz="1200" b="0"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Procedure:</a:t>
            </a:r>
          </a:p>
          <a:p>
            <a:pPr marL="229320" indent="-228600">
              <a:lnSpc>
                <a:spcPct val="100000"/>
              </a:lnSpc>
              <a:buAutoNum type="arabicPeriod"/>
            </a:pPr>
            <a:r>
              <a:rPr lang="en-GB" sz="1200" b="0" strike="noStrike" spc="-1" dirty="0">
                <a:solidFill>
                  <a:srgbClr val="000000"/>
                </a:solidFill>
                <a:latin typeface="+mn-lt"/>
              </a:rPr>
              <a:t>Ensure that the task is clear.  </a:t>
            </a:r>
          </a:p>
          <a:p>
            <a:pPr marL="229320" indent="-228600">
              <a:lnSpc>
                <a:spcPct val="100000"/>
              </a:lnSpc>
              <a:buAutoNum type="arabicPeriod"/>
            </a:pPr>
            <a:r>
              <a:rPr lang="en-GB" sz="1200" b="0" strike="noStrike" spc="-1" dirty="0">
                <a:solidFill>
                  <a:srgbClr val="000000"/>
                </a:solidFill>
                <a:latin typeface="+mn-lt"/>
              </a:rPr>
              <a:t>Pupils could write 1 – 10 and the individual English word meanings (or they could fill in if they have printed assessment sheets).</a:t>
            </a:r>
            <a:endParaRPr lang="en-GB" sz="1200" b="0" strike="noStrike" spc="-1" dirty="0">
              <a:latin typeface="Arial"/>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14234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written production of previously taught vocabulary.</a:t>
            </a:r>
          </a:p>
          <a:p>
            <a:pPr marL="216000" indent="-215280">
              <a:lnSpc>
                <a:spcPct val="100000"/>
              </a:lnSpc>
            </a:pPr>
            <a:endParaRPr lang="en-GB" sz="1200" b="0"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Procedure:</a:t>
            </a:r>
          </a:p>
          <a:p>
            <a:pPr marL="229320" indent="-228600">
              <a:lnSpc>
                <a:spcPct val="100000"/>
              </a:lnSpc>
              <a:buAutoNum type="arabicPeriod"/>
            </a:pPr>
            <a:r>
              <a:rPr lang="en-GB" sz="1200" b="0" strike="noStrike" spc="-1" dirty="0">
                <a:solidFill>
                  <a:srgbClr val="000000"/>
                </a:solidFill>
                <a:latin typeface="+mn-lt"/>
              </a:rPr>
              <a:t>Ensure that the task is clear.  </a:t>
            </a:r>
          </a:p>
          <a:p>
            <a:pPr marL="229320" indent="-228600">
              <a:lnSpc>
                <a:spcPct val="100000"/>
              </a:lnSpc>
              <a:buAutoNum type="arabicPeriod"/>
            </a:pPr>
            <a:r>
              <a:rPr lang="en-GB" sz="1200" b="0" strike="noStrike" spc="-1" dirty="0">
                <a:solidFill>
                  <a:srgbClr val="000000"/>
                </a:solidFill>
                <a:latin typeface="+mn-lt"/>
              </a:rPr>
              <a:t>Pupils could write the answers only (or they could fill in if they have printed assessment sheets).</a:t>
            </a:r>
            <a:endParaRPr lang="en-GB" sz="1200" b="0" strike="noStrike" spc="-1" dirty="0">
              <a:latin typeface="Arial"/>
            </a:endParaRP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47311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written recall of previously taught grammar.</a:t>
            </a:r>
          </a:p>
          <a:p>
            <a:pPr marL="216000" indent="-215280">
              <a:lnSpc>
                <a:spcPct val="100000"/>
              </a:lnSpc>
            </a:pPr>
            <a:endParaRPr lang="en-GB" sz="1200" b="0"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Procedure:</a:t>
            </a:r>
          </a:p>
          <a:p>
            <a:pPr marL="229320" indent="-228600">
              <a:lnSpc>
                <a:spcPct val="100000"/>
              </a:lnSpc>
              <a:buAutoNum type="arabicPeriod"/>
            </a:pPr>
            <a:r>
              <a:rPr lang="en-GB" sz="1200" b="0" strike="noStrike" spc="-1" dirty="0">
                <a:solidFill>
                  <a:srgbClr val="000000"/>
                </a:solidFill>
                <a:latin typeface="+mn-lt"/>
              </a:rPr>
              <a:t>Ensure that the task is clear.  </a:t>
            </a:r>
          </a:p>
          <a:p>
            <a:pPr marL="229320" indent="-228600">
              <a:lnSpc>
                <a:spcPct val="100000"/>
              </a:lnSpc>
              <a:buAutoNum type="arabicPeriod"/>
            </a:pPr>
            <a:r>
              <a:rPr lang="en-GB" sz="1200" b="0" strike="noStrike" spc="-1" dirty="0">
                <a:solidFill>
                  <a:srgbClr val="000000"/>
                </a:solidFill>
                <a:latin typeface="+mn-lt"/>
              </a:rPr>
              <a:t>Pupils could write the correct English pronouns (or they could fill in if they have printed assessment sheets).</a:t>
            </a:r>
            <a:endParaRPr lang="en-GB" sz="1200" b="0" strike="noStrike" spc="-1" dirty="0">
              <a:latin typeface="Arial"/>
            </a:endParaRP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141488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5154E-D02E-48E2-AA46-39D56284BB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086DA93-D85C-470B-A70B-9F219E6FDF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8B47EC4-CD5F-4ECF-BE9E-FAD76EEF3D5D}"/>
              </a:ext>
            </a:extLst>
          </p:cNvPr>
          <p:cNvSpPr>
            <a:spLocks noGrp="1"/>
          </p:cNvSpPr>
          <p:nvPr>
            <p:ph type="dt" sz="half" idx="10"/>
          </p:nvPr>
        </p:nvSpPr>
        <p:spPr/>
        <p:txBody>
          <a:bodyPr/>
          <a:lstStyle/>
          <a:p>
            <a:fld id="{DD9D4F86-A500-487E-9FFD-56FD0D92348E}" type="datetimeFigureOut">
              <a:rPr lang="en-GB" smtClean="0"/>
              <a:t>31/10/2022</a:t>
            </a:fld>
            <a:endParaRPr lang="en-GB"/>
          </a:p>
        </p:txBody>
      </p:sp>
      <p:sp>
        <p:nvSpPr>
          <p:cNvPr id="5" name="Footer Placeholder 4">
            <a:extLst>
              <a:ext uri="{FF2B5EF4-FFF2-40B4-BE49-F238E27FC236}">
                <a16:creationId xmlns:a16="http://schemas.microsoft.com/office/drawing/2014/main" id="{99935C8E-6D96-4A5D-B15E-2B58E20124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6844F1-6827-458B-AD0D-F44F87F5EAE2}"/>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1800577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E48AB-019C-4657-8333-34FC511DAF9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3B6A57B-8711-4A24-8DA4-04BD2165CC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AB378B-16BF-4827-ACAD-06A160AABA42}"/>
              </a:ext>
            </a:extLst>
          </p:cNvPr>
          <p:cNvSpPr>
            <a:spLocks noGrp="1"/>
          </p:cNvSpPr>
          <p:nvPr>
            <p:ph type="dt" sz="half" idx="10"/>
          </p:nvPr>
        </p:nvSpPr>
        <p:spPr/>
        <p:txBody>
          <a:bodyPr/>
          <a:lstStyle/>
          <a:p>
            <a:fld id="{DD9D4F86-A500-487E-9FFD-56FD0D92348E}" type="datetimeFigureOut">
              <a:rPr lang="en-GB" smtClean="0"/>
              <a:t>31/10/2022</a:t>
            </a:fld>
            <a:endParaRPr lang="en-GB"/>
          </a:p>
        </p:txBody>
      </p:sp>
      <p:sp>
        <p:nvSpPr>
          <p:cNvPr id="5" name="Footer Placeholder 4">
            <a:extLst>
              <a:ext uri="{FF2B5EF4-FFF2-40B4-BE49-F238E27FC236}">
                <a16:creationId xmlns:a16="http://schemas.microsoft.com/office/drawing/2014/main" id="{AAD38154-CF6E-4FD4-98A9-6B9D80ADEC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4D7A82-BE5B-4D2C-8A11-E1E66DC7C934}"/>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2793647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308CCF-3D50-4BAF-985C-4699A039FF9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AC8E85-86E6-4915-AA9F-CF38A79390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217864-C4FD-4EBF-89BE-E3C77CCA0FC4}"/>
              </a:ext>
            </a:extLst>
          </p:cNvPr>
          <p:cNvSpPr>
            <a:spLocks noGrp="1"/>
          </p:cNvSpPr>
          <p:nvPr>
            <p:ph type="dt" sz="half" idx="10"/>
          </p:nvPr>
        </p:nvSpPr>
        <p:spPr/>
        <p:txBody>
          <a:bodyPr/>
          <a:lstStyle/>
          <a:p>
            <a:fld id="{DD9D4F86-A500-487E-9FFD-56FD0D92348E}" type="datetimeFigureOut">
              <a:rPr lang="en-GB" smtClean="0"/>
              <a:t>31/10/2022</a:t>
            </a:fld>
            <a:endParaRPr lang="en-GB"/>
          </a:p>
        </p:txBody>
      </p:sp>
      <p:sp>
        <p:nvSpPr>
          <p:cNvPr id="5" name="Footer Placeholder 4">
            <a:extLst>
              <a:ext uri="{FF2B5EF4-FFF2-40B4-BE49-F238E27FC236}">
                <a16:creationId xmlns:a16="http://schemas.microsoft.com/office/drawing/2014/main" id="{E8D8D7D3-BA98-4C21-85B2-F8FF7B4CD1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9F23B5-EB50-4A61-8831-31DC4534C37B}"/>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34143717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80192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247115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64328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45401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324514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354804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691165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38135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30A2B-ADC0-44B9-84D6-FF0F7E4949A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7B4CC50-4BE3-4082-BB89-747497A125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98F83B9-3648-48B9-9EB6-F94AA881A561}"/>
              </a:ext>
            </a:extLst>
          </p:cNvPr>
          <p:cNvSpPr>
            <a:spLocks noGrp="1"/>
          </p:cNvSpPr>
          <p:nvPr>
            <p:ph type="dt" sz="half" idx="10"/>
          </p:nvPr>
        </p:nvSpPr>
        <p:spPr/>
        <p:txBody>
          <a:bodyPr/>
          <a:lstStyle/>
          <a:p>
            <a:fld id="{DD9D4F86-A500-487E-9FFD-56FD0D92348E}" type="datetimeFigureOut">
              <a:rPr lang="en-GB" smtClean="0"/>
              <a:t>31/10/2022</a:t>
            </a:fld>
            <a:endParaRPr lang="en-GB"/>
          </a:p>
        </p:txBody>
      </p:sp>
      <p:sp>
        <p:nvSpPr>
          <p:cNvPr id="5" name="Footer Placeholder 4">
            <a:extLst>
              <a:ext uri="{FF2B5EF4-FFF2-40B4-BE49-F238E27FC236}">
                <a16:creationId xmlns:a16="http://schemas.microsoft.com/office/drawing/2014/main" id="{2C9F58A8-B55C-48C4-B3AC-314B1DEC5C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23A44D-F105-4054-9320-665D60CB53A7}"/>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6690798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617279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795737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36223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400738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8191D-F23D-43EC-8659-8BB9FEFB61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A9B34C6-34F0-4E82-A459-F985AE7061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F984F2-195E-4806-8ABE-0F70FB461F41}"/>
              </a:ext>
            </a:extLst>
          </p:cNvPr>
          <p:cNvSpPr>
            <a:spLocks noGrp="1"/>
          </p:cNvSpPr>
          <p:nvPr>
            <p:ph type="dt" sz="half" idx="10"/>
          </p:nvPr>
        </p:nvSpPr>
        <p:spPr/>
        <p:txBody>
          <a:bodyPr/>
          <a:lstStyle/>
          <a:p>
            <a:fld id="{DD9D4F86-A500-487E-9FFD-56FD0D92348E}" type="datetimeFigureOut">
              <a:rPr lang="en-GB" smtClean="0"/>
              <a:t>31/10/2022</a:t>
            </a:fld>
            <a:endParaRPr lang="en-GB"/>
          </a:p>
        </p:txBody>
      </p:sp>
      <p:sp>
        <p:nvSpPr>
          <p:cNvPr id="5" name="Footer Placeholder 4">
            <a:extLst>
              <a:ext uri="{FF2B5EF4-FFF2-40B4-BE49-F238E27FC236}">
                <a16:creationId xmlns:a16="http://schemas.microsoft.com/office/drawing/2014/main" id="{5107A1E2-2E8F-4838-A369-0D3E15B046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7D4B37-4867-4BFE-B7F8-42B77E53996B}"/>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3087424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2F26F-5EF9-4044-91E2-10B960961FE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0D7EC67-B4A5-46ED-88BE-CB275C7E6D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3E4D062-FF52-4C7C-93DC-A3BD4589BA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A0667CD-6201-4AA3-A922-B4104EFA643B}"/>
              </a:ext>
            </a:extLst>
          </p:cNvPr>
          <p:cNvSpPr>
            <a:spLocks noGrp="1"/>
          </p:cNvSpPr>
          <p:nvPr>
            <p:ph type="dt" sz="half" idx="10"/>
          </p:nvPr>
        </p:nvSpPr>
        <p:spPr/>
        <p:txBody>
          <a:bodyPr/>
          <a:lstStyle/>
          <a:p>
            <a:fld id="{DD9D4F86-A500-487E-9FFD-56FD0D92348E}" type="datetimeFigureOut">
              <a:rPr lang="en-GB" smtClean="0"/>
              <a:t>31/10/2022</a:t>
            </a:fld>
            <a:endParaRPr lang="en-GB"/>
          </a:p>
        </p:txBody>
      </p:sp>
      <p:sp>
        <p:nvSpPr>
          <p:cNvPr id="6" name="Footer Placeholder 5">
            <a:extLst>
              <a:ext uri="{FF2B5EF4-FFF2-40B4-BE49-F238E27FC236}">
                <a16:creationId xmlns:a16="http://schemas.microsoft.com/office/drawing/2014/main" id="{61B5DECD-BD00-4AC8-9EBF-D818BF644D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4E8995D-B6D2-407E-98F6-D91A239C4EEA}"/>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10506287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F4F46-9282-4AE4-BED5-2D275021F44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D0B638E-1F07-429C-85FD-1E9869BC9C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D9E496-E309-43B7-A990-5A7C8F0231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C2612A4-29EF-4D9E-81FC-A60B368E90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0BEF55-1D69-44CF-843E-448961975A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5F109C6-E340-4705-95B4-939FA09447C1}"/>
              </a:ext>
            </a:extLst>
          </p:cNvPr>
          <p:cNvSpPr>
            <a:spLocks noGrp="1"/>
          </p:cNvSpPr>
          <p:nvPr>
            <p:ph type="dt" sz="half" idx="10"/>
          </p:nvPr>
        </p:nvSpPr>
        <p:spPr/>
        <p:txBody>
          <a:bodyPr/>
          <a:lstStyle/>
          <a:p>
            <a:fld id="{DD9D4F86-A500-487E-9FFD-56FD0D92348E}" type="datetimeFigureOut">
              <a:rPr lang="en-GB" smtClean="0"/>
              <a:t>31/10/2022</a:t>
            </a:fld>
            <a:endParaRPr lang="en-GB"/>
          </a:p>
        </p:txBody>
      </p:sp>
      <p:sp>
        <p:nvSpPr>
          <p:cNvPr id="8" name="Footer Placeholder 7">
            <a:extLst>
              <a:ext uri="{FF2B5EF4-FFF2-40B4-BE49-F238E27FC236}">
                <a16:creationId xmlns:a16="http://schemas.microsoft.com/office/drawing/2014/main" id="{597AC1FE-CC6B-4215-A34A-FFCA7A1C499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82B55D4-9526-479D-A8F8-03B9FF4E7A84}"/>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3088199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8B63B-7D44-467C-90C7-C9B3C381340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1BA037D-A6B8-4D58-93EB-D2CB8411D024}"/>
              </a:ext>
            </a:extLst>
          </p:cNvPr>
          <p:cNvSpPr>
            <a:spLocks noGrp="1"/>
          </p:cNvSpPr>
          <p:nvPr>
            <p:ph type="dt" sz="half" idx="10"/>
          </p:nvPr>
        </p:nvSpPr>
        <p:spPr/>
        <p:txBody>
          <a:bodyPr/>
          <a:lstStyle/>
          <a:p>
            <a:fld id="{DD9D4F86-A500-487E-9FFD-56FD0D92348E}" type="datetimeFigureOut">
              <a:rPr lang="en-GB" smtClean="0"/>
              <a:t>31/10/2022</a:t>
            </a:fld>
            <a:endParaRPr lang="en-GB"/>
          </a:p>
        </p:txBody>
      </p:sp>
      <p:sp>
        <p:nvSpPr>
          <p:cNvPr id="4" name="Footer Placeholder 3">
            <a:extLst>
              <a:ext uri="{FF2B5EF4-FFF2-40B4-BE49-F238E27FC236}">
                <a16:creationId xmlns:a16="http://schemas.microsoft.com/office/drawing/2014/main" id="{1BFC1377-1A78-4555-B1F0-B1EEBC924EB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01D764F-95C4-4A40-8697-11C59CABE0F3}"/>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17952039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3A4AC8-396D-4E72-BF28-55E6073A895D}"/>
              </a:ext>
            </a:extLst>
          </p:cNvPr>
          <p:cNvSpPr>
            <a:spLocks noGrp="1"/>
          </p:cNvSpPr>
          <p:nvPr>
            <p:ph type="dt" sz="half" idx="10"/>
          </p:nvPr>
        </p:nvSpPr>
        <p:spPr/>
        <p:txBody>
          <a:bodyPr/>
          <a:lstStyle/>
          <a:p>
            <a:fld id="{DD9D4F86-A500-487E-9FFD-56FD0D92348E}" type="datetimeFigureOut">
              <a:rPr lang="en-GB" smtClean="0"/>
              <a:t>31/10/2022</a:t>
            </a:fld>
            <a:endParaRPr lang="en-GB"/>
          </a:p>
        </p:txBody>
      </p:sp>
      <p:sp>
        <p:nvSpPr>
          <p:cNvPr id="3" name="Footer Placeholder 2">
            <a:extLst>
              <a:ext uri="{FF2B5EF4-FFF2-40B4-BE49-F238E27FC236}">
                <a16:creationId xmlns:a16="http://schemas.microsoft.com/office/drawing/2014/main" id="{574D4C9A-999E-40EF-BC40-2FEBD5A6472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A06429C-AA69-4A44-A8CB-31F05C1EC631}"/>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3546165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DF970-A883-46F2-809B-4B0C78B0FD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6C6B15F-A26B-43F9-AC40-C30AB26268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DAE061C-F0AF-4CD7-A1C7-FE841478C7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FB982A-D445-4D00-95EF-50E957E6F3C3}"/>
              </a:ext>
            </a:extLst>
          </p:cNvPr>
          <p:cNvSpPr>
            <a:spLocks noGrp="1"/>
          </p:cNvSpPr>
          <p:nvPr>
            <p:ph type="dt" sz="half" idx="10"/>
          </p:nvPr>
        </p:nvSpPr>
        <p:spPr/>
        <p:txBody>
          <a:bodyPr/>
          <a:lstStyle/>
          <a:p>
            <a:fld id="{DD9D4F86-A500-487E-9FFD-56FD0D92348E}" type="datetimeFigureOut">
              <a:rPr lang="en-GB" smtClean="0"/>
              <a:t>31/10/2022</a:t>
            </a:fld>
            <a:endParaRPr lang="en-GB"/>
          </a:p>
        </p:txBody>
      </p:sp>
      <p:sp>
        <p:nvSpPr>
          <p:cNvPr id="6" name="Footer Placeholder 5">
            <a:extLst>
              <a:ext uri="{FF2B5EF4-FFF2-40B4-BE49-F238E27FC236}">
                <a16:creationId xmlns:a16="http://schemas.microsoft.com/office/drawing/2014/main" id="{1F692420-32A8-4D55-84BF-D746C67378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237CBEB-0996-48B2-98B9-891BF7CB4ED6}"/>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709747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091EE-00A0-4472-BA8C-A7CAE47060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DF3691E-C53F-4EB3-A171-6CEAFF5844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634ABD5-F762-4559-80BB-CE60CB887B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D3043-397E-45ED-8146-DD557B6254B0}"/>
              </a:ext>
            </a:extLst>
          </p:cNvPr>
          <p:cNvSpPr>
            <a:spLocks noGrp="1"/>
          </p:cNvSpPr>
          <p:nvPr>
            <p:ph type="dt" sz="half" idx="10"/>
          </p:nvPr>
        </p:nvSpPr>
        <p:spPr/>
        <p:txBody>
          <a:bodyPr/>
          <a:lstStyle/>
          <a:p>
            <a:fld id="{DD9D4F86-A500-487E-9FFD-56FD0D92348E}" type="datetimeFigureOut">
              <a:rPr lang="en-GB" smtClean="0"/>
              <a:t>31/10/2022</a:t>
            </a:fld>
            <a:endParaRPr lang="en-GB"/>
          </a:p>
        </p:txBody>
      </p:sp>
      <p:sp>
        <p:nvSpPr>
          <p:cNvPr id="6" name="Footer Placeholder 5">
            <a:extLst>
              <a:ext uri="{FF2B5EF4-FFF2-40B4-BE49-F238E27FC236}">
                <a16:creationId xmlns:a16="http://schemas.microsoft.com/office/drawing/2014/main" id="{D6D9B53E-30DC-46F6-8913-C89C1CE07DA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02529FD-665A-46C5-B168-C9E68301D97E}"/>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1787760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9B5EF2-BCE1-4D3A-AC21-010ACFAA7D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E57FC98-BF2F-47A8-8DE1-B83E161540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5F253F-D0EA-469A-9816-96EA946E30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9D4F86-A500-487E-9FFD-56FD0D92348E}" type="datetimeFigureOut">
              <a:rPr lang="en-GB" smtClean="0"/>
              <a:t>31/10/2022</a:t>
            </a:fld>
            <a:endParaRPr lang="en-GB"/>
          </a:p>
        </p:txBody>
      </p:sp>
      <p:sp>
        <p:nvSpPr>
          <p:cNvPr id="5" name="Footer Placeholder 4">
            <a:extLst>
              <a:ext uri="{FF2B5EF4-FFF2-40B4-BE49-F238E27FC236}">
                <a16:creationId xmlns:a16="http://schemas.microsoft.com/office/drawing/2014/main" id="{4717F2D3-773C-43AB-A44F-A367D909B2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397BAF7-9733-4971-BA72-669E05D9C9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D7244A-6AE1-448C-B53D-D8D7EE75A395}" type="slidenum">
              <a:rPr lang="en-GB" smtClean="0"/>
              <a:t>‹#›</a:t>
            </a:fld>
            <a:endParaRPr lang="en-GB"/>
          </a:p>
        </p:txBody>
      </p:sp>
    </p:spTree>
    <p:extLst>
      <p:ext uri="{BB962C8B-B14F-4D97-AF65-F5344CB8AC3E}">
        <p14:creationId xmlns:p14="http://schemas.microsoft.com/office/powerpoint/2010/main" val="375168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6641899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6.xml"/><Relationship Id="rId7" Type="http://schemas.openxmlformats.org/officeDocument/2006/relationships/image" Target="../media/image12.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11" Type="http://schemas.openxmlformats.org/officeDocument/2006/relationships/hyperlink" Target="http://www.mamalisa.com/" TargetMode="External"/><Relationship Id="rId5" Type="http://schemas.openxmlformats.org/officeDocument/2006/relationships/image" Target="../media/image7.png"/><Relationship Id="rId10" Type="http://schemas.openxmlformats.org/officeDocument/2006/relationships/image" Target="../media/image15.png"/><Relationship Id="rId4" Type="http://schemas.openxmlformats.org/officeDocument/2006/relationships/notesSlide" Target="../notesSlides/notesSlide13.xml"/><Relationship Id="rId9" Type="http://schemas.openxmlformats.org/officeDocument/2006/relationships/image" Target="../media/image14.jpg"/></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6.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jpg"/><Relationship Id="rId11" Type="http://schemas.openxmlformats.org/officeDocument/2006/relationships/hyperlink" Target="http://www.mamalisa.com/" TargetMode="External"/><Relationship Id="rId5" Type="http://schemas.openxmlformats.org/officeDocument/2006/relationships/image" Target="../media/image7.png"/><Relationship Id="rId10" Type="http://schemas.openxmlformats.org/officeDocument/2006/relationships/image" Target="../media/image15.png"/><Relationship Id="rId4" Type="http://schemas.openxmlformats.org/officeDocument/2006/relationships/notesSlide" Target="../notesSlides/notesSlide14.xml"/><Relationship Id="rId9"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18.sv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18.sv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18.sv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3.xml"/><Relationship Id="rId1" Type="http://schemas.openxmlformats.org/officeDocument/2006/relationships/slideLayout" Target="../slideLayouts/slideLayout1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4.xml"/><Relationship Id="rId1" Type="http://schemas.openxmlformats.org/officeDocument/2006/relationships/slideLayout" Target="../slideLayouts/slideLayout17.xml"/><Relationship Id="rId5" Type="http://schemas.openxmlformats.org/officeDocument/2006/relationships/image" Target="../media/image18.sv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audio" Target="../media/audio4.wav"/><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audio" Target="../media/audio3.wav"/><Relationship Id="rId5" Type="http://schemas.openxmlformats.org/officeDocument/2006/relationships/audio" Target="../media/audio2.wav"/><Relationship Id="rId4" Type="http://schemas.openxmlformats.org/officeDocument/2006/relationships/audio" Target="../media/audio1.wav"/></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audio" Target="../media/audio7.wav"/><Relationship Id="rId5" Type="http://schemas.openxmlformats.org/officeDocument/2006/relationships/audio" Target="../media/audio6.wav"/><Relationship Id="rId4" Type="http://schemas.openxmlformats.org/officeDocument/2006/relationships/audio" Target="../media/audio5.wav"/></Relationships>
</file>

<file path=ppt/slides/_rels/slide5.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image" Target="../media/image7.png"/><Relationship Id="rId7" Type="http://schemas.openxmlformats.org/officeDocument/2006/relationships/audio" Target="../media/audio11.wav"/><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audio" Target="../media/audio10.wav"/><Relationship Id="rId5" Type="http://schemas.openxmlformats.org/officeDocument/2006/relationships/audio" Target="../media/audio9.wav"/><Relationship Id="rId4" Type="http://schemas.openxmlformats.org/officeDocument/2006/relationships/audio" Target="../media/audio8.wav"/></Relationships>
</file>

<file path=ppt/slides/_rels/slide6.xml.rels><?xml version="1.0" encoding="UTF-8" standalone="yes"?>
<Relationships xmlns="http://schemas.openxmlformats.org/package/2006/relationships"><Relationship Id="rId8" Type="http://schemas.openxmlformats.org/officeDocument/2006/relationships/audio" Target="../media/audio17.wav"/><Relationship Id="rId3" Type="http://schemas.openxmlformats.org/officeDocument/2006/relationships/image" Target="../media/image7.png"/><Relationship Id="rId7" Type="http://schemas.openxmlformats.org/officeDocument/2006/relationships/audio" Target="../media/audio16.wav"/><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audio" Target="../media/audio15.wav"/><Relationship Id="rId5" Type="http://schemas.openxmlformats.org/officeDocument/2006/relationships/audio" Target="../media/audio14.wav"/><Relationship Id="rId4" Type="http://schemas.openxmlformats.org/officeDocument/2006/relationships/audio" Target="../media/audio13.wav"/></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Sofía</a:t>
            </a: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328881" y="1005525"/>
            <a:ext cx="6621960" cy="5678129"/>
          </a:xfrm>
          <a:prstGeom prst="rect">
            <a:avLst/>
          </a:prstGeom>
        </p:spPr>
      </p:pic>
      <p:pic>
        <p:nvPicPr>
          <p:cNvPr id="6" name="Picture 5" descr="A picture containing text, toy, doll, vector graphics&#10;&#10;Description automatically generated">
            <a:extLst>
              <a:ext uri="{FF2B5EF4-FFF2-40B4-BE49-F238E27FC236}">
                <a16:creationId xmlns:a16="http://schemas.microsoft.com/office/drawing/2014/main" id="{594B333A-025F-4074-BB8E-3F4870FCC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05852" y="3892804"/>
            <a:ext cx="1564565" cy="2972005"/>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026" name="Picture 2" descr="Navidad, El Árbol De Navidad, Bell, Calcetín, Un Regalo">
            <a:extLst>
              <a:ext uri="{FF2B5EF4-FFF2-40B4-BE49-F238E27FC236}">
                <a16:creationId xmlns:a16="http://schemas.microsoft.com/office/drawing/2014/main" id="{564AFEBE-9CD9-4D04-AAC2-F28B775EE34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013" r="27968" b="37333"/>
          <a:stretch/>
        </p:blipFill>
        <p:spPr bwMode="auto">
          <a:xfrm>
            <a:off x="2503905" y="2666060"/>
            <a:ext cx="2824976" cy="44931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avidad, Decoraciones, Decoración, Verde, Antecedentes">
            <a:extLst>
              <a:ext uri="{FF2B5EF4-FFF2-40B4-BE49-F238E27FC236}">
                <a16:creationId xmlns:a16="http://schemas.microsoft.com/office/drawing/2014/main" id="{1AFBAEFC-54F3-4854-B2FB-BB0BA161D4F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8104" b="57634"/>
          <a:stretch/>
        </p:blipFill>
        <p:spPr bwMode="auto">
          <a:xfrm>
            <a:off x="5660160" y="59560"/>
            <a:ext cx="1769340" cy="11610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avidad, Decoraciones, Decoración, Verde, Antecedentes">
            <a:extLst>
              <a:ext uri="{FF2B5EF4-FFF2-40B4-BE49-F238E27FC236}">
                <a16:creationId xmlns:a16="http://schemas.microsoft.com/office/drawing/2014/main" id="{467F1FD0-32C6-4614-AB6B-F8A2C3AFACB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611" t="50000" r="24666"/>
          <a:stretch/>
        </p:blipFill>
        <p:spPr bwMode="auto">
          <a:xfrm>
            <a:off x="3045249" y="1970723"/>
            <a:ext cx="1206712" cy="11610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3BCC4B3-CED4-42FB-900F-C1A9B5E60352}"/>
              </a:ext>
            </a:extLst>
          </p:cNvPr>
          <p:cNvSpPr txBox="1"/>
          <p:nvPr/>
        </p:nvSpPr>
        <p:spPr>
          <a:xfrm>
            <a:off x="8938261" y="3171315"/>
            <a:ext cx="2232658" cy="1200329"/>
          </a:xfrm>
          <a:prstGeom prst="rect">
            <a:avLst/>
          </a:prstGeom>
          <a:solidFill>
            <a:schemeClr val="bg1"/>
          </a:solidFill>
        </p:spPr>
        <p:txBody>
          <a:bodyPr wrap="square" rtlCol="0">
            <a:spAutoFit/>
          </a:bodyPr>
          <a:lstStyle/>
          <a:p>
            <a:pPr algn="ctr"/>
            <a:r>
              <a:rPr lang="en-GB" sz="3600" b="1" dirty="0">
                <a:solidFill>
                  <a:srgbClr val="002060"/>
                </a:solidFill>
                <a:latin typeface="Segoe Print" panose="02000600000000000000" pitchFamily="2" charset="0"/>
              </a:rPr>
              <a:t>¡</a:t>
            </a:r>
            <a:r>
              <a:rPr lang="en-GB" sz="3600" b="1" dirty="0" err="1">
                <a:solidFill>
                  <a:srgbClr val="002060"/>
                </a:solidFill>
                <a:latin typeface="Segoe Print" panose="02000600000000000000" pitchFamily="2" charset="0"/>
              </a:rPr>
              <a:t>Feliz</a:t>
            </a:r>
            <a:r>
              <a:rPr lang="en-GB" sz="3600" b="1" dirty="0">
                <a:solidFill>
                  <a:srgbClr val="002060"/>
                </a:solidFill>
                <a:latin typeface="Segoe Print" panose="02000600000000000000" pitchFamily="2" charset="0"/>
              </a:rPr>
              <a:t> Navidad!</a:t>
            </a:r>
          </a:p>
        </p:txBody>
      </p:sp>
    </p:spTree>
    <p:extLst>
      <p:ext uri="{BB962C8B-B14F-4D97-AF65-F5344CB8AC3E}">
        <p14:creationId xmlns:p14="http://schemas.microsoft.com/office/powerpoint/2010/main" val="1230322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6" name="Picture 5" descr="Icon&#10;&#10;Description automatically generated">
            <a:extLst>
              <a:ext uri="{FF2B5EF4-FFF2-40B4-BE49-F238E27FC236}">
                <a16:creationId xmlns:a16="http://schemas.microsoft.com/office/drawing/2014/main" id="{4368CEC7-EE41-4873-B19C-2C5414FA6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0437" y="106125"/>
            <a:ext cx="781050" cy="781050"/>
          </a:xfrm>
          <a:prstGeom prst="rect">
            <a:avLst/>
          </a:prstGeom>
        </p:spPr>
      </p:pic>
      <p:sp>
        <p:nvSpPr>
          <p:cNvPr id="5" name="TextBox 4">
            <a:extLst>
              <a:ext uri="{FF2B5EF4-FFF2-40B4-BE49-F238E27FC236}">
                <a16:creationId xmlns:a16="http://schemas.microsoft.com/office/drawing/2014/main" id="{77794BF0-07B8-4A12-82A9-A59D2A2F4B0C}"/>
              </a:ext>
            </a:extLst>
          </p:cNvPr>
          <p:cNvSpPr txBox="1">
            <a:spLocks noChangeArrowheads="1"/>
          </p:cNvSpPr>
          <p:nvPr/>
        </p:nvSpPr>
        <p:spPr bwMode="auto">
          <a:xfrm>
            <a:off x="221286" y="82969"/>
            <a:ext cx="18678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None/>
            </a:pPr>
            <a:r>
              <a:rPr lang="en-US" altLang="en-US" sz="2800" b="1" dirty="0">
                <a:solidFill>
                  <a:srgbClr val="1F4E79"/>
                </a:solidFill>
                <a:latin typeface="Century Gothic" panose="020B0502020202020204" pitchFamily="34" charset="0"/>
              </a:rPr>
              <a:t>Grammar</a:t>
            </a:r>
            <a:endParaRPr lang="en-GB" altLang="en-US" sz="2800" dirty="0">
              <a:solidFill>
                <a:srgbClr val="002060"/>
              </a:solidFill>
              <a:latin typeface="Century Gothic" panose="020B0502020202020204" pitchFamily="34" charset="0"/>
            </a:endParaRPr>
          </a:p>
        </p:txBody>
      </p:sp>
      <p:sp>
        <p:nvSpPr>
          <p:cNvPr id="7" name="Rectangle 3">
            <a:extLst>
              <a:ext uri="{FF2B5EF4-FFF2-40B4-BE49-F238E27FC236}">
                <a16:creationId xmlns:a16="http://schemas.microsoft.com/office/drawing/2014/main" id="{70A3018A-1A51-4C80-BFBF-9082D6A93685}"/>
              </a:ext>
            </a:extLst>
          </p:cNvPr>
          <p:cNvSpPr>
            <a:spLocks noChangeArrowheads="1"/>
          </p:cNvSpPr>
          <p:nvPr/>
        </p:nvSpPr>
        <p:spPr bwMode="auto">
          <a:xfrm>
            <a:off x="1551134" y="721197"/>
            <a:ext cx="974932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latin typeface="Century Gothic" panose="020B0502020202020204" pitchFamily="34" charset="0"/>
              </a:rPr>
              <a:t>Quechua doesn’t have gendered words for ‘a’ and ‘the’. Adjectives and verbs are also very different from Spanish. Help </a:t>
            </a:r>
            <a:r>
              <a:rPr kumimoji="0" lang="en-US" altLang="en-US" sz="2000" b="1" i="0" u="none" strike="noStrike" cap="none" normalizeH="0" baseline="0" dirty="0">
                <a:ln>
                  <a:noFill/>
                </a:ln>
                <a:solidFill>
                  <a:srgbClr val="002060"/>
                </a:solidFill>
                <a:effectLst/>
                <a:latin typeface="Century Gothic" panose="020B0502020202020204" pitchFamily="34" charset="0"/>
              </a:rPr>
              <a:t>Apo </a:t>
            </a:r>
            <a:r>
              <a:rPr kumimoji="0" lang="en-US" altLang="en-US" sz="2000" b="0" i="0" u="none" strike="noStrike" cap="none" normalizeH="0" baseline="0" dirty="0">
                <a:ln>
                  <a:noFill/>
                </a:ln>
                <a:solidFill>
                  <a:srgbClr val="002060"/>
                </a:solidFill>
                <a:effectLst/>
                <a:latin typeface="Century Gothic" panose="020B0502020202020204" pitchFamily="34" charset="0"/>
              </a:rPr>
              <a:t>with his Spanish grammar by answering the questions in this part of the quiz. </a:t>
            </a:r>
            <a:endParaRPr kumimoji="0" lang="en-GB" altLang="en-US" sz="2000" b="0" i="0" u="none" strike="noStrike" cap="none" normalizeH="0" baseline="0" dirty="0">
              <a:ln>
                <a:noFill/>
              </a:ln>
              <a:solidFill>
                <a:schemeClr val="tx1"/>
              </a:solidFill>
              <a:effectLst/>
              <a:latin typeface="Arial" panose="020B0604020202020204" pitchFamily="34" charset="0"/>
            </a:endParaRPr>
          </a:p>
        </p:txBody>
      </p:sp>
      <p:graphicFrame>
        <p:nvGraphicFramePr>
          <p:cNvPr id="8" name="Table 7">
            <a:extLst>
              <a:ext uri="{FF2B5EF4-FFF2-40B4-BE49-F238E27FC236}">
                <a16:creationId xmlns:a16="http://schemas.microsoft.com/office/drawing/2014/main" id="{95EEE84A-1967-4904-BC4C-E467495343C4}"/>
              </a:ext>
            </a:extLst>
          </p:cNvPr>
          <p:cNvGraphicFramePr>
            <a:graphicFrameLocks noGrp="1"/>
          </p:cNvGraphicFramePr>
          <p:nvPr>
            <p:extLst>
              <p:ext uri="{D42A27DB-BD31-4B8C-83A1-F6EECF244321}">
                <p14:modId xmlns:p14="http://schemas.microsoft.com/office/powerpoint/2010/main" val="2000745319"/>
              </p:ext>
            </p:extLst>
          </p:nvPr>
        </p:nvGraphicFramePr>
        <p:xfrm>
          <a:off x="1258873" y="2328195"/>
          <a:ext cx="9674253" cy="3614358"/>
        </p:xfrm>
        <a:graphic>
          <a:graphicData uri="http://schemas.openxmlformats.org/drawingml/2006/table">
            <a:tbl>
              <a:tblPr firstRow="1" firstCol="1" bandRow="1"/>
              <a:tblGrid>
                <a:gridCol w="452088">
                  <a:extLst>
                    <a:ext uri="{9D8B030D-6E8A-4147-A177-3AD203B41FA5}">
                      <a16:colId xmlns:a16="http://schemas.microsoft.com/office/drawing/2014/main" val="1774250806"/>
                    </a:ext>
                  </a:extLst>
                </a:gridCol>
                <a:gridCol w="1820165">
                  <a:extLst>
                    <a:ext uri="{9D8B030D-6E8A-4147-A177-3AD203B41FA5}">
                      <a16:colId xmlns:a16="http://schemas.microsoft.com/office/drawing/2014/main" val="2040636822"/>
                    </a:ext>
                  </a:extLst>
                </a:gridCol>
                <a:gridCol w="2282991">
                  <a:extLst>
                    <a:ext uri="{9D8B030D-6E8A-4147-A177-3AD203B41FA5}">
                      <a16:colId xmlns:a16="http://schemas.microsoft.com/office/drawing/2014/main" val="844142880"/>
                    </a:ext>
                  </a:extLst>
                </a:gridCol>
                <a:gridCol w="303898">
                  <a:extLst>
                    <a:ext uri="{9D8B030D-6E8A-4147-A177-3AD203B41FA5}">
                      <a16:colId xmlns:a16="http://schemas.microsoft.com/office/drawing/2014/main" val="3384624885"/>
                    </a:ext>
                  </a:extLst>
                </a:gridCol>
                <a:gridCol w="457457">
                  <a:extLst>
                    <a:ext uri="{9D8B030D-6E8A-4147-A177-3AD203B41FA5}">
                      <a16:colId xmlns:a16="http://schemas.microsoft.com/office/drawing/2014/main" val="425286854"/>
                    </a:ext>
                  </a:extLst>
                </a:gridCol>
                <a:gridCol w="2178827">
                  <a:extLst>
                    <a:ext uri="{9D8B030D-6E8A-4147-A177-3AD203B41FA5}">
                      <a16:colId xmlns:a16="http://schemas.microsoft.com/office/drawing/2014/main" val="3907569290"/>
                    </a:ext>
                  </a:extLst>
                </a:gridCol>
                <a:gridCol w="2178827">
                  <a:extLst>
                    <a:ext uri="{9D8B030D-6E8A-4147-A177-3AD203B41FA5}">
                      <a16:colId xmlns:a16="http://schemas.microsoft.com/office/drawing/2014/main" val="4015360952"/>
                    </a:ext>
                  </a:extLst>
                </a:gridCol>
              </a:tblGrid>
              <a:tr h="0">
                <a:tc>
                  <a:txBody>
                    <a:bodyPr/>
                    <a:lstStyle/>
                    <a:p>
                      <a:pPr>
                        <a:lnSpc>
                          <a:spcPct val="107000"/>
                        </a:lnSpc>
                        <a:spcAft>
                          <a:spcPts val="0"/>
                        </a:spcAft>
                      </a:pPr>
                      <a:r>
                        <a:rPr lang="en-US"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she, he, it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Tengo un animal.</a:t>
                      </a: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she, he, it</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Eres de Cambridge.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9817772"/>
                  </a:ext>
                </a:extLst>
              </a:tr>
              <a:tr h="810260">
                <a:tc>
                  <a:txBody>
                    <a:bodyPr/>
                    <a:lstStyle/>
                    <a:p>
                      <a:pPr>
                        <a:lnSpc>
                          <a:spcPct val="107000"/>
                        </a:lnSpc>
                        <a:spcAft>
                          <a:spcPts val="0"/>
                        </a:spcAft>
                      </a:pPr>
                      <a:r>
                        <a:rPr lang="en-US"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she, he, it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Estás</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presente</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5</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she, he, it</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Tiene una idea.</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9125615"/>
                  </a:ext>
                </a:extLst>
              </a:tr>
              <a:tr h="793750">
                <a:tc>
                  <a:txBody>
                    <a:bodyPr/>
                    <a:lstStyle/>
                    <a:p>
                      <a:pPr>
                        <a:lnSpc>
                          <a:spcPct val="107000"/>
                        </a:lnSpc>
                        <a:spcAft>
                          <a:spcPts val="0"/>
                        </a:spcAft>
                      </a:pPr>
                      <a:r>
                        <a:rPr lang="en-US"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she, he, it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Está</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en</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Inglaterra</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6</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she, he, it</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Estoy</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en</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clase</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1232629"/>
                  </a:ext>
                </a:extLst>
              </a:tr>
            </a:tbl>
          </a:graphicData>
        </a:graphic>
      </p:graphicFrame>
      <p:pic>
        <p:nvPicPr>
          <p:cNvPr id="9" name="Picture 8" descr="A group of stuffed animals&#10;&#10;Description automatically generated with low confidence">
            <a:extLst>
              <a:ext uri="{FF2B5EF4-FFF2-40B4-BE49-F238E27FC236}">
                <a16:creationId xmlns:a16="http://schemas.microsoft.com/office/drawing/2014/main" id="{939E62E9-13E9-43B2-9DB7-6AFB06A24EC1}"/>
              </a:ext>
            </a:extLst>
          </p:cNvPr>
          <p:cNvPicPr>
            <a:picLocks noChangeAspect="1"/>
          </p:cNvPicPr>
          <p:nvPr/>
        </p:nvPicPr>
        <p:blipFill rotWithShape="1">
          <a:blip r:embed="rId4">
            <a:extLst>
              <a:ext uri="{28A0092B-C50C-407E-A947-70E740481C1C}">
                <a14:useLocalDpi xmlns:a14="http://schemas.microsoft.com/office/drawing/2010/main" val="0"/>
              </a:ext>
            </a:extLst>
          </a:blip>
          <a:srcRect l="33557" r="34904"/>
          <a:stretch/>
        </p:blipFill>
        <p:spPr>
          <a:xfrm>
            <a:off x="515170" y="577471"/>
            <a:ext cx="821966" cy="1303116"/>
          </a:xfrm>
          <a:prstGeom prst="rect">
            <a:avLst/>
          </a:prstGeom>
        </p:spPr>
      </p:pic>
    </p:spTree>
    <p:extLst>
      <p:ext uri="{BB962C8B-B14F-4D97-AF65-F5344CB8AC3E}">
        <p14:creationId xmlns:p14="http://schemas.microsoft.com/office/powerpoint/2010/main" val="3756621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6" name="Picture 5" descr="Icon&#10;&#10;Description automatically generated">
            <a:extLst>
              <a:ext uri="{FF2B5EF4-FFF2-40B4-BE49-F238E27FC236}">
                <a16:creationId xmlns:a16="http://schemas.microsoft.com/office/drawing/2014/main" id="{4368CEC7-EE41-4873-B19C-2C5414FA6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0437" y="106125"/>
            <a:ext cx="781050" cy="781050"/>
          </a:xfrm>
          <a:prstGeom prst="rect">
            <a:avLst/>
          </a:prstGeom>
        </p:spPr>
      </p:pic>
      <p:sp>
        <p:nvSpPr>
          <p:cNvPr id="5" name="TextBox 4">
            <a:extLst>
              <a:ext uri="{FF2B5EF4-FFF2-40B4-BE49-F238E27FC236}">
                <a16:creationId xmlns:a16="http://schemas.microsoft.com/office/drawing/2014/main" id="{77794BF0-07B8-4A12-82A9-A59D2A2F4B0C}"/>
              </a:ext>
            </a:extLst>
          </p:cNvPr>
          <p:cNvSpPr txBox="1">
            <a:spLocks noChangeArrowheads="1"/>
          </p:cNvSpPr>
          <p:nvPr/>
        </p:nvSpPr>
        <p:spPr bwMode="auto">
          <a:xfrm>
            <a:off x="221286" y="82969"/>
            <a:ext cx="18678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None/>
            </a:pPr>
            <a:r>
              <a:rPr lang="en-US" altLang="en-US" sz="2800" b="1" dirty="0">
                <a:solidFill>
                  <a:srgbClr val="1F4E79"/>
                </a:solidFill>
                <a:latin typeface="Century Gothic" panose="020B0502020202020204" pitchFamily="34" charset="0"/>
              </a:rPr>
              <a:t>Grammar</a:t>
            </a:r>
            <a:endParaRPr lang="en-GB" altLang="en-US" sz="2800" dirty="0">
              <a:solidFill>
                <a:srgbClr val="002060"/>
              </a:solidFill>
              <a:latin typeface="Century Gothic" panose="020B0502020202020204" pitchFamily="34" charset="0"/>
            </a:endParaRPr>
          </a:p>
        </p:txBody>
      </p:sp>
      <p:graphicFrame>
        <p:nvGraphicFramePr>
          <p:cNvPr id="3" name="Table 2">
            <a:extLst>
              <a:ext uri="{FF2B5EF4-FFF2-40B4-BE49-F238E27FC236}">
                <a16:creationId xmlns:a16="http://schemas.microsoft.com/office/drawing/2014/main" id="{B42B32D1-D358-483B-BE63-D63FCD0542BE}"/>
              </a:ext>
            </a:extLst>
          </p:cNvPr>
          <p:cNvGraphicFramePr>
            <a:graphicFrameLocks noGrp="1"/>
          </p:cNvGraphicFramePr>
          <p:nvPr>
            <p:extLst>
              <p:ext uri="{D42A27DB-BD31-4B8C-83A1-F6EECF244321}">
                <p14:modId xmlns:p14="http://schemas.microsoft.com/office/powerpoint/2010/main" val="3329052847"/>
              </p:ext>
            </p:extLst>
          </p:nvPr>
        </p:nvGraphicFramePr>
        <p:xfrm>
          <a:off x="1003783" y="1166480"/>
          <a:ext cx="8517904" cy="2172843"/>
        </p:xfrm>
        <a:graphic>
          <a:graphicData uri="http://schemas.openxmlformats.org/drawingml/2006/table">
            <a:tbl>
              <a:tblPr firstRow="1" firstCol="1" bandRow="1"/>
              <a:tblGrid>
                <a:gridCol w="3973888">
                  <a:extLst>
                    <a:ext uri="{9D8B030D-6E8A-4147-A177-3AD203B41FA5}">
                      <a16:colId xmlns:a16="http://schemas.microsoft.com/office/drawing/2014/main" val="1795800362"/>
                    </a:ext>
                  </a:extLst>
                </a:gridCol>
                <a:gridCol w="3973888">
                  <a:extLst>
                    <a:ext uri="{9D8B030D-6E8A-4147-A177-3AD203B41FA5}">
                      <a16:colId xmlns:a16="http://schemas.microsoft.com/office/drawing/2014/main" val="3893800094"/>
                    </a:ext>
                  </a:extLst>
                </a:gridCol>
                <a:gridCol w="570128">
                  <a:extLst>
                    <a:ext uri="{9D8B030D-6E8A-4147-A177-3AD203B41FA5}">
                      <a16:colId xmlns:a16="http://schemas.microsoft.com/office/drawing/2014/main" val="2795602933"/>
                    </a:ext>
                  </a:extLst>
                </a:gridCol>
              </a:tblGrid>
              <a:tr h="0">
                <a:tc>
                  <a:txBody>
                    <a:bodyPr/>
                    <a:lstStyle/>
                    <a:p>
                      <a:pPr>
                        <a:lnSpc>
                          <a:spcPct val="107000"/>
                        </a:lnSpc>
                        <a:spcAft>
                          <a:spcPts val="0"/>
                        </a:spcAft>
                      </a:pPr>
                      <a:r>
                        <a:rPr lang="en-US"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b="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Tick two boxes.</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400" b="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0180323"/>
                  </a:ext>
                </a:extLst>
              </a:tr>
              <a:tr h="0">
                <a:tc rowSpan="5">
                  <a:txBody>
                    <a:bodyPr/>
                    <a:lstStyle/>
                    <a:p>
                      <a:pPr>
                        <a:lnSpc>
                          <a:spcPct val="107000"/>
                        </a:lnSpc>
                        <a:spcAft>
                          <a:spcPts val="0"/>
                        </a:spcAft>
                      </a:pPr>
                      <a:r>
                        <a:rPr lang="fr-FR" sz="24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Diego es _______.</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0"/>
                        </a:spcAft>
                      </a:pPr>
                      <a:r>
                        <a:rPr lang="fr-FR"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imposible</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MS Gothic" panose="020B0609070205080204" pitchFamily="49" charset="-128"/>
                          <a:ea typeface="DengXian" panose="02010600030101010101" pitchFamily="2" charset="-122"/>
                          <a:cs typeface="Arial" panose="020B0604020202020204"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2650100"/>
                  </a:ext>
                </a:extLst>
              </a:tr>
              <a:tr h="0">
                <a:tc vMerge="1">
                  <a:txBody>
                    <a:bodyPr/>
                    <a:lstStyle/>
                    <a:p>
                      <a:endParaRPr lang="en-GB"/>
                    </a:p>
                  </a:txBody>
                  <a:tcPr/>
                </a:tc>
                <a:tc>
                  <a:txBody>
                    <a:bodyPr/>
                    <a:lstStyle/>
                    <a:p>
                      <a:pP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 positiva</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MS Gothic" panose="020B0609070205080204" pitchFamily="49" charset="-128"/>
                          <a:ea typeface="DengXian" panose="02010600030101010101" pitchFamily="2" charset="-122"/>
                          <a:cs typeface="Arial" panose="020B0604020202020204"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6743459"/>
                  </a:ext>
                </a:extLst>
              </a:tr>
              <a:tr h="0">
                <a:tc vMerge="1">
                  <a:txBody>
                    <a:bodyPr/>
                    <a:lstStyle/>
                    <a:p>
                      <a:endParaRPr lang="en-GB"/>
                    </a:p>
                  </a:txBody>
                  <a:tcPr/>
                </a:tc>
                <a:tc>
                  <a:txBody>
                    <a:bodyPr/>
                    <a:lstStyle/>
                    <a:p>
                      <a:pP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 pesada</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MS Gothic" panose="020B0609070205080204" pitchFamily="49" charset="-128"/>
                          <a:ea typeface="DengXian" panose="02010600030101010101" pitchFamily="2" charset="-122"/>
                          <a:cs typeface="Arial" panose="020B0604020202020204"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0562508"/>
                  </a:ext>
                </a:extLst>
              </a:tr>
              <a:tr h="0">
                <a:tc vMerge="1">
                  <a:txBody>
                    <a:bodyPr/>
                    <a:lstStyle/>
                    <a:p>
                      <a:endParaRPr lang="en-GB"/>
                    </a:p>
                  </a:txBody>
                  <a:tcPr/>
                </a:tc>
                <a:tc>
                  <a:txBody>
                    <a:bodyPr/>
                    <a:lstStyle/>
                    <a:p>
                      <a:pP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 activo</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MS Gothic" panose="020B0609070205080204" pitchFamily="49" charset="-128"/>
                          <a:ea typeface="DengXian" panose="02010600030101010101" pitchFamily="2" charset="-122"/>
                          <a:cs typeface="Arial" panose="020B0604020202020204"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2960370"/>
                  </a:ext>
                </a:extLst>
              </a:tr>
              <a:tr h="0">
                <a:tc vMerge="1">
                  <a:txBody>
                    <a:bodyPr/>
                    <a:lstStyle/>
                    <a:p>
                      <a:endParaRPr lang="en-GB"/>
                    </a:p>
                  </a:txBody>
                  <a:tcPr/>
                </a:tc>
                <a:tc>
                  <a:txBody>
                    <a:bodyPr/>
                    <a:lstStyle/>
                    <a:p>
                      <a:pP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 vieja</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dirty="0">
                          <a:solidFill>
                            <a:srgbClr val="1F4E79"/>
                          </a:solidFill>
                          <a:effectLst/>
                          <a:latin typeface="MS Gothic" panose="020B0609070205080204" pitchFamily="49" charset="-128"/>
                          <a:ea typeface="DengXian" panose="02010600030101010101" pitchFamily="2" charset="-122"/>
                          <a:cs typeface="Arial" panose="020B0604020202020204"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8541459"/>
                  </a:ext>
                </a:extLst>
              </a:tr>
            </a:tbl>
          </a:graphicData>
        </a:graphic>
      </p:graphicFrame>
      <p:graphicFrame>
        <p:nvGraphicFramePr>
          <p:cNvPr id="4" name="Table 3">
            <a:extLst>
              <a:ext uri="{FF2B5EF4-FFF2-40B4-BE49-F238E27FC236}">
                <a16:creationId xmlns:a16="http://schemas.microsoft.com/office/drawing/2014/main" id="{3CFF7A25-4406-47C3-895E-B1C02709C062}"/>
              </a:ext>
            </a:extLst>
          </p:cNvPr>
          <p:cNvGraphicFramePr>
            <a:graphicFrameLocks noGrp="1"/>
          </p:cNvGraphicFramePr>
          <p:nvPr>
            <p:extLst>
              <p:ext uri="{D42A27DB-BD31-4B8C-83A1-F6EECF244321}">
                <p14:modId xmlns:p14="http://schemas.microsoft.com/office/powerpoint/2010/main" val="1545861045"/>
              </p:ext>
            </p:extLst>
          </p:nvPr>
        </p:nvGraphicFramePr>
        <p:xfrm>
          <a:off x="1003783" y="4136746"/>
          <a:ext cx="8517904" cy="2172843"/>
        </p:xfrm>
        <a:graphic>
          <a:graphicData uri="http://schemas.openxmlformats.org/drawingml/2006/table">
            <a:tbl>
              <a:tblPr firstRow="1" firstCol="1" bandRow="1"/>
              <a:tblGrid>
                <a:gridCol w="3973888">
                  <a:extLst>
                    <a:ext uri="{9D8B030D-6E8A-4147-A177-3AD203B41FA5}">
                      <a16:colId xmlns:a16="http://schemas.microsoft.com/office/drawing/2014/main" val="1080262350"/>
                    </a:ext>
                  </a:extLst>
                </a:gridCol>
                <a:gridCol w="3973888">
                  <a:extLst>
                    <a:ext uri="{9D8B030D-6E8A-4147-A177-3AD203B41FA5}">
                      <a16:colId xmlns:a16="http://schemas.microsoft.com/office/drawing/2014/main" val="1996359451"/>
                    </a:ext>
                  </a:extLst>
                </a:gridCol>
                <a:gridCol w="570128">
                  <a:extLst>
                    <a:ext uri="{9D8B030D-6E8A-4147-A177-3AD203B41FA5}">
                      <a16:colId xmlns:a16="http://schemas.microsoft.com/office/drawing/2014/main" val="682922454"/>
                    </a:ext>
                  </a:extLst>
                </a:gridCol>
              </a:tblGrid>
              <a:tr h="0">
                <a:tc>
                  <a:txBody>
                    <a:bodyPr/>
                    <a:lstStyle/>
                    <a:p>
                      <a:pPr>
                        <a:lnSpc>
                          <a:spcPct val="107000"/>
                        </a:lnSpc>
                        <a:spcAft>
                          <a:spcPts val="0"/>
                        </a:spcAft>
                      </a:pPr>
                      <a:r>
                        <a:rPr lang="en-US"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b="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Tick two boxes.</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400" b="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6505040"/>
                  </a:ext>
                </a:extLst>
              </a:tr>
              <a:tr h="0">
                <a:tc rowSpan="5">
                  <a:txBody>
                    <a:bodyPr/>
                    <a:lstStyle/>
                    <a:p>
                      <a:pPr>
                        <a:lnSpc>
                          <a:spcPct val="107000"/>
                        </a:lnSpc>
                        <a:spcAft>
                          <a:spcPts val="0"/>
                        </a:spcAft>
                      </a:pPr>
                      <a:r>
                        <a:rPr lang="fr-FR" sz="24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Marta es _______.</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0"/>
                        </a:spcAft>
                      </a:pPr>
                      <a:r>
                        <a:rPr lang="fr-FR"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raro</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MS Gothic" panose="020B0609070205080204" pitchFamily="49" charset="-128"/>
                          <a:ea typeface="DengXian" panose="02010600030101010101" pitchFamily="2" charset="-122"/>
                          <a:cs typeface="Arial" panose="020B0604020202020204"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9794492"/>
                  </a:ext>
                </a:extLst>
              </a:tr>
              <a:tr h="0">
                <a:tc vMerge="1">
                  <a:txBody>
                    <a:bodyPr/>
                    <a:lstStyle/>
                    <a:p>
                      <a:endParaRPr lang="en-GB"/>
                    </a:p>
                  </a:txBody>
                  <a:tcPr/>
                </a:tc>
                <a:tc>
                  <a:txBody>
                    <a:bodyPr/>
                    <a:lstStyle/>
                    <a:p>
                      <a:pP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 increíble</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MS Gothic" panose="020B0609070205080204" pitchFamily="49" charset="-128"/>
                          <a:ea typeface="DengXian" panose="02010600030101010101" pitchFamily="2" charset="-122"/>
                          <a:cs typeface="Arial" panose="020B0604020202020204"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9355715"/>
                  </a:ext>
                </a:extLst>
              </a:tr>
              <a:tr h="0">
                <a:tc vMerge="1">
                  <a:txBody>
                    <a:bodyPr/>
                    <a:lstStyle/>
                    <a:p>
                      <a:endParaRPr lang="en-GB"/>
                    </a:p>
                  </a:txBody>
                  <a:tcPr/>
                </a:tc>
                <a:tc>
                  <a:txBody>
                    <a:bodyPr/>
                    <a:lstStyle/>
                    <a:p>
                      <a:pP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 sana</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MS Gothic" panose="020B0609070205080204" pitchFamily="49" charset="-128"/>
                          <a:ea typeface="DengXian" panose="02010600030101010101" pitchFamily="2" charset="-122"/>
                          <a:cs typeface="Arial" panose="020B0604020202020204"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2269196"/>
                  </a:ext>
                </a:extLst>
              </a:tr>
              <a:tr h="0">
                <a:tc vMerge="1">
                  <a:txBody>
                    <a:bodyPr/>
                    <a:lstStyle/>
                    <a:p>
                      <a:endParaRPr lang="en-GB"/>
                    </a:p>
                  </a:txBody>
                  <a:tcPr/>
                </a:tc>
                <a:tc>
                  <a:txBody>
                    <a:bodyPr/>
                    <a:lstStyle/>
                    <a:p>
                      <a:pP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 viejo</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MS Gothic" panose="020B0609070205080204" pitchFamily="49" charset="-128"/>
                          <a:ea typeface="DengXian" panose="02010600030101010101" pitchFamily="2" charset="-122"/>
                          <a:cs typeface="Arial" panose="020B0604020202020204"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5726818"/>
                  </a:ext>
                </a:extLst>
              </a:tr>
              <a:tr h="0">
                <a:tc vMerge="1">
                  <a:txBody>
                    <a:bodyPr/>
                    <a:lstStyle/>
                    <a:p>
                      <a:endParaRPr lang="en-GB"/>
                    </a:p>
                  </a:txBody>
                  <a:tcPr/>
                </a:tc>
                <a:tc>
                  <a:txBody>
                    <a:bodyPr/>
                    <a:lstStyle/>
                    <a:p>
                      <a:pP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 activo</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dirty="0">
                          <a:solidFill>
                            <a:srgbClr val="1F4E79"/>
                          </a:solidFill>
                          <a:effectLst/>
                          <a:latin typeface="MS Gothic" panose="020B0609070205080204" pitchFamily="49" charset="-128"/>
                          <a:ea typeface="DengXian" panose="02010600030101010101" pitchFamily="2" charset="-122"/>
                          <a:cs typeface="Arial" panose="020B0604020202020204"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1969960"/>
                  </a:ext>
                </a:extLst>
              </a:tr>
            </a:tbl>
          </a:graphicData>
        </a:graphic>
      </p:graphicFrame>
      <p:sp>
        <p:nvSpPr>
          <p:cNvPr id="9" name="Rectangle 8">
            <a:extLst>
              <a:ext uri="{FF2B5EF4-FFF2-40B4-BE49-F238E27FC236}">
                <a16:creationId xmlns:a16="http://schemas.microsoft.com/office/drawing/2014/main" id="{65D661C0-4B2C-4F3F-8C44-0DF8EEAC256C}"/>
              </a:ext>
            </a:extLst>
          </p:cNvPr>
          <p:cNvSpPr/>
          <p:nvPr/>
        </p:nvSpPr>
        <p:spPr>
          <a:xfrm>
            <a:off x="356784" y="3743561"/>
            <a:ext cx="10943674" cy="786369"/>
          </a:xfrm>
          <a:prstGeom prst="rect">
            <a:avLst/>
          </a:prstGeom>
        </p:spPr>
        <p:txBody>
          <a:bodyPr wrap="square">
            <a:spAutoFit/>
          </a:bodyPr>
          <a:lstStyle/>
          <a:p>
            <a:pPr>
              <a:lnSpc>
                <a:spcPct val="107000"/>
              </a:lnSpc>
              <a:spcAft>
                <a:spcPts val="0"/>
              </a:spcAft>
            </a:pPr>
            <a:r>
              <a:rPr lang="en-US"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Put a (X) next to two words that could finish this sentence about Marta (</a:t>
            </a:r>
            <a:r>
              <a:rPr lang="en-US" sz="2000"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a girl</a:t>
            </a:r>
            <a:r>
              <a:rPr lang="en-US"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a:t>
            </a:r>
            <a:br>
              <a:rPr lang="en-US"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br>
            <a:endParaRPr lang="en-GB" sz="24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sp>
        <p:nvSpPr>
          <p:cNvPr id="10" name="Rectangle 9">
            <a:extLst>
              <a:ext uri="{FF2B5EF4-FFF2-40B4-BE49-F238E27FC236}">
                <a16:creationId xmlns:a16="http://schemas.microsoft.com/office/drawing/2014/main" id="{9CD5F834-EE22-4D85-A1FF-DECB400CA362}"/>
              </a:ext>
            </a:extLst>
          </p:cNvPr>
          <p:cNvSpPr/>
          <p:nvPr/>
        </p:nvSpPr>
        <p:spPr>
          <a:xfrm>
            <a:off x="356784" y="761531"/>
            <a:ext cx="10843653" cy="396006"/>
          </a:xfrm>
          <a:prstGeom prst="rect">
            <a:avLst/>
          </a:prstGeom>
        </p:spPr>
        <p:txBody>
          <a:bodyPr wrap="square">
            <a:spAutoFit/>
          </a:bodyPr>
          <a:lstStyle/>
          <a:p>
            <a:pPr>
              <a:lnSpc>
                <a:spcPct val="107000"/>
              </a:lnSpc>
              <a:spcAft>
                <a:spcPts val="0"/>
              </a:spcAft>
            </a:pPr>
            <a:r>
              <a:rPr lang="en-US" sz="20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B   </a:t>
            </a:r>
            <a:r>
              <a:rPr lang="en-US"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Put a (X) next to two words that could finish this sentence about Diego (</a:t>
            </a:r>
            <a:r>
              <a:rPr lang="en-US" sz="2000"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a boy</a:t>
            </a:r>
            <a:r>
              <a:rPr lang="en-US"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540498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6" name="Picture 5" descr="Icon&#10;&#10;Description automatically generated">
            <a:extLst>
              <a:ext uri="{FF2B5EF4-FFF2-40B4-BE49-F238E27FC236}">
                <a16:creationId xmlns:a16="http://schemas.microsoft.com/office/drawing/2014/main" id="{4368CEC7-EE41-4873-B19C-2C5414FA6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0437" y="106125"/>
            <a:ext cx="781050" cy="781050"/>
          </a:xfrm>
          <a:prstGeom prst="rect">
            <a:avLst/>
          </a:prstGeom>
        </p:spPr>
      </p:pic>
      <p:sp>
        <p:nvSpPr>
          <p:cNvPr id="5" name="TextBox 4">
            <a:extLst>
              <a:ext uri="{FF2B5EF4-FFF2-40B4-BE49-F238E27FC236}">
                <a16:creationId xmlns:a16="http://schemas.microsoft.com/office/drawing/2014/main" id="{77794BF0-07B8-4A12-82A9-A59D2A2F4B0C}"/>
              </a:ext>
            </a:extLst>
          </p:cNvPr>
          <p:cNvSpPr txBox="1">
            <a:spLocks noChangeArrowheads="1"/>
          </p:cNvSpPr>
          <p:nvPr/>
        </p:nvSpPr>
        <p:spPr bwMode="auto">
          <a:xfrm>
            <a:off x="221286" y="82969"/>
            <a:ext cx="18678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None/>
            </a:pPr>
            <a:r>
              <a:rPr lang="en-US" altLang="en-US" sz="2800" b="1" dirty="0">
                <a:solidFill>
                  <a:srgbClr val="1F4E79"/>
                </a:solidFill>
                <a:latin typeface="Century Gothic" panose="020B0502020202020204" pitchFamily="34" charset="0"/>
              </a:rPr>
              <a:t>Grammar</a:t>
            </a:r>
            <a:endParaRPr lang="en-GB" altLang="en-US" sz="2800" dirty="0">
              <a:solidFill>
                <a:srgbClr val="002060"/>
              </a:solidFill>
              <a:latin typeface="Century Gothic" panose="020B0502020202020204" pitchFamily="34" charset="0"/>
            </a:endParaRPr>
          </a:p>
        </p:txBody>
      </p:sp>
      <p:graphicFrame>
        <p:nvGraphicFramePr>
          <p:cNvPr id="7" name="Table 6">
            <a:extLst>
              <a:ext uri="{FF2B5EF4-FFF2-40B4-BE49-F238E27FC236}">
                <a16:creationId xmlns:a16="http://schemas.microsoft.com/office/drawing/2014/main" id="{11463BD0-DA0C-4C7E-8978-DFBE7D84394C}"/>
              </a:ext>
            </a:extLst>
          </p:cNvPr>
          <p:cNvGraphicFramePr>
            <a:graphicFrameLocks noGrp="1"/>
          </p:cNvGraphicFramePr>
          <p:nvPr>
            <p:extLst>
              <p:ext uri="{D42A27DB-BD31-4B8C-83A1-F6EECF244321}">
                <p14:modId xmlns:p14="http://schemas.microsoft.com/office/powerpoint/2010/main" val="4011013322"/>
              </p:ext>
            </p:extLst>
          </p:nvPr>
        </p:nvGraphicFramePr>
        <p:xfrm>
          <a:off x="932914" y="1366535"/>
          <a:ext cx="10251824" cy="3812796"/>
        </p:xfrm>
        <a:graphic>
          <a:graphicData uri="http://schemas.openxmlformats.org/drawingml/2006/table">
            <a:tbl>
              <a:tblPr firstRow="1" firstCol="1" bandRow="1"/>
              <a:tblGrid>
                <a:gridCol w="490948">
                  <a:extLst>
                    <a:ext uri="{9D8B030D-6E8A-4147-A177-3AD203B41FA5}">
                      <a16:colId xmlns:a16="http://schemas.microsoft.com/office/drawing/2014/main" val="1305412781"/>
                    </a:ext>
                  </a:extLst>
                </a:gridCol>
                <a:gridCol w="2180773">
                  <a:extLst>
                    <a:ext uri="{9D8B030D-6E8A-4147-A177-3AD203B41FA5}">
                      <a16:colId xmlns:a16="http://schemas.microsoft.com/office/drawing/2014/main" val="392157246"/>
                    </a:ext>
                  </a:extLst>
                </a:gridCol>
                <a:gridCol w="7580103">
                  <a:extLst>
                    <a:ext uri="{9D8B030D-6E8A-4147-A177-3AD203B41FA5}">
                      <a16:colId xmlns:a16="http://schemas.microsoft.com/office/drawing/2014/main" val="3934823700"/>
                    </a:ext>
                  </a:extLst>
                </a:gridCol>
              </a:tblGrid>
              <a:tr h="626110">
                <a:tc>
                  <a:txBody>
                    <a:bodyPr/>
                    <a:lstStyle/>
                    <a:p>
                      <a:pPr algn="ctr">
                        <a:lnSpc>
                          <a:spcPct val="107000"/>
                        </a:lnSpc>
                        <a:spcAft>
                          <a:spcPts val="0"/>
                        </a:spcAft>
                      </a:pPr>
                      <a:r>
                        <a:rPr lang="es-E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una</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imposible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s-E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cosa</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Correct order:</a:t>
                      </a: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_________________________________________</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893790"/>
                  </a:ext>
                </a:extLst>
              </a:tr>
              <a:tr h="626110">
                <a:tc>
                  <a:txBody>
                    <a:bodyPr/>
                    <a:lstStyle/>
                    <a:p>
                      <a:pPr algn="ctr">
                        <a:lnSpc>
                          <a:spcPct val="107000"/>
                        </a:lnSpc>
                        <a:spcAft>
                          <a:spcPts val="0"/>
                        </a:spcAft>
                      </a:pPr>
                      <a:r>
                        <a:rPr lang="es-E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profesor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postivo</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s-E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un</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Correct order:</a:t>
                      </a: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_________________________________________</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6543120"/>
                  </a:ext>
                </a:extLst>
              </a:tr>
              <a:tr h="626110">
                <a:tc>
                  <a:txBody>
                    <a:bodyPr/>
                    <a:lstStyle/>
                    <a:p>
                      <a:pPr algn="ctr">
                        <a:lnSpc>
                          <a:spcPct val="107000"/>
                        </a:lnSpc>
                        <a:spcAft>
                          <a:spcPts val="0"/>
                        </a:spcAft>
                      </a:pPr>
                      <a:r>
                        <a:rPr lang="es-E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cómoda</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s-E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una</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s-E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cama</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Correct order:</a:t>
                      </a: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_________________________________________</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7382725"/>
                  </a:ext>
                </a:extLst>
              </a:tr>
              <a:tr h="626110">
                <a:tc>
                  <a:txBody>
                    <a:bodyPr/>
                    <a:lstStyle/>
                    <a:p>
                      <a:pPr algn="ctr">
                        <a:lnSpc>
                          <a:spcPct val="107000"/>
                        </a:lnSpc>
                        <a:spcAft>
                          <a:spcPts val="0"/>
                        </a:spcAft>
                      </a:pPr>
                      <a:r>
                        <a:rPr lang="es-ES" sz="2000">
                          <a:solidFill>
                            <a:srgbClr val="1F4E79"/>
                          </a:solidFill>
                          <a:effectLst/>
                          <a:latin typeface="Century Gothic" panose="020B0502020202020204" pitchFamily="34" charset="0"/>
                          <a:ea typeface="DengXian" panose="02010600030101010101" pitchFamily="2" charset="-122"/>
                          <a:cs typeface="Helvetica" panose="020B0604020202020204" pitchFamily="34" charset="0"/>
                        </a:rPr>
                        <a:t>4.</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err="1">
                          <a:solidFill>
                            <a:srgbClr val="1F4E79"/>
                          </a:solidFill>
                          <a:effectLst/>
                          <a:latin typeface="Century Gothic" panose="020B0502020202020204" pitchFamily="34" charset="0"/>
                          <a:ea typeface="DengXian" panose="02010600030101010101" pitchFamily="2" charset="-122"/>
                          <a:cs typeface="Helvetica" panose="020B0604020202020204" pitchFamily="34" charset="0"/>
                        </a:rPr>
                        <a:t>lápiz</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s-E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un</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s-E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nuevo</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Correct order:</a:t>
                      </a: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_________________________________________</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047303"/>
                  </a:ext>
                </a:extLst>
              </a:tr>
            </a:tbl>
          </a:graphicData>
        </a:graphic>
      </p:graphicFrame>
      <p:sp>
        <p:nvSpPr>
          <p:cNvPr id="8" name="Rectangle 1">
            <a:extLst>
              <a:ext uri="{FF2B5EF4-FFF2-40B4-BE49-F238E27FC236}">
                <a16:creationId xmlns:a16="http://schemas.microsoft.com/office/drawing/2014/main" id="{8AB641FB-C5F4-40B7-8104-F9E83D9C6508}"/>
              </a:ext>
            </a:extLst>
          </p:cNvPr>
          <p:cNvSpPr>
            <a:spLocks noChangeArrowheads="1"/>
          </p:cNvSpPr>
          <p:nvPr/>
        </p:nvSpPr>
        <p:spPr bwMode="auto">
          <a:xfrm>
            <a:off x="234462" y="687120"/>
            <a:ext cx="643637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 </a:t>
            </a:r>
            <a:r>
              <a:rPr kumimoji="0" lang="en-US" altLang="en-US" sz="2000" b="1" i="0" u="none" strike="noStrike" cap="none" normalizeH="0" baseline="0" dirty="0">
                <a:ln>
                  <a:noFill/>
                </a:ln>
                <a:solidFill>
                  <a:srgbClr val="1F4E79"/>
                </a:solidFill>
                <a:effectLst/>
                <a:latin typeface="Century Gothic" panose="020B0502020202020204" pitchFamily="34" charset="0"/>
                <a:ea typeface="DengXian" panose="02010600030101010101" pitchFamily="2" charset="-122"/>
                <a:cs typeface="Helvetica" panose="020B0604020202020204" pitchFamily="34" charset="0"/>
              </a:rPr>
              <a:t>Write</a:t>
            </a:r>
            <a:r>
              <a:rPr kumimoji="0" lang="en-US" altLang="en-US" sz="2000" b="0" i="0" u="none" strike="noStrike" cap="none" normalizeH="0" baseline="0" dirty="0">
                <a:ln>
                  <a:noFill/>
                </a:ln>
                <a:solidFill>
                  <a:srgbClr val="1F4E79"/>
                </a:solidFill>
                <a:effectLst/>
                <a:latin typeface="Century Gothic" panose="020B0502020202020204" pitchFamily="34" charset="0"/>
                <a:ea typeface="DengXian" panose="02010600030101010101" pitchFamily="2" charset="-122"/>
                <a:cs typeface="Helvetica" panose="020B0604020202020204" pitchFamily="34" charset="0"/>
              </a:rPr>
              <a:t> the words in each box in the </a:t>
            </a:r>
            <a:r>
              <a:rPr kumimoji="0" lang="en-US" altLang="en-US" sz="2000" b="1" i="0" u="none" strike="noStrike" cap="none" normalizeH="0" baseline="0" dirty="0">
                <a:ln>
                  <a:noFill/>
                </a:ln>
                <a:solidFill>
                  <a:srgbClr val="1F4E79"/>
                </a:solidFill>
                <a:effectLst/>
                <a:latin typeface="Century Gothic" panose="020B0502020202020204" pitchFamily="34" charset="0"/>
                <a:ea typeface="DengXian" panose="02010600030101010101" pitchFamily="2" charset="-122"/>
                <a:cs typeface="Helvetica" panose="020B0604020202020204" pitchFamily="34" charset="0"/>
              </a:rPr>
              <a:t>correct order</a:t>
            </a:r>
            <a:r>
              <a:rPr kumimoji="0" lang="en-US" altLang="en-US" sz="2000" b="0" i="0" u="none" strike="noStrike" cap="none" normalizeH="0" baseline="0" dirty="0">
                <a:ln>
                  <a:noFill/>
                </a:ln>
                <a:solidFill>
                  <a:srgbClr val="1F4E79"/>
                </a:solidFill>
                <a:effectLst/>
                <a:latin typeface="Century Gothic" panose="020B0502020202020204" pitchFamily="34" charset="0"/>
                <a:ea typeface="DengXian" panose="02010600030101010101" pitchFamily="2" charset="-122"/>
                <a:cs typeface="Helvetica" panose="020B0604020202020204" pitchFamily="34" charset="0"/>
              </a:rPr>
              <a:t>.</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1067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Pen, Write, Pencil, Writing Tool, Work, Message, Blue">
            <a:extLst>
              <a:ext uri="{FF2B5EF4-FFF2-40B4-BE49-F238E27FC236}">
                <a16:creationId xmlns:a16="http://schemas.microsoft.com/office/drawing/2014/main" id="{F822FD64-B101-4B75-9404-68D036FE52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3709" y="116864"/>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11B6F84E-A331-4263-845A-26B532BD1E5E}"/>
              </a:ext>
            </a:extLst>
          </p:cNvPr>
          <p:cNvSpPr>
            <a:spLocks noGrp="1"/>
          </p:cNvSpPr>
          <p:nvPr>
            <p:ph type="title"/>
          </p:nvPr>
        </p:nvSpPr>
        <p:spPr>
          <a:xfrm>
            <a:off x="10931719" y="1042412"/>
            <a:ext cx="1260281" cy="461665"/>
          </a:xfrm>
          <a:solidFill>
            <a:srgbClr val="92D050"/>
          </a:solidFill>
        </p:spPr>
        <p:txBody>
          <a:bodyPr>
            <a:normAutofit/>
          </a:bodyPr>
          <a:lstStyle/>
          <a:p>
            <a:pPr algn="ctr"/>
            <a:r>
              <a:rPr lang="en-GB" sz="2400" b="1" dirty="0" err="1">
                <a:solidFill>
                  <a:schemeClr val="bg1"/>
                </a:solidFill>
                <a:latin typeface="Century Gothic" panose="020B0502020202020204" pitchFamily="34" charset="0"/>
              </a:rPr>
              <a:t>escribir</a:t>
            </a:r>
            <a:endParaRPr lang="en-GB" sz="2400" b="1" dirty="0">
              <a:solidFill>
                <a:schemeClr val="bg1"/>
              </a:solidFill>
              <a:latin typeface="Century Gothic" panose="020B0502020202020204" pitchFamily="34" charset="0"/>
            </a:endParaRPr>
          </a:p>
        </p:txBody>
      </p:sp>
      <p:sp>
        <p:nvSpPr>
          <p:cNvPr id="6" name="Rectangle 5">
            <a:extLst>
              <a:ext uri="{FF2B5EF4-FFF2-40B4-BE49-F238E27FC236}">
                <a16:creationId xmlns:a16="http://schemas.microsoft.com/office/drawing/2014/main" id="{06F2C5AE-EA61-4CCE-B7DD-59BBBB158CDB}"/>
              </a:ext>
            </a:extLst>
          </p:cNvPr>
          <p:cNvSpPr/>
          <p:nvPr/>
        </p:nvSpPr>
        <p:spPr>
          <a:xfrm>
            <a:off x="523461" y="1171395"/>
            <a:ext cx="10250556" cy="4515210"/>
          </a:xfrm>
          <a:prstGeom prst="rect">
            <a:avLst/>
          </a:prstGeom>
        </p:spPr>
        <p:txBody>
          <a:bodyPr wrap="square">
            <a:spAutoFit/>
          </a:bodyPr>
          <a:lstStyle/>
          <a:p>
            <a:pPr>
              <a:lnSpc>
                <a:spcPct val="107000"/>
              </a:lnSpc>
              <a:spcAft>
                <a:spcPts val="800"/>
              </a:spcAft>
            </a:pPr>
            <a:r>
              <a:rPr lang="en-US" sz="24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D </a:t>
            </a:r>
            <a:r>
              <a:rPr lang="en-US"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Write the Spanish word for ‘a’.</a:t>
            </a:r>
            <a:br>
              <a:rPr lang="en-US"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br>
            <a:br>
              <a:rPr lang="en-US"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br>
            <a:r>
              <a:rPr lang="en-US"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1. _______  </a:t>
            </a:r>
            <a:r>
              <a:rPr lang="en-US" sz="24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barco</a:t>
            </a:r>
            <a:r>
              <a:rPr lang="en-US"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(m)</a:t>
            </a:r>
            <a:br>
              <a:rPr lang="en-US"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br>
            <a:r>
              <a:rPr lang="en-US"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2. _______  planta (f)</a:t>
            </a:r>
            <a:endParaRPr lang="en-GB" sz="24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800"/>
              </a:spcAft>
            </a:pPr>
            <a:br>
              <a:rPr lang="en-US" sz="24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br>
            <a:r>
              <a:rPr lang="en-US" sz="24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E  </a:t>
            </a:r>
            <a:r>
              <a:rPr lang="en-US"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Write the Spanish for the English given in brackets. </a:t>
            </a:r>
            <a:endParaRPr lang="en-GB" sz="24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r>
              <a:rPr lang="en-US"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1.  ________ una mesa. (I have)</a:t>
            </a:r>
            <a:br>
              <a:rPr lang="en-US"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br>
            <a:r>
              <a:rPr lang="en-US"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2.  </a:t>
            </a:r>
            <a:r>
              <a:rPr lang="en-GB"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________ </a:t>
            </a:r>
            <a:r>
              <a:rPr lang="en-GB" sz="24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miércoles</a:t>
            </a:r>
            <a:r>
              <a:rPr lang="en-GB"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(it is)</a:t>
            </a:r>
            <a:br>
              <a:rPr lang="en-GB"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br>
            <a:r>
              <a:rPr lang="en-GB"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3. ________ </a:t>
            </a:r>
            <a:r>
              <a:rPr lang="en-GB" sz="24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increíble</a:t>
            </a:r>
            <a:r>
              <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lang="en-GB" sz="2400"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hoy.</a:t>
            </a:r>
            <a:r>
              <a:rPr lang="en-GB"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(I am)</a:t>
            </a:r>
            <a:br>
              <a:rPr lang="en-GB"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br>
            <a:r>
              <a:rPr lang="en-GB"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4. ¿ ________ </a:t>
            </a:r>
            <a:r>
              <a:rPr lang="en-GB" sz="24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positiva</a:t>
            </a:r>
            <a:r>
              <a:rPr lang="en-GB"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400" u="sng"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siempre</a:t>
            </a:r>
            <a:r>
              <a:rPr lang="en-GB"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(you are)</a:t>
            </a:r>
            <a:br>
              <a:rPr lang="en-GB"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br>
            <a:r>
              <a:rPr lang="en-GB"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endParaRPr lang="en-GB" sz="2400" dirty="0"/>
          </a:p>
        </p:txBody>
      </p:sp>
    </p:spTree>
    <p:extLst>
      <p:ext uri="{BB962C8B-B14F-4D97-AF65-F5344CB8AC3E}">
        <p14:creationId xmlns:p14="http://schemas.microsoft.com/office/powerpoint/2010/main" val="3618475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extBox 65">
            <a:extLst>
              <a:ext uri="{FF2B5EF4-FFF2-40B4-BE49-F238E27FC236}">
                <a16:creationId xmlns:a16="http://schemas.microsoft.com/office/drawing/2014/main" id="{22281DF4-59B9-4E7B-A96C-B053C0585CFF}"/>
              </a:ext>
            </a:extLst>
          </p:cNvPr>
          <p:cNvSpPr txBox="1"/>
          <p:nvPr/>
        </p:nvSpPr>
        <p:spPr>
          <a:xfrm>
            <a:off x="275033" y="3674415"/>
            <a:ext cx="4730780" cy="1938992"/>
          </a:xfrm>
          <a:prstGeom prst="rect">
            <a:avLst/>
          </a:prstGeom>
          <a:solidFill>
            <a:srgbClr val="FFF9E7"/>
          </a:solidFill>
        </p:spPr>
        <p:txBody>
          <a:bodyPr wrap="square">
            <a:spAutoFit/>
          </a:bodyPr>
          <a:lstStyle/>
          <a:p>
            <a:pPr>
              <a:spcBef>
                <a:spcPct val="0"/>
              </a:spcBef>
              <a:buNone/>
            </a:pPr>
            <a:r>
              <a:rPr lang="es-ES" altLang="en-US" sz="2400" b="1" dirty="0">
                <a:solidFill>
                  <a:srgbClr val="002060"/>
                </a:solidFill>
                <a:latin typeface="Century Gothic" panose="020B0502020202020204" pitchFamily="34" charset="0"/>
              </a:rPr>
              <a:t>[Estribillo] </a:t>
            </a:r>
          </a:p>
          <a:p>
            <a:pPr>
              <a:spcBef>
                <a:spcPct val="0"/>
              </a:spcBef>
              <a:buNone/>
            </a:pPr>
            <a:r>
              <a:rPr lang="es-ES" altLang="en-US" sz="2400" dirty="0">
                <a:solidFill>
                  <a:srgbClr val="002060"/>
                </a:solidFill>
                <a:latin typeface="Century Gothic" panose="020B0502020202020204" pitchFamily="34" charset="0"/>
              </a:rPr>
              <a:t>Mi canchita te la traigo, </a:t>
            </a:r>
          </a:p>
          <a:p>
            <a:pPr eaLnBrk="1" hangingPunct="1">
              <a:spcBef>
                <a:spcPct val="0"/>
              </a:spcBef>
              <a:buFontTx/>
              <a:buNone/>
            </a:pPr>
            <a:r>
              <a:rPr lang="es-ES" altLang="en-US" sz="2400" dirty="0">
                <a:solidFill>
                  <a:srgbClr val="002060"/>
                </a:solidFill>
                <a:latin typeface="Century Gothic" panose="020B0502020202020204" pitchFamily="34" charset="0"/>
              </a:rPr>
              <a:t>molidita te la traigo</a:t>
            </a:r>
            <a:br>
              <a:rPr lang="es-ES" altLang="en-US" sz="2400" dirty="0">
                <a:solidFill>
                  <a:srgbClr val="002060"/>
                </a:solidFill>
                <a:latin typeface="Century Gothic" panose="020B0502020202020204" pitchFamily="34" charset="0"/>
              </a:rPr>
            </a:br>
            <a:r>
              <a:rPr lang="es-ES" altLang="en-US" sz="2400" dirty="0">
                <a:solidFill>
                  <a:srgbClr val="002060"/>
                </a:solidFill>
                <a:latin typeface="Century Gothic" panose="020B0502020202020204" pitchFamily="34" charset="0"/>
              </a:rPr>
              <a:t>aquí te traigo el buen café</a:t>
            </a:r>
            <a:br>
              <a:rPr lang="es-ES" altLang="en-US" sz="2400" dirty="0">
                <a:solidFill>
                  <a:srgbClr val="002060"/>
                </a:solidFill>
                <a:latin typeface="Century Gothic" panose="020B0502020202020204" pitchFamily="34" charset="0"/>
              </a:rPr>
            </a:br>
            <a:r>
              <a:rPr lang="es-ES" altLang="en-US" sz="2400" dirty="0">
                <a:solidFill>
                  <a:srgbClr val="002060"/>
                </a:solidFill>
                <a:latin typeface="Century Gothic" panose="020B0502020202020204" pitchFamily="34" charset="0"/>
              </a:rPr>
              <a:t>para María y San José. (x 2)</a:t>
            </a:r>
          </a:p>
        </p:txBody>
      </p:sp>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5">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48" name="TextBox 5">
            <a:extLst>
              <a:ext uri="{FF2B5EF4-FFF2-40B4-BE49-F238E27FC236}">
                <a16:creationId xmlns:a16="http://schemas.microsoft.com/office/drawing/2014/main" id="{F02D4B82-0243-43D7-A0B8-EB24D61D891B}"/>
              </a:ext>
            </a:extLst>
          </p:cNvPr>
          <p:cNvSpPr txBox="1">
            <a:spLocks noChangeArrowheads="1"/>
          </p:cNvSpPr>
          <p:nvPr/>
        </p:nvSpPr>
        <p:spPr bwMode="auto">
          <a:xfrm>
            <a:off x="90302" y="1044993"/>
            <a:ext cx="18473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None/>
            </a:pPr>
            <a:endParaRPr lang="es-ES" altLang="en-US" sz="2200" dirty="0">
              <a:solidFill>
                <a:srgbClr val="002060"/>
              </a:solidFill>
              <a:latin typeface="Century Gothic" panose="020B0502020202020204" pitchFamily="34" charset="0"/>
            </a:endParaRPr>
          </a:p>
          <a:p>
            <a:pPr>
              <a:spcBef>
                <a:spcPct val="0"/>
              </a:spcBef>
              <a:buNone/>
            </a:pPr>
            <a:br>
              <a:rPr lang="es-ES" altLang="en-US" sz="2200" dirty="0">
                <a:solidFill>
                  <a:srgbClr val="002060"/>
                </a:solidFill>
                <a:latin typeface="Century Gothic" panose="020B0502020202020204" pitchFamily="34" charset="0"/>
              </a:rPr>
            </a:br>
            <a:endParaRPr lang="en-GB" altLang="en-US" sz="2200" dirty="0">
              <a:solidFill>
                <a:srgbClr val="002060"/>
              </a:solidFill>
              <a:latin typeface="Century Gothic" panose="020B0502020202020204" pitchFamily="34" charset="0"/>
            </a:endParaRPr>
          </a:p>
        </p:txBody>
      </p:sp>
      <p:sp>
        <p:nvSpPr>
          <p:cNvPr id="53" name="TextBox 4">
            <a:extLst>
              <a:ext uri="{FF2B5EF4-FFF2-40B4-BE49-F238E27FC236}">
                <a16:creationId xmlns:a16="http://schemas.microsoft.com/office/drawing/2014/main" id="{9DB040F5-F0B7-4652-86A0-6B4F38AD8EA9}"/>
              </a:ext>
            </a:extLst>
          </p:cNvPr>
          <p:cNvSpPr txBox="1">
            <a:spLocks noChangeArrowheads="1"/>
          </p:cNvSpPr>
          <p:nvPr/>
        </p:nvSpPr>
        <p:spPr bwMode="auto">
          <a:xfrm>
            <a:off x="257030" y="276145"/>
            <a:ext cx="691247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GB" altLang="en-US" sz="4000" dirty="0">
                <a:solidFill>
                  <a:srgbClr val="002060"/>
                </a:solidFill>
                <a:latin typeface="Modern Love" panose="04090805081005020601" pitchFamily="82" charset="0"/>
              </a:rPr>
              <a:t>Un huayno: </a:t>
            </a:r>
            <a:r>
              <a:rPr lang="en-GB" altLang="en-US" sz="4000" dirty="0">
                <a:solidFill>
                  <a:srgbClr val="002060"/>
                </a:solidFill>
                <a:latin typeface="Century Gothic" panose="020B0502020202020204" pitchFamily="34" charset="0"/>
              </a:rPr>
              <a:t>Niño Manuelito</a:t>
            </a:r>
          </a:p>
        </p:txBody>
      </p:sp>
      <p:sp>
        <p:nvSpPr>
          <p:cNvPr id="65" name="TextBox 64">
            <a:extLst>
              <a:ext uri="{FF2B5EF4-FFF2-40B4-BE49-F238E27FC236}">
                <a16:creationId xmlns:a16="http://schemas.microsoft.com/office/drawing/2014/main" id="{0A1B7D58-C86A-4891-8617-1F796EC085A6}"/>
              </a:ext>
            </a:extLst>
          </p:cNvPr>
          <p:cNvSpPr txBox="1"/>
          <p:nvPr/>
        </p:nvSpPr>
        <p:spPr>
          <a:xfrm>
            <a:off x="-66688" y="828348"/>
            <a:ext cx="7559907" cy="523220"/>
          </a:xfrm>
          <a:prstGeom prst="rect">
            <a:avLst/>
          </a:prstGeom>
          <a:noFill/>
        </p:spPr>
        <p:txBody>
          <a:bodyPr wrap="square">
            <a:spAutoFit/>
          </a:bodyPr>
          <a:lstStyle/>
          <a:p>
            <a:pPr>
              <a:spcBef>
                <a:spcPct val="0"/>
              </a:spcBef>
              <a:buNone/>
            </a:pPr>
            <a:r>
              <a:rPr lang="es-ES" altLang="en-US" sz="2800" b="1" dirty="0">
                <a:solidFill>
                  <a:srgbClr val="002060"/>
                </a:solidFill>
                <a:latin typeface="Century Gothic" panose="020B0502020202020204" pitchFamily="34" charset="0"/>
              </a:rPr>
              <a:t>A</a:t>
            </a:r>
            <a:r>
              <a:rPr lang="es-ES" altLang="en-US" sz="2800" dirty="0">
                <a:solidFill>
                  <a:srgbClr val="002060"/>
                </a:solidFill>
                <a:latin typeface="Century Gothic" panose="020B0502020202020204" pitchFamily="34" charset="0"/>
              </a:rPr>
              <a:t> Escucha y completa el </a:t>
            </a:r>
            <a:r>
              <a:rPr lang="es-ES" altLang="en-US" sz="2800" b="1" dirty="0">
                <a:solidFill>
                  <a:srgbClr val="002060"/>
                </a:solidFill>
                <a:latin typeface="Century Gothic" panose="020B0502020202020204" pitchFamily="34" charset="0"/>
              </a:rPr>
              <a:t>huayno:</a:t>
            </a:r>
          </a:p>
        </p:txBody>
      </p:sp>
      <p:sp>
        <p:nvSpPr>
          <p:cNvPr id="68" name="TextBox 67">
            <a:extLst>
              <a:ext uri="{FF2B5EF4-FFF2-40B4-BE49-F238E27FC236}">
                <a16:creationId xmlns:a16="http://schemas.microsoft.com/office/drawing/2014/main" id="{073143B5-1936-4CA0-9E73-BFC5DB9E7D68}"/>
              </a:ext>
            </a:extLst>
          </p:cNvPr>
          <p:cNvSpPr txBox="1"/>
          <p:nvPr/>
        </p:nvSpPr>
        <p:spPr>
          <a:xfrm>
            <a:off x="7169500" y="114398"/>
            <a:ext cx="3446369" cy="1323439"/>
          </a:xfrm>
          <a:prstGeom prst="rect">
            <a:avLst/>
          </a:prstGeom>
          <a:solidFill>
            <a:srgbClr val="AFDC7E"/>
          </a:solidFill>
        </p:spPr>
        <p:txBody>
          <a:bodyPr wrap="square">
            <a:spAutoFit/>
          </a:bodyPr>
          <a:lstStyle/>
          <a:p>
            <a:pPr>
              <a:spcBef>
                <a:spcPct val="0"/>
              </a:spcBef>
              <a:buNone/>
            </a:pPr>
            <a:r>
              <a:rPr lang="es-ES" altLang="en-US" sz="2000" dirty="0">
                <a:solidFill>
                  <a:srgbClr val="002060"/>
                </a:solidFill>
                <a:latin typeface="Century Gothic" panose="020B0502020202020204" pitchFamily="34" charset="0"/>
              </a:rPr>
              <a:t>A ‘</a:t>
            </a:r>
            <a:r>
              <a:rPr lang="es-ES" altLang="en-US" sz="2000" b="1" dirty="0">
                <a:solidFill>
                  <a:srgbClr val="002060"/>
                </a:solidFill>
                <a:latin typeface="Century Gothic" panose="020B0502020202020204" pitchFamily="34" charset="0"/>
              </a:rPr>
              <a:t>huayno</a:t>
            </a:r>
            <a:r>
              <a:rPr lang="es-ES" altLang="en-US" sz="2000" dirty="0">
                <a:solidFill>
                  <a:srgbClr val="002060"/>
                </a:solidFill>
                <a:latin typeface="Century Gothic" panose="020B0502020202020204" pitchFamily="34" charset="0"/>
              </a:rPr>
              <a:t>’ is a popular type of music and dance from Peru that goes back more than 500 years.</a:t>
            </a:r>
          </a:p>
        </p:txBody>
      </p:sp>
      <p:pic>
        <p:nvPicPr>
          <p:cNvPr id="4" name="nino_manuelito">
            <a:hlinkClick r:id="" action="ppaction://media"/>
            <a:extLst>
              <a:ext uri="{FF2B5EF4-FFF2-40B4-BE49-F238E27FC236}">
                <a16:creationId xmlns:a16="http://schemas.microsoft.com/office/drawing/2014/main" id="{79211598-7952-4865-BBED-DA63616BFD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7030" y="6109711"/>
            <a:ext cx="609600" cy="609600"/>
          </a:xfrm>
          <a:prstGeom prst="rect">
            <a:avLst/>
          </a:prstGeom>
        </p:spPr>
      </p:pic>
      <p:sp>
        <p:nvSpPr>
          <p:cNvPr id="23" name="TextBox 22">
            <a:extLst>
              <a:ext uri="{FF2B5EF4-FFF2-40B4-BE49-F238E27FC236}">
                <a16:creationId xmlns:a16="http://schemas.microsoft.com/office/drawing/2014/main" id="{BA1E3AEF-21A9-48BC-8BCC-25DDBCFA9011}"/>
              </a:ext>
            </a:extLst>
          </p:cNvPr>
          <p:cNvSpPr txBox="1"/>
          <p:nvPr/>
        </p:nvSpPr>
        <p:spPr>
          <a:xfrm>
            <a:off x="3936380" y="5842337"/>
            <a:ext cx="8255620" cy="1015663"/>
          </a:xfrm>
          <a:prstGeom prst="rect">
            <a:avLst/>
          </a:prstGeom>
          <a:solidFill>
            <a:srgbClr val="AFDC7E"/>
          </a:solidFill>
        </p:spPr>
        <p:txBody>
          <a:bodyPr wrap="square">
            <a:spAutoFit/>
          </a:bodyPr>
          <a:lstStyle/>
          <a:p>
            <a:pPr>
              <a:spcBef>
                <a:spcPct val="0"/>
              </a:spcBef>
              <a:buNone/>
            </a:pPr>
            <a:r>
              <a:rPr lang="es-ES" altLang="en-US" sz="2000" dirty="0">
                <a:solidFill>
                  <a:srgbClr val="002060"/>
                </a:solidFill>
                <a:latin typeface="Century Gothic" panose="020B0502020202020204" pitchFamily="34" charset="0"/>
              </a:rPr>
              <a:t>This is a Christmas ‘</a:t>
            </a:r>
            <a:r>
              <a:rPr lang="es-ES" altLang="en-US" sz="2000" b="1" dirty="0">
                <a:solidFill>
                  <a:srgbClr val="002060"/>
                </a:solidFill>
                <a:latin typeface="Century Gothic" panose="020B0502020202020204" pitchFamily="34" charset="0"/>
              </a:rPr>
              <a:t>huayno</a:t>
            </a:r>
            <a:r>
              <a:rPr lang="es-ES" altLang="en-US" sz="2000" dirty="0">
                <a:solidFill>
                  <a:srgbClr val="002060"/>
                </a:solidFill>
                <a:latin typeface="Century Gothic" panose="020B0502020202020204" pitchFamily="34" charset="0"/>
              </a:rPr>
              <a:t>’.  In the mountains of Peru they call Baby Jesus ‘</a:t>
            </a:r>
            <a:r>
              <a:rPr lang="es-ES" altLang="en-US" sz="2000" b="1" dirty="0">
                <a:solidFill>
                  <a:srgbClr val="002060"/>
                </a:solidFill>
                <a:latin typeface="Century Gothic" panose="020B0502020202020204" pitchFamily="34" charset="0"/>
              </a:rPr>
              <a:t>Niño Manuelito</a:t>
            </a:r>
            <a:r>
              <a:rPr lang="es-ES" altLang="en-US" sz="2000" dirty="0">
                <a:solidFill>
                  <a:srgbClr val="002060"/>
                </a:solidFill>
                <a:latin typeface="Century Gothic" panose="020B0502020202020204" pitchFamily="34" charset="0"/>
              </a:rPr>
              <a:t>’- Manuelito is the pet name from Manuel, short for Emmanuel, another name for Jesus in the bible.</a:t>
            </a:r>
          </a:p>
        </p:txBody>
      </p:sp>
      <p:pic>
        <p:nvPicPr>
          <p:cNvPr id="33" name="Picture 32" descr="A bowl of nuts&#10;&#10;Description automatically generated with medium confidence">
            <a:extLst>
              <a:ext uri="{FF2B5EF4-FFF2-40B4-BE49-F238E27FC236}">
                <a16:creationId xmlns:a16="http://schemas.microsoft.com/office/drawing/2014/main" id="{B37B870B-1D31-4377-AC9F-EAF74815D44A}"/>
              </a:ext>
            </a:extLst>
          </p:cNvPr>
          <p:cNvPicPr>
            <a:picLocks noChangeAspect="1"/>
          </p:cNvPicPr>
          <p:nvPr/>
        </p:nvPicPr>
        <p:blipFill rotWithShape="1">
          <a:blip r:embed="rId7">
            <a:extLst>
              <a:ext uri="{28A0092B-C50C-407E-A947-70E740481C1C}">
                <a14:useLocalDpi xmlns:a14="http://schemas.microsoft.com/office/drawing/2010/main" val="0"/>
              </a:ext>
            </a:extLst>
          </a:blip>
          <a:srcRect t="19653" b="16309"/>
          <a:stretch/>
        </p:blipFill>
        <p:spPr>
          <a:xfrm>
            <a:off x="4039275" y="3785789"/>
            <a:ext cx="764954" cy="653467"/>
          </a:xfrm>
          <a:prstGeom prst="rect">
            <a:avLst/>
          </a:prstGeom>
        </p:spPr>
      </p:pic>
      <p:pic>
        <p:nvPicPr>
          <p:cNvPr id="13" name="Picture 12" descr="Logo, company name&#10;&#10;Description automatically generated">
            <a:extLst>
              <a:ext uri="{FF2B5EF4-FFF2-40B4-BE49-F238E27FC236}">
                <a16:creationId xmlns:a16="http://schemas.microsoft.com/office/drawing/2014/main" id="{36FFEFF1-3266-47B9-A9BE-687EF8B8C7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339440">
            <a:off x="4413818" y="4631256"/>
            <a:ext cx="591995" cy="563320"/>
          </a:xfrm>
          <a:prstGeom prst="rect">
            <a:avLst/>
          </a:prstGeom>
        </p:spPr>
      </p:pic>
      <p:sp>
        <p:nvSpPr>
          <p:cNvPr id="38" name="TextBox 5">
            <a:extLst>
              <a:ext uri="{FF2B5EF4-FFF2-40B4-BE49-F238E27FC236}">
                <a16:creationId xmlns:a16="http://schemas.microsoft.com/office/drawing/2014/main" id="{DD8EBEA4-13A0-48BF-A4F0-043C5FF4CB65}"/>
              </a:ext>
            </a:extLst>
          </p:cNvPr>
          <p:cNvSpPr txBox="1">
            <a:spLocks noChangeArrowheads="1"/>
          </p:cNvSpPr>
          <p:nvPr/>
        </p:nvSpPr>
        <p:spPr bwMode="auto">
          <a:xfrm>
            <a:off x="6199524" y="1066645"/>
            <a:ext cx="5889754"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None/>
            </a:pPr>
            <a:endParaRPr lang="es-ES" altLang="en-US" sz="2400" dirty="0">
              <a:solidFill>
                <a:srgbClr val="002060"/>
              </a:solidFill>
              <a:latin typeface="Century Gothic" panose="020B0502020202020204" pitchFamily="34" charset="0"/>
            </a:endParaRPr>
          </a:p>
          <a:p>
            <a:pPr>
              <a:spcBef>
                <a:spcPct val="0"/>
              </a:spcBef>
              <a:buNone/>
            </a:pPr>
            <a:br>
              <a:rPr lang="es-ES" altLang="en-US" sz="2400" dirty="0">
                <a:solidFill>
                  <a:srgbClr val="002060"/>
                </a:solidFill>
                <a:latin typeface="Century Gothic" panose="020B0502020202020204" pitchFamily="34" charset="0"/>
              </a:rPr>
            </a:br>
            <a:r>
              <a:rPr lang="es-ES" altLang="en-US" sz="2400" dirty="0">
                <a:solidFill>
                  <a:srgbClr val="002060"/>
                </a:solidFill>
                <a:latin typeface="Century Gothic" panose="020B0502020202020204" pitchFamily="34" charset="0"/>
              </a:rPr>
              <a:t>Baby Jesus, what do you want to eat?</a:t>
            </a:r>
            <a:br>
              <a:rPr lang="es-ES" altLang="en-US" sz="2400" dirty="0">
                <a:solidFill>
                  <a:srgbClr val="002060"/>
                </a:solidFill>
                <a:latin typeface="Century Gothic" panose="020B0502020202020204" pitchFamily="34" charset="0"/>
              </a:rPr>
            </a:br>
            <a:r>
              <a:rPr lang="es-ES" altLang="en-US" sz="2400" dirty="0">
                <a:solidFill>
                  <a:srgbClr val="002060"/>
                </a:solidFill>
                <a:latin typeface="Century Gothic" panose="020B0502020202020204" pitchFamily="34" charset="0"/>
              </a:rPr>
              <a:t>Baby Jesus, what do you want to eat?</a:t>
            </a:r>
            <a:br>
              <a:rPr lang="es-ES" altLang="en-US" sz="2400" dirty="0">
                <a:solidFill>
                  <a:srgbClr val="002060"/>
                </a:solidFill>
                <a:latin typeface="Century Gothic" panose="020B0502020202020204" pitchFamily="34" charset="0"/>
              </a:rPr>
            </a:br>
            <a:r>
              <a:rPr lang="es-ES" altLang="en-US" sz="2400" dirty="0">
                <a:solidFill>
                  <a:srgbClr val="002060"/>
                </a:solidFill>
                <a:latin typeface="Century Gothic" panose="020B0502020202020204" pitchFamily="34" charset="0"/>
              </a:rPr>
              <a:t>French toasts covered in honey,</a:t>
            </a:r>
            <a:br>
              <a:rPr lang="es-ES" altLang="en-US" sz="2400" dirty="0">
                <a:solidFill>
                  <a:srgbClr val="002060"/>
                </a:solidFill>
                <a:latin typeface="Century Gothic" panose="020B0502020202020204" pitchFamily="34" charset="0"/>
              </a:rPr>
            </a:br>
            <a:r>
              <a:rPr lang="es-ES" altLang="en-US" sz="2400" dirty="0">
                <a:solidFill>
                  <a:srgbClr val="002060"/>
                </a:solidFill>
                <a:latin typeface="Century Gothic" panose="020B0502020202020204" pitchFamily="34" charset="0"/>
              </a:rPr>
              <a:t>French toasts covered in honey,</a:t>
            </a:r>
            <a:endParaRPr lang="en-GB" altLang="en-US" sz="2400" dirty="0">
              <a:solidFill>
                <a:srgbClr val="002060"/>
              </a:solidFill>
              <a:latin typeface="Century Gothic" panose="020B0502020202020204" pitchFamily="34" charset="0"/>
            </a:endParaRPr>
          </a:p>
        </p:txBody>
      </p:sp>
      <p:sp>
        <p:nvSpPr>
          <p:cNvPr id="39" name="TextBox 38">
            <a:extLst>
              <a:ext uri="{FF2B5EF4-FFF2-40B4-BE49-F238E27FC236}">
                <a16:creationId xmlns:a16="http://schemas.microsoft.com/office/drawing/2014/main" id="{6F1656B6-9CE0-44C5-A8C1-BB8AF4CCBF15}"/>
              </a:ext>
            </a:extLst>
          </p:cNvPr>
          <p:cNvSpPr txBox="1"/>
          <p:nvPr/>
        </p:nvSpPr>
        <p:spPr>
          <a:xfrm>
            <a:off x="6199524" y="3688047"/>
            <a:ext cx="4730780" cy="2308324"/>
          </a:xfrm>
          <a:prstGeom prst="rect">
            <a:avLst/>
          </a:prstGeom>
          <a:noFill/>
        </p:spPr>
        <p:txBody>
          <a:bodyPr wrap="square">
            <a:spAutoFit/>
          </a:bodyPr>
          <a:lstStyle/>
          <a:p>
            <a:pPr>
              <a:spcBef>
                <a:spcPct val="0"/>
              </a:spcBef>
              <a:buNone/>
            </a:pPr>
            <a:r>
              <a:rPr lang="es-ES" altLang="en-US" sz="2400" b="1" dirty="0">
                <a:solidFill>
                  <a:srgbClr val="002060"/>
                </a:solidFill>
                <a:latin typeface="Century Gothic" panose="020B0502020202020204" pitchFamily="34" charset="0"/>
              </a:rPr>
              <a:t>[Chorus] </a:t>
            </a:r>
          </a:p>
          <a:p>
            <a:pPr>
              <a:spcBef>
                <a:spcPct val="0"/>
              </a:spcBef>
              <a:buNone/>
            </a:pPr>
            <a:r>
              <a:rPr lang="es-ES" altLang="en-US" sz="2400" dirty="0">
                <a:solidFill>
                  <a:srgbClr val="002060"/>
                </a:solidFill>
                <a:latin typeface="Century Gothic" panose="020B0502020202020204" pitchFamily="34" charset="0"/>
              </a:rPr>
              <a:t>My corn I bring you, </a:t>
            </a:r>
          </a:p>
          <a:p>
            <a:pPr eaLnBrk="1" hangingPunct="1">
              <a:spcBef>
                <a:spcPct val="0"/>
              </a:spcBef>
              <a:buFontTx/>
              <a:buNone/>
            </a:pPr>
            <a:r>
              <a:rPr lang="es-ES" altLang="en-US" sz="2400" dirty="0">
                <a:solidFill>
                  <a:srgbClr val="002060"/>
                </a:solidFill>
                <a:latin typeface="Century Gothic" panose="020B0502020202020204" pitchFamily="34" charset="0"/>
              </a:rPr>
              <a:t>all ground up I bring it to you</a:t>
            </a:r>
            <a:br>
              <a:rPr lang="es-ES" altLang="en-US" sz="2400" dirty="0">
                <a:solidFill>
                  <a:srgbClr val="002060"/>
                </a:solidFill>
                <a:latin typeface="Century Gothic" panose="020B0502020202020204" pitchFamily="34" charset="0"/>
              </a:rPr>
            </a:br>
            <a:r>
              <a:rPr lang="es-ES" altLang="en-US" sz="2400" dirty="0">
                <a:solidFill>
                  <a:srgbClr val="002060"/>
                </a:solidFill>
                <a:latin typeface="Century Gothic" panose="020B0502020202020204" pitchFamily="34" charset="0"/>
              </a:rPr>
              <a:t>here I bring you good coffee</a:t>
            </a:r>
            <a:br>
              <a:rPr lang="es-ES" altLang="en-US" sz="2400" dirty="0">
                <a:solidFill>
                  <a:srgbClr val="002060"/>
                </a:solidFill>
                <a:latin typeface="Century Gothic" panose="020B0502020202020204" pitchFamily="34" charset="0"/>
              </a:rPr>
            </a:br>
            <a:r>
              <a:rPr lang="es-ES" altLang="en-US" sz="2400" dirty="0">
                <a:solidFill>
                  <a:srgbClr val="002060"/>
                </a:solidFill>
                <a:latin typeface="Century Gothic" panose="020B0502020202020204" pitchFamily="34" charset="0"/>
              </a:rPr>
              <a:t>for Mary and Joseph. (x 2)</a:t>
            </a:r>
            <a:br>
              <a:rPr lang="es-ES" altLang="en-US" sz="2400" dirty="0">
                <a:solidFill>
                  <a:srgbClr val="002060"/>
                </a:solidFill>
                <a:latin typeface="Century Gothic" panose="020B0502020202020204" pitchFamily="34" charset="0"/>
              </a:rPr>
            </a:br>
            <a:endParaRPr lang="es-ES" altLang="en-US" sz="2400" dirty="0">
              <a:solidFill>
                <a:srgbClr val="002060"/>
              </a:solidFill>
              <a:latin typeface="Century Gothic" panose="020B0502020202020204" pitchFamily="34" charset="0"/>
            </a:endParaRPr>
          </a:p>
        </p:txBody>
      </p:sp>
      <p:sp>
        <p:nvSpPr>
          <p:cNvPr id="42" name="TextBox 41">
            <a:extLst>
              <a:ext uri="{FF2B5EF4-FFF2-40B4-BE49-F238E27FC236}">
                <a16:creationId xmlns:a16="http://schemas.microsoft.com/office/drawing/2014/main" id="{289CAA8B-535C-42F3-8C51-D9729DCFBA73}"/>
              </a:ext>
            </a:extLst>
          </p:cNvPr>
          <p:cNvSpPr txBox="1"/>
          <p:nvPr/>
        </p:nvSpPr>
        <p:spPr>
          <a:xfrm>
            <a:off x="257030" y="1754074"/>
            <a:ext cx="5838970" cy="1569660"/>
          </a:xfrm>
          <a:prstGeom prst="rect">
            <a:avLst/>
          </a:prstGeom>
          <a:solidFill>
            <a:srgbClr val="FFF9E7"/>
          </a:solidFill>
        </p:spPr>
        <p:txBody>
          <a:bodyPr wrap="square">
            <a:spAutoFit/>
          </a:bodyPr>
          <a:lstStyle/>
          <a:p>
            <a:r>
              <a:rPr kumimoji="0" lang="es-ES" alt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Niño Manuelito ¿qué quieres comer?</a:t>
            </a:r>
            <a:br>
              <a:rPr kumimoji="0" lang="es-ES" alt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s-ES" alt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Niño Manuelito ¿qué quieres comer?</a:t>
            </a:r>
            <a:br>
              <a:rPr kumimoji="0" lang="es-ES" alt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s-ES" alt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Torrejitas fritas envueltas en miel, </a:t>
            </a:r>
            <a:br>
              <a:rPr kumimoji="0" lang="es-ES" alt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s-ES" alt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Torrejitas fritas envueltas en miel, </a:t>
            </a:r>
            <a:endParaRPr lang="en-GB" dirty="0"/>
          </a:p>
        </p:txBody>
      </p:sp>
      <p:pic>
        <p:nvPicPr>
          <p:cNvPr id="32" name="Picture 31" descr="A picture containing food, dish, meat, close&#10;&#10;Description automatically generated">
            <a:extLst>
              <a:ext uri="{FF2B5EF4-FFF2-40B4-BE49-F238E27FC236}">
                <a16:creationId xmlns:a16="http://schemas.microsoft.com/office/drawing/2014/main" id="{17147DBE-1CD5-4FAE-96F4-433F310F1E5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48730" y="2629340"/>
            <a:ext cx="773098" cy="579823"/>
          </a:xfrm>
          <a:prstGeom prst="rect">
            <a:avLst/>
          </a:prstGeom>
        </p:spPr>
      </p:pic>
      <p:pic>
        <p:nvPicPr>
          <p:cNvPr id="40" name="Picture 4" descr="Bebé, Niño, Jesús, Jesucristo, Navidad, Nacimiento">
            <a:extLst>
              <a:ext uri="{FF2B5EF4-FFF2-40B4-BE49-F238E27FC236}">
                <a16:creationId xmlns:a16="http://schemas.microsoft.com/office/drawing/2014/main" id="{5905B86F-3010-4B0D-A7D5-7D8D04C57B6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87099" y="1333455"/>
            <a:ext cx="689032" cy="534594"/>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F12D3405-AB8B-49BC-9C31-31988AFFAA35}"/>
              </a:ext>
            </a:extLst>
          </p:cNvPr>
          <p:cNvSpPr txBox="1"/>
          <p:nvPr/>
        </p:nvSpPr>
        <p:spPr>
          <a:xfrm>
            <a:off x="976328" y="6334780"/>
            <a:ext cx="2974922" cy="523220"/>
          </a:xfrm>
          <a:prstGeom prst="rect">
            <a:avLst/>
          </a:prstGeom>
          <a:noFill/>
        </p:spPr>
        <p:txBody>
          <a:bodyPr wrap="square">
            <a:spAutoFit/>
          </a:bodyPr>
          <a:lstStyle/>
          <a:p>
            <a:pPr algn="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rPr>
              <a:t>Song sung by </a:t>
            </a:r>
            <a:r>
              <a:rPr kumimoji="0" lang="en-GB" sz="1400" b="1" i="0" u="none" strike="noStrike" kern="1200" cap="none" spc="0" normalizeH="0" baseline="0" noProof="0" dirty="0">
                <a:ln>
                  <a:noFill/>
                </a:ln>
                <a:solidFill>
                  <a:srgbClr val="002060"/>
                </a:solidFill>
                <a:effectLst/>
                <a:uLnTx/>
                <a:uFillTx/>
                <a:latin typeface="Century Gothic" panose="020B0502020202020204" pitchFamily="34" charset="0"/>
              </a:rPr>
              <a:t>Jeanette Cabrera </a:t>
            </a: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rPr>
              <a:t>for </a:t>
            </a:r>
            <a:r>
              <a:rPr kumimoji="0" lang="en-GB" sz="1400" b="0" i="0" u="none" strike="noStrike" kern="1200" cap="none" spc="0" normalizeH="0" baseline="0" noProof="0" dirty="0">
                <a:ln>
                  <a:noFill/>
                </a:ln>
                <a:solidFill>
                  <a:srgbClr val="0563C1"/>
                </a:solidFill>
                <a:effectLst/>
                <a:uLnTx/>
                <a:uFillTx/>
                <a:latin typeface="Century Gothic" panose="020B0502020202020204" pitchFamily="34" charset="0"/>
                <a:hlinkClick r:id="rId11">
                  <a:extLst>
                    <a:ext uri="{A12FA001-AC4F-418D-AE19-62706E023703}">
                      <ahyp:hlinkClr xmlns:ahyp="http://schemas.microsoft.com/office/drawing/2018/hyperlinkcolor" val="tx"/>
                    </a:ext>
                  </a:extLst>
                </a:hlinkClick>
              </a:rPr>
              <a:t>www.mamalisa.</a:t>
            </a: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hlinkClick r:id="rId11">
                  <a:extLst>
                    <a:ext uri="{A12FA001-AC4F-418D-AE19-62706E023703}">
                      <ahyp:hlinkClr xmlns:ahyp="http://schemas.microsoft.com/office/drawing/2018/hyperlinkcolor" val="tx"/>
                    </a:ext>
                  </a:extLst>
                </a:hlinkClick>
              </a:rPr>
              <a:t>com</a:t>
            </a: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rPr>
              <a:t> </a:t>
            </a:r>
            <a:endParaRPr lang="en-GB" sz="1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90859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 fill="hold"/>
                                        <p:tgtEl>
                                          <p:spTgt spid="4"/>
                                        </p:tgtEl>
                                      </p:cBhvr>
                                    </p:cmd>
                                  </p:childTnLst>
                                </p:cTn>
                              </p:par>
                            </p:childTnLst>
                          </p:cTn>
                        </p:par>
                      </p:childTnLst>
                    </p:cTn>
                  </p:par>
                </p:childTnLst>
              </p:cTn>
              <p:nextCondLst>
                <p:cond evt="onClick" delay="0">
                  <p:tgtEl>
                    <p:spTgt spid="4"/>
                  </p:tgtEl>
                </p:cond>
              </p:nextCondLst>
            </p:seq>
            <p:audio>
              <p:cMediaNode vol="80000" numSld="999">
                <p:cTn id="18" fill="hold" display="0">
                  <p:stCondLst>
                    <p:cond delay="indefinite"/>
                  </p:stCondLst>
                  <p:endCondLst>
                    <p:cond evt="onStopAudio" delay="0">
                      <p:tgtEl>
                        <p:sldTgt/>
                      </p:tgtEl>
                    </p:cond>
                  </p:endCondLst>
                </p:cTn>
                <p:tgtEl>
                  <p:spTgt spid="4"/>
                </p:tgtEl>
              </p:cMediaNode>
            </p:audio>
          </p:childTnLst>
        </p:cTn>
      </p:par>
    </p:tnLst>
    <p:bldLst>
      <p:bldP spid="66" grpId="0" animBg="1"/>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extBox 65">
            <a:extLst>
              <a:ext uri="{FF2B5EF4-FFF2-40B4-BE49-F238E27FC236}">
                <a16:creationId xmlns:a16="http://schemas.microsoft.com/office/drawing/2014/main" id="{22281DF4-59B9-4E7B-A96C-B053C0585CFF}"/>
              </a:ext>
            </a:extLst>
          </p:cNvPr>
          <p:cNvSpPr txBox="1"/>
          <p:nvPr/>
        </p:nvSpPr>
        <p:spPr>
          <a:xfrm>
            <a:off x="69075" y="3333769"/>
            <a:ext cx="4730780" cy="1938992"/>
          </a:xfrm>
          <a:prstGeom prst="rect">
            <a:avLst/>
          </a:prstGeom>
          <a:solidFill>
            <a:srgbClr val="FFF9E7"/>
          </a:solidFill>
        </p:spPr>
        <p:txBody>
          <a:bodyPr wrap="square">
            <a:spAutoFit/>
          </a:bodyPr>
          <a:lstStyle/>
          <a:p>
            <a:pPr>
              <a:spcBef>
                <a:spcPct val="0"/>
              </a:spcBef>
              <a:buNone/>
            </a:pPr>
            <a:r>
              <a:rPr lang="es-ES" altLang="en-US" sz="2400" b="1" dirty="0">
                <a:solidFill>
                  <a:srgbClr val="002060"/>
                </a:solidFill>
                <a:latin typeface="Century Gothic" panose="020B0502020202020204" pitchFamily="34" charset="0"/>
              </a:rPr>
              <a:t>[Estribillo] </a:t>
            </a:r>
            <a:r>
              <a:rPr lang="es-ES" altLang="en-US" sz="2000" dirty="0">
                <a:solidFill>
                  <a:srgbClr val="002060"/>
                </a:solidFill>
                <a:latin typeface="Century Gothic" panose="020B0502020202020204" pitchFamily="34" charset="0"/>
              </a:rPr>
              <a:t>(</a:t>
            </a:r>
            <a:r>
              <a:rPr lang="es-ES" altLang="en-US" sz="2000" dirty="0" err="1">
                <a:solidFill>
                  <a:srgbClr val="002060"/>
                </a:solidFill>
                <a:latin typeface="Century Gothic" panose="020B0502020202020204" pitchFamily="34" charset="0"/>
              </a:rPr>
              <a:t>chorus</a:t>
            </a:r>
            <a:r>
              <a:rPr lang="es-ES" altLang="en-US" sz="2000" dirty="0">
                <a:solidFill>
                  <a:srgbClr val="002060"/>
                </a:solidFill>
                <a:latin typeface="Century Gothic" panose="020B0502020202020204" pitchFamily="34" charset="0"/>
              </a:rPr>
              <a:t>)</a:t>
            </a:r>
          </a:p>
          <a:p>
            <a:pPr eaLnBrk="1" hangingPunct="1">
              <a:spcBef>
                <a:spcPct val="0"/>
              </a:spcBef>
              <a:buFontTx/>
              <a:buNone/>
            </a:pPr>
            <a:r>
              <a:rPr lang="es-ES" altLang="en-US" sz="2400" dirty="0">
                <a:solidFill>
                  <a:srgbClr val="002060"/>
                </a:solidFill>
                <a:latin typeface="Century Gothic" panose="020B0502020202020204" pitchFamily="34" charset="0"/>
              </a:rPr>
              <a:t>Mi canchita te la traigo, </a:t>
            </a:r>
          </a:p>
          <a:p>
            <a:pPr eaLnBrk="1" hangingPunct="1">
              <a:spcBef>
                <a:spcPct val="0"/>
              </a:spcBef>
              <a:buFontTx/>
              <a:buNone/>
            </a:pPr>
            <a:r>
              <a:rPr lang="es-ES" altLang="en-US" sz="2400" dirty="0">
                <a:solidFill>
                  <a:srgbClr val="002060"/>
                </a:solidFill>
                <a:latin typeface="Century Gothic" panose="020B0502020202020204" pitchFamily="34" charset="0"/>
              </a:rPr>
              <a:t>molidita te la traigo</a:t>
            </a:r>
            <a:br>
              <a:rPr lang="es-ES" altLang="en-US" sz="2400" dirty="0">
                <a:solidFill>
                  <a:srgbClr val="002060"/>
                </a:solidFill>
                <a:latin typeface="Century Gothic" panose="020B0502020202020204" pitchFamily="34" charset="0"/>
              </a:rPr>
            </a:br>
            <a:r>
              <a:rPr lang="es-ES" altLang="en-US" sz="2400" dirty="0">
                <a:solidFill>
                  <a:srgbClr val="002060"/>
                </a:solidFill>
                <a:latin typeface="Century Gothic" panose="020B0502020202020204" pitchFamily="34" charset="0"/>
              </a:rPr>
              <a:t>aquí te traigo el buen café</a:t>
            </a:r>
            <a:br>
              <a:rPr lang="es-ES" altLang="en-US" sz="2400" dirty="0">
                <a:solidFill>
                  <a:srgbClr val="002060"/>
                </a:solidFill>
                <a:latin typeface="Century Gothic" panose="020B0502020202020204" pitchFamily="34" charset="0"/>
              </a:rPr>
            </a:br>
            <a:r>
              <a:rPr lang="es-ES" altLang="en-US" sz="2400" dirty="0">
                <a:solidFill>
                  <a:srgbClr val="002060"/>
                </a:solidFill>
                <a:latin typeface="Century Gothic" panose="020B0502020202020204" pitchFamily="34" charset="0"/>
              </a:rPr>
              <a:t>para María y San José (x 2)</a:t>
            </a:r>
          </a:p>
        </p:txBody>
      </p:sp>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5">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53" name="TextBox 4">
            <a:extLst>
              <a:ext uri="{FF2B5EF4-FFF2-40B4-BE49-F238E27FC236}">
                <a16:creationId xmlns:a16="http://schemas.microsoft.com/office/drawing/2014/main" id="{9DB040F5-F0B7-4652-86A0-6B4F38AD8EA9}"/>
              </a:ext>
            </a:extLst>
          </p:cNvPr>
          <p:cNvSpPr txBox="1">
            <a:spLocks noChangeArrowheads="1"/>
          </p:cNvSpPr>
          <p:nvPr/>
        </p:nvSpPr>
        <p:spPr bwMode="auto">
          <a:xfrm>
            <a:off x="257030" y="276145"/>
            <a:ext cx="691247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GB" altLang="en-US" sz="4000" dirty="0">
                <a:solidFill>
                  <a:srgbClr val="002060"/>
                </a:solidFill>
                <a:latin typeface="Modern Love" panose="04090805081005020601" pitchFamily="82" charset="0"/>
              </a:rPr>
              <a:t>Un huayno: </a:t>
            </a:r>
            <a:r>
              <a:rPr lang="en-GB" altLang="en-US" sz="4000" dirty="0">
                <a:solidFill>
                  <a:srgbClr val="002060"/>
                </a:solidFill>
                <a:latin typeface="Century Gothic" panose="020B0502020202020204" pitchFamily="34" charset="0"/>
              </a:rPr>
              <a:t>Niño Manuelito</a:t>
            </a:r>
          </a:p>
        </p:txBody>
      </p:sp>
      <p:sp>
        <p:nvSpPr>
          <p:cNvPr id="67" name="TextBox 66">
            <a:extLst>
              <a:ext uri="{FF2B5EF4-FFF2-40B4-BE49-F238E27FC236}">
                <a16:creationId xmlns:a16="http://schemas.microsoft.com/office/drawing/2014/main" id="{36F941C5-293F-4D9D-82D0-2BE52423C48D}"/>
              </a:ext>
            </a:extLst>
          </p:cNvPr>
          <p:cNvSpPr txBox="1"/>
          <p:nvPr/>
        </p:nvSpPr>
        <p:spPr>
          <a:xfrm>
            <a:off x="257031" y="6195140"/>
            <a:ext cx="3930352" cy="523220"/>
          </a:xfrm>
          <a:prstGeom prst="rect">
            <a:avLst/>
          </a:prstGeom>
          <a:noFill/>
        </p:spPr>
        <p:txBody>
          <a:bodyPr wrap="square">
            <a:spAutoFit/>
          </a:bodyPr>
          <a:lstStyle/>
          <a:p>
            <a:pPr>
              <a:spcBef>
                <a:spcPct val="0"/>
              </a:spcBef>
              <a:buNone/>
            </a:pPr>
            <a:r>
              <a:rPr lang="es-ES" altLang="en-US" sz="2800" b="1" dirty="0">
                <a:solidFill>
                  <a:srgbClr val="002060"/>
                </a:solidFill>
                <a:latin typeface="Century Gothic" panose="020B0502020202020204" pitchFamily="34" charset="0"/>
              </a:rPr>
              <a:t>B</a:t>
            </a:r>
            <a:r>
              <a:rPr lang="es-ES" altLang="en-US" sz="2800" dirty="0">
                <a:solidFill>
                  <a:srgbClr val="002060"/>
                </a:solidFill>
                <a:latin typeface="Century Gothic" panose="020B0502020202020204" pitchFamily="34" charset="0"/>
              </a:rPr>
              <a:t> ¡Canta el </a:t>
            </a:r>
            <a:r>
              <a:rPr lang="es-ES" altLang="en-US" sz="2800" b="1" dirty="0">
                <a:solidFill>
                  <a:srgbClr val="002060"/>
                </a:solidFill>
                <a:latin typeface="Century Gothic" panose="020B0502020202020204" pitchFamily="34" charset="0"/>
              </a:rPr>
              <a:t>huayno</a:t>
            </a:r>
            <a:r>
              <a:rPr lang="es-ES" altLang="en-US" sz="2800" dirty="0">
                <a:solidFill>
                  <a:srgbClr val="002060"/>
                </a:solidFill>
                <a:latin typeface="Century Gothic" panose="020B0502020202020204" pitchFamily="34" charset="0"/>
              </a:rPr>
              <a:t>!</a:t>
            </a:r>
          </a:p>
        </p:txBody>
      </p:sp>
      <p:sp>
        <p:nvSpPr>
          <p:cNvPr id="24" name="TextBox 23">
            <a:extLst>
              <a:ext uri="{FF2B5EF4-FFF2-40B4-BE49-F238E27FC236}">
                <a16:creationId xmlns:a16="http://schemas.microsoft.com/office/drawing/2014/main" id="{CF670D95-D4AB-49F9-935E-C2FAD8456C0F}"/>
              </a:ext>
            </a:extLst>
          </p:cNvPr>
          <p:cNvSpPr txBox="1"/>
          <p:nvPr/>
        </p:nvSpPr>
        <p:spPr>
          <a:xfrm>
            <a:off x="69075" y="1550519"/>
            <a:ext cx="5338592" cy="1446550"/>
          </a:xfrm>
          <a:prstGeom prst="rect">
            <a:avLst/>
          </a:prstGeom>
          <a:solidFill>
            <a:srgbClr val="FFF9E7"/>
          </a:solidFill>
        </p:spPr>
        <p:txBody>
          <a:bodyPr wrap="square">
            <a:spAutoFit/>
          </a:bodyPr>
          <a:lstStyle/>
          <a:p>
            <a:pPr eaLnBrk="1" hangingPunct="1">
              <a:spcBef>
                <a:spcPct val="0"/>
              </a:spcBef>
              <a:buFontTx/>
              <a:buNone/>
            </a:pPr>
            <a:r>
              <a:rPr lang="es-ES" altLang="en-US" sz="2200" dirty="0">
                <a:solidFill>
                  <a:srgbClr val="002060"/>
                </a:solidFill>
                <a:latin typeface="Century Gothic" panose="020B0502020202020204" pitchFamily="34" charset="0"/>
              </a:rPr>
              <a:t>Yo como pastora, te traigo mis ovejas Yo como pastora, te traigo mis ovejas</a:t>
            </a:r>
          </a:p>
          <a:p>
            <a:pPr eaLnBrk="1" hangingPunct="1">
              <a:spcBef>
                <a:spcPct val="0"/>
              </a:spcBef>
              <a:buFontTx/>
              <a:buNone/>
            </a:pPr>
            <a:r>
              <a:rPr lang="es-ES" altLang="en-US" sz="2200" dirty="0">
                <a:solidFill>
                  <a:srgbClr val="002060"/>
                </a:solidFill>
                <a:latin typeface="Century Gothic" panose="020B0502020202020204" pitchFamily="34" charset="0"/>
              </a:rPr>
              <a:t>unas trasquiladas y otras sin orejas</a:t>
            </a:r>
            <a:br>
              <a:rPr lang="es-ES" altLang="en-US" sz="2200" dirty="0">
                <a:solidFill>
                  <a:srgbClr val="002060"/>
                </a:solidFill>
                <a:latin typeface="Century Gothic" panose="020B0502020202020204" pitchFamily="34" charset="0"/>
              </a:rPr>
            </a:br>
            <a:r>
              <a:rPr lang="es-ES" altLang="en-US" sz="2200" dirty="0">
                <a:solidFill>
                  <a:srgbClr val="002060"/>
                </a:solidFill>
                <a:latin typeface="Century Gothic" panose="020B0502020202020204" pitchFamily="34" charset="0"/>
              </a:rPr>
              <a:t>unas trasquiladas y otras sin orejas</a:t>
            </a:r>
          </a:p>
        </p:txBody>
      </p:sp>
      <p:pic>
        <p:nvPicPr>
          <p:cNvPr id="33" name="Picture 32" descr="A bowl of nuts&#10;&#10;Description automatically generated with medium confidence">
            <a:extLst>
              <a:ext uri="{FF2B5EF4-FFF2-40B4-BE49-F238E27FC236}">
                <a16:creationId xmlns:a16="http://schemas.microsoft.com/office/drawing/2014/main" id="{B37B870B-1D31-4377-AC9F-EAF74815D44A}"/>
              </a:ext>
            </a:extLst>
          </p:cNvPr>
          <p:cNvPicPr>
            <a:picLocks noChangeAspect="1"/>
          </p:cNvPicPr>
          <p:nvPr/>
        </p:nvPicPr>
        <p:blipFill rotWithShape="1">
          <a:blip r:embed="rId6">
            <a:extLst>
              <a:ext uri="{28A0092B-C50C-407E-A947-70E740481C1C}">
                <a14:useLocalDpi xmlns:a14="http://schemas.microsoft.com/office/drawing/2010/main" val="0"/>
              </a:ext>
            </a:extLst>
          </a:blip>
          <a:srcRect t="19653" b="16309"/>
          <a:stretch/>
        </p:blipFill>
        <p:spPr>
          <a:xfrm>
            <a:off x="3833316" y="3467585"/>
            <a:ext cx="738683" cy="631025"/>
          </a:xfrm>
          <a:prstGeom prst="rect">
            <a:avLst/>
          </a:prstGeom>
        </p:spPr>
      </p:pic>
      <p:pic>
        <p:nvPicPr>
          <p:cNvPr id="13" name="Picture 12" descr="Logo, company name&#10;&#10;Description automatically generated">
            <a:extLst>
              <a:ext uri="{FF2B5EF4-FFF2-40B4-BE49-F238E27FC236}">
                <a16:creationId xmlns:a16="http://schemas.microsoft.com/office/drawing/2014/main" id="{36FFEFF1-3266-47B9-A9BE-687EF8B8C7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339440">
            <a:off x="4207860" y="4290610"/>
            <a:ext cx="591995" cy="563320"/>
          </a:xfrm>
          <a:prstGeom prst="rect">
            <a:avLst/>
          </a:prstGeom>
        </p:spPr>
      </p:pic>
      <p:pic>
        <p:nvPicPr>
          <p:cNvPr id="15" name="Picture 14" descr="A picture containing indoor, decorated, several&#10;&#10;Description automatically generated">
            <a:extLst>
              <a:ext uri="{FF2B5EF4-FFF2-40B4-BE49-F238E27FC236}">
                <a16:creationId xmlns:a16="http://schemas.microsoft.com/office/drawing/2014/main" id="{680182D3-AB51-4345-A917-1AAAB4639B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29264" y="2993213"/>
            <a:ext cx="2362593" cy="3341567"/>
          </a:xfrm>
          <a:prstGeom prst="rect">
            <a:avLst/>
          </a:prstGeom>
        </p:spPr>
      </p:pic>
      <p:sp>
        <p:nvSpPr>
          <p:cNvPr id="22" name="TextBox 21">
            <a:extLst>
              <a:ext uri="{FF2B5EF4-FFF2-40B4-BE49-F238E27FC236}">
                <a16:creationId xmlns:a16="http://schemas.microsoft.com/office/drawing/2014/main" id="{DDADDA90-3736-4B6D-9CAF-02E6585A7C35}"/>
              </a:ext>
            </a:extLst>
          </p:cNvPr>
          <p:cNvSpPr txBox="1"/>
          <p:nvPr/>
        </p:nvSpPr>
        <p:spPr>
          <a:xfrm>
            <a:off x="5407667" y="1544491"/>
            <a:ext cx="6297992" cy="1446550"/>
          </a:xfrm>
          <a:prstGeom prst="rect">
            <a:avLst/>
          </a:prstGeom>
          <a:noFill/>
        </p:spPr>
        <p:txBody>
          <a:bodyPr wrap="square">
            <a:spAutoFit/>
          </a:bodyPr>
          <a:lstStyle/>
          <a:p>
            <a:pPr eaLnBrk="1" hangingPunct="1">
              <a:spcBef>
                <a:spcPct val="0"/>
              </a:spcBef>
              <a:buFontTx/>
              <a:buNone/>
            </a:pPr>
            <a:r>
              <a:rPr lang="es-ES" altLang="en-US" sz="2200" dirty="0">
                <a:solidFill>
                  <a:srgbClr val="002060"/>
                </a:solidFill>
                <a:latin typeface="Century Gothic" panose="020B0502020202020204" pitchFamily="34" charset="0"/>
              </a:rPr>
              <a:t>Me as a shepherdess, I bring you my sheep</a:t>
            </a:r>
            <a:br>
              <a:rPr lang="es-ES" altLang="en-US" sz="2200" dirty="0">
                <a:solidFill>
                  <a:srgbClr val="002060"/>
                </a:solidFill>
                <a:latin typeface="Century Gothic" panose="020B0502020202020204" pitchFamily="34" charset="0"/>
              </a:rPr>
            </a:br>
            <a:r>
              <a:rPr lang="es-ES" altLang="en-US" sz="2200" dirty="0">
                <a:solidFill>
                  <a:srgbClr val="002060"/>
                </a:solidFill>
                <a:latin typeface="Century Gothic" panose="020B0502020202020204" pitchFamily="34" charset="0"/>
              </a:rPr>
              <a:t>Me as a shepherdess, I bring you my sheep some shorn and some without ears</a:t>
            </a:r>
            <a:br>
              <a:rPr lang="es-ES" altLang="en-US" sz="2200" dirty="0">
                <a:solidFill>
                  <a:srgbClr val="002060"/>
                </a:solidFill>
                <a:latin typeface="Century Gothic" panose="020B0502020202020204" pitchFamily="34" charset="0"/>
              </a:rPr>
            </a:br>
            <a:r>
              <a:rPr lang="es-ES" altLang="en-US" sz="2200" dirty="0">
                <a:solidFill>
                  <a:srgbClr val="002060"/>
                </a:solidFill>
                <a:latin typeface="Century Gothic" panose="020B0502020202020204" pitchFamily="34" charset="0"/>
              </a:rPr>
              <a:t>some shorn and some without ears</a:t>
            </a:r>
          </a:p>
        </p:txBody>
      </p:sp>
      <p:pic>
        <p:nvPicPr>
          <p:cNvPr id="25" name="nino_manuelito">
            <a:hlinkClick r:id="" action="ppaction://media"/>
            <a:extLst>
              <a:ext uri="{FF2B5EF4-FFF2-40B4-BE49-F238E27FC236}">
                <a16:creationId xmlns:a16="http://schemas.microsoft.com/office/drawing/2014/main" id="{7B855CF8-2595-4E30-94EA-FE57C392EE3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98450" y="5464339"/>
            <a:ext cx="609600" cy="609600"/>
          </a:xfrm>
          <a:prstGeom prst="rect">
            <a:avLst/>
          </a:prstGeom>
        </p:spPr>
      </p:pic>
      <p:sp>
        <p:nvSpPr>
          <p:cNvPr id="26" name="TextBox 25">
            <a:extLst>
              <a:ext uri="{FF2B5EF4-FFF2-40B4-BE49-F238E27FC236}">
                <a16:creationId xmlns:a16="http://schemas.microsoft.com/office/drawing/2014/main" id="{646DC16F-6FB6-46E2-8947-70C5701AF444}"/>
              </a:ext>
            </a:extLst>
          </p:cNvPr>
          <p:cNvSpPr txBox="1"/>
          <p:nvPr/>
        </p:nvSpPr>
        <p:spPr>
          <a:xfrm>
            <a:off x="5293813" y="3433915"/>
            <a:ext cx="4730780" cy="2308324"/>
          </a:xfrm>
          <a:prstGeom prst="rect">
            <a:avLst/>
          </a:prstGeom>
          <a:noFill/>
        </p:spPr>
        <p:txBody>
          <a:bodyPr wrap="square">
            <a:spAutoFit/>
          </a:bodyPr>
          <a:lstStyle/>
          <a:p>
            <a:pPr>
              <a:spcBef>
                <a:spcPct val="0"/>
              </a:spcBef>
              <a:buNone/>
            </a:pPr>
            <a:r>
              <a:rPr lang="es-ES" altLang="en-US" sz="2400" b="1" dirty="0">
                <a:solidFill>
                  <a:srgbClr val="002060"/>
                </a:solidFill>
                <a:latin typeface="Century Gothic" panose="020B0502020202020204" pitchFamily="34" charset="0"/>
              </a:rPr>
              <a:t>[Chorus] </a:t>
            </a:r>
          </a:p>
          <a:p>
            <a:pPr>
              <a:spcBef>
                <a:spcPct val="0"/>
              </a:spcBef>
              <a:buNone/>
            </a:pPr>
            <a:r>
              <a:rPr lang="es-ES" altLang="en-US" sz="2400" dirty="0">
                <a:solidFill>
                  <a:srgbClr val="002060"/>
                </a:solidFill>
                <a:latin typeface="Century Gothic" panose="020B0502020202020204" pitchFamily="34" charset="0"/>
              </a:rPr>
              <a:t>My corn I bring you, </a:t>
            </a:r>
          </a:p>
          <a:p>
            <a:pPr eaLnBrk="1" hangingPunct="1">
              <a:spcBef>
                <a:spcPct val="0"/>
              </a:spcBef>
              <a:buFontTx/>
              <a:buNone/>
            </a:pPr>
            <a:r>
              <a:rPr lang="es-ES" altLang="en-US" sz="2400" dirty="0">
                <a:solidFill>
                  <a:srgbClr val="002060"/>
                </a:solidFill>
                <a:latin typeface="Century Gothic" panose="020B0502020202020204" pitchFamily="34" charset="0"/>
              </a:rPr>
              <a:t>all ground up I bring it to you</a:t>
            </a:r>
            <a:br>
              <a:rPr lang="es-ES" altLang="en-US" sz="2400" dirty="0">
                <a:solidFill>
                  <a:srgbClr val="002060"/>
                </a:solidFill>
                <a:latin typeface="Century Gothic" panose="020B0502020202020204" pitchFamily="34" charset="0"/>
              </a:rPr>
            </a:br>
            <a:r>
              <a:rPr lang="es-ES" altLang="en-US" sz="2400" dirty="0">
                <a:solidFill>
                  <a:srgbClr val="002060"/>
                </a:solidFill>
                <a:latin typeface="Century Gothic" panose="020B0502020202020204" pitchFamily="34" charset="0"/>
              </a:rPr>
              <a:t>here I bring you good coffee</a:t>
            </a:r>
            <a:br>
              <a:rPr lang="es-ES" altLang="en-US" sz="2400" dirty="0">
                <a:solidFill>
                  <a:srgbClr val="002060"/>
                </a:solidFill>
                <a:latin typeface="Century Gothic" panose="020B0502020202020204" pitchFamily="34" charset="0"/>
              </a:rPr>
            </a:br>
            <a:r>
              <a:rPr lang="es-ES" altLang="en-US" sz="2400" dirty="0">
                <a:solidFill>
                  <a:srgbClr val="002060"/>
                </a:solidFill>
                <a:latin typeface="Century Gothic" panose="020B0502020202020204" pitchFamily="34" charset="0"/>
              </a:rPr>
              <a:t>for Mary and Joseph. (x 2)</a:t>
            </a:r>
            <a:br>
              <a:rPr lang="es-ES" altLang="en-US" sz="2400" dirty="0">
                <a:solidFill>
                  <a:srgbClr val="002060"/>
                </a:solidFill>
                <a:latin typeface="Century Gothic" panose="020B0502020202020204" pitchFamily="34" charset="0"/>
              </a:rPr>
            </a:br>
            <a:endParaRPr lang="es-ES" altLang="en-US" sz="2400" dirty="0">
              <a:solidFill>
                <a:srgbClr val="002060"/>
              </a:solidFill>
              <a:latin typeface="Century Gothic" panose="020B0502020202020204" pitchFamily="34" charset="0"/>
            </a:endParaRPr>
          </a:p>
        </p:txBody>
      </p:sp>
      <p:pic>
        <p:nvPicPr>
          <p:cNvPr id="27" name="Picture 4" descr="Bebé, Niño, Jesús, Jesucristo, Navidad, Nacimiento">
            <a:extLst>
              <a:ext uri="{FF2B5EF4-FFF2-40B4-BE49-F238E27FC236}">
                <a16:creationId xmlns:a16="http://schemas.microsoft.com/office/drawing/2014/main" id="{039ED101-3CBE-4E5A-85AA-12FE821FB3F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42172" y="307303"/>
            <a:ext cx="1149530" cy="891877"/>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4E9E5B92-2164-4037-86C1-DAD1A6CC17A9}"/>
              </a:ext>
            </a:extLst>
          </p:cNvPr>
          <p:cNvSpPr txBox="1"/>
          <p:nvPr/>
        </p:nvSpPr>
        <p:spPr>
          <a:xfrm>
            <a:off x="9216935" y="6334780"/>
            <a:ext cx="2974922" cy="523220"/>
          </a:xfrm>
          <a:prstGeom prst="rect">
            <a:avLst/>
          </a:prstGeom>
          <a:noFill/>
        </p:spPr>
        <p:txBody>
          <a:bodyPr wrap="square">
            <a:spAutoFit/>
          </a:bodyPr>
          <a:lstStyle/>
          <a:p>
            <a:pPr algn="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rPr>
              <a:t>Song sung by </a:t>
            </a:r>
            <a:r>
              <a:rPr kumimoji="0" lang="en-GB" sz="1400" b="1" i="0" u="none" strike="noStrike" kern="1200" cap="none" spc="0" normalizeH="0" baseline="0" noProof="0" dirty="0">
                <a:ln>
                  <a:noFill/>
                </a:ln>
                <a:solidFill>
                  <a:srgbClr val="002060"/>
                </a:solidFill>
                <a:effectLst/>
                <a:uLnTx/>
                <a:uFillTx/>
                <a:latin typeface="Century Gothic" panose="020B0502020202020204" pitchFamily="34" charset="0"/>
              </a:rPr>
              <a:t>Jeanette Cabrera </a:t>
            </a: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rPr>
              <a:t>for </a:t>
            </a:r>
            <a:r>
              <a:rPr kumimoji="0" lang="en-GB" sz="1400" b="0" i="0" u="none" strike="noStrike" kern="1200" cap="none" spc="0" normalizeH="0" baseline="0" noProof="0" dirty="0">
                <a:ln>
                  <a:noFill/>
                </a:ln>
                <a:solidFill>
                  <a:srgbClr val="0563C1"/>
                </a:solidFill>
                <a:effectLst/>
                <a:uLnTx/>
                <a:uFillTx/>
                <a:latin typeface="Century Gothic" panose="020B0502020202020204" pitchFamily="34" charset="0"/>
                <a:hlinkClick r:id="rId11">
                  <a:extLst>
                    <a:ext uri="{A12FA001-AC4F-418D-AE19-62706E023703}">
                      <ahyp:hlinkClr xmlns:ahyp="http://schemas.microsoft.com/office/drawing/2018/hyperlinkcolor" val="tx"/>
                    </a:ext>
                  </a:extLst>
                </a:hlinkClick>
              </a:rPr>
              <a:t>www.mamalisa.</a:t>
            </a: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hlinkClick r:id="rId11">
                  <a:extLst>
                    <a:ext uri="{A12FA001-AC4F-418D-AE19-62706E023703}">
                      <ahyp:hlinkClr xmlns:ahyp="http://schemas.microsoft.com/office/drawing/2018/hyperlinkcolor" val="tx"/>
                    </a:ext>
                  </a:extLst>
                </a:hlinkClick>
              </a:rPr>
              <a:t>com</a:t>
            </a:r>
            <a:r>
              <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rPr>
              <a:t> </a:t>
            </a:r>
            <a:endParaRPr lang="en-GB" sz="1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35830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9" fill="hold" display="0">
                  <p:stCondLst>
                    <p:cond delay="indefinite"/>
                  </p:stCondLst>
                  <p:endCondLst>
                    <p:cond evt="onStopAudio" delay="0">
                      <p:tgtEl>
                        <p:sldTgt/>
                      </p:tgtEl>
                    </p:cond>
                  </p:endCondLst>
                </p:cTn>
                <p:tgtEl>
                  <p:spTgt spid="25"/>
                </p:tgtEl>
              </p:cMediaNode>
            </p:audio>
          </p:childTnLst>
        </p:cTn>
      </p:par>
    </p:tnLst>
    <p:bldLst>
      <p:bldP spid="66" grpId="0" animBg="1"/>
      <p:bldP spid="67"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1" descr="background rectangle"/>
          <p:cNvSpPr/>
          <p:nvPr/>
        </p:nvSpPr>
        <p:spPr>
          <a:xfrm>
            <a:off x="0" y="0"/>
            <a:ext cx="4350984" cy="6858000"/>
          </a:xfrm>
          <a:prstGeom prst="rect">
            <a:avLst/>
          </a:prstGeom>
          <a:solidFill>
            <a:srgbClr val="FADD2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421" name="Google Shape;421;p21"/>
          <p:cNvSpPr/>
          <p:nvPr/>
        </p:nvSpPr>
        <p:spPr>
          <a:xfrm>
            <a:off x="6179286" y="5268768"/>
            <a:ext cx="595511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ea typeface="Arial"/>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
        <p:nvSpPr>
          <p:cNvPr id="6" name="Rectangle: Rounded Corners 5">
            <a:extLst>
              <a:ext uri="{FF2B5EF4-FFF2-40B4-BE49-F238E27FC236}">
                <a16:creationId xmlns:a16="http://schemas.microsoft.com/office/drawing/2014/main" id="{4C756728-9667-4D58-81FF-9FCD224D6E30}"/>
              </a:ext>
            </a:extLst>
          </p:cNvPr>
          <p:cNvSpPr/>
          <p:nvPr/>
        </p:nvSpPr>
        <p:spPr>
          <a:xfrm>
            <a:off x="732087" y="120934"/>
            <a:ext cx="521370" cy="478471"/>
          </a:xfrm>
          <a:prstGeom prst="roundRect">
            <a:avLst/>
          </a:prstGeom>
          <a:solidFill>
            <a:srgbClr val="FADD2E"/>
          </a:solidFill>
          <a:ln>
            <a:solidFill>
              <a:srgbClr val="FAD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itle 1">
            <a:extLst>
              <a:ext uri="{FF2B5EF4-FFF2-40B4-BE49-F238E27FC236}">
                <a16:creationId xmlns:a16="http://schemas.microsoft.com/office/drawing/2014/main" id="{E9D5A323-002E-4916-B3F0-F378F5D7B804}"/>
              </a:ext>
            </a:extLst>
          </p:cNvPr>
          <p:cNvSpPr>
            <a:spLocks noGrp="1"/>
          </p:cNvSpPr>
          <p:nvPr>
            <p:ph type="title"/>
          </p:nvPr>
        </p:nvSpPr>
        <p:spPr>
          <a:xfrm rot="20594403">
            <a:off x="1" y="3045257"/>
            <a:ext cx="4350983" cy="1325563"/>
          </a:xfrm>
        </p:spPr>
        <p:txBody>
          <a:bodyPr>
            <a:normAutofit/>
          </a:bodyPr>
          <a:lstStyle/>
          <a:p>
            <a:pPr algn="ctr"/>
            <a:r>
              <a:rPr lang="en-GB" sz="8800" b="1" dirty="0">
                <a:solidFill>
                  <a:schemeClr val="tx2">
                    <a:lumMod val="25000"/>
                  </a:schemeClr>
                </a:solidFill>
                <a:latin typeface="Segoe Print" panose="02000600000000000000" pitchFamily="2" charset="0"/>
                <a:ea typeface="Arial"/>
                <a:cs typeface="Arial"/>
                <a:sym typeface="Arial"/>
              </a:rPr>
              <a:t>¡</a:t>
            </a:r>
            <a:r>
              <a:rPr lang="en-GB" sz="8800" b="1" dirty="0" err="1">
                <a:solidFill>
                  <a:schemeClr val="tx2">
                    <a:lumMod val="25000"/>
                  </a:schemeClr>
                </a:solidFill>
                <a:latin typeface="Segoe Print" panose="02000600000000000000" pitchFamily="2" charset="0"/>
                <a:ea typeface="Arial"/>
                <a:cs typeface="Arial"/>
                <a:sym typeface="Arial"/>
              </a:rPr>
              <a:t>adiós</a:t>
            </a:r>
            <a:r>
              <a:rPr lang="en-GB" sz="8800" b="1" dirty="0">
                <a:solidFill>
                  <a:schemeClr val="tx2">
                    <a:lumMod val="25000"/>
                  </a:schemeClr>
                </a:solidFill>
                <a:latin typeface="Segoe Print" panose="02000600000000000000" pitchFamily="2" charset="0"/>
                <a:ea typeface="Arial"/>
                <a:cs typeface="Arial"/>
                <a:sym typeface="Arial"/>
              </a:rPr>
              <a:t>!</a:t>
            </a:r>
            <a:endParaRPr lang="en-GB" sz="8800" dirty="0">
              <a:solidFill>
                <a:schemeClr val="tx2">
                  <a:lumMod val="25000"/>
                </a:schemeClr>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3">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53" name="TextBox 4">
            <a:extLst>
              <a:ext uri="{FF2B5EF4-FFF2-40B4-BE49-F238E27FC236}">
                <a16:creationId xmlns:a16="http://schemas.microsoft.com/office/drawing/2014/main" id="{9DB040F5-F0B7-4652-86A0-6B4F38AD8EA9}"/>
              </a:ext>
            </a:extLst>
          </p:cNvPr>
          <p:cNvSpPr txBox="1">
            <a:spLocks noChangeArrowheads="1"/>
          </p:cNvSpPr>
          <p:nvPr/>
        </p:nvSpPr>
        <p:spPr bwMode="auto">
          <a:xfrm>
            <a:off x="221286" y="82969"/>
            <a:ext cx="22317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Vocabulary</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sp>
        <p:nvSpPr>
          <p:cNvPr id="4" name="Rectangle 3">
            <a:extLst>
              <a:ext uri="{FF2B5EF4-FFF2-40B4-BE49-F238E27FC236}">
                <a16:creationId xmlns:a16="http://schemas.microsoft.com/office/drawing/2014/main" id="{47BDF996-8870-4063-9E57-6193D88A767D}"/>
              </a:ext>
            </a:extLst>
          </p:cNvPr>
          <p:cNvSpPr>
            <a:spLocks noChangeArrowheads="1"/>
          </p:cNvSpPr>
          <p:nvPr/>
        </p:nvSpPr>
        <p:spPr bwMode="auto">
          <a:xfrm>
            <a:off x="1490869" y="790855"/>
            <a:ext cx="931374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home,</a:t>
            </a:r>
            <a:r>
              <a:rPr kumimoji="0" lang="en-GB" altLang="en-US"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Apo</a:t>
            </a:r>
            <a:r>
              <a:rPr kumimoji="0" lang="en-GB" alt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speaks Quechua, a language spoken by many people from Peru, Bolivia and Ecuador. He is learning Spanish at school, like you.  </a:t>
            </a:r>
            <a:r>
              <a:rPr kumimoji="0" lang="en-GB" alt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Help Apo by answering the questions in this quiz. </a:t>
            </a:r>
            <a:endParaRPr kumimoji="0" lang="en-GB"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aphicFrame>
        <p:nvGraphicFramePr>
          <p:cNvPr id="6" name="Table 5">
            <a:extLst>
              <a:ext uri="{FF2B5EF4-FFF2-40B4-BE49-F238E27FC236}">
                <a16:creationId xmlns:a16="http://schemas.microsoft.com/office/drawing/2014/main" id="{2B97306D-7934-4B0B-853E-50B263C92502}"/>
              </a:ext>
            </a:extLst>
          </p:cNvPr>
          <p:cNvGraphicFramePr>
            <a:graphicFrameLocks noGrp="1"/>
          </p:cNvGraphicFramePr>
          <p:nvPr/>
        </p:nvGraphicFramePr>
        <p:xfrm>
          <a:off x="549965" y="2748028"/>
          <a:ext cx="11092069" cy="3675634"/>
        </p:xfrm>
        <a:graphic>
          <a:graphicData uri="http://schemas.openxmlformats.org/drawingml/2006/table">
            <a:tbl>
              <a:tblPr firstRow="1" firstCol="1" bandRow="1"/>
              <a:tblGrid>
                <a:gridCol w="1692234">
                  <a:extLst>
                    <a:ext uri="{9D8B030D-6E8A-4147-A177-3AD203B41FA5}">
                      <a16:colId xmlns:a16="http://schemas.microsoft.com/office/drawing/2014/main" val="3187160654"/>
                    </a:ext>
                  </a:extLst>
                </a:gridCol>
                <a:gridCol w="2637106">
                  <a:extLst>
                    <a:ext uri="{9D8B030D-6E8A-4147-A177-3AD203B41FA5}">
                      <a16:colId xmlns:a16="http://schemas.microsoft.com/office/drawing/2014/main" val="422821616"/>
                    </a:ext>
                  </a:extLst>
                </a:gridCol>
                <a:gridCol w="2190547">
                  <a:extLst>
                    <a:ext uri="{9D8B030D-6E8A-4147-A177-3AD203B41FA5}">
                      <a16:colId xmlns:a16="http://schemas.microsoft.com/office/drawing/2014/main" val="3092407455"/>
                    </a:ext>
                  </a:extLst>
                </a:gridCol>
                <a:gridCol w="2286091">
                  <a:extLst>
                    <a:ext uri="{9D8B030D-6E8A-4147-A177-3AD203B41FA5}">
                      <a16:colId xmlns:a16="http://schemas.microsoft.com/office/drawing/2014/main" val="2836081537"/>
                    </a:ext>
                  </a:extLst>
                </a:gridCol>
                <a:gridCol w="2286091">
                  <a:extLst>
                    <a:ext uri="{9D8B030D-6E8A-4147-A177-3AD203B41FA5}">
                      <a16:colId xmlns:a16="http://schemas.microsoft.com/office/drawing/2014/main" val="665406593"/>
                    </a:ext>
                  </a:extLst>
                </a:gridCol>
              </a:tblGrid>
              <a:tr h="197485">
                <a:tc>
                  <a:txBody>
                    <a:bodyPr/>
                    <a:lstStyle/>
                    <a:p>
                      <a:pPr algn="l">
                        <a:lnSpc>
                          <a:spcPct val="107000"/>
                        </a:lnSpc>
                        <a:spcAft>
                          <a:spcPts val="0"/>
                        </a:spcAft>
                      </a:pPr>
                      <a:r>
                        <a:rPr lang="en-US"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4069445"/>
                  </a:ext>
                </a:extLst>
              </a:tr>
              <a:tr h="197485">
                <a:tc rowSpan="2">
                  <a:txBody>
                    <a:bodyPr/>
                    <a:lstStyle/>
                    <a:p>
                      <a:pPr algn="l">
                        <a:lnSpc>
                          <a:spcPct val="107000"/>
                        </a:lnSpc>
                        <a:spcAft>
                          <a:spcPts val="0"/>
                        </a:spcAft>
                      </a:pPr>
                      <a:r>
                        <a:rPr lang="en-US"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4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Ej</a:t>
                      </a: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active</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impossible</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positive</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incredible</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948093714"/>
                  </a:ext>
                </a:extLst>
              </a:tr>
              <a:tr h="133350">
                <a:tc vMerge="1">
                  <a:txBody>
                    <a:bodyPr/>
                    <a:lstStyle/>
                    <a:p>
                      <a:endParaRPr lang="en-GB"/>
                    </a:p>
                  </a:txBody>
                  <a:tcPr/>
                </a:tc>
                <a:tc>
                  <a:txBody>
                    <a:bodyPr/>
                    <a:lstStyle/>
                    <a:p>
                      <a:pPr algn="ctr">
                        <a:lnSpc>
                          <a:spcPct val="107000"/>
                        </a:lnSpc>
                        <a:spcAft>
                          <a:spcPts val="0"/>
                        </a:spcAft>
                      </a:pPr>
                      <a:r>
                        <a:rPr lang="fr-FR" sz="24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40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2767488"/>
                  </a:ext>
                </a:extLst>
              </a:tr>
              <a:tr h="197485">
                <a:tc rowSpan="2">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1.</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be (trait)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have</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be (state)</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am (state)</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234554256"/>
                  </a:ext>
                </a:extLst>
              </a:tr>
              <a:tr h="248579">
                <a:tc vMerge="1">
                  <a:txBody>
                    <a:bodyPr/>
                    <a:lstStyle/>
                    <a:p>
                      <a:endParaRPr lang="en-GB"/>
                    </a:p>
                  </a:txBody>
                  <a:tcPr/>
                </a:tc>
                <a:tc>
                  <a:txBody>
                    <a:bodyPr/>
                    <a:lstStyle/>
                    <a:p>
                      <a:pPr algn="ctr">
                        <a:lnSpc>
                          <a:spcPct val="107000"/>
                        </a:lnSpc>
                        <a:spcAft>
                          <a:spcPts val="0"/>
                        </a:spcAft>
                      </a:pPr>
                      <a:r>
                        <a:rPr lang="fr-FR" sz="24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40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1485202"/>
                  </a:ext>
                </a:extLst>
              </a:tr>
              <a:tr h="197485">
                <a:tc rowSpan="2">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2.</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comfortable</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prepared</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lost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healthy</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4091161622"/>
                  </a:ext>
                </a:extLst>
              </a:tr>
              <a:tr h="128270">
                <a:tc vMerge="1">
                  <a:txBody>
                    <a:bodyPr/>
                    <a:lstStyle/>
                    <a:p>
                      <a:endParaRPr lang="en-GB"/>
                    </a:p>
                  </a:txBody>
                  <a:tcPr/>
                </a:tc>
                <a:tc>
                  <a:txBody>
                    <a:bodyPr/>
                    <a:lstStyle/>
                    <a:p>
                      <a:pPr algn="ctr">
                        <a:lnSpc>
                          <a:spcPct val="107000"/>
                        </a:lnSpc>
                        <a:spcAft>
                          <a:spcPts val="0"/>
                        </a:spcAft>
                      </a:pPr>
                      <a:r>
                        <a:rPr lang="en-GB" sz="24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4781579"/>
                  </a:ext>
                </a:extLst>
              </a:tr>
              <a:tr h="197485">
                <a:tc rowSpan="2">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bag</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boat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bed</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horse</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578788903"/>
                  </a:ext>
                </a:extLst>
              </a:tr>
              <a:tr h="128270">
                <a:tc vMerge="1">
                  <a:txBody>
                    <a:bodyPr/>
                    <a:lstStyle/>
                    <a:p>
                      <a:endParaRPr lang="en-GB"/>
                    </a:p>
                  </a:txBody>
                  <a:tcPr/>
                </a:tc>
                <a:tc>
                  <a:txBody>
                    <a:bodyPr/>
                    <a:lstStyle/>
                    <a:p>
                      <a:pPr algn="ctr">
                        <a:lnSpc>
                          <a:spcPct val="107000"/>
                        </a:lnSpc>
                        <a:spcAft>
                          <a:spcPts val="0"/>
                        </a:spcAft>
                      </a:pPr>
                      <a:r>
                        <a:rPr lang="fr-FR" sz="24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5573799"/>
                  </a:ext>
                </a:extLst>
              </a:tr>
            </a:tbl>
          </a:graphicData>
        </a:graphic>
      </p:graphicFrame>
      <p:sp>
        <p:nvSpPr>
          <p:cNvPr id="7" name="Rectangle 6">
            <a:extLst>
              <a:ext uri="{FF2B5EF4-FFF2-40B4-BE49-F238E27FC236}">
                <a16:creationId xmlns:a16="http://schemas.microsoft.com/office/drawing/2014/main" id="{5064AD82-C920-4696-B0E2-374B002B45AD}"/>
              </a:ext>
            </a:extLst>
          </p:cNvPr>
          <p:cNvSpPr/>
          <p:nvPr/>
        </p:nvSpPr>
        <p:spPr>
          <a:xfrm>
            <a:off x="221286" y="1991184"/>
            <a:ext cx="11970714" cy="72532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A</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For each question, put a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cross (x)</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 English meaning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that matches what you hear.</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Spanish word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p>
        </p:txBody>
      </p:sp>
      <p:sp>
        <p:nvSpPr>
          <p:cNvPr id="25" name="Rectangle 24">
            <a:extLst>
              <a:ext uri="{FF2B5EF4-FFF2-40B4-BE49-F238E27FC236}">
                <a16:creationId xmlns:a16="http://schemas.microsoft.com/office/drawing/2014/main" id="{7CF744EA-E14F-47FB-87E0-CB3516B2AB46}"/>
              </a:ext>
            </a:extLst>
          </p:cNvPr>
          <p:cNvSpPr/>
          <p:nvPr/>
        </p:nvSpPr>
        <p:spPr>
          <a:xfrm>
            <a:off x="1103384" y="4384042"/>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26" name="Rectangle 25">
            <a:extLst>
              <a:ext uri="{FF2B5EF4-FFF2-40B4-BE49-F238E27FC236}">
                <a16:creationId xmlns:a16="http://schemas.microsoft.com/office/drawing/2014/main" id="{6C501E43-1ED9-43FC-8DA3-D2FA59389E80}"/>
              </a:ext>
            </a:extLst>
          </p:cNvPr>
          <p:cNvSpPr/>
          <p:nvPr/>
        </p:nvSpPr>
        <p:spPr>
          <a:xfrm>
            <a:off x="1103383" y="5092407"/>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27" name="Rectangle 26">
            <a:extLst>
              <a:ext uri="{FF2B5EF4-FFF2-40B4-BE49-F238E27FC236}">
                <a16:creationId xmlns:a16="http://schemas.microsoft.com/office/drawing/2014/main" id="{AB289FE0-3CBB-47AA-8EA9-6C40541C3370}"/>
              </a:ext>
            </a:extLst>
          </p:cNvPr>
          <p:cNvSpPr/>
          <p:nvPr/>
        </p:nvSpPr>
        <p:spPr>
          <a:xfrm>
            <a:off x="1103382" y="5893329"/>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31" name="Rectangle 30">
            <a:extLst>
              <a:ext uri="{FF2B5EF4-FFF2-40B4-BE49-F238E27FC236}">
                <a16:creationId xmlns:a16="http://schemas.microsoft.com/office/drawing/2014/main" id="{300E9D9A-80FD-4E4A-8C12-9E4E6BA1DC43}"/>
              </a:ext>
            </a:extLst>
          </p:cNvPr>
          <p:cNvSpPr/>
          <p:nvPr/>
        </p:nvSpPr>
        <p:spPr>
          <a:xfrm>
            <a:off x="1105289" y="3456252"/>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Ej</a:t>
            </a: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a:t>
            </a:r>
          </a:p>
        </p:txBody>
      </p:sp>
      <p:pic>
        <p:nvPicPr>
          <p:cNvPr id="5" name="Picture 4" descr="A group of stuffed animals&#10;&#10;Description automatically generated with low confidence">
            <a:extLst>
              <a:ext uri="{FF2B5EF4-FFF2-40B4-BE49-F238E27FC236}">
                <a16:creationId xmlns:a16="http://schemas.microsoft.com/office/drawing/2014/main" id="{CF0BB2E2-97C8-4F3A-BAB2-8017ECFCA6DF}"/>
              </a:ext>
            </a:extLst>
          </p:cNvPr>
          <p:cNvPicPr>
            <a:picLocks noChangeAspect="1"/>
          </p:cNvPicPr>
          <p:nvPr/>
        </p:nvPicPr>
        <p:blipFill rotWithShape="1">
          <a:blip r:embed="rId4">
            <a:extLst>
              <a:ext uri="{28A0092B-C50C-407E-A947-70E740481C1C}">
                <a14:useLocalDpi xmlns:a14="http://schemas.microsoft.com/office/drawing/2010/main" val="0"/>
              </a:ext>
            </a:extLst>
          </a:blip>
          <a:srcRect l="33557" r="34904"/>
          <a:stretch/>
        </p:blipFill>
        <p:spPr>
          <a:xfrm>
            <a:off x="515170" y="577471"/>
            <a:ext cx="821966" cy="1303116"/>
          </a:xfrm>
          <a:prstGeom prst="rect">
            <a:avLst/>
          </a:prstGeom>
        </p:spPr>
      </p:pic>
      <p:pic>
        <p:nvPicPr>
          <p:cNvPr id="13" name="Graphic 12" descr="Close">
            <a:extLst>
              <a:ext uri="{FF2B5EF4-FFF2-40B4-BE49-F238E27FC236}">
                <a16:creationId xmlns:a16="http://schemas.microsoft.com/office/drawing/2014/main" id="{4E0AA67F-6E8B-442E-AD92-B6CEC2C54EE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67252" y="3726210"/>
            <a:ext cx="282416" cy="282416"/>
          </a:xfrm>
          <a:prstGeom prst="rect">
            <a:avLst/>
          </a:prstGeom>
        </p:spPr>
      </p:pic>
      <p:pic>
        <p:nvPicPr>
          <p:cNvPr id="14" name="Graphic 13" descr="Close">
            <a:extLst>
              <a:ext uri="{FF2B5EF4-FFF2-40B4-BE49-F238E27FC236}">
                <a16:creationId xmlns:a16="http://schemas.microsoft.com/office/drawing/2014/main" id="{AD656D52-8B9C-400E-BEAD-C18442496D0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13191" y="4661447"/>
            <a:ext cx="282416" cy="282416"/>
          </a:xfrm>
          <a:prstGeom prst="rect">
            <a:avLst/>
          </a:prstGeom>
        </p:spPr>
      </p:pic>
      <p:pic>
        <p:nvPicPr>
          <p:cNvPr id="15" name="Graphic 14" descr="Close">
            <a:extLst>
              <a:ext uri="{FF2B5EF4-FFF2-40B4-BE49-F238E27FC236}">
                <a16:creationId xmlns:a16="http://schemas.microsoft.com/office/drawing/2014/main" id="{6FECC392-3708-4A4F-9082-BB66607FBDF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67252" y="5384802"/>
            <a:ext cx="282416" cy="282416"/>
          </a:xfrm>
          <a:prstGeom prst="rect">
            <a:avLst/>
          </a:prstGeom>
        </p:spPr>
      </p:pic>
      <p:pic>
        <p:nvPicPr>
          <p:cNvPr id="16" name="Graphic 15" descr="Close">
            <a:extLst>
              <a:ext uri="{FF2B5EF4-FFF2-40B4-BE49-F238E27FC236}">
                <a16:creationId xmlns:a16="http://schemas.microsoft.com/office/drawing/2014/main" id="{588CAF0C-F1B4-4409-BC5B-E7084C0E9E2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13191" y="6149317"/>
            <a:ext cx="282416" cy="282416"/>
          </a:xfrm>
          <a:prstGeom prst="rect">
            <a:avLst/>
          </a:prstGeom>
        </p:spPr>
      </p:pic>
    </p:spTree>
    <p:extLst>
      <p:ext uri="{BB962C8B-B14F-4D97-AF65-F5344CB8AC3E}">
        <p14:creationId xmlns:p14="http://schemas.microsoft.com/office/powerpoint/2010/main" val="2376706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3">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53" name="TextBox 4">
            <a:extLst>
              <a:ext uri="{FF2B5EF4-FFF2-40B4-BE49-F238E27FC236}">
                <a16:creationId xmlns:a16="http://schemas.microsoft.com/office/drawing/2014/main" id="{9DB040F5-F0B7-4652-86A0-6B4F38AD8EA9}"/>
              </a:ext>
            </a:extLst>
          </p:cNvPr>
          <p:cNvSpPr txBox="1">
            <a:spLocks noChangeArrowheads="1"/>
          </p:cNvSpPr>
          <p:nvPr/>
        </p:nvSpPr>
        <p:spPr bwMode="auto">
          <a:xfrm>
            <a:off x="221286" y="82969"/>
            <a:ext cx="22317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Vocabulary</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graphicFrame>
        <p:nvGraphicFramePr>
          <p:cNvPr id="6" name="Table 5">
            <a:extLst>
              <a:ext uri="{FF2B5EF4-FFF2-40B4-BE49-F238E27FC236}">
                <a16:creationId xmlns:a16="http://schemas.microsoft.com/office/drawing/2014/main" id="{2B97306D-7934-4B0B-853E-50B263C92502}"/>
              </a:ext>
            </a:extLst>
          </p:cNvPr>
          <p:cNvGraphicFramePr>
            <a:graphicFrameLocks noGrp="1"/>
          </p:cNvGraphicFramePr>
          <p:nvPr/>
        </p:nvGraphicFramePr>
        <p:xfrm>
          <a:off x="549965" y="2269607"/>
          <a:ext cx="11092069" cy="3758879"/>
        </p:xfrm>
        <a:graphic>
          <a:graphicData uri="http://schemas.openxmlformats.org/drawingml/2006/table">
            <a:tbl>
              <a:tblPr firstRow="1" firstCol="1" bandRow="1"/>
              <a:tblGrid>
                <a:gridCol w="2164670">
                  <a:extLst>
                    <a:ext uri="{9D8B030D-6E8A-4147-A177-3AD203B41FA5}">
                      <a16:colId xmlns:a16="http://schemas.microsoft.com/office/drawing/2014/main" val="3187160654"/>
                    </a:ext>
                  </a:extLst>
                </a:gridCol>
                <a:gridCol w="2164670">
                  <a:extLst>
                    <a:ext uri="{9D8B030D-6E8A-4147-A177-3AD203B41FA5}">
                      <a16:colId xmlns:a16="http://schemas.microsoft.com/office/drawing/2014/main" val="422821616"/>
                    </a:ext>
                  </a:extLst>
                </a:gridCol>
                <a:gridCol w="2190547">
                  <a:extLst>
                    <a:ext uri="{9D8B030D-6E8A-4147-A177-3AD203B41FA5}">
                      <a16:colId xmlns:a16="http://schemas.microsoft.com/office/drawing/2014/main" val="3092407455"/>
                    </a:ext>
                  </a:extLst>
                </a:gridCol>
                <a:gridCol w="2286091">
                  <a:extLst>
                    <a:ext uri="{9D8B030D-6E8A-4147-A177-3AD203B41FA5}">
                      <a16:colId xmlns:a16="http://schemas.microsoft.com/office/drawing/2014/main" val="2836081537"/>
                    </a:ext>
                  </a:extLst>
                </a:gridCol>
                <a:gridCol w="2286091">
                  <a:extLst>
                    <a:ext uri="{9D8B030D-6E8A-4147-A177-3AD203B41FA5}">
                      <a16:colId xmlns:a16="http://schemas.microsoft.com/office/drawing/2014/main" val="665406593"/>
                    </a:ext>
                  </a:extLst>
                </a:gridCol>
              </a:tblGrid>
              <a:tr h="518372">
                <a:tc>
                  <a:txBody>
                    <a:bodyPr/>
                    <a:lstStyle/>
                    <a:p>
                      <a:pPr algn="l">
                        <a:lnSpc>
                          <a:spcPct val="107000"/>
                        </a:lnSpc>
                        <a:spcAft>
                          <a:spcPts val="0"/>
                        </a:spcAft>
                      </a:pPr>
                      <a:r>
                        <a:rPr lang="en-US"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4069445"/>
                  </a:ext>
                </a:extLst>
              </a:tr>
              <a:tr h="518372">
                <a:tc rowSpan="2">
                  <a:txBody>
                    <a:bodyPr/>
                    <a:lstStyle/>
                    <a:p>
                      <a:pPr algn="ctr">
                        <a:lnSpc>
                          <a:spcPct val="107000"/>
                        </a:lnSpc>
                        <a:spcAft>
                          <a:spcPts val="0"/>
                        </a:spcAft>
                      </a:pPr>
                      <a:r>
                        <a:rPr lang="fr-FR"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today</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always</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a/one day</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usually</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694491986"/>
                  </a:ext>
                </a:extLst>
              </a:tr>
              <a:tr h="561797">
                <a:tc vMerge="1">
                  <a:txBody>
                    <a:bodyPr/>
                    <a:lstStyle/>
                    <a:p>
                      <a:endParaRPr lang="en-GB"/>
                    </a:p>
                  </a:txBody>
                  <a:tcPr/>
                </a:tc>
                <a:tc>
                  <a:txBody>
                    <a:bodyPr/>
                    <a:lstStyle/>
                    <a:p>
                      <a:pPr algn="ctr">
                        <a:lnSpc>
                          <a:spcPct val="107000"/>
                        </a:lnSpc>
                        <a:spcAft>
                          <a:spcPts val="0"/>
                        </a:spcAft>
                      </a:pPr>
                      <a:r>
                        <a:rPr lang="fr-FR" sz="24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40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3614602"/>
                  </a:ext>
                </a:extLst>
              </a:tr>
              <a:tr h="518372">
                <a:tc rowSpan="2">
                  <a:txBody>
                    <a:bodyPr/>
                    <a:lstStyle/>
                    <a:p>
                      <a:pPr algn="ctr">
                        <a:lnSpc>
                          <a:spcPct val="107000"/>
                        </a:lnSpc>
                        <a:spcAft>
                          <a:spcPts val="0"/>
                        </a:spcAft>
                      </a:pPr>
                      <a:r>
                        <a:rPr lang="fr-FR"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5.</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plant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drawing</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door</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table</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396004296"/>
                  </a:ext>
                </a:extLst>
              </a:tr>
              <a:tr h="561797">
                <a:tc vMerge="1">
                  <a:txBody>
                    <a:bodyPr/>
                    <a:lstStyle/>
                    <a:p>
                      <a:endParaRPr lang="en-GB"/>
                    </a:p>
                  </a:txBody>
                  <a:tcPr/>
                </a:tc>
                <a:tc>
                  <a:txBody>
                    <a:bodyPr/>
                    <a:lstStyle/>
                    <a:p>
                      <a:pPr algn="ctr">
                        <a:lnSpc>
                          <a:spcPct val="107000"/>
                        </a:lnSpc>
                        <a:spcAft>
                          <a:spcPts val="0"/>
                        </a:spcAft>
                      </a:pPr>
                      <a:r>
                        <a:rPr lang="fr-FR" sz="24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40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0695266"/>
                  </a:ext>
                </a:extLst>
              </a:tr>
              <a:tr h="518372">
                <a:tc rowSpan="2">
                  <a:txBody>
                    <a:bodyPr/>
                    <a:lstStyle/>
                    <a:p>
                      <a:pPr algn="l">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6.</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from</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in</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how</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where</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95075424"/>
                  </a:ext>
                </a:extLst>
              </a:tr>
              <a:tr h="561797">
                <a:tc vMerge="1">
                  <a:txBody>
                    <a:bodyPr/>
                    <a:lstStyle/>
                    <a:p>
                      <a:endParaRPr lang="en-GB"/>
                    </a:p>
                  </a:txBody>
                  <a:tcPr/>
                </a:tc>
                <a:tc>
                  <a:txBody>
                    <a:bodyPr/>
                    <a:lstStyle/>
                    <a:p>
                      <a:pPr algn="ctr">
                        <a:lnSpc>
                          <a:spcPct val="107000"/>
                        </a:lnSpc>
                        <a:spcAft>
                          <a:spcPts val="0"/>
                        </a:spcAft>
                      </a:pPr>
                      <a:r>
                        <a:rPr lang="fr-FR" sz="24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40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4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7016009"/>
                  </a:ext>
                </a:extLst>
              </a:tr>
            </a:tbl>
          </a:graphicData>
        </a:graphic>
      </p:graphicFrame>
      <p:sp>
        <p:nvSpPr>
          <p:cNvPr id="8" name="Rectangle 7">
            <a:extLst>
              <a:ext uri="{FF2B5EF4-FFF2-40B4-BE49-F238E27FC236}">
                <a16:creationId xmlns:a16="http://schemas.microsoft.com/office/drawing/2014/main" id="{065BDAF5-74DD-4440-8681-CF52DFECEC81}"/>
              </a:ext>
            </a:extLst>
          </p:cNvPr>
          <p:cNvSpPr/>
          <p:nvPr/>
        </p:nvSpPr>
        <p:spPr>
          <a:xfrm>
            <a:off x="221286" y="1544280"/>
            <a:ext cx="11970714" cy="72532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A</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For each question, put a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cross (x)</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 English meaning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that matches what you hear.</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Spanish word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p>
        </p:txBody>
      </p:sp>
      <p:sp>
        <p:nvSpPr>
          <p:cNvPr id="9" name="Rectangle 8">
            <a:extLst>
              <a:ext uri="{FF2B5EF4-FFF2-40B4-BE49-F238E27FC236}">
                <a16:creationId xmlns:a16="http://schemas.microsoft.com/office/drawing/2014/main" id="{F4AB4C7B-3669-4704-A145-5FB93E424FBB}"/>
              </a:ext>
            </a:extLst>
          </p:cNvPr>
          <p:cNvSpPr/>
          <p:nvPr/>
        </p:nvSpPr>
        <p:spPr>
          <a:xfrm>
            <a:off x="1337136" y="3200969"/>
            <a:ext cx="502961" cy="456062"/>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sp>
        <p:nvSpPr>
          <p:cNvPr id="10" name="Rectangle 9">
            <a:extLst>
              <a:ext uri="{FF2B5EF4-FFF2-40B4-BE49-F238E27FC236}">
                <a16:creationId xmlns:a16="http://schemas.microsoft.com/office/drawing/2014/main" id="{1506FE46-3464-4A18-905B-44CFB5C87AA4}"/>
              </a:ext>
            </a:extLst>
          </p:cNvPr>
          <p:cNvSpPr/>
          <p:nvPr/>
        </p:nvSpPr>
        <p:spPr>
          <a:xfrm>
            <a:off x="1337135" y="4206568"/>
            <a:ext cx="502961" cy="456062"/>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sp>
        <p:nvSpPr>
          <p:cNvPr id="11" name="Rectangle 10">
            <a:extLst>
              <a:ext uri="{FF2B5EF4-FFF2-40B4-BE49-F238E27FC236}">
                <a16:creationId xmlns:a16="http://schemas.microsoft.com/office/drawing/2014/main" id="{A5096ADA-87DF-4DC8-8CCD-B3C9ED27E42C}"/>
              </a:ext>
            </a:extLst>
          </p:cNvPr>
          <p:cNvSpPr/>
          <p:nvPr/>
        </p:nvSpPr>
        <p:spPr>
          <a:xfrm>
            <a:off x="1337134" y="5212167"/>
            <a:ext cx="502961" cy="456062"/>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6</a:t>
            </a:r>
          </a:p>
        </p:txBody>
      </p:sp>
      <p:pic>
        <p:nvPicPr>
          <p:cNvPr id="13" name="Graphic 12" descr="Close">
            <a:extLst>
              <a:ext uri="{FF2B5EF4-FFF2-40B4-BE49-F238E27FC236}">
                <a16:creationId xmlns:a16="http://schemas.microsoft.com/office/drawing/2014/main" id="{F72A6E8A-B745-4D72-B864-605C9A0356B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35929" y="3458471"/>
            <a:ext cx="282416" cy="282416"/>
          </a:xfrm>
          <a:prstGeom prst="rect">
            <a:avLst/>
          </a:prstGeom>
        </p:spPr>
      </p:pic>
      <p:pic>
        <p:nvPicPr>
          <p:cNvPr id="14" name="Graphic 13" descr="Close">
            <a:extLst>
              <a:ext uri="{FF2B5EF4-FFF2-40B4-BE49-F238E27FC236}">
                <a16:creationId xmlns:a16="http://schemas.microsoft.com/office/drawing/2014/main" id="{6BB22F7C-954E-4FA2-8144-722D2F9A27B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13583" y="4521422"/>
            <a:ext cx="282416" cy="282416"/>
          </a:xfrm>
          <a:prstGeom prst="rect">
            <a:avLst/>
          </a:prstGeom>
        </p:spPr>
      </p:pic>
      <p:pic>
        <p:nvPicPr>
          <p:cNvPr id="15" name="Graphic 14" descr="Close">
            <a:extLst>
              <a:ext uri="{FF2B5EF4-FFF2-40B4-BE49-F238E27FC236}">
                <a16:creationId xmlns:a16="http://schemas.microsoft.com/office/drawing/2014/main" id="{C2C6F8EF-8183-4662-AAB5-312EC0B104E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57485" y="5602770"/>
            <a:ext cx="282416" cy="282416"/>
          </a:xfrm>
          <a:prstGeom prst="rect">
            <a:avLst/>
          </a:prstGeom>
        </p:spPr>
      </p:pic>
    </p:spTree>
    <p:extLst>
      <p:ext uri="{BB962C8B-B14F-4D97-AF65-F5344CB8AC3E}">
        <p14:creationId xmlns:p14="http://schemas.microsoft.com/office/powerpoint/2010/main" val="50850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3">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53" name="TextBox 4">
            <a:extLst>
              <a:ext uri="{FF2B5EF4-FFF2-40B4-BE49-F238E27FC236}">
                <a16:creationId xmlns:a16="http://schemas.microsoft.com/office/drawing/2014/main" id="{9DB040F5-F0B7-4652-86A0-6B4F38AD8EA9}"/>
              </a:ext>
            </a:extLst>
          </p:cNvPr>
          <p:cNvSpPr txBox="1">
            <a:spLocks noChangeArrowheads="1"/>
          </p:cNvSpPr>
          <p:nvPr/>
        </p:nvSpPr>
        <p:spPr bwMode="auto">
          <a:xfrm>
            <a:off x="221286" y="82969"/>
            <a:ext cx="22317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Vocabulary</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graphicFrame>
        <p:nvGraphicFramePr>
          <p:cNvPr id="3" name="Table 2">
            <a:extLst>
              <a:ext uri="{FF2B5EF4-FFF2-40B4-BE49-F238E27FC236}">
                <a16:creationId xmlns:a16="http://schemas.microsoft.com/office/drawing/2014/main" id="{5F8DA0CB-D765-4F22-A48D-1DF5D2142277}"/>
              </a:ext>
            </a:extLst>
          </p:cNvPr>
          <p:cNvGraphicFramePr>
            <a:graphicFrameLocks noGrp="1"/>
          </p:cNvGraphicFramePr>
          <p:nvPr/>
        </p:nvGraphicFramePr>
        <p:xfrm>
          <a:off x="221287" y="1764826"/>
          <a:ext cx="11843797" cy="3741738"/>
        </p:xfrm>
        <a:graphic>
          <a:graphicData uri="http://schemas.openxmlformats.org/drawingml/2006/table">
            <a:tbl>
              <a:tblPr firstRow="1" firstCol="1" bandRow="1"/>
              <a:tblGrid>
                <a:gridCol w="708084">
                  <a:extLst>
                    <a:ext uri="{9D8B030D-6E8A-4147-A177-3AD203B41FA5}">
                      <a16:colId xmlns:a16="http://schemas.microsoft.com/office/drawing/2014/main" val="383059075"/>
                    </a:ext>
                  </a:extLst>
                </a:gridCol>
                <a:gridCol w="2783652">
                  <a:extLst>
                    <a:ext uri="{9D8B030D-6E8A-4147-A177-3AD203B41FA5}">
                      <a16:colId xmlns:a16="http://schemas.microsoft.com/office/drawing/2014/main" val="104598272"/>
                    </a:ext>
                  </a:extLst>
                </a:gridCol>
                <a:gridCol w="2783652">
                  <a:extLst>
                    <a:ext uri="{9D8B030D-6E8A-4147-A177-3AD203B41FA5}">
                      <a16:colId xmlns:a16="http://schemas.microsoft.com/office/drawing/2014/main" val="36519571"/>
                    </a:ext>
                  </a:extLst>
                </a:gridCol>
                <a:gridCol w="2783652">
                  <a:extLst>
                    <a:ext uri="{9D8B030D-6E8A-4147-A177-3AD203B41FA5}">
                      <a16:colId xmlns:a16="http://schemas.microsoft.com/office/drawing/2014/main" val="3839047901"/>
                    </a:ext>
                  </a:extLst>
                </a:gridCol>
                <a:gridCol w="2784757">
                  <a:extLst>
                    <a:ext uri="{9D8B030D-6E8A-4147-A177-3AD203B41FA5}">
                      <a16:colId xmlns:a16="http://schemas.microsoft.com/office/drawing/2014/main" val="2859156421"/>
                    </a:ext>
                  </a:extLst>
                </a:gridCol>
              </a:tblGrid>
              <a:tr h="133350">
                <a:tc gridSpan="5">
                  <a:txBody>
                    <a:bodyPr/>
                    <a:lstStyle/>
                    <a:p>
                      <a:pPr>
                        <a:lnSpc>
                          <a:spcPct val="107000"/>
                        </a:lnSpc>
                        <a:spcBef>
                          <a:spcPts val="600"/>
                        </a:spcBef>
                        <a:spcAft>
                          <a:spcPts val="60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This word is a good example of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23680106"/>
                  </a:ext>
                </a:extLst>
              </a:tr>
              <a:tr h="50800">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9557654"/>
                  </a:ext>
                </a:extLst>
              </a:tr>
              <a:tr h="224790">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Ej.</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food</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day of the week</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family member</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2463939"/>
                  </a:ext>
                </a:extLst>
              </a:tr>
              <a:tr h="220345">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day of the week</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greeting</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question word</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mood or character</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812921"/>
                  </a:ext>
                </a:extLst>
              </a:tr>
              <a:tr h="252730">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country</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day of the week</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family member</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colour</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0767460"/>
                  </a:ext>
                </a:extLst>
              </a:tr>
              <a:tr h="280403">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mood or character</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furniture</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 greeting</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5937025"/>
                  </a:ext>
                </a:extLst>
              </a:tr>
              <a:tr h="248285">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location</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mood or character</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colour</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question word</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8776876"/>
                  </a:ext>
                </a:extLst>
              </a:tr>
            </a:tbl>
          </a:graphicData>
        </a:graphic>
      </p:graphicFrame>
      <p:sp>
        <p:nvSpPr>
          <p:cNvPr id="4" name="Rectangle 3">
            <a:extLst>
              <a:ext uri="{FF2B5EF4-FFF2-40B4-BE49-F238E27FC236}">
                <a16:creationId xmlns:a16="http://schemas.microsoft.com/office/drawing/2014/main" id="{DC174844-3105-4681-9E6A-7459B4B53152}"/>
              </a:ext>
            </a:extLst>
          </p:cNvPr>
          <p:cNvSpPr/>
          <p:nvPr/>
        </p:nvSpPr>
        <p:spPr>
          <a:xfrm>
            <a:off x="221286" y="829818"/>
            <a:ext cx="10731636" cy="72532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B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For each question, put a</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cross (x)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type of word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you hear. </a:t>
            </a:r>
            <a:b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b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Spanish word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p>
        </p:txBody>
      </p:sp>
      <p:sp>
        <p:nvSpPr>
          <p:cNvPr id="9" name="Rectangle 8">
            <a:extLst>
              <a:ext uri="{FF2B5EF4-FFF2-40B4-BE49-F238E27FC236}">
                <a16:creationId xmlns:a16="http://schemas.microsoft.com/office/drawing/2014/main" id="{58B64526-C5A3-4EE9-9052-D36EEC8E709B}"/>
              </a:ext>
            </a:extLst>
          </p:cNvPr>
          <p:cNvSpPr/>
          <p:nvPr/>
        </p:nvSpPr>
        <p:spPr>
          <a:xfrm>
            <a:off x="308253" y="3071108"/>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10" name="Rectangle 9">
            <a:extLst>
              <a:ext uri="{FF2B5EF4-FFF2-40B4-BE49-F238E27FC236}">
                <a16:creationId xmlns:a16="http://schemas.microsoft.com/office/drawing/2014/main" id="{AB760A95-843A-42FB-BB9B-1226926F009B}"/>
              </a:ext>
            </a:extLst>
          </p:cNvPr>
          <p:cNvSpPr/>
          <p:nvPr/>
        </p:nvSpPr>
        <p:spPr>
          <a:xfrm>
            <a:off x="308253" y="3721307"/>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11" name="Rectangle 10">
            <a:extLst>
              <a:ext uri="{FF2B5EF4-FFF2-40B4-BE49-F238E27FC236}">
                <a16:creationId xmlns:a16="http://schemas.microsoft.com/office/drawing/2014/main" id="{EA2C1D43-D6D6-41E6-AC4E-586F134938C4}"/>
              </a:ext>
            </a:extLst>
          </p:cNvPr>
          <p:cNvSpPr/>
          <p:nvPr/>
        </p:nvSpPr>
        <p:spPr>
          <a:xfrm>
            <a:off x="308252" y="4371506"/>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13" name="Rectangle 12">
            <a:extLst>
              <a:ext uri="{FF2B5EF4-FFF2-40B4-BE49-F238E27FC236}">
                <a16:creationId xmlns:a16="http://schemas.microsoft.com/office/drawing/2014/main" id="{2ED0203D-AF69-4B88-8F46-F307BF6C0BAF}"/>
              </a:ext>
            </a:extLst>
          </p:cNvPr>
          <p:cNvSpPr/>
          <p:nvPr/>
        </p:nvSpPr>
        <p:spPr>
          <a:xfrm>
            <a:off x="310160" y="2462338"/>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Ej</a:t>
            </a: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a:t>
            </a:r>
          </a:p>
        </p:txBody>
      </p:sp>
      <p:sp>
        <p:nvSpPr>
          <p:cNvPr id="14" name="Rectangle 13">
            <a:extLst>
              <a:ext uri="{FF2B5EF4-FFF2-40B4-BE49-F238E27FC236}">
                <a16:creationId xmlns:a16="http://schemas.microsoft.com/office/drawing/2014/main" id="{64552855-C8A7-4986-AB02-D1C701863525}"/>
              </a:ext>
            </a:extLst>
          </p:cNvPr>
          <p:cNvSpPr/>
          <p:nvPr/>
        </p:nvSpPr>
        <p:spPr>
          <a:xfrm>
            <a:off x="312050" y="4948203"/>
            <a:ext cx="502961" cy="456062"/>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pic>
        <p:nvPicPr>
          <p:cNvPr id="15" name="Graphic 14" descr="Close">
            <a:extLst>
              <a:ext uri="{FF2B5EF4-FFF2-40B4-BE49-F238E27FC236}">
                <a16:creationId xmlns:a16="http://schemas.microsoft.com/office/drawing/2014/main" id="{F7072B61-8C8A-439E-9FB3-72BF9546ED6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62452" y="2695090"/>
            <a:ext cx="282416" cy="282416"/>
          </a:xfrm>
          <a:prstGeom prst="rect">
            <a:avLst/>
          </a:prstGeom>
        </p:spPr>
      </p:pic>
      <p:pic>
        <p:nvPicPr>
          <p:cNvPr id="16" name="Graphic 15" descr="Close">
            <a:extLst>
              <a:ext uri="{FF2B5EF4-FFF2-40B4-BE49-F238E27FC236}">
                <a16:creationId xmlns:a16="http://schemas.microsoft.com/office/drawing/2014/main" id="{FAA839BC-6E04-4EFC-81EE-82A793779BF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972360" y="3330897"/>
            <a:ext cx="282416" cy="282416"/>
          </a:xfrm>
          <a:prstGeom prst="rect">
            <a:avLst/>
          </a:prstGeom>
        </p:spPr>
      </p:pic>
      <p:pic>
        <p:nvPicPr>
          <p:cNvPr id="17" name="Graphic 16" descr="Close">
            <a:extLst>
              <a:ext uri="{FF2B5EF4-FFF2-40B4-BE49-F238E27FC236}">
                <a16:creationId xmlns:a16="http://schemas.microsoft.com/office/drawing/2014/main" id="{AEC29D8B-2405-4E74-9BBF-E4852C7501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62452" y="3992360"/>
            <a:ext cx="282416" cy="282416"/>
          </a:xfrm>
          <a:prstGeom prst="rect">
            <a:avLst/>
          </a:prstGeom>
        </p:spPr>
      </p:pic>
      <p:pic>
        <p:nvPicPr>
          <p:cNvPr id="18" name="Graphic 17" descr="Close">
            <a:extLst>
              <a:ext uri="{FF2B5EF4-FFF2-40B4-BE49-F238E27FC236}">
                <a16:creationId xmlns:a16="http://schemas.microsoft.com/office/drawing/2014/main" id="{7FC26338-B8BB-4CF4-9C8C-1D19BEAB80F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70571" y="4580812"/>
            <a:ext cx="282416" cy="282416"/>
          </a:xfrm>
          <a:prstGeom prst="rect">
            <a:avLst/>
          </a:prstGeom>
        </p:spPr>
      </p:pic>
      <p:pic>
        <p:nvPicPr>
          <p:cNvPr id="19" name="Graphic 18" descr="Close">
            <a:extLst>
              <a:ext uri="{FF2B5EF4-FFF2-40B4-BE49-F238E27FC236}">
                <a16:creationId xmlns:a16="http://schemas.microsoft.com/office/drawing/2014/main" id="{5390B323-E6CD-4A95-A71A-80AE072A9C3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73939" y="5176234"/>
            <a:ext cx="282416" cy="282416"/>
          </a:xfrm>
          <a:prstGeom prst="rect">
            <a:avLst/>
          </a:prstGeom>
        </p:spPr>
      </p:pic>
    </p:spTree>
    <p:extLst>
      <p:ext uri="{BB962C8B-B14F-4D97-AF65-F5344CB8AC3E}">
        <p14:creationId xmlns:p14="http://schemas.microsoft.com/office/powerpoint/2010/main" val="305017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724400" cy="6858000"/>
          </a:xfrm>
          <a:prstGeom prst="rect">
            <a:avLst/>
          </a:prstGeom>
          <a:solidFill>
            <a:srgbClr val="FADD2E"/>
          </a:solidFill>
          <a:ln>
            <a:solidFill>
              <a:srgbClr val="FADD2E"/>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ADD2E"/>
              </a:solidFill>
              <a:effectLst/>
              <a:uLnTx/>
              <a:uFillTx/>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815026" y="552773"/>
            <a:ext cx="4953631" cy="4247588"/>
          </a:xfrm>
          <a:prstGeom prst="rect">
            <a:avLst/>
          </a:prstGeom>
          <a:noFill/>
          <a:ln>
            <a:noFill/>
          </a:ln>
        </p:spPr>
      </p:pic>
      <p:sp>
        <p:nvSpPr>
          <p:cNvPr id="100" name="Google Shape;100;p2"/>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err="1">
                <a:ln>
                  <a:noFill/>
                </a:ln>
                <a:solidFill>
                  <a:srgbClr val="FADD2E"/>
                </a:solidFill>
                <a:effectLst/>
                <a:uLnTx/>
                <a:uFillTx/>
                <a:latin typeface="Modern Love" panose="04090805081005020601" pitchFamily="82" charset="0"/>
                <a:cs typeface="Arial"/>
                <a:sym typeface="Arial"/>
              </a:rPr>
              <a:t>amarillo</a:t>
            </a:r>
            <a:endParaRPr kumimoji="0" sz="1400" b="0" i="0" u="none" strike="noStrike" kern="0" cap="none" spc="0" normalizeH="0" baseline="0" noProof="0" dirty="0">
              <a:ln>
                <a:noFill/>
              </a:ln>
              <a:solidFill>
                <a:srgbClr val="FADD2E"/>
              </a:solidFill>
              <a:effectLst/>
              <a:uLnTx/>
              <a:uFillTx/>
              <a:latin typeface="Modern Love" panose="04090805081005020601" pitchFamily="82" charset="0"/>
              <a:cs typeface="Arial"/>
              <a:sym typeface="Arial"/>
            </a:endParaRPr>
          </a:p>
        </p:txBody>
      </p:sp>
      <p:sp>
        <p:nvSpPr>
          <p:cNvPr id="101" name="Google Shape;101;p2"/>
          <p:cNvSpPr txBox="1"/>
          <p:nvPr/>
        </p:nvSpPr>
        <p:spPr>
          <a:xfrm>
            <a:off x="99713" y="5914183"/>
            <a:ext cx="4624687" cy="1200288"/>
          </a:xfrm>
          <a:prstGeom prst="rect">
            <a:avLst/>
          </a:prstGeom>
          <a:noFill/>
          <a:ln>
            <a:noFill/>
          </a:ln>
        </p:spPr>
        <p:txBody>
          <a:bodyPr spcFirstLastPara="1" wrap="square" lIns="91425" tIns="45700" rIns="91425" bIns="45700" anchor="t" anchorCtr="0">
            <a:spAutoFit/>
          </a:bodyPr>
          <a:lstStyle/>
          <a:p>
            <a:pPr marL="342900" marR="0" lvl="0" indent="-342900" algn="l" defTabSz="914400" rtl="0" eaLnBrk="1" fontAlgn="auto" latinLnBrk="0" hangingPunct="1">
              <a:lnSpc>
                <a:spcPct val="100000"/>
              </a:lnSpc>
              <a:spcBef>
                <a:spcPts val="0"/>
              </a:spcBef>
              <a:spcAft>
                <a:spcPts val="0"/>
              </a:spcAft>
              <a:buClr>
                <a:schemeClr val="tx1">
                  <a:lumMod val="85000"/>
                  <a:lumOff val="15000"/>
                </a:schemeClr>
              </a:buClr>
              <a:buSzPts val="2800"/>
              <a:buFontTx/>
              <a:buChar char="-"/>
              <a:tabLst/>
              <a:defRPr/>
            </a:pPr>
            <a:r>
              <a:rPr kumimoji="0" lang="en-GB" sz="2400" b="1"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ea typeface="Century Gothic"/>
                <a:cs typeface="Century Gothic"/>
                <a:sym typeface="Century Gothic"/>
              </a:rPr>
              <a:t>Knowledge quiz</a:t>
            </a:r>
          </a:p>
          <a:p>
            <a:pPr marL="342900" marR="0" lvl="0" indent="-342900" algn="l" defTabSz="914400" rtl="0" eaLnBrk="1" fontAlgn="auto" latinLnBrk="0" hangingPunct="1">
              <a:lnSpc>
                <a:spcPct val="100000"/>
              </a:lnSpc>
              <a:spcBef>
                <a:spcPts val="0"/>
              </a:spcBef>
              <a:spcAft>
                <a:spcPts val="0"/>
              </a:spcAft>
              <a:buClr>
                <a:schemeClr val="tx1">
                  <a:lumMod val="85000"/>
                  <a:lumOff val="15000"/>
                </a:schemeClr>
              </a:buClr>
              <a:buSzPts val="2800"/>
              <a:buFontTx/>
              <a:buChar char="-"/>
              <a:tabLst/>
              <a:defRPr/>
            </a:pPr>
            <a:r>
              <a:rPr lang="en-GB" sz="2400" b="1" kern="0" dirty="0">
                <a:solidFill>
                  <a:srgbClr val="000000">
                    <a:lumMod val="75000"/>
                    <a:lumOff val="25000"/>
                  </a:srgbClr>
                </a:solidFill>
                <a:latin typeface="Century Gothic" panose="020B0502020202020204" pitchFamily="34" charset="0"/>
                <a:ea typeface="Century Gothic"/>
                <a:cs typeface="Century Gothic"/>
                <a:sym typeface="Century Gothic"/>
              </a:rPr>
              <a:t>A Christmas carol</a:t>
            </a:r>
            <a:endParaRPr kumimoji="0" lang="en-GB" sz="2400" b="1"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chemeClr val="tx1">
                  <a:lumMod val="85000"/>
                  <a:lumOff val="15000"/>
                </a:schemeClr>
              </a:buClr>
              <a:buSzPts val="2800"/>
              <a:buFont typeface="Arial"/>
              <a:buNone/>
              <a:tabLst/>
              <a:defRPr/>
            </a:pPr>
            <a:endParaRPr kumimoji="0" lang="en-GB" sz="2400" b="1" i="0" u="none" strike="noStrike" kern="0" cap="none" spc="0" normalizeH="0" baseline="0" noProof="0" dirty="0">
              <a:ln>
                <a:noFill/>
              </a:ln>
              <a:solidFill>
                <a:srgbClr val="000000">
                  <a:lumMod val="75000"/>
                  <a:lumOff val="25000"/>
                </a:srgbClr>
              </a:solidFill>
              <a:effectLst/>
              <a:uLnTx/>
              <a:uFillTx/>
              <a:latin typeface="Century Gothic" panose="020B0502020202020204" pitchFamily="34" charset="0"/>
              <a:ea typeface="Calibri"/>
              <a:cs typeface="Calibri"/>
              <a:sym typeface="Calibri"/>
            </a:endParaRPr>
          </a:p>
        </p:txBody>
      </p:sp>
      <p:sp>
        <p:nvSpPr>
          <p:cNvPr id="2" name="Title 1">
            <a:extLst>
              <a:ext uri="{FF2B5EF4-FFF2-40B4-BE49-F238E27FC236}">
                <a16:creationId xmlns:a16="http://schemas.microsoft.com/office/drawing/2014/main" id="{CF809B60-34DA-46F8-9144-D26F0D50F648}"/>
              </a:ext>
            </a:extLst>
          </p:cNvPr>
          <p:cNvSpPr>
            <a:spLocks noGrp="1"/>
          </p:cNvSpPr>
          <p:nvPr>
            <p:ph type="title"/>
          </p:nvPr>
        </p:nvSpPr>
        <p:spPr>
          <a:xfrm>
            <a:off x="370668" y="343673"/>
            <a:ext cx="3983064" cy="1325563"/>
          </a:xfrm>
        </p:spPr>
        <p:txBody>
          <a:bodyPr>
            <a:normAutofit fontScale="90000"/>
          </a:bodyPr>
          <a:lstStyle/>
          <a:p>
            <a:pPr algn="ctr"/>
            <a:r>
              <a:rPr lang="en-GB" b="1" dirty="0">
                <a:solidFill>
                  <a:schemeClr val="tx2">
                    <a:lumMod val="25000"/>
                  </a:schemeClr>
                </a:solidFill>
                <a:latin typeface="Century Gothic" panose="020B0502020202020204" pitchFamily="34" charset="0"/>
              </a:rPr>
              <a:t>Describing me and others</a:t>
            </a:r>
          </a:p>
        </p:txBody>
      </p:sp>
      <p:pic>
        <p:nvPicPr>
          <p:cNvPr id="12" name="Picture 11">
            <a:extLst>
              <a:ext uri="{FF2B5EF4-FFF2-40B4-BE49-F238E27FC236}">
                <a16:creationId xmlns:a16="http://schemas.microsoft.com/office/drawing/2014/main" id="{D0B39C12-7395-4854-8915-9FBC2B855EE2}"/>
              </a:ext>
            </a:extLst>
          </p:cNvPr>
          <p:cNvPicPr>
            <a:picLocks noChangeAspect="1"/>
          </p:cNvPicPr>
          <p:nvPr/>
        </p:nvPicPr>
        <p:blipFill>
          <a:blip r:embed="rId4"/>
          <a:stretch>
            <a:fillRect/>
          </a:stretch>
        </p:blipFill>
        <p:spPr>
          <a:xfrm>
            <a:off x="1083556" y="1694248"/>
            <a:ext cx="2775805" cy="311637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3">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53" name="TextBox 4">
            <a:extLst>
              <a:ext uri="{FF2B5EF4-FFF2-40B4-BE49-F238E27FC236}">
                <a16:creationId xmlns:a16="http://schemas.microsoft.com/office/drawing/2014/main" id="{9DB040F5-F0B7-4652-86A0-6B4F38AD8EA9}"/>
              </a:ext>
            </a:extLst>
          </p:cNvPr>
          <p:cNvSpPr txBox="1">
            <a:spLocks noChangeArrowheads="1"/>
          </p:cNvSpPr>
          <p:nvPr/>
        </p:nvSpPr>
        <p:spPr bwMode="auto">
          <a:xfrm>
            <a:off x="221286" y="82969"/>
            <a:ext cx="18678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Grammar</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sp>
        <p:nvSpPr>
          <p:cNvPr id="4" name="Rectangle 3">
            <a:extLst>
              <a:ext uri="{FF2B5EF4-FFF2-40B4-BE49-F238E27FC236}">
                <a16:creationId xmlns:a16="http://schemas.microsoft.com/office/drawing/2014/main" id="{DC174844-3105-4681-9E6A-7459B4B53152}"/>
              </a:ext>
            </a:extLst>
          </p:cNvPr>
          <p:cNvSpPr/>
          <p:nvPr/>
        </p:nvSpPr>
        <p:spPr>
          <a:xfrm>
            <a:off x="221286" y="697680"/>
            <a:ext cx="10731636" cy="857029"/>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Put a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cross (x)</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next to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the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person or people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that the sentence is about.</a:t>
            </a:r>
            <a:b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b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Spanish sentence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p>
        </p:txBody>
      </p:sp>
      <p:graphicFrame>
        <p:nvGraphicFramePr>
          <p:cNvPr id="5" name="Table 4">
            <a:extLst>
              <a:ext uri="{FF2B5EF4-FFF2-40B4-BE49-F238E27FC236}">
                <a16:creationId xmlns:a16="http://schemas.microsoft.com/office/drawing/2014/main" id="{0996D19A-E213-4F25-9E9B-5BD9E3E7D76A}"/>
              </a:ext>
            </a:extLst>
          </p:cNvPr>
          <p:cNvGraphicFramePr>
            <a:graphicFrameLocks noGrp="1"/>
          </p:cNvGraphicFramePr>
          <p:nvPr/>
        </p:nvGraphicFramePr>
        <p:xfrm>
          <a:off x="1333731" y="1908537"/>
          <a:ext cx="9042719" cy="3040925"/>
        </p:xfrm>
        <a:graphic>
          <a:graphicData uri="http://schemas.openxmlformats.org/drawingml/2006/table">
            <a:tbl>
              <a:tblPr firstRow="1" firstCol="1" bandRow="1"/>
              <a:tblGrid>
                <a:gridCol w="736551">
                  <a:extLst>
                    <a:ext uri="{9D8B030D-6E8A-4147-A177-3AD203B41FA5}">
                      <a16:colId xmlns:a16="http://schemas.microsoft.com/office/drawing/2014/main" val="3350208969"/>
                    </a:ext>
                  </a:extLst>
                </a:gridCol>
                <a:gridCol w="2020762">
                  <a:extLst>
                    <a:ext uri="{9D8B030D-6E8A-4147-A177-3AD203B41FA5}">
                      <a16:colId xmlns:a16="http://schemas.microsoft.com/office/drawing/2014/main" val="2110466493"/>
                    </a:ext>
                  </a:extLst>
                </a:gridCol>
                <a:gridCol w="722606">
                  <a:extLst>
                    <a:ext uri="{9D8B030D-6E8A-4147-A177-3AD203B41FA5}">
                      <a16:colId xmlns:a16="http://schemas.microsoft.com/office/drawing/2014/main" val="4193266758"/>
                    </a:ext>
                  </a:extLst>
                </a:gridCol>
                <a:gridCol w="2209654">
                  <a:extLst>
                    <a:ext uri="{9D8B030D-6E8A-4147-A177-3AD203B41FA5}">
                      <a16:colId xmlns:a16="http://schemas.microsoft.com/office/drawing/2014/main" val="560461943"/>
                    </a:ext>
                  </a:extLst>
                </a:gridCol>
                <a:gridCol w="571746">
                  <a:extLst>
                    <a:ext uri="{9D8B030D-6E8A-4147-A177-3AD203B41FA5}">
                      <a16:colId xmlns:a16="http://schemas.microsoft.com/office/drawing/2014/main" val="2315940513"/>
                    </a:ext>
                  </a:extLst>
                </a:gridCol>
                <a:gridCol w="2209654">
                  <a:extLst>
                    <a:ext uri="{9D8B030D-6E8A-4147-A177-3AD203B41FA5}">
                      <a16:colId xmlns:a16="http://schemas.microsoft.com/office/drawing/2014/main" val="1066403538"/>
                    </a:ext>
                  </a:extLst>
                </a:gridCol>
                <a:gridCol w="571746">
                  <a:extLst>
                    <a:ext uri="{9D8B030D-6E8A-4147-A177-3AD203B41FA5}">
                      <a16:colId xmlns:a16="http://schemas.microsoft.com/office/drawing/2014/main" val="2386005084"/>
                    </a:ext>
                  </a:extLst>
                </a:gridCol>
              </a:tblGrid>
              <a:tr h="608185">
                <a:tc>
                  <a:txBody>
                    <a:bodyPr/>
                    <a:lstStyle/>
                    <a:p>
                      <a:pPr algn="ct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Times New Roman" panose="02020603050405020304" pitchFamily="18" charset="0"/>
                          <a:ea typeface="DengXian" panose="02010600030101010101" pitchFamily="2" charset="-122"/>
                          <a:cs typeface="Times New Roman" panose="02020603050405020304" pitchFamily="18" charset="0"/>
                        </a:rPr>
                        <a:t> I</a:t>
                      </a: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0911390"/>
                  </a:ext>
                </a:extLst>
              </a:tr>
              <a:tr h="608185">
                <a:tc>
                  <a:txBody>
                    <a:bodyPr/>
                    <a:lstStyle/>
                    <a:p>
                      <a:pPr algn="ct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Times New Roman" panose="02020603050405020304" pitchFamily="18" charset="0"/>
                          <a:ea typeface="DengXian" panose="02010600030101010101" pitchFamily="2" charset="-122"/>
                          <a:cs typeface="Times New Roman" panose="02020603050405020304" pitchFamily="18" charset="0"/>
                        </a:rPr>
                        <a:t> I</a:t>
                      </a: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6127560"/>
                  </a:ext>
                </a:extLst>
              </a:tr>
              <a:tr h="608185">
                <a:tc>
                  <a:txBody>
                    <a:bodyPr/>
                    <a:lstStyle/>
                    <a:p>
                      <a:pPr algn="ct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Times New Roman" panose="02020603050405020304" pitchFamily="18" charset="0"/>
                          <a:ea typeface="DengXian" panose="02010600030101010101" pitchFamily="2" charset="-122"/>
                          <a:cs typeface="Times New Roman" panose="02020603050405020304" pitchFamily="18" charset="0"/>
                        </a:rPr>
                        <a:t> I</a:t>
                      </a: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4152081"/>
                  </a:ext>
                </a:extLst>
              </a:tr>
              <a:tr h="608185">
                <a:tc>
                  <a:txBody>
                    <a:bodyPr/>
                    <a:lstStyle/>
                    <a:p>
                      <a:pPr algn="ct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Times New Roman" panose="02020603050405020304" pitchFamily="18" charset="0"/>
                          <a:ea typeface="DengXian" panose="02010600030101010101" pitchFamily="2" charset="-122"/>
                          <a:cs typeface="Times New Roman" panose="02020603050405020304" pitchFamily="18" charset="0"/>
                        </a:rPr>
                        <a:t> I</a:t>
                      </a: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8778353"/>
                  </a:ext>
                </a:extLst>
              </a:tr>
              <a:tr h="608185">
                <a:tc>
                  <a:txBody>
                    <a:bodyPr/>
                    <a:lstStyle/>
                    <a:p>
                      <a:pPr algn="ct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Times New Roman" panose="02020603050405020304" pitchFamily="18" charset="0"/>
                          <a:ea typeface="DengXian" panose="02010600030101010101" pitchFamily="2" charset="-122"/>
                          <a:cs typeface="Times New Roman" panose="02020603050405020304" pitchFamily="18" charset="0"/>
                        </a:rPr>
                        <a:t> I</a:t>
                      </a: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4798879"/>
                  </a:ext>
                </a:extLst>
              </a:tr>
            </a:tbl>
          </a:graphicData>
        </a:graphic>
      </p:graphicFrame>
      <p:sp>
        <p:nvSpPr>
          <p:cNvPr id="8" name="Rectangle 7">
            <a:extLst>
              <a:ext uri="{FF2B5EF4-FFF2-40B4-BE49-F238E27FC236}">
                <a16:creationId xmlns:a16="http://schemas.microsoft.com/office/drawing/2014/main" id="{732F3E8C-A901-4AC1-97D6-B4655C335EF2}"/>
              </a:ext>
            </a:extLst>
          </p:cNvPr>
          <p:cNvSpPr/>
          <p:nvPr/>
        </p:nvSpPr>
        <p:spPr>
          <a:xfrm>
            <a:off x="1453000" y="1997682"/>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9" name="Rectangle 8">
            <a:extLst>
              <a:ext uri="{FF2B5EF4-FFF2-40B4-BE49-F238E27FC236}">
                <a16:creationId xmlns:a16="http://schemas.microsoft.com/office/drawing/2014/main" id="{891240E2-DA0F-4647-8FE7-8701E0765EA8}"/>
              </a:ext>
            </a:extLst>
          </p:cNvPr>
          <p:cNvSpPr/>
          <p:nvPr/>
        </p:nvSpPr>
        <p:spPr>
          <a:xfrm>
            <a:off x="1452998" y="2602599"/>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10" name="Rectangle 9">
            <a:extLst>
              <a:ext uri="{FF2B5EF4-FFF2-40B4-BE49-F238E27FC236}">
                <a16:creationId xmlns:a16="http://schemas.microsoft.com/office/drawing/2014/main" id="{7E28A838-C528-46E0-A9D3-D26779F851D5}"/>
              </a:ext>
            </a:extLst>
          </p:cNvPr>
          <p:cNvSpPr/>
          <p:nvPr/>
        </p:nvSpPr>
        <p:spPr>
          <a:xfrm>
            <a:off x="1452998" y="3219037"/>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11" name="Rectangle 10">
            <a:extLst>
              <a:ext uri="{FF2B5EF4-FFF2-40B4-BE49-F238E27FC236}">
                <a16:creationId xmlns:a16="http://schemas.microsoft.com/office/drawing/2014/main" id="{3D21F499-5F53-447B-ABAA-1A92F782B553}"/>
              </a:ext>
            </a:extLst>
          </p:cNvPr>
          <p:cNvSpPr/>
          <p:nvPr/>
        </p:nvSpPr>
        <p:spPr>
          <a:xfrm>
            <a:off x="1456796" y="3780799"/>
            <a:ext cx="502961" cy="456062"/>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sp>
        <p:nvSpPr>
          <p:cNvPr id="13" name="Rectangle 12">
            <a:extLst>
              <a:ext uri="{FF2B5EF4-FFF2-40B4-BE49-F238E27FC236}">
                <a16:creationId xmlns:a16="http://schemas.microsoft.com/office/drawing/2014/main" id="{E146B8BE-7173-48F7-8F31-C3FAC2BA3367}"/>
              </a:ext>
            </a:extLst>
          </p:cNvPr>
          <p:cNvSpPr/>
          <p:nvPr/>
        </p:nvSpPr>
        <p:spPr>
          <a:xfrm>
            <a:off x="1456796" y="4385554"/>
            <a:ext cx="502961" cy="456062"/>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pic>
        <p:nvPicPr>
          <p:cNvPr id="14" name="Graphic 13" descr="Close">
            <a:extLst>
              <a:ext uri="{FF2B5EF4-FFF2-40B4-BE49-F238E27FC236}">
                <a16:creationId xmlns:a16="http://schemas.microsoft.com/office/drawing/2014/main" id="{BDF5512E-F539-4BCB-8C95-40D827A0055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76298" y="2115527"/>
            <a:ext cx="282416" cy="282416"/>
          </a:xfrm>
          <a:prstGeom prst="rect">
            <a:avLst/>
          </a:prstGeom>
        </p:spPr>
      </p:pic>
      <p:pic>
        <p:nvPicPr>
          <p:cNvPr id="15" name="Graphic 14" descr="Close">
            <a:extLst>
              <a:ext uri="{FF2B5EF4-FFF2-40B4-BE49-F238E27FC236}">
                <a16:creationId xmlns:a16="http://schemas.microsoft.com/office/drawing/2014/main" id="{68D9A85D-F9BB-48C4-9598-E0D90F37AAB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79991" y="2696998"/>
            <a:ext cx="282416" cy="282416"/>
          </a:xfrm>
          <a:prstGeom prst="rect">
            <a:avLst/>
          </a:prstGeom>
        </p:spPr>
      </p:pic>
      <p:pic>
        <p:nvPicPr>
          <p:cNvPr id="16" name="Graphic 15" descr="Close">
            <a:extLst>
              <a:ext uri="{FF2B5EF4-FFF2-40B4-BE49-F238E27FC236}">
                <a16:creationId xmlns:a16="http://schemas.microsoft.com/office/drawing/2014/main" id="{DDBA4C40-93B9-4311-B9F8-77A7316027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42944" y="3310581"/>
            <a:ext cx="282416" cy="282416"/>
          </a:xfrm>
          <a:prstGeom prst="rect">
            <a:avLst/>
          </a:prstGeom>
        </p:spPr>
      </p:pic>
      <p:pic>
        <p:nvPicPr>
          <p:cNvPr id="17" name="Graphic 16" descr="Close">
            <a:extLst>
              <a:ext uri="{FF2B5EF4-FFF2-40B4-BE49-F238E27FC236}">
                <a16:creationId xmlns:a16="http://schemas.microsoft.com/office/drawing/2014/main" id="{53D132E5-42D0-40C2-812D-89C65B7F805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79991" y="3909876"/>
            <a:ext cx="282416" cy="282416"/>
          </a:xfrm>
          <a:prstGeom prst="rect">
            <a:avLst/>
          </a:prstGeom>
        </p:spPr>
      </p:pic>
      <p:pic>
        <p:nvPicPr>
          <p:cNvPr id="18" name="Graphic 17" descr="Close">
            <a:extLst>
              <a:ext uri="{FF2B5EF4-FFF2-40B4-BE49-F238E27FC236}">
                <a16:creationId xmlns:a16="http://schemas.microsoft.com/office/drawing/2014/main" id="{6712B459-FE58-4350-8A84-F58B230E161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76298" y="4506950"/>
            <a:ext cx="282416" cy="282416"/>
          </a:xfrm>
          <a:prstGeom prst="rect">
            <a:avLst/>
          </a:prstGeom>
        </p:spPr>
      </p:pic>
    </p:spTree>
    <p:extLst>
      <p:ext uri="{BB962C8B-B14F-4D97-AF65-F5344CB8AC3E}">
        <p14:creationId xmlns:p14="http://schemas.microsoft.com/office/powerpoint/2010/main" val="274592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6" name="Picture 5" descr="Icon&#10;&#10;Description automatically generated">
            <a:extLst>
              <a:ext uri="{FF2B5EF4-FFF2-40B4-BE49-F238E27FC236}">
                <a16:creationId xmlns:a16="http://schemas.microsoft.com/office/drawing/2014/main" id="{4368CEC7-EE41-4873-B19C-2C5414FA6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0437" y="106125"/>
            <a:ext cx="781050" cy="781050"/>
          </a:xfrm>
          <a:prstGeom prst="rect">
            <a:avLst/>
          </a:prstGeom>
        </p:spPr>
      </p:pic>
      <p:sp>
        <p:nvSpPr>
          <p:cNvPr id="3" name="Rectangle 2">
            <a:extLst>
              <a:ext uri="{FF2B5EF4-FFF2-40B4-BE49-F238E27FC236}">
                <a16:creationId xmlns:a16="http://schemas.microsoft.com/office/drawing/2014/main" id="{2F0F38E9-4757-49EC-BBEF-14AA9CEAAEE3}"/>
              </a:ext>
            </a:extLst>
          </p:cNvPr>
          <p:cNvSpPr/>
          <p:nvPr/>
        </p:nvSpPr>
        <p:spPr>
          <a:xfrm>
            <a:off x="954156" y="704305"/>
            <a:ext cx="9839739" cy="5308889"/>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A</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Translate</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the </a:t>
            </a:r>
            <a:r>
              <a:rPr kumimoji="0" lang="en-US"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underlined Spanish word</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 complete each English sentence.</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1. Tengo un </a:t>
            </a:r>
            <a:r>
              <a:rPr kumimoji="0" lang="es-ES_tradnl"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perro.</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I </a:t>
            </a:r>
            <a:r>
              <a:rPr kumimoji="0" lang="es-ES_tradnl"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have</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 _____________ .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2. Elena está </a:t>
            </a:r>
            <a:r>
              <a:rPr kumimoji="0" lang="es-ES_tradnl"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perdida</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Elena is  _____________ .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3.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Tienes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una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hoja</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You have a _____________ .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4. </a:t>
            </a:r>
            <a:r>
              <a:rPr kumimoji="0" lang="es-ES_tradnl"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Es</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nuevo?				______ ______  new?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5. Es un </a:t>
            </a:r>
            <a:r>
              <a:rPr kumimoji="0" lang="es-ES_tradnl"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mensaje.</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It’s a _____________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6. Está </a:t>
            </a:r>
            <a:r>
              <a:rPr kumimoji="0" lang="es-ES_tradnl"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ausente.</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She is _____________ .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7. ¿</a:t>
            </a:r>
            <a:r>
              <a:rPr kumimoji="0" lang="es-ES_tradnl"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Qué</a:t>
            </a:r>
            <a:r>
              <a:rPr kumimoji="0" lang="es-ES_tradnl"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eres?				___________ are you?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8. ¿Cómo es la </a:t>
            </a:r>
            <a:r>
              <a:rPr kumimoji="0" lang="es-ES_tradnl"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puerta</a:t>
            </a:r>
            <a:r>
              <a:rPr kumimoji="0" lang="es-ES_tradnl" sz="2000" b="0"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t>
            </a:r>
            <a:r>
              <a:rPr kumimoji="0" lang="es-ES_tradnl"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What is the _____________ like?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9. Hoy es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viernes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Today it’s __________.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10. Señora Vázquez tiene una </a:t>
            </a:r>
            <a:r>
              <a:rPr kumimoji="0" lang="es-ES_tradnl"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regla</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Ms Vázquez has a _____________ .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sp>
        <p:nvSpPr>
          <p:cNvPr id="5" name="TextBox 4">
            <a:extLst>
              <a:ext uri="{FF2B5EF4-FFF2-40B4-BE49-F238E27FC236}">
                <a16:creationId xmlns:a16="http://schemas.microsoft.com/office/drawing/2014/main" id="{86D3A5CB-37B4-4DBB-BFAD-7EEA6125A9B6}"/>
              </a:ext>
            </a:extLst>
          </p:cNvPr>
          <p:cNvSpPr txBox="1"/>
          <p:nvPr/>
        </p:nvSpPr>
        <p:spPr>
          <a:xfrm>
            <a:off x="6744832" y="1375588"/>
            <a:ext cx="1593410"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dog</a:t>
            </a:r>
          </a:p>
        </p:txBody>
      </p:sp>
      <p:sp>
        <p:nvSpPr>
          <p:cNvPr id="7" name="TextBox 6">
            <a:extLst>
              <a:ext uri="{FF2B5EF4-FFF2-40B4-BE49-F238E27FC236}">
                <a16:creationId xmlns:a16="http://schemas.microsoft.com/office/drawing/2014/main" id="{33ED9497-5F58-43AE-9482-EC4CA96CD99F}"/>
              </a:ext>
            </a:extLst>
          </p:cNvPr>
          <p:cNvSpPr txBox="1"/>
          <p:nvPr/>
        </p:nvSpPr>
        <p:spPr>
          <a:xfrm>
            <a:off x="6744832" y="1837253"/>
            <a:ext cx="1593410"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lost</a:t>
            </a:r>
          </a:p>
        </p:txBody>
      </p:sp>
      <p:sp>
        <p:nvSpPr>
          <p:cNvPr id="8" name="TextBox 7">
            <a:extLst>
              <a:ext uri="{FF2B5EF4-FFF2-40B4-BE49-F238E27FC236}">
                <a16:creationId xmlns:a16="http://schemas.microsoft.com/office/drawing/2014/main" id="{66FFBC0F-5C07-4E19-AB2C-8BBCB63951CB}"/>
              </a:ext>
            </a:extLst>
          </p:cNvPr>
          <p:cNvSpPr txBox="1"/>
          <p:nvPr/>
        </p:nvSpPr>
        <p:spPr>
          <a:xfrm>
            <a:off x="6876920" y="2298918"/>
            <a:ext cx="1593410"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sheet</a:t>
            </a:r>
          </a:p>
        </p:txBody>
      </p:sp>
      <p:sp>
        <p:nvSpPr>
          <p:cNvPr id="9" name="TextBox 8">
            <a:extLst>
              <a:ext uri="{FF2B5EF4-FFF2-40B4-BE49-F238E27FC236}">
                <a16:creationId xmlns:a16="http://schemas.microsoft.com/office/drawing/2014/main" id="{1CD3A7C3-1722-4E7F-8D51-6BEB74428ED7}"/>
              </a:ext>
            </a:extLst>
          </p:cNvPr>
          <p:cNvSpPr txBox="1"/>
          <p:nvPr/>
        </p:nvSpPr>
        <p:spPr>
          <a:xfrm>
            <a:off x="5573652" y="2760583"/>
            <a:ext cx="1593410"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Is     it</a:t>
            </a:r>
          </a:p>
        </p:txBody>
      </p:sp>
      <p:sp>
        <p:nvSpPr>
          <p:cNvPr id="10" name="TextBox 9">
            <a:extLst>
              <a:ext uri="{FF2B5EF4-FFF2-40B4-BE49-F238E27FC236}">
                <a16:creationId xmlns:a16="http://schemas.microsoft.com/office/drawing/2014/main" id="{C1A4FF22-9207-4638-9E18-912B8B36F22E}"/>
              </a:ext>
            </a:extLst>
          </p:cNvPr>
          <p:cNvSpPr txBox="1"/>
          <p:nvPr/>
        </p:nvSpPr>
        <p:spPr>
          <a:xfrm>
            <a:off x="6251534" y="3198167"/>
            <a:ext cx="1593410"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message</a:t>
            </a:r>
          </a:p>
        </p:txBody>
      </p:sp>
      <p:sp>
        <p:nvSpPr>
          <p:cNvPr id="11" name="TextBox 10">
            <a:extLst>
              <a:ext uri="{FF2B5EF4-FFF2-40B4-BE49-F238E27FC236}">
                <a16:creationId xmlns:a16="http://schemas.microsoft.com/office/drawing/2014/main" id="{06A842E5-DEFB-48D2-9AB1-D9CE5526F81B}"/>
              </a:ext>
            </a:extLst>
          </p:cNvPr>
          <p:cNvSpPr txBox="1"/>
          <p:nvPr/>
        </p:nvSpPr>
        <p:spPr>
          <a:xfrm>
            <a:off x="6251534" y="3683913"/>
            <a:ext cx="1593410"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absent</a:t>
            </a:r>
          </a:p>
        </p:txBody>
      </p:sp>
      <p:sp>
        <p:nvSpPr>
          <p:cNvPr id="12" name="TextBox 11">
            <a:extLst>
              <a:ext uri="{FF2B5EF4-FFF2-40B4-BE49-F238E27FC236}">
                <a16:creationId xmlns:a16="http://schemas.microsoft.com/office/drawing/2014/main" id="{AA5C3503-F354-4B07-9619-1231DA63A2A2}"/>
              </a:ext>
            </a:extLst>
          </p:cNvPr>
          <p:cNvSpPr txBox="1"/>
          <p:nvPr/>
        </p:nvSpPr>
        <p:spPr>
          <a:xfrm>
            <a:off x="5516114" y="4098686"/>
            <a:ext cx="1593410"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What</a:t>
            </a:r>
          </a:p>
        </p:txBody>
      </p:sp>
      <p:sp>
        <p:nvSpPr>
          <p:cNvPr id="13" name="TextBox 12">
            <a:extLst>
              <a:ext uri="{FF2B5EF4-FFF2-40B4-BE49-F238E27FC236}">
                <a16:creationId xmlns:a16="http://schemas.microsoft.com/office/drawing/2014/main" id="{A4D4C726-8B89-423A-997C-513563F8C17B}"/>
              </a:ext>
            </a:extLst>
          </p:cNvPr>
          <p:cNvSpPr txBox="1"/>
          <p:nvPr/>
        </p:nvSpPr>
        <p:spPr>
          <a:xfrm>
            <a:off x="7109524" y="4599099"/>
            <a:ext cx="1593410"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door</a:t>
            </a:r>
          </a:p>
        </p:txBody>
      </p:sp>
      <p:sp>
        <p:nvSpPr>
          <p:cNvPr id="14" name="TextBox 13">
            <a:extLst>
              <a:ext uri="{FF2B5EF4-FFF2-40B4-BE49-F238E27FC236}">
                <a16:creationId xmlns:a16="http://schemas.microsoft.com/office/drawing/2014/main" id="{64E41BFC-0DD6-4346-B9F7-3611262B590A}"/>
              </a:ext>
            </a:extLst>
          </p:cNvPr>
          <p:cNvSpPr txBox="1"/>
          <p:nvPr/>
        </p:nvSpPr>
        <p:spPr>
          <a:xfrm>
            <a:off x="6602961" y="5002223"/>
            <a:ext cx="1593410"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Friday</a:t>
            </a:r>
          </a:p>
        </p:txBody>
      </p:sp>
      <p:sp>
        <p:nvSpPr>
          <p:cNvPr id="15" name="TextBox 14">
            <a:extLst>
              <a:ext uri="{FF2B5EF4-FFF2-40B4-BE49-F238E27FC236}">
                <a16:creationId xmlns:a16="http://schemas.microsoft.com/office/drawing/2014/main" id="{11F97745-61EA-4B2A-82EE-0BCD15B419AB}"/>
              </a:ext>
            </a:extLst>
          </p:cNvPr>
          <p:cNvSpPr txBox="1"/>
          <p:nvPr/>
        </p:nvSpPr>
        <p:spPr>
          <a:xfrm>
            <a:off x="7844944" y="5458688"/>
            <a:ext cx="1593410"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ruler</a:t>
            </a:r>
          </a:p>
        </p:txBody>
      </p:sp>
    </p:spTree>
    <p:extLst>
      <p:ext uri="{BB962C8B-B14F-4D97-AF65-F5344CB8AC3E}">
        <p14:creationId xmlns:p14="http://schemas.microsoft.com/office/powerpoint/2010/main" val="3294049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2" grpId="0"/>
      <p:bldP spid="13" grpId="0"/>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Pen, Write, Pencil, Writing Tool, Work, Message, Blue">
            <a:extLst>
              <a:ext uri="{FF2B5EF4-FFF2-40B4-BE49-F238E27FC236}">
                <a16:creationId xmlns:a16="http://schemas.microsoft.com/office/drawing/2014/main" id="{F822FD64-B101-4B75-9404-68D036FE52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3709" y="116864"/>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11B6F84E-A331-4263-845A-26B532BD1E5E}"/>
              </a:ext>
            </a:extLst>
          </p:cNvPr>
          <p:cNvSpPr>
            <a:spLocks noGrp="1"/>
          </p:cNvSpPr>
          <p:nvPr>
            <p:ph type="title"/>
          </p:nvPr>
        </p:nvSpPr>
        <p:spPr>
          <a:xfrm>
            <a:off x="10931719" y="1042412"/>
            <a:ext cx="1260281" cy="461665"/>
          </a:xfrm>
          <a:solidFill>
            <a:srgbClr val="92D050"/>
          </a:solidFill>
        </p:spPr>
        <p:txBody>
          <a:bodyPr>
            <a:normAutofit/>
          </a:bodyPr>
          <a:lstStyle/>
          <a:p>
            <a:pPr algn="ctr"/>
            <a:r>
              <a:rPr lang="en-GB" sz="2400" b="1" dirty="0" err="1">
                <a:solidFill>
                  <a:schemeClr val="bg1"/>
                </a:solidFill>
                <a:latin typeface="Century Gothic" panose="020B0502020202020204" pitchFamily="34" charset="0"/>
              </a:rPr>
              <a:t>escribir</a:t>
            </a:r>
            <a:endParaRPr lang="en-GB" sz="2400" b="1" dirty="0">
              <a:solidFill>
                <a:schemeClr val="bg1"/>
              </a:solidFill>
              <a:latin typeface="Century Gothic" panose="020B0502020202020204" pitchFamily="34" charset="0"/>
            </a:endParaRPr>
          </a:p>
        </p:txBody>
      </p:sp>
      <p:sp>
        <p:nvSpPr>
          <p:cNvPr id="5" name="Rectangle 4">
            <a:extLst>
              <a:ext uri="{FF2B5EF4-FFF2-40B4-BE49-F238E27FC236}">
                <a16:creationId xmlns:a16="http://schemas.microsoft.com/office/drawing/2014/main" id="{995AE36D-4BFC-45EC-A9D2-7D5BE2D77322}"/>
              </a:ext>
            </a:extLst>
          </p:cNvPr>
          <p:cNvSpPr/>
          <p:nvPr/>
        </p:nvSpPr>
        <p:spPr>
          <a:xfrm>
            <a:off x="318052" y="1052050"/>
            <a:ext cx="12205252" cy="4620496"/>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B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Translate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the</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US"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underlined English words</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 complete the Spanish sentence.</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1. It’s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 bed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Es _____ __________.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2. Quique is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comfortable.</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Quique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está</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_____________.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one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3.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 be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healthy is important.		_________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sano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es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importante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one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4.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Good morning</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 ___________ _______!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5. Thursday is a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word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Jueves es una ___________.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one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6.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From</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where? Madrid?		¿____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dónde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¿Madrid?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one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7.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 have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an idea is incredible.	___________ una idea es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increíble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one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word)</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8. It’s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paper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Es  _______________.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one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sp>
        <p:nvSpPr>
          <p:cNvPr id="6" name="TextBox 5">
            <a:extLst>
              <a:ext uri="{FF2B5EF4-FFF2-40B4-BE49-F238E27FC236}">
                <a16:creationId xmlns:a16="http://schemas.microsoft.com/office/drawing/2014/main" id="{A4290D5C-53C2-4FC4-911B-3DD0CAC1A276}"/>
              </a:ext>
            </a:extLst>
          </p:cNvPr>
          <p:cNvSpPr txBox="1"/>
          <p:nvPr/>
        </p:nvSpPr>
        <p:spPr>
          <a:xfrm>
            <a:off x="5299294" y="1504077"/>
            <a:ext cx="2015905"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una  </a:t>
            </a:r>
            <a:r>
              <a:rPr lang="en-GB" sz="2400" b="1" dirty="0" err="1">
                <a:solidFill>
                  <a:srgbClr val="FF0066"/>
                </a:solidFill>
                <a:latin typeface="Century Gothic" panose="020B0502020202020204" pitchFamily="34" charset="0"/>
              </a:rPr>
              <a:t>cama</a:t>
            </a:r>
            <a:endParaRPr lang="en-GB" sz="2400" b="1" dirty="0">
              <a:solidFill>
                <a:srgbClr val="FF0066"/>
              </a:solidFill>
              <a:latin typeface="Century Gothic" panose="020B0502020202020204" pitchFamily="34" charset="0"/>
            </a:endParaRPr>
          </a:p>
        </p:txBody>
      </p:sp>
      <p:sp>
        <p:nvSpPr>
          <p:cNvPr id="8" name="TextBox 7">
            <a:extLst>
              <a:ext uri="{FF2B5EF4-FFF2-40B4-BE49-F238E27FC236}">
                <a16:creationId xmlns:a16="http://schemas.microsoft.com/office/drawing/2014/main" id="{AF0E6387-473B-4C26-99E0-E3089A80DEA3}"/>
              </a:ext>
            </a:extLst>
          </p:cNvPr>
          <p:cNvSpPr txBox="1"/>
          <p:nvPr/>
        </p:nvSpPr>
        <p:spPr>
          <a:xfrm>
            <a:off x="6518494" y="1975380"/>
            <a:ext cx="1593410"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cómodo</a:t>
            </a:r>
            <a:endParaRPr lang="en-GB" sz="2400" b="1" dirty="0">
              <a:solidFill>
                <a:srgbClr val="FF0066"/>
              </a:solidFill>
              <a:latin typeface="Century Gothic" panose="020B0502020202020204" pitchFamily="34" charset="0"/>
            </a:endParaRPr>
          </a:p>
        </p:txBody>
      </p:sp>
      <p:sp>
        <p:nvSpPr>
          <p:cNvPr id="9" name="TextBox 8">
            <a:extLst>
              <a:ext uri="{FF2B5EF4-FFF2-40B4-BE49-F238E27FC236}">
                <a16:creationId xmlns:a16="http://schemas.microsoft.com/office/drawing/2014/main" id="{74C27A18-F3CC-451C-AE02-B1FDC8765700}"/>
              </a:ext>
            </a:extLst>
          </p:cNvPr>
          <p:cNvSpPr txBox="1"/>
          <p:nvPr/>
        </p:nvSpPr>
        <p:spPr>
          <a:xfrm>
            <a:off x="4713371" y="2437045"/>
            <a:ext cx="1593410"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Ser</a:t>
            </a:r>
          </a:p>
        </p:txBody>
      </p:sp>
      <p:sp>
        <p:nvSpPr>
          <p:cNvPr id="10" name="TextBox 9">
            <a:extLst>
              <a:ext uri="{FF2B5EF4-FFF2-40B4-BE49-F238E27FC236}">
                <a16:creationId xmlns:a16="http://schemas.microsoft.com/office/drawing/2014/main" id="{E4B7CE25-9404-4D02-8A69-A5013591C9F0}"/>
              </a:ext>
            </a:extLst>
          </p:cNvPr>
          <p:cNvSpPr txBox="1"/>
          <p:nvPr/>
        </p:nvSpPr>
        <p:spPr>
          <a:xfrm>
            <a:off x="4925083" y="2890994"/>
            <a:ext cx="2390115"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Buenos días</a:t>
            </a:r>
          </a:p>
        </p:txBody>
      </p:sp>
      <p:sp>
        <p:nvSpPr>
          <p:cNvPr id="11" name="TextBox 10">
            <a:extLst>
              <a:ext uri="{FF2B5EF4-FFF2-40B4-BE49-F238E27FC236}">
                <a16:creationId xmlns:a16="http://schemas.microsoft.com/office/drawing/2014/main" id="{6E47F140-0945-4703-BE8B-24B37EBC0AF9}"/>
              </a:ext>
            </a:extLst>
          </p:cNvPr>
          <p:cNvSpPr txBox="1"/>
          <p:nvPr/>
        </p:nvSpPr>
        <p:spPr>
          <a:xfrm>
            <a:off x="6730205" y="3321401"/>
            <a:ext cx="1593410"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palabra</a:t>
            </a:r>
          </a:p>
        </p:txBody>
      </p:sp>
      <p:sp>
        <p:nvSpPr>
          <p:cNvPr id="12" name="TextBox 11">
            <a:extLst>
              <a:ext uri="{FF2B5EF4-FFF2-40B4-BE49-F238E27FC236}">
                <a16:creationId xmlns:a16="http://schemas.microsoft.com/office/drawing/2014/main" id="{264D582E-CF16-476D-8372-11C838803AEB}"/>
              </a:ext>
            </a:extLst>
          </p:cNvPr>
          <p:cNvSpPr txBox="1"/>
          <p:nvPr/>
        </p:nvSpPr>
        <p:spPr>
          <a:xfrm>
            <a:off x="4618199" y="3829958"/>
            <a:ext cx="1593410"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De</a:t>
            </a:r>
          </a:p>
        </p:txBody>
      </p:sp>
      <p:sp>
        <p:nvSpPr>
          <p:cNvPr id="13" name="TextBox 12">
            <a:extLst>
              <a:ext uri="{FF2B5EF4-FFF2-40B4-BE49-F238E27FC236}">
                <a16:creationId xmlns:a16="http://schemas.microsoft.com/office/drawing/2014/main" id="{90B509F6-9014-41FF-920C-0C5B36FA09A2}"/>
              </a:ext>
            </a:extLst>
          </p:cNvPr>
          <p:cNvSpPr txBox="1"/>
          <p:nvPr/>
        </p:nvSpPr>
        <p:spPr>
          <a:xfrm>
            <a:off x="4854048" y="4277911"/>
            <a:ext cx="1593410"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Tener</a:t>
            </a:r>
          </a:p>
        </p:txBody>
      </p:sp>
      <p:sp>
        <p:nvSpPr>
          <p:cNvPr id="14" name="TextBox 13">
            <a:extLst>
              <a:ext uri="{FF2B5EF4-FFF2-40B4-BE49-F238E27FC236}">
                <a16:creationId xmlns:a16="http://schemas.microsoft.com/office/drawing/2014/main" id="{C2013BF1-CC1F-4A9D-9D1F-355DBAF7E2EC}"/>
              </a:ext>
            </a:extLst>
          </p:cNvPr>
          <p:cNvSpPr txBox="1"/>
          <p:nvPr/>
        </p:nvSpPr>
        <p:spPr>
          <a:xfrm>
            <a:off x="5299295" y="4700390"/>
            <a:ext cx="1593410"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papel</a:t>
            </a:r>
            <a:endParaRPr lang="en-GB" sz="2400" b="1" dirty="0">
              <a:solidFill>
                <a:srgbClr val="FF0066"/>
              </a:solidFill>
              <a:latin typeface="Century Gothic" panose="020B0502020202020204" pitchFamily="34" charset="0"/>
            </a:endParaRPr>
          </a:p>
        </p:txBody>
      </p:sp>
    </p:spTree>
    <p:extLst>
      <p:ext uri="{BB962C8B-B14F-4D97-AF65-F5344CB8AC3E}">
        <p14:creationId xmlns:p14="http://schemas.microsoft.com/office/powerpoint/2010/main" val="286630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2" grpId="0"/>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Pen, Write, Pencil, Writing Tool, Work, Message, Blue">
            <a:extLst>
              <a:ext uri="{FF2B5EF4-FFF2-40B4-BE49-F238E27FC236}">
                <a16:creationId xmlns:a16="http://schemas.microsoft.com/office/drawing/2014/main" id="{F822FD64-B101-4B75-9404-68D036FE52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3709" y="116864"/>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11B6F84E-A331-4263-845A-26B532BD1E5E}"/>
              </a:ext>
            </a:extLst>
          </p:cNvPr>
          <p:cNvSpPr>
            <a:spLocks noGrp="1"/>
          </p:cNvSpPr>
          <p:nvPr>
            <p:ph type="title"/>
          </p:nvPr>
        </p:nvSpPr>
        <p:spPr>
          <a:xfrm>
            <a:off x="10931719" y="1042412"/>
            <a:ext cx="1260281" cy="461665"/>
          </a:xfrm>
          <a:solidFill>
            <a:srgbClr val="92D050"/>
          </a:solidFill>
        </p:spPr>
        <p:txBody>
          <a:bodyPr>
            <a:normAutofit/>
          </a:bodyPr>
          <a:lstStyle/>
          <a:p>
            <a:pPr algn="ctr"/>
            <a:r>
              <a:rPr lang="en-GB" sz="2400" b="1" dirty="0" err="1">
                <a:solidFill>
                  <a:schemeClr val="bg1"/>
                </a:solidFill>
                <a:latin typeface="Century Gothic" panose="020B0502020202020204" pitchFamily="34" charset="0"/>
              </a:rPr>
              <a:t>escribir</a:t>
            </a:r>
            <a:endParaRPr lang="en-GB" sz="2400" b="1" dirty="0">
              <a:solidFill>
                <a:schemeClr val="bg1"/>
              </a:solidFill>
              <a:latin typeface="Century Gothic" panose="020B0502020202020204" pitchFamily="34" charset="0"/>
            </a:endParaRPr>
          </a:p>
        </p:txBody>
      </p:sp>
      <p:sp>
        <p:nvSpPr>
          <p:cNvPr id="5" name="Rectangle 4">
            <a:extLst>
              <a:ext uri="{FF2B5EF4-FFF2-40B4-BE49-F238E27FC236}">
                <a16:creationId xmlns:a16="http://schemas.microsoft.com/office/drawing/2014/main" id="{995AE36D-4BFC-45EC-A9D2-7D5BE2D77322}"/>
              </a:ext>
            </a:extLst>
          </p:cNvPr>
          <p:cNvSpPr/>
          <p:nvPr/>
        </p:nvSpPr>
        <p:spPr>
          <a:xfrm>
            <a:off x="318052" y="1052050"/>
            <a:ext cx="6361044" cy="390010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Write the opposite word(s) </a:t>
            </a:r>
            <a:r>
              <a:rPr kumimoji="0" lang="en-GB" sz="24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in Spanish</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t>
            </a:r>
            <a:endPar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1. </a:t>
            </a:r>
            <a:r>
              <a:rPr kumimoji="0" lang="en-GB" sz="24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sano</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 ________________</a:t>
            </a:r>
            <a:b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b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2. la </a:t>
            </a:r>
            <a:r>
              <a:rPr kumimoji="0" lang="en-GB" sz="24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hermana</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 _____________ </a:t>
            </a:r>
            <a:b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b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3. </a:t>
            </a:r>
            <a:r>
              <a:rPr kumimoji="0" lang="en-GB" sz="24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allí</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 __________________</a:t>
            </a:r>
            <a:endPar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4. </a:t>
            </a:r>
            <a:r>
              <a:rPr kumimoji="0" lang="en-GB" sz="24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viejo</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 ______________</a:t>
            </a:r>
            <a:endPar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5. ¡Buenos días! - _______ _________</a:t>
            </a:r>
            <a:endPar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sp>
        <p:nvSpPr>
          <p:cNvPr id="6" name="TextBox 5">
            <a:extLst>
              <a:ext uri="{FF2B5EF4-FFF2-40B4-BE49-F238E27FC236}">
                <a16:creationId xmlns:a16="http://schemas.microsoft.com/office/drawing/2014/main" id="{C8A2E9B5-8F6E-411B-882A-488C002FF110}"/>
              </a:ext>
            </a:extLst>
          </p:cNvPr>
          <p:cNvSpPr txBox="1"/>
          <p:nvPr/>
        </p:nvSpPr>
        <p:spPr>
          <a:xfrm>
            <a:off x="2086015" y="2235620"/>
            <a:ext cx="1593410"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enfermo</a:t>
            </a:r>
            <a:endParaRPr lang="en-GB" sz="2400" b="1" dirty="0">
              <a:solidFill>
                <a:srgbClr val="FF0066"/>
              </a:solidFill>
              <a:latin typeface="Century Gothic" panose="020B0502020202020204" pitchFamily="34" charset="0"/>
            </a:endParaRPr>
          </a:p>
        </p:txBody>
      </p:sp>
      <p:sp>
        <p:nvSpPr>
          <p:cNvPr id="8" name="TextBox 7">
            <a:extLst>
              <a:ext uri="{FF2B5EF4-FFF2-40B4-BE49-F238E27FC236}">
                <a16:creationId xmlns:a16="http://schemas.microsoft.com/office/drawing/2014/main" id="{B9A8AC4B-33C7-4D7B-8B2E-3F5DD740CD09}"/>
              </a:ext>
            </a:extLst>
          </p:cNvPr>
          <p:cNvSpPr txBox="1"/>
          <p:nvPr/>
        </p:nvSpPr>
        <p:spPr>
          <a:xfrm>
            <a:off x="2701869" y="2771270"/>
            <a:ext cx="2292162"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el</a:t>
            </a:r>
            <a:r>
              <a:rPr lang="en-GB" sz="2400" b="1" dirty="0">
                <a:solidFill>
                  <a:srgbClr val="FF0066"/>
                </a:solidFill>
                <a:latin typeface="Century Gothic" panose="020B0502020202020204" pitchFamily="34" charset="0"/>
              </a:rPr>
              <a:t> </a:t>
            </a:r>
            <a:r>
              <a:rPr lang="en-GB" sz="2400" b="1" dirty="0" err="1">
                <a:solidFill>
                  <a:srgbClr val="FF0066"/>
                </a:solidFill>
                <a:latin typeface="Century Gothic" panose="020B0502020202020204" pitchFamily="34" charset="0"/>
              </a:rPr>
              <a:t>hermano</a:t>
            </a:r>
            <a:endParaRPr lang="en-GB" sz="2400" b="1" dirty="0">
              <a:solidFill>
                <a:srgbClr val="FF0066"/>
              </a:solidFill>
              <a:latin typeface="Century Gothic" panose="020B0502020202020204" pitchFamily="34" charset="0"/>
            </a:endParaRPr>
          </a:p>
        </p:txBody>
      </p:sp>
      <p:sp>
        <p:nvSpPr>
          <p:cNvPr id="9" name="TextBox 8">
            <a:extLst>
              <a:ext uri="{FF2B5EF4-FFF2-40B4-BE49-F238E27FC236}">
                <a16:creationId xmlns:a16="http://schemas.microsoft.com/office/drawing/2014/main" id="{C7AAE4ED-75E6-4EE7-9D82-C3FC79EDDA96}"/>
              </a:ext>
            </a:extLst>
          </p:cNvPr>
          <p:cNvSpPr txBox="1"/>
          <p:nvPr/>
        </p:nvSpPr>
        <p:spPr>
          <a:xfrm>
            <a:off x="1663983" y="3315155"/>
            <a:ext cx="1593410"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aquí</a:t>
            </a:r>
            <a:endParaRPr lang="en-GB" sz="2400" b="1" dirty="0">
              <a:solidFill>
                <a:srgbClr val="FF0066"/>
              </a:solidFill>
              <a:latin typeface="Century Gothic" panose="020B0502020202020204" pitchFamily="34" charset="0"/>
            </a:endParaRPr>
          </a:p>
        </p:txBody>
      </p:sp>
      <p:sp>
        <p:nvSpPr>
          <p:cNvPr id="10" name="TextBox 9">
            <a:extLst>
              <a:ext uri="{FF2B5EF4-FFF2-40B4-BE49-F238E27FC236}">
                <a16:creationId xmlns:a16="http://schemas.microsoft.com/office/drawing/2014/main" id="{AC991835-5528-4E0E-A112-95198DB44FD1}"/>
              </a:ext>
            </a:extLst>
          </p:cNvPr>
          <p:cNvSpPr txBox="1"/>
          <p:nvPr/>
        </p:nvSpPr>
        <p:spPr>
          <a:xfrm>
            <a:off x="1663983" y="3875584"/>
            <a:ext cx="1593410"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nuevo</a:t>
            </a:r>
          </a:p>
        </p:txBody>
      </p:sp>
      <p:sp>
        <p:nvSpPr>
          <p:cNvPr id="11" name="TextBox 10">
            <a:extLst>
              <a:ext uri="{FF2B5EF4-FFF2-40B4-BE49-F238E27FC236}">
                <a16:creationId xmlns:a16="http://schemas.microsoft.com/office/drawing/2014/main" id="{B50C3F9C-34B9-4731-8239-475917CB1806}"/>
              </a:ext>
            </a:extLst>
          </p:cNvPr>
          <p:cNvSpPr txBox="1"/>
          <p:nvPr/>
        </p:nvSpPr>
        <p:spPr>
          <a:xfrm>
            <a:off x="2584639" y="4394690"/>
            <a:ext cx="3136223"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a:t>
            </a:r>
            <a:r>
              <a:rPr lang="en-GB" sz="2400" b="1" dirty="0" err="1">
                <a:solidFill>
                  <a:srgbClr val="FF0066"/>
                </a:solidFill>
                <a:latin typeface="Century Gothic" panose="020B0502020202020204" pitchFamily="34" charset="0"/>
              </a:rPr>
              <a:t>Buenas</a:t>
            </a:r>
            <a:r>
              <a:rPr lang="en-GB" sz="2400" b="1" dirty="0">
                <a:solidFill>
                  <a:srgbClr val="FF0066"/>
                </a:solidFill>
                <a:latin typeface="Century Gothic" panose="020B0502020202020204" pitchFamily="34" charset="0"/>
              </a:rPr>
              <a:t>  </a:t>
            </a:r>
            <a:r>
              <a:rPr lang="en-GB" sz="2400" b="1" dirty="0" err="1">
                <a:solidFill>
                  <a:srgbClr val="FF0066"/>
                </a:solidFill>
                <a:latin typeface="Century Gothic" panose="020B0502020202020204" pitchFamily="34" charset="0"/>
              </a:rPr>
              <a:t>tardes</a:t>
            </a:r>
            <a:r>
              <a:rPr lang="en-GB" sz="2400" b="1" dirty="0">
                <a:solidFill>
                  <a:srgbClr val="FF0066"/>
                </a:solidFill>
                <a:latin typeface="Century Gothic" panose="020B0502020202020204" pitchFamily="34" charset="0"/>
              </a:rPr>
              <a:t>!</a:t>
            </a:r>
          </a:p>
        </p:txBody>
      </p:sp>
    </p:spTree>
    <p:extLst>
      <p:ext uri="{BB962C8B-B14F-4D97-AF65-F5344CB8AC3E}">
        <p14:creationId xmlns:p14="http://schemas.microsoft.com/office/powerpoint/2010/main" val="23596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6" name="Picture 5" descr="Icon&#10;&#10;Description automatically generated">
            <a:extLst>
              <a:ext uri="{FF2B5EF4-FFF2-40B4-BE49-F238E27FC236}">
                <a16:creationId xmlns:a16="http://schemas.microsoft.com/office/drawing/2014/main" id="{4368CEC7-EE41-4873-B19C-2C5414FA6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0437" y="106125"/>
            <a:ext cx="781050" cy="781050"/>
          </a:xfrm>
          <a:prstGeom prst="rect">
            <a:avLst/>
          </a:prstGeom>
        </p:spPr>
      </p:pic>
      <p:sp>
        <p:nvSpPr>
          <p:cNvPr id="5" name="TextBox 4">
            <a:extLst>
              <a:ext uri="{FF2B5EF4-FFF2-40B4-BE49-F238E27FC236}">
                <a16:creationId xmlns:a16="http://schemas.microsoft.com/office/drawing/2014/main" id="{77794BF0-07B8-4A12-82A9-A59D2A2F4B0C}"/>
              </a:ext>
            </a:extLst>
          </p:cNvPr>
          <p:cNvSpPr txBox="1">
            <a:spLocks noChangeArrowheads="1"/>
          </p:cNvSpPr>
          <p:nvPr/>
        </p:nvSpPr>
        <p:spPr bwMode="auto">
          <a:xfrm>
            <a:off x="221286" y="82969"/>
            <a:ext cx="18678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Grammar</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sp>
        <p:nvSpPr>
          <p:cNvPr id="7" name="Rectangle 3">
            <a:extLst>
              <a:ext uri="{FF2B5EF4-FFF2-40B4-BE49-F238E27FC236}">
                <a16:creationId xmlns:a16="http://schemas.microsoft.com/office/drawing/2014/main" id="{70A3018A-1A51-4C80-BFBF-9082D6A93685}"/>
              </a:ext>
            </a:extLst>
          </p:cNvPr>
          <p:cNvSpPr>
            <a:spLocks noChangeArrowheads="1"/>
          </p:cNvSpPr>
          <p:nvPr/>
        </p:nvSpPr>
        <p:spPr bwMode="auto">
          <a:xfrm>
            <a:off x="1401103" y="852093"/>
            <a:ext cx="974932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Quechua is quite different from Spanish.  </a:t>
            </a:r>
            <a:r>
              <a:rPr kumimoji="0" lang="en-GB" alt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Help Apo with his Spanish grammar by answering the questions in this part of the quiz. </a:t>
            </a:r>
            <a:endParaRPr kumimoji="0" lang="en-GB"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graphicFrame>
        <p:nvGraphicFramePr>
          <p:cNvPr id="8" name="Table 7">
            <a:extLst>
              <a:ext uri="{FF2B5EF4-FFF2-40B4-BE49-F238E27FC236}">
                <a16:creationId xmlns:a16="http://schemas.microsoft.com/office/drawing/2014/main" id="{95EEE84A-1967-4904-BC4C-E467495343C4}"/>
              </a:ext>
            </a:extLst>
          </p:cNvPr>
          <p:cNvGraphicFramePr>
            <a:graphicFrameLocks noGrp="1"/>
          </p:cNvGraphicFramePr>
          <p:nvPr/>
        </p:nvGraphicFramePr>
        <p:xfrm>
          <a:off x="1258873" y="2328195"/>
          <a:ext cx="9674253" cy="3614358"/>
        </p:xfrm>
        <a:graphic>
          <a:graphicData uri="http://schemas.openxmlformats.org/drawingml/2006/table">
            <a:tbl>
              <a:tblPr firstRow="1" firstCol="1" bandRow="1"/>
              <a:tblGrid>
                <a:gridCol w="452088">
                  <a:extLst>
                    <a:ext uri="{9D8B030D-6E8A-4147-A177-3AD203B41FA5}">
                      <a16:colId xmlns:a16="http://schemas.microsoft.com/office/drawing/2014/main" val="1774250806"/>
                    </a:ext>
                  </a:extLst>
                </a:gridCol>
                <a:gridCol w="1820165">
                  <a:extLst>
                    <a:ext uri="{9D8B030D-6E8A-4147-A177-3AD203B41FA5}">
                      <a16:colId xmlns:a16="http://schemas.microsoft.com/office/drawing/2014/main" val="2040636822"/>
                    </a:ext>
                  </a:extLst>
                </a:gridCol>
                <a:gridCol w="2282991">
                  <a:extLst>
                    <a:ext uri="{9D8B030D-6E8A-4147-A177-3AD203B41FA5}">
                      <a16:colId xmlns:a16="http://schemas.microsoft.com/office/drawing/2014/main" val="844142880"/>
                    </a:ext>
                  </a:extLst>
                </a:gridCol>
                <a:gridCol w="303898">
                  <a:extLst>
                    <a:ext uri="{9D8B030D-6E8A-4147-A177-3AD203B41FA5}">
                      <a16:colId xmlns:a16="http://schemas.microsoft.com/office/drawing/2014/main" val="3384624885"/>
                    </a:ext>
                  </a:extLst>
                </a:gridCol>
                <a:gridCol w="457457">
                  <a:extLst>
                    <a:ext uri="{9D8B030D-6E8A-4147-A177-3AD203B41FA5}">
                      <a16:colId xmlns:a16="http://schemas.microsoft.com/office/drawing/2014/main" val="425286854"/>
                    </a:ext>
                  </a:extLst>
                </a:gridCol>
                <a:gridCol w="2178827">
                  <a:extLst>
                    <a:ext uri="{9D8B030D-6E8A-4147-A177-3AD203B41FA5}">
                      <a16:colId xmlns:a16="http://schemas.microsoft.com/office/drawing/2014/main" val="3907569290"/>
                    </a:ext>
                  </a:extLst>
                </a:gridCol>
                <a:gridCol w="2178827">
                  <a:extLst>
                    <a:ext uri="{9D8B030D-6E8A-4147-A177-3AD203B41FA5}">
                      <a16:colId xmlns:a16="http://schemas.microsoft.com/office/drawing/2014/main" val="4015360952"/>
                    </a:ext>
                  </a:extLst>
                </a:gridCol>
              </a:tblGrid>
              <a:tr h="0">
                <a:tc>
                  <a:txBody>
                    <a:bodyPr/>
                    <a:lstStyle/>
                    <a:p>
                      <a:pPr>
                        <a:lnSpc>
                          <a:spcPct val="107000"/>
                        </a:lnSpc>
                        <a:spcAft>
                          <a:spcPts val="0"/>
                        </a:spcAft>
                      </a:pPr>
                      <a:r>
                        <a:rPr lang="en-US"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she, he, it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p>
                      <a:pPr>
                        <a:lnSpc>
                          <a:spcPct val="107000"/>
                        </a:lnSpc>
                        <a:spcBef>
                          <a:spcPts val="600"/>
                        </a:spcBef>
                        <a:spcAft>
                          <a:spcPts val="60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tengo</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un animal.</a:t>
                      </a: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she, he, it</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eres</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de Cambridge.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09817772"/>
                  </a:ext>
                </a:extLst>
              </a:tr>
              <a:tr h="810260">
                <a:tc>
                  <a:txBody>
                    <a:bodyPr/>
                    <a:lstStyle/>
                    <a:p>
                      <a:pPr>
                        <a:lnSpc>
                          <a:spcPct val="107000"/>
                        </a:lnSpc>
                        <a:spcAft>
                          <a:spcPts val="0"/>
                        </a:spcAft>
                      </a:pPr>
                      <a:r>
                        <a:rPr lang="en-US"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she, he, it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estás</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presente</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5</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she, he, it</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tiene</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una idea.</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39125615"/>
                  </a:ext>
                </a:extLst>
              </a:tr>
              <a:tr h="793750">
                <a:tc>
                  <a:txBody>
                    <a:bodyPr/>
                    <a:lstStyle/>
                    <a:p>
                      <a:pPr>
                        <a:lnSpc>
                          <a:spcPct val="107000"/>
                        </a:lnSpc>
                        <a:spcAft>
                          <a:spcPts val="0"/>
                        </a:spcAft>
                      </a:pPr>
                      <a:r>
                        <a:rPr lang="en-US"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she, he, it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está</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en</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Inglaterra</a:t>
                      </a: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7000"/>
                        </a:lnSpc>
                        <a:spcAft>
                          <a:spcPts val="0"/>
                        </a:spcAft>
                      </a:pPr>
                      <a:r>
                        <a:rPr lang="en-US" sz="20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6</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I </a:t>
                      </a:r>
                    </a:p>
                    <a:p>
                      <a:pPr>
                        <a:lnSpc>
                          <a:spcPct val="107000"/>
                        </a:lnSpc>
                        <a:spcBef>
                          <a:spcPts val="600"/>
                        </a:spcBef>
                        <a:spcAft>
                          <a:spcPts val="60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2000" baseline="-25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0"/>
                        </a:spcAft>
                      </a:pPr>
                      <a:r>
                        <a:rPr lang="en-GB" sz="20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she, he, it</a:t>
                      </a:r>
                    </a:p>
                  </a:txBody>
                  <a:tcPr marL="68580" marR="68580" marT="0" marB="0" anchor="ctr">
                    <a:lnL w="12700" cap="flat" cmpd="sng" algn="ctr">
                      <a:solidFill>
                        <a:srgbClr val="00206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estoy</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en</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clase</a:t>
                      </a: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91232629"/>
                  </a:ext>
                </a:extLst>
              </a:tr>
            </a:tbl>
          </a:graphicData>
        </a:graphic>
      </p:graphicFrame>
      <p:pic>
        <p:nvPicPr>
          <p:cNvPr id="9" name="Picture 8" descr="A group of stuffed animals&#10;&#10;Description automatically generated with low confidence">
            <a:extLst>
              <a:ext uri="{FF2B5EF4-FFF2-40B4-BE49-F238E27FC236}">
                <a16:creationId xmlns:a16="http://schemas.microsoft.com/office/drawing/2014/main" id="{939E62E9-13E9-43B2-9DB7-6AFB06A24EC1}"/>
              </a:ext>
            </a:extLst>
          </p:cNvPr>
          <p:cNvPicPr>
            <a:picLocks noChangeAspect="1"/>
          </p:cNvPicPr>
          <p:nvPr/>
        </p:nvPicPr>
        <p:blipFill rotWithShape="1">
          <a:blip r:embed="rId4">
            <a:extLst>
              <a:ext uri="{28A0092B-C50C-407E-A947-70E740481C1C}">
                <a14:useLocalDpi xmlns:a14="http://schemas.microsoft.com/office/drawing/2010/main" val="0"/>
              </a:ext>
            </a:extLst>
          </a:blip>
          <a:srcRect l="33557" r="34904"/>
          <a:stretch/>
        </p:blipFill>
        <p:spPr>
          <a:xfrm>
            <a:off x="515170" y="577471"/>
            <a:ext cx="821966" cy="1303116"/>
          </a:xfrm>
          <a:prstGeom prst="rect">
            <a:avLst/>
          </a:prstGeom>
        </p:spPr>
      </p:pic>
      <p:pic>
        <p:nvPicPr>
          <p:cNvPr id="10" name="Graphic 9" descr="Close">
            <a:extLst>
              <a:ext uri="{FF2B5EF4-FFF2-40B4-BE49-F238E27FC236}">
                <a16:creationId xmlns:a16="http://schemas.microsoft.com/office/drawing/2014/main" id="{7D17BEC4-90EF-47C1-9029-0845605E1B4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59797" y="2328195"/>
            <a:ext cx="282416" cy="282416"/>
          </a:xfrm>
          <a:prstGeom prst="rect">
            <a:avLst/>
          </a:prstGeom>
        </p:spPr>
      </p:pic>
      <p:pic>
        <p:nvPicPr>
          <p:cNvPr id="11" name="Graphic 10" descr="Close">
            <a:extLst>
              <a:ext uri="{FF2B5EF4-FFF2-40B4-BE49-F238E27FC236}">
                <a16:creationId xmlns:a16="http://schemas.microsoft.com/office/drawing/2014/main" id="{7A9FE959-021E-4ABF-9A4B-A3EA4EE52B2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59797" y="4083880"/>
            <a:ext cx="282416" cy="282416"/>
          </a:xfrm>
          <a:prstGeom prst="rect">
            <a:avLst/>
          </a:prstGeom>
        </p:spPr>
      </p:pic>
      <p:pic>
        <p:nvPicPr>
          <p:cNvPr id="12" name="Graphic 11" descr="Close">
            <a:extLst>
              <a:ext uri="{FF2B5EF4-FFF2-40B4-BE49-F238E27FC236}">
                <a16:creationId xmlns:a16="http://schemas.microsoft.com/office/drawing/2014/main" id="{24742A9B-D07C-4AA8-9C40-1C83DCFB20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59797" y="5660137"/>
            <a:ext cx="282416" cy="282416"/>
          </a:xfrm>
          <a:prstGeom prst="rect">
            <a:avLst/>
          </a:prstGeom>
        </p:spPr>
      </p:pic>
      <p:pic>
        <p:nvPicPr>
          <p:cNvPr id="13" name="Graphic 12" descr="Close">
            <a:extLst>
              <a:ext uri="{FF2B5EF4-FFF2-40B4-BE49-F238E27FC236}">
                <a16:creationId xmlns:a16="http://schemas.microsoft.com/office/drawing/2014/main" id="{2AB7FBF7-F656-4697-82D2-8CD6184232C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18737" y="2867721"/>
            <a:ext cx="282416" cy="282416"/>
          </a:xfrm>
          <a:prstGeom prst="rect">
            <a:avLst/>
          </a:prstGeom>
        </p:spPr>
      </p:pic>
      <p:pic>
        <p:nvPicPr>
          <p:cNvPr id="14" name="Graphic 13" descr="Close">
            <a:extLst>
              <a:ext uri="{FF2B5EF4-FFF2-40B4-BE49-F238E27FC236}">
                <a16:creationId xmlns:a16="http://schemas.microsoft.com/office/drawing/2014/main" id="{76F0D407-ABFB-413B-8698-2A3D8B1AF83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18737" y="4484648"/>
            <a:ext cx="282416" cy="282416"/>
          </a:xfrm>
          <a:prstGeom prst="rect">
            <a:avLst/>
          </a:prstGeom>
        </p:spPr>
      </p:pic>
      <p:pic>
        <p:nvPicPr>
          <p:cNvPr id="15" name="Graphic 14" descr="Close">
            <a:extLst>
              <a:ext uri="{FF2B5EF4-FFF2-40B4-BE49-F238E27FC236}">
                <a16:creationId xmlns:a16="http://schemas.microsoft.com/office/drawing/2014/main" id="{3F94523F-708C-4FEA-8359-C8FCA0D038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18737" y="4775539"/>
            <a:ext cx="282416" cy="282416"/>
          </a:xfrm>
          <a:prstGeom prst="rect">
            <a:avLst/>
          </a:prstGeom>
        </p:spPr>
      </p:pic>
    </p:spTree>
    <p:extLst>
      <p:ext uri="{BB962C8B-B14F-4D97-AF65-F5344CB8AC3E}">
        <p14:creationId xmlns:p14="http://schemas.microsoft.com/office/powerpoint/2010/main" val="231800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6" name="Picture 5" descr="Icon&#10;&#10;Description automatically generated">
            <a:extLst>
              <a:ext uri="{FF2B5EF4-FFF2-40B4-BE49-F238E27FC236}">
                <a16:creationId xmlns:a16="http://schemas.microsoft.com/office/drawing/2014/main" id="{4368CEC7-EE41-4873-B19C-2C5414FA6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0437" y="106125"/>
            <a:ext cx="781050" cy="781050"/>
          </a:xfrm>
          <a:prstGeom prst="rect">
            <a:avLst/>
          </a:prstGeom>
        </p:spPr>
      </p:pic>
      <p:sp>
        <p:nvSpPr>
          <p:cNvPr id="5" name="TextBox 4">
            <a:extLst>
              <a:ext uri="{FF2B5EF4-FFF2-40B4-BE49-F238E27FC236}">
                <a16:creationId xmlns:a16="http://schemas.microsoft.com/office/drawing/2014/main" id="{77794BF0-07B8-4A12-82A9-A59D2A2F4B0C}"/>
              </a:ext>
            </a:extLst>
          </p:cNvPr>
          <p:cNvSpPr txBox="1">
            <a:spLocks noChangeArrowheads="1"/>
          </p:cNvSpPr>
          <p:nvPr/>
        </p:nvSpPr>
        <p:spPr bwMode="auto">
          <a:xfrm>
            <a:off x="221286" y="82969"/>
            <a:ext cx="18678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Grammar</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graphicFrame>
        <p:nvGraphicFramePr>
          <p:cNvPr id="3" name="Table 2">
            <a:extLst>
              <a:ext uri="{FF2B5EF4-FFF2-40B4-BE49-F238E27FC236}">
                <a16:creationId xmlns:a16="http://schemas.microsoft.com/office/drawing/2014/main" id="{B42B32D1-D358-483B-BE63-D63FCD0542BE}"/>
              </a:ext>
            </a:extLst>
          </p:cNvPr>
          <p:cNvGraphicFramePr>
            <a:graphicFrameLocks noGrp="1"/>
          </p:cNvGraphicFramePr>
          <p:nvPr/>
        </p:nvGraphicFramePr>
        <p:xfrm>
          <a:off x="1003783" y="1166480"/>
          <a:ext cx="8517904" cy="2172843"/>
        </p:xfrm>
        <a:graphic>
          <a:graphicData uri="http://schemas.openxmlformats.org/drawingml/2006/table">
            <a:tbl>
              <a:tblPr firstRow="1" firstCol="1" bandRow="1"/>
              <a:tblGrid>
                <a:gridCol w="3973888">
                  <a:extLst>
                    <a:ext uri="{9D8B030D-6E8A-4147-A177-3AD203B41FA5}">
                      <a16:colId xmlns:a16="http://schemas.microsoft.com/office/drawing/2014/main" val="1795800362"/>
                    </a:ext>
                  </a:extLst>
                </a:gridCol>
                <a:gridCol w="3973888">
                  <a:extLst>
                    <a:ext uri="{9D8B030D-6E8A-4147-A177-3AD203B41FA5}">
                      <a16:colId xmlns:a16="http://schemas.microsoft.com/office/drawing/2014/main" val="3893800094"/>
                    </a:ext>
                  </a:extLst>
                </a:gridCol>
                <a:gridCol w="570128">
                  <a:extLst>
                    <a:ext uri="{9D8B030D-6E8A-4147-A177-3AD203B41FA5}">
                      <a16:colId xmlns:a16="http://schemas.microsoft.com/office/drawing/2014/main" val="2795602933"/>
                    </a:ext>
                  </a:extLst>
                </a:gridCol>
              </a:tblGrid>
              <a:tr h="0">
                <a:tc>
                  <a:txBody>
                    <a:bodyPr/>
                    <a:lstStyle/>
                    <a:p>
                      <a:pPr>
                        <a:lnSpc>
                          <a:spcPct val="107000"/>
                        </a:lnSpc>
                        <a:spcAft>
                          <a:spcPts val="0"/>
                        </a:spcAft>
                      </a:pPr>
                      <a:r>
                        <a:rPr lang="en-US"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b="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Tick two boxes.</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400" b="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0180323"/>
                  </a:ext>
                </a:extLst>
              </a:tr>
              <a:tr h="0">
                <a:tc rowSpan="5">
                  <a:txBody>
                    <a:bodyPr/>
                    <a:lstStyle/>
                    <a:p>
                      <a:pPr>
                        <a:lnSpc>
                          <a:spcPct val="107000"/>
                        </a:lnSpc>
                        <a:spcAft>
                          <a:spcPts val="0"/>
                        </a:spcAft>
                      </a:pPr>
                      <a:r>
                        <a:rPr lang="fr-FR" sz="24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Diego es _______.</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0"/>
                        </a:spcAft>
                      </a:pPr>
                      <a:r>
                        <a:rPr lang="fr-FR"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imposible</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MS Gothic" panose="020B0609070205080204" pitchFamily="49" charset="-128"/>
                          <a:ea typeface="DengXian" panose="02010600030101010101" pitchFamily="2" charset="-122"/>
                          <a:cs typeface="Arial" panose="020B0604020202020204"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2650100"/>
                  </a:ext>
                </a:extLst>
              </a:tr>
              <a:tr h="0">
                <a:tc vMerge="1">
                  <a:txBody>
                    <a:bodyPr/>
                    <a:lstStyle/>
                    <a:p>
                      <a:endParaRPr lang="en-GB"/>
                    </a:p>
                  </a:txBody>
                  <a:tcPr/>
                </a:tc>
                <a:tc>
                  <a:txBody>
                    <a:bodyPr/>
                    <a:lstStyle/>
                    <a:p>
                      <a:pP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 positiva</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MS Gothic" panose="020B0609070205080204" pitchFamily="49" charset="-128"/>
                          <a:ea typeface="DengXian" panose="02010600030101010101" pitchFamily="2" charset="-122"/>
                          <a:cs typeface="Arial" panose="020B0604020202020204"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6743459"/>
                  </a:ext>
                </a:extLst>
              </a:tr>
              <a:tr h="0">
                <a:tc vMerge="1">
                  <a:txBody>
                    <a:bodyPr/>
                    <a:lstStyle/>
                    <a:p>
                      <a:endParaRPr lang="en-GB"/>
                    </a:p>
                  </a:txBody>
                  <a:tcPr/>
                </a:tc>
                <a:tc>
                  <a:txBody>
                    <a:bodyPr/>
                    <a:lstStyle/>
                    <a:p>
                      <a:pP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 pesada</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MS Gothic" panose="020B0609070205080204" pitchFamily="49" charset="-128"/>
                          <a:ea typeface="DengXian" panose="02010600030101010101" pitchFamily="2" charset="-122"/>
                          <a:cs typeface="Arial" panose="020B0604020202020204"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0562508"/>
                  </a:ext>
                </a:extLst>
              </a:tr>
              <a:tr h="0">
                <a:tc vMerge="1">
                  <a:txBody>
                    <a:bodyPr/>
                    <a:lstStyle/>
                    <a:p>
                      <a:endParaRPr lang="en-GB"/>
                    </a:p>
                  </a:txBody>
                  <a:tcPr/>
                </a:tc>
                <a:tc>
                  <a:txBody>
                    <a:bodyPr/>
                    <a:lstStyle/>
                    <a:p>
                      <a:pP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 activo</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MS Gothic" panose="020B0609070205080204" pitchFamily="49" charset="-128"/>
                          <a:ea typeface="DengXian" panose="02010600030101010101" pitchFamily="2" charset="-122"/>
                          <a:cs typeface="Arial" panose="020B0604020202020204"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2960370"/>
                  </a:ext>
                </a:extLst>
              </a:tr>
              <a:tr h="0">
                <a:tc vMerge="1">
                  <a:txBody>
                    <a:bodyPr/>
                    <a:lstStyle/>
                    <a:p>
                      <a:endParaRPr lang="en-GB"/>
                    </a:p>
                  </a:txBody>
                  <a:tcPr/>
                </a:tc>
                <a:tc>
                  <a:txBody>
                    <a:bodyPr/>
                    <a:lstStyle/>
                    <a:p>
                      <a:pP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 vieja</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dirty="0">
                          <a:solidFill>
                            <a:srgbClr val="1F4E79"/>
                          </a:solidFill>
                          <a:effectLst/>
                          <a:latin typeface="MS Gothic" panose="020B0609070205080204" pitchFamily="49" charset="-128"/>
                          <a:ea typeface="DengXian" panose="02010600030101010101" pitchFamily="2" charset="-122"/>
                          <a:cs typeface="Arial" panose="020B0604020202020204"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8541459"/>
                  </a:ext>
                </a:extLst>
              </a:tr>
            </a:tbl>
          </a:graphicData>
        </a:graphic>
      </p:graphicFrame>
      <p:graphicFrame>
        <p:nvGraphicFramePr>
          <p:cNvPr id="4" name="Table 3">
            <a:extLst>
              <a:ext uri="{FF2B5EF4-FFF2-40B4-BE49-F238E27FC236}">
                <a16:creationId xmlns:a16="http://schemas.microsoft.com/office/drawing/2014/main" id="{3CFF7A25-4406-47C3-895E-B1C02709C062}"/>
              </a:ext>
            </a:extLst>
          </p:cNvPr>
          <p:cNvGraphicFramePr>
            <a:graphicFrameLocks noGrp="1"/>
          </p:cNvGraphicFramePr>
          <p:nvPr/>
        </p:nvGraphicFramePr>
        <p:xfrm>
          <a:off x="1003783" y="4136746"/>
          <a:ext cx="8517904" cy="2172843"/>
        </p:xfrm>
        <a:graphic>
          <a:graphicData uri="http://schemas.openxmlformats.org/drawingml/2006/table">
            <a:tbl>
              <a:tblPr firstRow="1" firstCol="1" bandRow="1"/>
              <a:tblGrid>
                <a:gridCol w="3973888">
                  <a:extLst>
                    <a:ext uri="{9D8B030D-6E8A-4147-A177-3AD203B41FA5}">
                      <a16:colId xmlns:a16="http://schemas.microsoft.com/office/drawing/2014/main" val="1080262350"/>
                    </a:ext>
                  </a:extLst>
                </a:gridCol>
                <a:gridCol w="3973888">
                  <a:extLst>
                    <a:ext uri="{9D8B030D-6E8A-4147-A177-3AD203B41FA5}">
                      <a16:colId xmlns:a16="http://schemas.microsoft.com/office/drawing/2014/main" val="1996359451"/>
                    </a:ext>
                  </a:extLst>
                </a:gridCol>
                <a:gridCol w="570128">
                  <a:extLst>
                    <a:ext uri="{9D8B030D-6E8A-4147-A177-3AD203B41FA5}">
                      <a16:colId xmlns:a16="http://schemas.microsoft.com/office/drawing/2014/main" val="682922454"/>
                    </a:ext>
                  </a:extLst>
                </a:gridCol>
              </a:tblGrid>
              <a:tr h="0">
                <a:tc>
                  <a:txBody>
                    <a:bodyPr/>
                    <a:lstStyle/>
                    <a:p>
                      <a:pPr>
                        <a:lnSpc>
                          <a:spcPct val="107000"/>
                        </a:lnSpc>
                        <a:spcAft>
                          <a:spcPts val="0"/>
                        </a:spcAft>
                      </a:pPr>
                      <a:r>
                        <a:rPr lang="en-US" sz="240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b="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Tick two boxes.</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2400" b="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6505040"/>
                  </a:ext>
                </a:extLst>
              </a:tr>
              <a:tr h="0">
                <a:tc rowSpan="5">
                  <a:txBody>
                    <a:bodyPr/>
                    <a:lstStyle/>
                    <a:p>
                      <a:pPr>
                        <a:lnSpc>
                          <a:spcPct val="107000"/>
                        </a:lnSpc>
                        <a:spcAft>
                          <a:spcPts val="0"/>
                        </a:spcAft>
                      </a:pPr>
                      <a:r>
                        <a:rPr lang="fr-FR" sz="2400" b="1"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Marta es _______.</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0"/>
                        </a:spcAft>
                      </a:pPr>
                      <a:r>
                        <a:rPr lang="fr-FR"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raro</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MS Gothic" panose="020B0609070205080204" pitchFamily="49" charset="-128"/>
                          <a:ea typeface="DengXian" panose="02010600030101010101" pitchFamily="2" charset="-122"/>
                          <a:cs typeface="Arial" panose="020B0604020202020204"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9794492"/>
                  </a:ext>
                </a:extLst>
              </a:tr>
              <a:tr h="0">
                <a:tc vMerge="1">
                  <a:txBody>
                    <a:bodyPr/>
                    <a:lstStyle/>
                    <a:p>
                      <a:endParaRPr lang="en-GB"/>
                    </a:p>
                  </a:txBody>
                  <a:tcPr/>
                </a:tc>
                <a:tc>
                  <a:txBody>
                    <a:bodyPr/>
                    <a:lstStyle/>
                    <a:p>
                      <a:pP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 increíble</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MS Gothic" panose="020B0609070205080204" pitchFamily="49" charset="-128"/>
                          <a:ea typeface="DengXian" panose="02010600030101010101" pitchFamily="2" charset="-122"/>
                          <a:cs typeface="Arial" panose="020B0604020202020204"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9355715"/>
                  </a:ext>
                </a:extLst>
              </a:tr>
              <a:tr h="0">
                <a:tc vMerge="1">
                  <a:txBody>
                    <a:bodyPr/>
                    <a:lstStyle/>
                    <a:p>
                      <a:endParaRPr lang="en-GB"/>
                    </a:p>
                  </a:txBody>
                  <a:tcPr/>
                </a:tc>
                <a:tc>
                  <a:txBody>
                    <a:bodyPr/>
                    <a:lstStyle/>
                    <a:p>
                      <a:pP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 sana</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MS Gothic" panose="020B0609070205080204" pitchFamily="49" charset="-128"/>
                          <a:ea typeface="DengXian" panose="02010600030101010101" pitchFamily="2" charset="-122"/>
                          <a:cs typeface="Arial" panose="020B0604020202020204"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2269196"/>
                  </a:ext>
                </a:extLst>
              </a:tr>
              <a:tr h="0">
                <a:tc vMerge="1">
                  <a:txBody>
                    <a:bodyPr/>
                    <a:lstStyle/>
                    <a:p>
                      <a:endParaRPr lang="en-GB"/>
                    </a:p>
                  </a:txBody>
                  <a:tcPr/>
                </a:tc>
                <a:tc>
                  <a:txBody>
                    <a:bodyPr/>
                    <a:lstStyle/>
                    <a:p>
                      <a:pP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 viejo</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MS Gothic" panose="020B0609070205080204" pitchFamily="49" charset="-128"/>
                          <a:ea typeface="DengXian" panose="02010600030101010101" pitchFamily="2" charset="-122"/>
                          <a:cs typeface="Arial" panose="020B0604020202020204"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5726818"/>
                  </a:ext>
                </a:extLst>
              </a:tr>
              <a:tr h="0">
                <a:tc vMerge="1">
                  <a:txBody>
                    <a:bodyPr/>
                    <a:lstStyle/>
                    <a:p>
                      <a:endParaRPr lang="en-GB"/>
                    </a:p>
                  </a:txBody>
                  <a:tcPr/>
                </a:tc>
                <a:tc>
                  <a:txBody>
                    <a:bodyPr/>
                    <a:lstStyle/>
                    <a:p>
                      <a:pP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 activo</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dirty="0">
                          <a:solidFill>
                            <a:srgbClr val="1F4E79"/>
                          </a:solidFill>
                          <a:effectLst/>
                          <a:latin typeface="MS Gothic" panose="020B0609070205080204" pitchFamily="49" charset="-128"/>
                          <a:ea typeface="DengXian" panose="02010600030101010101" pitchFamily="2" charset="-122"/>
                          <a:cs typeface="Arial" panose="020B0604020202020204"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1969960"/>
                  </a:ext>
                </a:extLst>
              </a:tr>
            </a:tbl>
          </a:graphicData>
        </a:graphic>
      </p:graphicFrame>
      <p:sp>
        <p:nvSpPr>
          <p:cNvPr id="9" name="Rectangle 8">
            <a:extLst>
              <a:ext uri="{FF2B5EF4-FFF2-40B4-BE49-F238E27FC236}">
                <a16:creationId xmlns:a16="http://schemas.microsoft.com/office/drawing/2014/main" id="{65D661C0-4B2C-4F3F-8C44-0DF8EEAC256C}"/>
              </a:ext>
            </a:extLst>
          </p:cNvPr>
          <p:cNvSpPr/>
          <p:nvPr/>
        </p:nvSpPr>
        <p:spPr>
          <a:xfrm>
            <a:off x="356784" y="3743561"/>
            <a:ext cx="10943674" cy="786369"/>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Put a (X) next to two words that could finish this sentence about Marta (</a:t>
            </a:r>
            <a:r>
              <a:rPr kumimoji="0" lang="en-US" sz="2000" b="0"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 girl</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t>
            </a:r>
            <a:b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br>
            <a:endPar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sp>
        <p:nvSpPr>
          <p:cNvPr id="10" name="Rectangle 9">
            <a:extLst>
              <a:ext uri="{FF2B5EF4-FFF2-40B4-BE49-F238E27FC236}">
                <a16:creationId xmlns:a16="http://schemas.microsoft.com/office/drawing/2014/main" id="{9CD5F834-EE22-4D85-A1FF-DECB400CA362}"/>
              </a:ext>
            </a:extLst>
          </p:cNvPr>
          <p:cNvSpPr/>
          <p:nvPr/>
        </p:nvSpPr>
        <p:spPr>
          <a:xfrm>
            <a:off x="356784" y="761531"/>
            <a:ext cx="10843653" cy="396006"/>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B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Put a (X) next to two words that could finish this sentence about Diego (</a:t>
            </a:r>
            <a:r>
              <a:rPr kumimoji="0" lang="en-US" sz="2000" b="0"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 boy</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11" name="Graphic 10" descr="Close">
            <a:extLst>
              <a:ext uri="{FF2B5EF4-FFF2-40B4-BE49-F238E27FC236}">
                <a16:creationId xmlns:a16="http://schemas.microsoft.com/office/drawing/2014/main" id="{73275084-8829-4502-AD4A-6B31CE15D3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94308" y="1561775"/>
            <a:ext cx="282416" cy="282416"/>
          </a:xfrm>
          <a:prstGeom prst="rect">
            <a:avLst/>
          </a:prstGeom>
        </p:spPr>
      </p:pic>
      <p:pic>
        <p:nvPicPr>
          <p:cNvPr id="12" name="Graphic 11" descr="Close">
            <a:extLst>
              <a:ext uri="{FF2B5EF4-FFF2-40B4-BE49-F238E27FC236}">
                <a16:creationId xmlns:a16="http://schemas.microsoft.com/office/drawing/2014/main" id="{8701C629-2DD4-495C-8026-ECB3B31F41F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94308" y="2678150"/>
            <a:ext cx="282416" cy="282416"/>
          </a:xfrm>
          <a:prstGeom prst="rect">
            <a:avLst/>
          </a:prstGeom>
        </p:spPr>
      </p:pic>
      <p:pic>
        <p:nvPicPr>
          <p:cNvPr id="13" name="Graphic 12" descr="Close">
            <a:extLst>
              <a:ext uri="{FF2B5EF4-FFF2-40B4-BE49-F238E27FC236}">
                <a16:creationId xmlns:a16="http://schemas.microsoft.com/office/drawing/2014/main" id="{BAD4761F-EE92-4D17-9589-004D7939956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94308" y="4934168"/>
            <a:ext cx="282416" cy="282416"/>
          </a:xfrm>
          <a:prstGeom prst="rect">
            <a:avLst/>
          </a:prstGeom>
        </p:spPr>
      </p:pic>
      <p:pic>
        <p:nvPicPr>
          <p:cNvPr id="14" name="Graphic 13" descr="Close">
            <a:extLst>
              <a:ext uri="{FF2B5EF4-FFF2-40B4-BE49-F238E27FC236}">
                <a16:creationId xmlns:a16="http://schemas.microsoft.com/office/drawing/2014/main" id="{8ED2BE7E-BC4E-4100-8A31-36EE3A83FBC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094308" y="5264174"/>
            <a:ext cx="282416" cy="282416"/>
          </a:xfrm>
          <a:prstGeom prst="rect">
            <a:avLst/>
          </a:prstGeom>
        </p:spPr>
      </p:pic>
    </p:spTree>
    <p:extLst>
      <p:ext uri="{BB962C8B-B14F-4D97-AF65-F5344CB8AC3E}">
        <p14:creationId xmlns:p14="http://schemas.microsoft.com/office/powerpoint/2010/main" val="160481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6" name="Picture 5" descr="Icon&#10;&#10;Description automatically generated">
            <a:extLst>
              <a:ext uri="{FF2B5EF4-FFF2-40B4-BE49-F238E27FC236}">
                <a16:creationId xmlns:a16="http://schemas.microsoft.com/office/drawing/2014/main" id="{4368CEC7-EE41-4873-B19C-2C5414FA6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0437" y="106125"/>
            <a:ext cx="781050" cy="781050"/>
          </a:xfrm>
          <a:prstGeom prst="rect">
            <a:avLst/>
          </a:prstGeom>
        </p:spPr>
      </p:pic>
      <p:sp>
        <p:nvSpPr>
          <p:cNvPr id="5" name="TextBox 4">
            <a:extLst>
              <a:ext uri="{FF2B5EF4-FFF2-40B4-BE49-F238E27FC236}">
                <a16:creationId xmlns:a16="http://schemas.microsoft.com/office/drawing/2014/main" id="{77794BF0-07B8-4A12-82A9-A59D2A2F4B0C}"/>
              </a:ext>
            </a:extLst>
          </p:cNvPr>
          <p:cNvSpPr txBox="1">
            <a:spLocks noChangeArrowheads="1"/>
          </p:cNvSpPr>
          <p:nvPr/>
        </p:nvSpPr>
        <p:spPr bwMode="auto">
          <a:xfrm>
            <a:off x="221286" y="82969"/>
            <a:ext cx="18678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2800" b="1" i="0" u="none" strike="noStrike" kern="1200" cap="none" spc="0" normalizeH="0" baseline="0" noProof="0" dirty="0">
                <a:ln>
                  <a:noFill/>
                </a:ln>
                <a:solidFill>
                  <a:srgbClr val="1F4E79"/>
                </a:solidFill>
                <a:effectLst/>
                <a:uLnTx/>
                <a:uFillTx/>
                <a:latin typeface="Century Gothic" panose="020B0502020202020204" pitchFamily="34" charset="0"/>
                <a:ea typeface="MS PGothic" panose="020B0600070205080204" pitchFamily="34" charset="-128"/>
                <a:cs typeface="+mn-cs"/>
              </a:rPr>
              <a:t>Grammar</a:t>
            </a:r>
            <a:endParaRPr kumimoji="0" lang="en-GB" altLang="en-US" sz="28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endParaRPr>
          </a:p>
        </p:txBody>
      </p:sp>
      <p:graphicFrame>
        <p:nvGraphicFramePr>
          <p:cNvPr id="7" name="Table 6">
            <a:extLst>
              <a:ext uri="{FF2B5EF4-FFF2-40B4-BE49-F238E27FC236}">
                <a16:creationId xmlns:a16="http://schemas.microsoft.com/office/drawing/2014/main" id="{11463BD0-DA0C-4C7E-8978-DFBE7D84394C}"/>
              </a:ext>
            </a:extLst>
          </p:cNvPr>
          <p:cNvGraphicFramePr>
            <a:graphicFrameLocks noGrp="1"/>
          </p:cNvGraphicFramePr>
          <p:nvPr>
            <p:extLst>
              <p:ext uri="{D42A27DB-BD31-4B8C-83A1-F6EECF244321}">
                <p14:modId xmlns:p14="http://schemas.microsoft.com/office/powerpoint/2010/main" val="2706640182"/>
              </p:ext>
            </p:extLst>
          </p:nvPr>
        </p:nvGraphicFramePr>
        <p:xfrm>
          <a:off x="932914" y="1366535"/>
          <a:ext cx="10251824" cy="3812796"/>
        </p:xfrm>
        <a:graphic>
          <a:graphicData uri="http://schemas.openxmlformats.org/drawingml/2006/table">
            <a:tbl>
              <a:tblPr firstRow="1" firstCol="1" bandRow="1"/>
              <a:tblGrid>
                <a:gridCol w="490948">
                  <a:extLst>
                    <a:ext uri="{9D8B030D-6E8A-4147-A177-3AD203B41FA5}">
                      <a16:colId xmlns:a16="http://schemas.microsoft.com/office/drawing/2014/main" val="1305412781"/>
                    </a:ext>
                  </a:extLst>
                </a:gridCol>
                <a:gridCol w="2180773">
                  <a:extLst>
                    <a:ext uri="{9D8B030D-6E8A-4147-A177-3AD203B41FA5}">
                      <a16:colId xmlns:a16="http://schemas.microsoft.com/office/drawing/2014/main" val="392157246"/>
                    </a:ext>
                  </a:extLst>
                </a:gridCol>
                <a:gridCol w="7580103">
                  <a:extLst>
                    <a:ext uri="{9D8B030D-6E8A-4147-A177-3AD203B41FA5}">
                      <a16:colId xmlns:a16="http://schemas.microsoft.com/office/drawing/2014/main" val="3934823700"/>
                    </a:ext>
                  </a:extLst>
                </a:gridCol>
              </a:tblGrid>
              <a:tr h="626110">
                <a:tc>
                  <a:txBody>
                    <a:bodyPr/>
                    <a:lstStyle/>
                    <a:p>
                      <a:pPr algn="ctr">
                        <a:lnSpc>
                          <a:spcPct val="107000"/>
                        </a:lnSpc>
                        <a:spcAft>
                          <a:spcPts val="0"/>
                        </a:spcAft>
                      </a:pPr>
                      <a:r>
                        <a:rPr lang="es-E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una</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imposible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s-E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cosa</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Correct order:</a:t>
                      </a: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_________________________________________</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893790"/>
                  </a:ext>
                </a:extLst>
              </a:tr>
              <a:tr h="626110">
                <a:tc>
                  <a:txBody>
                    <a:bodyPr/>
                    <a:lstStyle/>
                    <a:p>
                      <a:pPr algn="ctr">
                        <a:lnSpc>
                          <a:spcPct val="107000"/>
                        </a:lnSpc>
                        <a:spcAft>
                          <a:spcPts val="0"/>
                        </a:spcAft>
                      </a:pPr>
                      <a:r>
                        <a:rPr lang="es-E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profesor</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positivo</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s-E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un</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Correct order:</a:t>
                      </a: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_________________________________________</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6543120"/>
                  </a:ext>
                </a:extLst>
              </a:tr>
              <a:tr h="626110">
                <a:tc>
                  <a:txBody>
                    <a:bodyPr/>
                    <a:lstStyle/>
                    <a:p>
                      <a:pPr algn="ctr">
                        <a:lnSpc>
                          <a:spcPct val="107000"/>
                        </a:lnSpc>
                        <a:spcAft>
                          <a:spcPts val="0"/>
                        </a:spcAft>
                      </a:pPr>
                      <a:r>
                        <a:rPr lang="es-E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cómoda</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s-E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una</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s-E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cama</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Correct order:</a:t>
                      </a: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_________________________________________</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47382725"/>
                  </a:ext>
                </a:extLst>
              </a:tr>
              <a:tr h="626110">
                <a:tc>
                  <a:txBody>
                    <a:bodyPr/>
                    <a:lstStyle/>
                    <a:p>
                      <a:pPr algn="ctr">
                        <a:lnSpc>
                          <a:spcPct val="107000"/>
                        </a:lnSpc>
                        <a:spcAft>
                          <a:spcPts val="0"/>
                        </a:spcAft>
                      </a:pPr>
                      <a:r>
                        <a:rPr lang="es-ES" sz="2000">
                          <a:solidFill>
                            <a:srgbClr val="1F4E79"/>
                          </a:solidFill>
                          <a:effectLst/>
                          <a:latin typeface="Century Gothic" panose="020B0502020202020204" pitchFamily="34" charset="0"/>
                          <a:ea typeface="DengXian" panose="02010600030101010101" pitchFamily="2" charset="-122"/>
                          <a:cs typeface="Helvetica" panose="020B0604020202020204" pitchFamily="34" charset="0"/>
                        </a:rPr>
                        <a:t>4.</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err="1">
                          <a:solidFill>
                            <a:srgbClr val="1F4E79"/>
                          </a:solidFill>
                          <a:effectLst/>
                          <a:latin typeface="Century Gothic" panose="020B0502020202020204" pitchFamily="34" charset="0"/>
                          <a:ea typeface="DengXian" panose="02010600030101010101" pitchFamily="2" charset="-122"/>
                          <a:cs typeface="Helvetica" panose="020B0604020202020204" pitchFamily="34" charset="0"/>
                        </a:rPr>
                        <a:t>lápiz</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s-E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un</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s-E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nuevo</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Correct order:</a:t>
                      </a: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_________________________________________</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047303"/>
                  </a:ext>
                </a:extLst>
              </a:tr>
            </a:tbl>
          </a:graphicData>
        </a:graphic>
      </p:graphicFrame>
      <p:sp>
        <p:nvSpPr>
          <p:cNvPr id="8" name="Rectangle 1">
            <a:extLst>
              <a:ext uri="{FF2B5EF4-FFF2-40B4-BE49-F238E27FC236}">
                <a16:creationId xmlns:a16="http://schemas.microsoft.com/office/drawing/2014/main" id="{8AB641FB-C5F4-40B7-8104-F9E83D9C6508}"/>
              </a:ext>
            </a:extLst>
          </p:cNvPr>
          <p:cNvSpPr>
            <a:spLocks noChangeArrowheads="1"/>
          </p:cNvSpPr>
          <p:nvPr/>
        </p:nvSpPr>
        <p:spPr bwMode="auto">
          <a:xfrm>
            <a:off x="234462" y="687120"/>
            <a:ext cx="643637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 </a:t>
            </a:r>
            <a:r>
              <a:rPr kumimoji="0" lang="en-US" alt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Helvetica" panose="020B0604020202020204" pitchFamily="34" charset="0"/>
              </a:rPr>
              <a:t>Write</a:t>
            </a:r>
            <a:r>
              <a:rPr kumimoji="0" lang="en-US" alt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Helvetica" panose="020B0604020202020204" pitchFamily="34" charset="0"/>
              </a:rPr>
              <a:t> the words in each box in the </a:t>
            </a:r>
            <a:r>
              <a:rPr kumimoji="0" lang="en-US" alt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Helvetica" panose="020B0604020202020204" pitchFamily="34" charset="0"/>
              </a:rPr>
              <a:t>correct order</a:t>
            </a:r>
            <a:r>
              <a:rPr kumimoji="0" lang="en-US" alt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Helvetica" panose="020B0604020202020204" pitchFamily="34" charset="0"/>
              </a:rPr>
              <a:t>.</a:t>
            </a:r>
            <a:endParaRPr kumimoji="0" lang="en-US" altLang="en-US"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6BCDF6C9-7652-45E1-8207-3400666933DB}"/>
              </a:ext>
            </a:extLst>
          </p:cNvPr>
          <p:cNvSpPr txBox="1"/>
          <p:nvPr/>
        </p:nvSpPr>
        <p:spPr>
          <a:xfrm>
            <a:off x="6058826" y="1539978"/>
            <a:ext cx="3136223"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una </a:t>
            </a:r>
            <a:r>
              <a:rPr lang="en-GB" sz="2400" b="1" dirty="0" err="1">
                <a:solidFill>
                  <a:srgbClr val="FF0066"/>
                </a:solidFill>
                <a:latin typeface="Century Gothic" panose="020B0502020202020204" pitchFamily="34" charset="0"/>
              </a:rPr>
              <a:t>cosa</a:t>
            </a:r>
            <a:r>
              <a:rPr lang="en-GB" sz="2400" b="1" dirty="0">
                <a:solidFill>
                  <a:srgbClr val="FF0066"/>
                </a:solidFill>
                <a:latin typeface="Century Gothic" panose="020B0502020202020204" pitchFamily="34" charset="0"/>
              </a:rPr>
              <a:t> </a:t>
            </a:r>
            <a:r>
              <a:rPr lang="en-GB" sz="2400" b="1" dirty="0" err="1">
                <a:solidFill>
                  <a:srgbClr val="FF0066"/>
                </a:solidFill>
                <a:latin typeface="Century Gothic" panose="020B0502020202020204" pitchFamily="34" charset="0"/>
              </a:rPr>
              <a:t>imposible</a:t>
            </a:r>
            <a:endParaRPr lang="en-GB" sz="2400" b="1" dirty="0">
              <a:solidFill>
                <a:srgbClr val="FF0066"/>
              </a:solidFill>
              <a:latin typeface="Century Gothic" panose="020B0502020202020204" pitchFamily="34" charset="0"/>
            </a:endParaRPr>
          </a:p>
        </p:txBody>
      </p:sp>
      <p:sp>
        <p:nvSpPr>
          <p:cNvPr id="10" name="TextBox 9">
            <a:extLst>
              <a:ext uri="{FF2B5EF4-FFF2-40B4-BE49-F238E27FC236}">
                <a16:creationId xmlns:a16="http://schemas.microsoft.com/office/drawing/2014/main" id="{E1DEB5A7-2045-4EB6-810C-93659ECFF3DE}"/>
              </a:ext>
            </a:extLst>
          </p:cNvPr>
          <p:cNvSpPr txBox="1"/>
          <p:nvPr/>
        </p:nvSpPr>
        <p:spPr>
          <a:xfrm>
            <a:off x="5963459" y="2445241"/>
            <a:ext cx="3136223"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un </a:t>
            </a:r>
            <a:r>
              <a:rPr lang="en-GB" sz="2400" b="1" dirty="0" err="1">
                <a:solidFill>
                  <a:srgbClr val="FF0066"/>
                </a:solidFill>
                <a:latin typeface="Century Gothic" panose="020B0502020202020204" pitchFamily="34" charset="0"/>
              </a:rPr>
              <a:t>profesor</a:t>
            </a:r>
            <a:r>
              <a:rPr lang="en-GB" sz="2400" b="1" dirty="0">
                <a:solidFill>
                  <a:srgbClr val="FF0066"/>
                </a:solidFill>
                <a:latin typeface="Century Gothic" panose="020B0502020202020204" pitchFamily="34" charset="0"/>
              </a:rPr>
              <a:t> </a:t>
            </a:r>
            <a:r>
              <a:rPr lang="en-GB" sz="2400" b="1" dirty="0" err="1">
                <a:solidFill>
                  <a:srgbClr val="FF0066"/>
                </a:solidFill>
                <a:latin typeface="Century Gothic" panose="020B0502020202020204" pitchFamily="34" charset="0"/>
              </a:rPr>
              <a:t>positivo</a:t>
            </a:r>
            <a:endParaRPr lang="en-GB" sz="2400" b="1" dirty="0">
              <a:solidFill>
                <a:srgbClr val="FF0066"/>
              </a:solidFill>
              <a:latin typeface="Century Gothic" panose="020B0502020202020204" pitchFamily="34" charset="0"/>
            </a:endParaRPr>
          </a:p>
        </p:txBody>
      </p:sp>
      <p:sp>
        <p:nvSpPr>
          <p:cNvPr id="11" name="TextBox 10">
            <a:extLst>
              <a:ext uri="{FF2B5EF4-FFF2-40B4-BE49-F238E27FC236}">
                <a16:creationId xmlns:a16="http://schemas.microsoft.com/office/drawing/2014/main" id="{22C7DD4A-4D68-4EB8-8C6B-AF4E7E00A907}"/>
              </a:ext>
            </a:extLst>
          </p:cNvPr>
          <p:cNvSpPr txBox="1"/>
          <p:nvPr/>
        </p:nvSpPr>
        <p:spPr>
          <a:xfrm>
            <a:off x="5963459" y="3489430"/>
            <a:ext cx="3136223"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una </a:t>
            </a:r>
            <a:r>
              <a:rPr lang="en-GB" sz="2400" b="1" dirty="0" err="1">
                <a:solidFill>
                  <a:srgbClr val="FF0066"/>
                </a:solidFill>
                <a:latin typeface="Century Gothic" panose="020B0502020202020204" pitchFamily="34" charset="0"/>
              </a:rPr>
              <a:t>cama</a:t>
            </a:r>
            <a:r>
              <a:rPr lang="en-GB" sz="2400" b="1" dirty="0">
                <a:solidFill>
                  <a:srgbClr val="FF0066"/>
                </a:solidFill>
                <a:latin typeface="Century Gothic" panose="020B0502020202020204" pitchFamily="34" charset="0"/>
              </a:rPr>
              <a:t> </a:t>
            </a:r>
            <a:r>
              <a:rPr lang="en-GB" sz="2400" b="1" dirty="0" err="1">
                <a:solidFill>
                  <a:srgbClr val="FF0066"/>
                </a:solidFill>
                <a:latin typeface="Century Gothic" panose="020B0502020202020204" pitchFamily="34" charset="0"/>
              </a:rPr>
              <a:t>cómoda</a:t>
            </a:r>
            <a:endParaRPr lang="en-GB" sz="2400" b="1" dirty="0">
              <a:solidFill>
                <a:srgbClr val="FF0066"/>
              </a:solidFill>
              <a:latin typeface="Century Gothic" panose="020B0502020202020204" pitchFamily="34" charset="0"/>
            </a:endParaRPr>
          </a:p>
        </p:txBody>
      </p:sp>
      <p:sp>
        <p:nvSpPr>
          <p:cNvPr id="12" name="TextBox 11">
            <a:extLst>
              <a:ext uri="{FF2B5EF4-FFF2-40B4-BE49-F238E27FC236}">
                <a16:creationId xmlns:a16="http://schemas.microsoft.com/office/drawing/2014/main" id="{A8E99AFF-0729-49FD-A599-26B8C0A2851B}"/>
              </a:ext>
            </a:extLst>
          </p:cNvPr>
          <p:cNvSpPr txBox="1"/>
          <p:nvPr/>
        </p:nvSpPr>
        <p:spPr>
          <a:xfrm>
            <a:off x="6309146" y="4416992"/>
            <a:ext cx="3136223"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un </a:t>
            </a:r>
            <a:r>
              <a:rPr lang="en-GB" sz="2400" b="1" dirty="0" err="1">
                <a:solidFill>
                  <a:srgbClr val="FF0066"/>
                </a:solidFill>
                <a:latin typeface="Century Gothic" panose="020B0502020202020204" pitchFamily="34" charset="0"/>
              </a:rPr>
              <a:t>lápiz</a:t>
            </a:r>
            <a:r>
              <a:rPr lang="en-GB" sz="2400" b="1" dirty="0">
                <a:solidFill>
                  <a:srgbClr val="FF0066"/>
                </a:solidFill>
                <a:latin typeface="Century Gothic" panose="020B0502020202020204" pitchFamily="34" charset="0"/>
              </a:rPr>
              <a:t> nuevo</a:t>
            </a:r>
          </a:p>
        </p:txBody>
      </p:sp>
    </p:spTree>
    <p:extLst>
      <p:ext uri="{BB962C8B-B14F-4D97-AF65-F5344CB8AC3E}">
        <p14:creationId xmlns:p14="http://schemas.microsoft.com/office/powerpoint/2010/main" val="1748495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Pen, Write, Pencil, Writing Tool, Work, Message, Blue">
            <a:extLst>
              <a:ext uri="{FF2B5EF4-FFF2-40B4-BE49-F238E27FC236}">
                <a16:creationId xmlns:a16="http://schemas.microsoft.com/office/drawing/2014/main" id="{F822FD64-B101-4B75-9404-68D036FE52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3709" y="116864"/>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11B6F84E-A331-4263-845A-26B532BD1E5E}"/>
              </a:ext>
            </a:extLst>
          </p:cNvPr>
          <p:cNvSpPr>
            <a:spLocks noGrp="1"/>
          </p:cNvSpPr>
          <p:nvPr>
            <p:ph type="title"/>
          </p:nvPr>
        </p:nvSpPr>
        <p:spPr>
          <a:xfrm>
            <a:off x="10931719" y="1042412"/>
            <a:ext cx="1260281" cy="461665"/>
          </a:xfrm>
          <a:solidFill>
            <a:srgbClr val="92D050"/>
          </a:solidFill>
        </p:spPr>
        <p:txBody>
          <a:bodyPr>
            <a:normAutofit/>
          </a:bodyPr>
          <a:lstStyle/>
          <a:p>
            <a:pPr algn="ctr"/>
            <a:r>
              <a:rPr lang="en-GB" sz="2400" b="1" dirty="0" err="1">
                <a:solidFill>
                  <a:schemeClr val="bg1"/>
                </a:solidFill>
                <a:latin typeface="Century Gothic" panose="020B0502020202020204" pitchFamily="34" charset="0"/>
              </a:rPr>
              <a:t>escribir</a:t>
            </a:r>
            <a:endParaRPr lang="en-GB" sz="2400" b="1" dirty="0">
              <a:solidFill>
                <a:schemeClr val="bg1"/>
              </a:solidFill>
              <a:latin typeface="Century Gothic" panose="020B0502020202020204" pitchFamily="34" charset="0"/>
            </a:endParaRPr>
          </a:p>
        </p:txBody>
      </p:sp>
      <p:sp>
        <p:nvSpPr>
          <p:cNvPr id="6" name="Rectangle 5">
            <a:extLst>
              <a:ext uri="{FF2B5EF4-FFF2-40B4-BE49-F238E27FC236}">
                <a16:creationId xmlns:a16="http://schemas.microsoft.com/office/drawing/2014/main" id="{06F2C5AE-EA61-4CCE-B7DD-59BBBB158CDB}"/>
              </a:ext>
            </a:extLst>
          </p:cNvPr>
          <p:cNvSpPr/>
          <p:nvPr/>
        </p:nvSpPr>
        <p:spPr>
          <a:xfrm>
            <a:off x="523461" y="1171395"/>
            <a:ext cx="10250556" cy="451521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D </a:t>
            </a:r>
            <a:r>
              <a:rPr kumimoji="0" lang="en-US" sz="24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Write the Spanish word for ‘a’.</a:t>
            </a:r>
            <a:br>
              <a:rPr kumimoji="0" lang="en-US" sz="24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br>
            <a:br>
              <a:rPr kumimoji="0" lang="en-US" sz="24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br>
            <a:r>
              <a:rPr kumimoji="0" lang="en-US" sz="24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1. _______  </a:t>
            </a:r>
            <a:r>
              <a:rPr kumimoji="0" lang="en-US" sz="24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barco</a:t>
            </a:r>
            <a:r>
              <a:rPr kumimoji="0" lang="en-US" sz="24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(m)</a:t>
            </a:r>
            <a:br>
              <a:rPr kumimoji="0" lang="en-US" sz="24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br>
            <a:r>
              <a:rPr kumimoji="0" lang="en-US" sz="24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2. _______  planta (f)</a:t>
            </a:r>
            <a:endPar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b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b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E  </a:t>
            </a:r>
            <a:r>
              <a:rPr kumimoji="0" lang="en-US" sz="24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Write the Spanish for the English given in brackets. </a:t>
            </a:r>
            <a:endPar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1.  ________ una mesa. (I have)</a:t>
            </a:r>
            <a:br>
              <a:rPr kumimoji="0" lang="en-US" sz="24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br>
            <a:r>
              <a:rPr kumimoji="0" lang="en-US" sz="24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2.  </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________ </a:t>
            </a:r>
            <a:r>
              <a:rPr kumimoji="0" lang="en-GB" sz="24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miércoles</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(it is)</a:t>
            </a:r>
            <a:b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b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3. ________ </a:t>
            </a:r>
            <a:r>
              <a:rPr lang="en-GB" sz="2400" dirty="0" err="1">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increíble</a:t>
            </a:r>
            <a:r>
              <a:rPr lang="en-GB" sz="2400" dirty="0">
                <a:solidFill>
                  <a:srgbClr val="1F4E79"/>
                </a:solidFill>
                <a:effectLst/>
                <a:latin typeface="Century Gothic" panose="020B0502020202020204" pitchFamily="34" charset="0"/>
                <a:ea typeface="Times New Roman" panose="02020603050405020304" pitchFamily="18" charset="0"/>
                <a:cs typeface="Arial" panose="020B0604020202020204" pitchFamily="34" charset="0"/>
              </a:rPr>
              <a:t> </a:t>
            </a:r>
            <a:r>
              <a:rPr kumimoji="0" lang="en-GB" sz="2400" b="0"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hoy.</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(I am)</a:t>
            </a:r>
            <a:b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b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4. ¿ ________ </a:t>
            </a:r>
            <a:r>
              <a:rPr kumimoji="0" lang="en-GB" sz="24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positiva</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400" b="0"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siempre</a:t>
            </a: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(you are)</a:t>
            </a:r>
            <a:b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br>
            <a:r>
              <a:rPr kumimoji="0" lang="en-GB" sz="24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p:txBody>
      </p:sp>
      <p:sp>
        <p:nvSpPr>
          <p:cNvPr id="5" name="TextBox 4">
            <a:extLst>
              <a:ext uri="{FF2B5EF4-FFF2-40B4-BE49-F238E27FC236}">
                <a16:creationId xmlns:a16="http://schemas.microsoft.com/office/drawing/2014/main" id="{33C1DC13-4744-44A6-BA88-3021E7B9E29C}"/>
              </a:ext>
            </a:extLst>
          </p:cNvPr>
          <p:cNvSpPr txBox="1"/>
          <p:nvPr/>
        </p:nvSpPr>
        <p:spPr>
          <a:xfrm>
            <a:off x="970722" y="1941422"/>
            <a:ext cx="894522"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un</a:t>
            </a:r>
          </a:p>
        </p:txBody>
      </p:sp>
      <p:sp>
        <p:nvSpPr>
          <p:cNvPr id="8" name="TextBox 7">
            <a:extLst>
              <a:ext uri="{FF2B5EF4-FFF2-40B4-BE49-F238E27FC236}">
                <a16:creationId xmlns:a16="http://schemas.microsoft.com/office/drawing/2014/main" id="{F93854A9-722B-41C1-B609-4D6BF3AAE35E}"/>
              </a:ext>
            </a:extLst>
          </p:cNvPr>
          <p:cNvSpPr txBox="1"/>
          <p:nvPr/>
        </p:nvSpPr>
        <p:spPr>
          <a:xfrm>
            <a:off x="962562" y="2336181"/>
            <a:ext cx="894522"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una</a:t>
            </a:r>
          </a:p>
        </p:txBody>
      </p:sp>
      <p:sp>
        <p:nvSpPr>
          <p:cNvPr id="9" name="TextBox 8">
            <a:extLst>
              <a:ext uri="{FF2B5EF4-FFF2-40B4-BE49-F238E27FC236}">
                <a16:creationId xmlns:a16="http://schemas.microsoft.com/office/drawing/2014/main" id="{1CBECAEC-9920-42CD-B8F2-AB77AE82B85C}"/>
              </a:ext>
            </a:extLst>
          </p:cNvPr>
          <p:cNvSpPr txBox="1"/>
          <p:nvPr/>
        </p:nvSpPr>
        <p:spPr>
          <a:xfrm>
            <a:off x="1134274" y="3670156"/>
            <a:ext cx="1118272"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Tengo</a:t>
            </a:r>
          </a:p>
        </p:txBody>
      </p:sp>
      <p:sp>
        <p:nvSpPr>
          <p:cNvPr id="10" name="TextBox 9">
            <a:extLst>
              <a:ext uri="{FF2B5EF4-FFF2-40B4-BE49-F238E27FC236}">
                <a16:creationId xmlns:a16="http://schemas.microsoft.com/office/drawing/2014/main" id="{C5D0FAA6-FAF6-417A-A118-B163D2963C8D}"/>
              </a:ext>
            </a:extLst>
          </p:cNvPr>
          <p:cNvSpPr txBox="1"/>
          <p:nvPr/>
        </p:nvSpPr>
        <p:spPr>
          <a:xfrm>
            <a:off x="1246149" y="4064915"/>
            <a:ext cx="894522"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Es</a:t>
            </a:r>
          </a:p>
        </p:txBody>
      </p:sp>
      <p:sp>
        <p:nvSpPr>
          <p:cNvPr id="11" name="TextBox 10">
            <a:extLst>
              <a:ext uri="{FF2B5EF4-FFF2-40B4-BE49-F238E27FC236}">
                <a16:creationId xmlns:a16="http://schemas.microsoft.com/office/drawing/2014/main" id="{3F76E2B0-B704-460E-8DBA-EC2E29A12B56}"/>
              </a:ext>
            </a:extLst>
          </p:cNvPr>
          <p:cNvSpPr txBox="1"/>
          <p:nvPr/>
        </p:nvSpPr>
        <p:spPr>
          <a:xfrm>
            <a:off x="1134274" y="4421887"/>
            <a:ext cx="1006397"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Estoy</a:t>
            </a:r>
            <a:endParaRPr lang="en-GB" sz="2400" b="1" dirty="0">
              <a:solidFill>
                <a:srgbClr val="FF0066"/>
              </a:solidFill>
              <a:latin typeface="Century Gothic" panose="020B0502020202020204" pitchFamily="34" charset="0"/>
            </a:endParaRPr>
          </a:p>
        </p:txBody>
      </p:sp>
      <p:sp>
        <p:nvSpPr>
          <p:cNvPr id="12" name="TextBox 11">
            <a:extLst>
              <a:ext uri="{FF2B5EF4-FFF2-40B4-BE49-F238E27FC236}">
                <a16:creationId xmlns:a16="http://schemas.microsoft.com/office/drawing/2014/main" id="{183EB02D-E8B4-48A6-921D-C2A7CB123279}"/>
              </a:ext>
            </a:extLst>
          </p:cNvPr>
          <p:cNvSpPr txBox="1"/>
          <p:nvPr/>
        </p:nvSpPr>
        <p:spPr>
          <a:xfrm>
            <a:off x="1246149" y="4804814"/>
            <a:ext cx="894522"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Eres</a:t>
            </a:r>
          </a:p>
        </p:txBody>
      </p:sp>
    </p:spTree>
    <p:extLst>
      <p:ext uri="{BB962C8B-B14F-4D97-AF65-F5344CB8AC3E}">
        <p14:creationId xmlns:p14="http://schemas.microsoft.com/office/powerpoint/2010/main" val="194377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3">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53" name="TextBox 4">
            <a:extLst>
              <a:ext uri="{FF2B5EF4-FFF2-40B4-BE49-F238E27FC236}">
                <a16:creationId xmlns:a16="http://schemas.microsoft.com/office/drawing/2014/main" id="{9DB040F5-F0B7-4652-86A0-6B4F38AD8EA9}"/>
              </a:ext>
            </a:extLst>
          </p:cNvPr>
          <p:cNvSpPr txBox="1">
            <a:spLocks noChangeArrowheads="1"/>
          </p:cNvSpPr>
          <p:nvPr/>
        </p:nvSpPr>
        <p:spPr bwMode="auto">
          <a:xfrm>
            <a:off x="221286" y="82969"/>
            <a:ext cx="22317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None/>
            </a:pPr>
            <a:r>
              <a:rPr lang="en-US" altLang="en-US" sz="2800" b="1" dirty="0">
                <a:solidFill>
                  <a:srgbClr val="1F4E79"/>
                </a:solidFill>
                <a:latin typeface="Century Gothic" panose="020B0502020202020204" pitchFamily="34" charset="0"/>
              </a:rPr>
              <a:t>Vocabulary</a:t>
            </a:r>
            <a:endParaRPr lang="en-GB" altLang="en-US" sz="2800" dirty="0">
              <a:solidFill>
                <a:srgbClr val="002060"/>
              </a:solidFill>
              <a:latin typeface="Century Gothic" panose="020B0502020202020204" pitchFamily="34" charset="0"/>
            </a:endParaRPr>
          </a:p>
        </p:txBody>
      </p:sp>
      <p:sp>
        <p:nvSpPr>
          <p:cNvPr id="4" name="Rectangle 3">
            <a:extLst>
              <a:ext uri="{FF2B5EF4-FFF2-40B4-BE49-F238E27FC236}">
                <a16:creationId xmlns:a16="http://schemas.microsoft.com/office/drawing/2014/main" id="{47BDF996-8870-4063-9E57-6193D88A767D}"/>
              </a:ext>
            </a:extLst>
          </p:cNvPr>
          <p:cNvSpPr>
            <a:spLocks noChangeArrowheads="1"/>
          </p:cNvSpPr>
          <p:nvPr/>
        </p:nvSpPr>
        <p:spPr bwMode="auto">
          <a:xfrm>
            <a:off x="1490869" y="790855"/>
            <a:ext cx="931374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000" b="0" i="0" u="none" strike="noStrike" cap="none" normalizeH="0" baseline="0" dirty="0">
                <a:ln>
                  <a:noFill/>
                </a:ln>
                <a:solidFill>
                  <a:srgbClr val="002060"/>
                </a:solidFill>
                <a:effectLst/>
                <a:latin typeface="Century Gothic" panose="020B0502020202020204" pitchFamily="34" charset="0"/>
              </a:rPr>
              <a:t>At home,</a:t>
            </a:r>
            <a:r>
              <a:rPr kumimoji="0" lang="en-GB" altLang="en-US" sz="2000" b="1" i="0" u="none" strike="noStrike" cap="none" normalizeH="0" baseline="0" dirty="0">
                <a:ln>
                  <a:noFill/>
                </a:ln>
                <a:solidFill>
                  <a:srgbClr val="002060"/>
                </a:solidFill>
                <a:effectLst/>
                <a:latin typeface="Century Gothic" panose="020B0502020202020204" pitchFamily="34" charset="0"/>
              </a:rPr>
              <a:t> Apo</a:t>
            </a:r>
            <a:r>
              <a:rPr kumimoji="0" lang="en-GB" altLang="en-US" sz="2000" b="0" i="0" u="none" strike="noStrike" cap="none" normalizeH="0" baseline="0" dirty="0">
                <a:ln>
                  <a:noFill/>
                </a:ln>
                <a:solidFill>
                  <a:srgbClr val="002060"/>
                </a:solidFill>
                <a:effectLst/>
                <a:latin typeface="Century Gothic" panose="020B0502020202020204" pitchFamily="34" charset="0"/>
              </a:rPr>
              <a:t> speaks </a:t>
            </a:r>
            <a:r>
              <a:rPr lang="en-GB" altLang="en-US" sz="2000" dirty="0">
                <a:solidFill>
                  <a:srgbClr val="002060"/>
                </a:solidFill>
                <a:latin typeface="Century Gothic" panose="020B0502020202020204" pitchFamily="34" charset="0"/>
              </a:rPr>
              <a:t>Quechua</a:t>
            </a:r>
            <a:r>
              <a:rPr kumimoji="0" lang="en-GB" altLang="en-US" sz="2000" b="0" i="0" u="none" strike="noStrike" cap="none" normalizeH="0" baseline="0" dirty="0">
                <a:ln>
                  <a:noFill/>
                </a:ln>
                <a:solidFill>
                  <a:srgbClr val="002060"/>
                </a:solidFill>
                <a:effectLst/>
                <a:latin typeface="Century Gothic" panose="020B0502020202020204" pitchFamily="34" charset="0"/>
              </a:rPr>
              <a:t>, a language spoken by many people from Peru, Bolivia and Ecuador. He is learning Spanish at school, like you.  </a:t>
            </a:r>
            <a:r>
              <a:rPr kumimoji="0" lang="en-GB" altLang="en-US" sz="2000" b="0" i="0" u="none" strike="noStrike" cap="none" normalizeH="0" baseline="0" dirty="0">
                <a:ln>
                  <a:noFill/>
                </a:ln>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Help Apo by answering the questions in this quiz. </a:t>
            </a:r>
            <a:endParaRPr kumimoji="0" lang="en-GB" altLang="en-US" sz="2000" b="0" i="0" u="none" strike="noStrike" cap="none" normalizeH="0" baseline="0" dirty="0">
              <a:ln>
                <a:noFill/>
              </a:ln>
              <a:solidFill>
                <a:schemeClr val="tx1"/>
              </a:solidFill>
              <a:effectLst/>
              <a:latin typeface="Arial" panose="020B0604020202020204" pitchFamily="34" charset="0"/>
            </a:endParaRPr>
          </a:p>
        </p:txBody>
      </p:sp>
      <p:graphicFrame>
        <p:nvGraphicFramePr>
          <p:cNvPr id="6" name="Table 5">
            <a:extLst>
              <a:ext uri="{FF2B5EF4-FFF2-40B4-BE49-F238E27FC236}">
                <a16:creationId xmlns:a16="http://schemas.microsoft.com/office/drawing/2014/main" id="{2B97306D-7934-4B0B-853E-50B263C92502}"/>
              </a:ext>
            </a:extLst>
          </p:cNvPr>
          <p:cNvGraphicFramePr>
            <a:graphicFrameLocks noGrp="1"/>
          </p:cNvGraphicFramePr>
          <p:nvPr>
            <p:extLst>
              <p:ext uri="{D42A27DB-BD31-4B8C-83A1-F6EECF244321}">
                <p14:modId xmlns:p14="http://schemas.microsoft.com/office/powerpoint/2010/main" val="4268540517"/>
              </p:ext>
            </p:extLst>
          </p:nvPr>
        </p:nvGraphicFramePr>
        <p:xfrm>
          <a:off x="549965" y="2748028"/>
          <a:ext cx="11092069" cy="3675634"/>
        </p:xfrm>
        <a:graphic>
          <a:graphicData uri="http://schemas.openxmlformats.org/drawingml/2006/table">
            <a:tbl>
              <a:tblPr firstRow="1" firstCol="1" bandRow="1"/>
              <a:tblGrid>
                <a:gridCol w="1692234">
                  <a:extLst>
                    <a:ext uri="{9D8B030D-6E8A-4147-A177-3AD203B41FA5}">
                      <a16:colId xmlns:a16="http://schemas.microsoft.com/office/drawing/2014/main" val="3187160654"/>
                    </a:ext>
                  </a:extLst>
                </a:gridCol>
                <a:gridCol w="2637106">
                  <a:extLst>
                    <a:ext uri="{9D8B030D-6E8A-4147-A177-3AD203B41FA5}">
                      <a16:colId xmlns:a16="http://schemas.microsoft.com/office/drawing/2014/main" val="422821616"/>
                    </a:ext>
                  </a:extLst>
                </a:gridCol>
                <a:gridCol w="2190547">
                  <a:extLst>
                    <a:ext uri="{9D8B030D-6E8A-4147-A177-3AD203B41FA5}">
                      <a16:colId xmlns:a16="http://schemas.microsoft.com/office/drawing/2014/main" val="3092407455"/>
                    </a:ext>
                  </a:extLst>
                </a:gridCol>
                <a:gridCol w="2286091">
                  <a:extLst>
                    <a:ext uri="{9D8B030D-6E8A-4147-A177-3AD203B41FA5}">
                      <a16:colId xmlns:a16="http://schemas.microsoft.com/office/drawing/2014/main" val="2836081537"/>
                    </a:ext>
                  </a:extLst>
                </a:gridCol>
                <a:gridCol w="2286091">
                  <a:extLst>
                    <a:ext uri="{9D8B030D-6E8A-4147-A177-3AD203B41FA5}">
                      <a16:colId xmlns:a16="http://schemas.microsoft.com/office/drawing/2014/main" val="665406593"/>
                    </a:ext>
                  </a:extLst>
                </a:gridCol>
              </a:tblGrid>
              <a:tr h="197485">
                <a:tc>
                  <a:txBody>
                    <a:bodyPr/>
                    <a:lstStyle/>
                    <a:p>
                      <a:pPr algn="l">
                        <a:lnSpc>
                          <a:spcPct val="107000"/>
                        </a:lnSpc>
                        <a:spcAft>
                          <a:spcPts val="0"/>
                        </a:spcAft>
                      </a:pPr>
                      <a:r>
                        <a:rPr lang="en-US"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4069445"/>
                  </a:ext>
                </a:extLst>
              </a:tr>
              <a:tr h="197485">
                <a:tc rowSpan="2">
                  <a:txBody>
                    <a:bodyPr/>
                    <a:lstStyle/>
                    <a:p>
                      <a:pPr algn="l">
                        <a:lnSpc>
                          <a:spcPct val="107000"/>
                        </a:lnSpc>
                        <a:spcAft>
                          <a:spcPts val="0"/>
                        </a:spcAft>
                      </a:pPr>
                      <a:r>
                        <a:rPr lang="en-US"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4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Ej</a:t>
                      </a: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active</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impossible</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positive</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incredible</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948093714"/>
                  </a:ext>
                </a:extLst>
              </a:tr>
              <a:tr h="133350">
                <a:tc vMerge="1">
                  <a:txBody>
                    <a:bodyPr/>
                    <a:lstStyle/>
                    <a:p>
                      <a:endParaRPr lang="en-GB"/>
                    </a:p>
                  </a:txBody>
                  <a:tcPr/>
                </a:tc>
                <a:tc>
                  <a:txBody>
                    <a:bodyPr/>
                    <a:lstStyle/>
                    <a:p>
                      <a:pPr algn="ctr">
                        <a:lnSpc>
                          <a:spcPct val="107000"/>
                        </a:lnSpc>
                        <a:spcAft>
                          <a:spcPts val="0"/>
                        </a:spcAft>
                      </a:pPr>
                      <a:r>
                        <a:rPr lang="fr-FR" sz="24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40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2767488"/>
                  </a:ext>
                </a:extLst>
              </a:tr>
              <a:tr h="197485">
                <a:tc rowSpan="2">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1.</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be (trait)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have</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be (state)</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am (state)</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234554256"/>
                  </a:ext>
                </a:extLst>
              </a:tr>
              <a:tr h="248579">
                <a:tc vMerge="1">
                  <a:txBody>
                    <a:bodyPr/>
                    <a:lstStyle/>
                    <a:p>
                      <a:endParaRPr lang="en-GB"/>
                    </a:p>
                  </a:txBody>
                  <a:tcPr/>
                </a:tc>
                <a:tc>
                  <a:txBody>
                    <a:bodyPr/>
                    <a:lstStyle/>
                    <a:p>
                      <a:pPr algn="ctr">
                        <a:lnSpc>
                          <a:spcPct val="107000"/>
                        </a:lnSpc>
                        <a:spcAft>
                          <a:spcPts val="0"/>
                        </a:spcAft>
                      </a:pPr>
                      <a:r>
                        <a:rPr lang="fr-FR" sz="24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40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1485202"/>
                  </a:ext>
                </a:extLst>
              </a:tr>
              <a:tr h="197485">
                <a:tc rowSpan="2">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2.</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comfortable</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prepared</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lost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healthy</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4091161622"/>
                  </a:ext>
                </a:extLst>
              </a:tr>
              <a:tr h="128270">
                <a:tc vMerge="1">
                  <a:txBody>
                    <a:bodyPr/>
                    <a:lstStyle/>
                    <a:p>
                      <a:endParaRPr lang="en-GB"/>
                    </a:p>
                  </a:txBody>
                  <a:tcPr/>
                </a:tc>
                <a:tc>
                  <a:txBody>
                    <a:bodyPr/>
                    <a:lstStyle/>
                    <a:p>
                      <a:pPr algn="ctr">
                        <a:lnSpc>
                          <a:spcPct val="107000"/>
                        </a:lnSpc>
                        <a:spcAft>
                          <a:spcPts val="0"/>
                        </a:spcAft>
                      </a:pPr>
                      <a:r>
                        <a:rPr lang="en-GB" sz="24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4781579"/>
                  </a:ext>
                </a:extLst>
              </a:tr>
              <a:tr h="197485">
                <a:tc rowSpan="2">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bag</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boat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bed</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horse</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578788903"/>
                  </a:ext>
                </a:extLst>
              </a:tr>
              <a:tr h="128270">
                <a:tc vMerge="1">
                  <a:txBody>
                    <a:bodyPr/>
                    <a:lstStyle/>
                    <a:p>
                      <a:endParaRPr lang="en-GB"/>
                    </a:p>
                  </a:txBody>
                  <a:tcPr/>
                </a:tc>
                <a:tc>
                  <a:txBody>
                    <a:bodyPr/>
                    <a:lstStyle/>
                    <a:p>
                      <a:pPr algn="ctr">
                        <a:lnSpc>
                          <a:spcPct val="107000"/>
                        </a:lnSpc>
                        <a:spcAft>
                          <a:spcPts val="0"/>
                        </a:spcAft>
                      </a:pPr>
                      <a:r>
                        <a:rPr lang="fr-FR" sz="24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5573799"/>
                  </a:ext>
                </a:extLst>
              </a:tr>
            </a:tbl>
          </a:graphicData>
        </a:graphic>
      </p:graphicFrame>
      <p:sp>
        <p:nvSpPr>
          <p:cNvPr id="7" name="Rectangle 6">
            <a:extLst>
              <a:ext uri="{FF2B5EF4-FFF2-40B4-BE49-F238E27FC236}">
                <a16:creationId xmlns:a16="http://schemas.microsoft.com/office/drawing/2014/main" id="{5064AD82-C920-4696-B0E2-374B002B45AD}"/>
              </a:ext>
            </a:extLst>
          </p:cNvPr>
          <p:cNvSpPr/>
          <p:nvPr/>
        </p:nvSpPr>
        <p:spPr>
          <a:xfrm>
            <a:off x="221286" y="1991184"/>
            <a:ext cx="11970714" cy="725327"/>
          </a:xfrm>
          <a:prstGeom prst="rect">
            <a:avLst/>
          </a:prstGeom>
        </p:spPr>
        <p:txBody>
          <a:bodyPr wrap="square">
            <a:spAutoFit/>
          </a:bodyPr>
          <a:lstStyle/>
          <a:p>
            <a:pPr>
              <a:lnSpc>
                <a:spcPct val="107000"/>
              </a:lnSpc>
              <a:spcAft>
                <a:spcPts val="0"/>
              </a:spcAft>
            </a:pPr>
            <a:r>
              <a:rPr lang="en-US" sz="20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A</a:t>
            </a:r>
            <a:r>
              <a:rPr lang="en-US"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For each question, put a </a:t>
            </a:r>
            <a:r>
              <a:rPr lang="en-US" sz="20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cross (x)</a:t>
            </a:r>
            <a:r>
              <a:rPr lang="en-US"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a:t>
            </a:r>
            <a:r>
              <a:rPr lang="en-US" sz="20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under the English meaning </a:t>
            </a:r>
            <a:r>
              <a:rPr lang="en-US"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that matches what you hear.</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0"/>
              </a:spcAft>
            </a:pPr>
            <a:r>
              <a:rPr lang="en-US"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You will hear each Spanish word </a:t>
            </a:r>
            <a:r>
              <a:rPr lang="en-US" sz="20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twice. </a:t>
            </a:r>
            <a:r>
              <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Choose </a:t>
            </a:r>
            <a:r>
              <a:rPr lang="en-GB" sz="20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one </a:t>
            </a:r>
            <a:r>
              <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correct answer only.</a:t>
            </a:r>
          </a:p>
        </p:txBody>
      </p:sp>
      <p:sp>
        <p:nvSpPr>
          <p:cNvPr id="25" name="Rectangle 24">
            <a:hlinkClick r:id="" action="ppaction://noaction">
              <a:snd r:embed="rId4" name="VA.1.wav"/>
            </a:hlinkClick>
            <a:extLst>
              <a:ext uri="{FF2B5EF4-FFF2-40B4-BE49-F238E27FC236}">
                <a16:creationId xmlns:a16="http://schemas.microsoft.com/office/drawing/2014/main" id="{7CF744EA-E14F-47FB-87E0-CB3516B2AB46}"/>
              </a:ext>
            </a:extLst>
          </p:cNvPr>
          <p:cNvSpPr/>
          <p:nvPr/>
        </p:nvSpPr>
        <p:spPr>
          <a:xfrm>
            <a:off x="1103384" y="438404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26" name="Rectangle 25">
            <a:hlinkClick r:id="" action="ppaction://noaction">
              <a:snd r:embed="rId5" name="VA.2.wav"/>
            </a:hlinkClick>
            <a:extLst>
              <a:ext uri="{FF2B5EF4-FFF2-40B4-BE49-F238E27FC236}">
                <a16:creationId xmlns:a16="http://schemas.microsoft.com/office/drawing/2014/main" id="{6C501E43-1ED9-43FC-8DA3-D2FA59389E80}"/>
              </a:ext>
            </a:extLst>
          </p:cNvPr>
          <p:cNvSpPr/>
          <p:nvPr/>
        </p:nvSpPr>
        <p:spPr>
          <a:xfrm>
            <a:off x="1103383" y="5092407"/>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27" name="Rectangle 26">
            <a:hlinkClick r:id="" action="ppaction://noaction">
              <a:snd r:embed="rId6" name="VA.3.wav"/>
            </a:hlinkClick>
            <a:extLst>
              <a:ext uri="{FF2B5EF4-FFF2-40B4-BE49-F238E27FC236}">
                <a16:creationId xmlns:a16="http://schemas.microsoft.com/office/drawing/2014/main" id="{AB289FE0-3CBB-47AA-8EA9-6C40541C3370}"/>
              </a:ext>
            </a:extLst>
          </p:cNvPr>
          <p:cNvSpPr/>
          <p:nvPr/>
        </p:nvSpPr>
        <p:spPr>
          <a:xfrm>
            <a:off x="1103382" y="5893329"/>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31" name="Rectangle 30">
            <a:hlinkClick r:id="" action="ppaction://noaction">
              <a:snd r:embed="rId7" name="VA_ej.wav"/>
            </a:hlinkClick>
            <a:extLst>
              <a:ext uri="{FF2B5EF4-FFF2-40B4-BE49-F238E27FC236}">
                <a16:creationId xmlns:a16="http://schemas.microsoft.com/office/drawing/2014/main" id="{300E9D9A-80FD-4E4A-8C12-9E4E6BA1DC43}"/>
              </a:ext>
            </a:extLst>
          </p:cNvPr>
          <p:cNvSpPr/>
          <p:nvPr/>
        </p:nvSpPr>
        <p:spPr>
          <a:xfrm>
            <a:off x="1105289" y="345625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Ej</a:t>
            </a: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a:t>
            </a:r>
          </a:p>
        </p:txBody>
      </p:sp>
      <p:pic>
        <p:nvPicPr>
          <p:cNvPr id="5" name="Picture 4" descr="A group of stuffed animals&#10;&#10;Description automatically generated with low confidence">
            <a:extLst>
              <a:ext uri="{FF2B5EF4-FFF2-40B4-BE49-F238E27FC236}">
                <a16:creationId xmlns:a16="http://schemas.microsoft.com/office/drawing/2014/main" id="{CF0BB2E2-97C8-4F3A-BAB2-8017ECFCA6DF}"/>
              </a:ext>
            </a:extLst>
          </p:cNvPr>
          <p:cNvPicPr>
            <a:picLocks noChangeAspect="1"/>
          </p:cNvPicPr>
          <p:nvPr/>
        </p:nvPicPr>
        <p:blipFill rotWithShape="1">
          <a:blip r:embed="rId8">
            <a:extLst>
              <a:ext uri="{28A0092B-C50C-407E-A947-70E740481C1C}">
                <a14:useLocalDpi xmlns:a14="http://schemas.microsoft.com/office/drawing/2010/main" val="0"/>
              </a:ext>
            </a:extLst>
          </a:blip>
          <a:srcRect l="33557" r="34904"/>
          <a:stretch/>
        </p:blipFill>
        <p:spPr>
          <a:xfrm>
            <a:off x="515170" y="577471"/>
            <a:ext cx="821966" cy="1303116"/>
          </a:xfrm>
          <a:prstGeom prst="rect">
            <a:avLst/>
          </a:prstGeom>
        </p:spPr>
      </p:pic>
    </p:spTree>
    <p:extLst>
      <p:ext uri="{BB962C8B-B14F-4D97-AF65-F5344CB8AC3E}">
        <p14:creationId xmlns:p14="http://schemas.microsoft.com/office/powerpoint/2010/main" val="3439380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3">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53" name="TextBox 4">
            <a:extLst>
              <a:ext uri="{FF2B5EF4-FFF2-40B4-BE49-F238E27FC236}">
                <a16:creationId xmlns:a16="http://schemas.microsoft.com/office/drawing/2014/main" id="{9DB040F5-F0B7-4652-86A0-6B4F38AD8EA9}"/>
              </a:ext>
            </a:extLst>
          </p:cNvPr>
          <p:cNvSpPr txBox="1">
            <a:spLocks noChangeArrowheads="1"/>
          </p:cNvSpPr>
          <p:nvPr/>
        </p:nvSpPr>
        <p:spPr bwMode="auto">
          <a:xfrm>
            <a:off x="221286" y="82969"/>
            <a:ext cx="22317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None/>
            </a:pPr>
            <a:r>
              <a:rPr lang="en-US" altLang="en-US" sz="2800" b="1" dirty="0">
                <a:solidFill>
                  <a:srgbClr val="1F4E79"/>
                </a:solidFill>
                <a:latin typeface="Century Gothic" panose="020B0502020202020204" pitchFamily="34" charset="0"/>
              </a:rPr>
              <a:t>Vocabulary</a:t>
            </a:r>
            <a:endParaRPr lang="en-GB" altLang="en-US" sz="2800" dirty="0">
              <a:solidFill>
                <a:srgbClr val="002060"/>
              </a:solidFill>
              <a:latin typeface="Century Gothic" panose="020B0502020202020204" pitchFamily="34" charset="0"/>
            </a:endParaRPr>
          </a:p>
        </p:txBody>
      </p:sp>
      <p:graphicFrame>
        <p:nvGraphicFramePr>
          <p:cNvPr id="6" name="Table 5">
            <a:extLst>
              <a:ext uri="{FF2B5EF4-FFF2-40B4-BE49-F238E27FC236}">
                <a16:creationId xmlns:a16="http://schemas.microsoft.com/office/drawing/2014/main" id="{2B97306D-7934-4B0B-853E-50B263C92502}"/>
              </a:ext>
            </a:extLst>
          </p:cNvPr>
          <p:cNvGraphicFramePr>
            <a:graphicFrameLocks noGrp="1"/>
          </p:cNvGraphicFramePr>
          <p:nvPr>
            <p:extLst>
              <p:ext uri="{D42A27DB-BD31-4B8C-83A1-F6EECF244321}">
                <p14:modId xmlns:p14="http://schemas.microsoft.com/office/powerpoint/2010/main" val="3873371712"/>
              </p:ext>
            </p:extLst>
          </p:nvPr>
        </p:nvGraphicFramePr>
        <p:xfrm>
          <a:off x="549965" y="2269607"/>
          <a:ext cx="11092069" cy="3758879"/>
        </p:xfrm>
        <a:graphic>
          <a:graphicData uri="http://schemas.openxmlformats.org/drawingml/2006/table">
            <a:tbl>
              <a:tblPr firstRow="1" firstCol="1" bandRow="1"/>
              <a:tblGrid>
                <a:gridCol w="2164670">
                  <a:extLst>
                    <a:ext uri="{9D8B030D-6E8A-4147-A177-3AD203B41FA5}">
                      <a16:colId xmlns:a16="http://schemas.microsoft.com/office/drawing/2014/main" val="3187160654"/>
                    </a:ext>
                  </a:extLst>
                </a:gridCol>
                <a:gridCol w="2164670">
                  <a:extLst>
                    <a:ext uri="{9D8B030D-6E8A-4147-A177-3AD203B41FA5}">
                      <a16:colId xmlns:a16="http://schemas.microsoft.com/office/drawing/2014/main" val="422821616"/>
                    </a:ext>
                  </a:extLst>
                </a:gridCol>
                <a:gridCol w="2190547">
                  <a:extLst>
                    <a:ext uri="{9D8B030D-6E8A-4147-A177-3AD203B41FA5}">
                      <a16:colId xmlns:a16="http://schemas.microsoft.com/office/drawing/2014/main" val="3092407455"/>
                    </a:ext>
                  </a:extLst>
                </a:gridCol>
                <a:gridCol w="2286091">
                  <a:extLst>
                    <a:ext uri="{9D8B030D-6E8A-4147-A177-3AD203B41FA5}">
                      <a16:colId xmlns:a16="http://schemas.microsoft.com/office/drawing/2014/main" val="2836081537"/>
                    </a:ext>
                  </a:extLst>
                </a:gridCol>
                <a:gridCol w="2286091">
                  <a:extLst>
                    <a:ext uri="{9D8B030D-6E8A-4147-A177-3AD203B41FA5}">
                      <a16:colId xmlns:a16="http://schemas.microsoft.com/office/drawing/2014/main" val="665406593"/>
                    </a:ext>
                  </a:extLst>
                </a:gridCol>
              </a:tblGrid>
              <a:tr h="518372">
                <a:tc>
                  <a:txBody>
                    <a:bodyPr/>
                    <a:lstStyle/>
                    <a:p>
                      <a:pPr algn="l">
                        <a:lnSpc>
                          <a:spcPct val="107000"/>
                        </a:lnSpc>
                        <a:spcAft>
                          <a:spcPts val="0"/>
                        </a:spcAft>
                      </a:pPr>
                      <a:r>
                        <a:rPr lang="en-US"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4069445"/>
                  </a:ext>
                </a:extLst>
              </a:tr>
              <a:tr h="518372">
                <a:tc rowSpan="2">
                  <a:txBody>
                    <a:bodyPr/>
                    <a:lstStyle/>
                    <a:p>
                      <a:pPr algn="ctr">
                        <a:lnSpc>
                          <a:spcPct val="107000"/>
                        </a:lnSpc>
                        <a:spcAft>
                          <a:spcPts val="0"/>
                        </a:spcAft>
                      </a:pPr>
                      <a:r>
                        <a:rPr lang="fr-FR"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today</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always</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a/one day</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usually</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694491986"/>
                  </a:ext>
                </a:extLst>
              </a:tr>
              <a:tr h="561797">
                <a:tc vMerge="1">
                  <a:txBody>
                    <a:bodyPr/>
                    <a:lstStyle/>
                    <a:p>
                      <a:endParaRPr lang="en-GB"/>
                    </a:p>
                  </a:txBody>
                  <a:tcPr/>
                </a:tc>
                <a:tc>
                  <a:txBody>
                    <a:bodyPr/>
                    <a:lstStyle/>
                    <a:p>
                      <a:pPr algn="ctr">
                        <a:lnSpc>
                          <a:spcPct val="107000"/>
                        </a:lnSpc>
                        <a:spcAft>
                          <a:spcPts val="0"/>
                        </a:spcAft>
                      </a:pPr>
                      <a:r>
                        <a:rPr lang="fr-FR" sz="24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40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3614602"/>
                  </a:ext>
                </a:extLst>
              </a:tr>
              <a:tr h="518372">
                <a:tc rowSpan="2">
                  <a:txBody>
                    <a:bodyPr/>
                    <a:lstStyle/>
                    <a:p>
                      <a:pPr algn="ctr">
                        <a:lnSpc>
                          <a:spcPct val="107000"/>
                        </a:lnSpc>
                        <a:spcAft>
                          <a:spcPts val="0"/>
                        </a:spcAft>
                      </a:pPr>
                      <a:r>
                        <a:rPr lang="fr-FR"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5.</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plant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drawing</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door</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table</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3396004296"/>
                  </a:ext>
                </a:extLst>
              </a:tr>
              <a:tr h="561797">
                <a:tc vMerge="1">
                  <a:txBody>
                    <a:bodyPr/>
                    <a:lstStyle/>
                    <a:p>
                      <a:endParaRPr lang="en-GB"/>
                    </a:p>
                  </a:txBody>
                  <a:tcPr/>
                </a:tc>
                <a:tc>
                  <a:txBody>
                    <a:bodyPr/>
                    <a:lstStyle/>
                    <a:p>
                      <a:pPr algn="ctr">
                        <a:lnSpc>
                          <a:spcPct val="107000"/>
                        </a:lnSpc>
                        <a:spcAft>
                          <a:spcPts val="0"/>
                        </a:spcAft>
                      </a:pPr>
                      <a:r>
                        <a:rPr lang="fr-FR" sz="24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40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0695266"/>
                  </a:ext>
                </a:extLst>
              </a:tr>
              <a:tr h="518372">
                <a:tc rowSpan="2">
                  <a:txBody>
                    <a:bodyPr/>
                    <a:lstStyle/>
                    <a:p>
                      <a:pPr algn="l">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6.</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from</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in</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how</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where</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95075424"/>
                  </a:ext>
                </a:extLst>
              </a:tr>
              <a:tr h="561797">
                <a:tc vMerge="1">
                  <a:txBody>
                    <a:bodyPr/>
                    <a:lstStyle/>
                    <a:p>
                      <a:endParaRPr lang="en-GB"/>
                    </a:p>
                  </a:txBody>
                  <a:tcPr/>
                </a:tc>
                <a:tc>
                  <a:txBody>
                    <a:bodyPr/>
                    <a:lstStyle/>
                    <a:p>
                      <a:pPr algn="ctr">
                        <a:lnSpc>
                          <a:spcPct val="107000"/>
                        </a:lnSpc>
                        <a:spcAft>
                          <a:spcPts val="0"/>
                        </a:spcAft>
                      </a:pPr>
                      <a:r>
                        <a:rPr lang="fr-FR" sz="24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4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40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4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7016009"/>
                  </a:ext>
                </a:extLst>
              </a:tr>
            </a:tbl>
          </a:graphicData>
        </a:graphic>
      </p:graphicFrame>
      <p:sp>
        <p:nvSpPr>
          <p:cNvPr id="8" name="Rectangle 7">
            <a:extLst>
              <a:ext uri="{FF2B5EF4-FFF2-40B4-BE49-F238E27FC236}">
                <a16:creationId xmlns:a16="http://schemas.microsoft.com/office/drawing/2014/main" id="{065BDAF5-74DD-4440-8681-CF52DFECEC81}"/>
              </a:ext>
            </a:extLst>
          </p:cNvPr>
          <p:cNvSpPr/>
          <p:nvPr/>
        </p:nvSpPr>
        <p:spPr>
          <a:xfrm>
            <a:off x="221286" y="1544280"/>
            <a:ext cx="11970714" cy="725327"/>
          </a:xfrm>
          <a:prstGeom prst="rect">
            <a:avLst/>
          </a:prstGeom>
        </p:spPr>
        <p:txBody>
          <a:bodyPr wrap="square">
            <a:spAutoFit/>
          </a:bodyPr>
          <a:lstStyle/>
          <a:p>
            <a:pPr>
              <a:lnSpc>
                <a:spcPct val="107000"/>
              </a:lnSpc>
              <a:spcAft>
                <a:spcPts val="0"/>
              </a:spcAft>
            </a:pPr>
            <a:r>
              <a:rPr lang="en-US" sz="20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A</a:t>
            </a:r>
            <a:r>
              <a:rPr lang="en-US"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For each question, put a </a:t>
            </a:r>
            <a:r>
              <a:rPr lang="en-US" sz="20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cross (x)</a:t>
            </a:r>
            <a:r>
              <a:rPr lang="en-US"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a:t>
            </a:r>
            <a:r>
              <a:rPr lang="en-US" sz="20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under the English meaning </a:t>
            </a:r>
            <a:r>
              <a:rPr lang="en-US"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that matches what you hear.</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0"/>
              </a:spcAft>
            </a:pPr>
            <a:r>
              <a:rPr lang="en-US"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You will hear each Spanish word </a:t>
            </a:r>
            <a:r>
              <a:rPr lang="en-US" sz="20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twice. </a:t>
            </a:r>
            <a:r>
              <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Choose </a:t>
            </a:r>
            <a:r>
              <a:rPr lang="en-GB" sz="20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one </a:t>
            </a:r>
            <a:r>
              <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correct answer only.</a:t>
            </a:r>
          </a:p>
        </p:txBody>
      </p:sp>
      <p:sp>
        <p:nvSpPr>
          <p:cNvPr id="9" name="Rectangle 8">
            <a:hlinkClick r:id="" action="ppaction://noaction">
              <a:snd r:embed="rId4" name="VA.4.wav"/>
            </a:hlinkClick>
            <a:extLst>
              <a:ext uri="{FF2B5EF4-FFF2-40B4-BE49-F238E27FC236}">
                <a16:creationId xmlns:a16="http://schemas.microsoft.com/office/drawing/2014/main" id="{F4AB4C7B-3669-4704-A145-5FB93E424FBB}"/>
              </a:ext>
            </a:extLst>
          </p:cNvPr>
          <p:cNvSpPr/>
          <p:nvPr/>
        </p:nvSpPr>
        <p:spPr>
          <a:xfrm>
            <a:off x="1337136" y="3200969"/>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sp>
        <p:nvSpPr>
          <p:cNvPr id="10" name="Rectangle 9">
            <a:hlinkClick r:id="" action="ppaction://noaction">
              <a:snd r:embed="rId5" name="VA.5.wav"/>
            </a:hlinkClick>
            <a:extLst>
              <a:ext uri="{FF2B5EF4-FFF2-40B4-BE49-F238E27FC236}">
                <a16:creationId xmlns:a16="http://schemas.microsoft.com/office/drawing/2014/main" id="{1506FE46-3464-4A18-905B-44CFB5C87AA4}"/>
              </a:ext>
            </a:extLst>
          </p:cNvPr>
          <p:cNvSpPr/>
          <p:nvPr/>
        </p:nvSpPr>
        <p:spPr>
          <a:xfrm>
            <a:off x="1337135" y="4206568"/>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sp>
        <p:nvSpPr>
          <p:cNvPr id="11" name="Rectangle 10">
            <a:hlinkClick r:id="" action="ppaction://noaction">
              <a:snd r:embed="rId6" name="VA.6.wav"/>
            </a:hlinkClick>
            <a:extLst>
              <a:ext uri="{FF2B5EF4-FFF2-40B4-BE49-F238E27FC236}">
                <a16:creationId xmlns:a16="http://schemas.microsoft.com/office/drawing/2014/main" id="{A5096ADA-87DF-4DC8-8CCD-B3C9ED27E42C}"/>
              </a:ext>
            </a:extLst>
          </p:cNvPr>
          <p:cNvSpPr/>
          <p:nvPr/>
        </p:nvSpPr>
        <p:spPr>
          <a:xfrm>
            <a:off x="1337134" y="5212167"/>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6</a:t>
            </a:r>
          </a:p>
        </p:txBody>
      </p:sp>
    </p:spTree>
    <p:extLst>
      <p:ext uri="{BB962C8B-B14F-4D97-AF65-F5344CB8AC3E}">
        <p14:creationId xmlns:p14="http://schemas.microsoft.com/office/powerpoint/2010/main" val="9481645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3">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53" name="TextBox 4">
            <a:extLst>
              <a:ext uri="{FF2B5EF4-FFF2-40B4-BE49-F238E27FC236}">
                <a16:creationId xmlns:a16="http://schemas.microsoft.com/office/drawing/2014/main" id="{9DB040F5-F0B7-4652-86A0-6B4F38AD8EA9}"/>
              </a:ext>
            </a:extLst>
          </p:cNvPr>
          <p:cNvSpPr txBox="1">
            <a:spLocks noChangeArrowheads="1"/>
          </p:cNvSpPr>
          <p:nvPr/>
        </p:nvSpPr>
        <p:spPr bwMode="auto">
          <a:xfrm>
            <a:off x="221286" y="82969"/>
            <a:ext cx="22317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None/>
            </a:pPr>
            <a:r>
              <a:rPr lang="en-US" altLang="en-US" sz="2800" b="1" dirty="0">
                <a:solidFill>
                  <a:srgbClr val="1F4E79"/>
                </a:solidFill>
                <a:latin typeface="Century Gothic" panose="020B0502020202020204" pitchFamily="34" charset="0"/>
              </a:rPr>
              <a:t>Vocabulary</a:t>
            </a:r>
            <a:endParaRPr lang="en-GB" altLang="en-US" sz="2800" dirty="0">
              <a:solidFill>
                <a:srgbClr val="002060"/>
              </a:solidFill>
              <a:latin typeface="Century Gothic" panose="020B0502020202020204" pitchFamily="34" charset="0"/>
            </a:endParaRPr>
          </a:p>
        </p:txBody>
      </p:sp>
      <p:graphicFrame>
        <p:nvGraphicFramePr>
          <p:cNvPr id="3" name="Table 2">
            <a:extLst>
              <a:ext uri="{FF2B5EF4-FFF2-40B4-BE49-F238E27FC236}">
                <a16:creationId xmlns:a16="http://schemas.microsoft.com/office/drawing/2014/main" id="{5F8DA0CB-D765-4F22-A48D-1DF5D2142277}"/>
              </a:ext>
            </a:extLst>
          </p:cNvPr>
          <p:cNvGraphicFramePr>
            <a:graphicFrameLocks noGrp="1"/>
          </p:cNvGraphicFramePr>
          <p:nvPr>
            <p:extLst>
              <p:ext uri="{D42A27DB-BD31-4B8C-83A1-F6EECF244321}">
                <p14:modId xmlns:p14="http://schemas.microsoft.com/office/powerpoint/2010/main" val="4209978114"/>
              </p:ext>
            </p:extLst>
          </p:nvPr>
        </p:nvGraphicFramePr>
        <p:xfrm>
          <a:off x="221287" y="1764826"/>
          <a:ext cx="11843797" cy="3741738"/>
        </p:xfrm>
        <a:graphic>
          <a:graphicData uri="http://schemas.openxmlformats.org/drawingml/2006/table">
            <a:tbl>
              <a:tblPr firstRow="1" firstCol="1" bandRow="1"/>
              <a:tblGrid>
                <a:gridCol w="708084">
                  <a:extLst>
                    <a:ext uri="{9D8B030D-6E8A-4147-A177-3AD203B41FA5}">
                      <a16:colId xmlns:a16="http://schemas.microsoft.com/office/drawing/2014/main" val="383059075"/>
                    </a:ext>
                  </a:extLst>
                </a:gridCol>
                <a:gridCol w="2783652">
                  <a:extLst>
                    <a:ext uri="{9D8B030D-6E8A-4147-A177-3AD203B41FA5}">
                      <a16:colId xmlns:a16="http://schemas.microsoft.com/office/drawing/2014/main" val="104598272"/>
                    </a:ext>
                  </a:extLst>
                </a:gridCol>
                <a:gridCol w="2783652">
                  <a:extLst>
                    <a:ext uri="{9D8B030D-6E8A-4147-A177-3AD203B41FA5}">
                      <a16:colId xmlns:a16="http://schemas.microsoft.com/office/drawing/2014/main" val="36519571"/>
                    </a:ext>
                  </a:extLst>
                </a:gridCol>
                <a:gridCol w="2783652">
                  <a:extLst>
                    <a:ext uri="{9D8B030D-6E8A-4147-A177-3AD203B41FA5}">
                      <a16:colId xmlns:a16="http://schemas.microsoft.com/office/drawing/2014/main" val="3839047901"/>
                    </a:ext>
                  </a:extLst>
                </a:gridCol>
                <a:gridCol w="2784757">
                  <a:extLst>
                    <a:ext uri="{9D8B030D-6E8A-4147-A177-3AD203B41FA5}">
                      <a16:colId xmlns:a16="http://schemas.microsoft.com/office/drawing/2014/main" val="2859156421"/>
                    </a:ext>
                  </a:extLst>
                </a:gridCol>
              </a:tblGrid>
              <a:tr h="133350">
                <a:tc gridSpan="5">
                  <a:txBody>
                    <a:bodyPr/>
                    <a:lstStyle/>
                    <a:p>
                      <a:pPr>
                        <a:lnSpc>
                          <a:spcPct val="107000"/>
                        </a:lnSpc>
                        <a:spcBef>
                          <a:spcPts val="600"/>
                        </a:spcBef>
                        <a:spcAft>
                          <a:spcPts val="60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This word is a good example of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323680106"/>
                  </a:ext>
                </a:extLst>
              </a:tr>
              <a:tr h="50800">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9557654"/>
                  </a:ext>
                </a:extLst>
              </a:tr>
              <a:tr h="224790">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Ej.</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food</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day of the week</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family member</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2463939"/>
                  </a:ext>
                </a:extLst>
              </a:tr>
              <a:tr h="220345">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day of the week</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greeting</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question word</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mood or character</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812921"/>
                  </a:ext>
                </a:extLst>
              </a:tr>
              <a:tr h="252730">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country</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day of the week</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family member</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colour</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0767460"/>
                  </a:ext>
                </a:extLst>
              </a:tr>
              <a:tr h="280403">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mood or character</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furniture</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 greeting</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55937025"/>
                  </a:ext>
                </a:extLst>
              </a:tr>
              <a:tr h="248285">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location</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mood or character</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colour</a:t>
                      </a: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question word</a:t>
                      </a: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8776876"/>
                  </a:ext>
                </a:extLst>
              </a:tr>
            </a:tbl>
          </a:graphicData>
        </a:graphic>
      </p:graphicFrame>
      <p:sp>
        <p:nvSpPr>
          <p:cNvPr id="4" name="Rectangle 3">
            <a:extLst>
              <a:ext uri="{FF2B5EF4-FFF2-40B4-BE49-F238E27FC236}">
                <a16:creationId xmlns:a16="http://schemas.microsoft.com/office/drawing/2014/main" id="{DC174844-3105-4681-9E6A-7459B4B53152}"/>
              </a:ext>
            </a:extLst>
          </p:cNvPr>
          <p:cNvSpPr/>
          <p:nvPr/>
        </p:nvSpPr>
        <p:spPr>
          <a:xfrm>
            <a:off x="221286" y="829818"/>
            <a:ext cx="10731636" cy="725327"/>
          </a:xfrm>
          <a:prstGeom prst="rect">
            <a:avLst/>
          </a:prstGeom>
        </p:spPr>
        <p:txBody>
          <a:bodyPr wrap="square">
            <a:spAutoFit/>
          </a:bodyPr>
          <a:lstStyle/>
          <a:p>
            <a:pPr>
              <a:lnSpc>
                <a:spcPct val="107000"/>
              </a:lnSpc>
              <a:spcAft>
                <a:spcPts val="800"/>
              </a:spcAft>
            </a:pPr>
            <a:r>
              <a:rPr lang="en-US" sz="20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B  </a:t>
            </a:r>
            <a:r>
              <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For each question, put a</a:t>
            </a:r>
            <a:r>
              <a:rPr lang="en-GB" sz="20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cross (x) </a:t>
            </a:r>
            <a:r>
              <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under the</a:t>
            </a:r>
            <a:r>
              <a:rPr lang="en-GB" sz="20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type of word</a:t>
            </a:r>
            <a:r>
              <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you hear. </a:t>
            </a:r>
            <a:br>
              <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br>
            <a:r>
              <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You will hear each Spanish word </a:t>
            </a:r>
            <a:r>
              <a:rPr lang="en-GB" sz="20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twice. </a:t>
            </a:r>
            <a:r>
              <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Choose </a:t>
            </a:r>
            <a:r>
              <a:rPr lang="en-GB" sz="20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one </a:t>
            </a:r>
            <a:r>
              <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correct answer only.</a:t>
            </a:r>
          </a:p>
        </p:txBody>
      </p:sp>
      <p:sp>
        <p:nvSpPr>
          <p:cNvPr id="9" name="Rectangle 8">
            <a:hlinkClick r:id="" action="ppaction://noaction">
              <a:snd r:embed="rId4" name="VB.1.wav"/>
            </a:hlinkClick>
            <a:extLst>
              <a:ext uri="{FF2B5EF4-FFF2-40B4-BE49-F238E27FC236}">
                <a16:creationId xmlns:a16="http://schemas.microsoft.com/office/drawing/2014/main" id="{58B64526-C5A3-4EE9-9052-D36EEC8E709B}"/>
              </a:ext>
            </a:extLst>
          </p:cNvPr>
          <p:cNvSpPr/>
          <p:nvPr/>
        </p:nvSpPr>
        <p:spPr>
          <a:xfrm>
            <a:off x="308253" y="3071108"/>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10" name="Rectangle 9">
            <a:hlinkClick r:id="" action="ppaction://noaction">
              <a:snd r:embed="rId5" name="VB.2.wav"/>
            </a:hlinkClick>
            <a:extLst>
              <a:ext uri="{FF2B5EF4-FFF2-40B4-BE49-F238E27FC236}">
                <a16:creationId xmlns:a16="http://schemas.microsoft.com/office/drawing/2014/main" id="{AB760A95-843A-42FB-BB9B-1226926F009B}"/>
              </a:ext>
            </a:extLst>
          </p:cNvPr>
          <p:cNvSpPr/>
          <p:nvPr/>
        </p:nvSpPr>
        <p:spPr>
          <a:xfrm>
            <a:off x="308253" y="3721307"/>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11" name="Rectangle 10">
            <a:hlinkClick r:id="" action="ppaction://noaction">
              <a:snd r:embed="rId6" name="VB.3.wav"/>
            </a:hlinkClick>
            <a:extLst>
              <a:ext uri="{FF2B5EF4-FFF2-40B4-BE49-F238E27FC236}">
                <a16:creationId xmlns:a16="http://schemas.microsoft.com/office/drawing/2014/main" id="{EA2C1D43-D6D6-41E6-AC4E-586F134938C4}"/>
              </a:ext>
            </a:extLst>
          </p:cNvPr>
          <p:cNvSpPr/>
          <p:nvPr/>
        </p:nvSpPr>
        <p:spPr>
          <a:xfrm>
            <a:off x="308252" y="4371506"/>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13" name="Rectangle 12">
            <a:hlinkClick r:id="" action="ppaction://noaction">
              <a:snd r:embed="rId7" name="VB_ej.wav"/>
            </a:hlinkClick>
            <a:extLst>
              <a:ext uri="{FF2B5EF4-FFF2-40B4-BE49-F238E27FC236}">
                <a16:creationId xmlns:a16="http://schemas.microsoft.com/office/drawing/2014/main" id="{2ED0203D-AF69-4B88-8F46-F307BF6C0BAF}"/>
              </a:ext>
            </a:extLst>
          </p:cNvPr>
          <p:cNvSpPr/>
          <p:nvPr/>
        </p:nvSpPr>
        <p:spPr>
          <a:xfrm>
            <a:off x="310160" y="2462338"/>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err="1">
                <a:ln>
                  <a:noFill/>
                </a:ln>
                <a:solidFill>
                  <a:srgbClr val="FFFFFF"/>
                </a:solidFill>
                <a:effectLst/>
                <a:uLnTx/>
                <a:uFillTx/>
                <a:latin typeface="Century Gothic" panose="020B0502020202020204" pitchFamily="34" charset="0"/>
                <a:ea typeface="+mn-ea"/>
                <a:cs typeface="+mn-cs"/>
                <a:sym typeface="Arial"/>
              </a:rPr>
              <a:t>Ej</a:t>
            </a: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a:t>
            </a:r>
          </a:p>
        </p:txBody>
      </p:sp>
      <p:sp>
        <p:nvSpPr>
          <p:cNvPr id="14" name="Rectangle 13">
            <a:hlinkClick r:id="" action="ppaction://noaction">
              <a:snd r:embed="rId8" name="VB.4.wav"/>
            </a:hlinkClick>
            <a:extLst>
              <a:ext uri="{FF2B5EF4-FFF2-40B4-BE49-F238E27FC236}">
                <a16:creationId xmlns:a16="http://schemas.microsoft.com/office/drawing/2014/main" id="{64552855-C8A7-4986-AB02-D1C701863525}"/>
              </a:ext>
            </a:extLst>
          </p:cNvPr>
          <p:cNvSpPr/>
          <p:nvPr/>
        </p:nvSpPr>
        <p:spPr>
          <a:xfrm>
            <a:off x="312050" y="4948203"/>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spTree>
    <p:extLst>
      <p:ext uri="{BB962C8B-B14F-4D97-AF65-F5344CB8AC3E}">
        <p14:creationId xmlns:p14="http://schemas.microsoft.com/office/powerpoint/2010/main" val="582847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3">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n-GB" sz="2000" b="1" dirty="0" err="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53" name="TextBox 4">
            <a:extLst>
              <a:ext uri="{FF2B5EF4-FFF2-40B4-BE49-F238E27FC236}">
                <a16:creationId xmlns:a16="http://schemas.microsoft.com/office/drawing/2014/main" id="{9DB040F5-F0B7-4652-86A0-6B4F38AD8EA9}"/>
              </a:ext>
            </a:extLst>
          </p:cNvPr>
          <p:cNvSpPr txBox="1">
            <a:spLocks noChangeArrowheads="1"/>
          </p:cNvSpPr>
          <p:nvPr/>
        </p:nvSpPr>
        <p:spPr bwMode="auto">
          <a:xfrm>
            <a:off x="221286" y="82969"/>
            <a:ext cx="18678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None/>
            </a:pPr>
            <a:r>
              <a:rPr lang="en-US" altLang="en-US" sz="2800" b="1" dirty="0">
                <a:solidFill>
                  <a:srgbClr val="1F4E79"/>
                </a:solidFill>
                <a:latin typeface="Century Gothic" panose="020B0502020202020204" pitchFamily="34" charset="0"/>
              </a:rPr>
              <a:t>Grammar</a:t>
            </a:r>
            <a:endParaRPr lang="en-GB" altLang="en-US" sz="2800" dirty="0">
              <a:solidFill>
                <a:srgbClr val="002060"/>
              </a:solidFill>
              <a:latin typeface="Century Gothic" panose="020B0502020202020204" pitchFamily="34" charset="0"/>
            </a:endParaRPr>
          </a:p>
        </p:txBody>
      </p:sp>
      <p:sp>
        <p:nvSpPr>
          <p:cNvPr id="4" name="Rectangle 3">
            <a:extLst>
              <a:ext uri="{FF2B5EF4-FFF2-40B4-BE49-F238E27FC236}">
                <a16:creationId xmlns:a16="http://schemas.microsoft.com/office/drawing/2014/main" id="{DC174844-3105-4681-9E6A-7459B4B53152}"/>
              </a:ext>
            </a:extLst>
          </p:cNvPr>
          <p:cNvSpPr/>
          <p:nvPr/>
        </p:nvSpPr>
        <p:spPr>
          <a:xfrm>
            <a:off x="221286" y="697680"/>
            <a:ext cx="10731636" cy="857029"/>
          </a:xfrm>
          <a:prstGeom prst="rect">
            <a:avLst/>
          </a:prstGeom>
        </p:spPr>
        <p:txBody>
          <a:bodyPr wrap="square">
            <a:spAutoFit/>
          </a:bodyPr>
          <a:lstStyle/>
          <a:p>
            <a:pPr>
              <a:lnSpc>
                <a:spcPct val="107000"/>
              </a:lnSpc>
              <a:spcAft>
                <a:spcPts val="800"/>
              </a:spcAft>
            </a:pPr>
            <a:r>
              <a:rPr lang="en-US" sz="28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C </a:t>
            </a:r>
            <a:r>
              <a:rPr lang="en-US"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Put a </a:t>
            </a:r>
            <a:r>
              <a:rPr lang="en-US" sz="20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cross (x)</a:t>
            </a:r>
            <a:r>
              <a:rPr lang="en-US"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next to </a:t>
            </a:r>
            <a:r>
              <a:rPr lang="en-US" sz="20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the </a:t>
            </a:r>
            <a:r>
              <a:rPr lang="en-GB" sz="20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person or people</a:t>
            </a:r>
            <a:r>
              <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that the sentence is about.</a:t>
            </a:r>
            <a:br>
              <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br>
            <a:r>
              <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You will hear each Spanish sentence </a:t>
            </a:r>
            <a:r>
              <a:rPr lang="en-GB" sz="20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twice</a:t>
            </a:r>
            <a:r>
              <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a:t>
            </a:r>
          </a:p>
        </p:txBody>
      </p:sp>
      <p:graphicFrame>
        <p:nvGraphicFramePr>
          <p:cNvPr id="5" name="Table 4">
            <a:extLst>
              <a:ext uri="{FF2B5EF4-FFF2-40B4-BE49-F238E27FC236}">
                <a16:creationId xmlns:a16="http://schemas.microsoft.com/office/drawing/2014/main" id="{0996D19A-E213-4F25-9E9B-5BD9E3E7D76A}"/>
              </a:ext>
            </a:extLst>
          </p:cNvPr>
          <p:cNvGraphicFramePr>
            <a:graphicFrameLocks noGrp="1"/>
          </p:cNvGraphicFramePr>
          <p:nvPr>
            <p:extLst>
              <p:ext uri="{D42A27DB-BD31-4B8C-83A1-F6EECF244321}">
                <p14:modId xmlns:p14="http://schemas.microsoft.com/office/powerpoint/2010/main" val="538632851"/>
              </p:ext>
            </p:extLst>
          </p:nvPr>
        </p:nvGraphicFramePr>
        <p:xfrm>
          <a:off x="1333731" y="1908537"/>
          <a:ext cx="9042719" cy="3040925"/>
        </p:xfrm>
        <a:graphic>
          <a:graphicData uri="http://schemas.openxmlformats.org/drawingml/2006/table">
            <a:tbl>
              <a:tblPr firstRow="1" firstCol="1" bandRow="1"/>
              <a:tblGrid>
                <a:gridCol w="736551">
                  <a:extLst>
                    <a:ext uri="{9D8B030D-6E8A-4147-A177-3AD203B41FA5}">
                      <a16:colId xmlns:a16="http://schemas.microsoft.com/office/drawing/2014/main" val="3350208969"/>
                    </a:ext>
                  </a:extLst>
                </a:gridCol>
                <a:gridCol w="2020762">
                  <a:extLst>
                    <a:ext uri="{9D8B030D-6E8A-4147-A177-3AD203B41FA5}">
                      <a16:colId xmlns:a16="http://schemas.microsoft.com/office/drawing/2014/main" val="2110466493"/>
                    </a:ext>
                  </a:extLst>
                </a:gridCol>
                <a:gridCol w="722606">
                  <a:extLst>
                    <a:ext uri="{9D8B030D-6E8A-4147-A177-3AD203B41FA5}">
                      <a16:colId xmlns:a16="http://schemas.microsoft.com/office/drawing/2014/main" val="4193266758"/>
                    </a:ext>
                  </a:extLst>
                </a:gridCol>
                <a:gridCol w="2209654">
                  <a:extLst>
                    <a:ext uri="{9D8B030D-6E8A-4147-A177-3AD203B41FA5}">
                      <a16:colId xmlns:a16="http://schemas.microsoft.com/office/drawing/2014/main" val="560461943"/>
                    </a:ext>
                  </a:extLst>
                </a:gridCol>
                <a:gridCol w="571746">
                  <a:extLst>
                    <a:ext uri="{9D8B030D-6E8A-4147-A177-3AD203B41FA5}">
                      <a16:colId xmlns:a16="http://schemas.microsoft.com/office/drawing/2014/main" val="2315940513"/>
                    </a:ext>
                  </a:extLst>
                </a:gridCol>
                <a:gridCol w="2209654">
                  <a:extLst>
                    <a:ext uri="{9D8B030D-6E8A-4147-A177-3AD203B41FA5}">
                      <a16:colId xmlns:a16="http://schemas.microsoft.com/office/drawing/2014/main" val="1066403538"/>
                    </a:ext>
                  </a:extLst>
                </a:gridCol>
                <a:gridCol w="571746">
                  <a:extLst>
                    <a:ext uri="{9D8B030D-6E8A-4147-A177-3AD203B41FA5}">
                      <a16:colId xmlns:a16="http://schemas.microsoft.com/office/drawing/2014/main" val="2386005084"/>
                    </a:ext>
                  </a:extLst>
                </a:gridCol>
              </a:tblGrid>
              <a:tr h="608185">
                <a:tc>
                  <a:txBody>
                    <a:bodyPr/>
                    <a:lstStyle/>
                    <a:p>
                      <a:pPr algn="ct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Times New Roman" panose="02020603050405020304" pitchFamily="18" charset="0"/>
                          <a:ea typeface="DengXian" panose="02010600030101010101" pitchFamily="2" charset="-122"/>
                          <a:cs typeface="Times New Roman" panose="02020603050405020304" pitchFamily="18" charset="0"/>
                        </a:rPr>
                        <a:t> I</a:t>
                      </a: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0911390"/>
                  </a:ext>
                </a:extLst>
              </a:tr>
              <a:tr h="608185">
                <a:tc>
                  <a:txBody>
                    <a:bodyPr/>
                    <a:lstStyle/>
                    <a:p>
                      <a:pPr algn="ct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Times New Roman" panose="02020603050405020304" pitchFamily="18" charset="0"/>
                          <a:ea typeface="DengXian" panose="02010600030101010101" pitchFamily="2" charset="-122"/>
                          <a:cs typeface="Times New Roman" panose="02020603050405020304" pitchFamily="18" charset="0"/>
                        </a:rPr>
                        <a:t> I</a:t>
                      </a: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6127560"/>
                  </a:ext>
                </a:extLst>
              </a:tr>
              <a:tr h="608185">
                <a:tc>
                  <a:txBody>
                    <a:bodyPr/>
                    <a:lstStyle/>
                    <a:p>
                      <a:pPr algn="ct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Times New Roman" panose="02020603050405020304" pitchFamily="18" charset="0"/>
                          <a:ea typeface="DengXian" panose="02010600030101010101" pitchFamily="2" charset="-122"/>
                          <a:cs typeface="Times New Roman" panose="02020603050405020304" pitchFamily="18" charset="0"/>
                        </a:rPr>
                        <a:t> I</a:t>
                      </a: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4152081"/>
                  </a:ext>
                </a:extLst>
              </a:tr>
              <a:tr h="608185">
                <a:tc>
                  <a:txBody>
                    <a:bodyPr/>
                    <a:lstStyle/>
                    <a:p>
                      <a:pPr algn="ct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Times New Roman" panose="02020603050405020304" pitchFamily="18" charset="0"/>
                          <a:ea typeface="DengXian" panose="02010600030101010101" pitchFamily="2" charset="-122"/>
                          <a:cs typeface="Times New Roman" panose="02020603050405020304" pitchFamily="18" charset="0"/>
                        </a:rPr>
                        <a:t> I</a:t>
                      </a: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8778353"/>
                  </a:ext>
                </a:extLst>
              </a:tr>
              <a:tr h="608185">
                <a:tc>
                  <a:txBody>
                    <a:bodyPr/>
                    <a:lstStyle/>
                    <a:p>
                      <a:pPr algn="ct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5.</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Times New Roman" panose="02020603050405020304" pitchFamily="18" charset="0"/>
                          <a:ea typeface="DengXian" panose="02010600030101010101" pitchFamily="2" charset="-122"/>
                          <a:cs typeface="Times New Roman" panose="02020603050405020304" pitchFamily="18" charset="0"/>
                        </a:rPr>
                        <a:t> I</a:t>
                      </a: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Segoe UI Symbol" panose="020B0502040204020203" pitchFamily="34" charset="0"/>
                          <a:ea typeface="DengXian" panose="02010600030101010101" pitchFamily="2" charset="-122"/>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n-GB" sz="24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he/she </a:t>
                      </a: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400" dirty="0">
                          <a:solidFill>
                            <a:srgbClr val="1F4E79"/>
                          </a:solidFill>
                          <a:effectLst/>
                          <a:latin typeface="Segoe UI Symbol" panose="020B0502040204020203" pitchFamily="34" charset="0"/>
                          <a:ea typeface="MS Gothic" panose="020B0609070205080204" pitchFamily="49" charset="-128"/>
                          <a:cs typeface="Segoe UI Symbol" panose="020B0502040204020203" pitchFamily="34" charset="0"/>
                        </a:rPr>
                        <a:t>☐</a:t>
                      </a:r>
                      <a:endParaRPr lang="en-GB" sz="24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4798879"/>
                  </a:ext>
                </a:extLst>
              </a:tr>
            </a:tbl>
          </a:graphicData>
        </a:graphic>
      </p:graphicFrame>
      <p:sp>
        <p:nvSpPr>
          <p:cNvPr id="8" name="Rectangle 7">
            <a:hlinkClick r:id="" action="ppaction://noaction">
              <a:snd r:embed="rId4" name="g.1.wav"/>
            </a:hlinkClick>
            <a:extLst>
              <a:ext uri="{FF2B5EF4-FFF2-40B4-BE49-F238E27FC236}">
                <a16:creationId xmlns:a16="http://schemas.microsoft.com/office/drawing/2014/main" id="{732F3E8C-A901-4AC1-97D6-B4655C335EF2}"/>
              </a:ext>
            </a:extLst>
          </p:cNvPr>
          <p:cNvSpPr/>
          <p:nvPr/>
        </p:nvSpPr>
        <p:spPr>
          <a:xfrm>
            <a:off x="1453000" y="199768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9" name="Rectangle 8">
            <a:hlinkClick r:id="" action="ppaction://noaction">
              <a:snd r:embed="rId5" name="g.2.wav"/>
            </a:hlinkClick>
            <a:extLst>
              <a:ext uri="{FF2B5EF4-FFF2-40B4-BE49-F238E27FC236}">
                <a16:creationId xmlns:a16="http://schemas.microsoft.com/office/drawing/2014/main" id="{891240E2-DA0F-4647-8FE7-8701E0765EA8}"/>
              </a:ext>
            </a:extLst>
          </p:cNvPr>
          <p:cNvSpPr/>
          <p:nvPr/>
        </p:nvSpPr>
        <p:spPr>
          <a:xfrm>
            <a:off x="1452998" y="2602599"/>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10" name="Rectangle 9">
            <a:hlinkClick r:id="" action="ppaction://noaction">
              <a:snd r:embed="rId6" name="g.3.wav"/>
            </a:hlinkClick>
            <a:extLst>
              <a:ext uri="{FF2B5EF4-FFF2-40B4-BE49-F238E27FC236}">
                <a16:creationId xmlns:a16="http://schemas.microsoft.com/office/drawing/2014/main" id="{7E28A838-C528-46E0-A9D3-D26779F851D5}"/>
              </a:ext>
            </a:extLst>
          </p:cNvPr>
          <p:cNvSpPr/>
          <p:nvPr/>
        </p:nvSpPr>
        <p:spPr>
          <a:xfrm>
            <a:off x="1452998" y="3219037"/>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11" name="Rectangle 10">
            <a:hlinkClick r:id="" action="ppaction://noaction">
              <a:snd r:embed="rId7" name="g.4.wav"/>
            </a:hlinkClick>
            <a:extLst>
              <a:ext uri="{FF2B5EF4-FFF2-40B4-BE49-F238E27FC236}">
                <a16:creationId xmlns:a16="http://schemas.microsoft.com/office/drawing/2014/main" id="{3D21F499-5F53-447B-ABAA-1A92F782B553}"/>
              </a:ext>
            </a:extLst>
          </p:cNvPr>
          <p:cNvSpPr/>
          <p:nvPr/>
        </p:nvSpPr>
        <p:spPr>
          <a:xfrm>
            <a:off x="1456796" y="3780799"/>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sp>
        <p:nvSpPr>
          <p:cNvPr id="13" name="Rectangle 12">
            <a:hlinkClick r:id="" action="ppaction://noaction">
              <a:snd r:embed="rId8" name="g.5.wav"/>
            </a:hlinkClick>
            <a:extLst>
              <a:ext uri="{FF2B5EF4-FFF2-40B4-BE49-F238E27FC236}">
                <a16:creationId xmlns:a16="http://schemas.microsoft.com/office/drawing/2014/main" id="{E146B8BE-7173-48F7-8F31-C3FAC2BA3367}"/>
              </a:ext>
            </a:extLst>
          </p:cNvPr>
          <p:cNvSpPr/>
          <p:nvPr/>
        </p:nvSpPr>
        <p:spPr>
          <a:xfrm>
            <a:off x="1456796" y="4385554"/>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spTree>
    <p:extLst>
      <p:ext uri="{BB962C8B-B14F-4D97-AF65-F5344CB8AC3E}">
        <p14:creationId xmlns:p14="http://schemas.microsoft.com/office/powerpoint/2010/main" val="840451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65942-B2E8-49F6-959E-078996708FA8}"/>
              </a:ext>
            </a:extLst>
          </p:cNvPr>
          <p:cNvSpPr>
            <a:spLocks noGrp="1"/>
          </p:cNvSpPr>
          <p:nvPr>
            <p:ph type="title"/>
          </p:nvPr>
        </p:nvSpPr>
        <p:spPr>
          <a:xfrm>
            <a:off x="11300458" y="966425"/>
            <a:ext cx="657080" cy="400110"/>
          </a:xfrm>
          <a:solidFill>
            <a:srgbClr val="92D050"/>
          </a:solidFill>
        </p:spPr>
        <p:txBody>
          <a:bodyPr>
            <a:noAutofit/>
          </a:bodyPr>
          <a:lstStyle/>
          <a:p>
            <a:pPr algn="ctr"/>
            <a:r>
              <a:rPr lang="en-GB" sz="2000" b="1" dirty="0">
                <a:solidFill>
                  <a:schemeClr val="bg1"/>
                </a:solidFill>
                <a:latin typeface="Century Gothic" panose="020B0502020202020204" pitchFamily="34" charset="0"/>
              </a:rPr>
              <a:t>leer</a:t>
            </a:r>
          </a:p>
        </p:txBody>
      </p:sp>
      <p:pic>
        <p:nvPicPr>
          <p:cNvPr id="6" name="Picture 5" descr="Icon&#10;&#10;Description automatically generated">
            <a:extLst>
              <a:ext uri="{FF2B5EF4-FFF2-40B4-BE49-F238E27FC236}">
                <a16:creationId xmlns:a16="http://schemas.microsoft.com/office/drawing/2014/main" id="{4368CEC7-EE41-4873-B19C-2C5414FA62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00437" y="106125"/>
            <a:ext cx="781050" cy="781050"/>
          </a:xfrm>
          <a:prstGeom prst="rect">
            <a:avLst/>
          </a:prstGeom>
        </p:spPr>
      </p:pic>
      <p:sp>
        <p:nvSpPr>
          <p:cNvPr id="3" name="Rectangle 2">
            <a:extLst>
              <a:ext uri="{FF2B5EF4-FFF2-40B4-BE49-F238E27FC236}">
                <a16:creationId xmlns:a16="http://schemas.microsoft.com/office/drawing/2014/main" id="{2F0F38E9-4757-49EC-BBEF-14AA9CEAAEE3}"/>
              </a:ext>
            </a:extLst>
          </p:cNvPr>
          <p:cNvSpPr/>
          <p:nvPr/>
        </p:nvSpPr>
        <p:spPr>
          <a:xfrm>
            <a:off x="954156" y="704305"/>
            <a:ext cx="9839739" cy="5308889"/>
          </a:xfrm>
          <a:prstGeom prst="rect">
            <a:avLst/>
          </a:prstGeom>
        </p:spPr>
        <p:txBody>
          <a:bodyPr wrap="square">
            <a:spAutoFit/>
          </a:bodyPr>
          <a:lstStyle/>
          <a:p>
            <a:pPr>
              <a:lnSpc>
                <a:spcPct val="107000"/>
              </a:lnSpc>
              <a:spcAft>
                <a:spcPts val="0"/>
              </a:spcAft>
            </a:pPr>
            <a:r>
              <a:rPr lang="en-US" sz="20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A</a:t>
            </a:r>
            <a:r>
              <a:rPr lang="en-US"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a:t>
            </a:r>
            <a:r>
              <a:rPr lang="en-US"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Translate</a:t>
            </a:r>
            <a:r>
              <a:rPr lang="en-US"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the </a:t>
            </a:r>
            <a:r>
              <a:rPr lang="en-US"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underlined Spanish word</a:t>
            </a:r>
            <a:r>
              <a:rPr lang="en-US"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US"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to complete each English sentence.</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Aft>
                <a:spcPts val="0"/>
              </a:spcAft>
            </a:pPr>
            <a:r>
              <a:rPr lang="en-US"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s-ES_tradnl"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1. Tengo un </a:t>
            </a:r>
            <a:r>
              <a:rPr lang="es-ES_tradnl"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perro.</a:t>
            </a:r>
            <a:r>
              <a:rPr lang="es-ES_tradnl"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I </a:t>
            </a:r>
            <a:r>
              <a:rPr lang="es-ES_tradnl"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have</a:t>
            </a:r>
            <a:r>
              <a:rPr lang="es-ES_tradnl"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 _____________ .	</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s-ES_tradnl"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2. Elena está </a:t>
            </a:r>
            <a:r>
              <a:rPr lang="es-ES_tradnl"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perdida</a:t>
            </a:r>
            <a:r>
              <a:rPr lang="es-ES_tradnl"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Elena is  _____________ .	</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3.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Tienes</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una </a:t>
            </a:r>
            <a:r>
              <a:rPr lang="en-GB" sz="2000" b="1" u="sng"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hoja</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You have a _____________ . </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s-ES_tradnl"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4. </a:t>
            </a:r>
            <a:r>
              <a:rPr lang="es-ES_tradnl"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Es</a:t>
            </a:r>
            <a:r>
              <a:rPr lang="es-ES_tradnl"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nuevo?				______ it new? </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s-ES_tradnl"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5. Es un </a:t>
            </a:r>
            <a:r>
              <a:rPr lang="es-ES_tradnl"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mensaje.</a:t>
            </a:r>
            <a:r>
              <a:rPr lang="es-ES_tradnl"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It’s a _____________ .</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s-ES_tradnl"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6. Estoy </a:t>
            </a:r>
            <a:r>
              <a:rPr lang="es-ES_tradnl"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preparado.</a:t>
            </a:r>
            <a:r>
              <a:rPr lang="es-ES_tradnl"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I am _____________ .	</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s-ES_tradnl"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7. ¿</a:t>
            </a:r>
            <a:r>
              <a:rPr lang="es-ES_tradnl"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Qué</a:t>
            </a:r>
            <a:r>
              <a:rPr lang="es-ES_tradnl"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s-ES_tradnl"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eres?				___________ are you?	</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s-ES_tradnl"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8. ¿Cómo es la </a:t>
            </a:r>
            <a:r>
              <a:rPr lang="es-ES_tradnl"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puerta</a:t>
            </a:r>
            <a:r>
              <a:rPr lang="es-ES_tradnl" sz="2000"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a:t>
            </a:r>
            <a:r>
              <a:rPr lang="es-ES_tradnl"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s-ES_tradnl"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What is the _____________ like? </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9. Hoy es </a:t>
            </a:r>
            <a:r>
              <a:rPr lang="en-GB" sz="2000" b="1" u="sng"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viernes</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Today it’s ___________. </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s-ES_tradnl"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10. Señora Vázquez tiene una </a:t>
            </a:r>
            <a:r>
              <a:rPr lang="es-ES_tradnl"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regla</a:t>
            </a:r>
            <a:r>
              <a:rPr lang="es-ES_tradnl"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Ms Vázquez has a _____________ .	</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4766536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Pen, Write, Pencil, Writing Tool, Work, Message, Blue">
            <a:extLst>
              <a:ext uri="{FF2B5EF4-FFF2-40B4-BE49-F238E27FC236}">
                <a16:creationId xmlns:a16="http://schemas.microsoft.com/office/drawing/2014/main" id="{F822FD64-B101-4B75-9404-68D036FE52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3709" y="116864"/>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11B6F84E-A331-4263-845A-26B532BD1E5E}"/>
              </a:ext>
            </a:extLst>
          </p:cNvPr>
          <p:cNvSpPr>
            <a:spLocks noGrp="1"/>
          </p:cNvSpPr>
          <p:nvPr>
            <p:ph type="title"/>
          </p:nvPr>
        </p:nvSpPr>
        <p:spPr>
          <a:xfrm>
            <a:off x="10931719" y="1042412"/>
            <a:ext cx="1260281" cy="461665"/>
          </a:xfrm>
          <a:solidFill>
            <a:srgbClr val="92D050"/>
          </a:solidFill>
        </p:spPr>
        <p:txBody>
          <a:bodyPr>
            <a:normAutofit/>
          </a:bodyPr>
          <a:lstStyle/>
          <a:p>
            <a:pPr algn="ctr"/>
            <a:r>
              <a:rPr lang="en-GB" sz="2400" b="1" dirty="0" err="1">
                <a:solidFill>
                  <a:schemeClr val="bg1"/>
                </a:solidFill>
                <a:latin typeface="Century Gothic" panose="020B0502020202020204" pitchFamily="34" charset="0"/>
              </a:rPr>
              <a:t>escribir</a:t>
            </a:r>
            <a:endParaRPr lang="en-GB" sz="2400" b="1" dirty="0">
              <a:solidFill>
                <a:schemeClr val="bg1"/>
              </a:solidFill>
              <a:latin typeface="Century Gothic" panose="020B0502020202020204" pitchFamily="34" charset="0"/>
            </a:endParaRPr>
          </a:p>
        </p:txBody>
      </p:sp>
      <p:sp>
        <p:nvSpPr>
          <p:cNvPr id="5" name="Rectangle 4">
            <a:extLst>
              <a:ext uri="{FF2B5EF4-FFF2-40B4-BE49-F238E27FC236}">
                <a16:creationId xmlns:a16="http://schemas.microsoft.com/office/drawing/2014/main" id="{995AE36D-4BFC-45EC-A9D2-7D5BE2D77322}"/>
              </a:ext>
            </a:extLst>
          </p:cNvPr>
          <p:cNvSpPr/>
          <p:nvPr/>
        </p:nvSpPr>
        <p:spPr>
          <a:xfrm>
            <a:off x="318052" y="1052050"/>
            <a:ext cx="12205252" cy="4620496"/>
          </a:xfrm>
          <a:prstGeom prst="rect">
            <a:avLst/>
          </a:prstGeom>
          <a:noFill/>
        </p:spPr>
        <p:txBody>
          <a:bodyPr wrap="square">
            <a:spAutoFit/>
          </a:bodyPr>
          <a:lstStyle/>
          <a:p>
            <a:pPr>
              <a:lnSpc>
                <a:spcPct val="107000"/>
              </a:lnSpc>
              <a:spcAft>
                <a:spcPts val="800"/>
              </a:spcAft>
            </a:pPr>
            <a:r>
              <a:rPr lang="en-US" sz="2000" b="1"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rPr>
              <a:t>B  </a:t>
            </a:r>
            <a:r>
              <a:rPr lang="en-US"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Translate </a:t>
            </a:r>
            <a:r>
              <a:rPr lang="en-US"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the</a:t>
            </a:r>
            <a:r>
              <a:rPr lang="en-US"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US"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underlined English words</a:t>
            </a:r>
            <a:r>
              <a:rPr lang="en-US"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US"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to complete the Spanish sentence.</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1. It’s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a bed</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Es _____ __________.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2. Quique is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comfortable.</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Quique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está</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_____________.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one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word)</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3.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To be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healthy is important.		_________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sano</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es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importante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one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word)</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4.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Good morning</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 ___________ _______!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words)</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5. Thursday is a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word</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Jueves es una ________.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one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word)</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6.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From</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where? Madrid?		¿____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dónde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¿Madrid?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one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word)</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7.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To have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an idea is incredible.	___________ una idea es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increíble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one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word)</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8. It’s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paper</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Es  _______________.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one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word)</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endParaRPr lang="en-GB" sz="20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40675907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Pen, Write, Pencil, Writing Tool, Work, Message, Blue">
            <a:extLst>
              <a:ext uri="{FF2B5EF4-FFF2-40B4-BE49-F238E27FC236}">
                <a16:creationId xmlns:a16="http://schemas.microsoft.com/office/drawing/2014/main" id="{F822FD64-B101-4B75-9404-68D036FE52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3709" y="116864"/>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11B6F84E-A331-4263-845A-26B532BD1E5E}"/>
              </a:ext>
            </a:extLst>
          </p:cNvPr>
          <p:cNvSpPr>
            <a:spLocks noGrp="1"/>
          </p:cNvSpPr>
          <p:nvPr>
            <p:ph type="title"/>
          </p:nvPr>
        </p:nvSpPr>
        <p:spPr>
          <a:xfrm>
            <a:off x="10931719" y="1042412"/>
            <a:ext cx="1260281" cy="461665"/>
          </a:xfrm>
          <a:solidFill>
            <a:srgbClr val="92D050"/>
          </a:solidFill>
        </p:spPr>
        <p:txBody>
          <a:bodyPr>
            <a:normAutofit/>
          </a:bodyPr>
          <a:lstStyle/>
          <a:p>
            <a:pPr algn="ctr"/>
            <a:r>
              <a:rPr lang="en-GB" sz="2400" b="1" dirty="0" err="1">
                <a:solidFill>
                  <a:schemeClr val="bg1"/>
                </a:solidFill>
                <a:latin typeface="Century Gothic" panose="020B0502020202020204" pitchFamily="34" charset="0"/>
              </a:rPr>
              <a:t>escribir</a:t>
            </a:r>
            <a:endParaRPr lang="en-GB" sz="2400" b="1" dirty="0">
              <a:solidFill>
                <a:schemeClr val="bg1"/>
              </a:solidFill>
              <a:latin typeface="Century Gothic" panose="020B0502020202020204" pitchFamily="34" charset="0"/>
            </a:endParaRPr>
          </a:p>
        </p:txBody>
      </p:sp>
      <p:sp>
        <p:nvSpPr>
          <p:cNvPr id="5" name="Rectangle 4">
            <a:extLst>
              <a:ext uri="{FF2B5EF4-FFF2-40B4-BE49-F238E27FC236}">
                <a16:creationId xmlns:a16="http://schemas.microsoft.com/office/drawing/2014/main" id="{995AE36D-4BFC-45EC-A9D2-7D5BE2D77322}"/>
              </a:ext>
            </a:extLst>
          </p:cNvPr>
          <p:cNvSpPr/>
          <p:nvPr/>
        </p:nvSpPr>
        <p:spPr>
          <a:xfrm>
            <a:off x="318052" y="1052050"/>
            <a:ext cx="6361044" cy="3900107"/>
          </a:xfrm>
          <a:prstGeom prst="rect">
            <a:avLst/>
          </a:prstGeom>
          <a:noFill/>
        </p:spPr>
        <p:txBody>
          <a:bodyPr wrap="square">
            <a:spAutoFit/>
          </a:bodyPr>
          <a:lstStyle/>
          <a:p>
            <a:pPr>
              <a:lnSpc>
                <a:spcPct val="150000"/>
              </a:lnSpc>
              <a:spcAft>
                <a:spcPts val="0"/>
              </a:spcAft>
            </a:pPr>
            <a:endParaRPr lang="en-GB" sz="24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4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C</a:t>
            </a:r>
            <a:r>
              <a:rPr lang="en-GB"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Write the opposite word(s) </a:t>
            </a:r>
            <a:r>
              <a:rPr lang="en-GB" sz="24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in Spanish</a:t>
            </a:r>
            <a:r>
              <a:rPr lang="en-GB"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a:t>
            </a:r>
            <a:endParaRPr lang="en-GB" sz="24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1. </a:t>
            </a:r>
            <a:r>
              <a:rPr lang="en-GB" sz="24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sano</a:t>
            </a:r>
            <a:r>
              <a:rPr lang="en-GB"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 ________________</a:t>
            </a:r>
            <a:br>
              <a:rPr lang="en-GB"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br>
            <a:r>
              <a:rPr lang="en-GB"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2. la </a:t>
            </a:r>
            <a:r>
              <a:rPr lang="en-GB" sz="24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hermana</a:t>
            </a:r>
            <a:r>
              <a:rPr lang="en-GB"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 _____________ </a:t>
            </a:r>
            <a:br>
              <a:rPr lang="en-GB"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br>
            <a:r>
              <a:rPr lang="en-GB"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3. </a:t>
            </a:r>
            <a:r>
              <a:rPr lang="en-GB" sz="24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allí</a:t>
            </a:r>
            <a:r>
              <a:rPr lang="en-GB"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 __________________</a:t>
            </a:r>
            <a:endParaRPr lang="en-GB" sz="24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4. nuevo - ______________</a:t>
            </a:r>
            <a:endParaRPr lang="en-GB" sz="24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4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5. ¡Buenos días! - ________</a:t>
            </a:r>
            <a:endParaRPr lang="en-GB" sz="2400" dirty="0">
              <a:solidFill>
                <a:srgbClr val="1F4E79"/>
              </a:solidFill>
              <a:latin typeface="Century Gothic" panose="020B050202020202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5969511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2934</TotalTime>
  <Words>5141</Words>
  <Application>Microsoft Office PowerPoint</Application>
  <PresentationFormat>Widescreen</PresentationFormat>
  <Paragraphs>948</Paragraphs>
  <Slides>27</Slides>
  <Notes>26</Notes>
  <HiddenSlides>0</HiddenSlides>
  <MMClips>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27</vt:i4>
      </vt:variant>
    </vt:vector>
  </HeadingPairs>
  <TitlesOfParts>
    <vt:vector size="40" baseType="lpstr">
      <vt:lpstr>Helvetica Neue</vt:lpstr>
      <vt:lpstr>MS Gothic</vt:lpstr>
      <vt:lpstr>Arial</vt:lpstr>
      <vt:lpstr>Calibri</vt:lpstr>
      <vt:lpstr>Calibri Light</vt:lpstr>
      <vt:lpstr>Century Gothic</vt:lpstr>
      <vt:lpstr>Modern Love</vt:lpstr>
      <vt:lpstr>Montserrat Medium</vt:lpstr>
      <vt:lpstr>Segoe Print</vt:lpstr>
      <vt:lpstr>Segoe UI Symbol</vt:lpstr>
      <vt:lpstr>Times New Roman</vt:lpstr>
      <vt:lpstr>Office Theme</vt:lpstr>
      <vt:lpstr>1_Office Theme</vt:lpstr>
      <vt:lpstr>español, con Sofía</vt:lpstr>
      <vt:lpstr>Describing me and others</vt:lpstr>
      <vt:lpstr>escuchar</vt:lpstr>
      <vt:lpstr>escuchar</vt:lpstr>
      <vt:lpstr>escuchar</vt:lpstr>
      <vt:lpstr>escuchar</vt:lpstr>
      <vt:lpstr>leer</vt:lpstr>
      <vt:lpstr>escribir</vt:lpstr>
      <vt:lpstr>escribir</vt:lpstr>
      <vt:lpstr>leer</vt:lpstr>
      <vt:lpstr>leer</vt:lpstr>
      <vt:lpstr>leer</vt:lpstr>
      <vt:lpstr>escribir</vt:lpstr>
      <vt:lpstr>escuchar</vt:lpstr>
      <vt:lpstr>escuchar</vt:lpstr>
      <vt:lpstr>¡adiós!</vt:lpstr>
      <vt:lpstr>escuchar</vt:lpstr>
      <vt:lpstr>escuchar</vt:lpstr>
      <vt:lpstr>escuchar</vt:lpstr>
      <vt:lpstr>escuchar</vt:lpstr>
      <vt:lpstr>leer</vt:lpstr>
      <vt:lpstr>escribir</vt:lpstr>
      <vt:lpstr>escribir</vt:lpstr>
      <vt:lpstr>leer</vt:lpstr>
      <vt:lpstr>leer</vt:lpstr>
      <vt:lpstr>leer</vt:lpstr>
      <vt:lpstr>escribir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Paula Vázquez-Valero</dc:creator>
  <cp:lastModifiedBy>Rachel Hawkes</cp:lastModifiedBy>
  <cp:revision>51</cp:revision>
  <dcterms:created xsi:type="dcterms:W3CDTF">2021-09-17T15:21:32Z</dcterms:created>
  <dcterms:modified xsi:type="dcterms:W3CDTF">2022-10-31T05:27:27Z</dcterms:modified>
</cp:coreProperties>
</file>