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F"/>
    <a:srgbClr val="CCECFF"/>
    <a:srgbClr val="FFF8E5"/>
    <a:srgbClr val="F2F8EE"/>
    <a:srgbClr val="ED65E7"/>
    <a:srgbClr val="A7ED8B"/>
    <a:srgbClr val="F49EF0"/>
    <a:srgbClr val="261300"/>
    <a:srgbClr val="482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1CEE8-6B4B-41F4-B7F1-F9EE400EB851}" v="582" dt="2023-06-09T16:51:40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249" autoAdjust="0"/>
  </p:normalViewPr>
  <p:slideViewPr>
    <p:cSldViewPr snapToGrid="0">
      <p:cViewPr varScale="1">
        <p:scale>
          <a:sx n="19" d="100"/>
          <a:sy n="19" d="100"/>
        </p:scale>
        <p:origin x="3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F709-3208-425A-8E7E-CDAC495FAD3F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FC3-2590-4C61-A7B0-A56AD767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7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FC3-2590-4C61-A7B0-A56AD767D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7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FC3-2590-4C61-A7B0-A56AD767D1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5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audio" Target="../media/audio1.wav"/><Relationship Id="rId17" Type="http://schemas.openxmlformats.org/officeDocument/2006/relationships/image" Target="../media/image28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24" Type="http://schemas.openxmlformats.org/officeDocument/2006/relationships/image" Target="../media/image33.png"/><Relationship Id="rId5" Type="http://schemas.openxmlformats.org/officeDocument/2006/relationships/image" Target="../media/image18.png"/><Relationship Id="rId15" Type="http://schemas.microsoft.com/office/2007/relationships/hdphoto" Target="../media/hdphoto3.wdp"/><Relationship Id="rId23" Type="http://schemas.microsoft.com/office/2007/relationships/hdphoto" Target="../media/hdphoto5.wdp"/><Relationship Id="rId28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2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A96CF0D-CB26-7033-ECCC-1DCF6F8B6F13}"/>
              </a:ext>
            </a:extLst>
          </p:cNvPr>
          <p:cNvSpPr txBox="1"/>
          <p:nvPr/>
        </p:nvSpPr>
        <p:spPr>
          <a:xfrm>
            <a:off x="3076061" y="3302994"/>
            <a:ext cx="479804" cy="230832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Papá</a:t>
            </a:r>
            <a:endParaRPr lang="en-GB" sz="7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5305AD-8392-A75B-AF9B-403F14CD1F79}"/>
              </a:ext>
            </a:extLst>
          </p:cNvPr>
          <p:cNvSpPr/>
          <p:nvPr/>
        </p:nvSpPr>
        <p:spPr>
          <a:xfrm>
            <a:off x="4477396" y="2947262"/>
            <a:ext cx="2617226" cy="1055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135B6-7270-2CD5-28DA-BC3C8A494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71" y="4107540"/>
            <a:ext cx="1488641" cy="1256900"/>
          </a:xfrm>
          <a:prstGeom prst="rect">
            <a:avLst/>
          </a:prstGeom>
        </p:spPr>
      </p:pic>
      <p:pic>
        <p:nvPicPr>
          <p:cNvPr id="304" name="Picture 2" descr="2018: Convent Jerusalem-Matemàtic Marzal">
            <a:extLst>
              <a:ext uri="{FF2B5EF4-FFF2-40B4-BE49-F238E27FC236}">
                <a16:creationId xmlns:a16="http://schemas.microsoft.com/office/drawing/2014/main" id="{E0D3B10F-FD71-BFCA-1F73-942EFD89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62" y="1707597"/>
            <a:ext cx="1877712" cy="114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4" name="Table 293">
            <a:extLst>
              <a:ext uri="{FF2B5EF4-FFF2-40B4-BE49-F238E27FC236}">
                <a16:creationId xmlns:a16="http://schemas.microsoft.com/office/drawing/2014/main" id="{6BA91A14-48C7-560C-2F98-AC47497CE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00352"/>
              </p:ext>
            </p:extLst>
          </p:nvPr>
        </p:nvGraphicFramePr>
        <p:xfrm>
          <a:off x="5292888" y="5219254"/>
          <a:ext cx="6881718" cy="1601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412">
                  <a:extLst>
                    <a:ext uri="{9D8B030D-6E8A-4147-A177-3AD203B41FA5}">
                      <a16:colId xmlns:a16="http://schemas.microsoft.com/office/drawing/2014/main" val="176128414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834561252"/>
                    </a:ext>
                  </a:extLst>
                </a:gridCol>
                <a:gridCol w="2103506">
                  <a:extLst>
                    <a:ext uri="{9D8B030D-6E8A-4147-A177-3AD203B41FA5}">
                      <a16:colId xmlns:a16="http://schemas.microsoft.com/office/drawing/2014/main" val="395448358"/>
                    </a:ext>
                  </a:extLst>
                </a:gridCol>
              </a:tblGrid>
              <a:tr h="160182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Translating HACER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todo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‘mucho’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454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02504"/>
              </p:ext>
            </p:extLst>
          </p:nvPr>
        </p:nvGraphicFramePr>
        <p:xfrm>
          <a:off x="7148291" y="3051032"/>
          <a:ext cx="5026754" cy="2134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0709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396045">
                  <a:extLst>
                    <a:ext uri="{9D8B030D-6E8A-4147-A177-3AD203B41FA5}">
                      <a16:colId xmlns:a16="http://schemas.microsoft.com/office/drawing/2014/main" val="2098891221"/>
                    </a:ext>
                  </a:extLst>
                </a:gridCol>
              </a:tblGrid>
              <a:tr h="2134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‘del’ &amp; ‘de la’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the negative ‘no’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Remember that in Spanish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add </a:t>
                      </a: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GB" sz="105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before</a:t>
                      </a: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the verb to make the sentence negative.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972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0" y="46510"/>
            <a:ext cx="4745106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Summer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86289"/>
              </p:ext>
            </p:extLst>
          </p:nvPr>
        </p:nvGraphicFramePr>
        <p:xfrm>
          <a:off x="48560" y="1816"/>
          <a:ext cx="2126085" cy="1399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08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1806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deportes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baloncesto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basketball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09419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ciclismo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cycling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esquí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skiing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natación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swimming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78549"/>
              </p:ext>
            </p:extLst>
          </p:nvPr>
        </p:nvGraphicFramePr>
        <p:xfrm>
          <a:off x="34710" y="1492172"/>
          <a:ext cx="2126085" cy="414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08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3987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cosas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car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27008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desfile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parade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0560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flor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flower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38346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fuego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396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people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74093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prueba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95611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traje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outfit, garment, suit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40668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juego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game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12797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visit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770855"/>
                  </a:ext>
                </a:extLst>
              </a:tr>
              <a:tr h="33987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tiempo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118326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tiempo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weather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64194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bueno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good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29388"/>
                  </a:ext>
                </a:extLst>
              </a:tr>
              <a:tr h="28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malo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bad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583315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214433" y="29702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125" name="Picture 1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AE8B5A-88BB-410A-903A-D33D9293C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032" y="28418"/>
            <a:ext cx="489828" cy="32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35BEE-BE2D-4B0D-AB1B-0F8152583D82}"/>
              </a:ext>
            </a:extLst>
          </p:cNvPr>
          <p:cNvSpPr txBox="1"/>
          <p:nvPr/>
        </p:nvSpPr>
        <p:spPr>
          <a:xfrm>
            <a:off x="6661653" y="498877"/>
            <a:ext cx="5600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Accents 1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: Al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 words with antepenultimate (third-last) syllable stress have an accent.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A9380B24-387D-4FF2-9432-59F310B5A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10270"/>
              </p:ext>
            </p:extLst>
          </p:nvPr>
        </p:nvGraphicFramePr>
        <p:xfrm>
          <a:off x="7440250" y="958194"/>
          <a:ext cx="4565439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813">
                  <a:extLst>
                    <a:ext uri="{9D8B030D-6E8A-4147-A177-3AD203B41FA5}">
                      <a16:colId xmlns:a16="http://schemas.microsoft.com/office/drawing/2014/main" val="3446415885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1400980722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3782882170"/>
                    </a:ext>
                  </a:extLst>
                </a:gridCol>
              </a:tblGrid>
              <a:tr h="21661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Má</a:t>
                      </a:r>
                      <a:r>
                        <a:rPr lang="en-GB" sz="1100" b="0" i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laga</a:t>
                      </a:r>
                      <a:endParaRPr lang="en-GB" sz="11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jico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Córdoba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1726"/>
                  </a:ext>
                </a:extLst>
              </a:tr>
            </a:tbl>
          </a:graphicData>
        </a:graphic>
      </p:graphicFrame>
      <p:sp>
        <p:nvSpPr>
          <p:cNvPr id="198" name="TextBox 197">
            <a:extLst>
              <a:ext uri="{FF2B5EF4-FFF2-40B4-BE49-F238E27FC236}">
                <a16:creationId xmlns:a16="http://schemas.microsoft.com/office/drawing/2014/main" id="{4E1EAAC2-D943-413F-907C-30BE4F429427}"/>
              </a:ext>
            </a:extLst>
          </p:cNvPr>
          <p:cNvSpPr txBox="1"/>
          <p:nvPr/>
        </p:nvSpPr>
        <p:spPr>
          <a:xfrm>
            <a:off x="6700175" y="1341113"/>
            <a:ext cx="5491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Accents 2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words with last syllable stress that end in –n, -s or a vowel have an accent.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06B815F-4A4B-4121-AD5F-AEE2C4934851}"/>
              </a:ext>
            </a:extLst>
          </p:cNvPr>
          <p:cNvCxnSpPr>
            <a:cxnSpLocks/>
          </p:cNvCxnSpPr>
          <p:nvPr/>
        </p:nvCxnSpPr>
        <p:spPr>
          <a:xfrm>
            <a:off x="7741390" y="977157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5A1C0DF-D002-4C83-B479-CA060BD9E458}"/>
              </a:ext>
            </a:extLst>
          </p:cNvPr>
          <p:cNvCxnSpPr>
            <a:cxnSpLocks/>
          </p:cNvCxnSpPr>
          <p:nvPr/>
        </p:nvCxnSpPr>
        <p:spPr>
          <a:xfrm>
            <a:off x="9253492" y="974691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13BDF4C-19A2-4264-8EC3-E2E8D5D1FB6E}"/>
              </a:ext>
            </a:extLst>
          </p:cNvPr>
          <p:cNvCxnSpPr>
            <a:cxnSpLocks/>
          </p:cNvCxnSpPr>
          <p:nvPr/>
        </p:nvCxnSpPr>
        <p:spPr>
          <a:xfrm>
            <a:off x="9338205" y="974691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5144205-3FA4-4D8C-9EC1-CED07555C3E2}"/>
              </a:ext>
            </a:extLst>
          </p:cNvPr>
          <p:cNvCxnSpPr>
            <a:cxnSpLocks/>
          </p:cNvCxnSpPr>
          <p:nvPr/>
        </p:nvCxnSpPr>
        <p:spPr>
          <a:xfrm>
            <a:off x="10823953" y="986159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E9433DE-FCDD-4997-9A99-81EC8FEAF1CD}"/>
              </a:ext>
            </a:extLst>
          </p:cNvPr>
          <p:cNvCxnSpPr>
            <a:cxnSpLocks/>
          </p:cNvCxnSpPr>
          <p:nvPr/>
        </p:nvCxnSpPr>
        <p:spPr>
          <a:xfrm>
            <a:off x="11000863" y="981135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C3D3746-2CF5-4B0F-BFB3-1D154B75322B}"/>
              </a:ext>
            </a:extLst>
          </p:cNvPr>
          <p:cNvSpPr txBox="1"/>
          <p:nvPr/>
        </p:nvSpPr>
        <p:spPr>
          <a:xfrm>
            <a:off x="6755166" y="2290999"/>
            <a:ext cx="5992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Accents 3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Words with penultimate (second-last) syllable stress that end in any consonants other than ‘n’ or ‘s’ need an accent.</a:t>
            </a:r>
            <a:endParaRPr lang="en-GB" sz="11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680BA5-D987-393E-23E6-88E5779D1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55248"/>
              </p:ext>
            </p:extLst>
          </p:nvPr>
        </p:nvGraphicFramePr>
        <p:xfrm>
          <a:off x="43440" y="5755086"/>
          <a:ext cx="2072971" cy="108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971">
                  <a:extLst>
                    <a:ext uri="{9D8B030D-6E8A-4147-A177-3AD203B41FA5}">
                      <a16:colId xmlns:a16="http://schemas.microsoft.com/office/drawing/2014/main" val="240246488"/>
                    </a:ext>
                  </a:extLst>
                </a:gridCol>
              </a:tblGrid>
              <a:tr h="22902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40015"/>
                  </a:ext>
                </a:extLst>
              </a:tr>
              <a:tr h="229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centro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centre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067"/>
                  </a:ext>
                </a:extLst>
              </a:tr>
              <a:tr h="229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cerca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near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04383"/>
                  </a:ext>
                </a:extLst>
              </a:tr>
              <a:tr h="229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lejos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far (from)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11095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A0AEBD-2026-668E-55C6-3141F2319DB7}"/>
              </a:ext>
            </a:extLst>
          </p:cNvPr>
          <p:cNvSpPr/>
          <p:nvPr/>
        </p:nvSpPr>
        <p:spPr>
          <a:xfrm>
            <a:off x="2207187" y="1593769"/>
            <a:ext cx="2216541" cy="15364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lang="en-GB" sz="12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CE5863B-A4A7-638E-B5E3-5B542332D88C}"/>
              </a:ext>
            </a:extLst>
          </p:cNvPr>
          <p:cNvCxnSpPr>
            <a:cxnSpLocks/>
          </p:cNvCxnSpPr>
          <p:nvPr/>
        </p:nvCxnSpPr>
        <p:spPr>
          <a:xfrm>
            <a:off x="7871565" y="977157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12">
            <a:extLst>
              <a:ext uri="{FF2B5EF4-FFF2-40B4-BE49-F238E27FC236}">
                <a16:creationId xmlns:a16="http://schemas.microsoft.com/office/drawing/2014/main" id="{78C0DEF4-9B1E-C19E-7C5F-B44F1476C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79282"/>
              </p:ext>
            </p:extLst>
          </p:nvPr>
        </p:nvGraphicFramePr>
        <p:xfrm>
          <a:off x="7429500" y="1824743"/>
          <a:ext cx="4565439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813">
                  <a:extLst>
                    <a:ext uri="{9D8B030D-6E8A-4147-A177-3AD203B41FA5}">
                      <a16:colId xmlns:a16="http://schemas.microsoft.com/office/drawing/2014/main" val="3446415885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1400980722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3782882170"/>
                    </a:ext>
                  </a:extLst>
                </a:gridCol>
              </a:tblGrid>
              <a:tr h="216615">
                <a:tc>
                  <a:txBody>
                    <a:bodyPr/>
                    <a:lstStyle/>
                    <a:p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</a:t>
                      </a:r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rú</a:t>
                      </a:r>
                      <a:endParaRPr lang="en-GB" sz="1100" b="1" i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Pana</a:t>
                      </a:r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má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Cast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b="1" u="sng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llón</a:t>
                      </a:r>
                      <a:endParaRPr lang="en-GB" sz="110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1726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BD0A1-3FF4-EEDA-CFB3-2E1525446435}"/>
              </a:ext>
            </a:extLst>
          </p:cNvPr>
          <p:cNvCxnSpPr>
            <a:cxnSpLocks/>
          </p:cNvCxnSpPr>
          <p:nvPr/>
        </p:nvCxnSpPr>
        <p:spPr>
          <a:xfrm>
            <a:off x="7689365" y="1856406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E23FA51-4C7B-CAC0-149A-EAD607052117}"/>
              </a:ext>
            </a:extLst>
          </p:cNvPr>
          <p:cNvCxnSpPr>
            <a:cxnSpLocks/>
          </p:cNvCxnSpPr>
          <p:nvPr/>
        </p:nvCxnSpPr>
        <p:spPr>
          <a:xfrm>
            <a:off x="9217342" y="1841240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EB2DC7-E6DE-1B7B-6E48-D63FBFA58477}"/>
              </a:ext>
            </a:extLst>
          </p:cNvPr>
          <p:cNvCxnSpPr>
            <a:cxnSpLocks/>
          </p:cNvCxnSpPr>
          <p:nvPr/>
        </p:nvCxnSpPr>
        <p:spPr>
          <a:xfrm>
            <a:off x="9390955" y="1841240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DC997C-316F-8B11-B861-5D90D47E6CC7}"/>
              </a:ext>
            </a:extLst>
          </p:cNvPr>
          <p:cNvCxnSpPr>
            <a:cxnSpLocks/>
          </p:cNvCxnSpPr>
          <p:nvPr/>
        </p:nvCxnSpPr>
        <p:spPr>
          <a:xfrm>
            <a:off x="10832253" y="1852708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FFA75E-7114-DE84-9F8F-2FBAD257DEF2}"/>
              </a:ext>
            </a:extLst>
          </p:cNvPr>
          <p:cNvCxnSpPr>
            <a:cxnSpLocks/>
          </p:cNvCxnSpPr>
          <p:nvPr/>
        </p:nvCxnSpPr>
        <p:spPr>
          <a:xfrm>
            <a:off x="10952013" y="1847684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12">
            <a:extLst>
              <a:ext uri="{FF2B5EF4-FFF2-40B4-BE49-F238E27FC236}">
                <a16:creationId xmlns:a16="http://schemas.microsoft.com/office/drawing/2014/main" id="{44FB090A-060F-8107-41C7-6C03D470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31404"/>
              </p:ext>
            </p:extLst>
          </p:nvPr>
        </p:nvGraphicFramePr>
        <p:xfrm>
          <a:off x="7440250" y="2734575"/>
          <a:ext cx="4565439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813">
                  <a:extLst>
                    <a:ext uri="{9D8B030D-6E8A-4147-A177-3AD203B41FA5}">
                      <a16:colId xmlns:a16="http://schemas.microsoft.com/office/drawing/2014/main" val="3446415885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1400980722"/>
                    </a:ext>
                  </a:extLst>
                </a:gridCol>
                <a:gridCol w="1521813">
                  <a:extLst>
                    <a:ext uri="{9D8B030D-6E8A-4147-A177-3AD203B41FA5}">
                      <a16:colId xmlns:a16="http://schemas.microsoft.com/office/drawing/2014/main" val="3782882170"/>
                    </a:ext>
                  </a:extLst>
                </a:gridCol>
              </a:tblGrid>
              <a:tr h="21661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Ló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pez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Héc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tor</a:t>
                      </a:r>
                      <a:endParaRPr lang="en-GB" sz="110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lix</a:t>
                      </a:r>
                      <a:endParaRPr lang="en-GB" sz="110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1726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E8045E-BFB4-A2B2-9D51-0B18D14A0687}"/>
              </a:ext>
            </a:extLst>
          </p:cNvPr>
          <p:cNvCxnSpPr>
            <a:cxnSpLocks/>
          </p:cNvCxnSpPr>
          <p:nvPr/>
        </p:nvCxnSpPr>
        <p:spPr>
          <a:xfrm>
            <a:off x="7681065" y="2766238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465657-F31C-7480-8934-AF979074EA38}"/>
              </a:ext>
            </a:extLst>
          </p:cNvPr>
          <p:cNvCxnSpPr>
            <a:cxnSpLocks/>
          </p:cNvCxnSpPr>
          <p:nvPr/>
        </p:nvCxnSpPr>
        <p:spPr>
          <a:xfrm>
            <a:off x="9325505" y="2751072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D269E1-0A81-C56F-7F2E-BB14930D1420}"/>
              </a:ext>
            </a:extLst>
          </p:cNvPr>
          <p:cNvCxnSpPr>
            <a:cxnSpLocks/>
          </p:cNvCxnSpPr>
          <p:nvPr/>
        </p:nvCxnSpPr>
        <p:spPr>
          <a:xfrm>
            <a:off x="10728703" y="2762540"/>
            <a:ext cx="0" cy="213052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C934301D-B783-6AED-7ABF-32DDDE9E8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557" y="1180268"/>
            <a:ext cx="623521" cy="62104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AE6BAB-E0A5-C5B6-AAF4-BA486E6EE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046" y="121399"/>
            <a:ext cx="2067778" cy="122275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9C4C4606-B11D-A0DB-BAF4-1DAC21BF5AB7}"/>
              </a:ext>
            </a:extLst>
          </p:cNvPr>
          <p:cNvSpPr txBox="1"/>
          <p:nvPr/>
        </p:nvSpPr>
        <p:spPr>
          <a:xfrm rot="10800000" flipV="1">
            <a:off x="7208379" y="3297827"/>
            <a:ext cx="23801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After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near to the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/ 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far from the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’, use ‘</a:t>
            </a:r>
            <a:r>
              <a:rPr lang="en-GB" sz="1050" b="1" dirty="0">
                <a:solidFill>
                  <a:srgbClr val="92D05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 la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’ before a singular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feminine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noun, and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’ before singular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masculine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nouns. 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0838FA2-3BAA-1213-720F-13D9ECEE661C}"/>
              </a:ext>
            </a:extLst>
          </p:cNvPr>
          <p:cNvSpPr/>
          <p:nvPr/>
        </p:nvSpPr>
        <p:spPr>
          <a:xfrm>
            <a:off x="9829800" y="4676241"/>
            <a:ext cx="2298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05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This works for any verb and any person (e.g., I, you, s/he, we).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AFA4871-2C08-8BC5-AE73-DF6DA93ECFA4}"/>
              </a:ext>
            </a:extLst>
          </p:cNvPr>
          <p:cNvSpPr/>
          <p:nvPr/>
        </p:nvSpPr>
        <p:spPr>
          <a:xfrm>
            <a:off x="10183309" y="3902370"/>
            <a:ext cx="15424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hag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9E3897A-E048-DDAF-43C7-747CCFBBE692}"/>
              </a:ext>
            </a:extLst>
          </p:cNvPr>
          <p:cNvSpPr/>
          <p:nvPr/>
        </p:nvSpPr>
        <p:spPr>
          <a:xfrm>
            <a:off x="10192520" y="4246699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hac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ruido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1202680-8544-7D8B-7D09-D7050D1440E4}"/>
              </a:ext>
            </a:extLst>
          </p:cNvPr>
          <p:cNvSpPr/>
          <p:nvPr/>
        </p:nvSpPr>
        <p:spPr>
          <a:xfrm>
            <a:off x="10203503" y="4069067"/>
            <a:ext cx="11689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(I </a:t>
            </a:r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don’t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do a visit.)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40597BE-C2F9-C8FE-AA95-3A29308C45DB}"/>
              </a:ext>
            </a:extLst>
          </p:cNvPr>
          <p:cNvSpPr/>
          <p:nvPr/>
        </p:nvSpPr>
        <p:spPr>
          <a:xfrm>
            <a:off x="10124471" y="4419036"/>
            <a:ext cx="16482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(He </a:t>
            </a:r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does not 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make noise.)</a:t>
            </a:r>
          </a:p>
        </p:txBody>
      </p:sp>
      <p:pic>
        <p:nvPicPr>
          <p:cNvPr id="271" name="Picture 270" descr="Icon&#10;&#10;Description automatically generated">
            <a:extLst>
              <a:ext uri="{FF2B5EF4-FFF2-40B4-BE49-F238E27FC236}">
                <a16:creationId xmlns:a16="http://schemas.microsoft.com/office/drawing/2014/main" id="{61DC055A-AEE8-EE25-B833-EC8E75047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75" y="3103441"/>
            <a:ext cx="279970" cy="319292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26A50D1-8206-9AAD-AD36-9DDC2F049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470" y="4212806"/>
            <a:ext cx="2072971" cy="1459621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5F32920D-7A72-5426-EED1-EC9B1BB358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345" y="5532152"/>
            <a:ext cx="1993510" cy="1414264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00C80A66-5E69-8538-53E8-76AF3C3255F9}"/>
              </a:ext>
            </a:extLst>
          </p:cNvPr>
          <p:cNvSpPr txBox="1"/>
          <p:nvPr/>
        </p:nvSpPr>
        <p:spPr>
          <a:xfrm>
            <a:off x="5236869" y="5428226"/>
            <a:ext cx="29966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 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use ‘</a:t>
            </a:r>
            <a:r>
              <a:rPr lang="en-GB" sz="1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mean ‘</a:t>
            </a:r>
            <a:r>
              <a:rPr kumimoji="0" lang="en-GB" sz="1000" b="1" i="0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is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with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weather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endParaRPr lang="en-GB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EC1509DB-8F6A-2469-9C9F-F7EEAA24A5CB}"/>
              </a:ext>
            </a:extLst>
          </p:cNvPr>
          <p:cNvSpPr txBox="1"/>
          <p:nvPr/>
        </p:nvSpPr>
        <p:spPr>
          <a:xfrm>
            <a:off x="5294019" y="5649288"/>
            <a:ext cx="29775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Hace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buen tiempo.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good weather / the weather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good.)</a:t>
            </a:r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1E4D3C50-DDB9-38E9-4A64-356E9A32AE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30" b="90052" l="9953" r="94313">
                        <a14:foregroundMark x1="74408" y1="23037" x2="74408" y2="23037"/>
                        <a14:foregroundMark x1="53555" y1="29319" x2="53555" y2="29319"/>
                        <a14:foregroundMark x1="59242" y1="13089" x2="59242" y2="13089"/>
                        <a14:foregroundMark x1="72512" y1="7853" x2="72512" y2="7853"/>
                        <a14:foregroundMark x1="85308" y1="13089" x2="85308" y2="13089"/>
                        <a14:foregroundMark x1="94313" y1="27749" x2="94313" y2="27749"/>
                        <a14:foregroundMark x1="88626" y1="43979" x2="88626" y2="43979"/>
                        <a14:foregroundMark x1="73460" y1="51832" x2="73460" y2="51832"/>
                        <a14:foregroundMark x1="59716" y1="45026" x2="59716" y2="45026"/>
                        <a14:foregroundMark x1="24171" y1="90052" x2="24171" y2="90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665" y="5619299"/>
            <a:ext cx="274027" cy="248053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CCF489F6-314A-6562-6414-E7AF24FC399F}"/>
              </a:ext>
            </a:extLst>
          </p:cNvPr>
          <p:cNvSpPr txBox="1"/>
          <p:nvPr/>
        </p:nvSpPr>
        <p:spPr>
          <a:xfrm>
            <a:off x="5270654" y="6038616"/>
            <a:ext cx="275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‘Hacer’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can</a:t>
            </a:r>
            <a:r>
              <a:rPr kumimoji="0" lang="en-GB" sz="10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also 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mean ‘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go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with some </a:t>
            </a:r>
            <a:r>
              <a:rPr kumimoji="0" lang="en-GB" sz="1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sports and activities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3CE6EAD-91F0-DC06-88F6-8899EA4644A2}"/>
              </a:ext>
            </a:extLst>
          </p:cNvPr>
          <p:cNvSpPr txBox="1"/>
          <p:nvPr/>
        </p:nvSpPr>
        <p:spPr>
          <a:xfrm>
            <a:off x="5276874" y="6426863"/>
            <a:ext cx="2021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Hago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natación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swimming; I do swimming.)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86" name="Picture 10" descr="Chico, Nadar, Clases De Natación">
            <a:extLst>
              <a:ext uri="{FF2B5EF4-FFF2-40B4-BE49-F238E27FC236}">
                <a16:creationId xmlns:a16="http://schemas.microsoft.com/office/drawing/2014/main" id="{793E5749-6B16-7402-7F62-0929FC69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33" y="6378240"/>
            <a:ext cx="376298" cy="2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FBEABE33-950B-91A5-B147-C4D68DD577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56" b="92837" l="9898" r="91468">
                        <a14:foregroundMark x1="21843" y1="32951" x2="21843" y2="32951"/>
                        <a14:foregroundMark x1="21502" y1="58166" x2="21502" y2="58166"/>
                        <a14:foregroundMark x1="13652" y1="22923" x2="13652" y2="22923"/>
                        <a14:foregroundMark x1="12969" y1="24928" x2="12969" y2="24928"/>
                        <a14:foregroundMark x1="11945" y1="25501" x2="11945" y2="25501"/>
                        <a14:foregroundMark x1="22867" y1="27221" x2="22867" y2="27221"/>
                        <a14:foregroundMark x1="45392" y1="25501" x2="45392" y2="25501"/>
                        <a14:foregroundMark x1="20478" y1="33524" x2="20478" y2="33524"/>
                        <a14:foregroundMark x1="87031" y1="17479" x2="87031" y2="17479"/>
                        <a14:foregroundMark x1="87031" y1="20917" x2="75427" y2="24642"/>
                        <a14:foregroundMark x1="20478" y1="26361" x2="15017" y2="57880"/>
                        <a14:foregroundMark x1="15017" y1="57880" x2="15358" y2="58739"/>
                        <a14:foregroundMark x1="39249" y1="92837" x2="39249" y2="92837"/>
                        <a14:foregroundMark x1="67235" y1="46991" x2="67235" y2="46991"/>
                        <a14:foregroundMark x1="79863" y1="45845" x2="54608" y2="49284"/>
                        <a14:foregroundMark x1="53584" y1="17765" x2="53584" y2="17765"/>
                        <a14:foregroundMark x1="44027" y1="14040" x2="44027" y2="14040"/>
                        <a14:foregroundMark x1="32423" y1="16905" x2="32423" y2="16905"/>
                        <a14:foregroundMark x1="29693" y1="25215" x2="29693" y2="25215"/>
                        <a14:foregroundMark x1="35495" y1="33524" x2="35495" y2="33524"/>
                        <a14:foregroundMark x1="44710" y1="38109" x2="44710" y2="38109"/>
                        <a14:foregroundMark x1="54266" y1="33811" x2="54266" y2="33811"/>
                        <a14:foregroundMark x1="57338" y1="26361" x2="57338" y2="26361"/>
                        <a14:foregroundMark x1="24915" y1="69914" x2="24915" y2="69914"/>
                        <a14:foregroundMark x1="26621" y1="68481" x2="26621" y2="68481"/>
                        <a14:foregroundMark x1="27986" y1="65043" x2="27986" y2="65043"/>
                        <a14:foregroundMark x1="11604" y1="25788" x2="11604" y2="25788"/>
                        <a14:foregroundMark x1="12287" y1="27507" x2="12287" y2="29799"/>
                        <a14:foregroundMark x1="12287" y1="29799" x2="10922" y2="63610"/>
                        <a14:foregroundMark x1="11945" y1="25215" x2="24232" y2="29513"/>
                        <a14:foregroundMark x1="50512" y1="26934" x2="50512" y2="26934"/>
                        <a14:foregroundMark x1="71331" y1="19484" x2="71331" y2="19484"/>
                        <a14:foregroundMark x1="76792" y1="15473" x2="72696" y2="19771"/>
                        <a14:foregroundMark x1="70307" y1="19771" x2="89761" y2="29799"/>
                        <a14:foregroundMark x1="89761" y1="29799" x2="91468" y2="29799"/>
                        <a14:foregroundMark x1="91468" y1="30086" x2="86689" y2="15473"/>
                        <a14:foregroundMark x1="86689" y1="15473" x2="83959" y2="14900"/>
                        <a14:foregroundMark x1="55973" y1="40974" x2="58703" y2="55301"/>
                        <a14:foregroundMark x1="58703" y1="55301" x2="69625" y2="57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012" y="4418942"/>
            <a:ext cx="316502" cy="376994"/>
          </a:xfrm>
          <a:prstGeom prst="rect">
            <a:avLst/>
          </a:prstGeom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C75BC0E5-EFA2-2867-5139-0D2035B389BE}"/>
              </a:ext>
            </a:extLst>
          </p:cNvPr>
          <p:cNvSpPr txBox="1"/>
          <p:nvPr/>
        </p:nvSpPr>
        <p:spPr>
          <a:xfrm>
            <a:off x="7988919" y="5434612"/>
            <a:ext cx="2135552" cy="73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todo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before a noun to mean </a:t>
            </a:r>
            <a:r>
              <a:rPr lang="en-GB" sz="1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all (of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). The spelling changes to match gender and number:</a:t>
            </a:r>
            <a:endParaRPr kumimoji="0" lang="en-GB" sz="10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B1699308-549F-C8B7-DA00-6782B7A86FA8}"/>
              </a:ext>
            </a:extLst>
          </p:cNvPr>
          <p:cNvSpPr txBox="1"/>
          <p:nvPr/>
        </p:nvSpPr>
        <p:spPr>
          <a:xfrm>
            <a:off x="10086371" y="5441935"/>
            <a:ext cx="2250408" cy="73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mucho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before a noun to mean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much, a lot (of)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The spelling changes to match gender and number:</a:t>
            </a:r>
            <a:endParaRPr kumimoji="0" lang="en-GB" sz="10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C445720E-0DB4-A744-4CFB-1D335A911B26}"/>
              </a:ext>
            </a:extLst>
          </p:cNvPr>
          <p:cNvSpPr txBox="1"/>
          <p:nvPr/>
        </p:nvSpPr>
        <p:spPr>
          <a:xfrm>
            <a:off x="7988919" y="6263585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</a:t>
            </a:r>
            <a:r>
              <a:rPr lang="en-GB" sz="9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fuego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</a:t>
            </a:r>
            <a:r>
              <a:rPr lang="en-GB" sz="9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defiles</a:t>
            </a:r>
          </a:p>
          <a:p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la gente	</a:t>
            </a:r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flores</a:t>
            </a:r>
            <a:endParaRPr lang="en-GB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2306DA3-6489-9F75-44CE-C78599C4F4FB}"/>
              </a:ext>
            </a:extLst>
          </p:cNvPr>
          <p:cNvSpPr txBox="1"/>
          <p:nvPr/>
        </p:nvSpPr>
        <p:spPr>
          <a:xfrm>
            <a:off x="10081762" y="6251892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fuego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	  </a:t>
            </a:r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9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defiles</a:t>
            </a:r>
          </a:p>
          <a:p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la gente	  </a:t>
            </a:r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flores</a:t>
            </a:r>
            <a:endParaRPr lang="en-GB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920561AB-20C5-C994-8CF4-DC8117626C0C}"/>
              </a:ext>
            </a:extLst>
          </p:cNvPr>
          <p:cNvSpPr txBox="1"/>
          <p:nvPr/>
        </p:nvSpPr>
        <p:spPr>
          <a:xfrm rot="20668412">
            <a:off x="2361355" y="4041275"/>
            <a:ext cx="538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ln w="12700" cmpd="sng">
                  <a:solidFill>
                    <a:srgbClr val="FF3399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en-GB" sz="2000" b="1" dirty="0" err="1">
                <a:ln w="12700" cmpd="sng">
                  <a:solidFill>
                    <a:srgbClr val="FF3399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</a:t>
            </a:r>
            <a:r>
              <a:rPr lang="en-GB" sz="2000" b="1" dirty="0">
                <a:ln w="12700" cmpd="sng">
                  <a:solidFill>
                    <a:srgbClr val="FF3399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8FAF1A84-40CF-9FE2-8DF9-817C888F8D24}"/>
              </a:ext>
            </a:extLst>
          </p:cNvPr>
          <p:cNvSpPr txBox="1"/>
          <p:nvPr/>
        </p:nvSpPr>
        <p:spPr>
          <a:xfrm rot="20557708">
            <a:off x="2446240" y="4326581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66"/>
                </a:solidFill>
                <a:latin typeface="Century Gothic" panose="020B0502020202020204" pitchFamily="34" charset="0"/>
              </a:rPr>
              <a:t>verbs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451B140-653A-5BB2-C2B8-81F4770D94FE}"/>
              </a:ext>
            </a:extLst>
          </p:cNvPr>
          <p:cNvSpPr txBox="1"/>
          <p:nvPr/>
        </p:nvSpPr>
        <p:spPr>
          <a:xfrm rot="20668412">
            <a:off x="2997483" y="5514670"/>
            <a:ext cx="5187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n w="12700" cmpd="sng">
                  <a:solidFill>
                    <a:srgbClr val="FF3399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-er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86CB5914-1ED7-1245-02F6-AADAE19758A6}"/>
              </a:ext>
            </a:extLst>
          </p:cNvPr>
          <p:cNvSpPr txBox="1"/>
          <p:nvPr/>
        </p:nvSpPr>
        <p:spPr>
          <a:xfrm rot="20557708">
            <a:off x="3057374" y="5735293"/>
            <a:ext cx="888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66"/>
                </a:solidFill>
                <a:latin typeface="Century Gothic" panose="020B0502020202020204" pitchFamily="34" charset="0"/>
              </a:rPr>
              <a:t>verbs</a:t>
            </a:r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F6C0B70D-270E-E619-96FD-C186BDE3DC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795" y="3018408"/>
            <a:ext cx="616693" cy="768739"/>
          </a:xfrm>
          <a:prstGeom prst="rect">
            <a:avLst/>
          </a:prstGeom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819BA506-F47E-B50B-C04B-16B2113544FC}"/>
              </a:ext>
            </a:extLst>
          </p:cNvPr>
          <p:cNvSpPr txBox="1"/>
          <p:nvPr/>
        </p:nvSpPr>
        <p:spPr>
          <a:xfrm>
            <a:off x="3065139" y="3564763"/>
            <a:ext cx="1528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Quique </a:t>
            </a:r>
            <a:r>
              <a:rPr lang="en-GB" sz="1050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Mamani</a:t>
            </a:r>
            <a:r>
              <a:rPr lang="en-GB" sz="105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1050" b="1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Flores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002560-0C4A-5249-7AF6-CFE009BEC3A6}"/>
              </a:ext>
            </a:extLst>
          </p:cNvPr>
          <p:cNvGrpSpPr/>
          <p:nvPr/>
        </p:nvGrpSpPr>
        <p:grpSpPr>
          <a:xfrm>
            <a:off x="4213254" y="2812261"/>
            <a:ext cx="535561" cy="518721"/>
            <a:chOff x="6210543" y="3764108"/>
            <a:chExt cx="801046" cy="7752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76E05A-A2CE-7135-E536-883EB28DFA68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C22608-D070-E0B9-BF9A-E43582D7D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4" name="Picture 13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9A3EF48E-E648-1181-B847-3F35C0734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0FF2F2D1-A6D5-D1F3-F2B5-7443BD3C97A8}"/>
              </a:ext>
            </a:extLst>
          </p:cNvPr>
          <p:cNvSpPr txBox="1"/>
          <p:nvPr/>
        </p:nvSpPr>
        <p:spPr>
          <a:xfrm>
            <a:off x="4693937" y="2974682"/>
            <a:ext cx="2369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tradition in Spain</a:t>
            </a:r>
          </a:p>
          <a:p>
            <a:pPr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is fora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child is to take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9F09EAA-CBC7-D1D2-920D-9FEA309C1C01}"/>
              </a:ext>
            </a:extLst>
          </p:cNvPr>
          <p:cNvSpPr txBox="1"/>
          <p:nvPr/>
        </p:nvSpPr>
        <p:spPr>
          <a:xfrm rot="20668412">
            <a:off x="1546465" y="1421238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Jumble" panose="02000503000000020004" pitchFamily="2" charset="0"/>
              </a:rPr>
              <a:t>Un festival 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8BDFCC8-C5A5-262E-AAF8-4508F2DB0930}"/>
              </a:ext>
            </a:extLst>
          </p:cNvPr>
          <p:cNvSpPr txBox="1"/>
          <p:nvPr/>
        </p:nvSpPr>
        <p:spPr>
          <a:xfrm>
            <a:off x="2490017" y="1585420"/>
            <a:ext cx="1478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1600" b="1" dirty="0">
                <a:solidFill>
                  <a:srgbClr val="002060"/>
                </a:solidFill>
                <a:latin typeface="Baguet Script" panose="00000500000000000000" pitchFamily="2" charset="0"/>
                <a:cs typeface="Calibri" panose="020F0502020204030204" pitchFamily="34" charset="0"/>
              </a:rPr>
              <a:t>Las Fallas 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AF81CA50-9B25-331E-08E2-EDF15DB47998}"/>
              </a:ext>
            </a:extLst>
          </p:cNvPr>
          <p:cNvSpPr txBox="1"/>
          <p:nvPr/>
        </p:nvSpPr>
        <p:spPr>
          <a:xfrm>
            <a:off x="2212488" y="1835096"/>
            <a:ext cx="22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12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¿Dónde?</a:t>
            </a:r>
            <a:r>
              <a:rPr lang="es-ES_tradnl" sz="12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En Valencia</a:t>
            </a:r>
          </a:p>
          <a:p>
            <a:pPr lvl="0">
              <a:defRPr/>
            </a:pPr>
            <a:r>
              <a:rPr lang="es-ES_tradnl" sz="12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¿Cuándo?</a:t>
            </a:r>
            <a:r>
              <a:rPr lang="es-ES_tradnl" sz="11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15-19 </a:t>
            </a:r>
            <a:r>
              <a:rPr lang="es-ES_tradnl" sz="12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 marzo.</a:t>
            </a:r>
            <a:endParaRPr lang="es-ES_tradnl" sz="11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9D928B6-BA10-12D5-43D1-FD7880B21761}"/>
              </a:ext>
            </a:extLst>
          </p:cNvPr>
          <p:cNvSpPr txBox="1"/>
          <p:nvPr/>
        </p:nvSpPr>
        <p:spPr>
          <a:xfrm>
            <a:off x="2165099" y="2362734"/>
            <a:ext cx="2467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‘Las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fallas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11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are huge statues made of  papier-</a:t>
            </a:r>
            <a:r>
              <a:rPr lang="en-GB" sz="11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mache</a:t>
            </a:r>
            <a:r>
              <a:rPr lang="en-GB" sz="11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cardboard, wood, or plaster.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A496D41D-C371-92C3-B405-D6982D060B2D}"/>
              </a:ext>
            </a:extLst>
          </p:cNvPr>
          <p:cNvSpPr txBox="1"/>
          <p:nvPr/>
        </p:nvSpPr>
        <p:spPr>
          <a:xfrm>
            <a:off x="5711196" y="1664848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una</a:t>
            </a: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falla</a:t>
            </a:r>
            <a:endParaRPr lang="en-GB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F5A81BA-E81E-EEB3-3E9C-7BC04E1A51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8620" y="-42140"/>
            <a:ext cx="1769852" cy="13356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5ABA38-F0A0-2CB8-3527-84F5A24A33FC}"/>
              </a:ext>
            </a:extLst>
          </p:cNvPr>
          <p:cNvSpPr txBox="1"/>
          <p:nvPr/>
        </p:nvSpPr>
        <p:spPr>
          <a:xfrm>
            <a:off x="4450737" y="3304257"/>
            <a:ext cx="19749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on the surname of mum </a:t>
            </a:r>
          </a:p>
          <a:p>
            <a:pPr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and dad,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usually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in that order.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Picture 14" descr="Bandera de la Comunidad Valenciana">
            <a:extLst>
              <a:ext uri="{FF2B5EF4-FFF2-40B4-BE49-F238E27FC236}">
                <a16:creationId xmlns:a16="http://schemas.microsoft.com/office/drawing/2014/main" id="{382935AE-2AF4-2D5B-AB01-D3F61688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01" y="1824332"/>
            <a:ext cx="326968" cy="2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33B06-82EE-4475-1A82-3322441BE43B}"/>
              </a:ext>
            </a:extLst>
          </p:cNvPr>
          <p:cNvSpPr txBox="1"/>
          <p:nvPr/>
        </p:nvSpPr>
        <p:spPr>
          <a:xfrm>
            <a:off x="7081616" y="4182901"/>
            <a:ext cx="270824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cerca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de la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isla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lejos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de la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isla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(near (to) the island)       (far (from) the island)</a:t>
            </a:r>
            <a:b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cerca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del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bosque    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lejos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del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bosque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(near (to) the forest)       (far (from) the forest)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89905-56C6-AEFB-DA2C-58E76E8C5EB5}"/>
              </a:ext>
            </a:extLst>
          </p:cNvPr>
          <p:cNvCxnSpPr>
            <a:cxnSpLocks/>
          </p:cNvCxnSpPr>
          <p:nvPr/>
        </p:nvCxnSpPr>
        <p:spPr>
          <a:xfrm flipH="1" flipV="1">
            <a:off x="3499730" y="3465599"/>
            <a:ext cx="110324" cy="157935"/>
          </a:xfrm>
          <a:prstGeom prst="straightConnector1">
            <a:avLst/>
          </a:prstGeom>
          <a:ln w="19050">
            <a:solidFill>
              <a:srgbClr val="A7ED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ACD108-8BE1-30F5-50A4-19F07B4DE7FF}"/>
              </a:ext>
            </a:extLst>
          </p:cNvPr>
          <p:cNvSpPr txBox="1"/>
          <p:nvPr/>
        </p:nvSpPr>
        <p:spPr>
          <a:xfrm>
            <a:off x="3496817" y="3786023"/>
            <a:ext cx="570061" cy="230832"/>
          </a:xfrm>
          <a:prstGeom prst="rect">
            <a:avLst/>
          </a:prstGeom>
          <a:solidFill>
            <a:srgbClr val="E5F5FF"/>
          </a:solidFill>
        </p:spPr>
        <p:txBody>
          <a:bodyPr wrap="square" rtlCol="0">
            <a:spAutoFit/>
          </a:bodyPr>
          <a:lstStyle/>
          <a:p>
            <a:r>
              <a:rPr lang="en-GB" sz="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mamá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B58CFD-809A-D3AA-5512-7D217701A987}"/>
              </a:ext>
            </a:extLst>
          </p:cNvPr>
          <p:cNvCxnSpPr>
            <a:cxnSpLocks/>
          </p:cNvCxnSpPr>
          <p:nvPr/>
        </p:nvCxnSpPr>
        <p:spPr>
          <a:xfrm flipH="1">
            <a:off x="4015980" y="3746155"/>
            <a:ext cx="152658" cy="13689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34">
            <a:extLst>
              <a:ext uri="{FF2B5EF4-FFF2-40B4-BE49-F238E27FC236}">
                <a16:creationId xmlns:a16="http://schemas.microsoft.com/office/drawing/2014/main" id="{C409E6F8-E1E7-A79A-1FAA-A3894FE2C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33645"/>
              </p:ext>
            </p:extLst>
          </p:nvPr>
        </p:nvGraphicFramePr>
        <p:xfrm>
          <a:off x="3337137" y="4530362"/>
          <a:ext cx="2424140" cy="2307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4140">
                  <a:extLst>
                    <a:ext uri="{9D8B030D-6E8A-4147-A177-3AD203B41FA5}">
                      <a16:colId xmlns:a16="http://schemas.microsoft.com/office/drawing/2014/main" val="2098891221"/>
                    </a:ext>
                  </a:extLst>
                </a:gridCol>
              </a:tblGrid>
              <a:tr h="2307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 –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verbs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972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75103"/>
              </p:ext>
            </p:extLst>
          </p:nvPr>
        </p:nvGraphicFramePr>
        <p:xfrm>
          <a:off x="5796008" y="3404617"/>
          <a:ext cx="6364524" cy="3433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0492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3334032">
                  <a:extLst>
                    <a:ext uri="{9D8B030D-6E8A-4147-A177-3AD203B41FA5}">
                      <a16:colId xmlns:a16="http://schemas.microsoft.com/office/drawing/2014/main" val="2098891221"/>
                    </a:ext>
                  </a:extLst>
                </a:gridCol>
              </a:tblGrid>
              <a:tr h="171673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‘mucho’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mucho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before a noun to mean </a:t>
                      </a: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much, a lot (of), many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changes to match gender and number:</a:t>
                      </a:r>
                      <a:endParaRPr kumimoji="0" lang="en-GB" sz="110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</a:t>
                      </a:r>
                      <a:r>
                        <a:rPr lang="en-GB" sz="14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amar</a:t>
                      </a:r>
                      <a:r>
                        <a:rPr lang="en-GB" sz="1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&amp; ‘</a:t>
                      </a:r>
                      <a:r>
                        <a:rPr lang="en-GB" sz="14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odiar</a:t>
                      </a:r>
                      <a:r>
                        <a:rPr lang="en-GB" sz="14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</a:t>
                      </a:r>
                      <a:r>
                        <a:rPr lang="en-GB" sz="14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[2-verb structure]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love, loving | to hate, hating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09513"/>
                  </a:ext>
                </a:extLst>
              </a:tr>
              <a:tr h="1716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‘querer’ 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[2-verb structure]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want | wanting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‘</a:t>
                      </a:r>
                      <a:r>
                        <a:rPr lang="en-GB" sz="12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poder</a:t>
                      </a:r>
                      <a:r>
                        <a:rPr lang="en-GB" sz="12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[2-verb structure]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 able to | can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972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0" y="46510"/>
            <a:ext cx="4745106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Summer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75771"/>
              </p:ext>
            </p:extLst>
          </p:nvPr>
        </p:nvGraphicFramePr>
        <p:xfrm>
          <a:off x="48559" y="1816"/>
          <a:ext cx="2106039" cy="2785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03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1806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cosas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dinero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money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09419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tráfico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traffic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09516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train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46954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acciones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7290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dormir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sleep, sleeping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98760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escribir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write, writing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55115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lavar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wash, washing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79417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poder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be able to, can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67884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querer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want, wanting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60535"/>
                  </a:ext>
                </a:extLst>
              </a:tr>
            </a:tbl>
          </a:graphicData>
        </a:graphic>
      </p:graphicFrame>
      <p:pic>
        <p:nvPicPr>
          <p:cNvPr id="125" name="Picture 1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AE8B5A-88BB-410A-903A-D33D9293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32" y="28418"/>
            <a:ext cx="489828" cy="326424"/>
          </a:xfrm>
          <a:prstGeom prst="rect">
            <a:avLst/>
          </a:prstGeom>
        </p:spPr>
      </p:pic>
      <p:graphicFrame>
        <p:nvGraphicFramePr>
          <p:cNvPr id="52" name="Table 107">
            <a:extLst>
              <a:ext uri="{FF2B5EF4-FFF2-40B4-BE49-F238E27FC236}">
                <a16:creationId xmlns:a16="http://schemas.microsoft.com/office/drawing/2014/main" id="{319F4A2F-1CF3-5085-D0FB-FC99F9DE7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30378"/>
              </p:ext>
            </p:extLst>
          </p:nvPr>
        </p:nvGraphicFramePr>
        <p:xfrm>
          <a:off x="6803344" y="568494"/>
          <a:ext cx="4580433" cy="346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782">
                  <a:extLst>
                    <a:ext uri="{9D8B030D-6E8A-4147-A177-3AD203B41FA5}">
                      <a16:colId xmlns:a16="http://schemas.microsoft.com/office/drawing/2014/main" val="396703455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866051">
                  <a:extLst>
                    <a:ext uri="{9D8B030D-6E8A-4147-A177-3AD203B41FA5}">
                      <a16:colId xmlns:a16="http://schemas.microsoft.com/office/drawing/2014/main" val="2155444764"/>
                    </a:ext>
                  </a:extLst>
                </a:gridCol>
              </a:tblGrid>
              <a:tr h="34623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en-GB" sz="1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sto</a:t>
                      </a:r>
                      <a:endParaRPr lang="en-GB" sz="1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pá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62303"/>
                  </a:ext>
                </a:extLst>
              </a:tr>
            </a:tbl>
          </a:graphicData>
        </a:graphic>
      </p:graphicFrame>
      <p:pic>
        <p:nvPicPr>
          <p:cNvPr id="55" name="Picture 2" descr="Gesto De La Mano, Mano, Iconos">
            <a:extLst>
              <a:ext uri="{FF2B5EF4-FFF2-40B4-BE49-F238E27FC236}">
                <a16:creationId xmlns:a16="http://schemas.microsoft.com/office/drawing/2014/main" id="{108ABECA-DEB1-A97C-F2B4-5A40554A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3" y="622662"/>
            <a:ext cx="253334" cy="2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C73F4A6-60A9-CE20-C9CC-C595F087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423" y="645062"/>
            <a:ext cx="414102" cy="207051"/>
          </a:xfrm>
          <a:prstGeom prst="rect">
            <a:avLst/>
          </a:prstGeom>
        </p:spPr>
      </p:pic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71FA494-0434-0B4D-F486-2402E35C6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72377"/>
              </p:ext>
            </p:extLst>
          </p:nvPr>
        </p:nvGraphicFramePr>
        <p:xfrm>
          <a:off x="6796986" y="1315330"/>
          <a:ext cx="5271237" cy="346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710">
                  <a:extLst>
                    <a:ext uri="{9D8B030D-6E8A-4147-A177-3AD203B41FA5}">
                      <a16:colId xmlns:a16="http://schemas.microsoft.com/office/drawing/2014/main" val="2033236876"/>
                    </a:ext>
                  </a:extLst>
                </a:gridCol>
                <a:gridCol w="962616">
                  <a:extLst>
                    <a:ext uri="{9D8B030D-6E8A-4147-A177-3AD203B41FA5}">
                      <a16:colId xmlns:a16="http://schemas.microsoft.com/office/drawing/2014/main" val="3301975769"/>
                    </a:ext>
                  </a:extLst>
                </a:gridCol>
                <a:gridCol w="565158">
                  <a:extLst>
                    <a:ext uri="{9D8B030D-6E8A-4147-A177-3AD203B41FA5}">
                      <a16:colId xmlns:a16="http://schemas.microsoft.com/office/drawing/2014/main" val="101259727"/>
                    </a:ext>
                  </a:extLst>
                </a:gridCol>
                <a:gridCol w="1237694">
                  <a:extLst>
                    <a:ext uri="{9D8B030D-6E8A-4147-A177-3AD203B41FA5}">
                      <a16:colId xmlns:a16="http://schemas.microsoft.com/office/drawing/2014/main" val="2614261625"/>
                    </a:ext>
                  </a:extLst>
                </a:gridCol>
                <a:gridCol w="599215">
                  <a:extLst>
                    <a:ext uri="{9D8B030D-6E8A-4147-A177-3AD203B41FA5}">
                      <a16:colId xmlns:a16="http://schemas.microsoft.com/office/drawing/2014/main" val="2108127763"/>
                    </a:ext>
                  </a:extLst>
                </a:gridCol>
                <a:gridCol w="1394844">
                  <a:extLst>
                    <a:ext uri="{9D8B030D-6E8A-4147-A177-3AD203B41FA5}">
                      <a16:colId xmlns:a16="http://schemas.microsoft.com/office/drawing/2014/main" val="3943581274"/>
                    </a:ext>
                  </a:extLst>
                </a:gridCol>
              </a:tblGrid>
              <a:tr h="34623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ganar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lago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gusano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87112"/>
                  </a:ext>
                </a:extLst>
              </a:tr>
            </a:tbl>
          </a:graphicData>
        </a:graphic>
      </p:graphicFrame>
      <p:pic>
        <p:nvPicPr>
          <p:cNvPr id="74" name="Picture 2" descr="Trofeo, Ganador, La Copa, Campeón, Oro">
            <a:extLst>
              <a:ext uri="{FF2B5EF4-FFF2-40B4-BE49-F238E27FC236}">
                <a16:creationId xmlns:a16="http://schemas.microsoft.com/office/drawing/2014/main" id="{31396FE0-9A58-7D87-F872-3A7CB227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31" y="1335571"/>
            <a:ext cx="174711" cy="3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Łódź, Lago, Articulación, Agua, Playa, Velero, Globo">
            <a:extLst>
              <a:ext uri="{FF2B5EF4-FFF2-40B4-BE49-F238E27FC236}">
                <a16:creationId xmlns:a16="http://schemas.microsoft.com/office/drawing/2014/main" id="{2D081110-7E5B-B801-B7F2-D7A9782D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98" y="1324902"/>
            <a:ext cx="266228" cy="27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" name="Picture 6" descr="Lombriz, Gusano, Icono, Dibujos Animados, Dibujo">
            <a:extLst>
              <a:ext uri="{FF2B5EF4-FFF2-40B4-BE49-F238E27FC236}">
                <a16:creationId xmlns:a16="http://schemas.microsoft.com/office/drawing/2014/main" id="{F531192B-5455-0780-897B-05E4323F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9" y="1331066"/>
            <a:ext cx="216054" cy="2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688AB181-B495-4B3A-1730-9506AE709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9590"/>
              </p:ext>
            </p:extLst>
          </p:nvPr>
        </p:nvGraphicFramePr>
        <p:xfrm>
          <a:off x="6798748" y="943304"/>
          <a:ext cx="4580431" cy="346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3218115371"/>
                    </a:ext>
                  </a:extLst>
                </a:gridCol>
                <a:gridCol w="1539431">
                  <a:extLst>
                    <a:ext uri="{9D8B030D-6E8A-4147-A177-3AD203B41FA5}">
                      <a16:colId xmlns:a16="http://schemas.microsoft.com/office/drawing/2014/main" val="711322433"/>
                    </a:ext>
                  </a:extLst>
                </a:gridCol>
                <a:gridCol w="585740">
                  <a:extLst>
                    <a:ext uri="{9D8B030D-6E8A-4147-A177-3AD203B41FA5}">
                      <a16:colId xmlns:a16="http://schemas.microsoft.com/office/drawing/2014/main" val="816176584"/>
                    </a:ext>
                  </a:extLst>
                </a:gridCol>
                <a:gridCol w="1909796">
                  <a:extLst>
                    <a:ext uri="{9D8B030D-6E8A-4147-A177-3AD203B41FA5}">
                      <a16:colId xmlns:a16="http://schemas.microsoft.com/office/drawing/2014/main" val="3263432859"/>
                    </a:ext>
                  </a:extLst>
                </a:gridCol>
              </a:tblGrid>
              <a:tr h="34623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</a:t>
                      </a:r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gue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tarra</a:t>
                      </a:r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7657"/>
                  </a:ext>
                </a:extLst>
              </a:tr>
            </a:tbl>
          </a:graphicData>
        </a:graphic>
      </p:graphicFrame>
      <p:pic>
        <p:nvPicPr>
          <p:cNvPr id="68" name="Picture 67">
            <a:extLst>
              <a:ext uri="{FF2B5EF4-FFF2-40B4-BE49-F238E27FC236}">
                <a16:creationId xmlns:a16="http://schemas.microsoft.com/office/drawing/2014/main" id="{2C339EED-9D9E-AFDF-9F50-0759BD92E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7953" y="962849"/>
            <a:ext cx="395210" cy="306094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25F96ED6-DE59-D3FB-31EE-E5EA4F37A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171">
            <a:off x="10438276" y="871835"/>
            <a:ext cx="354191" cy="36799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9C4C4606-B11D-A0DB-BAF4-1DAC21BF5AB7}"/>
              </a:ext>
            </a:extLst>
          </p:cNvPr>
          <p:cNvSpPr txBox="1"/>
          <p:nvPr/>
        </p:nvSpPr>
        <p:spPr>
          <a:xfrm rot="10800000" flipV="1">
            <a:off x="8818756" y="3817050"/>
            <a:ext cx="26625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 verbs  ‘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and ‘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are followed by the </a:t>
            </a:r>
            <a:r>
              <a:rPr lang="en-GB" sz="10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 verb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endParaRPr lang="en-GB" sz="1050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2306DA3-6489-9F75-44CE-C78599C4F4FB}"/>
              </a:ext>
            </a:extLst>
          </p:cNvPr>
          <p:cNvSpPr txBox="1"/>
          <p:nvPr/>
        </p:nvSpPr>
        <p:spPr>
          <a:xfrm>
            <a:off x="5826823" y="4299204"/>
            <a:ext cx="11079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dinero</a:t>
            </a: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(a lot of money)</a:t>
            </a:r>
          </a:p>
          <a:p>
            <a:r>
              <a:rPr lang="en-GB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1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os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trenes</a:t>
            </a:r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(a lot of money)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84DFA-28B2-EE94-33A2-54DE1E42C45F}"/>
              </a:ext>
            </a:extLst>
          </p:cNvPr>
          <p:cNvSpPr txBox="1"/>
          <p:nvPr/>
        </p:nvSpPr>
        <p:spPr>
          <a:xfrm>
            <a:off x="9248418" y="4190328"/>
            <a:ext cx="2971788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mos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aprender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idiomas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(We love to learn / learning languages.)</a:t>
            </a:r>
          </a:p>
          <a:p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mos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hacer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cama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(We hate to make / making our bed.)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24A0EF-61AB-230E-B3BE-6E28A1603848}"/>
              </a:ext>
            </a:extLst>
          </p:cNvPr>
          <p:cNvSpPr txBox="1"/>
          <p:nvPr/>
        </p:nvSpPr>
        <p:spPr>
          <a:xfrm rot="10800000" flipV="1">
            <a:off x="5801758" y="5487910"/>
            <a:ext cx="29494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‘Quer</a:t>
            </a:r>
            <a:r>
              <a:rPr lang="en-GB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is followed by the </a:t>
            </a:r>
            <a:r>
              <a:rPr lang="en-GB" sz="10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 verb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B35B0-5773-A74A-BB24-39AFE99C2C4D}"/>
              </a:ext>
            </a:extLst>
          </p:cNvPr>
          <p:cNvSpPr txBox="1"/>
          <p:nvPr/>
        </p:nvSpPr>
        <p:spPr>
          <a:xfrm>
            <a:off x="5919792" y="6039457"/>
            <a:ext cx="25550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visitar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 la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(I want to visit grandma.)</a:t>
            </a:r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12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2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al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centr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(You want to go to the centre.)</a:t>
            </a:r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BC6190-B870-0077-FDF6-3F516BA69A3F}"/>
              </a:ext>
            </a:extLst>
          </p:cNvPr>
          <p:cNvGrpSpPr/>
          <p:nvPr/>
        </p:nvGrpSpPr>
        <p:grpSpPr>
          <a:xfrm>
            <a:off x="7197307" y="5652949"/>
            <a:ext cx="1436031" cy="400110"/>
            <a:chOff x="10713175" y="3701623"/>
            <a:chExt cx="1436031" cy="400110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6087BD86-0666-F101-2D03-E99BAC7753D6}"/>
                </a:ext>
              </a:extLst>
            </p:cNvPr>
            <p:cNvSpPr/>
            <p:nvPr/>
          </p:nvSpPr>
          <p:spPr>
            <a:xfrm>
              <a:off x="10767526" y="3757703"/>
              <a:ext cx="1300698" cy="287951"/>
            </a:xfrm>
            <a:prstGeom prst="wedgeRoundRectCallout">
              <a:avLst>
                <a:gd name="adj1" fmla="val -34600"/>
                <a:gd name="adj2" fmla="val 78457"/>
                <a:gd name="adj3" fmla="val 16667"/>
              </a:avLst>
            </a:prstGeom>
            <a:solidFill>
              <a:srgbClr val="2BC0C7"/>
            </a:solidFill>
            <a:ln>
              <a:solidFill>
                <a:srgbClr val="2BC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D910F1-A27D-CC46-F59A-7485F3F4DDAE}"/>
                </a:ext>
              </a:extLst>
            </p:cNvPr>
            <p:cNvSpPr txBox="1"/>
            <p:nvPr/>
          </p:nvSpPr>
          <p:spPr>
            <a:xfrm>
              <a:off x="10713175" y="3701623"/>
              <a:ext cx="14360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The stem ‘</a:t>
              </a:r>
              <a:r>
                <a:rPr lang="en-GB" sz="10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quer</a:t>
              </a:r>
              <a:r>
                <a:rPr lang="en-GB" sz="1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’</a:t>
              </a:r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changes to ‘</a:t>
              </a:r>
              <a:r>
                <a:rPr lang="en-GB" sz="10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qu</a:t>
              </a:r>
              <a:r>
                <a:rPr lang="en-GB" sz="1000" b="1" dirty="0" err="1">
                  <a:solidFill>
                    <a:srgbClr val="FF0066"/>
                  </a:solidFill>
                  <a:latin typeface="Century Gothic" panose="020B0502020202020204" pitchFamily="34" charset="0"/>
                </a:rPr>
                <a:t>ie</a:t>
              </a:r>
              <a:r>
                <a:rPr lang="en-GB" sz="10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r</a:t>
              </a:r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’</a:t>
              </a:r>
            </a:p>
          </p:txBody>
        </p:sp>
      </p:grpSp>
      <p:pic>
        <p:nvPicPr>
          <p:cNvPr id="48" name="Picture 47" descr="Free Pyramid Kukulkan photo and picture">
            <a:extLst>
              <a:ext uri="{FF2B5EF4-FFF2-40B4-BE49-F238E27FC236}">
                <a16:creationId xmlns:a16="http://schemas.microsoft.com/office/drawing/2014/main" id="{D6E26E9F-582F-7C92-5F9A-38B36D0E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" y="4520605"/>
            <a:ext cx="3141523" cy="22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hlinkClick r:id="" action="ppaction://noaction">
              <a:snd r:embed="rId12" name="T3_W6F_3.4.wav"/>
            </a:hlinkClick>
            <a:extLst>
              <a:ext uri="{FF2B5EF4-FFF2-40B4-BE49-F238E27FC236}">
                <a16:creationId xmlns:a16="http://schemas.microsoft.com/office/drawing/2014/main" id="{13470248-DD7A-9CEB-8CA0-C492D6A8BA47}"/>
              </a:ext>
            </a:extLst>
          </p:cNvPr>
          <p:cNvSpPr txBox="1"/>
          <p:nvPr/>
        </p:nvSpPr>
        <p:spPr>
          <a:xfrm>
            <a:off x="91918" y="6303832"/>
            <a:ext cx="31373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El Templo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Chichén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Itzá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está en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Yucatán, México.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275112-2529-D18D-FFB8-7D029133750A}"/>
              </a:ext>
            </a:extLst>
          </p:cNvPr>
          <p:cNvSpPr/>
          <p:nvPr/>
        </p:nvSpPr>
        <p:spPr>
          <a:xfrm>
            <a:off x="2534693" y="759362"/>
            <a:ext cx="2551322" cy="9308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s-E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Ce</a:t>
            </a:r>
            <a:r>
              <a:rPr lang="es-ES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rca de </a:t>
            </a:r>
            <a:r>
              <a:rPr lang="es-E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qui</a:t>
            </a:r>
            <a:r>
              <a:rPr lang="es-ES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nientos (500) mi</a:t>
            </a:r>
            <a:r>
              <a:rPr lang="es-E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ll</a:t>
            </a:r>
            <a:r>
              <a:rPr lang="es-ES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ones* de  personas  </a:t>
            </a:r>
            <a:r>
              <a:rPr lang="es-E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</a:t>
            </a:r>
            <a:r>
              <a:rPr lang="es-ES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ablan espa</a:t>
            </a:r>
            <a:r>
              <a:rPr lang="es-E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ñ</a:t>
            </a:r>
            <a:r>
              <a:rPr lang="es-ES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ol en el mundo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2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EFBA9D2-99B0-AFE7-7601-5A7A00ADCA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2822" y="6307666"/>
            <a:ext cx="492742" cy="523221"/>
          </a:xfrm>
          <a:prstGeom prst="rect">
            <a:avLst/>
          </a:prstGeom>
        </p:spPr>
      </p:pic>
      <p:pic>
        <p:nvPicPr>
          <p:cNvPr id="65" name="Picture 2" descr="México, Mapa De Mexico, Icono, Logo">
            <a:extLst>
              <a:ext uri="{FF2B5EF4-FFF2-40B4-BE49-F238E27FC236}">
                <a16:creationId xmlns:a16="http://schemas.microsoft.com/office/drawing/2014/main" id="{6B94CFB4-9DB5-1DC6-5555-C23F5DED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" y="3922960"/>
            <a:ext cx="923100" cy="9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E3B0F96-B6FE-81BF-BCBC-52E39E8FBA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8457" y="798914"/>
            <a:ext cx="2164837" cy="219785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BC29440-363C-27DE-665A-7402B5760B96}"/>
              </a:ext>
            </a:extLst>
          </p:cNvPr>
          <p:cNvSpPr txBox="1"/>
          <p:nvPr/>
        </p:nvSpPr>
        <p:spPr>
          <a:xfrm>
            <a:off x="7371971" y="4327118"/>
            <a:ext cx="118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gente</a:t>
            </a: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(a lot of people)</a:t>
            </a:r>
          </a:p>
          <a:p>
            <a:r>
              <a:rPr lang="en-GB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</a:t>
            </a:r>
            <a:r>
              <a:rPr lang="en-GB" sz="1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r>
              <a:rPr lang="en-GB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playas </a:t>
            </a: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(many </a:t>
            </a:r>
            <a:r>
              <a:rPr lang="en-GB" sz="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beachesy</a:t>
            </a: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GB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013829C-463C-EC3B-E27C-BF110D3FD4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0" b="92593" l="9662" r="89855">
                        <a14:foregroundMark x1="24155" y1="27407" x2="24155" y2="27407"/>
                        <a14:foregroundMark x1="25604" y1="20741" x2="25604" y2="20741"/>
                        <a14:foregroundMark x1="30918" y1="83704" x2="30918" y2="83704"/>
                        <a14:foregroundMark x1="42512" y1="68889" x2="42512" y2="68889"/>
                        <a14:foregroundMark x1="38647" y1="66667" x2="38647" y2="66667"/>
                        <a14:foregroundMark x1="25604" y1="65185" x2="18357" y2="57037"/>
                        <a14:foregroundMark x1="18357" y1="57037" x2="42995" y2="71852"/>
                        <a14:foregroundMark x1="42995" y1="71852" x2="24155" y2="78519"/>
                        <a14:foregroundMark x1="24155" y1="78519" x2="49758" y2="71852"/>
                        <a14:foregroundMark x1="49758" y1="71852" x2="22222" y2="46667"/>
                        <a14:foregroundMark x1="22222" y1="46667" x2="31884" y2="82222"/>
                        <a14:foregroundMark x1="31884" y1="82222" x2="51208" y2="92593"/>
                        <a14:foregroundMark x1="29952" y1="24444" x2="29952" y2="24444"/>
                        <a14:foregroundMark x1="17391" y1="77037" x2="17391" y2="77037"/>
                        <a14:foregroundMark x1="23188" y1="83704" x2="12077" y2="62963"/>
                        <a14:foregroundMark x1="51208" y1="62222" x2="27536" y2="47407"/>
                        <a14:foregroundMark x1="27536" y1="47407" x2="55072" y2="59259"/>
                        <a14:foregroundMark x1="55072" y1="59259" x2="49275" y2="74074"/>
                        <a14:foregroundMark x1="25604" y1="51111" x2="54589" y2="56296"/>
                        <a14:foregroundMark x1="24155" y1="15556" x2="24155" y2="15556"/>
                        <a14:foregroundMark x1="20290" y1="19259" x2="27536" y2="35556"/>
                        <a14:foregroundMark x1="70048" y1="77037" x2="70048" y2="77037"/>
                        <a14:foregroundMark x1="71498" y1="74815" x2="71498" y2="71111"/>
                        <a14:foregroundMark x1="71981" y1="72593" x2="71981" y2="72593"/>
                        <a14:foregroundMark x1="57005" y1="57037" x2="57005" y2="5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8291" y="4001371"/>
            <a:ext cx="680545" cy="44383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D0369D5-B082-F327-43BF-C5A8C3904A12}"/>
              </a:ext>
            </a:extLst>
          </p:cNvPr>
          <p:cNvSpPr txBox="1"/>
          <p:nvPr/>
        </p:nvSpPr>
        <p:spPr>
          <a:xfrm rot="10800000" flipV="1">
            <a:off x="8818756" y="5525938"/>
            <a:ext cx="29494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Pod</a:t>
            </a:r>
            <a:r>
              <a:rPr lang="en-GB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is followed by the </a:t>
            </a:r>
            <a:r>
              <a:rPr lang="en-GB" sz="105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 verb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05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D836BAD-12E3-CB98-6A6F-1FB01912CAD9}"/>
              </a:ext>
            </a:extLst>
          </p:cNvPr>
          <p:cNvSpPr txBox="1"/>
          <p:nvPr/>
        </p:nvSpPr>
        <p:spPr>
          <a:xfrm>
            <a:off x="8841360" y="5982357"/>
            <a:ext cx="33191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ue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hablar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español.</a:t>
            </a:r>
          </a:p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(I can speak Spanish.)</a:t>
            </a:r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ue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escribir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muchas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palabras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(You want write many words.)</a:t>
            </a:r>
            <a:endParaRPr lang="en-GB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D519970-CF18-23FC-1B04-75B9FF43CB6B}"/>
              </a:ext>
            </a:extLst>
          </p:cNvPr>
          <p:cNvGrpSpPr/>
          <p:nvPr/>
        </p:nvGrpSpPr>
        <p:grpSpPr>
          <a:xfrm>
            <a:off x="10632192" y="5768478"/>
            <a:ext cx="1436031" cy="400110"/>
            <a:chOff x="10713175" y="3701623"/>
            <a:chExt cx="1436031" cy="400110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CE643822-C490-3585-5194-8089115F590C}"/>
                </a:ext>
              </a:extLst>
            </p:cNvPr>
            <p:cNvSpPr/>
            <p:nvPr/>
          </p:nvSpPr>
          <p:spPr>
            <a:xfrm>
              <a:off x="10767526" y="3757703"/>
              <a:ext cx="1300698" cy="287951"/>
            </a:xfrm>
            <a:prstGeom prst="wedgeRoundRectCallout">
              <a:avLst>
                <a:gd name="adj1" fmla="val -34600"/>
                <a:gd name="adj2" fmla="val 78457"/>
                <a:gd name="adj3" fmla="val 16667"/>
              </a:avLst>
            </a:prstGeom>
            <a:solidFill>
              <a:srgbClr val="2BC0C7"/>
            </a:solidFill>
            <a:ln>
              <a:solidFill>
                <a:srgbClr val="2BC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E6283B8-A22D-E6A0-B09D-FE19B3D5BA7F}"/>
                </a:ext>
              </a:extLst>
            </p:cNvPr>
            <p:cNvSpPr txBox="1"/>
            <p:nvPr/>
          </p:nvSpPr>
          <p:spPr>
            <a:xfrm>
              <a:off x="10713175" y="3701623"/>
              <a:ext cx="14360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The stem ‘</a:t>
              </a:r>
              <a:r>
                <a:rPr lang="en-GB" sz="1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pod’</a:t>
              </a:r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changes to ‘</a:t>
              </a:r>
              <a:r>
                <a:rPr lang="en-GB" sz="10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</a:t>
              </a:r>
              <a:r>
                <a:rPr lang="en-GB" sz="1000" b="1" dirty="0" err="1">
                  <a:solidFill>
                    <a:srgbClr val="FF0066"/>
                  </a:solidFill>
                  <a:latin typeface="Century Gothic" panose="020B0502020202020204" pitchFamily="34" charset="0"/>
                </a:rPr>
                <a:t>ue</a:t>
              </a:r>
              <a:r>
                <a:rPr lang="en-GB" sz="10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’</a:t>
              </a: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7CBD8250-AB87-87D8-EF52-59F3373698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02007" y="2576427"/>
            <a:ext cx="1492581" cy="78659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F2BCCFB-1CC6-8ACC-D83F-BC3BAC58466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1807" y="2001852"/>
            <a:ext cx="905639" cy="1434532"/>
          </a:xfrm>
          <a:prstGeom prst="rect">
            <a:avLst/>
          </a:prstGeom>
        </p:spPr>
      </p:pic>
      <p:sp>
        <p:nvSpPr>
          <p:cNvPr id="93" name="Speech Bubble: Oval 92">
            <a:extLst>
              <a:ext uri="{FF2B5EF4-FFF2-40B4-BE49-F238E27FC236}">
                <a16:creationId xmlns:a16="http://schemas.microsoft.com/office/drawing/2014/main" id="{8BBDBDE7-8C45-D376-64A5-AEAE142A5E75}"/>
              </a:ext>
            </a:extLst>
          </p:cNvPr>
          <p:cNvSpPr/>
          <p:nvPr/>
        </p:nvSpPr>
        <p:spPr>
          <a:xfrm>
            <a:off x="9166003" y="1731966"/>
            <a:ext cx="1278689" cy="703706"/>
          </a:xfrm>
          <a:prstGeom prst="wedgeEllipseCallout">
            <a:avLst>
              <a:gd name="adj1" fmla="val 49451"/>
              <a:gd name="adj2" fmla="val 45230"/>
            </a:avLst>
          </a:prstGeom>
          <a:solidFill>
            <a:srgbClr val="FF75BA"/>
          </a:solidFill>
          <a:ln>
            <a:solidFill>
              <a:srgbClr val="FF75B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94" name="Speech Bubble: Oval 93">
            <a:extLst>
              <a:ext uri="{FF2B5EF4-FFF2-40B4-BE49-F238E27FC236}">
                <a16:creationId xmlns:a16="http://schemas.microsoft.com/office/drawing/2014/main" id="{D9FCCCEF-08A3-0247-ABED-FEE57BCA1296}"/>
              </a:ext>
            </a:extLst>
          </p:cNvPr>
          <p:cNvSpPr/>
          <p:nvPr/>
        </p:nvSpPr>
        <p:spPr>
          <a:xfrm>
            <a:off x="10685810" y="1864685"/>
            <a:ext cx="1339532" cy="779455"/>
          </a:xfrm>
          <a:prstGeom prst="wedgeEllipseCallout">
            <a:avLst>
              <a:gd name="adj1" fmla="val -52585"/>
              <a:gd name="adj2" fmla="val 46991"/>
            </a:avLst>
          </a:prstGeom>
          <a:solidFill>
            <a:srgbClr val="7DDDFF"/>
          </a:solidFill>
          <a:ln>
            <a:solidFill>
              <a:srgbClr val="7DDD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C05045-0C86-3C02-FB5F-427DE54749CD}"/>
              </a:ext>
            </a:extLst>
          </p:cNvPr>
          <p:cNvSpPr txBox="1"/>
          <p:nvPr/>
        </p:nvSpPr>
        <p:spPr>
          <a:xfrm>
            <a:off x="9127063" y="1797063"/>
            <a:ext cx="1368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¿Qué quieres hacer en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verano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  <a:endParaRPr lang="en-GB" sz="1200" dirty="0">
              <a:latin typeface="Segoe Print" panose="020006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AE1F8D0-711C-E81B-16E8-F4D9F795F62A}"/>
              </a:ext>
            </a:extLst>
          </p:cNvPr>
          <p:cNvSpPr txBox="1"/>
          <p:nvPr/>
        </p:nvSpPr>
        <p:spPr>
          <a:xfrm>
            <a:off x="10678401" y="1978485"/>
            <a:ext cx="1368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¿Qué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puedes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 hacer en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verano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  <a:endParaRPr lang="en-GB" sz="1200" dirty="0">
              <a:latin typeface="Segoe Print" panose="02000600000000000000" pitchFamily="2" charset="0"/>
            </a:endParaRPr>
          </a:p>
        </p:txBody>
      </p:sp>
      <p:sp>
        <p:nvSpPr>
          <p:cNvPr id="101" name="Speech Bubble: Oval 100">
            <a:extLst>
              <a:ext uri="{FF2B5EF4-FFF2-40B4-BE49-F238E27FC236}">
                <a16:creationId xmlns:a16="http://schemas.microsoft.com/office/drawing/2014/main" id="{F49FDC8A-D473-D1FA-4B3E-5B32113824BE}"/>
              </a:ext>
            </a:extLst>
          </p:cNvPr>
          <p:cNvSpPr/>
          <p:nvPr/>
        </p:nvSpPr>
        <p:spPr>
          <a:xfrm>
            <a:off x="9380426" y="2550357"/>
            <a:ext cx="1339532" cy="779455"/>
          </a:xfrm>
          <a:prstGeom prst="wedgeEllipseCallout">
            <a:avLst>
              <a:gd name="adj1" fmla="val 37483"/>
              <a:gd name="adj2" fmla="val -61360"/>
            </a:avLst>
          </a:prstGeom>
          <a:solidFill>
            <a:srgbClr val="A7ED8B"/>
          </a:solidFill>
          <a:ln>
            <a:solidFill>
              <a:srgbClr val="A7ED8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66932F-B558-BEB3-9957-38B37847C187}"/>
              </a:ext>
            </a:extLst>
          </p:cNvPr>
          <p:cNvSpPr txBox="1"/>
          <p:nvPr/>
        </p:nvSpPr>
        <p:spPr>
          <a:xfrm>
            <a:off x="9351529" y="2659853"/>
            <a:ext cx="1368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¿Qué amas hacer en </a:t>
            </a:r>
            <a:r>
              <a:rPr lang="en-GB" sz="1200" dirty="0" err="1">
                <a:solidFill>
                  <a:srgbClr val="002060"/>
                </a:solidFill>
                <a:latin typeface="Segoe Print" panose="02000600000000000000" pitchFamily="2" charset="0"/>
              </a:rPr>
              <a:t>verano</a:t>
            </a:r>
            <a:r>
              <a:rPr lang="en-GB" sz="1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  <a:endParaRPr lang="en-GB" sz="1200" dirty="0">
              <a:latin typeface="Segoe Print" panose="02000600000000000000" pitchFamily="2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9CB17B2-39D0-69F8-40DD-05A7EF976540}"/>
              </a:ext>
            </a:extLst>
          </p:cNvPr>
          <p:cNvGrpSpPr/>
          <p:nvPr/>
        </p:nvGrpSpPr>
        <p:grpSpPr>
          <a:xfrm>
            <a:off x="3454256" y="4930358"/>
            <a:ext cx="2508336" cy="1881082"/>
            <a:chOff x="6342333" y="4591374"/>
            <a:chExt cx="2478226" cy="2068025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2133F08-80CD-4F64-6350-8FAC9902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2973">
              <a:off x="6365898" y="4601876"/>
              <a:ext cx="2068025" cy="204702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05C83F-D454-CD5A-122B-CABA6E44B845}"/>
                </a:ext>
              </a:extLst>
            </p:cNvPr>
            <p:cNvSpPr txBox="1"/>
            <p:nvPr/>
          </p:nvSpPr>
          <p:spPr>
            <a:xfrm>
              <a:off x="6900807" y="5349479"/>
              <a:ext cx="865799" cy="37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amar</a:t>
              </a:r>
              <a:endParaRPr lang="en-GB" sz="16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5EDDA0E-C777-21D4-8E79-219788808E34}"/>
                </a:ext>
              </a:extLst>
            </p:cNvPr>
            <p:cNvSpPr txBox="1"/>
            <p:nvPr/>
          </p:nvSpPr>
          <p:spPr>
            <a:xfrm>
              <a:off x="6346760" y="5113765"/>
              <a:ext cx="695739" cy="33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amo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FF46006-8C8E-2CEA-1C91-F77F7083C629}"/>
                </a:ext>
              </a:extLst>
            </p:cNvPr>
            <p:cNvSpPr txBox="1"/>
            <p:nvPr/>
          </p:nvSpPr>
          <p:spPr>
            <a:xfrm rot="21300305">
              <a:off x="7728294" y="5051027"/>
              <a:ext cx="654213" cy="33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ama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A30F110-AED2-6903-7EA5-11FCD85DDF8F}"/>
                </a:ext>
              </a:extLst>
            </p:cNvPr>
            <p:cNvSpPr txBox="1"/>
            <p:nvPr/>
          </p:nvSpPr>
          <p:spPr>
            <a:xfrm rot="21428399">
              <a:off x="6960062" y="4634995"/>
              <a:ext cx="837800" cy="33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amas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B7FCCC4-5EE7-DC84-6823-37737CF2D5C7}"/>
                </a:ext>
              </a:extLst>
            </p:cNvPr>
            <p:cNvSpPr txBox="1"/>
            <p:nvPr/>
          </p:nvSpPr>
          <p:spPr>
            <a:xfrm rot="21444488">
              <a:off x="6342333" y="5346819"/>
              <a:ext cx="681823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love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FE9FAFA-DF2C-A5C5-5395-7EABF264B1DC}"/>
                </a:ext>
              </a:extLst>
            </p:cNvPr>
            <p:cNvSpPr txBox="1"/>
            <p:nvPr/>
          </p:nvSpPr>
          <p:spPr>
            <a:xfrm rot="21443545">
              <a:off x="6988046" y="4911129"/>
              <a:ext cx="946582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love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59E169A-125F-8990-77CE-15FFFA3AC1FB}"/>
                </a:ext>
              </a:extLst>
            </p:cNvPr>
            <p:cNvSpPr txBox="1"/>
            <p:nvPr/>
          </p:nvSpPr>
          <p:spPr>
            <a:xfrm>
              <a:off x="7621318" y="5348940"/>
              <a:ext cx="1199241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loves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1815077-E02C-2D3C-2444-9CA73BEFB72C}"/>
                </a:ext>
              </a:extLst>
            </p:cNvPr>
            <p:cNvSpPr txBox="1"/>
            <p:nvPr/>
          </p:nvSpPr>
          <p:spPr>
            <a:xfrm>
              <a:off x="6772633" y="5623649"/>
              <a:ext cx="1609796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love|loving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E7E2DD3-5A66-BA1F-C0B5-3CE19BE36D54}"/>
                </a:ext>
              </a:extLst>
            </p:cNvPr>
            <p:cNvSpPr txBox="1"/>
            <p:nvPr/>
          </p:nvSpPr>
          <p:spPr>
            <a:xfrm>
              <a:off x="7449300" y="6196344"/>
              <a:ext cx="891399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we love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398D37E-0AD0-E964-B6EC-99E218628C5C}"/>
                </a:ext>
              </a:extLst>
            </p:cNvPr>
            <p:cNvSpPr txBox="1"/>
            <p:nvPr/>
          </p:nvSpPr>
          <p:spPr>
            <a:xfrm>
              <a:off x="7250347" y="5952588"/>
              <a:ext cx="1042231" cy="33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amamos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5EA953A-8010-EBC4-6C92-91681CAE9135}"/>
                </a:ext>
              </a:extLst>
            </p:cNvPr>
            <p:cNvSpPr txBox="1"/>
            <p:nvPr/>
          </p:nvSpPr>
          <p:spPr>
            <a:xfrm>
              <a:off x="6508536" y="6201982"/>
              <a:ext cx="1042230" cy="28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they love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2FE819-572C-5E68-3543-AED97574E60C}"/>
                </a:ext>
              </a:extLst>
            </p:cNvPr>
            <p:cNvSpPr txBox="1"/>
            <p:nvPr/>
          </p:nvSpPr>
          <p:spPr>
            <a:xfrm>
              <a:off x="6435067" y="5959216"/>
              <a:ext cx="1042231" cy="33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aman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83C8D1-B935-D41D-5BD5-D76092446B17}"/>
              </a:ext>
            </a:extLst>
          </p:cNvPr>
          <p:cNvGrpSpPr/>
          <p:nvPr/>
        </p:nvGrpSpPr>
        <p:grpSpPr>
          <a:xfrm>
            <a:off x="1750997" y="2175223"/>
            <a:ext cx="2188810" cy="2205944"/>
            <a:chOff x="2253241" y="2173356"/>
            <a:chExt cx="2188810" cy="2205944"/>
          </a:xfrm>
        </p:grpSpPr>
        <p:pic>
          <p:nvPicPr>
            <p:cNvPr id="1026" name="Picture 2" descr="Free Scroll Roll vector and picture">
              <a:extLst>
                <a:ext uri="{FF2B5EF4-FFF2-40B4-BE49-F238E27FC236}">
                  <a16:creationId xmlns:a16="http://schemas.microsoft.com/office/drawing/2014/main" id="{B233EEBC-4A30-2121-A4B7-6E85C5484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241" y="2173356"/>
              <a:ext cx="1971563" cy="220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BE9C074-EDC8-2CDC-FA09-7AE9AAE14945}"/>
                </a:ext>
              </a:extLst>
            </p:cNvPr>
            <p:cNvSpPr/>
            <p:nvPr/>
          </p:nvSpPr>
          <p:spPr>
            <a:xfrm>
              <a:off x="2648000" y="2565457"/>
              <a:ext cx="1794051" cy="303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La plaza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tiene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una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torre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, 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5E08490-E3E7-4F47-A3A4-09BAE5DB7510}"/>
                </a:ext>
              </a:extLst>
            </p:cNvPr>
            <p:cNvSpPr txBox="1"/>
            <p:nvPr/>
          </p:nvSpPr>
          <p:spPr>
            <a:xfrm>
              <a:off x="2600376" y="2848059"/>
              <a:ext cx="1662596" cy="303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la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torre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tiene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un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balcón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,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0A3A674-0937-35AB-F6FF-149550D0BC5B}"/>
                </a:ext>
              </a:extLst>
            </p:cNvPr>
            <p:cNvSpPr txBox="1"/>
            <p:nvPr/>
          </p:nvSpPr>
          <p:spPr>
            <a:xfrm>
              <a:off x="2522650" y="3114842"/>
              <a:ext cx="1662596" cy="303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el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balcón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tiene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una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dama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,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0A71ABD-DD37-FFD7-3AF0-B98AD40A2C9E}"/>
                </a:ext>
              </a:extLst>
            </p:cNvPr>
            <p:cNvSpPr txBox="1"/>
            <p:nvPr/>
          </p:nvSpPr>
          <p:spPr>
            <a:xfrm>
              <a:off x="2480139" y="3434517"/>
              <a:ext cx="1662596" cy="303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la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dama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una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blanca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 </a:t>
              </a:r>
              <a:r>
                <a:rPr lang="en-GB" sz="1000" b="1" dirty="0" err="1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flor</a:t>
              </a:r>
              <a:r>
                <a:rPr lang="en-GB" sz="1000" b="1" dirty="0">
                  <a:solidFill>
                    <a:srgbClr val="261300"/>
                  </a:solidFill>
                  <a:latin typeface="Fairwater Script" panose="02000507000000020003" pitchFamily="2" charset="0"/>
                  <a:cs typeface="Dreaming Outloud Pro" panose="03050502040302030504" pitchFamily="66" charset="0"/>
                </a:rPr>
                <a:t>…</a:t>
              </a: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946E668-9667-C82C-3BD7-4C0830D191F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5228" y="3086885"/>
            <a:ext cx="2026367" cy="40613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296B29D-21D5-37EF-DB5C-8A628361A8D9}"/>
              </a:ext>
            </a:extLst>
          </p:cNvPr>
          <p:cNvGrpSpPr/>
          <p:nvPr/>
        </p:nvGrpSpPr>
        <p:grpSpPr>
          <a:xfrm>
            <a:off x="2238455" y="324924"/>
            <a:ext cx="657959" cy="673259"/>
            <a:chOff x="6210543" y="3764108"/>
            <a:chExt cx="801046" cy="77526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72A2A3-7F18-24B6-1AAC-1D2CFE166862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DD1F52A-7B25-7B83-2362-AA4C41D66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54" name="Picture 53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90994419-BB49-A994-E196-A4A6206F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58" name="Picture 4" descr="Free vector graphics of Globe">
            <a:extLst>
              <a:ext uri="{FF2B5EF4-FFF2-40B4-BE49-F238E27FC236}">
                <a16:creationId xmlns:a16="http://schemas.microsoft.com/office/drawing/2014/main" id="{1159AE2A-3C3F-16B7-1D49-3072B71A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1" y="286060"/>
            <a:ext cx="342945" cy="3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CF026C9-78CE-B9FE-2C2A-C67E08923E9E}"/>
              </a:ext>
            </a:extLst>
          </p:cNvPr>
          <p:cNvSpPr txBox="1"/>
          <p:nvPr/>
        </p:nvSpPr>
        <p:spPr>
          <a:xfrm>
            <a:off x="2969908" y="246656"/>
            <a:ext cx="348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Jumble" panose="02000503000000020004" pitchFamily="2" charset="0"/>
              </a:rPr>
              <a:t>El español en </a:t>
            </a:r>
            <a:r>
              <a:rPr lang="en-GB" sz="2400" b="1" dirty="0" err="1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Jumble" panose="02000503000000020004" pitchFamily="2" charset="0"/>
              </a:rPr>
              <a:t>el</a:t>
            </a:r>
            <a:r>
              <a:rPr lang="en-GB" sz="2400" b="1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Jumble" panose="02000503000000020004" pitchFamily="2" charset="0"/>
              </a:rPr>
              <a:t> </a:t>
            </a:r>
            <a:r>
              <a:rPr lang="en-GB" sz="2400" b="1" dirty="0" err="1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Jumble" panose="02000503000000020004" pitchFamily="2" charset="0"/>
              </a:rPr>
              <a:t>mundo</a:t>
            </a:r>
            <a:endParaRPr lang="en-GB" sz="2400" b="1" dirty="0">
              <a:ln w="127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Jumble" panose="02000503000000020004" pitchFamily="2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99E672D0-55FF-76B8-8B63-31B2398BCB13}"/>
              </a:ext>
            </a:extLst>
          </p:cNvPr>
          <p:cNvSpPr/>
          <p:nvPr/>
        </p:nvSpPr>
        <p:spPr>
          <a:xfrm>
            <a:off x="3703599" y="3514461"/>
            <a:ext cx="1971563" cy="7988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Es un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poeta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 muy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200" dirty="0"/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id="{D224F834-C25C-CA1A-8009-A7BB1478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50" y="3655384"/>
            <a:ext cx="694500" cy="9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E53D8B5-71A3-EBA8-06A6-08B18DBE56B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7722" y="2985025"/>
            <a:ext cx="1008537" cy="14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1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989</Words>
  <Application>Microsoft Office PowerPoint</Application>
  <PresentationFormat>Widescreen</PresentationFormat>
  <Paragraphs>172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Baguet Script</vt:lpstr>
      <vt:lpstr>Calibri</vt:lpstr>
      <vt:lpstr>Calibri Light</vt:lpstr>
      <vt:lpstr>Century Gothic</vt:lpstr>
      <vt:lpstr>Dreaming Outloud Pro</vt:lpstr>
      <vt:lpstr>Fairwater Script</vt:lpstr>
      <vt:lpstr>Jumble</vt:lpstr>
      <vt:lpstr>Modern Love</vt:lpstr>
      <vt:lpstr>Segoe Print</vt:lpstr>
      <vt:lpstr>Office Theme</vt:lpstr>
      <vt:lpstr>Verde Knowledge Organiser  - Summer Term A</vt:lpstr>
      <vt:lpstr>Verde Knowledge Organiser  - Summer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153</cp:revision>
  <cp:lastPrinted>2021-11-28T06:45:16Z</cp:lastPrinted>
  <dcterms:created xsi:type="dcterms:W3CDTF">2021-11-17T16:29:35Z</dcterms:created>
  <dcterms:modified xsi:type="dcterms:W3CDTF">2023-06-12T15:49:52Z</dcterms:modified>
</cp:coreProperties>
</file>