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7F5"/>
    <a:srgbClr val="FFFAEB"/>
    <a:srgbClr val="FFF3FF"/>
    <a:srgbClr val="F2F7FC"/>
    <a:srgbClr val="FBFDF9"/>
    <a:srgbClr val="FF0066"/>
    <a:srgbClr val="F2F8EE"/>
    <a:srgbClr val="C6D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B643-7A5E-48A2-BF90-60D76FE3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65D3-90EB-414B-86B5-1D6F9B12C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2676-08C4-4E3E-8C1F-D42E73DF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D29D-39D0-4397-AAA2-A09BD74E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54A-F586-46D6-96C5-89FCA54D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347B-5D30-4829-B951-959B0091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22A9D-CC2D-481B-BC00-A386936B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E333-E85E-45F0-BBDB-E7E39F9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43E2-7114-4B82-ABF4-80EE835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1236-4325-4ABF-B9B6-42411F0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705B2-36FA-4ECB-A66B-3809778A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1F13-CE5E-400B-A608-4960D1D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53F1-DCDA-4D4E-8200-E42F30E2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6E06-76BA-428B-935B-27E082D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5746-4AD9-4D27-A2C6-BEE283F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F523-A498-472F-9673-3B0A991A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F923-31F0-4D96-8806-58DDF88B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E513B-F834-464C-83B1-317B0E8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607-B678-400B-96D3-E764E23E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3EDF-2A31-4699-9325-41BCEC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9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EF95-F705-4C91-ACE3-67814F67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9C11-B723-42DB-92A5-5823263E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163C-5FAB-45BB-91B1-E1F88FE1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11B20-D7F4-4518-B5C3-27123605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5184-88B3-4A83-BCDD-9A29101A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BBF-8E53-4412-8D52-EBCD1AF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BD5E-72E9-42BD-A37C-7D3D00DE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D1590-3F58-4DA1-8828-D020DF53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21EF4-487A-4380-B2C8-A4D90DE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630C-0E20-4A75-9574-1765C62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4817D-0B22-436D-A3A0-8FE5F04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B323-971D-4F01-8285-D8FAD8CC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EF360-A9D0-4782-9A39-24FAFDC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141FB-D580-4B3C-B687-793BF71C4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82ECB-F376-44A5-87E5-C9919AC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CEC6-73FE-4520-9692-397E4368D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8AC15-43FF-43C0-9A73-AB42913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84B8B-8F19-40A8-9F8C-B38D0E7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B776-6472-48E8-A73D-C3018D4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8E-9691-426E-90C9-291F44B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1054-BA22-441E-AA63-287B550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76C3-7A4E-42FE-A318-AA6F891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873DE-5764-45B1-9C62-9685DE1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7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BA0-852C-4381-9CDB-C007A6C5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1DD6-0602-4BBE-91D1-32CDBF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346-8901-40BB-889D-C6D2F802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CB02-A0DB-497D-AF45-C5A4667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1EBB-CD31-4ADF-948E-75A126E6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E849-243C-415D-A32B-C87608CF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8C57-4724-4F39-AD80-B6BF276F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E1EC-FDCE-4063-8994-62F4D446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B189-CC80-41EC-A7A2-7AFDE0D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2934-FA2E-4486-822C-FF2E8E59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61DB5-71C0-4770-B913-6CDFDCFF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0A6D-15D3-4C42-A7FE-279B952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AFB8-9C5A-4E31-BB5E-0333D3A5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CDA6-6A74-4DD7-B496-DC732C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BCB22-14DB-4DCE-A311-0CC9CFBB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5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87401-B9E7-4690-8AA1-CBBDE77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978B-72D3-44D0-B2AB-E0F632EE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36A-1ACE-4A36-BC08-BEE02849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21CF-B2ED-4931-8233-7F5935BD4E79}" type="datetimeFigureOut">
              <a:rPr lang="en-GB" smtClean="0"/>
              <a:t>15/10/2022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B333-040B-42C2-8710-0EAF6B714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6950-2B13-4B06-A0FA-7AFA806B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audio" Target="../media/audio1.wav"/><Relationship Id="rId26" Type="http://schemas.openxmlformats.org/officeDocument/2006/relationships/image" Target="../media/image22.gif"/><Relationship Id="rId39" Type="http://schemas.openxmlformats.org/officeDocument/2006/relationships/image" Target="../media/image32.png"/><Relationship Id="rId21" Type="http://schemas.openxmlformats.org/officeDocument/2006/relationships/image" Target="../media/image17.png"/><Relationship Id="rId34" Type="http://schemas.openxmlformats.org/officeDocument/2006/relationships/audio" Target="../media/audio3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2.wdp"/><Relationship Id="rId25" Type="http://schemas.openxmlformats.org/officeDocument/2006/relationships/image" Target="../media/image21.gif"/><Relationship Id="rId33" Type="http://schemas.openxmlformats.org/officeDocument/2006/relationships/image" Target="../media/image28.jpeg"/><Relationship Id="rId38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gif"/><Relationship Id="rId32" Type="http://schemas.openxmlformats.org/officeDocument/2006/relationships/audio" Target="../media/audio2.wav"/><Relationship Id="rId37" Type="http://schemas.microsoft.com/office/2007/relationships/hdphoto" Target="../media/hdphoto3.wdp"/><Relationship Id="rId40" Type="http://schemas.openxmlformats.org/officeDocument/2006/relationships/image" Target="../media/image33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23" Type="http://schemas.openxmlformats.org/officeDocument/2006/relationships/image" Target="../media/image19.gif"/><Relationship Id="rId28" Type="http://schemas.openxmlformats.org/officeDocument/2006/relationships/image" Target="../media/image24.gif"/><Relationship Id="rId36" Type="http://schemas.openxmlformats.org/officeDocument/2006/relationships/image" Target="../media/image30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31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8.gif"/><Relationship Id="rId27" Type="http://schemas.openxmlformats.org/officeDocument/2006/relationships/image" Target="../media/image23.gif"/><Relationship Id="rId30" Type="http://schemas.openxmlformats.org/officeDocument/2006/relationships/image" Target="../media/image26.jpeg"/><Relationship Id="rId35" Type="http://schemas.openxmlformats.org/officeDocument/2006/relationships/image" Target="../media/image29.jpe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gif"/><Relationship Id="rId39" Type="http://schemas.openxmlformats.org/officeDocument/2006/relationships/image" Target="../media/image19.gif"/><Relationship Id="rId21" Type="http://schemas.openxmlformats.org/officeDocument/2006/relationships/image" Target="../media/image53.png"/><Relationship Id="rId34" Type="http://schemas.openxmlformats.org/officeDocument/2006/relationships/image" Target="../media/image64.png"/><Relationship Id="rId42" Type="http://schemas.openxmlformats.org/officeDocument/2006/relationships/image" Target="../media/image11.png"/><Relationship Id="rId47" Type="http://schemas.openxmlformats.org/officeDocument/2006/relationships/image" Target="../media/image72.png"/><Relationship Id="rId50" Type="http://schemas.openxmlformats.org/officeDocument/2006/relationships/image" Target="../media/image7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2.jpg"/><Relationship Id="rId37" Type="http://schemas.openxmlformats.org/officeDocument/2006/relationships/image" Target="../media/image67.png"/><Relationship Id="rId40" Type="http://schemas.openxmlformats.org/officeDocument/2006/relationships/image" Target="../media/image9.png"/><Relationship Id="rId45" Type="http://schemas.openxmlformats.org/officeDocument/2006/relationships/image" Target="../media/image70.png"/><Relationship Id="rId53" Type="http://schemas.openxmlformats.org/officeDocument/2006/relationships/image" Target="../media/image7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32.png"/><Relationship Id="rId44" Type="http://schemas.openxmlformats.org/officeDocument/2006/relationships/image" Target="../media/image69.png"/><Relationship Id="rId52" Type="http://schemas.openxmlformats.org/officeDocument/2006/relationships/image" Target="../media/image7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31.png"/><Relationship Id="rId35" Type="http://schemas.openxmlformats.org/officeDocument/2006/relationships/image" Target="../media/image65.png"/><Relationship Id="rId43" Type="http://schemas.openxmlformats.org/officeDocument/2006/relationships/image" Target="../media/image68.png"/><Relationship Id="rId48" Type="http://schemas.openxmlformats.org/officeDocument/2006/relationships/image" Target="../media/image73.svg"/><Relationship Id="rId8" Type="http://schemas.openxmlformats.org/officeDocument/2006/relationships/image" Target="../media/image40.png"/><Relationship Id="rId51" Type="http://schemas.openxmlformats.org/officeDocument/2006/relationships/image" Target="../media/image76.png"/><Relationship Id="rId3" Type="http://schemas.openxmlformats.org/officeDocument/2006/relationships/image" Target="../media/image35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gif"/><Relationship Id="rId33" Type="http://schemas.openxmlformats.org/officeDocument/2006/relationships/image" Target="../media/image63.gif"/><Relationship Id="rId38" Type="http://schemas.openxmlformats.org/officeDocument/2006/relationships/image" Target="../media/image3.png"/><Relationship Id="rId46" Type="http://schemas.openxmlformats.org/officeDocument/2006/relationships/image" Target="../media/image71.png"/><Relationship Id="rId20" Type="http://schemas.openxmlformats.org/officeDocument/2006/relationships/image" Target="../media/image52.png"/><Relationship Id="rId41" Type="http://schemas.openxmlformats.org/officeDocument/2006/relationships/image" Target="../media/image10.png"/><Relationship Id="rId54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6.png"/><Relationship Id="rId4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 descr="Monthly calendar outline">
            <a:extLst>
              <a:ext uri="{FF2B5EF4-FFF2-40B4-BE49-F238E27FC236}">
                <a16:creationId xmlns:a16="http://schemas.microsoft.com/office/drawing/2014/main" id="{8D33E3B6-867D-4754-83FB-C7FF63B38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0980" y="5096188"/>
            <a:ext cx="1891732" cy="1891732"/>
          </a:xfrm>
          <a:prstGeom prst="rect">
            <a:avLst/>
          </a:prstGeom>
        </p:spPr>
      </p:pic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16231"/>
              </p:ext>
            </p:extLst>
          </p:nvPr>
        </p:nvGraphicFramePr>
        <p:xfrm>
          <a:off x="5553337" y="2022406"/>
          <a:ext cx="6599852" cy="4835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9950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2094672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  <a:gridCol w="2305230">
                  <a:extLst>
                    <a:ext uri="{9D8B030D-6E8A-4147-A177-3AD203B41FA5}">
                      <a16:colId xmlns:a16="http://schemas.microsoft.com/office/drawing/2014/main" val="3480091807"/>
                    </a:ext>
                  </a:extLst>
                </a:gridCol>
              </a:tblGrid>
              <a:tr h="2388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Describing location and state with the verb </a:t>
                      </a:r>
                      <a:r>
                        <a:rPr lang="en-GB" sz="11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estar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Adjective agreement for gender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Numbers 13 - 31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2447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Describing permanent traits with the verb 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More adjective patterns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Dates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04418B7-3A1D-4963-B2CF-C93ED7D028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2973">
            <a:off x="5703469" y="2404147"/>
            <a:ext cx="2068025" cy="20470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006" y="46510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Autumn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257024"/>
              </p:ext>
            </p:extLst>
          </p:nvPr>
        </p:nvGraphicFramePr>
        <p:xfrm>
          <a:off x="78377" y="161870"/>
          <a:ext cx="2698260" cy="652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8260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151458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es…?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be | being (location, state)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estamos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están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they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3382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compañero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(male) classmate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3382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compañera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(female) classmate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concierto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concert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espectáculo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show 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exposición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exhibition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date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catorce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987981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quince – 15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dieciséis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16      |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veintiséis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- 26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diecisiete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17    |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veintisiete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27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dieciocho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18   |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veintiocho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- 28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diecinueve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19 |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veintinueve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29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veintiuno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veintidós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22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13368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veintitrés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948491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veinticuatro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veinticinco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841172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172573"/>
                  </a:ext>
                </a:extLst>
              </a:tr>
              <a:tr h="128739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356839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186158"/>
              </p:ext>
            </p:extLst>
          </p:nvPr>
        </p:nvGraphicFramePr>
        <p:xfrm>
          <a:off x="2748792" y="168117"/>
          <a:ext cx="2728899" cy="501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89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18632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 amigos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 – to be | being (trait)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somos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 – they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perfect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perfect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perfect (m),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negativ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negativ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negative (m),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capaz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capable (m/f)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la ciudad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863392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escuela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school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hotel  – hotel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piscina – swimming pool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puente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bridge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– which?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– who?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too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 – 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but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also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bastante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quite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FA77D9AA-903D-41F1-B574-A97AC97AE300}"/>
              </a:ext>
            </a:extLst>
          </p:cNvPr>
          <p:cNvSpPr txBox="1"/>
          <p:nvPr/>
        </p:nvSpPr>
        <p:spPr>
          <a:xfrm>
            <a:off x="7766299" y="2422356"/>
            <a:ext cx="18245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adjectives ending in –o change to –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to describe feminine nouns. Add –s for plural nouns.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1A9C28-76F4-4F3F-9F8E-F36F8690BC14}"/>
              </a:ext>
            </a:extLst>
          </p:cNvPr>
          <p:cNvSpPr txBox="1"/>
          <p:nvPr/>
        </p:nvSpPr>
        <p:spPr>
          <a:xfrm>
            <a:off x="8657806" y="3365757"/>
            <a:ext cx="14894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Están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perfect</a:t>
            </a:r>
            <a:r>
              <a:rPr lang="en-GB" sz="11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331B107-F8E8-405E-A7FF-B1E3344FDA24}"/>
              </a:ext>
            </a:extLst>
          </p:cNvPr>
          <p:cNvSpPr txBox="1"/>
          <p:nvPr/>
        </p:nvSpPr>
        <p:spPr>
          <a:xfrm>
            <a:off x="8689830" y="3907693"/>
            <a:ext cx="15240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Están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perfect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DF39211-C523-473F-903A-939D5C52F961}"/>
              </a:ext>
            </a:extLst>
          </p:cNvPr>
          <p:cNvSpPr txBox="1"/>
          <p:nvPr/>
        </p:nvSpPr>
        <p:spPr>
          <a:xfrm>
            <a:off x="7728234" y="3615737"/>
            <a:ext cx="2142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(m, m/f) are (feeling) perfect.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E5AC0C-69AF-4163-8679-E71686082E01}"/>
              </a:ext>
            </a:extLst>
          </p:cNvPr>
          <p:cNvSpPr txBox="1"/>
          <p:nvPr/>
        </p:nvSpPr>
        <p:spPr>
          <a:xfrm>
            <a:off x="7748263" y="4169830"/>
            <a:ext cx="22699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They (f) are (feeling) perfect.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5D84B14-3AF8-4377-8B46-8DE7ED3D455C}"/>
              </a:ext>
            </a:extLst>
          </p:cNvPr>
          <p:cNvSpPr txBox="1"/>
          <p:nvPr/>
        </p:nvSpPr>
        <p:spPr>
          <a:xfrm>
            <a:off x="7722283" y="4550612"/>
            <a:ext cx="2245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Adjectives already ending in –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or –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  (or –l)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stay the same for singular nouns and add-s for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plual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95FC016-CE63-429D-84FA-7EEA46F25A9D}"/>
              </a:ext>
            </a:extLst>
          </p:cNvPr>
          <p:cNvSpPr txBox="1"/>
          <p:nvPr/>
        </p:nvSpPr>
        <p:spPr>
          <a:xfrm>
            <a:off x="8723379" y="5173812"/>
            <a:ext cx="1240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inteligente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1235D65-AA2C-4779-A0C0-BAADEB9E02AC}"/>
              </a:ext>
            </a:extLst>
          </p:cNvPr>
          <p:cNvSpPr txBox="1"/>
          <p:nvPr/>
        </p:nvSpPr>
        <p:spPr>
          <a:xfrm>
            <a:off x="8380515" y="5341752"/>
            <a:ext cx="16304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She, he is intelligent.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697652-C2D2-4D60-B460-8690B4E52BEE}"/>
              </a:ext>
            </a:extLst>
          </p:cNvPr>
          <p:cNvSpPr txBox="1"/>
          <p:nvPr/>
        </p:nvSpPr>
        <p:spPr>
          <a:xfrm>
            <a:off x="8657806" y="5531462"/>
            <a:ext cx="1408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Son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inteligentes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60B0638-D837-4663-AE56-05BC7E19C824}"/>
              </a:ext>
            </a:extLst>
          </p:cNvPr>
          <p:cNvSpPr txBox="1"/>
          <p:nvPr/>
        </p:nvSpPr>
        <p:spPr>
          <a:xfrm>
            <a:off x="8096765" y="5711524"/>
            <a:ext cx="1985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m,f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) are intelligent.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B185FAD-BBB5-417B-A901-CD3AC51876BC}"/>
              </a:ext>
            </a:extLst>
          </p:cNvPr>
          <p:cNvSpPr/>
          <p:nvPr/>
        </p:nvSpPr>
        <p:spPr>
          <a:xfrm rot="9739820">
            <a:off x="642851" y="520075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4B5143F-D63C-42FF-9D6C-3FB264340B3E}"/>
              </a:ext>
            </a:extLst>
          </p:cNvPr>
          <p:cNvSpPr txBox="1"/>
          <p:nvPr/>
        </p:nvSpPr>
        <p:spPr>
          <a:xfrm>
            <a:off x="9862625" y="2229669"/>
            <a:ext cx="22634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For numbers 16-19 use the combination “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“ + the number (6, 7, 8, 9).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0DBAD5-5436-4745-A71B-4B8F547ABEDC}"/>
              </a:ext>
            </a:extLst>
          </p:cNvPr>
          <p:cNvSpPr txBox="1"/>
          <p:nvPr/>
        </p:nvSpPr>
        <p:spPr>
          <a:xfrm>
            <a:off x="10253647" y="2786452"/>
            <a:ext cx="1322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dieciséis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B3C562-229D-4C93-8BAE-390BD0A89ECD}"/>
              </a:ext>
            </a:extLst>
          </p:cNvPr>
          <p:cNvSpPr txBox="1"/>
          <p:nvPr/>
        </p:nvSpPr>
        <p:spPr>
          <a:xfrm>
            <a:off x="10241447" y="3011140"/>
            <a:ext cx="14634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diecisiete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B5C607F-7F28-4971-914A-B6A3A970E16E}"/>
              </a:ext>
            </a:extLst>
          </p:cNvPr>
          <p:cNvSpPr txBox="1"/>
          <p:nvPr/>
        </p:nvSpPr>
        <p:spPr>
          <a:xfrm>
            <a:off x="9830980" y="3936489"/>
            <a:ext cx="232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For 31 to 39, use  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treinta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 + y + 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1-9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in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separate words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1230E23-47D0-499C-8706-EB21F5AD06B5}"/>
              </a:ext>
            </a:extLst>
          </p:cNvPr>
          <p:cNvSpPr txBox="1"/>
          <p:nvPr/>
        </p:nvSpPr>
        <p:spPr>
          <a:xfrm>
            <a:off x="9870717" y="4665301"/>
            <a:ext cx="2034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F0302020204030204"/>
              </a:rPr>
              <a:t>Use </a:t>
            </a:r>
            <a:r>
              <a:rPr lang="en-GB" sz="1100" b="1" i="1" dirty="0">
                <a:solidFill>
                  <a:srgbClr val="002060"/>
                </a:solidFill>
                <a:latin typeface="Century Gothic" panose="020F0302020204030204"/>
              </a:rPr>
              <a:t>el</a:t>
            </a:r>
            <a:r>
              <a:rPr lang="en-GB" sz="1100" dirty="0">
                <a:solidFill>
                  <a:srgbClr val="002060"/>
                </a:solidFill>
                <a:latin typeface="Century Gothic" panose="020F0302020204030204"/>
              </a:rPr>
              <a:t> before the number </a:t>
            </a:r>
            <a:br>
              <a:rPr lang="en-GB" sz="1100" dirty="0">
                <a:solidFill>
                  <a:srgbClr val="002060"/>
                </a:solidFill>
                <a:latin typeface="Century Gothic" panose="020F0302020204030204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F0302020204030204"/>
              </a:rPr>
              <a:t>to mean </a:t>
            </a:r>
            <a:r>
              <a:rPr lang="en-GB" sz="1100" i="1" dirty="0">
                <a:solidFill>
                  <a:srgbClr val="002060"/>
                </a:solidFill>
                <a:latin typeface="Century Gothic" panose="020F0302020204030204"/>
              </a:rPr>
              <a:t>‘on the’.</a:t>
            </a:r>
            <a:endParaRPr lang="en-GB" sz="1100" b="1" i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graphicFrame>
        <p:nvGraphicFramePr>
          <p:cNvPr id="107" name="Table 107">
            <a:extLst>
              <a:ext uri="{FF2B5EF4-FFF2-40B4-BE49-F238E27FC236}">
                <a16:creationId xmlns:a16="http://schemas.microsoft.com/office/drawing/2014/main" id="{4C18571F-8DB6-4E4D-A7F0-15476D971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620760"/>
              </p:ext>
            </p:extLst>
          </p:nvPr>
        </p:nvGraphicFramePr>
        <p:xfrm>
          <a:off x="5553337" y="469037"/>
          <a:ext cx="6599850" cy="69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997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1997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1997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19970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319970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6928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3" name="TextBox 112">
            <a:extLst>
              <a:ext uri="{FF2B5EF4-FFF2-40B4-BE49-F238E27FC236}">
                <a16:creationId xmlns:a16="http://schemas.microsoft.com/office/drawing/2014/main" id="{4CA7846E-E9C3-4765-8996-2B5696AFDA58}"/>
              </a:ext>
            </a:extLst>
          </p:cNvPr>
          <p:cNvSpPr txBox="1"/>
          <p:nvPr/>
        </p:nvSpPr>
        <p:spPr>
          <a:xfrm>
            <a:off x="5712256" y="91140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DE5835E-0633-42EF-A155-B1A64370B767}"/>
              </a:ext>
            </a:extLst>
          </p:cNvPr>
          <p:cNvSpPr txBox="1"/>
          <p:nvPr/>
        </p:nvSpPr>
        <p:spPr>
          <a:xfrm>
            <a:off x="7016191" y="901842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104B14B-F40B-4859-99EA-1648FA011FA8}"/>
              </a:ext>
            </a:extLst>
          </p:cNvPr>
          <p:cNvSpPr txBox="1"/>
          <p:nvPr/>
        </p:nvSpPr>
        <p:spPr>
          <a:xfrm>
            <a:off x="8430860" y="910896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niverso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505895" y="144017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pic>
        <p:nvPicPr>
          <p:cNvPr id="102" name="Google Shape;144;p6">
            <a:extLst>
              <a:ext uri="{FF2B5EF4-FFF2-40B4-BE49-F238E27FC236}">
                <a16:creationId xmlns:a16="http://schemas.microsoft.com/office/drawing/2014/main" id="{CA8065EB-72CC-442E-80B6-3277E8EC8E89}"/>
              </a:ext>
            </a:extLst>
          </p:cNvPr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6995" r="482" b="12550"/>
          <a:stretch/>
        </p:blipFill>
        <p:spPr>
          <a:xfrm>
            <a:off x="6023748" y="494044"/>
            <a:ext cx="431377" cy="47662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5" name="Google Shape;143;p6">
            <a:extLst>
              <a:ext uri="{FF2B5EF4-FFF2-40B4-BE49-F238E27FC236}">
                <a16:creationId xmlns:a16="http://schemas.microsoft.com/office/drawing/2014/main" id="{FF8E4FCC-E0AC-4AA6-89A6-6658FDFBD0BB}"/>
              </a:ext>
            </a:extLst>
          </p:cNvPr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7306952" y="499616"/>
            <a:ext cx="421282" cy="40049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6" name="Picture 2" descr="Elephant, Animal, Jungle, Savannah, Nature, Africa">
            <a:extLst>
              <a:ext uri="{FF2B5EF4-FFF2-40B4-BE49-F238E27FC236}">
                <a16:creationId xmlns:a16="http://schemas.microsoft.com/office/drawing/2014/main" id="{54E8A888-4C39-41A4-B203-A51555A42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756" y="506885"/>
            <a:ext cx="544057" cy="417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26F734DB-6B1D-42BF-9937-CFB7936519E3}"/>
              </a:ext>
            </a:extLst>
          </p:cNvPr>
          <p:cNvSpPr txBox="1"/>
          <p:nvPr/>
        </p:nvSpPr>
        <p:spPr>
          <a:xfrm>
            <a:off x="9709131" y="885284"/>
            <a:ext cx="1119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fant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B871658-34AA-45E8-A5AB-78DB6787102D}"/>
              </a:ext>
            </a:extLst>
          </p:cNvPr>
          <p:cNvSpPr txBox="1"/>
          <p:nvPr/>
        </p:nvSpPr>
        <p:spPr>
          <a:xfrm>
            <a:off x="10992084" y="913453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dea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8" name="Google Shape;132;p5">
            <a:extLst>
              <a:ext uri="{FF2B5EF4-FFF2-40B4-BE49-F238E27FC236}">
                <a16:creationId xmlns:a16="http://schemas.microsoft.com/office/drawing/2014/main" id="{48A26EF3-50B9-4EAD-AB73-F29C3299C4F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48763" y="576546"/>
            <a:ext cx="385298" cy="32060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7" name="Picture 2" descr="Light, Bulb, Box, Outside The Box, Think, Breakthrough">
            <a:extLst>
              <a:ext uri="{FF2B5EF4-FFF2-40B4-BE49-F238E27FC236}">
                <a16:creationId xmlns:a16="http://schemas.microsoft.com/office/drawing/2014/main" id="{7461CFC5-6CDF-4942-9466-4A4C294D4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810" y="423592"/>
            <a:ext cx="431378" cy="550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D585E818-B103-4E00-BE68-8BE520FFA28F}"/>
              </a:ext>
            </a:extLst>
          </p:cNvPr>
          <p:cNvSpPr txBox="1"/>
          <p:nvPr/>
        </p:nvSpPr>
        <p:spPr>
          <a:xfrm>
            <a:off x="8674040" y="6341613"/>
            <a:ext cx="1240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Son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capaces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A021C60-B271-47B1-BD96-C15D7A27D63F}"/>
              </a:ext>
            </a:extLst>
          </p:cNvPr>
          <p:cNvSpPr txBox="1"/>
          <p:nvPr/>
        </p:nvSpPr>
        <p:spPr>
          <a:xfrm>
            <a:off x="8470751" y="6142094"/>
            <a:ext cx="18635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She, he is capable.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00709B4-384C-49D5-850B-E9B2D6F4E5EF}"/>
              </a:ext>
            </a:extLst>
          </p:cNvPr>
          <p:cNvSpPr txBox="1"/>
          <p:nvPr/>
        </p:nvSpPr>
        <p:spPr>
          <a:xfrm>
            <a:off x="8678554" y="5961755"/>
            <a:ext cx="1107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capaz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2384ABFB-A9E6-4F4C-9648-9EA2B9631597}"/>
              </a:ext>
            </a:extLst>
          </p:cNvPr>
          <p:cNvSpPr txBox="1"/>
          <p:nvPr/>
        </p:nvSpPr>
        <p:spPr>
          <a:xfrm>
            <a:off x="8109420" y="6547133"/>
            <a:ext cx="17886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m,f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) are capable.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03E853-358B-4C43-9670-AD4643B19E1D}"/>
              </a:ext>
            </a:extLst>
          </p:cNvPr>
          <p:cNvSpPr txBox="1"/>
          <p:nvPr/>
        </p:nvSpPr>
        <p:spPr>
          <a:xfrm>
            <a:off x="5696528" y="2974344"/>
            <a:ext cx="695738" cy="277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estoy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2C6487-E681-4E1B-B7F8-171D6E77FBDF}"/>
              </a:ext>
            </a:extLst>
          </p:cNvPr>
          <p:cNvSpPr txBox="1"/>
          <p:nvPr/>
        </p:nvSpPr>
        <p:spPr>
          <a:xfrm>
            <a:off x="6318176" y="3172641"/>
            <a:ext cx="7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estar</a:t>
            </a:r>
            <a:endParaRPr lang="en-GB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897422E-F37F-4AAF-8FF8-931AC7E99068}"/>
              </a:ext>
            </a:extLst>
          </p:cNvPr>
          <p:cNvSpPr txBox="1"/>
          <p:nvPr/>
        </p:nvSpPr>
        <p:spPr>
          <a:xfrm>
            <a:off x="7052525" y="2932314"/>
            <a:ext cx="695738" cy="277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969D8F3-02D4-4D8D-AF16-88FD069CD338}"/>
              </a:ext>
            </a:extLst>
          </p:cNvPr>
          <p:cNvSpPr txBox="1"/>
          <p:nvPr/>
        </p:nvSpPr>
        <p:spPr>
          <a:xfrm>
            <a:off x="6389612" y="2474366"/>
            <a:ext cx="695738" cy="277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913A80E-9FF0-4A18-8B16-D8F5E00F9A9B}"/>
              </a:ext>
            </a:extLst>
          </p:cNvPr>
          <p:cNvSpPr txBox="1"/>
          <p:nvPr/>
        </p:nvSpPr>
        <p:spPr>
          <a:xfrm>
            <a:off x="5756284" y="3195825"/>
            <a:ext cx="695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2A9B478-BAC0-4F4B-BD0F-632F1E928B54}"/>
              </a:ext>
            </a:extLst>
          </p:cNvPr>
          <p:cNvSpPr txBox="1"/>
          <p:nvPr/>
        </p:nvSpPr>
        <p:spPr>
          <a:xfrm>
            <a:off x="6345300" y="2664076"/>
            <a:ext cx="946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6FD145D-5D3C-496F-9743-73A69D7A202F}"/>
              </a:ext>
            </a:extLst>
          </p:cNvPr>
          <p:cNvSpPr txBox="1"/>
          <p:nvPr/>
        </p:nvSpPr>
        <p:spPr>
          <a:xfrm>
            <a:off x="6977570" y="3158190"/>
            <a:ext cx="872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9760D80E-C092-443E-930C-E29F026CF2ED}"/>
              </a:ext>
            </a:extLst>
          </p:cNvPr>
          <p:cNvSpPr txBox="1"/>
          <p:nvPr/>
        </p:nvSpPr>
        <p:spPr>
          <a:xfrm>
            <a:off x="6139998" y="3406308"/>
            <a:ext cx="1117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be|being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C9B0FAE-FD4A-4BB8-83C7-FC5080D310D6}"/>
              </a:ext>
            </a:extLst>
          </p:cNvPr>
          <p:cNvSpPr txBox="1"/>
          <p:nvPr/>
        </p:nvSpPr>
        <p:spPr>
          <a:xfrm>
            <a:off x="6761033" y="3943843"/>
            <a:ext cx="695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123F056-9221-4CC8-96CD-FA3E299B70CB}"/>
              </a:ext>
            </a:extLst>
          </p:cNvPr>
          <p:cNvSpPr txBox="1"/>
          <p:nvPr/>
        </p:nvSpPr>
        <p:spPr>
          <a:xfrm>
            <a:off x="6627396" y="3741068"/>
            <a:ext cx="1042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A4B7DFB-C098-4D99-8BD1-7EDC478C6EDA}"/>
              </a:ext>
            </a:extLst>
          </p:cNvPr>
          <p:cNvSpPr txBox="1"/>
          <p:nvPr/>
        </p:nvSpPr>
        <p:spPr>
          <a:xfrm>
            <a:off x="5879281" y="3975028"/>
            <a:ext cx="886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FB934BA-0BC0-4FD8-9B14-9D69BC575CBC}"/>
              </a:ext>
            </a:extLst>
          </p:cNvPr>
          <p:cNvSpPr txBox="1"/>
          <p:nvPr/>
        </p:nvSpPr>
        <p:spPr>
          <a:xfrm>
            <a:off x="5746800" y="3747696"/>
            <a:ext cx="1042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están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BED282C1-DE1F-4047-A65E-81E7555E0B1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2973">
            <a:off x="5699564" y="4797072"/>
            <a:ext cx="2068025" cy="2047022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1C1393A3-323A-4413-B635-D15736BA8070}"/>
              </a:ext>
            </a:extLst>
          </p:cNvPr>
          <p:cNvSpPr txBox="1"/>
          <p:nvPr/>
        </p:nvSpPr>
        <p:spPr>
          <a:xfrm>
            <a:off x="6297728" y="5535389"/>
            <a:ext cx="7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E546B60-DC87-48DB-9FAD-DA3BA67EDEA7}"/>
              </a:ext>
            </a:extLst>
          </p:cNvPr>
          <p:cNvSpPr txBox="1"/>
          <p:nvPr/>
        </p:nvSpPr>
        <p:spPr>
          <a:xfrm>
            <a:off x="5691865" y="5412278"/>
            <a:ext cx="6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soy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16F2CB5-6F43-406B-B208-A655E4692AFF}"/>
              </a:ext>
            </a:extLst>
          </p:cNvPr>
          <p:cNvSpPr txBox="1"/>
          <p:nvPr/>
        </p:nvSpPr>
        <p:spPr>
          <a:xfrm rot="21300305">
            <a:off x="7174446" y="5346854"/>
            <a:ext cx="632743" cy="309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1935937-44C3-4C71-82B9-C6E62A67DB9E}"/>
              </a:ext>
            </a:extLst>
          </p:cNvPr>
          <p:cNvSpPr txBox="1"/>
          <p:nvPr/>
        </p:nvSpPr>
        <p:spPr>
          <a:xfrm rot="21428399">
            <a:off x="6341317" y="4849356"/>
            <a:ext cx="6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eres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41DA6D6D-64E3-41D9-8A4F-AA72E1B1BCDE}"/>
              </a:ext>
            </a:extLst>
          </p:cNvPr>
          <p:cNvSpPr txBox="1"/>
          <p:nvPr/>
        </p:nvSpPr>
        <p:spPr>
          <a:xfrm rot="21444488">
            <a:off x="5802631" y="5627514"/>
            <a:ext cx="6957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4E229E1-2F5C-4B44-9495-348FEBD6CC4C}"/>
              </a:ext>
            </a:extLst>
          </p:cNvPr>
          <p:cNvSpPr txBox="1"/>
          <p:nvPr/>
        </p:nvSpPr>
        <p:spPr>
          <a:xfrm rot="21443545">
            <a:off x="6392034" y="5089687"/>
            <a:ext cx="9465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506B358-2748-48C4-8F44-1B2CCB2FA8C9}"/>
              </a:ext>
            </a:extLst>
          </p:cNvPr>
          <p:cNvSpPr txBox="1"/>
          <p:nvPr/>
        </p:nvSpPr>
        <p:spPr>
          <a:xfrm>
            <a:off x="6953257" y="5589250"/>
            <a:ext cx="872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E34A860-31AF-4220-A79E-8CCC2838A07E}"/>
              </a:ext>
            </a:extLst>
          </p:cNvPr>
          <p:cNvSpPr txBox="1"/>
          <p:nvPr/>
        </p:nvSpPr>
        <p:spPr>
          <a:xfrm>
            <a:off x="6175824" y="5794836"/>
            <a:ext cx="11176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be|being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55D726C-D434-4482-A159-EB8B7FBBA5E6}"/>
              </a:ext>
            </a:extLst>
          </p:cNvPr>
          <p:cNvSpPr txBox="1"/>
          <p:nvPr/>
        </p:nvSpPr>
        <p:spPr>
          <a:xfrm>
            <a:off x="6782966" y="6350559"/>
            <a:ext cx="695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7629690-C38F-40BF-9CC5-F6144AF5ACEA}"/>
              </a:ext>
            </a:extLst>
          </p:cNvPr>
          <p:cNvSpPr txBox="1"/>
          <p:nvPr/>
        </p:nvSpPr>
        <p:spPr>
          <a:xfrm>
            <a:off x="6584013" y="6147784"/>
            <a:ext cx="1042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86E263-414E-4C0F-8D88-FA00F7E0D772}"/>
              </a:ext>
            </a:extLst>
          </p:cNvPr>
          <p:cNvSpPr txBox="1"/>
          <p:nvPr/>
        </p:nvSpPr>
        <p:spPr>
          <a:xfrm>
            <a:off x="5901214" y="6381744"/>
            <a:ext cx="886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3C345997-A658-4B0D-96AC-E4256EB67D58}"/>
              </a:ext>
            </a:extLst>
          </p:cNvPr>
          <p:cNvSpPr txBox="1"/>
          <p:nvPr/>
        </p:nvSpPr>
        <p:spPr>
          <a:xfrm>
            <a:off x="5768733" y="6154412"/>
            <a:ext cx="1042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son</a:t>
            </a:r>
          </a:p>
        </p:txBody>
      </p:sp>
      <p:pic>
        <p:nvPicPr>
          <p:cNvPr id="121" name="Picture 120" descr="A picture containing text&#10;&#10;Description automatically generated">
            <a:extLst>
              <a:ext uri="{FF2B5EF4-FFF2-40B4-BE49-F238E27FC236}">
                <a16:creationId xmlns:a16="http://schemas.microsoft.com/office/drawing/2014/main" id="{73A94BE9-36F2-4F9F-AB67-5D7F8CBD0FA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17" y="3469296"/>
            <a:ext cx="341975" cy="216729"/>
          </a:xfrm>
          <a:prstGeom prst="rect">
            <a:avLst/>
          </a:prstGeom>
        </p:spPr>
      </p:pic>
      <p:pic>
        <p:nvPicPr>
          <p:cNvPr id="122" name="Picture 121" descr="A picture containing text&#10;&#10;Description automatically generated">
            <a:extLst>
              <a:ext uri="{FF2B5EF4-FFF2-40B4-BE49-F238E27FC236}">
                <a16:creationId xmlns:a16="http://schemas.microsoft.com/office/drawing/2014/main" id="{2C32CFB3-982A-4EA7-A4A2-B713CB3FCA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386" y="3928274"/>
            <a:ext cx="382697" cy="269541"/>
          </a:xfrm>
          <a:prstGeom prst="rect">
            <a:avLst/>
          </a:prstGeom>
        </p:spPr>
      </p:pic>
      <p:pic>
        <p:nvPicPr>
          <p:cNvPr id="123" name="Picture 122" descr="Shape&#10;&#10;Description automatically generated">
            <a:extLst>
              <a:ext uri="{FF2B5EF4-FFF2-40B4-BE49-F238E27FC236}">
                <a16:creationId xmlns:a16="http://schemas.microsoft.com/office/drawing/2014/main" id="{211EC0A5-E356-44F7-8F3D-E427C070865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17" y="3236896"/>
            <a:ext cx="341975" cy="2424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690D75-7CE9-4D9C-B2C6-1A561B351EED}"/>
              </a:ext>
            </a:extLst>
          </p:cNvPr>
          <p:cNvSpPr/>
          <p:nvPr/>
        </p:nvSpPr>
        <p:spPr>
          <a:xfrm>
            <a:off x="5418547" y="1445985"/>
            <a:ext cx="67090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Pronounce strong Spanish vowels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[e]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[o]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separately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e.g. id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(when next to each other)</a:t>
            </a:r>
          </a:p>
        </p:txBody>
      </p:sp>
      <p:pic>
        <p:nvPicPr>
          <p:cNvPr id="128" name="Picture 2" descr="Idea, Icono, Luz, Negocio, Diseño">
            <a:extLst>
              <a:ext uri="{FF2B5EF4-FFF2-40B4-BE49-F238E27FC236}">
                <a16:creationId xmlns:a16="http://schemas.microsoft.com/office/drawing/2014/main" id="{0199B986-D3A8-404E-B766-63C2E2487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7" t="20081" r="32145" b="23876"/>
          <a:stretch/>
        </p:blipFill>
        <p:spPr bwMode="auto">
          <a:xfrm>
            <a:off x="12015218" y="1423800"/>
            <a:ext cx="157904" cy="22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" descr="Number, Sixteen, 16, Rounded, Rectangle">
            <a:extLst>
              <a:ext uri="{FF2B5EF4-FFF2-40B4-BE49-F238E27FC236}">
                <a16:creationId xmlns:a16="http://schemas.microsoft.com/office/drawing/2014/main" id="{4E29C5F7-8014-442C-B504-C429FC2B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63" y="2806335"/>
            <a:ext cx="297321" cy="22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Number, Seventeen, 17, Rounded">
            <a:extLst>
              <a:ext uri="{FF2B5EF4-FFF2-40B4-BE49-F238E27FC236}">
                <a16:creationId xmlns:a16="http://schemas.microsoft.com/office/drawing/2014/main" id="{F22D57C2-524D-4EEB-89E9-C51DF1182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938" y="3061396"/>
            <a:ext cx="307092" cy="23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34FC4CA2-B8B5-475F-BD7F-9489E2A0409B}"/>
              </a:ext>
            </a:extLst>
          </p:cNvPr>
          <p:cNvSpPr txBox="1"/>
          <p:nvPr/>
        </p:nvSpPr>
        <p:spPr>
          <a:xfrm>
            <a:off x="1367286" y="4642022"/>
            <a:ext cx="1409351" cy="1277273"/>
          </a:xfrm>
          <a:prstGeom prst="rect">
            <a:avLst/>
          </a:prstGeom>
          <a:solidFill>
            <a:srgbClr val="D7E7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⚠ I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 or ‘n’ or ‘s’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 is an accent on the final vowel.</a:t>
            </a:r>
            <a:endParaRPr lang="en-US" sz="1100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7E6D288-343B-4AD1-9F0C-1097C9A4496A}"/>
              </a:ext>
            </a:extLst>
          </p:cNvPr>
          <p:cNvSpPr/>
          <p:nvPr/>
        </p:nvSpPr>
        <p:spPr>
          <a:xfrm rot="9739820">
            <a:off x="656375" y="496174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042FD21-2058-47A4-8E09-21B62F9DA4F4}"/>
              </a:ext>
            </a:extLst>
          </p:cNvPr>
          <p:cNvSpPr/>
          <p:nvPr/>
        </p:nvSpPr>
        <p:spPr>
          <a:xfrm rot="9739820">
            <a:off x="561964" y="336540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ECE6BF-9D24-40B4-81FC-AE296A12EB02}"/>
              </a:ext>
            </a:extLst>
          </p:cNvPr>
          <p:cNvSpPr/>
          <p:nvPr/>
        </p:nvSpPr>
        <p:spPr>
          <a:xfrm>
            <a:off x="9853523" y="3360481"/>
            <a:ext cx="22392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For 21 to 29 use 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 and a 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number from 1-9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all in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one word.</a:t>
            </a:r>
            <a:endParaRPr lang="en-GB" sz="9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0F0E13-8B14-4FDC-998A-04CC44BC8901}"/>
              </a:ext>
            </a:extLst>
          </p:cNvPr>
          <p:cNvSpPr/>
          <p:nvPr/>
        </p:nvSpPr>
        <p:spPr>
          <a:xfrm>
            <a:off x="9898053" y="5367195"/>
            <a:ext cx="24648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¡Mi cumpleaños es </a:t>
            </a:r>
            <a:br>
              <a:rPr lang="es-AR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AR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s-AR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27 de noviembre!</a:t>
            </a:r>
            <a:endParaRPr lang="es-AR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6" name="Picture 4" descr="Balloons, Decorations, Party, Celebrations, Red, Blue">
            <a:hlinkClick r:id="" action="ppaction://noaction">
              <a:snd r:embed="rId18" name="s11 3.wav"/>
            </a:hlinkClick>
            <a:extLst>
              <a:ext uri="{FF2B5EF4-FFF2-40B4-BE49-F238E27FC236}">
                <a16:creationId xmlns:a16="http://schemas.microsoft.com/office/drawing/2014/main" id="{4A6E1631-1E1E-41C0-9444-87332D98E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9582">
            <a:off x="11190410" y="5691227"/>
            <a:ext cx="673360" cy="99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DCD608-E149-442E-BF42-12947C0294E2}"/>
              </a:ext>
            </a:extLst>
          </p:cNvPr>
          <p:cNvSpPr/>
          <p:nvPr/>
        </p:nvSpPr>
        <p:spPr>
          <a:xfrm>
            <a:off x="1383728" y="5952840"/>
            <a:ext cx="21732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Treinta días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noviembre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b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abril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junio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septiembre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veintiocho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solo hay uno</a:t>
            </a:r>
            <a:b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 los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demás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treinta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uno.</a:t>
            </a:r>
          </a:p>
        </p:txBody>
      </p:sp>
      <p:pic>
        <p:nvPicPr>
          <p:cNvPr id="97" name="Picture 10" descr="Cajas De Regalo, Regalo, Regalo De Navidad, Corazón">
            <a:extLst>
              <a:ext uri="{FF2B5EF4-FFF2-40B4-BE49-F238E27FC236}">
                <a16:creationId xmlns:a16="http://schemas.microsoft.com/office/drawing/2014/main" id="{5B09212F-D272-42F3-AF76-D74362BF9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892" y="6057363"/>
            <a:ext cx="470146" cy="44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Cumpleaños, Pastel, Vela">
            <a:extLst>
              <a:ext uri="{FF2B5EF4-FFF2-40B4-BE49-F238E27FC236}">
                <a16:creationId xmlns:a16="http://schemas.microsoft.com/office/drawing/2014/main" id="{211B1AFC-178D-4369-A74E-73E72B15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193" y="6142094"/>
            <a:ext cx="712430" cy="5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6D7CE4-1F21-40D3-90FF-15CA25EB88FF}"/>
              </a:ext>
            </a:extLst>
          </p:cNvPr>
          <p:cNvSpPr/>
          <p:nvPr/>
        </p:nvSpPr>
        <p:spPr>
          <a:xfrm>
            <a:off x="5393092" y="1709846"/>
            <a:ext cx="67329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 weak vowels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[u]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merge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with [a], [e] and [o] to make a single syllable, e.g., </a:t>
            </a:r>
            <a:r>
              <a:rPr lang="en-U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US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ua</a:t>
            </a:r>
            <a:r>
              <a:rPr lang="en-U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ndo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9392E456-DCDB-48A1-BD0A-A3B57EB9F0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577" y="1766584"/>
            <a:ext cx="291611" cy="208680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01071238-1FE0-4734-98C2-34D28E87BA26}"/>
              </a:ext>
            </a:extLst>
          </p:cNvPr>
          <p:cNvSpPr/>
          <p:nvPr/>
        </p:nvSpPr>
        <p:spPr>
          <a:xfrm>
            <a:off x="5418547" y="1177621"/>
            <a:ext cx="67090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words often have consonant-vowel pairs, pronounced equally, e.g.,  </a:t>
            </a:r>
            <a:r>
              <a:rPr lang="en-US" sz="11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r>
              <a:rPr lang="en-US" sz="11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r>
              <a:rPr lang="en-US" sz="11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re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r>
              <a:rPr lang="en-US" sz="11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san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r>
              <a:rPr lang="en-US" sz="11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US" sz="1100" b="1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56B4FF56-76AC-49FC-8274-C31B143907E8}"/>
              </a:ext>
            </a:extLst>
          </p:cNvPr>
          <p:cNvSpPr/>
          <p:nvPr/>
        </p:nvSpPr>
        <p:spPr>
          <a:xfrm rot="9739820">
            <a:off x="1722890" y="336213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92E01C5-9085-40B4-AB3B-E31577F7E572}"/>
              </a:ext>
            </a:extLst>
          </p:cNvPr>
          <p:cNvSpPr/>
          <p:nvPr/>
        </p:nvSpPr>
        <p:spPr>
          <a:xfrm>
            <a:off x="9849648" y="5128378"/>
            <a:ext cx="24648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¿Cuándo es tu cumpleaños?</a:t>
            </a:r>
            <a:endParaRPr lang="es-AR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A4DCB35-0DC9-490A-BFE2-8B058BD5096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708" y="5931915"/>
            <a:ext cx="479154" cy="910189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216ACA-CCAC-4EFB-8ED3-6DD871CA6D0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737" y="3925853"/>
            <a:ext cx="352658" cy="308890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8821A0-2146-4007-97BF-DFF59056BDB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58" y="3360481"/>
            <a:ext cx="359893" cy="315228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9B375F2-BFEC-42A9-B575-C3D011BEAA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68" y="5440739"/>
            <a:ext cx="352707" cy="271398"/>
          </a:xfrm>
          <a:prstGeom prst="rect">
            <a:avLst/>
          </a:prstGeom>
        </p:spPr>
      </p:pic>
      <p:pic>
        <p:nvPicPr>
          <p:cNvPr id="24" name="Picture 2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1152BB-1AA8-4D60-B69C-39A4D0DABA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059" y="5146554"/>
            <a:ext cx="300538" cy="231255"/>
          </a:xfrm>
          <a:prstGeom prst="rect">
            <a:avLst/>
          </a:prstGeom>
        </p:spPr>
      </p:pic>
      <p:pic>
        <p:nvPicPr>
          <p:cNvPr id="125" name="Picture 12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21FF5C5-0BC5-4933-9E40-9BC87191D50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434" y="3927748"/>
            <a:ext cx="352658" cy="308890"/>
          </a:xfrm>
          <a:prstGeom prst="rect">
            <a:avLst/>
          </a:prstGeom>
        </p:spPr>
      </p:pic>
      <p:pic>
        <p:nvPicPr>
          <p:cNvPr id="126" name="Picture 12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0A2887-3A99-4D84-975A-2A65582A696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99" y="3371491"/>
            <a:ext cx="359893" cy="315228"/>
          </a:xfrm>
          <a:prstGeom prst="rect">
            <a:avLst/>
          </a:prstGeom>
        </p:spPr>
      </p:pic>
      <p:pic>
        <p:nvPicPr>
          <p:cNvPr id="130" name="Picture 12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4EF3A8C-C2EF-4087-9F02-F1E82DBA3FC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80" y="5415834"/>
            <a:ext cx="353443" cy="27196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B5DD7F1-2BD6-4044-B526-31A3622FFCD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72" y="6336719"/>
            <a:ext cx="325588" cy="271398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E71D21E-D7C0-4785-ABC3-AF60CEF48C7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250" y="5946483"/>
            <a:ext cx="325588" cy="271398"/>
          </a:xfrm>
          <a:prstGeom prst="rect">
            <a:avLst/>
          </a:prstGeom>
        </p:spPr>
      </p:pic>
      <p:pic>
        <p:nvPicPr>
          <p:cNvPr id="137" name="Picture 13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4D431B4-8B27-4002-99AE-AF9DAA5C5FA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940" y="6340771"/>
            <a:ext cx="325588" cy="271398"/>
          </a:xfrm>
          <a:prstGeom prst="rect">
            <a:avLst/>
          </a:prstGeom>
        </p:spPr>
      </p:pic>
      <p:pic>
        <p:nvPicPr>
          <p:cNvPr id="143" name="Picture 2" descr="El Salvador Dali, Illustrator, Photoshop, Portrait">
            <a:extLst>
              <a:ext uri="{FF2B5EF4-FFF2-40B4-BE49-F238E27FC236}">
                <a16:creationId xmlns:a16="http://schemas.microsoft.com/office/drawing/2014/main" id="{788FF797-5E6C-4C41-BC20-E9F75E429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284" y="4808460"/>
            <a:ext cx="701510" cy="9923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4" name="Picture 4" descr="Frida Kahlo, Frida, Art, Poly, Painting, Artists">
            <a:extLst>
              <a:ext uri="{FF2B5EF4-FFF2-40B4-BE49-F238E27FC236}">
                <a16:creationId xmlns:a16="http://schemas.microsoft.com/office/drawing/2014/main" id="{8430ED87-3ADC-42C5-B774-03D5C6B5C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35" y="5403593"/>
            <a:ext cx="797441" cy="7094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6" name="Picture 2" descr="Rafael Nadal, Australian Open 2012">
            <a:hlinkClick r:id="" action="ppaction://noaction">
              <a:snd r:embed="rId32" name="T1_W4F_11.3.wav"/>
            </a:hlinkClick>
            <a:extLst>
              <a:ext uri="{FF2B5EF4-FFF2-40B4-BE49-F238E27FC236}">
                <a16:creationId xmlns:a16="http://schemas.microsoft.com/office/drawing/2014/main" id="{C843459E-9944-4083-B873-DE517E4D5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16" y="6156487"/>
            <a:ext cx="754198" cy="5027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7" name="Picture 4" descr="Lionel, Messi, Barcelona, 2017, Messi">
            <a:hlinkClick r:id="" action="ppaction://noaction">
              <a:snd r:embed="rId34" name="messi (online-audio-converter.com).wav"/>
            </a:hlinkClick>
            <a:extLst>
              <a:ext uri="{FF2B5EF4-FFF2-40B4-BE49-F238E27FC236}">
                <a16:creationId xmlns:a16="http://schemas.microsoft.com/office/drawing/2014/main" id="{43E413F3-0796-4647-9C98-818C7B39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8" y="5992156"/>
            <a:ext cx="680142" cy="6801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8" name="Picture 8" descr="Singer, Band, Rockband, Banda, Cantante, Mujer Cantando">
            <a:extLst>
              <a:ext uri="{FF2B5EF4-FFF2-40B4-BE49-F238E27FC236}">
                <a16:creationId xmlns:a16="http://schemas.microsoft.com/office/drawing/2014/main" id="{62967E30-7665-4E9C-8C7A-387025A7A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0" t="16855" r="49749"/>
          <a:stretch/>
        </p:blipFill>
        <p:spPr bwMode="auto">
          <a:xfrm>
            <a:off x="3738071" y="5206562"/>
            <a:ext cx="531576" cy="713975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CCF23BB3-D0A0-4CE0-8857-A51C27041759}"/>
              </a:ext>
            </a:extLst>
          </p:cNvPr>
          <p:cNvGrpSpPr/>
          <p:nvPr/>
        </p:nvGrpSpPr>
        <p:grpSpPr>
          <a:xfrm>
            <a:off x="2738883" y="5190309"/>
            <a:ext cx="801046" cy="775262"/>
            <a:chOff x="6210543" y="3764108"/>
            <a:chExt cx="801046" cy="775262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D628FB9-54C5-4B54-9691-9C4D77A59068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F63E53B-EFEA-4B5A-A48D-B3A7140CA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0" name="Picture 9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817248C-1B7A-4834-B15D-58EDC007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145" name="Picture 4" descr="Woman, Dance, Silhouette, Flamenco, Dancer, Dancing">
            <a:extLst>
              <a:ext uri="{FF2B5EF4-FFF2-40B4-BE49-F238E27FC236}">
                <a16:creationId xmlns:a16="http://schemas.microsoft.com/office/drawing/2014/main" id="{9C984E85-D685-4232-B732-4C5A6C377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531" y="5220492"/>
            <a:ext cx="702235" cy="9992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4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" name="Table 107">
            <a:extLst>
              <a:ext uri="{FF2B5EF4-FFF2-40B4-BE49-F238E27FC236}">
                <a16:creationId xmlns:a16="http://schemas.microsoft.com/office/drawing/2014/main" id="{810016D2-96D4-436D-B60C-674ECB585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565261"/>
              </p:ext>
            </p:extLst>
          </p:nvPr>
        </p:nvGraphicFramePr>
        <p:xfrm>
          <a:off x="5499800" y="3979736"/>
          <a:ext cx="6505313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0798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896789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333641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00329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860795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noche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AB8353-27FE-4215-8AF0-0D64AC7FB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013376"/>
              </p:ext>
            </p:extLst>
          </p:nvPr>
        </p:nvGraphicFramePr>
        <p:xfrm>
          <a:off x="5527297" y="4657792"/>
          <a:ext cx="6484167" cy="21608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1389">
                  <a:extLst>
                    <a:ext uri="{9D8B030D-6E8A-4147-A177-3AD203B41FA5}">
                      <a16:colId xmlns:a16="http://schemas.microsoft.com/office/drawing/2014/main" val="4011427014"/>
                    </a:ext>
                  </a:extLst>
                </a:gridCol>
                <a:gridCol w="2057955">
                  <a:extLst>
                    <a:ext uri="{9D8B030D-6E8A-4147-A177-3AD203B41FA5}">
                      <a16:colId xmlns:a16="http://schemas.microsoft.com/office/drawing/2014/main" val="586425027"/>
                    </a:ext>
                  </a:extLst>
                </a:gridCol>
                <a:gridCol w="2264823">
                  <a:extLst>
                    <a:ext uri="{9D8B030D-6E8A-4147-A177-3AD203B41FA5}">
                      <a16:colId xmlns:a16="http://schemas.microsoft.com/office/drawing/2014/main" val="3188531593"/>
                    </a:ext>
                  </a:extLst>
                </a:gridCol>
              </a:tblGrid>
              <a:tr h="2160890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Negation with ‘no’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Articles with physical description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Spanish we always use the definite article ‘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’ in these descriptions.  In English, we leave it out or use ‘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’, e.g., </a:t>
                      </a:r>
                      <a:r>
                        <a:rPr lang="en-GB" sz="11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has 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round face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villancico (carol)</a:t>
                      </a:r>
                    </a:p>
                    <a:p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68948"/>
                  </a:ext>
                </a:extLst>
              </a:tr>
            </a:tbl>
          </a:graphicData>
        </a:graphic>
      </p:graphicFrame>
      <p:graphicFrame>
        <p:nvGraphicFramePr>
          <p:cNvPr id="298" name="Table 107">
            <a:extLst>
              <a:ext uri="{FF2B5EF4-FFF2-40B4-BE49-F238E27FC236}">
                <a16:creationId xmlns:a16="http://schemas.microsoft.com/office/drawing/2014/main" id="{3423F852-C516-4445-9075-6F90BCF63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969684"/>
              </p:ext>
            </p:extLst>
          </p:nvPr>
        </p:nvGraphicFramePr>
        <p:xfrm>
          <a:off x="5489882" y="940776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[co]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09" name="Table 107">
            <a:extLst>
              <a:ext uri="{FF2B5EF4-FFF2-40B4-BE49-F238E27FC236}">
                <a16:creationId xmlns:a16="http://schemas.microsoft.com/office/drawing/2014/main" id="{B85877A2-3423-4340-AE24-BCF1CE9C9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256230"/>
              </p:ext>
            </p:extLst>
          </p:nvPr>
        </p:nvGraphicFramePr>
        <p:xfrm>
          <a:off x="5473321" y="423748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[ca]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527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Autumn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491956"/>
              </p:ext>
            </p:extLst>
          </p:nvPr>
        </p:nvGraphicFramePr>
        <p:xfrm>
          <a:off x="100988" y="89290"/>
          <a:ext cx="2272029" cy="4460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202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61203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la ciudad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have|having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tenemos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 have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they have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some (m, m/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some (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árbol – tree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street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cine – cinema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edificio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building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mentira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lie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verdad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truth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delante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– in front of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detrás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- behind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96812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entre - between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808706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35743"/>
              </p:ext>
            </p:extLst>
          </p:nvPr>
        </p:nvGraphicFramePr>
        <p:xfrm>
          <a:off x="2370280" y="76844"/>
          <a:ext cx="2923472" cy="42143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3472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28105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Descripción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física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cantante – singer (m/f)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828121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cara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face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pelo – hair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gafas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glasses (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cort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cort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short (m), short (f)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larg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larg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long (m), long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moren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moren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dark (m), dark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negr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black (m), black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382331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redond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redond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round (m),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rubi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rubi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blond (m), blond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solo – only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poco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 bit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224581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163761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400266" y="62959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E032FD-01C3-42E6-A756-778CAF39E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35669"/>
              </p:ext>
            </p:extLst>
          </p:nvPr>
        </p:nvGraphicFramePr>
        <p:xfrm>
          <a:off x="81955" y="4649583"/>
          <a:ext cx="5318311" cy="21608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2770">
                  <a:extLst>
                    <a:ext uri="{9D8B030D-6E8A-4147-A177-3AD203B41FA5}">
                      <a16:colId xmlns:a16="http://schemas.microsoft.com/office/drawing/2014/main" val="2222051249"/>
                    </a:ext>
                  </a:extLst>
                </a:gridCol>
                <a:gridCol w="3545541">
                  <a:extLst>
                    <a:ext uri="{9D8B030D-6E8A-4147-A177-3AD203B41FA5}">
                      <a16:colId xmlns:a16="http://schemas.microsoft.com/office/drawing/2014/main" val="3946774754"/>
                    </a:ext>
                  </a:extLst>
                </a:gridCol>
              </a:tblGrid>
              <a:tr h="2160890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Indefinite articles – ‘a’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To say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some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in Spanish use </a:t>
                      </a:r>
                      <a:r>
                        <a:rPr kumimoji="0" lang="en-GB" sz="11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unos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before a masculine noun and </a:t>
                      </a:r>
                      <a:r>
                        <a:rPr kumimoji="0" lang="en-GB" sz="11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unas</a:t>
                      </a:r>
                      <a:r>
                        <a:rPr kumimoji="0" lang="en-GB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before a feminine noun.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unos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edificios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unas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calles</a:t>
                      </a:r>
                      <a:endParaRPr kumimoji="0" lang="en-GB" sz="1100" b="1" i="0" u="sng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Saying what people have with the verb </a:t>
                      </a:r>
                      <a:r>
                        <a:rPr lang="en-GB" sz="11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tener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405653"/>
                  </a:ext>
                </a:extLst>
              </a:tr>
            </a:tbl>
          </a:graphicData>
        </a:graphic>
      </p:graphicFrame>
      <p:sp>
        <p:nvSpPr>
          <p:cNvPr id="176" name="Rectangle 175">
            <a:extLst>
              <a:ext uri="{FF2B5EF4-FFF2-40B4-BE49-F238E27FC236}">
                <a16:creationId xmlns:a16="http://schemas.microsoft.com/office/drawing/2014/main" id="{71C42673-673C-4FBC-A6DC-A65754F7AD1A}"/>
              </a:ext>
            </a:extLst>
          </p:cNvPr>
          <p:cNvSpPr/>
          <p:nvPr/>
        </p:nvSpPr>
        <p:spPr>
          <a:xfrm>
            <a:off x="5785963" y="487828"/>
            <a:ext cx="5966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CEE9B58-5440-41C7-9090-A1DB8AF524AF}"/>
              </a:ext>
            </a:extLst>
          </p:cNvPr>
          <p:cNvSpPr/>
          <p:nvPr/>
        </p:nvSpPr>
        <p:spPr>
          <a:xfrm>
            <a:off x="5780346" y="948173"/>
            <a:ext cx="6367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ntar</a:t>
            </a:r>
            <a:endParaRPr lang="en-GB" sz="11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7" name="Picture 2" descr="Matrimonial Bed, Bed, Marriage Bed, Marital Bed">
            <a:extLst>
              <a:ext uri="{FF2B5EF4-FFF2-40B4-BE49-F238E27FC236}">
                <a16:creationId xmlns:a16="http://schemas.microsoft.com/office/drawing/2014/main" id="{49FB7FF1-3D04-4FFE-83DC-5CC0B342E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142" y="529459"/>
            <a:ext cx="313748" cy="1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Picture 2" descr="Counting, Fingers, First, Hand, One">
            <a:extLst>
              <a:ext uri="{FF2B5EF4-FFF2-40B4-BE49-F238E27FC236}">
                <a16:creationId xmlns:a16="http://schemas.microsoft.com/office/drawing/2014/main" id="{EB691394-FD5B-4890-A2C4-C4A6FA99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59" y="1068705"/>
            <a:ext cx="340507" cy="1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1" name="Table 107">
            <a:extLst>
              <a:ext uri="{FF2B5EF4-FFF2-40B4-BE49-F238E27FC236}">
                <a16:creationId xmlns:a16="http://schemas.microsoft.com/office/drawing/2014/main" id="{AB7BD1FB-C9F3-4128-B3C3-0D56FA2D5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527376"/>
              </p:ext>
            </p:extLst>
          </p:nvPr>
        </p:nvGraphicFramePr>
        <p:xfrm>
          <a:off x="5493526" y="3046473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[z]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44" name="Rectangle 243">
            <a:extLst>
              <a:ext uri="{FF2B5EF4-FFF2-40B4-BE49-F238E27FC236}">
                <a16:creationId xmlns:a16="http://schemas.microsoft.com/office/drawing/2014/main" id="{BC9A9CF8-429E-46CB-9BCA-2DBC412585BB}"/>
              </a:ext>
            </a:extLst>
          </p:cNvPr>
          <p:cNvSpPr/>
          <p:nvPr/>
        </p:nvSpPr>
        <p:spPr>
          <a:xfrm>
            <a:off x="5680109" y="3088577"/>
            <a:ext cx="6783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apato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9" name="Picture 4" descr="Zapato Bajo, Zapato, Brown, Ropa, Pie, Vestir">
            <a:extLst>
              <a:ext uri="{FF2B5EF4-FFF2-40B4-BE49-F238E27FC236}">
                <a16:creationId xmlns:a16="http://schemas.microsoft.com/office/drawing/2014/main" id="{C05D01F9-6036-4FFF-9724-5A87E277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576" y="3062629"/>
            <a:ext cx="407502" cy="32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" name="Rectangle 250">
            <a:extLst>
              <a:ext uri="{FF2B5EF4-FFF2-40B4-BE49-F238E27FC236}">
                <a16:creationId xmlns:a16="http://schemas.microsoft.com/office/drawing/2014/main" id="{09A40BFF-8EB5-499B-A7D3-C77A939CFC5B}"/>
              </a:ext>
            </a:extLst>
          </p:cNvPr>
          <p:cNvSpPr/>
          <p:nvPr/>
        </p:nvSpPr>
        <p:spPr>
          <a:xfrm>
            <a:off x="6684201" y="3099283"/>
            <a:ext cx="8435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man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ana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FDDAAA38-EC89-4C95-869C-C2F6A97ADED1}"/>
              </a:ext>
            </a:extLst>
          </p:cNvPr>
          <p:cNvSpPr/>
          <p:nvPr/>
        </p:nvSpPr>
        <p:spPr>
          <a:xfrm>
            <a:off x="7912381" y="3095736"/>
            <a:ext cx="5757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bra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8920F8E8-9B83-435D-A227-C5CD0FE5C377}"/>
              </a:ext>
            </a:extLst>
          </p:cNvPr>
          <p:cNvSpPr/>
          <p:nvPr/>
        </p:nvSpPr>
        <p:spPr>
          <a:xfrm>
            <a:off x="9349803" y="3095736"/>
            <a:ext cx="5277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ona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A673A2D7-48CA-4691-92E3-A2FE230EA8A3}"/>
              </a:ext>
            </a:extLst>
          </p:cNvPr>
          <p:cNvSpPr/>
          <p:nvPr/>
        </p:nvSpPr>
        <p:spPr>
          <a:xfrm>
            <a:off x="10639645" y="3102213"/>
            <a:ext cx="5597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umo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5" name="Picture 254" descr="Shape&#10;&#10;Description automatically generated">
            <a:extLst>
              <a:ext uri="{FF2B5EF4-FFF2-40B4-BE49-F238E27FC236}">
                <a16:creationId xmlns:a16="http://schemas.microsoft.com/office/drawing/2014/main" id="{7BEC3E47-683C-45D9-A60B-8489DD64D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02" y="3088576"/>
            <a:ext cx="249598" cy="285001"/>
          </a:xfrm>
          <a:prstGeom prst="rect">
            <a:avLst/>
          </a:prstGeom>
        </p:spPr>
      </p:pic>
      <p:pic>
        <p:nvPicPr>
          <p:cNvPr id="256" name="Picture 255" descr="Icon&#10;&#10;Description automatically generated">
            <a:extLst>
              <a:ext uri="{FF2B5EF4-FFF2-40B4-BE49-F238E27FC236}">
                <a16:creationId xmlns:a16="http://schemas.microsoft.com/office/drawing/2014/main" id="{85936549-4DBE-4085-9C7B-28A5A1C4C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00" y="3068174"/>
            <a:ext cx="325848" cy="349611"/>
          </a:xfrm>
          <a:prstGeom prst="rect">
            <a:avLst/>
          </a:prstGeom>
        </p:spPr>
      </p:pic>
      <p:pic>
        <p:nvPicPr>
          <p:cNvPr id="257" name="Picture 10" descr="Jugo, Beber, Vidrio, Jugo De Naranja">
            <a:extLst>
              <a:ext uri="{FF2B5EF4-FFF2-40B4-BE49-F238E27FC236}">
                <a16:creationId xmlns:a16="http://schemas.microsoft.com/office/drawing/2014/main" id="{E38F00F7-041A-42C1-8198-1C7DFFB7F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399" y="3057157"/>
            <a:ext cx="364643" cy="33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6255FD4-A6C1-4A9C-847B-E2C6EDD0C7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081" y="3039338"/>
            <a:ext cx="757960" cy="351114"/>
          </a:xfrm>
          <a:prstGeom prst="rect">
            <a:avLst/>
          </a:prstGeom>
        </p:spPr>
      </p:pic>
      <p:graphicFrame>
        <p:nvGraphicFramePr>
          <p:cNvPr id="258" name="Table 107">
            <a:extLst>
              <a:ext uri="{FF2B5EF4-FFF2-40B4-BE49-F238E27FC236}">
                <a16:creationId xmlns:a16="http://schemas.microsoft.com/office/drawing/2014/main" id="{1981B410-0946-40A1-A6EB-0317D40D2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492074"/>
              </p:ext>
            </p:extLst>
          </p:nvPr>
        </p:nvGraphicFramePr>
        <p:xfrm>
          <a:off x="5495858" y="2518278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[ci]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61" name="Rectangle 260">
            <a:extLst>
              <a:ext uri="{FF2B5EF4-FFF2-40B4-BE49-F238E27FC236}">
                <a16:creationId xmlns:a16="http://schemas.microsoft.com/office/drawing/2014/main" id="{C6A67DDA-0116-4353-99A8-ECBEEC233478}"/>
              </a:ext>
            </a:extLst>
          </p:cNvPr>
          <p:cNvSpPr/>
          <p:nvPr/>
        </p:nvSpPr>
        <p:spPr>
          <a:xfrm>
            <a:off x="6694242" y="2577853"/>
            <a:ext cx="67518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2C4E3EF-EFBF-4E92-89B9-C4FDEFDFD893}"/>
              </a:ext>
            </a:extLst>
          </p:cNvPr>
          <p:cNvSpPr/>
          <p:nvPr/>
        </p:nvSpPr>
        <p:spPr>
          <a:xfrm>
            <a:off x="5767948" y="2502672"/>
            <a:ext cx="54053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11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A436C48-00DA-42C2-B96D-FC55C8718D17}"/>
              </a:ext>
            </a:extLst>
          </p:cNvPr>
          <p:cNvSpPr txBox="1"/>
          <p:nvPr/>
        </p:nvSpPr>
        <p:spPr>
          <a:xfrm>
            <a:off x="5741411" y="2662406"/>
            <a:ext cx="8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002060"/>
                </a:solidFill>
                <a:latin typeface="Century Gothic" panose="020B0502020202020204" pitchFamily="34" charset="0"/>
              </a:rPr>
              <a:t>[to say, tell]</a:t>
            </a:r>
          </a:p>
        </p:txBody>
      </p:sp>
      <p:pic>
        <p:nvPicPr>
          <p:cNvPr id="126" name="Picture 125" descr="Icon&#10;&#10;Description automatically generated">
            <a:extLst>
              <a:ext uri="{FF2B5EF4-FFF2-40B4-BE49-F238E27FC236}">
                <a16:creationId xmlns:a16="http://schemas.microsoft.com/office/drawing/2014/main" id="{A51E5E75-F164-4075-ABE2-C4DBCB283F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53" y="2534101"/>
            <a:ext cx="287635" cy="357797"/>
          </a:xfrm>
          <a:prstGeom prst="rect">
            <a:avLst/>
          </a:prstGeom>
        </p:spPr>
      </p:pic>
      <p:pic>
        <p:nvPicPr>
          <p:cNvPr id="129" name="Picture 128" descr="Icon&#10;&#10;Description automatically generated">
            <a:extLst>
              <a:ext uri="{FF2B5EF4-FFF2-40B4-BE49-F238E27FC236}">
                <a16:creationId xmlns:a16="http://schemas.microsoft.com/office/drawing/2014/main" id="{26A208BF-A20D-49E5-B7B0-17267E7F7B9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585" y="2665280"/>
            <a:ext cx="246907" cy="234754"/>
          </a:xfrm>
          <a:prstGeom prst="rect">
            <a:avLst/>
          </a:prstGeom>
        </p:spPr>
      </p:pic>
      <p:sp>
        <p:nvSpPr>
          <p:cNvPr id="269" name="Rectangle 268">
            <a:extLst>
              <a:ext uri="{FF2B5EF4-FFF2-40B4-BE49-F238E27FC236}">
                <a16:creationId xmlns:a16="http://schemas.microsoft.com/office/drawing/2014/main" id="{3BEB0E9B-D856-4757-92D3-E53F358F6660}"/>
              </a:ext>
            </a:extLst>
          </p:cNvPr>
          <p:cNvSpPr/>
          <p:nvPr/>
        </p:nvSpPr>
        <p:spPr>
          <a:xfrm>
            <a:off x="7912381" y="2575429"/>
            <a:ext cx="57900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nco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7C6559C7-5160-4C2D-A476-763B1EE7E53F}"/>
              </a:ext>
            </a:extLst>
          </p:cNvPr>
          <p:cNvSpPr/>
          <p:nvPr/>
        </p:nvSpPr>
        <p:spPr>
          <a:xfrm>
            <a:off x="9320416" y="2565251"/>
            <a:ext cx="48603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55B3B24D-99E5-4F81-81B7-3648C01183B6}"/>
              </a:ext>
            </a:extLst>
          </p:cNvPr>
          <p:cNvSpPr/>
          <p:nvPr/>
        </p:nvSpPr>
        <p:spPr>
          <a:xfrm>
            <a:off x="10621675" y="2561446"/>
            <a:ext cx="433132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2" name="Picture 271">
            <a:extLst>
              <a:ext uri="{FF2B5EF4-FFF2-40B4-BE49-F238E27FC236}">
                <a16:creationId xmlns:a16="http://schemas.microsoft.com/office/drawing/2014/main" id="{E8299BB2-CAA9-4673-AF82-9A3E9FD098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80" y="2547517"/>
            <a:ext cx="244704" cy="328324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E2D3D51D-04DF-4335-ABEA-AF849DE2F4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035" y="2529793"/>
            <a:ext cx="527738" cy="370241"/>
          </a:xfrm>
          <a:prstGeom prst="rect">
            <a:avLst/>
          </a:prstGeom>
        </p:spPr>
      </p:pic>
      <p:graphicFrame>
        <p:nvGraphicFramePr>
          <p:cNvPr id="274" name="Table 107">
            <a:extLst>
              <a:ext uri="{FF2B5EF4-FFF2-40B4-BE49-F238E27FC236}">
                <a16:creationId xmlns:a16="http://schemas.microsoft.com/office/drawing/2014/main" id="{C4729FE5-80F3-4740-94A3-81683FD81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5607"/>
              </p:ext>
            </p:extLst>
          </p:nvPr>
        </p:nvGraphicFramePr>
        <p:xfrm>
          <a:off x="5479297" y="2001250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[ci]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75" name="Rectangle 274">
            <a:extLst>
              <a:ext uri="{FF2B5EF4-FFF2-40B4-BE49-F238E27FC236}">
                <a16:creationId xmlns:a16="http://schemas.microsoft.com/office/drawing/2014/main" id="{FEA42AAB-01C2-4987-BA18-2EEE3626EA64}"/>
              </a:ext>
            </a:extLst>
          </p:cNvPr>
          <p:cNvSpPr/>
          <p:nvPr/>
        </p:nvSpPr>
        <p:spPr>
          <a:xfrm>
            <a:off x="6677681" y="2060825"/>
            <a:ext cx="768159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prin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F7D7A5B0-D911-471D-83F8-249EC06C537F}"/>
              </a:ext>
            </a:extLst>
          </p:cNvPr>
          <p:cNvSpPr/>
          <p:nvPr/>
        </p:nvSpPr>
        <p:spPr>
          <a:xfrm>
            <a:off x="7895820" y="2058401"/>
            <a:ext cx="59022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rdo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2938A86A-1EC8-4012-B3B1-92192964471F}"/>
              </a:ext>
            </a:extLst>
          </p:cNvPr>
          <p:cNvSpPr/>
          <p:nvPr/>
        </p:nvSpPr>
        <p:spPr>
          <a:xfrm>
            <a:off x="9303855" y="2048223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lebrar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3D8658CE-DC0F-4B57-B071-6688479D0518}"/>
              </a:ext>
            </a:extLst>
          </p:cNvPr>
          <p:cNvSpPr/>
          <p:nvPr/>
        </p:nvSpPr>
        <p:spPr>
          <a:xfrm>
            <a:off x="10605114" y="2044418"/>
            <a:ext cx="57419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dul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B247AE0-732C-40D6-AB29-C49B1808958C}"/>
              </a:ext>
            </a:extLst>
          </p:cNvPr>
          <p:cNvSpPr/>
          <p:nvPr/>
        </p:nvSpPr>
        <p:spPr>
          <a:xfrm>
            <a:off x="5741411" y="2058248"/>
            <a:ext cx="6335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ntro</a:t>
            </a:r>
            <a:endParaRPr lang="en-GB" sz="11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198E8B4-2761-4121-9E23-A7F38A4E20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5531" y="2012174"/>
            <a:ext cx="352150" cy="353751"/>
          </a:xfrm>
          <a:prstGeom prst="rect">
            <a:avLst/>
          </a:prstGeom>
        </p:spPr>
      </p:pic>
      <p:pic>
        <p:nvPicPr>
          <p:cNvPr id="285" name="Picture 28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0B01D23-090C-44B4-99FE-FF1AB0FBAE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04" y="2011901"/>
            <a:ext cx="178810" cy="353751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2500AB95-4E7C-4D95-A70D-210C5AF899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352" y="2001250"/>
            <a:ext cx="438775" cy="365760"/>
          </a:xfrm>
          <a:prstGeom prst="rect">
            <a:avLst/>
          </a:prstGeom>
        </p:spPr>
      </p:pic>
      <p:pic>
        <p:nvPicPr>
          <p:cNvPr id="16" name="Picture 15" descr="A picture containing transport, bicycle, wheel&#10;&#10;Description automatically generated">
            <a:extLst>
              <a:ext uri="{FF2B5EF4-FFF2-40B4-BE49-F238E27FC236}">
                <a16:creationId xmlns:a16="http://schemas.microsoft.com/office/drawing/2014/main" id="{B2937431-5745-484E-8003-09574B9FDE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94" y="2533970"/>
            <a:ext cx="445449" cy="344527"/>
          </a:xfrm>
          <a:prstGeom prst="rect">
            <a:avLst/>
          </a:prstGeom>
        </p:spPr>
      </p:pic>
      <p:pic>
        <p:nvPicPr>
          <p:cNvPr id="19" name="Picture 18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F1E7E743-F42A-480A-9FF8-E7D60682EF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65" y="2541885"/>
            <a:ext cx="369637" cy="357797"/>
          </a:xfrm>
          <a:prstGeom prst="rect">
            <a:avLst/>
          </a:prstGeom>
        </p:spPr>
      </p:pic>
      <p:graphicFrame>
        <p:nvGraphicFramePr>
          <p:cNvPr id="287" name="Table 107">
            <a:extLst>
              <a:ext uri="{FF2B5EF4-FFF2-40B4-BE49-F238E27FC236}">
                <a16:creationId xmlns:a16="http://schemas.microsoft.com/office/drawing/2014/main" id="{DC9D4ABE-2378-4979-84AD-FBD742E9C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698884"/>
              </p:ext>
            </p:extLst>
          </p:nvPr>
        </p:nvGraphicFramePr>
        <p:xfrm>
          <a:off x="5493823" y="1463418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[cu]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90" name="Rectangle 289">
            <a:extLst>
              <a:ext uri="{FF2B5EF4-FFF2-40B4-BE49-F238E27FC236}">
                <a16:creationId xmlns:a16="http://schemas.microsoft.com/office/drawing/2014/main" id="{5BBA879B-28A7-429D-A416-CEC119ACAE03}"/>
              </a:ext>
            </a:extLst>
          </p:cNvPr>
          <p:cNvSpPr/>
          <p:nvPr/>
        </p:nvSpPr>
        <p:spPr>
          <a:xfrm>
            <a:off x="6678225" y="1521781"/>
            <a:ext cx="8210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75F97919-C177-4474-9F3B-A8F225647CA0}"/>
              </a:ext>
            </a:extLst>
          </p:cNvPr>
          <p:cNvSpPr/>
          <p:nvPr/>
        </p:nvSpPr>
        <p:spPr>
          <a:xfrm>
            <a:off x="7906277" y="1529657"/>
            <a:ext cx="6591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ltura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7CE56B3-1298-483E-A482-0C4DE6FBB1F0}"/>
              </a:ext>
            </a:extLst>
          </p:cNvPr>
          <p:cNvSpPr/>
          <p:nvPr/>
        </p:nvSpPr>
        <p:spPr>
          <a:xfrm>
            <a:off x="9343827" y="1518234"/>
            <a:ext cx="6703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rioso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DDCA053F-CEA1-4BEA-8439-504E695F7738}"/>
              </a:ext>
            </a:extLst>
          </p:cNvPr>
          <p:cNvSpPr/>
          <p:nvPr/>
        </p:nvSpPr>
        <p:spPr>
          <a:xfrm>
            <a:off x="10633669" y="1524711"/>
            <a:ext cx="7216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B4E1CEDE-0B30-41A6-B8AF-937F5E0C8C61}"/>
              </a:ext>
            </a:extLst>
          </p:cNvPr>
          <p:cNvSpPr/>
          <p:nvPr/>
        </p:nvSpPr>
        <p:spPr>
          <a:xfrm>
            <a:off x="6688266" y="1000351"/>
            <a:ext cx="59824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005E4A14-DD85-4F13-B8BA-C1804C832587}"/>
              </a:ext>
            </a:extLst>
          </p:cNvPr>
          <p:cNvSpPr txBox="1"/>
          <p:nvPr/>
        </p:nvSpPr>
        <p:spPr>
          <a:xfrm>
            <a:off x="5747066" y="1150608"/>
            <a:ext cx="8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002060"/>
                </a:solidFill>
                <a:latin typeface="Century Gothic" panose="020B0502020202020204" pitchFamily="34" charset="0"/>
              </a:rPr>
              <a:t>[to count]</a:t>
            </a: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AF95FDB9-9EB8-4308-9185-B54C8C5C955A}"/>
              </a:ext>
            </a:extLst>
          </p:cNvPr>
          <p:cNvSpPr/>
          <p:nvPr/>
        </p:nvSpPr>
        <p:spPr>
          <a:xfrm>
            <a:off x="7906405" y="997927"/>
            <a:ext cx="45076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0015CED6-1552-4BE6-8418-00F8663C193C}"/>
              </a:ext>
            </a:extLst>
          </p:cNvPr>
          <p:cNvSpPr/>
          <p:nvPr/>
        </p:nvSpPr>
        <p:spPr>
          <a:xfrm>
            <a:off x="9314440" y="987749"/>
            <a:ext cx="76495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rrecto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4F170618-B0A9-47D5-94AF-ED349C116DE9}"/>
              </a:ext>
            </a:extLst>
          </p:cNvPr>
          <p:cNvSpPr/>
          <p:nvPr/>
        </p:nvSpPr>
        <p:spPr>
          <a:xfrm>
            <a:off x="10615699" y="983944"/>
            <a:ext cx="76335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9F16A7F5-3791-42E0-8FC5-33D56C318547}"/>
              </a:ext>
            </a:extLst>
          </p:cNvPr>
          <p:cNvSpPr/>
          <p:nvPr/>
        </p:nvSpPr>
        <p:spPr>
          <a:xfrm>
            <a:off x="6671705" y="483323"/>
            <a:ext cx="639919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ntar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6AB36DC1-CC91-4E50-899C-E32CED640C71}"/>
              </a:ext>
            </a:extLst>
          </p:cNvPr>
          <p:cNvSpPr/>
          <p:nvPr/>
        </p:nvSpPr>
        <p:spPr>
          <a:xfrm>
            <a:off x="7889844" y="480899"/>
            <a:ext cx="66556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6DEB3D9F-0DC8-4DA7-882F-47EE25BCB13F}"/>
              </a:ext>
            </a:extLst>
          </p:cNvPr>
          <p:cNvSpPr/>
          <p:nvPr/>
        </p:nvSpPr>
        <p:spPr>
          <a:xfrm>
            <a:off x="9297879" y="470721"/>
            <a:ext cx="55656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CDE86538-9BF8-4B56-B6DF-4F9064066797}"/>
              </a:ext>
            </a:extLst>
          </p:cNvPr>
          <p:cNvSpPr/>
          <p:nvPr/>
        </p:nvSpPr>
        <p:spPr>
          <a:xfrm>
            <a:off x="10587964" y="459663"/>
            <a:ext cx="79380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nsado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3171461-B8B9-43DD-983E-E721D5073884}"/>
              </a:ext>
            </a:extLst>
          </p:cNvPr>
          <p:cNvSpPr/>
          <p:nvPr/>
        </p:nvSpPr>
        <p:spPr>
          <a:xfrm>
            <a:off x="5761972" y="1582179"/>
            <a:ext cx="9589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caracha</a:t>
            </a:r>
          </a:p>
        </p:txBody>
      </p:sp>
      <p:pic>
        <p:nvPicPr>
          <p:cNvPr id="239" name="Picture 4" descr="Cockroach, Insect, Ugly, Bug">
            <a:extLst>
              <a:ext uri="{FF2B5EF4-FFF2-40B4-BE49-F238E27FC236}">
                <a16:creationId xmlns:a16="http://schemas.microsoft.com/office/drawing/2014/main" id="{4FD62338-03C1-4A72-9C7D-43F88F61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98976">
            <a:off x="6075873" y="1406424"/>
            <a:ext cx="242305" cy="31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Picture 4" descr="Globos, Globos Azules, Serpentinas">
            <a:extLst>
              <a:ext uri="{FF2B5EF4-FFF2-40B4-BE49-F238E27FC236}">
                <a16:creationId xmlns:a16="http://schemas.microsoft.com/office/drawing/2014/main" id="{4AB49DBB-23E5-4E6C-A73A-D073069E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500" y="2013311"/>
            <a:ext cx="178592" cy="2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Picture 6" descr="Gente De Palo, Máximo De Cinco">
            <a:extLst>
              <a:ext uri="{FF2B5EF4-FFF2-40B4-BE49-F238E27FC236}">
                <a16:creationId xmlns:a16="http://schemas.microsoft.com/office/drawing/2014/main" id="{A5A74CF0-ADDF-4D32-BAF8-E4A3D2A6B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89" y="1991318"/>
            <a:ext cx="396481" cy="35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2" descr="Dulces, Pastel, Postre, Cumpleaños, Alimentos, Vistoso">
            <a:extLst>
              <a:ext uri="{FF2B5EF4-FFF2-40B4-BE49-F238E27FC236}">
                <a16:creationId xmlns:a16="http://schemas.microsoft.com/office/drawing/2014/main" id="{CF6876E5-4B80-4BB4-BAE7-947437C77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1" t="9947"/>
          <a:stretch/>
        </p:blipFill>
        <p:spPr bwMode="auto">
          <a:xfrm>
            <a:off x="11106807" y="1926834"/>
            <a:ext cx="885993" cy="5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323">
            <a:extLst>
              <a:ext uri="{FF2B5EF4-FFF2-40B4-BE49-F238E27FC236}">
                <a16:creationId xmlns:a16="http://schemas.microsoft.com/office/drawing/2014/main" id="{CE14EFFF-11CC-470C-8BF5-1B70D8B174FC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154">
            <a:off x="8567241" y="421848"/>
            <a:ext cx="665567" cy="408700"/>
          </a:xfrm>
          <a:prstGeom prst="rect">
            <a:avLst/>
          </a:prstGeom>
        </p:spPr>
      </p:pic>
      <p:pic>
        <p:nvPicPr>
          <p:cNvPr id="325" name="Picture 324" descr="A picture containing icon&#10;&#10;Description automatically generated">
            <a:extLst>
              <a:ext uri="{FF2B5EF4-FFF2-40B4-BE49-F238E27FC236}">
                <a16:creationId xmlns:a16="http://schemas.microsoft.com/office/drawing/2014/main" id="{822CC741-CCDB-493A-AC4F-9D9AFB12DD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88" y="466533"/>
            <a:ext cx="209397" cy="2913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3CB010-CDDC-4811-908E-FA69E755D2F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12" y="499399"/>
            <a:ext cx="492599" cy="2743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D778B9-F4C5-4561-BF6D-D1BD19169F3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756" y="432714"/>
            <a:ext cx="358425" cy="374248"/>
          </a:xfrm>
          <a:prstGeom prst="rect">
            <a:avLst/>
          </a:prstGeom>
        </p:spPr>
      </p:pic>
      <p:pic>
        <p:nvPicPr>
          <p:cNvPr id="326" name="Picture 325" descr="A picture containing shape&#10;&#10;Description automatically generated">
            <a:extLst>
              <a:ext uri="{FF2B5EF4-FFF2-40B4-BE49-F238E27FC236}">
                <a16:creationId xmlns:a16="http://schemas.microsoft.com/office/drawing/2014/main" id="{841E856A-758E-4C41-A45D-86F99603FF5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118" y="1020047"/>
            <a:ext cx="295238" cy="229303"/>
          </a:xfrm>
          <a:prstGeom prst="rect">
            <a:avLst/>
          </a:prstGeom>
        </p:spPr>
      </p:pic>
      <p:pic>
        <p:nvPicPr>
          <p:cNvPr id="327" name="Google Shape;156;p20">
            <a:extLst>
              <a:ext uri="{FF2B5EF4-FFF2-40B4-BE49-F238E27FC236}">
                <a16:creationId xmlns:a16="http://schemas.microsoft.com/office/drawing/2014/main" id="{4F492270-E12C-440B-B56C-622B46BBCD6E}"/>
              </a:ext>
            </a:extLst>
          </p:cNvPr>
          <p:cNvPicPr preferRelativeResize="0"/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0267507" y="1015921"/>
            <a:ext cx="249693" cy="26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00704F-A005-4AA2-B2D6-4A05E8E5694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64" y="1019453"/>
            <a:ext cx="532157" cy="266079"/>
          </a:xfrm>
          <a:prstGeom prst="rect">
            <a:avLst/>
          </a:prstGeom>
        </p:spPr>
      </p:pic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F16657F0-DE5F-4609-A86B-C9D3803382E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30" y="994534"/>
            <a:ext cx="546796" cy="31693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DFE9B33-65D4-4F9A-9DF6-C565E544141A}"/>
              </a:ext>
            </a:extLst>
          </p:cNvPr>
          <p:cNvGrpSpPr/>
          <p:nvPr/>
        </p:nvGrpSpPr>
        <p:grpSpPr>
          <a:xfrm>
            <a:off x="5880305" y="3446826"/>
            <a:ext cx="519070" cy="497924"/>
            <a:chOff x="6210543" y="3764108"/>
            <a:chExt cx="801046" cy="77526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83B6803-A0EC-469C-B58F-E73B55B679E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A8289EC-AA65-4E50-A706-9904AB600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0" name="Picture 3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F1DDAD5B-0778-4190-AA3A-B6D9BCC68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50EF866-617F-4838-992B-EA2DF024BDA7}"/>
              </a:ext>
            </a:extLst>
          </p:cNvPr>
          <p:cNvSpPr/>
          <p:nvPr/>
        </p:nvSpPr>
        <p:spPr>
          <a:xfrm>
            <a:off x="6406517" y="347277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Spain, [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and [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(before </a:t>
            </a:r>
            <a:r>
              <a:rPr lang="en-GB" sz="1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GB" sz="12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)sound like [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in English.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In Latin America [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and [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(before </a:t>
            </a:r>
            <a:r>
              <a:rPr lang="en-GB" sz="1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GB" sz="12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)sound like [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].</a:t>
            </a:r>
            <a:endParaRPr lang="en-GB" sz="1200" dirty="0"/>
          </a:p>
        </p:txBody>
      </p:sp>
      <p:pic>
        <p:nvPicPr>
          <p:cNvPr id="328" name="Picture 327" descr="Map&#10;&#10;Description automatically generated">
            <a:extLst>
              <a:ext uri="{FF2B5EF4-FFF2-40B4-BE49-F238E27FC236}">
                <a16:creationId xmlns:a16="http://schemas.microsoft.com/office/drawing/2014/main" id="{40A5AD17-FA04-4273-84CE-4EC249C7A01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398250" y="3460180"/>
            <a:ext cx="607238" cy="807517"/>
          </a:xfrm>
          <a:prstGeom prst="rect">
            <a:avLst/>
          </a:prstGeom>
        </p:spPr>
      </p:pic>
      <p:pic>
        <p:nvPicPr>
          <p:cNvPr id="44" name="Picture 43" descr="A picture containing shape&#10;&#10;Description automatically generated">
            <a:extLst>
              <a:ext uri="{FF2B5EF4-FFF2-40B4-BE49-F238E27FC236}">
                <a16:creationId xmlns:a16="http://schemas.microsoft.com/office/drawing/2014/main" id="{7CDB7EB0-94E3-426F-AAE7-1661B2322AF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507" y="1460826"/>
            <a:ext cx="308253" cy="394359"/>
          </a:xfrm>
          <a:prstGeom prst="rect">
            <a:avLst/>
          </a:prstGeom>
        </p:spPr>
      </p:pic>
      <p:pic>
        <p:nvPicPr>
          <p:cNvPr id="46" name="Picture 45" descr="Graphical user interface&#10;&#10;Description automatically generated">
            <a:extLst>
              <a:ext uri="{FF2B5EF4-FFF2-40B4-BE49-F238E27FC236}">
                <a16:creationId xmlns:a16="http://schemas.microsoft.com/office/drawing/2014/main" id="{AE65223F-8E32-4B98-A442-C877AB6BABE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5" r="34490" b="66200"/>
          <a:stretch/>
        </p:blipFill>
        <p:spPr>
          <a:xfrm>
            <a:off x="11418942" y="1422339"/>
            <a:ext cx="526886" cy="389869"/>
          </a:xfrm>
          <a:prstGeom prst="rect">
            <a:avLst/>
          </a:prstGeom>
        </p:spPr>
      </p:pic>
      <p:pic>
        <p:nvPicPr>
          <p:cNvPr id="48" name="Picture 47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2C09519-14F9-4F4D-9936-773C3ABF87F8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AFCF6"/>
              </a:clrFrom>
              <a:clrTo>
                <a:srgbClr val="FAFC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693" y="1402476"/>
            <a:ext cx="506080" cy="506080"/>
          </a:xfrm>
          <a:prstGeom prst="rect">
            <a:avLst/>
          </a:prstGeom>
        </p:spPr>
      </p:pic>
      <p:pic>
        <p:nvPicPr>
          <p:cNvPr id="50" name="Picture 49" descr="A picture containing text, tableware, cup&#10;&#10;Description automatically generated">
            <a:extLst>
              <a:ext uri="{FF2B5EF4-FFF2-40B4-BE49-F238E27FC236}">
                <a16:creationId xmlns:a16="http://schemas.microsoft.com/office/drawing/2014/main" id="{834E5D86-243B-40F6-BB36-B6685889771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744" y="1555779"/>
            <a:ext cx="614557" cy="209050"/>
          </a:xfrm>
          <a:prstGeom prst="rect">
            <a:avLst/>
          </a:prstGeom>
        </p:spPr>
      </p:pic>
      <p:pic>
        <p:nvPicPr>
          <p:cNvPr id="115" name="Picture 4" descr="Bebé, Niño, Jesús, Jesucristo, Navidad, Nacimiento">
            <a:extLst>
              <a:ext uri="{FF2B5EF4-FFF2-40B4-BE49-F238E27FC236}">
                <a16:creationId xmlns:a16="http://schemas.microsoft.com/office/drawing/2014/main" id="{763D9C5B-182B-4A67-BE02-3D41D832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683" y="5797523"/>
            <a:ext cx="674374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ED3E07CC-B3A2-44A8-ACAB-CCB6B1253731}"/>
              </a:ext>
            </a:extLst>
          </p:cNvPr>
          <p:cNvSpPr/>
          <p:nvPr/>
        </p:nvSpPr>
        <p:spPr>
          <a:xfrm>
            <a:off x="851155" y="5835485"/>
            <a:ext cx="325730" cy="25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172E510-6442-460E-BA85-184EE91393FA}"/>
              </a:ext>
            </a:extLst>
          </p:cNvPr>
          <p:cNvSpPr/>
          <p:nvPr/>
        </p:nvSpPr>
        <p:spPr>
          <a:xfrm>
            <a:off x="858415" y="6162053"/>
            <a:ext cx="325730" cy="25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68C58F29-B90E-4395-9606-AB24992E944F}"/>
              </a:ext>
            </a:extLst>
          </p:cNvPr>
          <p:cNvPicPr>
            <a:picLocks noChangeAspect="1"/>
          </p:cNvPicPr>
          <p:nvPr/>
        </p:nvPicPr>
        <p:blipFill>
          <a:blip r:embed="rId3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2973">
            <a:off x="2851997" y="4840585"/>
            <a:ext cx="1980541" cy="2007064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7C0642D1-1DB3-46D6-A439-A7063AC65C68}"/>
              </a:ext>
            </a:extLst>
          </p:cNvPr>
          <p:cNvSpPr txBox="1"/>
          <p:nvPr/>
        </p:nvSpPr>
        <p:spPr>
          <a:xfrm>
            <a:off x="2780916" y="5379728"/>
            <a:ext cx="6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D7E67C8-5A72-4121-AD3E-F1BBCD3EF97D}"/>
              </a:ext>
            </a:extLst>
          </p:cNvPr>
          <p:cNvSpPr txBox="1"/>
          <p:nvPr/>
        </p:nvSpPr>
        <p:spPr>
          <a:xfrm>
            <a:off x="4125507" y="5315699"/>
            <a:ext cx="6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4A67BD7-06DF-4449-B64C-1C1AF027673F}"/>
              </a:ext>
            </a:extLst>
          </p:cNvPr>
          <p:cNvSpPr txBox="1"/>
          <p:nvPr/>
        </p:nvSpPr>
        <p:spPr>
          <a:xfrm>
            <a:off x="3449047" y="4904738"/>
            <a:ext cx="6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41C9161C-C1F5-4EDC-A0CE-C9405942997F}"/>
              </a:ext>
            </a:extLst>
          </p:cNvPr>
          <p:cNvSpPr txBox="1"/>
          <p:nvPr/>
        </p:nvSpPr>
        <p:spPr>
          <a:xfrm rot="21400105">
            <a:off x="2849115" y="5570678"/>
            <a:ext cx="6957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616B5A3-65CC-4E2F-A568-F66F470FD0B8}"/>
              </a:ext>
            </a:extLst>
          </p:cNvPr>
          <p:cNvSpPr txBox="1"/>
          <p:nvPr/>
        </p:nvSpPr>
        <p:spPr>
          <a:xfrm>
            <a:off x="3391499" y="5096243"/>
            <a:ext cx="946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E62290F-D08A-4F5B-A960-903FB86FC815}"/>
              </a:ext>
            </a:extLst>
          </p:cNvPr>
          <p:cNvSpPr txBox="1"/>
          <p:nvPr/>
        </p:nvSpPr>
        <p:spPr>
          <a:xfrm>
            <a:off x="3961822" y="5550478"/>
            <a:ext cx="1005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has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2D2D092-D379-4804-9C1D-AC42BF3AE7C5}"/>
              </a:ext>
            </a:extLst>
          </p:cNvPr>
          <p:cNvSpPr txBox="1"/>
          <p:nvPr/>
        </p:nvSpPr>
        <p:spPr>
          <a:xfrm>
            <a:off x="3099609" y="5757679"/>
            <a:ext cx="12839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have|having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14FFE06-C695-4DA2-962D-EB60077ED970}"/>
              </a:ext>
            </a:extLst>
          </p:cNvPr>
          <p:cNvSpPr txBox="1"/>
          <p:nvPr/>
        </p:nvSpPr>
        <p:spPr>
          <a:xfrm>
            <a:off x="3408976" y="5560509"/>
            <a:ext cx="6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tener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995C03-E87D-4F62-9F03-34E45A770994}"/>
              </a:ext>
            </a:extLst>
          </p:cNvPr>
          <p:cNvSpPr/>
          <p:nvPr/>
        </p:nvSpPr>
        <p:spPr>
          <a:xfrm>
            <a:off x="5509551" y="4927333"/>
            <a:ext cx="19058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to say what you or others don’t have, put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before the verb. This makes a negative.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EABFB5-7F40-486F-A1C9-CFA7FA65C62A}"/>
              </a:ext>
            </a:extLst>
          </p:cNvPr>
          <p:cNvSpPr/>
          <p:nvPr/>
        </p:nvSpPr>
        <p:spPr>
          <a:xfrm>
            <a:off x="5492756" y="5752496"/>
            <a:ext cx="1810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s-ES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</a:t>
            </a:r>
            <a:r>
              <a:rPr lang="es-E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s-ES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hermana.</a:t>
            </a:r>
            <a:endParaRPr lang="es-ES" sz="1100" dirty="0">
              <a:solidFill>
                <a:srgbClr val="002060"/>
              </a:solidFill>
            </a:endParaRPr>
          </a:p>
        </p:txBody>
      </p:sp>
      <p:pic>
        <p:nvPicPr>
          <p:cNvPr id="143" name="Picture 14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F774CF8-D5DC-4ABF-8B5C-AB99438EC2E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115" y="5833931"/>
            <a:ext cx="554023" cy="952368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F15A371C-4476-4DF5-B0CB-47A0B7611F84}"/>
              </a:ext>
            </a:extLst>
          </p:cNvPr>
          <p:cNvSpPr txBox="1"/>
          <p:nvPr/>
        </p:nvSpPr>
        <p:spPr>
          <a:xfrm>
            <a:off x="3727171" y="6140417"/>
            <a:ext cx="957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tenemos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B5A2BC1-8934-4836-94A6-4EBC2CBA947F}"/>
              </a:ext>
            </a:extLst>
          </p:cNvPr>
          <p:cNvSpPr txBox="1"/>
          <p:nvPr/>
        </p:nvSpPr>
        <p:spPr>
          <a:xfrm>
            <a:off x="3815464" y="6356039"/>
            <a:ext cx="1005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ED9985E-EBAD-40E4-9A5B-5A960E47D7C3}"/>
              </a:ext>
            </a:extLst>
          </p:cNvPr>
          <p:cNvSpPr txBox="1"/>
          <p:nvPr/>
        </p:nvSpPr>
        <p:spPr>
          <a:xfrm>
            <a:off x="3080374" y="6121260"/>
            <a:ext cx="881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4969A59-32D3-4989-A5FF-E074C2EC75FA}"/>
              </a:ext>
            </a:extLst>
          </p:cNvPr>
          <p:cNvSpPr txBox="1"/>
          <p:nvPr/>
        </p:nvSpPr>
        <p:spPr>
          <a:xfrm>
            <a:off x="2936145" y="6356039"/>
            <a:ext cx="1005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have</a:t>
            </a:r>
          </a:p>
        </p:txBody>
      </p:sp>
      <p:pic>
        <p:nvPicPr>
          <p:cNvPr id="153" name="Picture 152" descr="A picture containing text&#10;&#10;Description automatically generated">
            <a:extLst>
              <a:ext uri="{FF2B5EF4-FFF2-40B4-BE49-F238E27FC236}">
                <a16:creationId xmlns:a16="http://schemas.microsoft.com/office/drawing/2014/main" id="{C13AF01E-5BD3-4D25-9ED8-965808B6FC89}"/>
              </a:ext>
            </a:extLst>
          </p:cNvPr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83" y="5845782"/>
            <a:ext cx="487394" cy="308890"/>
          </a:xfrm>
          <a:prstGeom prst="rect">
            <a:avLst/>
          </a:prstGeom>
        </p:spPr>
      </p:pic>
      <p:pic>
        <p:nvPicPr>
          <p:cNvPr id="155" name="Picture 154" descr="A picture containing text&#10;&#10;Description automatically generated">
            <a:extLst>
              <a:ext uri="{FF2B5EF4-FFF2-40B4-BE49-F238E27FC236}">
                <a16:creationId xmlns:a16="http://schemas.microsoft.com/office/drawing/2014/main" id="{F6D9F33E-35E3-48A3-B7EC-C4DB56B215B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83" y="6378648"/>
            <a:ext cx="468719" cy="330128"/>
          </a:xfrm>
          <a:prstGeom prst="rect">
            <a:avLst/>
          </a:prstGeom>
        </p:spPr>
      </p:pic>
      <p:pic>
        <p:nvPicPr>
          <p:cNvPr id="156" name="Picture 155" descr="Shape&#10;&#10;Description automatically generated">
            <a:extLst>
              <a:ext uri="{FF2B5EF4-FFF2-40B4-BE49-F238E27FC236}">
                <a16:creationId xmlns:a16="http://schemas.microsoft.com/office/drawing/2014/main" id="{2C4B543C-77CD-4D13-A535-3D21B1F4E4BF}"/>
              </a:ext>
            </a:extLst>
          </p:cNvPr>
          <p:cNvPicPr>
            <a:picLocks noChangeAspect="1"/>
          </p:cNvPicPr>
          <p:nvPr/>
        </p:nvPicPr>
        <p:blipFill>
          <a:blip r:embed="rId4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28" y="6131856"/>
            <a:ext cx="538239" cy="381560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8F16F7C-CB89-4AF8-B281-5195F837C232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756370" y="6254887"/>
            <a:ext cx="447386" cy="362019"/>
          </a:xfrm>
          <a:prstGeom prst="rect">
            <a:avLst/>
          </a:prstGeom>
        </p:spPr>
      </p:pic>
      <p:pic>
        <p:nvPicPr>
          <p:cNvPr id="160" name="Picture 2" descr="Leche, Lácteos, Alergia, Comida, Alergeno, Reacción">
            <a:extLst>
              <a:ext uri="{FF2B5EF4-FFF2-40B4-BE49-F238E27FC236}">
                <a16:creationId xmlns:a16="http://schemas.microsoft.com/office/drawing/2014/main" id="{8FE9B770-FB1A-4781-B679-D95448EB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47" y="4020166"/>
            <a:ext cx="333076" cy="3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Bar Chocolate, Brown, Sweet, Delicious">
            <a:extLst>
              <a:ext uri="{FF2B5EF4-FFF2-40B4-BE49-F238E27FC236}">
                <a16:creationId xmlns:a16="http://schemas.microsoft.com/office/drawing/2014/main" id="{6324EC60-FE67-4DEA-A75C-EC33168A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097" y="4038382"/>
            <a:ext cx="334127" cy="26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47FFE0E3-4792-493B-88BD-F1880D590CF5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864954" y="3930537"/>
            <a:ext cx="339422" cy="375547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8D77E030-F218-4180-B1D4-B51EC2BE5F14}"/>
              </a:ext>
            </a:extLst>
          </p:cNvPr>
          <p:cNvSpPr txBox="1"/>
          <p:nvPr/>
        </p:nvSpPr>
        <p:spPr>
          <a:xfrm>
            <a:off x="7394766" y="4075073"/>
            <a:ext cx="369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24</a:t>
            </a:r>
          </a:p>
        </p:txBody>
      </p:sp>
      <p:pic>
        <p:nvPicPr>
          <p:cNvPr id="164" name="Graphic 163" descr="Flip calendar">
            <a:extLst>
              <a:ext uri="{FF2B5EF4-FFF2-40B4-BE49-F238E27FC236}">
                <a16:creationId xmlns:a16="http://schemas.microsoft.com/office/drawing/2014/main" id="{6DEC67B7-73FB-4F65-985F-45CEA3009CB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7371280" y="3946449"/>
            <a:ext cx="422075" cy="422075"/>
          </a:xfrm>
          <a:prstGeom prst="rect">
            <a:avLst/>
          </a:prstGeom>
        </p:spPr>
      </p:pic>
      <p:sp>
        <p:nvSpPr>
          <p:cNvPr id="167" name="Rectangle 166">
            <a:extLst>
              <a:ext uri="{FF2B5EF4-FFF2-40B4-BE49-F238E27FC236}">
                <a16:creationId xmlns:a16="http://schemas.microsoft.com/office/drawing/2014/main" id="{FA0DE53C-3CF7-4399-A134-BF65797DA474}"/>
              </a:ext>
            </a:extLst>
          </p:cNvPr>
          <p:cNvSpPr/>
          <p:nvPr/>
        </p:nvSpPr>
        <p:spPr>
          <a:xfrm>
            <a:off x="6834735" y="4038382"/>
            <a:ext cx="5950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88F6FFB7-5675-4BA1-9B63-C77644E61EF8}"/>
              </a:ext>
            </a:extLst>
          </p:cNvPr>
          <p:cNvSpPr/>
          <p:nvPr/>
        </p:nvSpPr>
        <p:spPr>
          <a:xfrm>
            <a:off x="7743697" y="4030641"/>
            <a:ext cx="9012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ocolate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D072EBE-4E7D-48B0-A3E9-528BB4243421}"/>
              </a:ext>
            </a:extLst>
          </p:cNvPr>
          <p:cNvSpPr/>
          <p:nvPr/>
        </p:nvSpPr>
        <p:spPr>
          <a:xfrm>
            <a:off x="9078670" y="4039449"/>
            <a:ext cx="5757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182F0CE-DC81-4F45-B87E-566B7CCCFE79}"/>
              </a:ext>
            </a:extLst>
          </p:cNvPr>
          <p:cNvSpPr/>
          <p:nvPr/>
        </p:nvSpPr>
        <p:spPr>
          <a:xfrm>
            <a:off x="10129071" y="4028773"/>
            <a:ext cx="567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1" name="Picture 2" descr="Luna, Estrellas, Cielo, Noche, Naturaleza, Azul">
            <a:extLst>
              <a:ext uri="{FF2B5EF4-FFF2-40B4-BE49-F238E27FC236}">
                <a16:creationId xmlns:a16="http://schemas.microsoft.com/office/drawing/2014/main" id="{016B69D7-CCEA-40C9-954D-100831ED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44286" y="4020317"/>
            <a:ext cx="520901" cy="31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BA6F6233-268D-4580-8179-39E0C3CC6AE4}"/>
              </a:ext>
            </a:extLst>
          </p:cNvPr>
          <p:cNvSpPr txBox="1"/>
          <p:nvPr/>
        </p:nvSpPr>
        <p:spPr>
          <a:xfrm>
            <a:off x="8329763" y="6159163"/>
            <a:ext cx="13888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Tiene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redonda y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pelo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corto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35" name="Picture 134" descr="Logo, icon&#10;&#10;Description automatically generated">
            <a:extLst>
              <a:ext uri="{FF2B5EF4-FFF2-40B4-BE49-F238E27FC236}">
                <a16:creationId xmlns:a16="http://schemas.microsoft.com/office/drawing/2014/main" id="{C36A6BA1-46ED-4F1D-A2BE-A329FC7D9C1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21" y="6257613"/>
            <a:ext cx="489442" cy="485618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40C8FA9-D70B-4747-86C7-9F2B48E9FCA2}"/>
              </a:ext>
            </a:extLst>
          </p:cNvPr>
          <p:cNvSpPr/>
          <p:nvPr/>
        </p:nvSpPr>
        <p:spPr>
          <a:xfrm>
            <a:off x="1567703" y="3119666"/>
            <a:ext cx="817016" cy="430887"/>
          </a:xfrm>
          <a:prstGeom prst="wedgeRoundRectCallout">
            <a:avLst>
              <a:gd name="adj1" fmla="val -72664"/>
              <a:gd name="adj2" fmla="val -1387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>
              <a:solidFill>
                <a:srgbClr val="00206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AF89EC-4832-4BC1-87F9-2BE462DC2E21}"/>
              </a:ext>
            </a:extLst>
          </p:cNvPr>
          <p:cNvSpPr/>
          <p:nvPr/>
        </p:nvSpPr>
        <p:spPr>
          <a:xfrm>
            <a:off x="1466162" y="3120012"/>
            <a:ext cx="9621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¡Es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mentira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false!</a:t>
            </a:r>
          </a:p>
        </p:txBody>
      </p:sp>
      <p:sp>
        <p:nvSpPr>
          <p:cNvPr id="134" name="Speech Bubble: Rectangle with Corners Rounded 133">
            <a:extLst>
              <a:ext uri="{FF2B5EF4-FFF2-40B4-BE49-F238E27FC236}">
                <a16:creationId xmlns:a16="http://schemas.microsoft.com/office/drawing/2014/main" id="{F8FF3F1B-7C17-4AC2-BD47-4D962890A2C0}"/>
              </a:ext>
            </a:extLst>
          </p:cNvPr>
          <p:cNvSpPr/>
          <p:nvPr/>
        </p:nvSpPr>
        <p:spPr>
          <a:xfrm>
            <a:off x="1971731" y="3600269"/>
            <a:ext cx="817016" cy="402794"/>
          </a:xfrm>
          <a:prstGeom prst="wedgeRoundRectCallout">
            <a:avLst>
              <a:gd name="adj1" fmla="val -71598"/>
              <a:gd name="adj2" fmla="val -1896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883083-ED6E-40B6-8334-9A1B8539E3A2}"/>
              </a:ext>
            </a:extLst>
          </p:cNvPr>
          <p:cNvSpPr/>
          <p:nvPr/>
        </p:nvSpPr>
        <p:spPr>
          <a:xfrm>
            <a:off x="1863851" y="3596891"/>
            <a:ext cx="1010828" cy="436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¡Es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verdad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true!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06A8621-E747-45DF-9196-CCE6F552DB3C}"/>
              </a:ext>
            </a:extLst>
          </p:cNvPr>
          <p:cNvSpPr/>
          <p:nvPr/>
        </p:nvSpPr>
        <p:spPr>
          <a:xfrm>
            <a:off x="5511635" y="6148919"/>
            <a:ext cx="18108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s-ES" sz="11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does</a:t>
            </a:r>
            <a:r>
              <a:rPr lang="es-ES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11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r>
              <a:rPr lang="es-ES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11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lang="es-E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ES" sz="11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sister</a:t>
            </a:r>
            <a:r>
              <a:rPr lang="es-E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s-ES" sz="1100" dirty="0">
              <a:solidFill>
                <a:srgbClr val="002060"/>
              </a:solidFill>
            </a:endParaRPr>
          </a:p>
        </p:txBody>
      </p:sp>
      <p:pic>
        <p:nvPicPr>
          <p:cNvPr id="147" name="Picture 4" descr="Ciudad, La Carretera, Comunidad Local">
            <a:extLst>
              <a:ext uri="{FF2B5EF4-FFF2-40B4-BE49-F238E27FC236}">
                <a16:creationId xmlns:a16="http://schemas.microsoft.com/office/drawing/2014/main" id="{33915601-37E7-454D-AB59-4EB2779C3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987310" y="6271255"/>
            <a:ext cx="753535" cy="2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4" descr="Ciudad, La Carretera, Comunidad Local">
            <a:extLst>
              <a:ext uri="{FF2B5EF4-FFF2-40B4-BE49-F238E27FC236}">
                <a16:creationId xmlns:a16="http://schemas.microsoft.com/office/drawing/2014/main" id="{B2B54378-0954-4CBB-BE79-2FF42D537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465335" y="6419700"/>
            <a:ext cx="1061327" cy="3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44B916B4-D99F-4751-9238-CD788118CFE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86" y="5808154"/>
            <a:ext cx="485883" cy="501961"/>
          </a:xfrm>
          <a:prstGeom prst="rect">
            <a:avLst/>
          </a:prstGeom>
        </p:spPr>
      </p:pic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16ECB154-2354-49B7-99A6-F315CB715815}"/>
              </a:ext>
            </a:extLst>
          </p:cNvPr>
          <p:cNvSpPr/>
          <p:nvPr/>
        </p:nvSpPr>
        <p:spPr>
          <a:xfrm>
            <a:off x="2595295" y="4091114"/>
            <a:ext cx="2537025" cy="426186"/>
          </a:xfrm>
          <a:prstGeom prst="roundRect">
            <a:avLst/>
          </a:prstGeom>
          <a:solidFill>
            <a:srgbClr val="FFEAA7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pic>
        <p:nvPicPr>
          <p:cNvPr id="157" name="Picture 156" descr="Diagram&#10;&#10;Description automatically generated">
            <a:extLst>
              <a:ext uri="{FF2B5EF4-FFF2-40B4-BE49-F238E27FC236}">
                <a16:creationId xmlns:a16="http://schemas.microsoft.com/office/drawing/2014/main" id="{2E75B336-AF08-4708-91CC-60055F24056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04" y="3447553"/>
            <a:ext cx="1013206" cy="1086184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65C2CA83-9F36-4F16-8AF6-B4F84912B9D0}"/>
              </a:ext>
            </a:extLst>
          </p:cNvPr>
          <p:cNvSpPr txBox="1"/>
          <p:nvPr/>
        </p:nvSpPr>
        <p:spPr>
          <a:xfrm>
            <a:off x="2425758" y="4048240"/>
            <a:ext cx="21753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Feliz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Navidad !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Happy Christmas!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E51EEB1D-7BFF-4D22-9692-C32A953068DF}"/>
              </a:ext>
            </a:extLst>
          </p:cNvPr>
          <p:cNvSpPr txBox="1"/>
          <p:nvPr/>
        </p:nvSpPr>
        <p:spPr>
          <a:xfrm>
            <a:off x="9762836" y="5007466"/>
            <a:ext cx="25436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Campana sobre campana,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Y sobre campana una,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Asómate a la ventana,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Verás al Niño en la cuna.</a:t>
            </a:r>
          </a:p>
          <a:p>
            <a:endParaRPr lang="es-E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Bell after bell,</a:t>
            </a:r>
          </a:p>
          <a:p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And after bell, one!</a:t>
            </a:r>
          </a:p>
          <a:p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Lean out the window</a:t>
            </a:r>
          </a:p>
          <a:p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You'll see the Child in his crib.</a:t>
            </a: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2AE9E8A-CFB4-4F7E-A463-7BB0BBFD54F8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963" y="4583454"/>
            <a:ext cx="424785" cy="4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6046</TotalTime>
  <Words>1216</Words>
  <Application>Microsoft Office PowerPoint</Application>
  <PresentationFormat>Widescreen</PresentationFormat>
  <Paragraphs>233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Modern Love</vt:lpstr>
      <vt:lpstr>Office Theme</vt:lpstr>
      <vt:lpstr>Verde Knowledge Organiser  - Autumn Term A</vt:lpstr>
      <vt:lpstr>Verde Knowledge Organiser  - Autumn Term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Rouge Knowledge Organiser  - Autumn Term A</dc:title>
  <dc:creator>Rachel Hawkes</dc:creator>
  <cp:lastModifiedBy>Rachel Hawkes</cp:lastModifiedBy>
  <cp:revision>132</cp:revision>
  <cp:lastPrinted>2021-11-28T06:45:16Z</cp:lastPrinted>
  <dcterms:created xsi:type="dcterms:W3CDTF">2021-11-17T16:29:35Z</dcterms:created>
  <dcterms:modified xsi:type="dcterms:W3CDTF">2022-10-15T16:55:40Z</dcterms:modified>
</cp:coreProperties>
</file>