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9" r:id="rId2"/>
    <p:sldId id="5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249" autoAdjust="0"/>
  </p:normalViewPr>
  <p:slideViewPr>
    <p:cSldViewPr snapToGrid="0">
      <p:cViewPr>
        <p:scale>
          <a:sx n="51" d="100"/>
          <a:sy n="51" d="100"/>
        </p:scale>
        <p:origin x="1458" y="444"/>
      </p:cViewPr>
      <p:guideLst/>
    </p:cSldViewPr>
  </p:slideViewPr>
  <p:notesTextViewPr>
    <p:cViewPr>
      <p:scale>
        <a:sx n="1" d="1"/>
        <a:sy n="1" d="1"/>
      </p:scale>
      <p:origin x="0" y="-50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73841-F856-4280-BBCB-D634D8F1C73F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61532-745F-47F3-8414-1B786CCF7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201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version with audio, for preparation.</a:t>
            </a:r>
          </a:p>
          <a:p>
            <a:endParaRPr lang="en-GB" b="1" dirty="0"/>
          </a:p>
          <a:p>
            <a:r>
              <a:rPr lang="en-GB" b="1" dirty="0"/>
              <a:t>Information source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https://en.wikipedia.org/wiki/List_of_cities_in_Peru </a:t>
            </a:r>
            <a:br>
              <a:rPr lang="en-GB" dirty="0"/>
            </a:br>
            <a:br>
              <a:rPr lang="en-US" b="1" dirty="0"/>
            </a:br>
            <a:r>
              <a:rPr lang="en-US" b="1" dirty="0"/>
              <a:t>Image attribution</a:t>
            </a:r>
            <a:r>
              <a:rPr lang="en-US" dirty="0"/>
              <a:t>:</a:t>
            </a:r>
            <a:br>
              <a:rPr lang="en-US" dirty="0"/>
            </a:br>
            <a:r>
              <a:rPr lang="en-US" b="1" dirty="0"/>
              <a:t>Carmona</a:t>
            </a:r>
            <a:r>
              <a:rPr lang="en-US" dirty="0"/>
              <a:t> - </a:t>
            </a:r>
            <a:r>
              <a:rPr lang="en-US" dirty="0" err="1"/>
              <a:t>Pufacz</a:t>
            </a:r>
            <a:r>
              <a:rPr lang="en-US" dirty="0"/>
              <a:t>, Public domain, via Wikimedia Commons</a:t>
            </a:r>
            <a:br>
              <a:rPr lang="en-US" dirty="0"/>
            </a:br>
            <a:r>
              <a:rPr lang="en-US" b="1" dirty="0"/>
              <a:t>Pasco </a:t>
            </a:r>
            <a:r>
              <a:rPr lang="en-US" dirty="0"/>
              <a:t>- </a:t>
            </a:r>
            <a:r>
              <a:rPr lang="pl-PL" dirty="0"/>
              <a:t>[Bernd Wolniczak], CC BY-SA 4.0 via Wikimedia Commons</a:t>
            </a:r>
            <a:br>
              <a:rPr lang="en-GB" dirty="0"/>
            </a:br>
            <a:r>
              <a:rPr lang="en-GB" b="1" dirty="0"/>
              <a:t>Cusco </a:t>
            </a:r>
            <a:r>
              <a:rPr lang="en-GB" dirty="0"/>
              <a:t>- </a:t>
            </a:r>
            <a:r>
              <a:rPr lang="en-GB" dirty="0" err="1"/>
              <a:t>Peruwikila</a:t>
            </a:r>
            <a:r>
              <a:rPr lang="en-GB" dirty="0"/>
              <a:t>, CC BY-SA 3.0 &lt;via Wikimedia Commons</a:t>
            </a:r>
            <a:br>
              <a:rPr lang="en-US" dirty="0"/>
            </a:br>
            <a:r>
              <a:rPr lang="en-US" b="1" dirty="0" err="1"/>
              <a:t>Lucena</a:t>
            </a:r>
            <a:r>
              <a:rPr lang="en-US" dirty="0"/>
              <a:t> - </a:t>
            </a:r>
            <a:r>
              <a:rPr lang="en-US" dirty="0" err="1"/>
              <a:t>lberto</a:t>
            </a:r>
            <a:r>
              <a:rPr lang="en-US" dirty="0"/>
              <a:t> Cabello from Vitoria-</a:t>
            </a:r>
            <a:r>
              <a:rPr lang="en-US" dirty="0" err="1"/>
              <a:t>Gasteiz</a:t>
            </a:r>
            <a:r>
              <a:rPr lang="en-US" dirty="0"/>
              <a:t>, Spain, CC BY 2.0 via Wikimedia Commons</a:t>
            </a:r>
            <a:br>
              <a:rPr lang="en-US" dirty="0"/>
            </a:br>
            <a:r>
              <a:rPr lang="en-US" b="1" dirty="0"/>
              <a:t>Algeciras - </a:t>
            </a:r>
            <a:r>
              <a:rPr lang="en-US" dirty="0" err="1"/>
              <a:t>Paolichy</a:t>
            </a:r>
            <a:r>
              <a:rPr lang="en-US" dirty="0"/>
              <a:t>, CC BY-SA 4.0 via Wikimedia Commons</a:t>
            </a:r>
            <a:br>
              <a:rPr lang="en-US" dirty="0"/>
            </a:br>
            <a:r>
              <a:rPr lang="en-US" b="1" dirty="0" err="1"/>
              <a:t>Baza</a:t>
            </a:r>
            <a:r>
              <a:rPr lang="en-US" b="1" dirty="0"/>
              <a:t> </a:t>
            </a:r>
            <a:r>
              <a:rPr lang="en-US" dirty="0"/>
              <a:t>- Rimantas </a:t>
            </a:r>
            <a:r>
              <a:rPr lang="en-US" dirty="0" err="1"/>
              <a:t>Lazdynas</a:t>
            </a:r>
            <a:r>
              <a:rPr lang="en-US" dirty="0"/>
              <a:t>, CC BY-SA 3.0 via Wikimedia Commons</a:t>
            </a:r>
            <a:br>
              <a:rPr lang="en-US" dirty="0"/>
            </a:br>
            <a:r>
              <a:rPr lang="en-US" b="1" dirty="0" err="1"/>
              <a:t>Sechura</a:t>
            </a:r>
            <a:r>
              <a:rPr lang="en-US" b="1" dirty="0"/>
              <a:t> </a:t>
            </a:r>
            <a:r>
              <a:rPr lang="en-US" dirty="0"/>
              <a:t>- No machine-readable author provided. </a:t>
            </a:r>
            <a:r>
              <a:rPr lang="en-US" dirty="0" err="1"/>
              <a:t>Alfredobi</a:t>
            </a:r>
            <a:r>
              <a:rPr lang="en-US" dirty="0"/>
              <a:t> assumed (based on copyright claims)., Public domain, via Wikimedia Commons</a:t>
            </a:r>
            <a:br>
              <a:rPr lang="en-US" dirty="0"/>
            </a:br>
            <a:r>
              <a:rPr lang="en-US" b="1" dirty="0" err="1"/>
              <a:t>Cieza</a:t>
            </a:r>
            <a:r>
              <a:rPr lang="en-US" dirty="0"/>
              <a:t> - No machine-readable author provided. </a:t>
            </a:r>
            <a:r>
              <a:rPr lang="en-US" dirty="0" err="1"/>
              <a:t>Lionni</a:t>
            </a:r>
            <a:r>
              <a:rPr lang="en-US" dirty="0"/>
              <a:t> assumed (based on copyright claims)., Public domain, via Wikimedia Commons</a:t>
            </a:r>
            <a:br>
              <a:rPr lang="en-US" dirty="0"/>
            </a:br>
            <a:r>
              <a:rPr lang="en-US" b="1" dirty="0"/>
              <a:t>Sicuani </a:t>
            </a:r>
            <a:r>
              <a:rPr lang="en-US" dirty="0"/>
              <a:t>- Ant.rios2013, CC BY-SA 4.0 via Wikimedia Commons</a:t>
            </a:r>
          </a:p>
          <a:p>
            <a:r>
              <a:rPr lang="en-US" b="1" dirty="0" err="1"/>
              <a:t>Catacaos</a:t>
            </a:r>
            <a:r>
              <a:rPr lang="en-US" dirty="0"/>
              <a:t> - Bernard Gagnon, CC BY-SA 3.0, via Wikimedia Commons</a:t>
            </a:r>
          </a:p>
          <a:p>
            <a:endParaRPr lang="en-US" dirty="0"/>
          </a:p>
          <a:p>
            <a:r>
              <a:rPr lang="en-GB" b="1" dirty="0"/>
              <a:t>Links to licences</a:t>
            </a:r>
            <a:r>
              <a:rPr lang="en-GB" dirty="0"/>
              <a:t>:</a:t>
            </a:r>
          </a:p>
          <a:p>
            <a:r>
              <a:rPr lang="en-US" b="0" dirty="0"/>
              <a:t>https://creativecommons.org/licenses/by/2.0 </a:t>
            </a:r>
            <a:br>
              <a:rPr lang="en-US" b="0" dirty="0"/>
            </a:br>
            <a:r>
              <a:rPr lang="en-GB" dirty="0"/>
              <a:t>https://creativecommons.org/licenses/by-sa/3.0</a:t>
            </a:r>
            <a:br>
              <a:rPr lang="en-US" b="1" dirty="0"/>
            </a:br>
            <a:r>
              <a:rPr lang="en-US" dirty="0"/>
              <a:t>https://creativecommons.org/licenses/by-sa/4.0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D3BD5-6E7C-4A27-8899-46485304284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607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handout</a:t>
            </a:r>
          </a:p>
          <a:p>
            <a:endParaRPr lang="en-GB" b="1" dirty="0"/>
          </a:p>
          <a:p>
            <a:r>
              <a:rPr lang="en-GB" b="1" dirty="0"/>
              <a:t>Information source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https://en.wikipedia.org/wiki/List_of_cities_in_Peru </a:t>
            </a:r>
            <a:br>
              <a:rPr lang="en-GB" dirty="0"/>
            </a:br>
            <a:br>
              <a:rPr lang="en-US" b="1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D3BD5-6E7C-4A27-8899-46485304284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540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973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52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95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364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28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08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76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60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87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64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55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AF17F-FAA4-484E-AD3B-F506493F34E7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56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93526"/>
              </p:ext>
            </p:extLst>
          </p:nvPr>
        </p:nvGraphicFramePr>
        <p:xfrm>
          <a:off x="6451564" y="949812"/>
          <a:ext cx="5500900" cy="521883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0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4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97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8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City/Town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SSC </a:t>
                      </a:r>
                      <a:b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GB" sz="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[sound-symbol correspondence] </a:t>
                      </a:r>
                      <a:endParaRPr lang="en-GB" sz="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ookshelf Symbol 7" panose="05010101010101010101" pitchFamily="2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GB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x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rmona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[ca]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</a:t>
                      </a:r>
                      <a:r>
                        <a:rPr lang="en-GB" sz="1200" b="1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[co]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en-GB" sz="1200" u="non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[cu]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GB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</a:t>
                      </a:r>
                      <a:r>
                        <a:rPr lang="en-GB" sz="1200" b="1" u="sng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</a:t>
                      </a:r>
                      <a:r>
                        <a:rPr lang="en-GB" sz="12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GB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Alge</a:t>
                      </a:r>
                      <a:r>
                        <a:rPr lang="en-GB" sz="1200" b="1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[ci]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GB" sz="1200" b="1" u="sng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[z]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n-GB" sz="1200" b="1" u="sng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ura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GB" sz="1200" b="1" i="0" u="sng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ie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weak + strong 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ie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Sic</a:t>
                      </a:r>
                      <a:r>
                        <a:rPr lang="en-GB" sz="1200" b="1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ua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weak + strong 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ua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532206"/>
                  </a:ext>
                </a:extLst>
              </a:tr>
              <a:tr h="49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Catac</a:t>
                      </a:r>
                      <a:r>
                        <a:rPr lang="en-GB" sz="1200" b="1" u="sng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ao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strong + strong 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ao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240608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434412" y="6125429"/>
            <a:ext cx="5661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 Teachers award one point for each SSC.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ii) There are no points for the number of syllables questions, but these are designed to prompt pupils to think about the pronunciation of these three words.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71421" y="477240"/>
            <a:ext cx="4052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Pupil name:  ___________________________________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3873" y="477239"/>
            <a:ext cx="2632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Total score: _____ / 10</a:t>
            </a: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2A0888C-F749-4005-89EB-00B3BB80409D}"/>
              </a:ext>
            </a:extLst>
          </p:cNvPr>
          <p:cNvGraphicFramePr>
            <a:graphicFrameLocks noGrp="1"/>
          </p:cNvGraphicFramePr>
          <p:nvPr/>
        </p:nvGraphicFramePr>
        <p:xfrm>
          <a:off x="239081" y="4561606"/>
          <a:ext cx="5010260" cy="1496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0104">
                  <a:extLst>
                    <a:ext uri="{9D8B030D-6E8A-4147-A177-3AD203B41FA5}">
                      <a16:colId xmlns:a16="http://schemas.microsoft.com/office/drawing/2014/main" val="3949454735"/>
                    </a:ext>
                  </a:extLst>
                </a:gridCol>
                <a:gridCol w="1140823">
                  <a:extLst>
                    <a:ext uri="{9D8B030D-6E8A-4147-A177-3AD203B41FA5}">
                      <a16:colId xmlns:a16="http://schemas.microsoft.com/office/drawing/2014/main" val="1572345880"/>
                    </a:ext>
                  </a:extLst>
                </a:gridCol>
                <a:gridCol w="1393372">
                  <a:extLst>
                    <a:ext uri="{9D8B030D-6E8A-4147-A177-3AD203B41FA5}">
                      <a16:colId xmlns:a16="http://schemas.microsoft.com/office/drawing/2014/main" val="2511906881"/>
                    </a:ext>
                  </a:extLst>
                </a:gridCol>
                <a:gridCol w="1315961">
                  <a:extLst>
                    <a:ext uri="{9D8B030D-6E8A-4147-A177-3AD203B41FA5}">
                      <a16:colId xmlns:a16="http://schemas.microsoft.com/office/drawing/2014/main" val="2536686118"/>
                    </a:ext>
                  </a:extLst>
                </a:gridCol>
              </a:tblGrid>
              <a:tr h="1496128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4003492"/>
                  </a:ext>
                </a:extLst>
              </a:tr>
            </a:tbl>
          </a:graphicData>
        </a:graphic>
      </p:graphicFrame>
      <p:sp>
        <p:nvSpPr>
          <p:cNvPr id="40" name="Rectangle 39">
            <a:extLst>
              <a:ext uri="{FF2B5EF4-FFF2-40B4-BE49-F238E27FC236}">
                <a16:creationId xmlns:a16="http://schemas.microsoft.com/office/drawing/2014/main" id="{7E0F2275-6830-43D5-A245-253912BA68AB}"/>
              </a:ext>
            </a:extLst>
          </p:cNvPr>
          <p:cNvSpPr/>
          <p:nvPr/>
        </p:nvSpPr>
        <p:spPr>
          <a:xfrm>
            <a:off x="157242" y="132868"/>
            <a:ext cx="4361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España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y Perú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aloud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Spanish name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of each place.</a:t>
            </a:r>
          </a:p>
        </p:txBody>
      </p:sp>
      <p:graphicFrame>
        <p:nvGraphicFramePr>
          <p:cNvPr id="41" name="Table 9">
            <a:extLst>
              <a:ext uri="{FF2B5EF4-FFF2-40B4-BE49-F238E27FC236}">
                <a16:creationId xmlns:a16="http://schemas.microsoft.com/office/drawing/2014/main" id="{FAD2FFF3-8B1C-4789-9110-7452F74DF7C7}"/>
              </a:ext>
            </a:extLst>
          </p:cNvPr>
          <p:cNvGraphicFramePr>
            <a:graphicFrameLocks noGrp="1"/>
          </p:cNvGraphicFramePr>
          <p:nvPr/>
        </p:nvGraphicFramePr>
        <p:xfrm>
          <a:off x="239081" y="1569350"/>
          <a:ext cx="5010261" cy="2992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0087">
                  <a:extLst>
                    <a:ext uri="{9D8B030D-6E8A-4147-A177-3AD203B41FA5}">
                      <a16:colId xmlns:a16="http://schemas.microsoft.com/office/drawing/2014/main" val="2363703958"/>
                    </a:ext>
                  </a:extLst>
                </a:gridCol>
                <a:gridCol w="1670087">
                  <a:extLst>
                    <a:ext uri="{9D8B030D-6E8A-4147-A177-3AD203B41FA5}">
                      <a16:colId xmlns:a16="http://schemas.microsoft.com/office/drawing/2014/main" val="698041092"/>
                    </a:ext>
                  </a:extLst>
                </a:gridCol>
                <a:gridCol w="1670087">
                  <a:extLst>
                    <a:ext uri="{9D8B030D-6E8A-4147-A177-3AD203B41FA5}">
                      <a16:colId xmlns:a16="http://schemas.microsoft.com/office/drawing/2014/main" val="1995150519"/>
                    </a:ext>
                  </a:extLst>
                </a:gridCol>
              </a:tblGrid>
              <a:tr h="1496128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792677"/>
                  </a:ext>
                </a:extLst>
              </a:tr>
              <a:tr h="1496128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734451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B3DE1A38-79ED-48EB-87DB-81B05EFA181F}"/>
              </a:ext>
            </a:extLst>
          </p:cNvPr>
          <p:cNvSpPr txBox="1"/>
          <p:nvPr/>
        </p:nvSpPr>
        <p:spPr>
          <a:xfrm>
            <a:off x="239081" y="2699050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rmona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92787D-D603-4B3E-BB97-716613FD35A6}"/>
              </a:ext>
            </a:extLst>
          </p:cNvPr>
          <p:cNvSpPr txBox="1"/>
          <p:nvPr/>
        </p:nvSpPr>
        <p:spPr>
          <a:xfrm>
            <a:off x="1909444" y="2723907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Pas</a:t>
            </a:r>
            <a:r>
              <a:rPr kumimoji="0" lang="en-GB" sz="1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FB67F75-5E07-4C32-88BA-59C10B28FF13}"/>
              </a:ext>
            </a:extLst>
          </p:cNvPr>
          <p:cNvSpPr txBox="1"/>
          <p:nvPr/>
        </p:nvSpPr>
        <p:spPr>
          <a:xfrm>
            <a:off x="3594928" y="2723907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</a:t>
            </a:r>
            <a:r>
              <a:rPr kumimoji="0" lang="en-GB" sz="1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D960140-366D-4EA7-8393-B51CE4A4F594}"/>
              </a:ext>
            </a:extLst>
          </p:cNvPr>
          <p:cNvSpPr txBox="1"/>
          <p:nvPr/>
        </p:nvSpPr>
        <p:spPr>
          <a:xfrm>
            <a:off x="186096" y="4185665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Lu</a:t>
            </a:r>
            <a:r>
              <a:rPr kumimoji="0" lang="en-GB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</a:t>
            </a:r>
            <a:r>
              <a:rPr kumimoji="0" lang="en-GB" sz="1600" b="0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na</a:t>
            </a:r>
            <a:endParaRPr kumimoji="0" lang="en-GB" sz="16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228BAD7-E3A5-4FF1-BAF4-EA121CE23E53}"/>
              </a:ext>
            </a:extLst>
          </p:cNvPr>
          <p:cNvSpPr txBox="1"/>
          <p:nvPr/>
        </p:nvSpPr>
        <p:spPr>
          <a:xfrm>
            <a:off x="1909444" y="4178270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Alge</a:t>
            </a:r>
            <a:r>
              <a:rPr kumimoji="0" lang="en-GB" sz="1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ras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C48E0A2-8AA2-4819-B912-1E3B99CE5136}"/>
              </a:ext>
            </a:extLst>
          </p:cNvPr>
          <p:cNvSpPr txBox="1"/>
          <p:nvPr/>
        </p:nvSpPr>
        <p:spPr>
          <a:xfrm>
            <a:off x="3510176" y="4196631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</a:t>
            </a:r>
            <a:r>
              <a:rPr kumimoji="0" lang="en-GB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0B515C3-FD25-4FCE-A8CE-F7798414EC10}"/>
              </a:ext>
            </a:extLst>
          </p:cNvPr>
          <p:cNvSpPr txBox="1"/>
          <p:nvPr/>
        </p:nvSpPr>
        <p:spPr>
          <a:xfrm>
            <a:off x="20289" y="5708214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Sechura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6CCFCF8-889A-4AEE-9ECC-8FEA63D894DB}"/>
              </a:ext>
            </a:extLst>
          </p:cNvPr>
          <p:cNvSpPr txBox="1"/>
          <p:nvPr/>
        </p:nvSpPr>
        <p:spPr>
          <a:xfrm>
            <a:off x="1258670" y="5713611"/>
            <a:ext cx="1374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r>
              <a:rPr kumimoji="0" lang="en-GB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ie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za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727A7E4-7B84-4B54-9B1F-64A579F2109A}"/>
              </a:ext>
            </a:extLst>
          </p:cNvPr>
          <p:cNvSpPr txBox="1"/>
          <p:nvPr/>
        </p:nvSpPr>
        <p:spPr>
          <a:xfrm>
            <a:off x="2380750" y="5711583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Sic</a:t>
            </a:r>
            <a:r>
              <a:rPr kumimoji="0" lang="en-GB" sz="1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</a:t>
            </a:r>
            <a:endParaRPr kumimoji="0" lang="en-GB" sz="16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B8F9CF1-835F-43D2-BA3C-41D8960A1F4E}"/>
              </a:ext>
            </a:extLst>
          </p:cNvPr>
          <p:cNvSpPr txBox="1"/>
          <p:nvPr/>
        </p:nvSpPr>
        <p:spPr>
          <a:xfrm>
            <a:off x="3753577" y="5722979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Catac</a:t>
            </a:r>
            <a:r>
              <a:rPr kumimoji="0" lang="en-GB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ao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0045E2E-5974-4146-841F-7BC99B5A7715}"/>
              </a:ext>
            </a:extLst>
          </p:cNvPr>
          <p:cNvSpPr/>
          <p:nvPr/>
        </p:nvSpPr>
        <p:spPr>
          <a:xfrm>
            <a:off x="157242" y="633328"/>
            <a:ext cx="351911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have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learnt these words so just use what you know about how to pronounce Spanish.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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Concentrate on the 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underlined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letters.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BC76ED4-7A6E-4954-974B-800E254CE7BB}"/>
              </a:ext>
            </a:extLst>
          </p:cNvPr>
          <p:cNvSpPr/>
          <p:nvPr/>
        </p:nvSpPr>
        <p:spPr>
          <a:xfrm>
            <a:off x="186096" y="6168652"/>
            <a:ext cx="5106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numbers 8, 9 and 10 write the number of syllables in each word here: 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[___] 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[___] 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[___]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18FA81-3CDB-4AC4-9ACA-96E8B9F1D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58" y="4975726"/>
            <a:ext cx="1044663" cy="695762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3AA10CB-F9FE-4B12-AE69-8AADE8574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78" y="4596429"/>
            <a:ext cx="431969" cy="287867"/>
          </a:xfrm>
          <a:prstGeom prst="rect">
            <a:avLst/>
          </a:prstGeom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D24366C-8865-4FE6-B742-F1C486F241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329" y="120110"/>
            <a:ext cx="431969" cy="2878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0C0BA9-37AB-47B7-9F34-B44773C10A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7319" y="1891518"/>
            <a:ext cx="1175729" cy="887308"/>
          </a:xfrm>
          <a:prstGeom prst="rect">
            <a:avLst/>
          </a:prstGeom>
        </p:spPr>
      </p:pic>
      <p:pic>
        <p:nvPicPr>
          <p:cNvPr id="66" name="Picture 65" descr="Logo&#10;&#10;Description automatically generated">
            <a:extLst>
              <a:ext uri="{FF2B5EF4-FFF2-40B4-BE49-F238E27FC236}">
                <a16:creationId xmlns:a16="http://schemas.microsoft.com/office/drawing/2014/main" id="{2E89601B-0B5C-4DBB-A641-E436EF909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048" y="1604497"/>
            <a:ext cx="431969" cy="287867"/>
          </a:xfrm>
          <a:prstGeom prst="rect">
            <a:avLst/>
          </a:prstGeom>
        </p:spPr>
      </p:pic>
      <p:pic>
        <p:nvPicPr>
          <p:cNvPr id="67" name="Picture 66" descr="Logo&#10;&#10;Description automatically generated">
            <a:extLst>
              <a:ext uri="{FF2B5EF4-FFF2-40B4-BE49-F238E27FC236}">
                <a16:creationId xmlns:a16="http://schemas.microsoft.com/office/drawing/2014/main" id="{9977B96C-334C-4447-99CD-D6188B776A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879" y="4588938"/>
            <a:ext cx="431969" cy="287867"/>
          </a:xfrm>
          <a:prstGeom prst="rect">
            <a:avLst/>
          </a:prstGeom>
        </p:spPr>
      </p:pic>
      <p:pic>
        <p:nvPicPr>
          <p:cNvPr id="68" name="Picture 67" descr="Logo&#10;&#10;Description automatically generated">
            <a:extLst>
              <a:ext uri="{FF2B5EF4-FFF2-40B4-BE49-F238E27FC236}">
                <a16:creationId xmlns:a16="http://schemas.microsoft.com/office/drawing/2014/main" id="{2A0ABE1D-AF52-42F4-9189-6DDBD7E9D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176" y="4588938"/>
            <a:ext cx="431969" cy="287867"/>
          </a:xfrm>
          <a:prstGeom prst="rect">
            <a:avLst/>
          </a:prstGeom>
        </p:spPr>
      </p:pic>
      <p:pic>
        <p:nvPicPr>
          <p:cNvPr id="69" name="Picture 68" descr="Logo&#10;&#10;Description automatically generated">
            <a:extLst>
              <a:ext uri="{FF2B5EF4-FFF2-40B4-BE49-F238E27FC236}">
                <a16:creationId xmlns:a16="http://schemas.microsoft.com/office/drawing/2014/main" id="{5B376594-D798-492F-BCC8-90F37B4ACE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72" y="1589737"/>
            <a:ext cx="431969" cy="2878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41B763-22E3-4101-BDC4-9E7021C417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3661" y="3400813"/>
            <a:ext cx="1302564" cy="732692"/>
          </a:xfrm>
          <a:prstGeom prst="rect">
            <a:avLst/>
          </a:prstGeom>
        </p:spPr>
      </p:pic>
      <p:pic>
        <p:nvPicPr>
          <p:cNvPr id="70" name="Picture 6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F6AADF1-1F05-441B-AA5E-3F1DDBF035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39" y="3098384"/>
            <a:ext cx="431969" cy="287867"/>
          </a:xfrm>
          <a:prstGeom prst="rect">
            <a:avLst/>
          </a:prstGeom>
        </p:spPr>
      </p:pic>
      <p:pic>
        <p:nvPicPr>
          <p:cNvPr id="71" name="Picture 7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989D934-BDAD-4A86-855C-74EADD2EA3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009" y="3098383"/>
            <a:ext cx="431969" cy="287867"/>
          </a:xfrm>
          <a:prstGeom prst="rect">
            <a:avLst/>
          </a:prstGeom>
        </p:spPr>
      </p:pic>
      <p:pic>
        <p:nvPicPr>
          <p:cNvPr id="72" name="Picture 7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A68DD37-97C7-4DE2-9ACB-129D0DB414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88" y="1603651"/>
            <a:ext cx="431969" cy="287867"/>
          </a:xfrm>
          <a:prstGeom prst="rect">
            <a:avLst/>
          </a:prstGeom>
        </p:spPr>
      </p:pic>
      <p:pic>
        <p:nvPicPr>
          <p:cNvPr id="73" name="Picture 7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9421F97-1F98-4B3D-BCCD-D1DF124E5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88" y="3082386"/>
            <a:ext cx="431969" cy="287867"/>
          </a:xfrm>
          <a:prstGeom prst="rect">
            <a:avLst/>
          </a:prstGeom>
        </p:spPr>
      </p:pic>
      <p:pic>
        <p:nvPicPr>
          <p:cNvPr id="74" name="Picture 73" descr="Logo&#10;&#10;Description automatically generated">
            <a:extLst>
              <a:ext uri="{FF2B5EF4-FFF2-40B4-BE49-F238E27FC236}">
                <a16:creationId xmlns:a16="http://schemas.microsoft.com/office/drawing/2014/main" id="{C0AA6337-973D-46ED-9C02-0560B280A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298" y="112860"/>
            <a:ext cx="431969" cy="28786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E686861-182A-46C8-B6F9-F0C6884DA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87" y="1894786"/>
            <a:ext cx="1025921" cy="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C685E6-D6EF-4AD9-8D42-8EFE3DE051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288" y="4972635"/>
            <a:ext cx="987968" cy="740976"/>
          </a:xfrm>
          <a:prstGeom prst="rect">
            <a:avLst/>
          </a:prstGeom>
        </p:spPr>
      </p:pic>
      <p:pic>
        <p:nvPicPr>
          <p:cNvPr id="75" name="Picture 7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D2D1DA0-57C7-4C01-BF9F-552FC0E907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488" y="4598993"/>
            <a:ext cx="431969" cy="2878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0812C5-69B5-402D-B1AC-6878918F80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21546" y="4938142"/>
            <a:ext cx="1112550" cy="7409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1CABC8-C2D2-4794-924F-99D18E2B985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44991"/>
          <a:stretch/>
        </p:blipFill>
        <p:spPr>
          <a:xfrm>
            <a:off x="2606369" y="4958227"/>
            <a:ext cx="1250867" cy="7564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893B63-D07E-4C42-B892-F6DCB93557A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4691" r="13360"/>
          <a:stretch/>
        </p:blipFill>
        <p:spPr>
          <a:xfrm>
            <a:off x="1950169" y="3396381"/>
            <a:ext cx="1575824" cy="8044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C2B6F0-6D7D-44E2-A663-B79E5B3B3ED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9889" y="3402787"/>
            <a:ext cx="1095440" cy="8215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A6A9CB-F7EB-49F1-AA6D-FE1DA4D45A30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2053" r="11376" b="72312"/>
          <a:stretch/>
        </p:blipFill>
        <p:spPr>
          <a:xfrm>
            <a:off x="3602017" y="1903441"/>
            <a:ext cx="1590948" cy="887859"/>
          </a:xfrm>
          <a:prstGeom prst="rect">
            <a:avLst/>
          </a:prstGeom>
        </p:spPr>
      </p:pic>
      <p:pic>
        <p:nvPicPr>
          <p:cNvPr id="76" name="Google Shape;134;p2">
            <a:extLst>
              <a:ext uri="{FF2B5EF4-FFF2-40B4-BE49-F238E27FC236}">
                <a16:creationId xmlns:a16="http://schemas.microsoft.com/office/drawing/2014/main" id="{2B3EF764-34E7-44CC-906B-728B0B652879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058190" y="1295946"/>
            <a:ext cx="377532" cy="36923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7" name="Google Shape;134;p2">
            <a:extLst>
              <a:ext uri="{FF2B5EF4-FFF2-40B4-BE49-F238E27FC236}">
                <a16:creationId xmlns:a16="http://schemas.microsoft.com/office/drawing/2014/main" id="{C07824CF-5D04-4919-9695-A9E4F4FC20FB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051020" y="1802879"/>
            <a:ext cx="377532" cy="36923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8" name="Google Shape;134;p2">
            <a:extLst>
              <a:ext uri="{FF2B5EF4-FFF2-40B4-BE49-F238E27FC236}">
                <a16:creationId xmlns:a16="http://schemas.microsoft.com/office/drawing/2014/main" id="{9F4563D0-2BF6-4595-8F8D-12B888708C73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058190" y="2272746"/>
            <a:ext cx="377532" cy="36923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9" name="Google Shape;134;p2">
            <a:extLst>
              <a:ext uri="{FF2B5EF4-FFF2-40B4-BE49-F238E27FC236}">
                <a16:creationId xmlns:a16="http://schemas.microsoft.com/office/drawing/2014/main" id="{4CACBC80-9BA1-45F7-94D4-CE95EFF9B73C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051020" y="2801470"/>
            <a:ext cx="377532" cy="36923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0" name="Google Shape;134;p2">
            <a:extLst>
              <a:ext uri="{FF2B5EF4-FFF2-40B4-BE49-F238E27FC236}">
                <a16:creationId xmlns:a16="http://schemas.microsoft.com/office/drawing/2014/main" id="{1FEE4566-4A25-446D-AFF9-BC52C840B961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058912" y="3251851"/>
            <a:ext cx="377532" cy="36923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1" name="Google Shape;134;p2">
            <a:extLst>
              <a:ext uri="{FF2B5EF4-FFF2-40B4-BE49-F238E27FC236}">
                <a16:creationId xmlns:a16="http://schemas.microsoft.com/office/drawing/2014/main" id="{99A01304-D56E-46A9-AFAB-B917AA74D498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051020" y="3776637"/>
            <a:ext cx="377532" cy="36923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2" name="Google Shape;134;p2">
            <a:extLst>
              <a:ext uri="{FF2B5EF4-FFF2-40B4-BE49-F238E27FC236}">
                <a16:creationId xmlns:a16="http://schemas.microsoft.com/office/drawing/2014/main" id="{C76B52B0-778D-42A5-8219-AEFF3C1BA5FF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056676" y="4265718"/>
            <a:ext cx="377532" cy="36923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3" name="Google Shape;134;p2">
            <a:extLst>
              <a:ext uri="{FF2B5EF4-FFF2-40B4-BE49-F238E27FC236}">
                <a16:creationId xmlns:a16="http://schemas.microsoft.com/office/drawing/2014/main" id="{96F16A63-75BB-4C65-B1B3-FEFF1CCCED03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065303" y="4750009"/>
            <a:ext cx="377532" cy="36923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4" name="Google Shape;134;p2">
            <a:extLst>
              <a:ext uri="{FF2B5EF4-FFF2-40B4-BE49-F238E27FC236}">
                <a16:creationId xmlns:a16="http://schemas.microsoft.com/office/drawing/2014/main" id="{05E02F40-D3EB-4969-8202-3A42BF205CAD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056676" y="5239090"/>
            <a:ext cx="377532" cy="36923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5" name="Google Shape;134;p2">
            <a:extLst>
              <a:ext uri="{FF2B5EF4-FFF2-40B4-BE49-F238E27FC236}">
                <a16:creationId xmlns:a16="http://schemas.microsoft.com/office/drawing/2014/main" id="{7D0CA6C3-5F02-40DB-9DDF-73314BEEA551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065303" y="5723381"/>
            <a:ext cx="377532" cy="36923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182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51564" y="949812"/>
          <a:ext cx="5500900" cy="44934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0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4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97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0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City/Town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SSC </a:t>
                      </a:r>
                      <a:b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GB" sz="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[sound-symbol correspondence] </a:t>
                      </a:r>
                      <a:endParaRPr lang="en-GB" sz="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ookshelf Symbol 7" panose="05010101010101010101" pitchFamily="2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GB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x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rmona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[ca]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</a:t>
                      </a:r>
                      <a:r>
                        <a:rPr lang="en-GB" sz="1200" b="1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[co]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en-GB" sz="1200" u="non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[cu]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GB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</a:t>
                      </a:r>
                      <a:r>
                        <a:rPr lang="en-GB" sz="1200" b="1" u="sng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</a:t>
                      </a:r>
                      <a:r>
                        <a:rPr lang="en-GB" sz="12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GB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Alge</a:t>
                      </a:r>
                      <a:r>
                        <a:rPr lang="en-GB" sz="1200" b="1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[ci]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GB" sz="1200" b="1" u="sng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[z]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n-GB" sz="1200" b="1" u="sng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ura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GB" sz="1200" b="1" i="0" u="sng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ie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weak + strong 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ie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Sic</a:t>
                      </a:r>
                      <a:r>
                        <a:rPr lang="en-GB" sz="1200" b="1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ua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weak + strong 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ua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532206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Catac</a:t>
                      </a:r>
                      <a:r>
                        <a:rPr lang="en-GB" sz="1200" b="1" u="sng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ao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strong + strong 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ao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240608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434412" y="5533663"/>
            <a:ext cx="5661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 Teachers award one point for each SSC.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ii) There are no points for the number of syllables questions, but these are designed to prompt pupils to think about the pronunciation of these three words.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71421" y="477240"/>
            <a:ext cx="4052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Pupil name:  ___________________________________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3873" y="477239"/>
            <a:ext cx="2632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Total score: _____ / 10</a:t>
            </a:r>
          </a:p>
        </p:txBody>
      </p: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07E48DF8-8E09-4D73-926F-BFA834BA549A}"/>
              </a:ext>
            </a:extLst>
          </p:cNvPr>
          <p:cNvGraphicFramePr>
            <a:graphicFrameLocks noGrp="1"/>
          </p:cNvGraphicFramePr>
          <p:nvPr/>
        </p:nvGraphicFramePr>
        <p:xfrm>
          <a:off x="167230" y="949812"/>
          <a:ext cx="5500900" cy="44934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0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4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97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0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City/Town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SSC </a:t>
                      </a:r>
                      <a:b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GB" sz="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[sound-symbol correspondence] </a:t>
                      </a:r>
                      <a:endParaRPr lang="en-GB" sz="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ookshelf Symbol 7" panose="05010101010101010101" pitchFamily="2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GB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x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rmona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[ca]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</a:t>
                      </a:r>
                      <a:r>
                        <a:rPr lang="en-GB" sz="1200" b="1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[co]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en-GB" sz="1200" u="non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[cu]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GB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</a:t>
                      </a:r>
                      <a:r>
                        <a:rPr lang="en-GB" sz="1200" b="1" u="sng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</a:t>
                      </a:r>
                      <a:r>
                        <a:rPr lang="en-GB" sz="12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GB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Alge</a:t>
                      </a:r>
                      <a:r>
                        <a:rPr lang="en-GB" sz="1200" b="1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[ci]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GB" sz="1200" b="1" u="sng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[z]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n-GB" sz="1200" b="1" u="sng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ura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GB" sz="1200" b="1" i="0" u="sng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ie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weak + strong 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ie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Sic</a:t>
                      </a:r>
                      <a:r>
                        <a:rPr lang="en-GB" sz="1200" b="1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ua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weak + strong 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ua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532206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Catac</a:t>
                      </a:r>
                      <a:r>
                        <a:rPr lang="en-GB" sz="1200" b="1" u="sng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ao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strong + strong 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ao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240608"/>
                  </a:ext>
                </a:extLst>
              </a:tr>
            </a:tbl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id="{8CBA4ADC-B952-49E4-A0A5-51725D65966A}"/>
              </a:ext>
            </a:extLst>
          </p:cNvPr>
          <p:cNvSpPr txBox="1"/>
          <p:nvPr/>
        </p:nvSpPr>
        <p:spPr>
          <a:xfrm>
            <a:off x="150078" y="5533663"/>
            <a:ext cx="5661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 Teachers award one point for each SSC.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ii) There are no points for the number of syllables questions, but these are designed to prompt pupils to think about the pronunciation of these three words.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568B4EA-9BD3-47F7-A10B-1591F8168012}"/>
              </a:ext>
            </a:extLst>
          </p:cNvPr>
          <p:cNvSpPr txBox="1"/>
          <p:nvPr/>
        </p:nvSpPr>
        <p:spPr>
          <a:xfrm>
            <a:off x="87087" y="477240"/>
            <a:ext cx="4052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Pupil name:  ___________________________________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B21455F-969C-430C-8A18-6A06A82A6CE1}"/>
              </a:ext>
            </a:extLst>
          </p:cNvPr>
          <p:cNvSpPr txBox="1"/>
          <p:nvPr/>
        </p:nvSpPr>
        <p:spPr>
          <a:xfrm>
            <a:off x="3179539" y="477239"/>
            <a:ext cx="2632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Total score: _____ / 10</a:t>
            </a:r>
          </a:p>
        </p:txBody>
      </p:sp>
    </p:spTree>
    <p:extLst>
      <p:ext uri="{BB962C8B-B14F-4D97-AF65-F5344CB8AC3E}">
        <p14:creationId xmlns:p14="http://schemas.microsoft.com/office/powerpoint/2010/main" val="35698776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728</Words>
  <Application>Microsoft Office PowerPoint</Application>
  <PresentationFormat>Widescreen</PresentationFormat>
  <Paragraphs>168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Bookshelf Symbol 7</vt:lpstr>
      <vt:lpstr>Calibri</vt:lpstr>
      <vt:lpstr>Calibri Light</vt:lpstr>
      <vt:lpstr>Century Gothic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11</cp:revision>
  <dcterms:created xsi:type="dcterms:W3CDTF">2021-11-28T13:50:09Z</dcterms:created>
  <dcterms:modified xsi:type="dcterms:W3CDTF">2022-10-29T10:02:22Z</dcterms:modified>
</cp:coreProperties>
</file>