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99"/>
    <a:srgbClr val="F2F7FC"/>
    <a:srgbClr val="FF0066"/>
    <a:srgbClr val="F2F8EE"/>
    <a:srgbClr val="FFFAEB"/>
    <a:srgbClr val="FFE1E1"/>
    <a:srgbClr val="D7E7F5"/>
    <a:srgbClr val="FBFDF9"/>
    <a:srgbClr val="FFF3F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B643-7A5E-48A2-BF90-60D76FE37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365D3-90EB-414B-86B5-1D6F9B12C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2676-08C4-4E3E-8C1F-D42E73DF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D29D-39D0-4397-AAA2-A09BD74E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F54A-F586-46D6-96C5-89FCA54D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4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347B-5D30-4829-B951-959B0091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22A9D-CC2D-481B-BC00-A386936B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4E333-E85E-45F0-BBDB-E7E39F96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43E2-7114-4B82-ABF4-80EE8356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1236-4325-4ABF-B9B6-42411F09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57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705B2-36FA-4ECB-A66B-3809778AD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1F13-CE5E-400B-A608-4960D1D8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53F1-DCDA-4D4E-8200-E42F30E2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F6E06-76BA-428B-935B-27E082D0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B5746-4AD9-4D27-A2C6-BEE283FE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24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F523-A498-472F-9673-3B0A991A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4F923-31F0-4D96-8806-58DDF88B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E513B-F834-464C-83B1-317B0E8D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B607-B678-400B-96D3-E764E23E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3EDF-2A31-4699-9325-41BCECD5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9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EF95-F705-4C91-ACE3-67814F67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F9C11-B723-42DB-92A5-5823263E0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163C-5FAB-45BB-91B1-E1F88FE1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11B20-D7F4-4518-B5C3-27123605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85184-88B3-4A83-BCDD-9A29101A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BBF-8E53-4412-8D52-EBCD1AF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BD5E-72E9-42BD-A37C-7D3D00DE8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D1590-3F58-4DA1-8828-D020DF536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21EF4-487A-4380-B2C8-A4D90DE3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B630C-0E20-4A75-9574-1765C62B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4817D-0B22-436D-A3A0-8FE5F04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1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B323-971D-4F01-8285-D8FAD8CC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EF360-A9D0-4782-9A39-24FAFDCD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141FB-D580-4B3C-B687-793BF71C4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82ECB-F376-44A5-87E5-C9919AC5B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6CEC6-73FE-4520-9692-397E4368D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8AC15-43FF-43C0-9A73-AB429130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84B8B-8F19-40A8-9F8C-B38D0E7B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2B776-6472-48E8-A73D-C3018D45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918E-9691-426E-90C9-291F44BD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11054-BA22-441E-AA63-287B550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376C3-7A4E-42FE-A318-AA6F891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873DE-5764-45B1-9C62-9685DE14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77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3BA0-852C-4381-9CDB-C007A6C5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41DD6-0602-4BBE-91D1-32CDBF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C3346-8901-40BB-889D-C6D2F802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2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CB02-A0DB-497D-AF45-C5A46674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1EBB-CD31-4ADF-948E-75A126E6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E849-243C-415D-A32B-C87608CF5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08C57-4724-4F39-AD80-B6BF276F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7E1EC-FDCE-4063-8994-62F4D446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B189-CC80-41EC-A7A2-7AFDE0D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2934-FA2E-4486-822C-FF2E8E59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161DB5-71C0-4770-B913-6CDFDCFFF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20A6D-15D3-4C42-A7FE-279B952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3AFB8-9C5A-4E31-BB5E-0333D3A5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8CDA6-6A74-4DD7-B496-DC732C65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BCB22-14DB-4DCE-A311-0CC9CFBB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5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87401-B9E7-4690-8AA1-CBBDE77E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1978B-72D3-44D0-B2AB-E0F632EE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36A-1ACE-4A36-BC08-BEE028490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21CF-B2ED-4931-8233-7F5935BD4E79}" type="datetimeFigureOut">
              <a:rPr lang="en-GB" smtClean="0"/>
              <a:t>09/07/2022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B333-040B-42C2-8710-0EAF6B714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C6950-2B13-4B06-A0FA-7AFA806B1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6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audio" Target="../media/audio1.wav"/><Relationship Id="rId26" Type="http://schemas.openxmlformats.org/officeDocument/2006/relationships/image" Target="../media/image24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33" Type="http://schemas.openxmlformats.org/officeDocument/2006/relationships/image" Target="../media/image31.jpeg"/><Relationship Id="rId38" Type="http://schemas.openxmlformats.org/officeDocument/2006/relationships/image" Target="../media/image3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3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5.gif"/><Relationship Id="rId30" Type="http://schemas.openxmlformats.org/officeDocument/2006/relationships/image" Target="../media/image28.png"/><Relationship Id="rId35" Type="http://schemas.openxmlformats.org/officeDocument/2006/relationships/hyperlink" Target="http://www.wordreference.com/" TargetMode="External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6.png"/><Relationship Id="rId21" Type="http://schemas.openxmlformats.org/officeDocument/2006/relationships/image" Target="../media/image51.png"/><Relationship Id="rId34" Type="http://schemas.openxmlformats.org/officeDocument/2006/relationships/image" Target="../media/image64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33" Type="http://schemas.openxmlformats.org/officeDocument/2006/relationships/image" Target="../media/image63.pn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24" Type="http://schemas.openxmlformats.org/officeDocument/2006/relationships/image" Target="../media/image54.png"/><Relationship Id="rId32" Type="http://schemas.openxmlformats.org/officeDocument/2006/relationships/image" Target="../media/image62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1.png"/><Relationship Id="rId19" Type="http://schemas.openxmlformats.org/officeDocument/2006/relationships/image" Target="../media/image49.png"/><Relationship Id="rId31" Type="http://schemas.openxmlformats.org/officeDocument/2006/relationships/image" Target="../media/image61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Relationship Id="rId35" Type="http://schemas.openxmlformats.org/officeDocument/2006/relationships/image" Target="../media/image65.png"/><Relationship Id="rId8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F67D98A-7A98-4B4C-86D6-E6237F8C1260}"/>
              </a:ext>
            </a:extLst>
          </p:cNvPr>
          <p:cNvSpPr/>
          <p:nvPr/>
        </p:nvSpPr>
        <p:spPr>
          <a:xfrm>
            <a:off x="3870015" y="3852759"/>
            <a:ext cx="1095823" cy="744992"/>
          </a:xfrm>
          <a:prstGeom prst="roundRect">
            <a:avLst/>
          </a:prstGeom>
          <a:solidFill>
            <a:srgbClr val="FF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09" name="Table 107">
            <a:extLst>
              <a:ext uri="{FF2B5EF4-FFF2-40B4-BE49-F238E27FC236}">
                <a16:creationId xmlns:a16="http://schemas.microsoft.com/office/drawing/2014/main" id="{B85877A2-3423-4340-AE24-BCF1CE9C9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624923"/>
              </p:ext>
            </p:extLst>
          </p:nvPr>
        </p:nvGraphicFramePr>
        <p:xfrm>
          <a:off x="3855925" y="405648"/>
          <a:ext cx="4080060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3029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66738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300293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[j]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7527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 err="1">
                <a:solidFill>
                  <a:srgbClr val="FF000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Rojo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Summer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584498"/>
              </p:ext>
            </p:extLst>
          </p:nvPr>
        </p:nvGraphicFramePr>
        <p:xfrm>
          <a:off x="100989" y="89290"/>
          <a:ext cx="2113826" cy="449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3826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46383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abajo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down, below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arriba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up, above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46383">
                <a:tc>
                  <a:txBody>
                    <a:bodyPr/>
                    <a:lstStyle/>
                    <a:p>
                      <a:r>
                        <a:rPr lang="en-GB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lang="en-GB" sz="14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Cómo</a:t>
                      </a:r>
                      <a:r>
                        <a:rPr lang="en-GB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es?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alto – tall, high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azul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blue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bajo – short, low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grey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amable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kind, nice, friendly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diferente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different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divertido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fun, funny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inteligente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intelligent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very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299119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14142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 – and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534397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also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623690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but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652143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3842208" y="47773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BC9A9CF8-429E-46CB-9BCA-2DBC412585BB}"/>
              </a:ext>
            </a:extLst>
          </p:cNvPr>
          <p:cNvSpPr/>
          <p:nvPr/>
        </p:nvSpPr>
        <p:spPr>
          <a:xfrm>
            <a:off x="4065025" y="471050"/>
            <a:ext cx="4074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" name="Picture 20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1F43B6-F0E7-471E-8805-66C6A7FB3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029" y="52774"/>
            <a:ext cx="489828" cy="326424"/>
          </a:xfrm>
          <a:prstGeom prst="rect">
            <a:avLst/>
          </a:prstGeom>
        </p:spPr>
      </p:pic>
      <p:graphicFrame>
        <p:nvGraphicFramePr>
          <p:cNvPr id="87" name="Table 30">
            <a:extLst>
              <a:ext uri="{FF2B5EF4-FFF2-40B4-BE49-F238E27FC236}">
                <a16:creationId xmlns:a16="http://schemas.microsoft.com/office/drawing/2014/main" id="{7C990D39-0EE2-47DA-956C-33A757B56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951909"/>
              </p:ext>
            </p:extLst>
          </p:nvPr>
        </p:nvGraphicFramePr>
        <p:xfrm>
          <a:off x="2258592" y="34422"/>
          <a:ext cx="1539839" cy="45506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9839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57635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cosas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cielo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sky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medio - middle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sol - sun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rabbit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tortuga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tortoise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grupo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group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razón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reason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sed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thirst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año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year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94824">
                <a:tc>
                  <a:txBody>
                    <a:bodyPr/>
                    <a:lstStyle/>
                    <a:p>
                      <a:r>
                        <a:rPr lang="en-GB" sz="12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Las personas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she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932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you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49230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81146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DAB8353-27FE-4215-8AF0-0D64AC7FB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675003"/>
              </p:ext>
            </p:extLst>
          </p:nvPr>
        </p:nvGraphicFramePr>
        <p:xfrm>
          <a:off x="5037423" y="3943168"/>
          <a:ext cx="7040550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40670">
                  <a:extLst>
                    <a:ext uri="{9D8B030D-6E8A-4147-A177-3AD203B41FA5}">
                      <a16:colId xmlns:a16="http://schemas.microsoft.com/office/drawing/2014/main" val="4011427014"/>
                    </a:ext>
                  </a:extLst>
                </a:gridCol>
                <a:gridCol w="2330760">
                  <a:extLst>
                    <a:ext uri="{9D8B030D-6E8A-4147-A177-3AD203B41FA5}">
                      <a16:colId xmlns:a16="http://schemas.microsoft.com/office/drawing/2014/main" val="586425027"/>
                    </a:ext>
                  </a:extLst>
                </a:gridCol>
                <a:gridCol w="2469120">
                  <a:extLst>
                    <a:ext uri="{9D8B030D-6E8A-4147-A177-3AD203B41FA5}">
                      <a16:colId xmlns:a16="http://schemas.microsoft.com/office/drawing/2014/main" val="3188531593"/>
                    </a:ext>
                  </a:extLst>
                </a:gridCol>
              </a:tblGrid>
              <a:tr h="2617327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Tener (with meaning ‘be’)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You know that 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tener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means ‘to have, having’.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Tener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can also mean ‘to be, being’.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Tengo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hambre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.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I am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hungry.</a:t>
                      </a:r>
                      <a:b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Tienes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sed.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You are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thirsty.</a:t>
                      </a:r>
                      <a:b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Tiene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razó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n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. S/he is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right.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Also use 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tener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to say age: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Tengo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nueve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años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.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I am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nine years old.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Possessive adjectives (mi,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say ‘my’ before a singular noun use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Mi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cama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es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baja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. 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My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bed is low.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To say ‘your’ before a singular noun use 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tu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.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Tu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amigo es alto. 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Your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friend is tall.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Use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mi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and 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tu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with masculine AND feminine nouns.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Subject pronouns (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él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Spanish we use pronouns to avoid confusion and make it clear who we are talking about: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Él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está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triste. He is sad.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Ella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está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feliz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. She is happy.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We can also use pronouns to emphasise a contrast: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Yo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soy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amable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pero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…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tú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eres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inteligente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.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I am kind but…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you are intelligent.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68948"/>
                  </a:ext>
                </a:extLst>
              </a:tr>
            </a:tbl>
          </a:graphicData>
        </a:graphic>
      </p:graphicFrame>
      <p:pic>
        <p:nvPicPr>
          <p:cNvPr id="88" name="Picture 87">
            <a:extLst>
              <a:ext uri="{FF2B5EF4-FFF2-40B4-BE49-F238E27FC236}">
                <a16:creationId xmlns:a16="http://schemas.microsoft.com/office/drawing/2014/main" id="{F1154FFC-CB77-4236-A8C3-E9B43B917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680" y="5643694"/>
            <a:ext cx="132921" cy="138325"/>
          </a:xfrm>
          <a:prstGeom prst="rect">
            <a:avLst/>
          </a:prstGeom>
        </p:spPr>
      </p:pic>
      <p:pic>
        <p:nvPicPr>
          <p:cNvPr id="89" name="Picture 88" descr="A picture containing logo&#10;&#10;Description automatically generated">
            <a:extLst>
              <a:ext uri="{FF2B5EF4-FFF2-40B4-BE49-F238E27FC236}">
                <a16:creationId xmlns:a16="http://schemas.microsoft.com/office/drawing/2014/main" id="{50EFA692-041F-4958-9BA1-C9F4D3092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01" y="5344689"/>
            <a:ext cx="190121" cy="119717"/>
          </a:xfrm>
          <a:prstGeom prst="rect">
            <a:avLst/>
          </a:prstGeom>
        </p:spPr>
      </p:pic>
      <p:pic>
        <p:nvPicPr>
          <p:cNvPr id="90" name="Picture 89" descr="Logo&#10;&#10;Description automatically generated">
            <a:extLst>
              <a:ext uri="{FF2B5EF4-FFF2-40B4-BE49-F238E27FC236}">
                <a16:creationId xmlns:a16="http://schemas.microsoft.com/office/drawing/2014/main" id="{4EB25EBF-232D-47D2-BAE5-4597948C0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545" y="5486138"/>
            <a:ext cx="167056" cy="153744"/>
          </a:xfrm>
          <a:prstGeom prst="rect">
            <a:avLst/>
          </a:prstGeom>
        </p:spPr>
      </p:pic>
      <p:pic>
        <p:nvPicPr>
          <p:cNvPr id="3" name="Picture 2" descr="A picture containing object, candelabrum&#10;&#10;Description automatically generated">
            <a:extLst>
              <a:ext uri="{FF2B5EF4-FFF2-40B4-BE49-F238E27FC236}">
                <a16:creationId xmlns:a16="http://schemas.microsoft.com/office/drawing/2014/main" id="{E87D8134-F944-465C-B112-9CCF7BDF7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57" y="6292192"/>
            <a:ext cx="623498" cy="368253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1D236964-0751-4DD8-B652-1A1AD15785AC}"/>
              </a:ext>
            </a:extLst>
          </p:cNvPr>
          <p:cNvSpPr txBox="1"/>
          <p:nvPr/>
        </p:nvSpPr>
        <p:spPr>
          <a:xfrm>
            <a:off x="8522584" y="5553528"/>
            <a:ext cx="1069829" cy="738664"/>
          </a:xfrm>
          <a:prstGeom prst="rect">
            <a:avLst/>
          </a:prstGeom>
          <a:solidFill>
            <a:srgbClr val="FFFAE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(with an accent) means ‘you’.</a:t>
            </a:r>
          </a:p>
        </p:txBody>
      </p:sp>
      <p:graphicFrame>
        <p:nvGraphicFramePr>
          <p:cNvPr id="96" name="Table 107">
            <a:extLst>
              <a:ext uri="{FF2B5EF4-FFF2-40B4-BE49-F238E27FC236}">
                <a16:creationId xmlns:a16="http://schemas.microsoft.com/office/drawing/2014/main" id="{0992682C-5408-44A2-BDE9-70B609BDC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771447"/>
              </p:ext>
            </p:extLst>
          </p:nvPr>
        </p:nvGraphicFramePr>
        <p:xfrm>
          <a:off x="7996824" y="398413"/>
          <a:ext cx="4130687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444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14442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501803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[ga]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[go]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97" name="Rectangle 96">
            <a:extLst>
              <a:ext uri="{FF2B5EF4-FFF2-40B4-BE49-F238E27FC236}">
                <a16:creationId xmlns:a16="http://schemas.microsoft.com/office/drawing/2014/main" id="{B619EF11-2B0D-437B-891C-FE7A98C78222}"/>
              </a:ext>
            </a:extLst>
          </p:cNvPr>
          <p:cNvSpPr/>
          <p:nvPr/>
        </p:nvSpPr>
        <p:spPr>
          <a:xfrm>
            <a:off x="8299420" y="459706"/>
            <a:ext cx="5950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8" name="Table 107">
            <a:extLst>
              <a:ext uri="{FF2B5EF4-FFF2-40B4-BE49-F238E27FC236}">
                <a16:creationId xmlns:a16="http://schemas.microsoft.com/office/drawing/2014/main" id="{D497F4D3-5D23-45E5-BC11-641145B672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772010"/>
              </p:ext>
            </p:extLst>
          </p:nvPr>
        </p:nvGraphicFramePr>
        <p:xfrm>
          <a:off x="3862872" y="915429"/>
          <a:ext cx="4080060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786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66738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295459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99" name="Rectangle 98">
            <a:extLst>
              <a:ext uri="{FF2B5EF4-FFF2-40B4-BE49-F238E27FC236}">
                <a16:creationId xmlns:a16="http://schemas.microsoft.com/office/drawing/2014/main" id="{6CB77AE2-7119-4624-9D67-72DE5BD96CC1}"/>
              </a:ext>
            </a:extLst>
          </p:cNvPr>
          <p:cNvSpPr/>
          <p:nvPr/>
        </p:nvSpPr>
        <p:spPr>
          <a:xfrm>
            <a:off x="4180273" y="982990"/>
            <a:ext cx="5629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00" name="Table 107">
            <a:extLst>
              <a:ext uri="{FF2B5EF4-FFF2-40B4-BE49-F238E27FC236}">
                <a16:creationId xmlns:a16="http://schemas.microsoft.com/office/drawing/2014/main" id="{7F0A98FD-063D-4F23-9A69-D5ECF8898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910853"/>
              </p:ext>
            </p:extLst>
          </p:nvPr>
        </p:nvGraphicFramePr>
        <p:xfrm>
          <a:off x="7996871" y="932362"/>
          <a:ext cx="4130687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2859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2546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30236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01" name="Rectangle 100">
            <a:extLst>
              <a:ext uri="{FF2B5EF4-FFF2-40B4-BE49-F238E27FC236}">
                <a16:creationId xmlns:a16="http://schemas.microsoft.com/office/drawing/2014/main" id="{EBD6B3AD-FC71-4BC9-85DF-7ECAE19CA42F}"/>
              </a:ext>
            </a:extLst>
          </p:cNvPr>
          <p:cNvSpPr/>
          <p:nvPr/>
        </p:nvSpPr>
        <p:spPr>
          <a:xfrm>
            <a:off x="8260333" y="989146"/>
            <a:ext cx="6799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pá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02" name="Table 107">
            <a:extLst>
              <a:ext uri="{FF2B5EF4-FFF2-40B4-BE49-F238E27FC236}">
                <a16:creationId xmlns:a16="http://schemas.microsoft.com/office/drawing/2014/main" id="{9313E0EF-935B-424B-BB32-AAC7497CF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865109"/>
              </p:ext>
            </p:extLst>
          </p:nvPr>
        </p:nvGraphicFramePr>
        <p:xfrm>
          <a:off x="3857464" y="1448499"/>
          <a:ext cx="4080060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548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71982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302594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03" name="Rectangle 102">
            <a:extLst>
              <a:ext uri="{FF2B5EF4-FFF2-40B4-BE49-F238E27FC236}">
                <a16:creationId xmlns:a16="http://schemas.microsoft.com/office/drawing/2014/main" id="{A5AD0F54-3AA7-47B3-AE19-E44B1AF85324}"/>
              </a:ext>
            </a:extLst>
          </p:cNvPr>
          <p:cNvSpPr/>
          <p:nvPr/>
        </p:nvSpPr>
        <p:spPr>
          <a:xfrm>
            <a:off x="4245475" y="1523035"/>
            <a:ext cx="7056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04" name="Table 107">
            <a:extLst>
              <a:ext uri="{FF2B5EF4-FFF2-40B4-BE49-F238E27FC236}">
                <a16:creationId xmlns:a16="http://schemas.microsoft.com/office/drawing/2014/main" id="{713AE62D-F720-4447-A28A-CBA8115AFC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992921"/>
              </p:ext>
            </p:extLst>
          </p:nvPr>
        </p:nvGraphicFramePr>
        <p:xfrm>
          <a:off x="7992547" y="1443032"/>
          <a:ext cx="4130687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4401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17071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299215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gui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05" name="Rectangle 104">
            <a:extLst>
              <a:ext uri="{FF2B5EF4-FFF2-40B4-BE49-F238E27FC236}">
                <a16:creationId xmlns:a16="http://schemas.microsoft.com/office/drawing/2014/main" id="{24B4510B-E98A-4D94-B6EE-BBAFBBCE5C61}"/>
              </a:ext>
            </a:extLst>
          </p:cNvPr>
          <p:cNvSpPr/>
          <p:nvPr/>
        </p:nvSpPr>
        <p:spPr>
          <a:xfrm>
            <a:off x="8325535" y="1496648"/>
            <a:ext cx="7200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tarra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06" name="Table 107">
            <a:extLst>
              <a:ext uri="{FF2B5EF4-FFF2-40B4-BE49-F238E27FC236}">
                <a16:creationId xmlns:a16="http://schemas.microsoft.com/office/drawing/2014/main" id="{320F7B7A-1DC5-4D9A-B163-EF7CE8FD8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030552"/>
              </p:ext>
            </p:extLst>
          </p:nvPr>
        </p:nvGraphicFramePr>
        <p:xfrm>
          <a:off x="3847273" y="1984289"/>
          <a:ext cx="4080060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418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75127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283515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[ñ]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3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07" name="Rectangle 106">
            <a:extLst>
              <a:ext uri="{FF2B5EF4-FFF2-40B4-BE49-F238E27FC236}">
                <a16:creationId xmlns:a16="http://schemas.microsoft.com/office/drawing/2014/main" id="{5C5E89C6-4440-4F47-B715-DCC27089B3FF}"/>
              </a:ext>
            </a:extLst>
          </p:cNvPr>
          <p:cNvSpPr/>
          <p:nvPr/>
        </p:nvSpPr>
        <p:spPr>
          <a:xfrm>
            <a:off x="4056373" y="2031640"/>
            <a:ext cx="7296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ol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2757B203-567F-4CB8-902C-86477BDA7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210207"/>
              </p:ext>
            </p:extLst>
          </p:nvPr>
        </p:nvGraphicFramePr>
        <p:xfrm>
          <a:off x="7984827" y="1966238"/>
          <a:ext cx="4130687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963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17071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293979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3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09" name="Rectangle 108">
            <a:extLst>
              <a:ext uri="{FF2B5EF4-FFF2-40B4-BE49-F238E27FC236}">
                <a16:creationId xmlns:a16="http://schemas.microsoft.com/office/drawing/2014/main" id="{95AAD823-634E-429F-9DBF-A8D2EA112824}"/>
              </a:ext>
            </a:extLst>
          </p:cNvPr>
          <p:cNvSpPr/>
          <p:nvPr/>
        </p:nvSpPr>
        <p:spPr>
          <a:xfrm>
            <a:off x="8192663" y="2031640"/>
            <a:ext cx="5918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0620A42-4653-4C36-84FC-0A863CF1865D}"/>
              </a:ext>
            </a:extLst>
          </p:cNvPr>
          <p:cNvSpPr/>
          <p:nvPr/>
        </p:nvSpPr>
        <p:spPr>
          <a:xfrm>
            <a:off x="9618430" y="459706"/>
            <a:ext cx="4924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0983178-3A2B-457D-A559-3E566EC94681}"/>
              </a:ext>
            </a:extLst>
          </p:cNvPr>
          <p:cNvSpPr/>
          <p:nvPr/>
        </p:nvSpPr>
        <p:spPr>
          <a:xfrm>
            <a:off x="10926573" y="459706"/>
            <a:ext cx="6928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8" name="Picture 2" descr="Trofeo, Ganador, La Copa, Campeón, Oro">
            <a:extLst>
              <a:ext uri="{FF2B5EF4-FFF2-40B4-BE49-F238E27FC236}">
                <a16:creationId xmlns:a16="http://schemas.microsoft.com/office/drawing/2014/main" id="{33DE7822-CC2E-4778-B5E5-22415A12E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761" y="431333"/>
            <a:ext cx="250939" cy="31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4" descr="Łódź, Lago, Articulación, Agua, Playa, Velero, Globo">
            <a:extLst>
              <a:ext uri="{FF2B5EF4-FFF2-40B4-BE49-F238E27FC236}">
                <a16:creationId xmlns:a16="http://schemas.microsoft.com/office/drawing/2014/main" id="{0ED3D7A6-24DB-49C8-83C5-6895B8854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906" y="466536"/>
            <a:ext cx="382386" cy="270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3" name="Picture 6" descr="Lombriz, Gusano, Icono, Dibujos Animados, Dibujo">
            <a:extLst>
              <a:ext uri="{FF2B5EF4-FFF2-40B4-BE49-F238E27FC236}">
                <a16:creationId xmlns:a16="http://schemas.microsoft.com/office/drawing/2014/main" id="{555EDC8E-2C3F-4A4E-8561-6AD86579B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230" y="431897"/>
            <a:ext cx="310321" cy="2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E3EDF7A-AD58-4FD5-957C-53AAC3809B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52" y="1514728"/>
            <a:ext cx="356331" cy="230780"/>
          </a:xfrm>
          <a:prstGeom prst="rect">
            <a:avLst/>
          </a:prstGeom>
        </p:spPr>
      </p:pic>
      <p:pic>
        <p:nvPicPr>
          <p:cNvPr id="125" name="Picture 124" descr="Icon&#10;&#10;Description automatically generated">
            <a:extLst>
              <a:ext uri="{FF2B5EF4-FFF2-40B4-BE49-F238E27FC236}">
                <a16:creationId xmlns:a16="http://schemas.microsoft.com/office/drawing/2014/main" id="{088498F8-65BA-485E-BB58-60F75AF061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5171">
            <a:off x="9030823" y="1398053"/>
            <a:ext cx="390604" cy="405822"/>
          </a:xfrm>
          <a:prstGeom prst="rect">
            <a:avLst/>
          </a:prstGeom>
        </p:spPr>
      </p:pic>
      <p:pic>
        <p:nvPicPr>
          <p:cNvPr id="131" name="Picture 130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DC1478B3-039B-4831-9256-E48FC4152A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73" y="1485264"/>
            <a:ext cx="290304" cy="280778"/>
          </a:xfrm>
          <a:prstGeom prst="rect">
            <a:avLst/>
          </a:prstGeom>
        </p:spPr>
      </p:pic>
      <p:pic>
        <p:nvPicPr>
          <p:cNvPr id="133" name="Picture 13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D5FFAC-10E8-43ED-9486-5382A2ED88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173" y="1470290"/>
            <a:ext cx="561556" cy="280778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68E47A37-6D16-49DB-B390-40AF646AD48A}"/>
              </a:ext>
            </a:extLst>
          </p:cNvPr>
          <p:cNvSpPr/>
          <p:nvPr/>
        </p:nvSpPr>
        <p:spPr>
          <a:xfrm>
            <a:off x="5352998" y="1502517"/>
            <a:ext cx="7697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2A74B393-F5D4-4A2D-A167-844AC74BE2A1}"/>
              </a:ext>
            </a:extLst>
          </p:cNvPr>
          <p:cNvSpPr/>
          <p:nvPr/>
        </p:nvSpPr>
        <p:spPr>
          <a:xfrm>
            <a:off x="6612022" y="1509792"/>
            <a:ext cx="6319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rra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E53AB89-DCE8-4DF0-B862-BD1D1328140E}"/>
              </a:ext>
            </a:extLst>
          </p:cNvPr>
          <p:cNvSpPr/>
          <p:nvPr/>
        </p:nvSpPr>
        <p:spPr>
          <a:xfrm>
            <a:off x="9526069" y="1508281"/>
            <a:ext cx="5838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4B1C8A5-BBA7-4D86-97F0-F34615BC12CC}"/>
              </a:ext>
            </a:extLst>
          </p:cNvPr>
          <p:cNvSpPr/>
          <p:nvPr/>
        </p:nvSpPr>
        <p:spPr>
          <a:xfrm>
            <a:off x="10874731" y="1494128"/>
            <a:ext cx="5437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4" name="Picture 143" descr="Icon&#10;&#10;Description automatically generated">
            <a:extLst>
              <a:ext uri="{FF2B5EF4-FFF2-40B4-BE49-F238E27FC236}">
                <a16:creationId xmlns:a16="http://schemas.microsoft.com/office/drawing/2014/main" id="{CB2402CC-0C3E-4ABE-9FF8-9F089D0322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348" y="1430716"/>
            <a:ext cx="431424" cy="357273"/>
          </a:xfrm>
          <a:prstGeom prst="rect">
            <a:avLst/>
          </a:prstGeom>
        </p:spPr>
      </p:pic>
      <p:pic>
        <p:nvPicPr>
          <p:cNvPr id="145" name="Picture 14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600C471-3EF9-4C28-95B7-32908DE030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602" y="1461240"/>
            <a:ext cx="611000" cy="305500"/>
          </a:xfrm>
          <a:prstGeom prst="rect">
            <a:avLst/>
          </a:prstGeom>
        </p:spPr>
      </p:pic>
      <p:pic>
        <p:nvPicPr>
          <p:cNvPr id="146" name="Picture 2" descr="Gesto De La Mano, Mano, Iconos">
            <a:extLst>
              <a:ext uri="{FF2B5EF4-FFF2-40B4-BE49-F238E27FC236}">
                <a16:creationId xmlns:a16="http://schemas.microsoft.com/office/drawing/2014/main" id="{3C6DEBC7-995E-401B-90B0-9E711593D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39" y="928906"/>
            <a:ext cx="351500" cy="34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2F94B1B-44A4-4E02-AF5A-0CC83A511402}"/>
              </a:ext>
            </a:extLst>
          </p:cNvPr>
          <p:cNvGrpSpPr/>
          <p:nvPr/>
        </p:nvGrpSpPr>
        <p:grpSpPr>
          <a:xfrm>
            <a:off x="8911337" y="998946"/>
            <a:ext cx="481509" cy="215682"/>
            <a:chOff x="1999785" y="2872431"/>
            <a:chExt cx="7229940" cy="3238500"/>
          </a:xfrm>
        </p:grpSpPr>
        <p:pic>
          <p:nvPicPr>
            <p:cNvPr id="147" name="Picture 2" descr="Book, Read, Open, Published, Write">
              <a:extLst>
                <a:ext uri="{FF2B5EF4-FFF2-40B4-BE49-F238E27FC236}">
                  <a16:creationId xmlns:a16="http://schemas.microsoft.com/office/drawing/2014/main" id="{94A9C1FC-9C1C-4643-9F6C-2DF443F7B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275" y="2872431"/>
              <a:ext cx="6267450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9B0500CA-3CAD-4D60-AD86-9CB08B8C6DAA}"/>
                </a:ext>
              </a:extLst>
            </p:cNvPr>
            <p:cNvCxnSpPr>
              <a:cxnSpLocks/>
            </p:cNvCxnSpPr>
            <p:nvPr/>
          </p:nvCxnSpPr>
          <p:spPr>
            <a:xfrm>
              <a:off x="1999785" y="4284202"/>
              <a:ext cx="2475491" cy="0"/>
            </a:xfrm>
            <a:prstGeom prst="straightConnector1">
              <a:avLst/>
            </a:prstGeom>
            <a:ln w="3175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4" name="Picture 153">
            <a:hlinkClick r:id="" action="ppaction://noaction">
              <a:snd r:embed="rId18" name="3_5.wav"/>
            </a:hlinkClick>
            <a:extLst>
              <a:ext uri="{FF2B5EF4-FFF2-40B4-BE49-F238E27FC236}">
                <a16:creationId xmlns:a16="http://schemas.microsoft.com/office/drawing/2014/main" id="{8D7B3B73-2F79-4253-ADF9-8D44826AB1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44902" y="964738"/>
            <a:ext cx="251313" cy="28605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D7620BF-E496-4481-A0A3-FD82688D78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76" y="972489"/>
            <a:ext cx="255864" cy="255864"/>
          </a:xfrm>
          <a:prstGeom prst="rect">
            <a:avLst/>
          </a:prstGeom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2D714D2-ED67-41E6-90DE-5EFD21F5454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314" y="983801"/>
            <a:ext cx="548740" cy="274370"/>
          </a:xfrm>
          <a:prstGeom prst="rect">
            <a:avLst/>
          </a:prstGeom>
        </p:spPr>
      </p:pic>
      <p:pic>
        <p:nvPicPr>
          <p:cNvPr id="19" name="Picture 18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AC1615AA-7F48-46B4-914A-526F9383FCD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3181" r="66546" b="33644"/>
          <a:stretch/>
        </p:blipFill>
        <p:spPr>
          <a:xfrm>
            <a:off x="11814603" y="941625"/>
            <a:ext cx="293634" cy="352220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9CEA659B-1F7F-4B57-96A2-97E3935229C2}"/>
              </a:ext>
            </a:extLst>
          </p:cNvPr>
          <p:cNvSpPr/>
          <p:nvPr/>
        </p:nvSpPr>
        <p:spPr>
          <a:xfrm>
            <a:off x="9449272" y="990439"/>
            <a:ext cx="7088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cole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gi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2B67D93E-5DB2-4351-87AB-D826C2A265B5}"/>
              </a:ext>
            </a:extLst>
          </p:cNvPr>
          <p:cNvSpPr/>
          <p:nvPr/>
        </p:nvSpPr>
        <p:spPr>
          <a:xfrm>
            <a:off x="10799953" y="990181"/>
            <a:ext cx="7938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19294EFD-17A9-4F27-A83E-92779E6443BE}"/>
              </a:ext>
            </a:extLst>
          </p:cNvPr>
          <p:cNvSpPr/>
          <p:nvPr/>
        </p:nvSpPr>
        <p:spPr>
          <a:xfrm>
            <a:off x="5374348" y="969616"/>
            <a:ext cx="7136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melo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D92CAD50-93FA-438B-A295-6B4F191771F7}"/>
              </a:ext>
            </a:extLst>
          </p:cNvPr>
          <p:cNvSpPr/>
          <p:nvPr/>
        </p:nvSpPr>
        <p:spPr>
          <a:xfrm>
            <a:off x="6608567" y="980258"/>
            <a:ext cx="6078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nial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2" name="Picture 2" descr="Eye, Green, Pupil, Human, Sight, Part">
            <a:extLst>
              <a:ext uri="{FF2B5EF4-FFF2-40B4-BE49-F238E27FC236}">
                <a16:creationId xmlns:a16="http://schemas.microsoft.com/office/drawing/2014/main" id="{5E748511-F27A-4909-8F7E-40AB988FC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17" y="444804"/>
            <a:ext cx="321191" cy="26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Text, whiteboard&#10;&#10;Description automatically generated">
            <a:extLst>
              <a:ext uri="{FF2B5EF4-FFF2-40B4-BE49-F238E27FC236}">
                <a16:creationId xmlns:a16="http://schemas.microsoft.com/office/drawing/2014/main" id="{19F0FF06-7D49-4E6D-9899-F676C823A0B2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41" y="5855681"/>
            <a:ext cx="850366" cy="850366"/>
          </a:xfrm>
          <a:prstGeom prst="rect">
            <a:avLst/>
          </a:prstGeom>
        </p:spPr>
      </p:pic>
      <p:pic>
        <p:nvPicPr>
          <p:cNvPr id="28" name="Picture 27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50BB79AC-18B4-40A1-A80E-58115AAA0B8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722">
            <a:off x="6205695" y="426392"/>
            <a:ext cx="371085" cy="317539"/>
          </a:xfrm>
          <a:prstGeom prst="rect">
            <a:avLst/>
          </a:prstGeom>
        </p:spPr>
      </p:pic>
      <p:sp>
        <p:nvSpPr>
          <p:cNvPr id="173" name="Rectangle 172">
            <a:extLst>
              <a:ext uri="{FF2B5EF4-FFF2-40B4-BE49-F238E27FC236}">
                <a16:creationId xmlns:a16="http://schemas.microsoft.com/office/drawing/2014/main" id="{9C2663F5-2488-454D-AD93-A3ACC12BBFE9}"/>
              </a:ext>
            </a:extLst>
          </p:cNvPr>
          <p:cNvSpPr/>
          <p:nvPr/>
        </p:nvSpPr>
        <p:spPr>
          <a:xfrm>
            <a:off x="5415578" y="474622"/>
            <a:ext cx="4491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2A3095D-B9EC-47FF-8BA2-C93A0DB8B863}"/>
              </a:ext>
            </a:extLst>
          </p:cNvPr>
          <p:cNvSpPr/>
          <p:nvPr/>
        </p:nvSpPr>
        <p:spPr>
          <a:xfrm>
            <a:off x="6670726" y="450168"/>
            <a:ext cx="6447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pá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31" descr="A picture containing pond, several&#10;&#10;Description automatically generated">
            <a:extLst>
              <a:ext uri="{FF2B5EF4-FFF2-40B4-BE49-F238E27FC236}">
                <a16:creationId xmlns:a16="http://schemas.microsoft.com/office/drawing/2014/main" id="{12E95FEF-0AD6-4309-B3AE-0D91E8A48CE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4" t="25957" b="53391"/>
          <a:stretch/>
        </p:blipFill>
        <p:spPr>
          <a:xfrm>
            <a:off x="7390652" y="451702"/>
            <a:ext cx="473772" cy="338143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CA635DFC-737D-429A-B01F-BCB852ED31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60" y="2000690"/>
            <a:ext cx="416412" cy="316992"/>
          </a:xfrm>
          <a:prstGeom prst="rect">
            <a:avLst/>
          </a:prstGeom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7B9CFB1F-92B0-4847-AC8F-D1976E8BB06B}"/>
              </a:ext>
            </a:extLst>
          </p:cNvPr>
          <p:cNvSpPr/>
          <p:nvPr/>
        </p:nvSpPr>
        <p:spPr>
          <a:xfrm>
            <a:off x="5346274" y="2035483"/>
            <a:ext cx="4812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EE1C915F-20DA-4729-9556-B9F6EF5003B2}"/>
              </a:ext>
            </a:extLst>
          </p:cNvPr>
          <p:cNvSpPr/>
          <p:nvPr/>
        </p:nvSpPr>
        <p:spPr>
          <a:xfrm>
            <a:off x="6595339" y="2035483"/>
            <a:ext cx="7889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uelo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87E2C46B-5E60-41CF-8B41-1FEF073CC3A6}"/>
              </a:ext>
            </a:extLst>
          </p:cNvPr>
          <p:cNvSpPr/>
          <p:nvPr/>
        </p:nvSpPr>
        <p:spPr>
          <a:xfrm>
            <a:off x="9458341" y="2013561"/>
            <a:ext cx="5421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ube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6ECB5B8-3AF2-442E-8F1C-EBB5D5D6F180}"/>
              </a:ext>
            </a:extLst>
          </p:cNvPr>
          <p:cNvSpPr/>
          <p:nvPr/>
        </p:nvSpPr>
        <p:spPr>
          <a:xfrm>
            <a:off x="10777492" y="2019994"/>
            <a:ext cx="5629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ovio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4396EE6D-4D6E-41B1-83F8-669E6056ECB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60" b="53391"/>
          <a:stretch/>
        </p:blipFill>
        <p:spPr>
          <a:xfrm rot="11127067">
            <a:off x="6182264" y="1987786"/>
            <a:ext cx="276250" cy="369511"/>
          </a:xfrm>
          <a:prstGeom prst="rect">
            <a:avLst/>
          </a:prstGeom>
        </p:spPr>
      </p:pic>
      <p:pic>
        <p:nvPicPr>
          <p:cNvPr id="44" name="Picture 43" descr="A picture containing shape&#10;&#10;Description automatically generated">
            <a:extLst>
              <a:ext uri="{FF2B5EF4-FFF2-40B4-BE49-F238E27FC236}">
                <a16:creationId xmlns:a16="http://schemas.microsoft.com/office/drawing/2014/main" id="{F2084F95-2913-43AB-9F0E-DAAAB4F1E56A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075" y="2005713"/>
            <a:ext cx="310105" cy="325623"/>
          </a:xfrm>
          <a:prstGeom prst="rect">
            <a:avLst/>
          </a:prstGeom>
        </p:spPr>
      </p:pic>
      <p:pic>
        <p:nvPicPr>
          <p:cNvPr id="188" name="Picture 8" descr="Index Finger, Pointer, Click, Hand">
            <a:extLst>
              <a:ext uri="{FF2B5EF4-FFF2-40B4-BE49-F238E27FC236}">
                <a16:creationId xmlns:a16="http://schemas.microsoft.com/office/drawing/2014/main" id="{27C0E3F4-96F9-4F02-BFE4-846B8272C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310" y="2008834"/>
            <a:ext cx="188283" cy="29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1654D69-F8B9-43C9-B80A-6AEFD70CB8F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455" y="1983162"/>
            <a:ext cx="349636" cy="370782"/>
          </a:xfrm>
          <a:prstGeom prst="rect">
            <a:avLst/>
          </a:prstGeom>
        </p:spPr>
      </p:pic>
      <p:pic>
        <p:nvPicPr>
          <p:cNvPr id="50" name="Picture 49" descr="Shape, arrow&#10;&#10;Description automatically generated">
            <a:extLst>
              <a:ext uri="{FF2B5EF4-FFF2-40B4-BE49-F238E27FC236}">
                <a16:creationId xmlns:a16="http://schemas.microsoft.com/office/drawing/2014/main" id="{2964DC85-771E-429D-9A83-EC2ABB7B741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25" y="2004029"/>
            <a:ext cx="511770" cy="280674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291A021A-4CC6-46CE-9895-0E0A8E83BF8D}"/>
              </a:ext>
            </a:extLst>
          </p:cNvPr>
          <p:cNvSpPr/>
          <p:nvPr/>
        </p:nvSpPr>
        <p:spPr>
          <a:xfrm rot="12617474">
            <a:off x="11522176" y="1955769"/>
            <a:ext cx="658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pic>
        <p:nvPicPr>
          <p:cNvPr id="189" name="Picture 2">
            <a:extLst>
              <a:ext uri="{FF2B5EF4-FFF2-40B4-BE49-F238E27FC236}">
                <a16:creationId xmlns:a16="http://schemas.microsoft.com/office/drawing/2014/main" id="{1C73A948-A345-4BBA-A36A-E41A4916C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/>
          <a:stretch/>
        </p:blipFill>
        <p:spPr bwMode="auto">
          <a:xfrm>
            <a:off x="8990993" y="2602440"/>
            <a:ext cx="1040703" cy="1051553"/>
          </a:xfrm>
          <a:prstGeom prst="rect">
            <a:avLst/>
          </a:prstGeom>
          <a:ln w="19050" cap="sq">
            <a:solidFill>
              <a:srgbClr val="00206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TextBox 190">
            <a:extLst>
              <a:ext uri="{FF2B5EF4-FFF2-40B4-BE49-F238E27FC236}">
                <a16:creationId xmlns:a16="http://schemas.microsoft.com/office/drawing/2014/main" id="{EFDA9E06-F0D6-499B-907F-08296B6583A6}"/>
              </a:ext>
            </a:extLst>
          </p:cNvPr>
          <p:cNvSpPr txBox="1"/>
          <p:nvPr/>
        </p:nvSpPr>
        <p:spPr>
          <a:xfrm>
            <a:off x="10114675" y="2638617"/>
            <a:ext cx="1539839" cy="954107"/>
          </a:xfrm>
          <a:prstGeom prst="rect">
            <a:avLst/>
          </a:prstGeom>
          <a:solidFill>
            <a:srgbClr val="FFE699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 sol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arriba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mar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abajo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y, en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medio,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un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barco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.</a:t>
            </a:r>
          </a:p>
        </p:txBody>
      </p:sp>
      <p:pic>
        <p:nvPicPr>
          <p:cNvPr id="192" name="Picture 191">
            <a:extLst>
              <a:ext uri="{FF2B5EF4-FFF2-40B4-BE49-F238E27FC236}">
                <a16:creationId xmlns:a16="http://schemas.microsoft.com/office/drawing/2014/main" id="{CE132B87-2DEA-488F-8599-7FE0B3599C05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t="10929"/>
          <a:stretch/>
        </p:blipFill>
        <p:spPr>
          <a:xfrm>
            <a:off x="4391527" y="2562736"/>
            <a:ext cx="2279199" cy="1130962"/>
          </a:xfrm>
          <a:prstGeom prst="rect">
            <a:avLst/>
          </a:prstGeo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A6E2073B-7DAE-4C71-8E28-A2132651FE16}"/>
              </a:ext>
            </a:extLst>
          </p:cNvPr>
          <p:cNvSpPr txBox="1"/>
          <p:nvPr/>
        </p:nvSpPr>
        <p:spPr>
          <a:xfrm>
            <a:off x="97867" y="4670050"/>
            <a:ext cx="21607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Using reference materials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C7C4FABC-5A2E-49AA-BD68-DFBD5B390455}"/>
              </a:ext>
            </a:extLst>
          </p:cNvPr>
          <p:cNvSpPr txBox="1"/>
          <p:nvPr/>
        </p:nvSpPr>
        <p:spPr>
          <a:xfrm>
            <a:off x="77539" y="4951721"/>
            <a:ext cx="16986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dictionaries have symbols with useful information about the type of word, (e.g., noun, adjective) and noun gender (masculine or feminine). 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60BF088-1D40-4ED0-A59A-AD31E5D07708}"/>
              </a:ext>
            </a:extLst>
          </p:cNvPr>
          <p:cNvSpPr txBox="1"/>
          <p:nvPr/>
        </p:nvSpPr>
        <p:spPr>
          <a:xfrm>
            <a:off x="2159070" y="4648555"/>
            <a:ext cx="544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35"/>
              </a:rPr>
              <a:t>www.wordreference.com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7" name="Picture 196">
            <a:extLst>
              <a:ext uri="{FF2B5EF4-FFF2-40B4-BE49-F238E27FC236}">
                <a16:creationId xmlns:a16="http://schemas.microsoft.com/office/drawing/2014/main" id="{2AE3A919-67A2-4FE7-BB75-19AC793A12A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145874" y="4961534"/>
            <a:ext cx="2850774" cy="1617105"/>
          </a:xfrm>
          <a:prstGeom prst="rect">
            <a:avLst/>
          </a:prstGeom>
        </p:spPr>
      </p:pic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6390CFC8-E07D-40DB-A0F5-B19600C4683E}"/>
              </a:ext>
            </a:extLst>
          </p:cNvPr>
          <p:cNvSpPr/>
          <p:nvPr/>
        </p:nvSpPr>
        <p:spPr>
          <a:xfrm>
            <a:off x="2105099" y="6427696"/>
            <a:ext cx="322685" cy="14676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EDAA5AA3-9D7E-4E65-91E2-4DD0A609A582}"/>
              </a:ext>
            </a:extLst>
          </p:cNvPr>
          <p:cNvSpPr txBox="1"/>
          <p:nvPr/>
        </p:nvSpPr>
        <p:spPr>
          <a:xfrm>
            <a:off x="3897823" y="3881166"/>
            <a:ext cx="7825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noun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5157557C-124A-4CBF-ACA0-67E45911288D}"/>
              </a:ext>
            </a:extLst>
          </p:cNvPr>
          <p:cNvSpPr txBox="1"/>
          <p:nvPr/>
        </p:nvSpPr>
        <p:spPr>
          <a:xfrm>
            <a:off x="3874698" y="4091575"/>
            <a:ext cx="1175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masculine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DD21162D-B00F-4317-846E-41A01A1AB88F}"/>
              </a:ext>
            </a:extLst>
          </p:cNvPr>
          <p:cNvSpPr txBox="1"/>
          <p:nvPr/>
        </p:nvSpPr>
        <p:spPr>
          <a:xfrm>
            <a:off x="3897823" y="4307010"/>
            <a:ext cx="9781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feminine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4BF2DF3-38F3-49F8-BEF5-F3CD7EC10B91}"/>
              </a:ext>
            </a:extLst>
          </p:cNvPr>
          <p:cNvSpPr/>
          <p:nvPr/>
        </p:nvSpPr>
        <p:spPr>
          <a:xfrm>
            <a:off x="3055170" y="6103229"/>
            <a:ext cx="954345" cy="249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A1E9B5B-E57A-419C-981D-490BF0D5C989}"/>
              </a:ext>
            </a:extLst>
          </p:cNvPr>
          <p:cNvCxnSpPr>
            <a:cxnSpLocks/>
            <a:endCxn id="54" idx="1"/>
          </p:cNvCxnSpPr>
          <p:nvPr/>
        </p:nvCxnSpPr>
        <p:spPr>
          <a:xfrm flipV="1">
            <a:off x="2399375" y="6228143"/>
            <a:ext cx="655795" cy="207496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C931444-C9C1-493A-A93F-6DB9B8CFD0B7}"/>
              </a:ext>
            </a:extLst>
          </p:cNvPr>
          <p:cNvSpPr txBox="1"/>
          <p:nvPr/>
        </p:nvSpPr>
        <p:spPr>
          <a:xfrm>
            <a:off x="3493814" y="5446760"/>
            <a:ext cx="1503321" cy="430887"/>
          </a:xfrm>
          <a:prstGeom prst="rect">
            <a:avLst/>
          </a:prstGeom>
          <a:solidFill>
            <a:srgbClr val="FFF3F3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nube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cloud)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nube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) cloud</a:t>
            </a:r>
          </a:p>
        </p:txBody>
      </p: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C9DE5A6D-C4FA-4E9E-8BBB-065EEF71CBB2}"/>
              </a:ext>
            </a:extLst>
          </p:cNvPr>
          <p:cNvCxnSpPr>
            <a:cxnSpLocks/>
            <a:stCxn id="54" idx="0"/>
            <a:endCxn id="59" idx="2"/>
          </p:cNvCxnSpPr>
          <p:nvPr/>
        </p:nvCxnSpPr>
        <p:spPr>
          <a:xfrm flipV="1">
            <a:off x="3532343" y="5877647"/>
            <a:ext cx="713132" cy="225582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id="{0175D2A3-4984-41E9-ACF9-A48C9975307F}"/>
              </a:ext>
            </a:extLst>
          </p:cNvPr>
          <p:cNvSpPr/>
          <p:nvPr/>
        </p:nvSpPr>
        <p:spPr>
          <a:xfrm>
            <a:off x="6670726" y="3160610"/>
            <a:ext cx="2173695" cy="5330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Gloria Fuertes es una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poetisa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España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200" dirty="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0CD134F-AC21-475C-8258-4EE442E85FDE}"/>
              </a:ext>
            </a:extLst>
          </p:cNvPr>
          <p:cNvGrpSpPr/>
          <p:nvPr/>
        </p:nvGrpSpPr>
        <p:grpSpPr>
          <a:xfrm>
            <a:off x="6454899" y="2548489"/>
            <a:ext cx="636669" cy="613024"/>
            <a:chOff x="6210543" y="3764108"/>
            <a:chExt cx="801046" cy="775262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61DD384A-E633-40B8-B5FD-80893D040CFC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88CB1C1-EA89-43B4-82C1-761EDB319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39" name="Picture 13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F65E3C5-3421-4A18-A4CC-7A692CD0F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5666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2BAD3B0B-81E6-47DD-9F86-C8A094859BD6}"/>
              </a:ext>
            </a:extLst>
          </p:cNvPr>
          <p:cNvSpPr/>
          <p:nvPr/>
        </p:nvSpPr>
        <p:spPr>
          <a:xfrm>
            <a:off x="5458086" y="549595"/>
            <a:ext cx="2462827" cy="7560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Perú y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España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unos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instrumentos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típicos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¿Amas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música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1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7527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 err="1">
                <a:solidFill>
                  <a:srgbClr val="FF000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Rojo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Summer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181622"/>
              </p:ext>
            </p:extLst>
          </p:nvPr>
        </p:nvGraphicFramePr>
        <p:xfrm>
          <a:off x="100987" y="89289"/>
          <a:ext cx="2877693" cy="38135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693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68461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Actividades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31319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love, loving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31319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comer – to eat, eating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31319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cuidar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look after, looking after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31319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enseñar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teach, show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31319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jugar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play, playing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31319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llevar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take, bring, wear, carry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31319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odiar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hate, hating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31319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participar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participate, participating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31319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practicar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practise, practising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31319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preparar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prepare, preparing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3131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después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after(wards)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7893657" y="343932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pic>
        <p:nvPicPr>
          <p:cNvPr id="209" name="Picture 20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1F43B6-F0E7-471E-8805-66C6A7FB3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184" y="42427"/>
            <a:ext cx="489828" cy="326424"/>
          </a:xfrm>
          <a:prstGeom prst="rect">
            <a:avLst/>
          </a:prstGeom>
        </p:spPr>
      </p:pic>
      <p:graphicFrame>
        <p:nvGraphicFramePr>
          <p:cNvPr id="92" name="Table 107">
            <a:extLst>
              <a:ext uri="{FF2B5EF4-FFF2-40B4-BE49-F238E27FC236}">
                <a16:creationId xmlns:a16="http://schemas.microsoft.com/office/drawing/2014/main" id="{CA683BBA-6716-498F-8E22-40D800C9D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12574"/>
              </p:ext>
            </p:extLst>
          </p:nvPr>
        </p:nvGraphicFramePr>
        <p:xfrm>
          <a:off x="7977907" y="650838"/>
          <a:ext cx="4120308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642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87706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296176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[r]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93" name="Rectangle 92">
            <a:extLst>
              <a:ext uri="{FF2B5EF4-FFF2-40B4-BE49-F238E27FC236}">
                <a16:creationId xmlns:a16="http://schemas.microsoft.com/office/drawing/2014/main" id="{D3FF7475-7A2F-4BF3-8FBA-7950A92F2932}"/>
              </a:ext>
            </a:extLst>
          </p:cNvPr>
          <p:cNvSpPr/>
          <p:nvPr/>
        </p:nvSpPr>
        <p:spPr>
          <a:xfrm>
            <a:off x="8187007" y="716240"/>
            <a:ext cx="5597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37D51C77-B945-4223-84EC-BCAFA9C8A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702708"/>
              </p:ext>
            </p:extLst>
          </p:nvPr>
        </p:nvGraphicFramePr>
        <p:xfrm>
          <a:off x="7977517" y="1100996"/>
          <a:ext cx="4120309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18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05394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29072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95" name="Rectangle 94">
            <a:extLst>
              <a:ext uri="{FF2B5EF4-FFF2-40B4-BE49-F238E27FC236}">
                <a16:creationId xmlns:a16="http://schemas.microsoft.com/office/drawing/2014/main" id="{74005AB0-35DE-4773-9B14-F082077E1084}"/>
              </a:ext>
            </a:extLst>
          </p:cNvPr>
          <p:cNvSpPr/>
          <p:nvPr/>
        </p:nvSpPr>
        <p:spPr>
          <a:xfrm>
            <a:off x="8235785" y="1162289"/>
            <a:ext cx="5903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7" name="Table 107">
            <a:extLst>
              <a:ext uri="{FF2B5EF4-FFF2-40B4-BE49-F238E27FC236}">
                <a16:creationId xmlns:a16="http://schemas.microsoft.com/office/drawing/2014/main" id="{4F9FAE57-48F3-459B-91A5-D85EB48641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129320"/>
              </p:ext>
            </p:extLst>
          </p:nvPr>
        </p:nvGraphicFramePr>
        <p:xfrm>
          <a:off x="7977907" y="1559959"/>
          <a:ext cx="4120308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642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87706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296176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[b]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3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98" name="Rectangle 97">
            <a:extLst>
              <a:ext uri="{FF2B5EF4-FFF2-40B4-BE49-F238E27FC236}">
                <a16:creationId xmlns:a16="http://schemas.microsoft.com/office/drawing/2014/main" id="{51734657-EEEB-4C9B-B49F-0838EE312AB1}"/>
              </a:ext>
            </a:extLst>
          </p:cNvPr>
          <p:cNvSpPr/>
          <p:nvPr/>
        </p:nvSpPr>
        <p:spPr>
          <a:xfrm>
            <a:off x="8187007" y="1625361"/>
            <a:ext cx="6751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uela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096A4723-787D-461A-AEA7-1F9BEAA00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88719"/>
              </p:ext>
            </p:extLst>
          </p:nvPr>
        </p:nvGraphicFramePr>
        <p:xfrm>
          <a:off x="7977517" y="2010117"/>
          <a:ext cx="4120309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18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05394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29072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[v]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00" name="Rectangle 99">
            <a:extLst>
              <a:ext uri="{FF2B5EF4-FFF2-40B4-BE49-F238E27FC236}">
                <a16:creationId xmlns:a16="http://schemas.microsoft.com/office/drawing/2014/main" id="{BC8C5096-9581-441C-9DD9-A66B7A3CA9E9}"/>
              </a:ext>
            </a:extLst>
          </p:cNvPr>
          <p:cNvSpPr/>
          <p:nvPr/>
        </p:nvSpPr>
        <p:spPr>
          <a:xfrm>
            <a:off x="8235785" y="2071410"/>
            <a:ext cx="5903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01" name="Table 100">
            <a:extLst>
              <a:ext uri="{FF2B5EF4-FFF2-40B4-BE49-F238E27FC236}">
                <a16:creationId xmlns:a16="http://schemas.microsoft.com/office/drawing/2014/main" id="{581222A6-24BD-4C4A-984F-683CFDFCF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905664"/>
              </p:ext>
            </p:extLst>
          </p:nvPr>
        </p:nvGraphicFramePr>
        <p:xfrm>
          <a:off x="7977517" y="2459408"/>
          <a:ext cx="1524187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18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[h]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02" name="Rectangle 101">
            <a:extLst>
              <a:ext uri="{FF2B5EF4-FFF2-40B4-BE49-F238E27FC236}">
                <a16:creationId xmlns:a16="http://schemas.microsoft.com/office/drawing/2014/main" id="{DC01F5CA-B45E-46EE-8438-31FBD94FD54B}"/>
              </a:ext>
            </a:extLst>
          </p:cNvPr>
          <p:cNvSpPr/>
          <p:nvPr/>
        </p:nvSpPr>
        <p:spPr>
          <a:xfrm>
            <a:off x="8235785" y="2522081"/>
            <a:ext cx="8370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h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elado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03" name="Table 30">
            <a:extLst>
              <a:ext uri="{FF2B5EF4-FFF2-40B4-BE49-F238E27FC236}">
                <a16:creationId xmlns:a16="http://schemas.microsoft.com/office/drawing/2014/main" id="{E2A951BE-6876-4739-9C00-10C03CF94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85482"/>
              </p:ext>
            </p:extLst>
          </p:nvPr>
        </p:nvGraphicFramePr>
        <p:xfrm>
          <a:off x="3002378" y="87133"/>
          <a:ext cx="2397888" cy="37833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7888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78763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cosas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307862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canción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song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307862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comida – food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307862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guitarra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guitar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307862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trabajo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work, job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325973">
                <a:tc>
                  <a:txBody>
                    <a:bodyPr/>
                    <a:lstStyle/>
                    <a:p>
                      <a:r>
                        <a:rPr lang="en-GB" sz="12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Las personas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307862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abuelo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grandfather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  <a:tr h="307862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abuela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grandmother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932"/>
                  </a:ext>
                </a:extLst>
              </a:tr>
              <a:tr h="307862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profesor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(male) teacher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49230"/>
                  </a:ext>
                </a:extLst>
              </a:tr>
              <a:tr h="307862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(female) teacher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811466"/>
                  </a:ext>
                </a:extLst>
              </a:tr>
              <a:tr h="307862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niño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boy, male child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977472"/>
                  </a:ext>
                </a:extLst>
              </a:tr>
              <a:tr h="307862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niña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girl, female child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214405"/>
                  </a:ext>
                </a:extLst>
              </a:tr>
            </a:tbl>
          </a:graphicData>
        </a:graphic>
      </p:graphicFrame>
      <p:pic>
        <p:nvPicPr>
          <p:cNvPr id="122" name="Picture 121" descr="Logo&#10;&#10;Description automatically generated">
            <a:extLst>
              <a:ext uri="{FF2B5EF4-FFF2-40B4-BE49-F238E27FC236}">
                <a16:creationId xmlns:a16="http://schemas.microsoft.com/office/drawing/2014/main" id="{5DCCC45C-86E8-461C-9043-D9E41ED6A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715" y="1402373"/>
            <a:ext cx="489828" cy="326424"/>
          </a:xfrm>
          <a:prstGeom prst="rect">
            <a:avLst/>
          </a:prstGeom>
        </p:spPr>
      </p:pic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58F6489A-16BD-4072-9B44-9C4ED8D01154}"/>
              </a:ext>
            </a:extLst>
          </p:cNvPr>
          <p:cNvSpPr/>
          <p:nvPr/>
        </p:nvSpPr>
        <p:spPr>
          <a:xfrm>
            <a:off x="9300005" y="2913114"/>
            <a:ext cx="2777699" cy="10297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assemblies are not very common in Spain but pupils in each year group contribute to the whole school’s end of year show (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festival de fin de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curso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lang="en-GB" sz="1200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48EC8A5-92D8-4222-9F80-0BFD2BBD76EB}"/>
              </a:ext>
            </a:extLst>
          </p:cNvPr>
          <p:cNvGrpSpPr/>
          <p:nvPr/>
        </p:nvGrpSpPr>
        <p:grpSpPr>
          <a:xfrm>
            <a:off x="4972938" y="392430"/>
            <a:ext cx="559236" cy="498130"/>
            <a:chOff x="6210543" y="3764108"/>
            <a:chExt cx="801046" cy="775262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7819356-57C9-47C8-98D6-E20A25328E0F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D68FC59-9767-436E-A07C-FC4BC087C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91" name="Picture 9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EED978E-9743-4F1D-BAC3-19106E5C4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3ACAE0C4-9331-4B81-90A9-1F6F0FC798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871493"/>
              </p:ext>
            </p:extLst>
          </p:nvPr>
        </p:nvGraphicFramePr>
        <p:xfrm>
          <a:off x="107049" y="4003257"/>
          <a:ext cx="5802126" cy="27889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4042">
                  <a:extLst>
                    <a:ext uri="{9D8B030D-6E8A-4147-A177-3AD203B41FA5}">
                      <a16:colId xmlns:a16="http://schemas.microsoft.com/office/drawing/2014/main" val="2222051249"/>
                    </a:ext>
                  </a:extLst>
                </a:gridCol>
                <a:gridCol w="1841488">
                  <a:extLst>
                    <a:ext uri="{9D8B030D-6E8A-4147-A177-3AD203B41FA5}">
                      <a16:colId xmlns:a16="http://schemas.microsoft.com/office/drawing/2014/main" val="3946774754"/>
                    </a:ext>
                  </a:extLst>
                </a:gridCol>
                <a:gridCol w="2026596">
                  <a:extLst>
                    <a:ext uri="{9D8B030D-6E8A-4147-A177-3AD203B41FA5}">
                      <a16:colId xmlns:a16="http://schemas.microsoft.com/office/drawing/2014/main" val="630879393"/>
                    </a:ext>
                  </a:extLst>
                </a:gridCol>
              </a:tblGrid>
              <a:tr h="2788967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Plural definite articles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We use 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el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to mean ‘the’ for masculine and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la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for feminine singular nouns.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</a:b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To say ‘the’ before a plural noun, use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los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or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las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el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grupo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– the group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los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grupos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– the groups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la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tortuga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– the tortoise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las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tortugas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– the tortoises</a:t>
                      </a:r>
                      <a:endParaRPr kumimoji="0" lang="en-GB" sz="1100" b="1" i="0" u="sng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Opinion verbs + articles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Use the definite article ‘the’ after opinion verbs (e.g.,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amar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odiar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Amo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los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idiomas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.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I love languages.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Odio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las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mañanas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.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I hate mornings.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AR-verbs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405653"/>
                  </a:ext>
                </a:extLst>
              </a:tr>
            </a:tbl>
          </a:graphicData>
        </a:graphic>
      </p:graphicFrame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FC921105-9001-4C86-9D44-C39F6D869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544830"/>
              </p:ext>
            </p:extLst>
          </p:nvPr>
        </p:nvGraphicFramePr>
        <p:xfrm>
          <a:off x="5995728" y="4014396"/>
          <a:ext cx="6068635" cy="2790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2878">
                  <a:extLst>
                    <a:ext uri="{9D8B030D-6E8A-4147-A177-3AD203B41FA5}">
                      <a16:colId xmlns:a16="http://schemas.microsoft.com/office/drawing/2014/main" val="4011427014"/>
                    </a:ext>
                  </a:extLst>
                </a:gridCol>
                <a:gridCol w="1926073">
                  <a:extLst>
                    <a:ext uri="{9D8B030D-6E8A-4147-A177-3AD203B41FA5}">
                      <a16:colId xmlns:a16="http://schemas.microsoft.com/office/drawing/2014/main" val="586425027"/>
                    </a:ext>
                  </a:extLst>
                </a:gridCol>
                <a:gridCol w="2119684">
                  <a:extLst>
                    <a:ext uri="{9D8B030D-6E8A-4147-A177-3AD203B41FA5}">
                      <a16:colId xmlns:a16="http://schemas.microsoft.com/office/drawing/2014/main" val="3188531593"/>
                    </a:ext>
                  </a:extLst>
                </a:gridCol>
              </a:tblGrid>
              <a:tr h="2790082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ER- verbs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Jugar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play, playing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Some verbs, like 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jugar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, do not follow the general rules.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ju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go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I play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ju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gas</a:t>
                      </a:r>
                      <a:b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you play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ju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ga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s/he plays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Personal ‘a’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68948"/>
                  </a:ext>
                </a:extLst>
              </a:tr>
            </a:tbl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9DFE9B33-65D4-4F9A-9DF6-C565E544141A}"/>
              </a:ext>
            </a:extLst>
          </p:cNvPr>
          <p:cNvGrpSpPr/>
          <p:nvPr/>
        </p:nvGrpSpPr>
        <p:grpSpPr>
          <a:xfrm>
            <a:off x="8439043" y="3048090"/>
            <a:ext cx="801046" cy="775262"/>
            <a:chOff x="6210543" y="3764108"/>
            <a:chExt cx="801046" cy="775262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83B6803-A0EC-469C-B58F-E73B55B679E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A8289EC-AA65-4E50-A706-9904AB600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40" name="Picture 39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F1DDAD5B-0778-4190-AA3A-B6D9BCC68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54" name="Oval 153">
            <a:extLst>
              <a:ext uri="{FF2B5EF4-FFF2-40B4-BE49-F238E27FC236}">
                <a16:creationId xmlns:a16="http://schemas.microsoft.com/office/drawing/2014/main" id="{587748D5-4F72-43D3-9EB5-3152BB3AC36B}"/>
              </a:ext>
            </a:extLst>
          </p:cNvPr>
          <p:cNvSpPr/>
          <p:nvPr/>
        </p:nvSpPr>
        <p:spPr>
          <a:xfrm>
            <a:off x="5771345" y="1383093"/>
            <a:ext cx="1953638" cy="1645204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4191741B-4FA5-4AC5-85B1-FA7AE262A810}"/>
              </a:ext>
            </a:extLst>
          </p:cNvPr>
          <p:cNvSpPr/>
          <p:nvPr/>
        </p:nvSpPr>
        <p:spPr>
          <a:xfrm>
            <a:off x="5749425" y="2412561"/>
            <a:ext cx="1953638" cy="1561485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6" name="Picture 9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7F90437-CDDC-45F7-BDCA-E39034D2C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978" y="2766747"/>
            <a:ext cx="477793" cy="318404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A21F19CB-3CF6-4B6F-85C6-ACD4C46114F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7250" y="2507475"/>
            <a:ext cx="389368" cy="443402"/>
          </a:xfrm>
          <a:prstGeom prst="rect">
            <a:avLst/>
          </a:prstGeom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CA710D71-BC11-435C-A2F5-1C6B8E8DE7CA}"/>
              </a:ext>
            </a:extLst>
          </p:cNvPr>
          <p:cNvSpPr txBox="1"/>
          <p:nvPr/>
        </p:nvSpPr>
        <p:spPr>
          <a:xfrm>
            <a:off x="6693384" y="2645191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el</a:t>
            </a:r>
            <a:r>
              <a:rPr lang="en-GB" sz="12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cajón</a:t>
            </a:r>
            <a:endParaRPr lang="en-GB" sz="12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6D7A5E10-34A8-493B-BCCD-34E90B6DDF36}"/>
              </a:ext>
            </a:extLst>
          </p:cNvPr>
          <p:cNvSpPr txBox="1"/>
          <p:nvPr/>
        </p:nvSpPr>
        <p:spPr>
          <a:xfrm>
            <a:off x="6314392" y="1520954"/>
            <a:ext cx="1075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  <a:latin typeface="Segoe Print" panose="02000600000000000000" pitchFamily="2" charset="0"/>
              </a:rPr>
              <a:t>la </a:t>
            </a:r>
            <a:r>
              <a:rPr lang="en-GB" sz="12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zampoña</a:t>
            </a:r>
            <a:endParaRPr lang="en-GB" sz="12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43AE66A8-BB04-48C4-A882-DA730C9E1F27}"/>
              </a:ext>
            </a:extLst>
          </p:cNvPr>
          <p:cNvSpPr txBox="1"/>
          <p:nvPr/>
        </p:nvSpPr>
        <p:spPr>
          <a:xfrm>
            <a:off x="5758664" y="3230910"/>
            <a:ext cx="1245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  <a:latin typeface="Segoe Print" panose="02000600000000000000" pitchFamily="2" charset="0"/>
              </a:rPr>
              <a:t>las </a:t>
            </a:r>
            <a:r>
              <a:rPr lang="en-GB" sz="12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catañuelas</a:t>
            </a:r>
            <a:endParaRPr lang="en-GB" sz="12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4583BDB-F6E9-4F5A-859C-C120714A3404}"/>
              </a:ext>
            </a:extLst>
          </p:cNvPr>
          <p:cNvSpPr txBox="1"/>
          <p:nvPr/>
        </p:nvSpPr>
        <p:spPr>
          <a:xfrm>
            <a:off x="6835447" y="1904932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  <a:latin typeface="Segoe Print" panose="02000600000000000000" pitchFamily="2" charset="0"/>
              </a:rPr>
              <a:t>la quena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475ECEF7-7C12-4678-957B-65B65EE7BF94}"/>
              </a:ext>
            </a:extLst>
          </p:cNvPr>
          <p:cNvSpPr txBox="1"/>
          <p:nvPr/>
        </p:nvSpPr>
        <p:spPr>
          <a:xfrm>
            <a:off x="6384942" y="3687781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  <a:latin typeface="Segoe Print" panose="02000600000000000000" pitchFamily="2" charset="0"/>
              </a:rPr>
              <a:t>la </a:t>
            </a:r>
            <a:r>
              <a:rPr lang="en-GB" sz="12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gaita</a:t>
            </a:r>
            <a:endParaRPr lang="en-GB" sz="12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C7C1C803-78E3-4ECD-8759-E84EF7BB9F0C}"/>
              </a:ext>
            </a:extLst>
          </p:cNvPr>
          <p:cNvSpPr txBox="1"/>
          <p:nvPr/>
        </p:nvSpPr>
        <p:spPr>
          <a:xfrm>
            <a:off x="6741374" y="3043791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  <a:latin typeface="Segoe Print" panose="02000600000000000000" pitchFamily="2" charset="0"/>
              </a:rPr>
              <a:t>la </a:t>
            </a:r>
            <a:r>
              <a:rPr lang="en-GB" sz="12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guitarra</a:t>
            </a:r>
            <a:endParaRPr lang="en-GB" sz="12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99C61A30-C9E7-4A03-B3E1-BA7FF461C70C}"/>
              </a:ext>
            </a:extLst>
          </p:cNvPr>
          <p:cNvSpPr txBox="1"/>
          <p:nvPr/>
        </p:nvSpPr>
        <p:spPr>
          <a:xfrm>
            <a:off x="5798786" y="2137562"/>
            <a:ext cx="1075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el</a:t>
            </a:r>
            <a:r>
              <a:rPr lang="en-GB" sz="1200" b="1" dirty="0">
                <a:solidFill>
                  <a:srgbClr val="002060"/>
                </a:solidFill>
                <a:latin typeface="Segoe Print" panose="02000600000000000000" pitchFamily="2" charset="0"/>
              </a:rPr>
              <a:t> charango</a:t>
            </a:r>
          </a:p>
        </p:txBody>
      </p:sp>
      <p:pic>
        <p:nvPicPr>
          <p:cNvPr id="185" name="Picture 14" descr="Gráficos vectoriales gratis de Guitarra acustica">
            <a:extLst>
              <a:ext uri="{FF2B5EF4-FFF2-40B4-BE49-F238E27FC236}">
                <a16:creationId xmlns:a16="http://schemas.microsoft.com/office/drawing/2014/main" id="{757272AD-A523-4B16-AC6F-3932E655D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351">
            <a:off x="7163991" y="3174785"/>
            <a:ext cx="358949" cy="66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87" descr="A picture containing dark&#10;&#10;Description automatically generated">
            <a:extLst>
              <a:ext uri="{FF2B5EF4-FFF2-40B4-BE49-F238E27FC236}">
                <a16:creationId xmlns:a16="http://schemas.microsoft.com/office/drawing/2014/main" id="{520196F7-491C-45B5-8941-9DA347C7C7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37" y="2871596"/>
            <a:ext cx="457860" cy="457860"/>
          </a:xfrm>
          <a:prstGeom prst="rect">
            <a:avLst/>
          </a:prstGeom>
        </p:spPr>
      </p:pic>
      <p:pic>
        <p:nvPicPr>
          <p:cNvPr id="189" name="Picture 6" descr="Gráficos vectoriales gratis de Cornamusa">
            <a:extLst>
              <a:ext uri="{FF2B5EF4-FFF2-40B4-BE49-F238E27FC236}">
                <a16:creationId xmlns:a16="http://schemas.microsoft.com/office/drawing/2014/main" id="{EA03AF0D-D642-4818-B8A7-5F7A15108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896" y="3520292"/>
            <a:ext cx="303639" cy="33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16" descr="Flauta De Bambú, Fondo, Flauta">
            <a:extLst>
              <a:ext uri="{FF2B5EF4-FFF2-40B4-BE49-F238E27FC236}">
                <a16:creationId xmlns:a16="http://schemas.microsoft.com/office/drawing/2014/main" id="{0B53EBC6-59D7-4999-A7CB-72F01E31B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543" y="1631242"/>
            <a:ext cx="574274" cy="35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8">
            <a:extLst>
              <a:ext uri="{FF2B5EF4-FFF2-40B4-BE49-F238E27FC236}">
                <a16:creationId xmlns:a16="http://schemas.microsoft.com/office/drawing/2014/main" id="{3AF688A0-A479-45DD-A178-C9ECAB429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5606">
            <a:off x="6979937" y="2058945"/>
            <a:ext cx="531727" cy="68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191" descr="A picture containing music, pipe&#10;&#10;Description automatically generated">
            <a:extLst>
              <a:ext uri="{FF2B5EF4-FFF2-40B4-BE49-F238E27FC236}">
                <a16:creationId xmlns:a16="http://schemas.microsoft.com/office/drawing/2014/main" id="{AAD81DB1-6B7E-40AD-B408-E51CD52B5C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22" y="1911732"/>
            <a:ext cx="327753" cy="232924"/>
          </a:xfrm>
          <a:prstGeom prst="rect">
            <a:avLst/>
          </a:prstGeom>
        </p:spPr>
      </p:pic>
      <p:pic>
        <p:nvPicPr>
          <p:cNvPr id="193" name="Picture 2" descr="Gráficos vectoriales gratis de Comida rápida">
            <a:extLst>
              <a:ext uri="{FF2B5EF4-FFF2-40B4-BE49-F238E27FC236}">
                <a16:creationId xmlns:a16="http://schemas.microsoft.com/office/drawing/2014/main" id="{E49BD5BF-B1E2-40B9-8DEE-B70EAA872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160" y="2483527"/>
            <a:ext cx="173689" cy="34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86D1A2C1-5BDE-4797-AAFE-9C4E2A93FE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25" y="1580849"/>
            <a:ext cx="247424" cy="307777"/>
          </a:xfrm>
          <a:prstGeom prst="rect">
            <a:avLst/>
          </a:prstGeom>
        </p:spPr>
      </p:pic>
      <p:pic>
        <p:nvPicPr>
          <p:cNvPr id="195" name="Picture 2" descr="Ojos, Buscando, Vista, Mira, Reloj">
            <a:extLst>
              <a:ext uri="{FF2B5EF4-FFF2-40B4-BE49-F238E27FC236}">
                <a16:creationId xmlns:a16="http://schemas.microsoft.com/office/drawing/2014/main" id="{09E09C09-A3C4-470D-9618-FAE54E70E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964" y="2041934"/>
            <a:ext cx="593384" cy="29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2" descr="Detener, La Seguridad, Decoración, Globo">
            <a:extLst>
              <a:ext uri="{FF2B5EF4-FFF2-40B4-BE49-F238E27FC236}">
                <a16:creationId xmlns:a16="http://schemas.microsoft.com/office/drawing/2014/main" id="{8BEF2AAF-A4F0-4B5C-8FB9-0634B5B53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417" y="639959"/>
            <a:ext cx="568291" cy="35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2" descr="Hombre, Corriendo, Ejercicio, Correr">
            <a:extLst>
              <a:ext uri="{FF2B5EF4-FFF2-40B4-BE49-F238E27FC236}">
                <a16:creationId xmlns:a16="http://schemas.microsoft.com/office/drawing/2014/main" id="{65097AA2-642F-4E25-8210-80DB2C8D1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51223" y="1125597"/>
            <a:ext cx="398677" cy="37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28" descr="Gráficos vectoriales gratis de Aire">
            <a:extLst>
              <a:ext uri="{FF2B5EF4-FFF2-40B4-BE49-F238E27FC236}">
                <a16:creationId xmlns:a16="http://schemas.microsoft.com/office/drawing/2014/main" id="{21A1579F-AB82-4265-ADD1-FC1A2518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435" y="2041934"/>
            <a:ext cx="425185" cy="40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Rectangle 198">
            <a:extLst>
              <a:ext uri="{FF2B5EF4-FFF2-40B4-BE49-F238E27FC236}">
                <a16:creationId xmlns:a16="http://schemas.microsoft.com/office/drawing/2014/main" id="{7FF8C679-5DEB-4D22-99AC-09CE2765A9BB}"/>
              </a:ext>
            </a:extLst>
          </p:cNvPr>
          <p:cNvSpPr/>
          <p:nvPr/>
        </p:nvSpPr>
        <p:spPr>
          <a:xfrm>
            <a:off x="10779798" y="2062642"/>
            <a:ext cx="7692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iento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FDF8B21A-77A1-41CD-BCE2-E31FB89AF45E}"/>
              </a:ext>
            </a:extLst>
          </p:cNvPr>
          <p:cNvSpPr/>
          <p:nvPr/>
        </p:nvSpPr>
        <p:spPr>
          <a:xfrm>
            <a:off x="9504566" y="2062642"/>
            <a:ext cx="7692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ela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1" name="Picture 24" descr="Gráficos vectoriales gratis de Vela">
            <a:extLst>
              <a:ext uri="{FF2B5EF4-FFF2-40B4-BE49-F238E27FC236}">
                <a16:creationId xmlns:a16="http://schemas.microsoft.com/office/drawing/2014/main" id="{4B6C90EE-CCF8-4F55-85D5-537FC7A1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095" y="2036411"/>
            <a:ext cx="294299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12" descr="Gráficos vectoriales gratis de Mesa de trabajo">
            <a:extLst>
              <a:ext uri="{FF2B5EF4-FFF2-40B4-BE49-F238E27FC236}">
                <a16:creationId xmlns:a16="http://schemas.microsoft.com/office/drawing/2014/main" id="{F26F8177-D2F1-4BC3-85F9-14F4574B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7877" y="1614109"/>
            <a:ext cx="541759" cy="30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Rectangle 202">
            <a:extLst>
              <a:ext uri="{FF2B5EF4-FFF2-40B4-BE49-F238E27FC236}">
                <a16:creationId xmlns:a16="http://schemas.microsoft.com/office/drawing/2014/main" id="{B02210B6-0F86-41B6-B4A9-85462E182D49}"/>
              </a:ext>
            </a:extLst>
          </p:cNvPr>
          <p:cNvSpPr/>
          <p:nvPr/>
        </p:nvSpPr>
        <p:spPr>
          <a:xfrm>
            <a:off x="9474736" y="1621252"/>
            <a:ext cx="6447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anco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FD1CB1B0-4D36-4A1D-AD2F-37720E8C1288}"/>
              </a:ext>
            </a:extLst>
          </p:cNvPr>
          <p:cNvSpPr/>
          <p:nvPr/>
        </p:nvSpPr>
        <p:spPr>
          <a:xfrm>
            <a:off x="10779798" y="1612403"/>
            <a:ext cx="5469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olso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DE760D4B-2149-4954-B365-313B5938EC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105" y="1550287"/>
            <a:ext cx="326731" cy="355929"/>
          </a:xfrm>
          <a:prstGeom prst="rect">
            <a:avLst/>
          </a:prstGeom>
        </p:spPr>
      </p:pic>
      <p:pic>
        <p:nvPicPr>
          <p:cNvPr id="6" name="Picture 5" descr="A picture containing text, bunch, different, several&#10;&#10;Description automatically generated">
            <a:extLst>
              <a:ext uri="{FF2B5EF4-FFF2-40B4-BE49-F238E27FC236}">
                <a16:creationId xmlns:a16="http://schemas.microsoft.com/office/drawing/2014/main" id="{22B457DE-FBE5-4032-91E6-1E4445F5966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8" t="29801" r="24343" b="53607"/>
          <a:stretch/>
        </p:blipFill>
        <p:spPr>
          <a:xfrm>
            <a:off x="10302234" y="1106521"/>
            <a:ext cx="457860" cy="394623"/>
          </a:xfrm>
          <a:prstGeom prst="rect">
            <a:avLst/>
          </a:prstGeom>
        </p:spPr>
      </p:pic>
      <p:sp>
        <p:nvSpPr>
          <p:cNvPr id="210" name="Rectangle 209">
            <a:extLst>
              <a:ext uri="{FF2B5EF4-FFF2-40B4-BE49-F238E27FC236}">
                <a16:creationId xmlns:a16="http://schemas.microsoft.com/office/drawing/2014/main" id="{6CB0D129-1256-4497-B10C-6F0C0AEC7240}"/>
              </a:ext>
            </a:extLst>
          </p:cNvPr>
          <p:cNvSpPr/>
          <p:nvPr/>
        </p:nvSpPr>
        <p:spPr>
          <a:xfrm>
            <a:off x="9462773" y="1166125"/>
            <a:ext cx="5903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432C09-FC2B-4BD4-913E-B57C34463E8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419" y="630406"/>
            <a:ext cx="320157" cy="403745"/>
          </a:xfrm>
          <a:prstGeom prst="rect">
            <a:avLst/>
          </a:prstGeom>
        </p:spPr>
      </p:pic>
      <p:sp>
        <p:nvSpPr>
          <p:cNvPr id="211" name="Rectangle 210">
            <a:extLst>
              <a:ext uri="{FF2B5EF4-FFF2-40B4-BE49-F238E27FC236}">
                <a16:creationId xmlns:a16="http://schemas.microsoft.com/office/drawing/2014/main" id="{6F45D4B4-0E6F-4491-AD35-94F3A60791F1}"/>
              </a:ext>
            </a:extLst>
          </p:cNvPr>
          <p:cNvSpPr/>
          <p:nvPr/>
        </p:nvSpPr>
        <p:spPr>
          <a:xfrm>
            <a:off x="9512043" y="702219"/>
            <a:ext cx="5903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55C1B38A-4CEC-41E0-927A-A40C47E89577}"/>
              </a:ext>
            </a:extLst>
          </p:cNvPr>
          <p:cNvSpPr/>
          <p:nvPr/>
        </p:nvSpPr>
        <p:spPr>
          <a:xfrm>
            <a:off x="10788707" y="708118"/>
            <a:ext cx="5903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22F2C29B-BB0A-46B8-BEB6-B18BBF0B2F51}"/>
              </a:ext>
            </a:extLst>
          </p:cNvPr>
          <p:cNvSpPr/>
          <p:nvPr/>
        </p:nvSpPr>
        <p:spPr>
          <a:xfrm>
            <a:off x="10788707" y="1131801"/>
            <a:ext cx="5903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3B8DFC08-657C-4D10-A0F2-2FA783E0F99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904" y="1143334"/>
            <a:ext cx="274126" cy="275850"/>
          </a:xfrm>
          <a:prstGeom prst="rect">
            <a:avLst/>
          </a:prstGeom>
        </p:spPr>
      </p:pic>
      <p:pic>
        <p:nvPicPr>
          <p:cNvPr id="15" name="Picture 14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7D4BE40-4807-47D8-9CCB-0EAC7A438EE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022" y="1182251"/>
            <a:ext cx="490968" cy="24548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965A84-6AC7-4C66-817D-47483EE87726}"/>
              </a:ext>
            </a:extLst>
          </p:cNvPr>
          <p:cNvCxnSpPr>
            <a:cxnSpLocks/>
          </p:cNvCxnSpPr>
          <p:nvPr/>
        </p:nvCxnSpPr>
        <p:spPr>
          <a:xfrm flipH="1" flipV="1">
            <a:off x="12011636" y="1433220"/>
            <a:ext cx="61072" cy="100251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40C784FF-D226-4957-BB21-756D67D4618A}"/>
              </a:ext>
            </a:extLst>
          </p:cNvPr>
          <p:cNvSpPr/>
          <p:nvPr/>
        </p:nvSpPr>
        <p:spPr>
          <a:xfrm>
            <a:off x="9540641" y="2447957"/>
            <a:ext cx="2614676" cy="378179"/>
          </a:xfrm>
          <a:prstGeom prst="roundRect">
            <a:avLst/>
          </a:prstGeom>
          <a:solidFill>
            <a:srgbClr val="FFFAEB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Latin America </a:t>
            </a:r>
            <a:r>
              <a:rPr lang="en-GB" sz="105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carro</a:t>
            </a:r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means ‘car’, in Spain it means ‘cart, trolley’.</a:t>
            </a:r>
            <a:endParaRPr lang="en-GB" sz="1050" dirty="0"/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5315A43-C8EA-42B8-B42E-078F472EACA1}"/>
              </a:ext>
            </a:extLst>
          </p:cNvPr>
          <p:cNvSpPr txBox="1"/>
          <p:nvPr/>
        </p:nvSpPr>
        <p:spPr>
          <a:xfrm>
            <a:off x="9947155" y="5734345"/>
            <a:ext cx="2107108" cy="261610"/>
          </a:xfrm>
          <a:prstGeom prst="rect">
            <a:avLst/>
          </a:prstGeom>
          <a:solidFill>
            <a:srgbClr val="F2F8EE"/>
          </a:solidFill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Veo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un amigo.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D3CD87CB-8B9F-45C4-831F-0B5538E6E714}"/>
              </a:ext>
            </a:extLst>
          </p:cNvPr>
          <p:cNvSpPr/>
          <p:nvPr/>
        </p:nvSpPr>
        <p:spPr>
          <a:xfrm>
            <a:off x="9940688" y="4236733"/>
            <a:ext cx="20986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use ‘a’ after verbs such as ‘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 [to see, seeing],‘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’[to listen, listening], and ‘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 if what we see, listen to or take is a person or animal we are fond of.  This does not happen in English!</a:t>
            </a:r>
            <a:endParaRPr lang="en-GB" sz="1100" dirty="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E783ABD7-7E51-481C-AFC9-6D4C7906240F}"/>
              </a:ext>
            </a:extLst>
          </p:cNvPr>
          <p:cNvSpPr txBox="1"/>
          <p:nvPr/>
        </p:nvSpPr>
        <p:spPr>
          <a:xfrm>
            <a:off x="9970410" y="5982398"/>
            <a:ext cx="1969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see a friend.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03D4178A-F5B7-4561-8EB5-8750F78CEE95}"/>
              </a:ext>
            </a:extLst>
          </p:cNvPr>
          <p:cNvSpPr txBox="1"/>
          <p:nvPr/>
        </p:nvSpPr>
        <p:spPr>
          <a:xfrm>
            <a:off x="9955763" y="6228787"/>
            <a:ext cx="2098499" cy="261610"/>
          </a:xfrm>
          <a:prstGeom prst="rect">
            <a:avLst/>
          </a:prstGeom>
          <a:solidFill>
            <a:srgbClr val="F2F8EE"/>
          </a:solidFill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niña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76B87CE4-A337-4341-96D5-A6E1057CCD05}"/>
              </a:ext>
            </a:extLst>
          </p:cNvPr>
          <p:cNvSpPr txBox="1"/>
          <p:nvPr/>
        </p:nvSpPr>
        <p:spPr>
          <a:xfrm>
            <a:off x="9955888" y="6502080"/>
            <a:ext cx="21084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S/he brings/takes the girl.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7B9D2E76-598C-4359-874A-A9C3B0300DE0}"/>
              </a:ext>
            </a:extLst>
          </p:cNvPr>
          <p:cNvSpPr txBox="1"/>
          <p:nvPr/>
        </p:nvSpPr>
        <p:spPr>
          <a:xfrm>
            <a:off x="3855469" y="4277541"/>
            <a:ext cx="212537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Spanish, the verb ending changes to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show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person who the verb refers to.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F5EF9177-E563-4CAB-ADE8-1B5E9F3A8363}"/>
              </a:ext>
            </a:extLst>
          </p:cNvPr>
          <p:cNvSpPr txBox="1"/>
          <p:nvPr/>
        </p:nvSpPr>
        <p:spPr>
          <a:xfrm>
            <a:off x="3899258" y="4927908"/>
            <a:ext cx="1990908" cy="261610"/>
          </a:xfrm>
          <a:prstGeom prst="rect">
            <a:avLst/>
          </a:prstGeom>
          <a:solidFill>
            <a:srgbClr val="F2F8EE"/>
          </a:solidFill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una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6009B93D-A815-4429-B892-6EBAEE581274}"/>
              </a:ext>
            </a:extLst>
          </p:cNvPr>
          <p:cNvSpPr txBox="1"/>
          <p:nvPr/>
        </p:nvSpPr>
        <p:spPr>
          <a:xfrm>
            <a:off x="3922513" y="5175961"/>
            <a:ext cx="1969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bring a cake.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4FF3D2F2-7961-4A17-974A-69DBDE074A99}"/>
              </a:ext>
            </a:extLst>
          </p:cNvPr>
          <p:cNvSpPr txBox="1"/>
          <p:nvPr/>
        </p:nvSpPr>
        <p:spPr>
          <a:xfrm>
            <a:off x="3895375" y="5518679"/>
            <a:ext cx="1998764" cy="261610"/>
          </a:xfrm>
          <a:prstGeom prst="rect">
            <a:avLst/>
          </a:prstGeom>
          <a:solidFill>
            <a:srgbClr val="F2F8EE"/>
          </a:solidFill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globos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E2D4F373-7C97-4D63-8858-0CEA23220883}"/>
              </a:ext>
            </a:extLst>
          </p:cNvPr>
          <p:cNvSpPr txBox="1"/>
          <p:nvPr/>
        </p:nvSpPr>
        <p:spPr>
          <a:xfrm>
            <a:off x="3905598" y="5773662"/>
            <a:ext cx="1969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bring some balloons.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137BD262-8ED0-4B1B-93BC-D2CDBB3C3126}"/>
              </a:ext>
            </a:extLst>
          </p:cNvPr>
          <p:cNvSpPr txBox="1"/>
          <p:nvPr/>
        </p:nvSpPr>
        <p:spPr>
          <a:xfrm>
            <a:off x="3891149" y="6173173"/>
            <a:ext cx="1998764" cy="261610"/>
          </a:xfrm>
          <a:prstGeom prst="rect">
            <a:avLst/>
          </a:prstGeom>
          <a:solidFill>
            <a:srgbClr val="F2F8EE"/>
          </a:solidFill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un sombrero.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86950C28-01C9-418A-B85B-5A02D5E8B835}"/>
              </a:ext>
            </a:extLst>
          </p:cNvPr>
          <p:cNvSpPr txBox="1"/>
          <p:nvPr/>
        </p:nvSpPr>
        <p:spPr>
          <a:xfrm>
            <a:off x="3882724" y="6403087"/>
            <a:ext cx="1969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brings a hat.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4857F35A-2035-4373-8781-F3E7464C2A65}"/>
              </a:ext>
            </a:extLst>
          </p:cNvPr>
          <p:cNvSpPr txBox="1"/>
          <p:nvPr/>
        </p:nvSpPr>
        <p:spPr>
          <a:xfrm>
            <a:off x="5965966" y="4225766"/>
            <a:ext cx="21253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-ER verbs endings are a little different from –AR verbs: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C699E26A-3445-4B20-8FDC-A42A094CCB9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867" y="6285518"/>
            <a:ext cx="297719" cy="259806"/>
          </a:xfrm>
          <a:prstGeom prst="rect">
            <a:avLst/>
          </a:prstGeom>
        </p:spPr>
      </p:pic>
      <p:pic>
        <p:nvPicPr>
          <p:cNvPr id="27" name="Picture 26" descr="A picture containing lamp&#10;&#10;Description automatically generated">
            <a:extLst>
              <a:ext uri="{FF2B5EF4-FFF2-40B4-BE49-F238E27FC236}">
                <a16:creationId xmlns:a16="http://schemas.microsoft.com/office/drawing/2014/main" id="{A5B3462F-E51E-4F7A-A9E8-371C090CA06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54" y="4878012"/>
            <a:ext cx="370684" cy="361707"/>
          </a:xfrm>
          <a:prstGeom prst="rect">
            <a:avLst/>
          </a:prstGeom>
        </p:spPr>
      </p:pic>
      <p:pic>
        <p:nvPicPr>
          <p:cNvPr id="31" name="Picture 30" descr="A picture containing balloon, aircraft&#10;&#10;Description automatically generated">
            <a:extLst>
              <a:ext uri="{FF2B5EF4-FFF2-40B4-BE49-F238E27FC236}">
                <a16:creationId xmlns:a16="http://schemas.microsoft.com/office/drawing/2014/main" id="{4E0DB66A-0AA3-4EE3-B9F7-6D871E611B5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3594">
            <a:off x="5528620" y="5421359"/>
            <a:ext cx="374876" cy="555372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BC72F3AF-99FE-4AEF-A7F7-3EEDE292D9DD}"/>
              </a:ext>
            </a:extLst>
          </p:cNvPr>
          <p:cNvSpPr txBox="1"/>
          <p:nvPr/>
        </p:nvSpPr>
        <p:spPr>
          <a:xfrm>
            <a:off x="6001025" y="4913224"/>
            <a:ext cx="1990908" cy="261610"/>
          </a:xfrm>
          <a:prstGeom prst="rect">
            <a:avLst/>
          </a:prstGeom>
          <a:solidFill>
            <a:srgbClr val="F2F8EE"/>
          </a:solidFill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Com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59E28422-F1BB-4E20-BD9A-D4EE59CD0E0F}"/>
              </a:ext>
            </a:extLst>
          </p:cNvPr>
          <p:cNvSpPr txBox="1"/>
          <p:nvPr/>
        </p:nvSpPr>
        <p:spPr>
          <a:xfrm>
            <a:off x="6024280" y="5161277"/>
            <a:ext cx="1969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eat a sandwich.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FF44FF4B-7DE2-4A32-AD06-18822ADB01B3}"/>
              </a:ext>
            </a:extLst>
          </p:cNvPr>
          <p:cNvSpPr txBox="1"/>
          <p:nvPr/>
        </p:nvSpPr>
        <p:spPr>
          <a:xfrm>
            <a:off x="5997142" y="5503995"/>
            <a:ext cx="1998764" cy="261610"/>
          </a:xfrm>
          <a:prstGeom prst="rect">
            <a:avLst/>
          </a:prstGeom>
          <a:solidFill>
            <a:srgbClr val="F2F8EE"/>
          </a:solidFill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Com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B4234849-7DCB-4869-80F4-D02BF9D940C5}"/>
              </a:ext>
            </a:extLst>
          </p:cNvPr>
          <p:cNvSpPr txBox="1"/>
          <p:nvPr/>
        </p:nvSpPr>
        <p:spPr>
          <a:xfrm>
            <a:off x="6007365" y="5758978"/>
            <a:ext cx="1969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eat fruit.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8E7B041D-0AB4-4A58-9838-5997DD430383}"/>
              </a:ext>
            </a:extLst>
          </p:cNvPr>
          <p:cNvSpPr txBox="1"/>
          <p:nvPr/>
        </p:nvSpPr>
        <p:spPr>
          <a:xfrm>
            <a:off x="6011578" y="6158489"/>
            <a:ext cx="1998764" cy="261610"/>
          </a:xfrm>
          <a:prstGeom prst="rect">
            <a:avLst/>
          </a:prstGeom>
          <a:solidFill>
            <a:srgbClr val="F2F8EE"/>
          </a:solidFill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Com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comida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espaola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DEEBD9AC-7443-4A88-A4F1-211C89D47D62}"/>
              </a:ext>
            </a:extLst>
          </p:cNvPr>
          <p:cNvSpPr txBox="1"/>
          <p:nvPr/>
        </p:nvSpPr>
        <p:spPr>
          <a:xfrm>
            <a:off x="5984491" y="6388403"/>
            <a:ext cx="1969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eats Spanish food.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C6D2500B-3080-47E9-8489-F5306A8F61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85" y="4931362"/>
            <a:ext cx="518310" cy="259155"/>
          </a:xfrm>
          <a:prstGeom prst="rect">
            <a:avLst/>
          </a:prstGeom>
        </p:spPr>
      </p:pic>
      <p:pic>
        <p:nvPicPr>
          <p:cNvPr id="36" name="Picture 35" descr="A picture containing logo&#10;&#10;Description automatically generated">
            <a:extLst>
              <a:ext uri="{FF2B5EF4-FFF2-40B4-BE49-F238E27FC236}">
                <a16:creationId xmlns:a16="http://schemas.microsoft.com/office/drawing/2014/main" id="{7DA4FBF5-A06C-4A1B-BC2A-718E2432A78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31" y="5490636"/>
            <a:ext cx="319905" cy="23992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BC57322-CC90-4F9A-A991-0FF8F762EE7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45" y="5420430"/>
            <a:ext cx="373647" cy="356133"/>
          </a:xfrm>
          <a:prstGeom prst="rect">
            <a:avLst/>
          </a:prstGeom>
        </p:spPr>
      </p:pic>
      <p:pic>
        <p:nvPicPr>
          <p:cNvPr id="43" name="Picture 42" descr="A picture containing shape&#10;&#10;Description automatically generated">
            <a:extLst>
              <a:ext uri="{FF2B5EF4-FFF2-40B4-BE49-F238E27FC236}">
                <a16:creationId xmlns:a16="http://schemas.microsoft.com/office/drawing/2014/main" id="{EDCB7285-CAEA-4AEC-889B-68280D5D914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46" y="5526056"/>
            <a:ext cx="473572" cy="190042"/>
          </a:xfrm>
          <a:prstGeom prst="rect">
            <a:avLst/>
          </a:prstGeom>
        </p:spPr>
      </p:pic>
      <p:pic>
        <p:nvPicPr>
          <p:cNvPr id="48" name="Picture 4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B6C5C10-16D9-4A44-A2E7-25724A59902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535" y="6458595"/>
            <a:ext cx="312918" cy="305095"/>
          </a:xfrm>
          <a:prstGeom prst="rect">
            <a:avLst/>
          </a:prstGeom>
        </p:spPr>
      </p:pic>
      <p:sp>
        <p:nvSpPr>
          <p:cNvPr id="248" name="Speech Bubble: Rectangle with Corners Rounded 247">
            <a:extLst>
              <a:ext uri="{FF2B5EF4-FFF2-40B4-BE49-F238E27FC236}">
                <a16:creationId xmlns:a16="http://schemas.microsoft.com/office/drawing/2014/main" id="{6E6112B4-0CF2-4F0E-BA68-6CBCF9497514}"/>
              </a:ext>
            </a:extLst>
          </p:cNvPr>
          <p:cNvSpPr/>
          <p:nvPr/>
        </p:nvSpPr>
        <p:spPr>
          <a:xfrm>
            <a:off x="8691584" y="4894227"/>
            <a:ext cx="1224112" cy="409386"/>
          </a:xfrm>
          <a:prstGeom prst="wedgeRoundRectCallout">
            <a:avLst>
              <a:gd name="adj1" fmla="val -61386"/>
              <a:gd name="adj2" fmla="val 17246"/>
              <a:gd name="adj3" fmla="val 16667"/>
            </a:avLst>
          </a:prstGeom>
          <a:solidFill>
            <a:srgbClr val="F2F7FC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‘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jug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 changes to ‘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</a:t>
            </a:r>
            <a:r>
              <a:rPr lang="en-GB" sz="1100" b="1" dirty="0" err="1">
                <a:solidFill>
                  <a:srgbClr val="FF2D82"/>
                </a:solidFill>
                <a:latin typeface="Century Gothic" panose="020B0502020202020204" pitchFamily="34" charset="0"/>
              </a:rPr>
              <a:t>e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</p:txBody>
      </p:sp>
      <p:sp>
        <p:nvSpPr>
          <p:cNvPr id="249" name="Speech Bubble: Rectangle with Corners Rounded 248">
            <a:extLst>
              <a:ext uri="{FF2B5EF4-FFF2-40B4-BE49-F238E27FC236}">
                <a16:creationId xmlns:a16="http://schemas.microsoft.com/office/drawing/2014/main" id="{5F199536-F415-4F52-AFF4-A78A754448C8}"/>
              </a:ext>
            </a:extLst>
          </p:cNvPr>
          <p:cNvSpPr/>
          <p:nvPr/>
        </p:nvSpPr>
        <p:spPr>
          <a:xfrm>
            <a:off x="8720960" y="5403905"/>
            <a:ext cx="1194736" cy="508152"/>
          </a:xfrm>
          <a:prstGeom prst="wedgeRoundRectCallout">
            <a:avLst>
              <a:gd name="adj1" fmla="val -47981"/>
              <a:gd name="adj2" fmla="val 21055"/>
              <a:gd name="adj3" fmla="val 16667"/>
            </a:avLst>
          </a:prstGeom>
          <a:solidFill>
            <a:srgbClr val="F2F7FC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Use the same endings as for –AR verbs.</a:t>
            </a:r>
          </a:p>
        </p:txBody>
      </p:sp>
      <p:pic>
        <p:nvPicPr>
          <p:cNvPr id="51" name="Picture 5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1C4E97-78AB-459A-8392-72AA4E3DF0F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23" y="6065365"/>
            <a:ext cx="803407" cy="611343"/>
          </a:xfrm>
          <a:prstGeom prst="rect">
            <a:avLst/>
          </a:prstGeom>
        </p:spPr>
      </p:pic>
      <p:sp>
        <p:nvSpPr>
          <p:cNvPr id="251" name="Speech Bubble: Rectangle with Corners Rounded 250">
            <a:extLst>
              <a:ext uri="{FF2B5EF4-FFF2-40B4-BE49-F238E27FC236}">
                <a16:creationId xmlns:a16="http://schemas.microsoft.com/office/drawing/2014/main" id="{22F7E52A-CC7C-4ECB-8E85-2826B44EE2FD}"/>
              </a:ext>
            </a:extLst>
          </p:cNvPr>
          <p:cNvSpPr/>
          <p:nvPr/>
        </p:nvSpPr>
        <p:spPr>
          <a:xfrm>
            <a:off x="2050459" y="5982398"/>
            <a:ext cx="1812451" cy="671328"/>
          </a:xfrm>
          <a:prstGeom prst="wedgeRoundRectCallout">
            <a:avLst>
              <a:gd name="adj1" fmla="val -24081"/>
              <a:gd name="adj2" fmla="val -66886"/>
              <a:gd name="adj3" fmla="val 16667"/>
            </a:avLst>
          </a:prstGeom>
          <a:solidFill>
            <a:srgbClr val="F2F7FC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often </a:t>
            </a: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don’t</a:t>
            </a:r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use the article with opinion verbs: </a:t>
            </a:r>
            <a:b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e.g. I love languages.</a:t>
            </a:r>
            <a:endParaRPr lang="en-GB" sz="105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71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5731</TotalTime>
  <Words>1100</Words>
  <Application>Microsoft Office PowerPoint</Application>
  <PresentationFormat>Widescreen</PresentationFormat>
  <Paragraphs>206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Modern Love</vt:lpstr>
      <vt:lpstr>Segoe Print</vt:lpstr>
      <vt:lpstr>Tw Cen MT</vt:lpstr>
      <vt:lpstr>Office Theme</vt:lpstr>
      <vt:lpstr>Rojo Knowledge Organiser  - Summer Term A</vt:lpstr>
      <vt:lpstr>Rojo Knowledge Organiser  - Summer Term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Rouge Knowledge Organiser  - Autumn Term A</dc:title>
  <dc:creator>Rachel Hawkes</dc:creator>
  <cp:lastModifiedBy>Rachel Hawkes</cp:lastModifiedBy>
  <cp:revision>128</cp:revision>
  <cp:lastPrinted>2021-11-20T12:47:01Z</cp:lastPrinted>
  <dcterms:created xsi:type="dcterms:W3CDTF">2021-11-17T16:29:35Z</dcterms:created>
  <dcterms:modified xsi:type="dcterms:W3CDTF">2022-07-09T08:04:52Z</dcterms:modified>
</cp:coreProperties>
</file>