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2F7FC"/>
    <a:srgbClr val="FFFAEB"/>
    <a:srgbClr val="D7E7F5"/>
    <a:srgbClr val="FFE1E1"/>
    <a:srgbClr val="F9ED69"/>
    <a:srgbClr val="FFFFFF"/>
    <a:srgbClr val="FBFDF9"/>
    <a:srgbClr val="F2F8EE"/>
    <a:srgbClr val="FF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20/02/2022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16.png"/><Relationship Id="rId3" Type="http://schemas.openxmlformats.org/officeDocument/2006/relationships/image" Target="../media/image5.png"/><Relationship Id="rId21" Type="http://schemas.openxmlformats.org/officeDocument/2006/relationships/image" Target="../media/image39.png"/><Relationship Id="rId34" Type="http://schemas.openxmlformats.org/officeDocument/2006/relationships/image" Target="../media/image51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image" Target="../media/image4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24" Type="http://schemas.openxmlformats.org/officeDocument/2006/relationships/image" Target="../media/image42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24.png"/><Relationship Id="rId5" Type="http://schemas.openxmlformats.org/officeDocument/2006/relationships/image" Target="../media/image26.jp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3.png"/><Relationship Id="rId10" Type="http://schemas.openxmlformats.org/officeDocument/2006/relationships/image" Target="../media/image18.png"/><Relationship Id="rId19" Type="http://schemas.openxmlformats.org/officeDocument/2006/relationships/image" Target="../media/image37.jpg"/><Relationship Id="rId31" Type="http://schemas.openxmlformats.org/officeDocument/2006/relationships/image" Target="../media/image48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2.jp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22.png"/><Relationship Id="rId3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006" y="46510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 err="1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Rojo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43079"/>
              </p:ext>
            </p:extLst>
          </p:nvPr>
        </p:nvGraphicFramePr>
        <p:xfrm>
          <a:off x="102741" y="47527"/>
          <a:ext cx="2925938" cy="6689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593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1186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actividades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walk| walking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sing| singing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comprar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buy| buying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escuchar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listen| listening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speak| speaking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llevar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wear,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carry|wearing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carrying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swim| swimming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necesitar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need| needing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pasar – to pass, spend (time)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visitor – to visit| visiting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learn| learning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understand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 – to read| reading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see| seeing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80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 - with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 – from, of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– the (m)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– the (f)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 – through, around, along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 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in the morning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fantástic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fantástic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fantastic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important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841172"/>
                  </a:ext>
                </a:extLst>
              </a:tr>
              <a:tr h="26508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- normal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72573"/>
                  </a:ext>
                </a:extLst>
              </a:tr>
            </a:tbl>
          </a:graphicData>
        </a:graphic>
      </p:graphicFrame>
      <p:graphicFrame>
        <p:nvGraphicFramePr>
          <p:cNvPr id="32" name="Table 30">
            <a:extLst>
              <a:ext uri="{FF2B5EF4-FFF2-40B4-BE49-F238E27FC236}">
                <a16:creationId xmlns:a16="http://schemas.microsoft.com/office/drawing/2014/main" id="{0BB43D4B-F631-46F6-A466-275520748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97217"/>
              </p:ext>
            </p:extLst>
          </p:nvPr>
        </p:nvGraphicFramePr>
        <p:xfrm>
          <a:off x="3054909" y="47526"/>
          <a:ext cx="2248341" cy="6689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8341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3870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Spanish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sentence, phrase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language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information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English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game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instrucción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instruction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morning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mar – sea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mountain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película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film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1249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playa – beach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58014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pueblo – village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76174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semana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week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sombrero – hat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time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542051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mamá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mum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001061"/>
                  </a:ext>
                </a:extLst>
              </a:tr>
              <a:tr h="2879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 dad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32932"/>
                  </a:ext>
                </a:extLst>
              </a:tr>
            </a:tbl>
          </a:graphicData>
        </a:graphic>
      </p:graphicFrame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461365"/>
              </p:ext>
            </p:extLst>
          </p:nvPr>
        </p:nvGraphicFramePr>
        <p:xfrm>
          <a:off x="5305895" y="1793227"/>
          <a:ext cx="6733689" cy="4960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4563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137149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51977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58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Infinitive verbs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–AR verbs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dirty="0"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to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speak|speaking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hablo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speak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speak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speaks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speaks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speaks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 ER verbs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 - to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read|reading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leo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➜ 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read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lees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read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reads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reads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 ➜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reads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374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articles – ‘the’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dirty="0">
                          <a:latin typeface="Century Gothic" panose="020B0502020202020204" pitchFamily="34" charset="0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the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in Spanish use 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el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before a masculine noun and 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before a feminine noun.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el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pueblo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montaña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personal ‘a’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Gomera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62E84CDC-9F7F-4989-A0F6-52A027B1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08" y="3179075"/>
            <a:ext cx="472288" cy="350104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23806279-C184-45CE-A06A-E8DA36780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08" y="3588684"/>
            <a:ext cx="472288" cy="352553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2B185FAD-BBB5-417B-A901-CD3AC51876BC}"/>
              </a:ext>
            </a:extLst>
          </p:cNvPr>
          <p:cNvSpPr/>
          <p:nvPr/>
        </p:nvSpPr>
        <p:spPr>
          <a:xfrm rot="19315036">
            <a:off x="5574680" y="390593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0DBAD5-5436-4745-A71B-4B8F547ABEDC}"/>
              </a:ext>
            </a:extLst>
          </p:cNvPr>
          <p:cNvSpPr txBox="1"/>
          <p:nvPr/>
        </p:nvSpPr>
        <p:spPr>
          <a:xfrm>
            <a:off x="7562756" y="5777194"/>
            <a:ext cx="2098683" cy="261610"/>
          </a:xfrm>
          <a:prstGeom prst="rect">
            <a:avLst/>
          </a:prstGeom>
          <a:solidFill>
            <a:srgbClr val="F2F7FC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D7C0B9A-EF83-4257-B84A-50D68FBB03BF}"/>
              </a:ext>
            </a:extLst>
          </p:cNvPr>
          <p:cNvSpPr txBox="1"/>
          <p:nvPr/>
        </p:nvSpPr>
        <p:spPr>
          <a:xfrm>
            <a:off x="9691632" y="4532350"/>
            <a:ext cx="2026756" cy="158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mera es una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fue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 vistas</a:t>
            </a:r>
          </a:p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con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nas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 una fauna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nunca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vista, </a:t>
            </a:r>
          </a:p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murciéla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y el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rto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 una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rza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bien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472333"/>
              </p:ext>
            </p:extLst>
          </p:nvPr>
        </p:nvGraphicFramePr>
        <p:xfrm>
          <a:off x="5473576" y="592668"/>
          <a:ext cx="6559956" cy="710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855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153551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660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23889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16761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13950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ibro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ícula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411478" y="330459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2C36CE6-B927-4976-9E51-08EEB93C24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93" y="2693237"/>
            <a:ext cx="691233" cy="48583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25E83699-EE11-4D37-9F58-925CF2B1271C}"/>
              </a:ext>
            </a:extLst>
          </p:cNvPr>
          <p:cNvGrpSpPr/>
          <p:nvPr/>
        </p:nvGrpSpPr>
        <p:grpSpPr>
          <a:xfrm>
            <a:off x="11359935" y="4172286"/>
            <a:ext cx="686627" cy="710169"/>
            <a:chOff x="6210543" y="3764108"/>
            <a:chExt cx="801046" cy="77526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2C7321B-A0E2-4B36-854D-1A2C08DC6788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5FD0481-3BA1-4AD9-B951-6997F5DF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0" name="Picture 9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B1F5DCE-08B4-41F5-A083-0BE586D92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2CEB2E-3A44-4F60-A315-BBB2D8509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455626"/>
              </p:ext>
            </p:extLst>
          </p:nvPr>
        </p:nvGraphicFramePr>
        <p:xfrm>
          <a:off x="5473576" y="1374915"/>
          <a:ext cx="6566007" cy="346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924">
                  <a:extLst>
                    <a:ext uri="{9D8B030D-6E8A-4147-A177-3AD203B41FA5}">
                      <a16:colId xmlns:a16="http://schemas.microsoft.com/office/drawing/2014/main" val="2033236876"/>
                    </a:ext>
                  </a:extLst>
                </a:gridCol>
                <a:gridCol w="1095947">
                  <a:extLst>
                    <a:ext uri="{9D8B030D-6E8A-4147-A177-3AD203B41FA5}">
                      <a16:colId xmlns:a16="http://schemas.microsoft.com/office/drawing/2014/main" val="3301975769"/>
                    </a:ext>
                  </a:extLst>
                </a:gridCol>
                <a:gridCol w="950569">
                  <a:extLst>
                    <a:ext uri="{9D8B030D-6E8A-4147-A177-3AD203B41FA5}">
                      <a16:colId xmlns:a16="http://schemas.microsoft.com/office/drawing/2014/main" val="101259727"/>
                    </a:ext>
                  </a:extLst>
                </a:gridCol>
                <a:gridCol w="1541709">
                  <a:extLst>
                    <a:ext uri="{9D8B030D-6E8A-4147-A177-3AD203B41FA5}">
                      <a16:colId xmlns:a16="http://schemas.microsoft.com/office/drawing/2014/main" val="2614261625"/>
                    </a:ext>
                  </a:extLst>
                </a:gridCol>
                <a:gridCol w="746400">
                  <a:extLst>
                    <a:ext uri="{9D8B030D-6E8A-4147-A177-3AD203B41FA5}">
                      <a16:colId xmlns:a16="http://schemas.microsoft.com/office/drawing/2014/main" val="2108127763"/>
                    </a:ext>
                  </a:extLst>
                </a:gridCol>
                <a:gridCol w="1737458">
                  <a:extLst>
                    <a:ext uri="{9D8B030D-6E8A-4147-A177-3AD203B41FA5}">
                      <a16:colId xmlns:a16="http://schemas.microsoft.com/office/drawing/2014/main" val="3943581274"/>
                    </a:ext>
                  </a:extLst>
                </a:gridCol>
              </a:tblGrid>
              <a:tr h="3462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sano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287112"/>
                  </a:ext>
                </a:extLst>
              </a:tr>
            </a:tbl>
          </a:graphicData>
        </a:graphic>
      </p:graphicFrame>
      <p:pic>
        <p:nvPicPr>
          <p:cNvPr id="8" name="Picture 7" descr="A picture containing mountain, outdoor, nature, sky&#10;&#10;Description automatically generated">
            <a:extLst>
              <a:ext uri="{FF2B5EF4-FFF2-40B4-BE49-F238E27FC236}">
                <a16:creationId xmlns:a16="http://schemas.microsoft.com/office/drawing/2014/main" id="{C0F79099-7596-410B-AE19-630A90376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082" y="6132739"/>
            <a:ext cx="931480" cy="620987"/>
          </a:xfrm>
          <a:prstGeom prst="rect">
            <a:avLst/>
          </a:prstGeom>
        </p:spPr>
      </p:pic>
      <p:pic>
        <p:nvPicPr>
          <p:cNvPr id="101" name="Picture 2" descr="Libro, Leyendo, Verbos, Libro Azul, Los Libros Azules">
            <a:extLst>
              <a:ext uri="{FF2B5EF4-FFF2-40B4-BE49-F238E27FC236}">
                <a16:creationId xmlns:a16="http://schemas.microsoft.com/office/drawing/2014/main" id="{DD32CA8F-2104-43E0-A6F0-77E0925D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91" y="622928"/>
            <a:ext cx="372978" cy="2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725545-003A-41C4-8B87-4F4C751E049C}"/>
              </a:ext>
            </a:extLst>
          </p:cNvPr>
          <p:cNvGrpSpPr/>
          <p:nvPr/>
        </p:nvGrpSpPr>
        <p:grpSpPr>
          <a:xfrm>
            <a:off x="6488944" y="969802"/>
            <a:ext cx="786816" cy="300615"/>
            <a:chOff x="7150719" y="-633509"/>
            <a:chExt cx="2807010" cy="1044639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F9A7AFC-134E-4D43-85A2-1E3B9E56B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503" y="-604315"/>
              <a:ext cx="1015444" cy="1015445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DAC1A20-F568-4723-A047-6A1742CB6DB8}"/>
                </a:ext>
              </a:extLst>
            </p:cNvPr>
            <p:cNvSpPr txBox="1"/>
            <p:nvPr/>
          </p:nvSpPr>
          <p:spPr>
            <a:xfrm>
              <a:off x="7150719" y="-633509"/>
              <a:ext cx="2807010" cy="64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call]</a:t>
              </a:r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080AB09-5069-4D39-86A4-306F78B60B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3827" y="1008325"/>
            <a:ext cx="267029" cy="267029"/>
          </a:xfrm>
          <a:prstGeom prst="roundRect">
            <a:avLst/>
          </a:prstGeom>
        </p:spPr>
      </p:pic>
      <p:pic>
        <p:nvPicPr>
          <p:cNvPr id="112" name="Picture 8" descr="Nubes, Lluvia, Lloviendo, Tiempo, Tormenta">
            <a:extLst>
              <a:ext uri="{FF2B5EF4-FFF2-40B4-BE49-F238E27FC236}">
                <a16:creationId xmlns:a16="http://schemas.microsoft.com/office/drawing/2014/main" id="{F59B8978-17D1-4558-A852-5F97F930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38" y="974743"/>
            <a:ext cx="248021" cy="3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Lobo, El Lobo Ibérico, Subespecie, Animales">
            <a:extLst>
              <a:ext uri="{FF2B5EF4-FFF2-40B4-BE49-F238E27FC236}">
                <a16:creationId xmlns:a16="http://schemas.microsoft.com/office/drawing/2014/main" id="{4D21A684-336C-42A1-9D12-E82CB1867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851"/>
          <a:stretch/>
        </p:blipFill>
        <p:spPr bwMode="auto">
          <a:xfrm>
            <a:off x="7823866" y="609681"/>
            <a:ext cx="388520" cy="31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9" name="Picture 2" descr="Perlas, Collar, Joyas, Joya, Accesorios, Moda, Clásico">
            <a:extLst>
              <a:ext uri="{FF2B5EF4-FFF2-40B4-BE49-F238E27FC236}">
                <a16:creationId xmlns:a16="http://schemas.microsoft.com/office/drawing/2014/main" id="{695763F5-8129-434B-A82A-057D9033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935" y="993290"/>
            <a:ext cx="412720" cy="2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Pichón, Paloma, Animal, Pájaro, Vuelo, Volador, Alas">
            <a:extLst>
              <a:ext uri="{FF2B5EF4-FFF2-40B4-BE49-F238E27FC236}">
                <a16:creationId xmlns:a16="http://schemas.microsoft.com/office/drawing/2014/main" id="{5C9AAA9E-4489-47B2-910C-77DB28EB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38" y="602308"/>
            <a:ext cx="297631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6" descr="Lavarse Las Manos, Jabón, Higiene, Lavado A Mano">
            <a:extLst>
              <a:ext uri="{FF2B5EF4-FFF2-40B4-BE49-F238E27FC236}">
                <a16:creationId xmlns:a16="http://schemas.microsoft.com/office/drawing/2014/main" id="{97558AAB-FBD0-41F8-B4E7-89C8474B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95" y="618925"/>
            <a:ext cx="316187" cy="3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 descr="Camello, Dos, Jorobas, Desierto, Animal, Largo, Cuello">
            <a:extLst>
              <a:ext uri="{FF2B5EF4-FFF2-40B4-BE49-F238E27FC236}">
                <a16:creationId xmlns:a16="http://schemas.microsoft.com/office/drawing/2014/main" id="{C2B9E85C-6B72-43BA-BB39-578D23CF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81" y="997778"/>
            <a:ext cx="349129" cy="2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E5BD83-E09F-43BD-83F5-4A10E2A408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672" y="563569"/>
            <a:ext cx="405425" cy="390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A4F7B9-FA39-4719-B826-B344FE0D11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33" y="966711"/>
            <a:ext cx="345148" cy="326740"/>
          </a:xfrm>
          <a:prstGeom prst="rect">
            <a:avLst/>
          </a:prstGeom>
        </p:spPr>
      </p:pic>
      <p:pic>
        <p:nvPicPr>
          <p:cNvPr id="123" name="Picture 2" descr="Trofeo, Ganador, La Copa, Campeón, Oro">
            <a:extLst>
              <a:ext uri="{FF2B5EF4-FFF2-40B4-BE49-F238E27FC236}">
                <a16:creationId xmlns:a16="http://schemas.microsoft.com/office/drawing/2014/main" id="{0B3BEE14-EF97-4229-95AC-E9B0A305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45" y="1374915"/>
            <a:ext cx="250939" cy="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Łódź, Lago, Articulación, Agua, Playa, Velero, Globo">
            <a:extLst>
              <a:ext uri="{FF2B5EF4-FFF2-40B4-BE49-F238E27FC236}">
                <a16:creationId xmlns:a16="http://schemas.microsoft.com/office/drawing/2014/main" id="{F8906723-A8A3-4C4F-AA90-C9CD0608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24" y="1401843"/>
            <a:ext cx="382386" cy="27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" name="Picture 6" descr="Lombriz, Gusano, Icono, Dibujos Animados, Dibujo">
            <a:extLst>
              <a:ext uri="{FF2B5EF4-FFF2-40B4-BE49-F238E27FC236}">
                <a16:creationId xmlns:a16="http://schemas.microsoft.com/office/drawing/2014/main" id="{DD39CC5B-C0F2-4F3C-9174-BAACF422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937" y="1389557"/>
            <a:ext cx="310321" cy="2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F59C910D-E87F-41FA-B75F-73523D91988B}"/>
              </a:ext>
            </a:extLst>
          </p:cNvPr>
          <p:cNvSpPr txBox="1"/>
          <p:nvPr/>
        </p:nvSpPr>
        <p:spPr>
          <a:xfrm>
            <a:off x="5298917" y="1998969"/>
            <a:ext cx="2026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describes the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general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meaning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of the verb. In English, we often write ‘to + verb’: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62E84D0-FC1A-4A90-ABF3-A4ABC913218C}"/>
              </a:ext>
            </a:extLst>
          </p:cNvPr>
          <p:cNvSpPr txBox="1"/>
          <p:nvPr/>
        </p:nvSpPr>
        <p:spPr>
          <a:xfrm>
            <a:off x="5305351" y="2727539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important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listen.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4F1F174-2C9F-42CD-8A73-99F751A9773D}"/>
              </a:ext>
            </a:extLst>
          </p:cNvPr>
          <p:cNvSpPr txBox="1"/>
          <p:nvPr/>
        </p:nvSpPr>
        <p:spPr>
          <a:xfrm>
            <a:off x="5305350" y="2953729"/>
            <a:ext cx="1969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infinitives end in –AR: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C754264-E03D-4E17-BCD7-533704A8B902}"/>
              </a:ext>
            </a:extLst>
          </p:cNvPr>
          <p:cNvSpPr txBox="1"/>
          <p:nvPr/>
        </p:nvSpPr>
        <p:spPr>
          <a:xfrm>
            <a:off x="5319419" y="3326478"/>
            <a:ext cx="2165483" cy="261610"/>
          </a:xfrm>
          <a:prstGeom prst="rect">
            <a:avLst/>
          </a:prstGeom>
          <a:solidFill>
            <a:srgbClr val="F2F7FC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F6ED69E-4A0B-4627-A114-96C30399230E}"/>
              </a:ext>
            </a:extLst>
          </p:cNvPr>
          <p:cNvSpPr txBox="1"/>
          <p:nvPr/>
        </p:nvSpPr>
        <p:spPr>
          <a:xfrm>
            <a:off x="5308517" y="3556746"/>
            <a:ext cx="2176386" cy="260359"/>
          </a:xfrm>
          <a:prstGeom prst="rect">
            <a:avLst/>
          </a:prstGeom>
          <a:solidFill>
            <a:srgbClr val="F2F7FC"/>
          </a:solidFill>
        </p:spPr>
        <p:txBody>
          <a:bodyPr wrap="square" rtlCol="0">
            <a:spAutoFit/>
          </a:bodyPr>
          <a:lstStyle/>
          <a:p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C7795AE-0458-4D06-9F32-CE46E8CA3405}"/>
              </a:ext>
            </a:extLst>
          </p:cNvPr>
          <p:cNvSpPr txBox="1"/>
          <p:nvPr/>
        </p:nvSpPr>
        <p:spPr>
          <a:xfrm>
            <a:off x="5279665" y="3794612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(Listen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is important.)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E9253F5-8A38-443E-9575-7D2D8532FDD8}"/>
              </a:ext>
            </a:extLst>
          </p:cNvPr>
          <p:cNvSpPr txBox="1"/>
          <p:nvPr/>
        </p:nvSpPr>
        <p:spPr>
          <a:xfrm>
            <a:off x="5279665" y="4072042"/>
            <a:ext cx="2313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Note the difference in English.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6" name="Picture 1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94EAF7-7AEF-4FC4-BB31-B0982A1EAEA9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5" y="2392719"/>
            <a:ext cx="768016" cy="541531"/>
          </a:xfrm>
          <a:prstGeom prst="rect">
            <a:avLst/>
          </a:prstGeom>
        </p:spPr>
      </p:pic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45C4424D-9F39-41B7-8F17-F70E02851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246" y="3202827"/>
            <a:ext cx="472288" cy="350104"/>
          </a:xfrm>
          <a:prstGeom prst="rect">
            <a:avLst/>
          </a:prstGeom>
        </p:spPr>
      </p:pic>
      <p:pic>
        <p:nvPicPr>
          <p:cNvPr id="139" name="Picture 138" descr="A picture containing text&#10;&#10;Description automatically generated">
            <a:extLst>
              <a:ext uri="{FF2B5EF4-FFF2-40B4-BE49-F238E27FC236}">
                <a16:creationId xmlns:a16="http://schemas.microsoft.com/office/drawing/2014/main" id="{9E5C1665-7B7E-4ACE-8400-157BE1AD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246" y="3612436"/>
            <a:ext cx="472288" cy="352553"/>
          </a:xfrm>
          <a:prstGeom prst="rect">
            <a:avLst/>
          </a:prstGeom>
        </p:spPr>
      </p:pic>
      <p:pic>
        <p:nvPicPr>
          <p:cNvPr id="140" name="Picture 1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6AB324C-2294-45B6-895C-CD9EB633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531" y="2716989"/>
            <a:ext cx="691233" cy="485838"/>
          </a:xfrm>
          <a:prstGeom prst="rect">
            <a:avLst/>
          </a:prstGeom>
        </p:spPr>
      </p:pic>
      <p:pic>
        <p:nvPicPr>
          <p:cNvPr id="141" name="Picture 1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5E26D8-6E42-4907-BCE9-1FABB85E5A3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03" y="2416471"/>
            <a:ext cx="768016" cy="541531"/>
          </a:xfrm>
          <a:prstGeom prst="rect">
            <a:avLst/>
          </a:prstGeom>
        </p:spPr>
      </p:pic>
      <p:pic>
        <p:nvPicPr>
          <p:cNvPr id="143" name="Picture 18" descr="Ciudad, Pueblo, Región, Casas, Arquitectura, Comunidad">
            <a:extLst>
              <a:ext uri="{FF2B5EF4-FFF2-40B4-BE49-F238E27FC236}">
                <a16:creationId xmlns:a16="http://schemas.microsoft.com/office/drawing/2014/main" id="{38E69F48-F0FD-4CAE-BE2A-218AFD38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36" y="5215734"/>
            <a:ext cx="1258066" cy="6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84E03A-04D0-46EA-B948-91C1AF6E5A1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16A1EF"/>
              </a:clrFrom>
              <a:clrTo>
                <a:srgbClr val="16A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81" y="5685672"/>
            <a:ext cx="1172328" cy="11723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20DD3F-C51D-424A-82F7-DAF6434C510C}"/>
              </a:ext>
            </a:extLst>
          </p:cNvPr>
          <p:cNvSpPr/>
          <p:nvPr/>
        </p:nvSpPr>
        <p:spPr>
          <a:xfrm>
            <a:off x="7543045" y="4565253"/>
            <a:ext cx="202675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after verbs such as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[to see, seeing] and ‘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visitar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’ [to visit, visiting],  we use ‘a’ if what we see or visit is a person or a pet. This does not happen in English!</a:t>
            </a:r>
            <a:endParaRPr lang="en-GB" sz="1100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A8E5869-E516-4355-B241-EC2A3AE29292}"/>
              </a:ext>
            </a:extLst>
          </p:cNvPr>
          <p:cNvSpPr txBox="1"/>
          <p:nvPr/>
        </p:nvSpPr>
        <p:spPr>
          <a:xfrm>
            <a:off x="7586012" y="6025247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visit a friend.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6C119D6-BF64-40E0-BA0C-D01444492AEE}"/>
              </a:ext>
            </a:extLst>
          </p:cNvPr>
          <p:cNvSpPr txBox="1"/>
          <p:nvPr/>
        </p:nvSpPr>
        <p:spPr>
          <a:xfrm>
            <a:off x="7557113" y="6271636"/>
            <a:ext cx="2112751" cy="261610"/>
          </a:xfrm>
          <a:prstGeom prst="rect">
            <a:avLst/>
          </a:prstGeom>
          <a:solidFill>
            <a:srgbClr val="F2F7FC"/>
          </a:solidFill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F76AB98-36DD-48BF-B776-A293436A45D4}"/>
              </a:ext>
            </a:extLst>
          </p:cNvPr>
          <p:cNvSpPr txBox="1"/>
          <p:nvPr/>
        </p:nvSpPr>
        <p:spPr>
          <a:xfrm>
            <a:off x="7571490" y="6507337"/>
            <a:ext cx="196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visit the beach.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8" name="Picture 1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EE2250-5900-46CE-837B-FB60E897591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98131" y="79870"/>
            <a:ext cx="489828" cy="3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" name="Table 107">
            <a:extLst>
              <a:ext uri="{FF2B5EF4-FFF2-40B4-BE49-F238E27FC236}">
                <a16:creationId xmlns:a16="http://schemas.microsoft.com/office/drawing/2014/main" id="{3423F852-C516-4445-9075-6F90BCF6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492887"/>
              </p:ext>
            </p:extLst>
          </p:nvPr>
        </p:nvGraphicFramePr>
        <p:xfrm>
          <a:off x="5489882" y="1194000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[go]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9" name="Table 107">
            <a:extLst>
              <a:ext uri="{FF2B5EF4-FFF2-40B4-BE49-F238E27FC236}">
                <a16:creationId xmlns:a16="http://schemas.microsoft.com/office/drawing/2014/main" id="{B85877A2-3423-4340-AE24-BCF1CE9C9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26330"/>
              </p:ext>
            </p:extLst>
          </p:nvPr>
        </p:nvGraphicFramePr>
        <p:xfrm>
          <a:off x="5473321" y="676972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527"/>
            <a:ext cx="10515600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800" dirty="0" err="1">
                <a:solidFill>
                  <a:srgbClr val="FF0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Rojo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Spring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75389"/>
              </p:ext>
            </p:extLst>
          </p:nvPr>
        </p:nvGraphicFramePr>
        <p:xfrm>
          <a:off x="100988" y="89290"/>
          <a:ext cx="2272029" cy="4709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202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18632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- 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dos – two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three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four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five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seis – six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seven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2831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eight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822483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nine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diez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 - eleven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765659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twelve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hay – there is, there 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how many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97184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how many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36281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08706"/>
                  </a:ext>
                </a:extLst>
              </a:tr>
              <a:tr h="18632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some (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75816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400266" y="316183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AB8353-27FE-4215-8AF0-0D64AC7FB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21590"/>
              </p:ext>
            </p:extLst>
          </p:nvPr>
        </p:nvGraphicFramePr>
        <p:xfrm>
          <a:off x="5503115" y="3308849"/>
          <a:ext cx="65951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1868">
                  <a:extLst>
                    <a:ext uri="{9D8B030D-6E8A-4147-A177-3AD203B41FA5}">
                      <a16:colId xmlns:a16="http://schemas.microsoft.com/office/drawing/2014/main" val="4011427014"/>
                    </a:ext>
                  </a:extLst>
                </a:gridCol>
                <a:gridCol w="2186469">
                  <a:extLst>
                    <a:ext uri="{9D8B030D-6E8A-4147-A177-3AD203B41FA5}">
                      <a16:colId xmlns:a16="http://schemas.microsoft.com/office/drawing/2014/main" val="586425027"/>
                    </a:ext>
                  </a:extLst>
                </a:gridCol>
                <a:gridCol w="2236763">
                  <a:extLst>
                    <a:ext uri="{9D8B030D-6E8A-4147-A177-3AD203B41FA5}">
                      <a16:colId xmlns:a16="http://schemas.microsoft.com/office/drawing/2014/main" val="3188531593"/>
                    </a:ext>
                  </a:extLst>
                </a:gridCol>
              </a:tblGrid>
              <a:tr h="2617327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articles – ‘some’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Remember: to mean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(or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an)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in Spanish use 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before a masculine noun and </a:t>
                      </a:r>
                      <a:r>
                        <a:rPr kumimoji="0" lang="en-GB" sz="1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before a feminine noun.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pueblo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playa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mean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for a masculine noun,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,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and use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before a feminine noun: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pueblo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villages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playa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 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beaches 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Plural nouns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Most nouns in Spanish add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–s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 plural: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juego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games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b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película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films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unos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deporte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sports</a:t>
                      </a:r>
                      <a:b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frase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– </a:t>
                      </a:r>
                      <a:r>
                        <a:rPr kumimoji="0" lang="en-GB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some sentences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mean ‘how many’ before a masculine noun, use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libros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hay?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books are there?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mean ‘how many’ before a feminine noun, use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personas hay?</a:t>
                      </a:r>
                      <a:b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people are there?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68948"/>
                  </a:ext>
                </a:extLst>
              </a:tr>
            </a:tbl>
          </a:graphicData>
        </a:graphic>
      </p:graphicFrame>
      <p:sp>
        <p:nvSpPr>
          <p:cNvPr id="244" name="Rectangle 243">
            <a:extLst>
              <a:ext uri="{FF2B5EF4-FFF2-40B4-BE49-F238E27FC236}">
                <a16:creationId xmlns:a16="http://schemas.microsoft.com/office/drawing/2014/main" id="{BC9A9CF8-429E-46CB-9BCA-2DBC412585BB}"/>
              </a:ext>
            </a:extLst>
          </p:cNvPr>
          <p:cNvSpPr/>
          <p:nvPr/>
        </p:nvSpPr>
        <p:spPr>
          <a:xfrm>
            <a:off x="6735776" y="735170"/>
            <a:ext cx="5950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58" name="Table 107">
            <a:extLst>
              <a:ext uri="{FF2B5EF4-FFF2-40B4-BE49-F238E27FC236}">
                <a16:creationId xmlns:a16="http://schemas.microsoft.com/office/drawing/2014/main" id="{1981B410-0946-40A1-A6EB-0317D40D2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7570"/>
              </p:ext>
            </p:extLst>
          </p:nvPr>
        </p:nvGraphicFramePr>
        <p:xfrm>
          <a:off x="5495858" y="2771502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[qui]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74" name="Table 107">
            <a:extLst>
              <a:ext uri="{FF2B5EF4-FFF2-40B4-BE49-F238E27FC236}">
                <a16:creationId xmlns:a16="http://schemas.microsoft.com/office/drawing/2014/main" id="{C4729FE5-80F3-4740-94A3-81683FD8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035389"/>
              </p:ext>
            </p:extLst>
          </p:nvPr>
        </p:nvGraphicFramePr>
        <p:xfrm>
          <a:off x="5479297" y="2254474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[que]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7" name="Table 107">
            <a:extLst>
              <a:ext uri="{FF2B5EF4-FFF2-40B4-BE49-F238E27FC236}">
                <a16:creationId xmlns:a16="http://schemas.microsoft.com/office/drawing/2014/main" id="{DC9D4ABE-2378-4979-84AD-FBD742E9C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951532"/>
              </p:ext>
            </p:extLst>
          </p:nvPr>
        </p:nvGraphicFramePr>
        <p:xfrm>
          <a:off x="5493823" y="1716642"/>
          <a:ext cx="6515606" cy="3841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830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232830">
                  <a:extLst>
                    <a:ext uri="{9D8B030D-6E8A-4147-A177-3AD203B41FA5}">
                      <a16:colId xmlns:a16="http://schemas.microsoft.com/office/drawing/2014/main" val="459371953"/>
                    </a:ext>
                  </a:extLst>
                </a:gridCol>
                <a:gridCol w="1408558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20694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8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9DFE9B33-65D4-4F9A-9DF6-C565E544141A}"/>
              </a:ext>
            </a:extLst>
          </p:cNvPr>
          <p:cNvGrpSpPr/>
          <p:nvPr/>
        </p:nvGrpSpPr>
        <p:grpSpPr>
          <a:xfrm>
            <a:off x="2584079" y="208029"/>
            <a:ext cx="801046" cy="775262"/>
            <a:chOff x="6210543" y="3764108"/>
            <a:chExt cx="801046" cy="77526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3B6803-A0EC-469C-B58F-E73B55B679E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8289EC-AA65-4E50-A706-9904AB600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0" name="Picture 3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F1DDAD5B-0778-4190-AA3A-B6D9BCC6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328" name="Picture 327" descr="Map&#10;&#10;Description automatically generated">
            <a:extLst>
              <a:ext uri="{FF2B5EF4-FFF2-40B4-BE49-F238E27FC236}">
                <a16:creationId xmlns:a16="http://schemas.microsoft.com/office/drawing/2014/main" id="{40A5AD17-FA04-4273-84CE-4EC249C7A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76" y="4756001"/>
            <a:ext cx="1422236" cy="1891317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291A021A-4CC6-46CE-9895-0E0A8E83BF8D}"/>
              </a:ext>
            </a:extLst>
          </p:cNvPr>
          <p:cNvSpPr/>
          <p:nvPr/>
        </p:nvSpPr>
        <p:spPr>
          <a:xfrm rot="19315036">
            <a:off x="3727308" y="5372435"/>
            <a:ext cx="658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endParaRPr lang="en-GB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A6665CE-7D41-4AAE-B2F2-A201CFDCEF1D}"/>
              </a:ext>
            </a:extLst>
          </p:cNvPr>
          <p:cNvSpPr txBox="1"/>
          <p:nvPr/>
        </p:nvSpPr>
        <p:spPr>
          <a:xfrm>
            <a:off x="2419986" y="4232234"/>
            <a:ext cx="298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 es la capital de Perú 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océano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Pacífico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</a:p>
        </p:txBody>
      </p:sp>
      <p:pic>
        <p:nvPicPr>
          <p:cNvPr id="9" name="Picture 8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1FBA2CF5-C301-4C39-80B2-36A1428DB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67" y="2160165"/>
            <a:ext cx="2805085" cy="192995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6F1A5-86BB-447D-B517-EED5DA1FB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271" y="86999"/>
            <a:ext cx="1565634" cy="1931054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46CB5920-B120-4510-B8D9-D90408D547E8}"/>
              </a:ext>
            </a:extLst>
          </p:cNvPr>
          <p:cNvSpPr txBox="1"/>
          <p:nvPr/>
        </p:nvSpPr>
        <p:spPr>
          <a:xfrm>
            <a:off x="2556856" y="1175432"/>
            <a:ext cx="202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Con un seis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y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cara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de mi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retrato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22" name="Picture 121" descr="Logo&#10;&#10;Description automatically generated">
            <a:extLst>
              <a:ext uri="{FF2B5EF4-FFF2-40B4-BE49-F238E27FC236}">
                <a16:creationId xmlns:a16="http://schemas.microsoft.com/office/drawing/2014/main" id="{5DCCC45C-86E8-461C-9043-D9E41ED6A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914" y="2170257"/>
            <a:ext cx="730798" cy="4870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CFDB4F-D1FE-4749-9D58-F758F3CF6353}"/>
              </a:ext>
            </a:extLst>
          </p:cNvPr>
          <p:cNvSpPr/>
          <p:nvPr/>
        </p:nvSpPr>
        <p:spPr>
          <a:xfrm>
            <a:off x="2500150" y="2125627"/>
            <a:ext cx="227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Huancaya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un pueblo </a:t>
            </a:r>
            <a:r>
              <a:rPr lang="en-GB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muy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bonito </a:t>
            </a:r>
            <a:r>
              <a:rPr lang="en-GB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región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Lima.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outdoor, grass, nature, hillside&#10;&#10;Description automatically generated">
            <a:extLst>
              <a:ext uri="{FF2B5EF4-FFF2-40B4-BE49-F238E27FC236}">
                <a16:creationId xmlns:a16="http://schemas.microsoft.com/office/drawing/2014/main" id="{91222229-94AF-47F8-A33D-471D25AE6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8" y="4876251"/>
            <a:ext cx="2980280" cy="186769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0CD134F-AC21-475C-8258-4EE442E85FDE}"/>
              </a:ext>
            </a:extLst>
          </p:cNvPr>
          <p:cNvGrpSpPr/>
          <p:nvPr/>
        </p:nvGrpSpPr>
        <p:grpSpPr>
          <a:xfrm>
            <a:off x="450471" y="4968469"/>
            <a:ext cx="801046" cy="775262"/>
            <a:chOff x="6210543" y="3764108"/>
            <a:chExt cx="801046" cy="775262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1DD384A-E633-40B8-B5FD-80893D040CF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88CB1C1-EA89-43B4-82C1-761EDB319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39" name="Picture 13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F65E3C5-3421-4A18-A4CC-7A692CD0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1119094-F54F-40D0-909B-0A2192C69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" y="5926176"/>
            <a:ext cx="1301626" cy="86775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A157B773-6A2E-471E-9EB5-C316FEAFA4A6}"/>
              </a:ext>
            </a:extLst>
          </p:cNvPr>
          <p:cNvSpPr/>
          <p:nvPr/>
        </p:nvSpPr>
        <p:spPr>
          <a:xfrm>
            <a:off x="7995417" y="733358"/>
            <a:ext cx="6639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lleta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B26BD56-D8AE-4D0A-9942-35F175F4100B}"/>
              </a:ext>
            </a:extLst>
          </p:cNvPr>
          <p:cNvSpPr/>
          <p:nvPr/>
        </p:nvSpPr>
        <p:spPr>
          <a:xfrm>
            <a:off x="9307512" y="657772"/>
            <a:ext cx="5261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75A8DD5-F05D-4603-8FAF-AEA15500CC57}"/>
              </a:ext>
            </a:extLst>
          </p:cNvPr>
          <p:cNvSpPr/>
          <p:nvPr/>
        </p:nvSpPr>
        <p:spPr>
          <a:xfrm>
            <a:off x="10652724" y="745329"/>
            <a:ext cx="6286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ami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AFE3F32-28E1-4174-9251-3E4DDF0C83F6}"/>
              </a:ext>
            </a:extLst>
          </p:cNvPr>
          <p:cNvSpPr/>
          <p:nvPr/>
        </p:nvSpPr>
        <p:spPr>
          <a:xfrm>
            <a:off x="6735775" y="1255293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FB08D64-94BB-4F89-9D73-E18FCB38AA59}"/>
              </a:ext>
            </a:extLst>
          </p:cNvPr>
          <p:cNvSpPr/>
          <p:nvPr/>
        </p:nvSpPr>
        <p:spPr>
          <a:xfrm>
            <a:off x="7995417" y="1248239"/>
            <a:ext cx="8018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AD47F60-A1E8-4B5C-AD0C-B2E2A9DA30C4}"/>
              </a:ext>
            </a:extLst>
          </p:cNvPr>
          <p:cNvSpPr/>
          <p:nvPr/>
        </p:nvSpPr>
        <p:spPr>
          <a:xfrm>
            <a:off x="6735776" y="1744819"/>
            <a:ext cx="6928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D840B20-A5DE-4D11-BECB-B153E3AEA063}"/>
              </a:ext>
            </a:extLst>
          </p:cNvPr>
          <p:cNvSpPr/>
          <p:nvPr/>
        </p:nvSpPr>
        <p:spPr>
          <a:xfrm>
            <a:off x="6710141" y="2300135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EF6B2D2F-02AA-4176-A635-EFDDCD4FC59B}"/>
              </a:ext>
            </a:extLst>
          </p:cNvPr>
          <p:cNvSpPr/>
          <p:nvPr/>
        </p:nvSpPr>
        <p:spPr>
          <a:xfrm>
            <a:off x="6735776" y="2820258"/>
            <a:ext cx="676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562ABC1-ADE3-454F-9145-C8283A73F00D}"/>
              </a:ext>
            </a:extLst>
          </p:cNvPr>
          <p:cNvSpPr/>
          <p:nvPr/>
        </p:nvSpPr>
        <p:spPr>
          <a:xfrm>
            <a:off x="7913664" y="2832795"/>
            <a:ext cx="6655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nce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6B00B73D-DC75-46EA-BEA2-7C00C2AF1A63}"/>
              </a:ext>
            </a:extLst>
          </p:cNvPr>
          <p:cNvSpPr/>
          <p:nvPr/>
        </p:nvSpPr>
        <p:spPr>
          <a:xfrm>
            <a:off x="9339704" y="1241866"/>
            <a:ext cx="5116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A684979-BD21-4EC2-B46C-772D92EA4BBD}"/>
              </a:ext>
            </a:extLst>
          </p:cNvPr>
          <p:cNvSpPr/>
          <p:nvPr/>
        </p:nvSpPr>
        <p:spPr>
          <a:xfrm>
            <a:off x="9348388" y="1770295"/>
            <a:ext cx="7713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C1DEFE1-D340-432A-A38F-246945E8D2BF}"/>
              </a:ext>
            </a:extLst>
          </p:cNvPr>
          <p:cNvSpPr/>
          <p:nvPr/>
        </p:nvSpPr>
        <p:spPr>
          <a:xfrm>
            <a:off x="10652724" y="1756443"/>
            <a:ext cx="6703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A4F353A-C1F2-4C7A-A037-42A7FF02E359}"/>
              </a:ext>
            </a:extLst>
          </p:cNvPr>
          <p:cNvSpPr/>
          <p:nvPr/>
        </p:nvSpPr>
        <p:spPr>
          <a:xfrm>
            <a:off x="7963496" y="1756443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F53FAAE-38C2-4F7A-A206-2F3EE7FC2742}"/>
              </a:ext>
            </a:extLst>
          </p:cNvPr>
          <p:cNvSpPr/>
          <p:nvPr/>
        </p:nvSpPr>
        <p:spPr>
          <a:xfrm>
            <a:off x="10652724" y="1282782"/>
            <a:ext cx="6254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ami</a:t>
            </a:r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C7F6660-8755-494C-B64E-7632EFD8C67E}"/>
              </a:ext>
            </a:extLst>
          </p:cNvPr>
          <p:cNvSpPr/>
          <p:nvPr/>
        </p:nvSpPr>
        <p:spPr>
          <a:xfrm>
            <a:off x="7963496" y="2298323"/>
            <a:ext cx="599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so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95A4739-D679-40C4-9545-6EA2F10801A1}"/>
              </a:ext>
            </a:extLst>
          </p:cNvPr>
          <p:cNvSpPr/>
          <p:nvPr/>
        </p:nvSpPr>
        <p:spPr>
          <a:xfrm>
            <a:off x="9358577" y="2308801"/>
            <a:ext cx="696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7300183-FF06-47D9-BE2A-93BE95C60887}"/>
              </a:ext>
            </a:extLst>
          </p:cNvPr>
          <p:cNvSpPr/>
          <p:nvPr/>
        </p:nvSpPr>
        <p:spPr>
          <a:xfrm>
            <a:off x="10652724" y="2282956"/>
            <a:ext cx="870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68F7756-454C-4C09-9678-60DBCDD06BE9}"/>
              </a:ext>
            </a:extLst>
          </p:cNvPr>
          <p:cNvSpPr/>
          <p:nvPr/>
        </p:nvSpPr>
        <p:spPr>
          <a:xfrm>
            <a:off x="9353199" y="2817434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quí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EFE4800-E1D2-47BF-BB9E-A784AAD9D9BC}"/>
              </a:ext>
            </a:extLst>
          </p:cNvPr>
          <p:cNvSpPr/>
          <p:nvPr/>
        </p:nvSpPr>
        <p:spPr>
          <a:xfrm>
            <a:off x="10653001" y="2731438"/>
            <a:ext cx="724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11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9" name="Picture 2" descr="Trofeo, Ganador, La Copa, Campeón, Oro">
            <a:extLst>
              <a:ext uri="{FF2B5EF4-FFF2-40B4-BE49-F238E27FC236}">
                <a16:creationId xmlns:a16="http://schemas.microsoft.com/office/drawing/2014/main" id="{85064332-612C-4525-A892-183C5E77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860" y="717336"/>
            <a:ext cx="250939" cy="3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Łódź, Lago, Articulación, Agua, Playa, Velero, Globo">
            <a:extLst>
              <a:ext uri="{FF2B5EF4-FFF2-40B4-BE49-F238E27FC236}">
                <a16:creationId xmlns:a16="http://schemas.microsoft.com/office/drawing/2014/main" id="{9AF46095-434C-430B-BA57-6E07C09F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43" y="1257543"/>
            <a:ext cx="382386" cy="270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1" name="Picture 6" descr="Lombriz, Gusano, Icono, Dibujos Animados, Dibujo">
            <a:extLst>
              <a:ext uri="{FF2B5EF4-FFF2-40B4-BE49-F238E27FC236}">
                <a16:creationId xmlns:a16="http://schemas.microsoft.com/office/drawing/2014/main" id="{189E0821-20EF-49F9-8FA3-B59385CF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77" y="1783505"/>
            <a:ext cx="310321" cy="2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0" descr="Otorgar, Medalla, El Segundo Lugar">
            <a:extLst>
              <a:ext uri="{FF2B5EF4-FFF2-40B4-BE49-F238E27FC236}">
                <a16:creationId xmlns:a16="http://schemas.microsoft.com/office/drawing/2014/main" id="{8CF6B801-7205-46AD-97B3-AA704BCF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81" y="1718701"/>
            <a:ext cx="310322" cy="40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D57A59-F883-4DA1-AB82-4729160740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0" y="1710777"/>
            <a:ext cx="670377" cy="377087"/>
          </a:xfrm>
          <a:prstGeom prst="rect">
            <a:avLst/>
          </a:prstGeom>
        </p:spPr>
      </p:pic>
      <p:pic>
        <p:nvPicPr>
          <p:cNvPr id="177" name="Picture 2" descr="Fútbol, Niña, Equipo, Jugar, Campo">
            <a:extLst>
              <a:ext uri="{FF2B5EF4-FFF2-40B4-BE49-F238E27FC236}">
                <a16:creationId xmlns:a16="http://schemas.microsoft.com/office/drawing/2014/main" id="{C0B5F4F1-16B5-431D-B8F3-144E4DA4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64" y="2756140"/>
            <a:ext cx="480247" cy="384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Número, Quince, Rectángulo, Redondeado">
            <a:extLst>
              <a:ext uri="{FF2B5EF4-FFF2-40B4-BE49-F238E27FC236}">
                <a16:creationId xmlns:a16="http://schemas.microsoft.com/office/drawing/2014/main" id="{7F080007-FD6F-4054-B593-9238DD1D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812" y="2778593"/>
            <a:ext cx="480247" cy="3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Terreno, Paquete, Embalaje, Caja">
            <a:extLst>
              <a:ext uri="{FF2B5EF4-FFF2-40B4-BE49-F238E27FC236}">
                <a16:creationId xmlns:a16="http://schemas.microsoft.com/office/drawing/2014/main" id="{A8E1ABA4-AACB-4115-99B5-D00E66A1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98" y="2308801"/>
            <a:ext cx="412277" cy="2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3ED7124A-4359-46B2-9C9C-2565515EBC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4835" y="2282154"/>
            <a:ext cx="435856" cy="344631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57703B-B56D-481E-AEF9-AF7C989412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07" y="684515"/>
            <a:ext cx="510874" cy="3831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CC050B-380D-4AA5-B083-14E5CB0273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68" y="700128"/>
            <a:ext cx="293855" cy="290182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CA762D57-D85B-4FC2-A549-81B13C320D9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57398" r="50498" b="4611"/>
          <a:stretch/>
        </p:blipFill>
        <p:spPr>
          <a:xfrm>
            <a:off x="11377879" y="1128019"/>
            <a:ext cx="433744" cy="518685"/>
          </a:xfrm>
          <a:prstGeom prst="rect">
            <a:avLst/>
          </a:prstGeom>
        </p:spPr>
      </p:pic>
      <p:pic>
        <p:nvPicPr>
          <p:cNvPr id="226" name="Picture 225" descr="Icon&#10;&#10;Description automatically generated">
            <a:extLst>
              <a:ext uri="{FF2B5EF4-FFF2-40B4-BE49-F238E27FC236}">
                <a16:creationId xmlns:a16="http://schemas.microsoft.com/office/drawing/2014/main" id="{D220BCBA-C755-453C-8693-F5F8F4E6AF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71" y="1250721"/>
            <a:ext cx="382386" cy="284101"/>
          </a:xfrm>
          <a:prstGeom prst="rect">
            <a:avLst/>
          </a:prstGeom>
        </p:spPr>
      </p:pic>
      <p:pic>
        <p:nvPicPr>
          <p:cNvPr id="228" name="Picture 2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5D2A31F-307D-4949-9DB4-E3259FD123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62" y="1661231"/>
            <a:ext cx="416477" cy="416477"/>
          </a:xfrm>
          <a:prstGeom prst="rect">
            <a:avLst/>
          </a:prstGeom>
        </p:spPr>
      </p:pic>
      <p:pic>
        <p:nvPicPr>
          <p:cNvPr id="230" name="Picture 229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3589F4D8-7B37-4B4B-A74E-AD42B6EC4B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64" y="2213809"/>
            <a:ext cx="500588" cy="435906"/>
          </a:xfrm>
          <a:prstGeom prst="rect">
            <a:avLst/>
          </a:prstGeom>
        </p:spPr>
      </p:pic>
      <p:pic>
        <p:nvPicPr>
          <p:cNvPr id="232" name="Picture 231" descr="Diagram&#10;&#10;Description automatically generated">
            <a:extLst>
              <a:ext uri="{FF2B5EF4-FFF2-40B4-BE49-F238E27FC236}">
                <a16:creationId xmlns:a16="http://schemas.microsoft.com/office/drawing/2014/main" id="{67749C06-C1DB-4CDE-9457-D96A4983A5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97" y="2131637"/>
            <a:ext cx="433829" cy="475022"/>
          </a:xfrm>
          <a:prstGeom prst="rect">
            <a:avLst/>
          </a:prstGeom>
        </p:spPr>
      </p:pic>
      <p:pic>
        <p:nvPicPr>
          <p:cNvPr id="234" name="Picture 233" descr="Icon&#10;&#10;Description automatically generated">
            <a:extLst>
              <a:ext uri="{FF2B5EF4-FFF2-40B4-BE49-F238E27FC236}">
                <a16:creationId xmlns:a16="http://schemas.microsoft.com/office/drawing/2014/main" id="{2E18FA43-AB88-44F4-91E1-408D287E8AA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28" y="2801635"/>
            <a:ext cx="399819" cy="331725"/>
          </a:xfrm>
          <a:prstGeom prst="rect">
            <a:avLst/>
          </a:prstGeom>
        </p:spPr>
      </p:pic>
      <p:pic>
        <p:nvPicPr>
          <p:cNvPr id="236" name="Picture 235" descr="A picture containing text&#10;&#10;Description automatically generated">
            <a:extLst>
              <a:ext uri="{FF2B5EF4-FFF2-40B4-BE49-F238E27FC236}">
                <a16:creationId xmlns:a16="http://schemas.microsoft.com/office/drawing/2014/main" id="{C681797F-B86A-4D1A-9C4E-806F6F3212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639" y="2781730"/>
            <a:ext cx="586082" cy="353939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D38D9957-6F97-457A-BB04-2DC5350BE9C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6" t="6329" r="7559" b="57101"/>
          <a:stretch/>
        </p:blipFill>
        <p:spPr>
          <a:xfrm>
            <a:off x="11314431" y="507486"/>
            <a:ext cx="394850" cy="562182"/>
          </a:xfrm>
          <a:prstGeom prst="rect">
            <a:avLst/>
          </a:prstGeom>
        </p:spPr>
      </p:pic>
      <p:sp>
        <p:nvSpPr>
          <p:cNvPr id="242" name="TextBox 241">
            <a:extLst>
              <a:ext uri="{FF2B5EF4-FFF2-40B4-BE49-F238E27FC236}">
                <a16:creationId xmlns:a16="http://schemas.microsoft.com/office/drawing/2014/main" id="{96ECF603-E2CE-4F6B-8B58-D5F184FD2687}"/>
              </a:ext>
            </a:extLst>
          </p:cNvPr>
          <p:cNvSpPr txBox="1"/>
          <p:nvPr/>
        </p:nvSpPr>
        <p:spPr>
          <a:xfrm>
            <a:off x="9262866" y="872181"/>
            <a:ext cx="18269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to play, play</a:t>
            </a:r>
            <a:r>
              <a:rPr lang="en-GB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A644270-659D-4E01-9F26-BCFBE1413185}"/>
              </a:ext>
            </a:extLst>
          </p:cNvPr>
          <p:cNvSpPr txBox="1"/>
          <p:nvPr/>
        </p:nvSpPr>
        <p:spPr>
          <a:xfrm>
            <a:off x="10659517" y="2929880"/>
            <a:ext cx="618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corner</a:t>
            </a:r>
            <a:endParaRPr lang="en-GB" sz="9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5" name="Graphic 244" descr="Flip calendar">
            <a:extLst>
              <a:ext uri="{FF2B5EF4-FFF2-40B4-BE49-F238E27FC236}">
                <a16:creationId xmlns:a16="http://schemas.microsoft.com/office/drawing/2014/main" id="{84E9ACE6-15AE-49B7-8452-CD5D26A83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833084" y="1120843"/>
            <a:ext cx="512264" cy="512264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AA382DF4-9C3C-45B1-A54A-E1F28019B456}"/>
              </a:ext>
            </a:extLst>
          </p:cNvPr>
          <p:cNvSpPr txBox="1"/>
          <p:nvPr/>
        </p:nvSpPr>
        <p:spPr>
          <a:xfrm>
            <a:off x="8870689" y="1322198"/>
            <a:ext cx="419183" cy="24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Sun</a:t>
            </a:r>
          </a:p>
        </p:txBody>
      </p:sp>
      <p:pic>
        <p:nvPicPr>
          <p:cNvPr id="187" name="Picture 18" descr="Ciudad, Pueblo, Región, Casas, Arquitectura, Comunidad">
            <a:extLst>
              <a:ext uri="{FF2B5EF4-FFF2-40B4-BE49-F238E27FC236}">
                <a16:creationId xmlns:a16="http://schemas.microsoft.com/office/drawing/2014/main" id="{214D908C-0460-4CE9-90F1-DA0C41CA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74" y="4205249"/>
            <a:ext cx="1258066" cy="6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2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344BD46-A82D-4314-87EF-0547B0D1042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33" y="4798450"/>
            <a:ext cx="538873" cy="381000"/>
          </a:xfrm>
          <a:prstGeom prst="rect">
            <a:avLst/>
          </a:prstGeom>
        </p:spPr>
      </p:pic>
      <p:pic>
        <p:nvPicPr>
          <p:cNvPr id="250" name="Picture 24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A8FA7A7-6F85-4601-B9DA-862126ECB39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38" y="4405411"/>
            <a:ext cx="324246" cy="294861"/>
          </a:xfrm>
          <a:prstGeom prst="rect">
            <a:avLst/>
          </a:prstGeom>
        </p:spPr>
      </p:pic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A1D62A5-28AC-49E6-9850-D5DCD0C82A5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52" y="4354643"/>
            <a:ext cx="499673" cy="381001"/>
          </a:xfrm>
          <a:prstGeom prst="rect">
            <a:avLst/>
          </a:prstGeom>
        </p:spPr>
      </p:pic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3A81DB-5481-4AD8-BE3A-85B92CFD0BA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17" y="5455495"/>
            <a:ext cx="459776" cy="265808"/>
          </a:xfrm>
          <a:prstGeom prst="rect">
            <a:avLst/>
          </a:prstGeom>
        </p:spPr>
      </p:pic>
      <p:pic>
        <p:nvPicPr>
          <p:cNvPr id="45" name="Picture 4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14430F-E93D-45AB-AD46-0770AB78829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95" y="5418267"/>
            <a:ext cx="342178" cy="2948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985937-997D-4B1B-B340-480BAB658F9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71" y="5446103"/>
            <a:ext cx="260439" cy="2555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BCFD24-093F-4BC5-AFFD-FED515484FC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639" y="4083057"/>
            <a:ext cx="388198" cy="38000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BB264B-DA0F-42F5-9234-7872927CA77C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75" y="5573881"/>
            <a:ext cx="1750343" cy="8751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A2E8A65-335E-4BE1-9A2B-342B281B7870}"/>
              </a:ext>
            </a:extLst>
          </p:cNvPr>
          <p:cNvSpPr txBox="1"/>
          <p:nvPr/>
        </p:nvSpPr>
        <p:spPr>
          <a:xfrm>
            <a:off x="7659138" y="5912839"/>
            <a:ext cx="228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es para amigos.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A9CA42F-7AC5-4C17-AE7C-1CFBFA70A9D8}"/>
              </a:ext>
            </a:extLst>
          </p:cNvPr>
          <p:cNvSpPr txBox="1"/>
          <p:nvPr/>
        </p:nvSpPr>
        <p:spPr>
          <a:xfrm>
            <a:off x="7669096" y="6124019"/>
            <a:ext cx="228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 es para </a:t>
            </a:r>
            <a:r>
              <a:rPr lang="en-GB" sz="11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elefantes</a:t>
            </a:r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B7B7B8BB-C9C9-41CB-934C-BD02A17E7EB0}"/>
              </a:ext>
            </a:extLst>
          </p:cNvPr>
          <p:cNvSpPr txBox="1"/>
          <p:nvPr/>
        </p:nvSpPr>
        <p:spPr>
          <a:xfrm>
            <a:off x="7618312" y="6354734"/>
            <a:ext cx="2283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es para ideas.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E55F9824-A293-4CF7-8E4A-827EF5B5AB4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00" y="4899983"/>
            <a:ext cx="330350" cy="317961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602523DB-7AAC-4B23-9390-A20612D6A14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76" y="4883781"/>
            <a:ext cx="330350" cy="317961"/>
          </a:xfrm>
          <a:prstGeom prst="rect">
            <a:avLst/>
          </a:prstGeom>
        </p:spPr>
      </p:pic>
      <p:pic>
        <p:nvPicPr>
          <p:cNvPr id="209" name="Picture 20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1F43B6-F0E7-471E-8805-66C6A7FB3C0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98131" y="79870"/>
            <a:ext cx="489828" cy="3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884</Words>
  <Application>Microsoft Office PowerPoint</Application>
  <PresentationFormat>Widescreen</PresentationFormat>
  <Paragraphs>182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Cavolini</vt:lpstr>
      <vt:lpstr>Century Gothic</vt:lpstr>
      <vt:lpstr>Modern Love</vt:lpstr>
      <vt:lpstr>Tw Cen MT</vt:lpstr>
      <vt:lpstr>Office Theme</vt:lpstr>
      <vt:lpstr>Rojo Knowledge Organiser  - Spring Term A</vt:lpstr>
      <vt:lpstr>Rojo Knowledge Organiser  - Spring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96</cp:revision>
  <cp:lastPrinted>2021-11-20T12:47:01Z</cp:lastPrinted>
  <dcterms:created xsi:type="dcterms:W3CDTF">2021-11-17T16:29:35Z</dcterms:created>
  <dcterms:modified xsi:type="dcterms:W3CDTF">2022-02-20T11:39:15Z</dcterms:modified>
</cp:coreProperties>
</file>