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7FC"/>
    <a:srgbClr val="FFFAEB"/>
    <a:srgbClr val="FBFDF9"/>
    <a:srgbClr val="F2F8EE"/>
    <a:srgbClr val="FF0066"/>
    <a:srgbClr val="FFF3FF"/>
    <a:srgbClr val="D7E7F5"/>
    <a:srgbClr val="C6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gif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7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7" Type="http://schemas.openxmlformats.org/officeDocument/2006/relationships/image" Target="../media/image23.png"/><Relationship Id="rId2" Type="http://schemas.openxmlformats.org/officeDocument/2006/relationships/image" Target="../media/image21.gif"/><Relationship Id="rId16" Type="http://schemas.openxmlformats.org/officeDocument/2006/relationships/image" Target="../media/image32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jp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11.png"/><Relationship Id="rId15" Type="http://schemas.openxmlformats.org/officeDocument/2006/relationships/image" Target="../media/image31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6.gif"/><Relationship Id="rId44" Type="http://schemas.openxmlformats.org/officeDocument/2006/relationships/image" Target="../media/image59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13.png"/><Relationship Id="rId27" Type="http://schemas.openxmlformats.org/officeDocument/2006/relationships/image" Target="../media/image42.png"/><Relationship Id="rId30" Type="http://schemas.openxmlformats.org/officeDocument/2006/relationships/image" Target="../media/image45.gif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8" Type="http://schemas.openxmlformats.org/officeDocument/2006/relationships/image" Target="../media/image24.png"/><Relationship Id="rId3" Type="http://schemas.openxmlformats.org/officeDocument/2006/relationships/image" Target="../media/image22.gif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gif"/><Relationship Id="rId46" Type="http://schemas.openxmlformats.org/officeDocument/2006/relationships/image" Target="../media/image61.jpeg"/><Relationship Id="rId20" Type="http://schemas.openxmlformats.org/officeDocument/2006/relationships/image" Target="../media/image36.png"/><Relationship Id="rId41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006" y="46510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 err="1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Rojo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01487"/>
              </p:ext>
            </p:extLst>
          </p:nvPr>
        </p:nvGraphicFramePr>
        <p:xfrm>
          <a:off x="102741" y="47527"/>
          <a:ext cx="3144816" cy="678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4816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87650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clase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(In class)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be | being (location, state)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estoy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are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s/he, it 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present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ausente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absent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aquí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allí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¡Hola! - hello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¡Buenos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días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! – good morning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¡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Buenas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tardes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! – good afternoon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hoy – today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ahora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siempre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always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normalmente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usually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cómo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how?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dónde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where?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qué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what?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 – from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 - 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Inglaterra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England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España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Spain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Perú - Peru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356839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68944"/>
              </p:ext>
            </p:extLst>
          </p:nvPr>
        </p:nvGraphicFramePr>
        <p:xfrm>
          <a:off x="3247557" y="47527"/>
          <a:ext cx="3142317" cy="653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231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descripción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 – to be | being (trait)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soy – I 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are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– s/he, it 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cansad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cansad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tired (m), tired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content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content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pleased (m), (f)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triste – sad (m, 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curios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curios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curious (m), curious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elegante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smart (m, 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happy (m, 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slow (m), slow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nervios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nervios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nervous (m),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rápid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rápid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fast (m), fast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seri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seri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serious (m), serious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tranquil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tranquil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calm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(un)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día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(a)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lunes – Monday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martes – 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miércoles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jueves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viernes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sábado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Saturday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domingo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Sunday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24276"/>
              </p:ext>
            </p:extLst>
          </p:nvPr>
        </p:nvGraphicFramePr>
        <p:xfrm>
          <a:off x="6405139" y="2022406"/>
          <a:ext cx="5802126" cy="4835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3885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location and state with the verb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estar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Adjective agreement for gender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yes/no questions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447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permanent traits with the verb 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More adjective patterns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WH-questions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8354129" y="2422356"/>
            <a:ext cx="18245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Spanish, adjectives ending in –o change to –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to describe feminine nouns. People are nouns, too.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8917727" y="3362561"/>
            <a:ext cx="1276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contento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62E84CDC-9F7F-4989-A0F6-52A027B1E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76" y="3404123"/>
            <a:ext cx="472288" cy="350104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23806279-C184-45CE-A06A-E8DA36780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00" y="3811069"/>
            <a:ext cx="472288" cy="35255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331B107-F8E8-405E-A7FF-B1E3344FDA24}"/>
              </a:ext>
            </a:extLst>
          </p:cNvPr>
          <p:cNvSpPr txBox="1"/>
          <p:nvPr/>
        </p:nvSpPr>
        <p:spPr>
          <a:xfrm>
            <a:off x="8944264" y="3776387"/>
            <a:ext cx="1235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content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8917727" y="3534928"/>
            <a:ext cx="1156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is pleased.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E5AC0C-69AF-4163-8679-E71686082E01}"/>
              </a:ext>
            </a:extLst>
          </p:cNvPr>
          <p:cNvSpPr txBox="1"/>
          <p:nvPr/>
        </p:nvSpPr>
        <p:spPr>
          <a:xfrm>
            <a:off x="8948377" y="3966640"/>
            <a:ext cx="1258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pleased.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5D84B14-3AF8-4377-8B46-8DE7ED3D455C}"/>
              </a:ext>
            </a:extLst>
          </p:cNvPr>
          <p:cNvSpPr txBox="1"/>
          <p:nvPr/>
        </p:nvSpPr>
        <p:spPr>
          <a:xfrm>
            <a:off x="8310113" y="4550612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Adjectives already ending in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or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z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stay the same:</a:t>
            </a:r>
          </a:p>
        </p:txBody>
      </p:sp>
      <p:pic>
        <p:nvPicPr>
          <p:cNvPr id="81" name="Picture 80" descr="Shape, circle&#10;&#10;Description automatically generated">
            <a:extLst>
              <a:ext uri="{FF2B5EF4-FFF2-40B4-BE49-F238E27FC236}">
                <a16:creationId xmlns:a16="http://schemas.microsoft.com/office/drawing/2014/main" id="{09168668-941F-4E38-A26F-53D78E9D7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68" y="6028254"/>
            <a:ext cx="519602" cy="336681"/>
          </a:xfrm>
          <a:prstGeom prst="rect">
            <a:avLst/>
          </a:prstGeom>
        </p:spPr>
      </p:pic>
      <p:pic>
        <p:nvPicPr>
          <p:cNvPr id="83" name="Picture 82" descr="Shape, circle&#10;&#10;Description automatically generated">
            <a:extLst>
              <a:ext uri="{FF2B5EF4-FFF2-40B4-BE49-F238E27FC236}">
                <a16:creationId xmlns:a16="http://schemas.microsoft.com/office/drawing/2014/main" id="{2B43479F-76B7-4B82-9592-9E8C19BD7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20" y="6443247"/>
            <a:ext cx="510350" cy="330686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B95FC016-CE63-429D-84FA-7EEA46F25A9D}"/>
              </a:ext>
            </a:extLst>
          </p:cNvPr>
          <p:cNvSpPr txBox="1"/>
          <p:nvPr/>
        </p:nvSpPr>
        <p:spPr>
          <a:xfrm>
            <a:off x="8733075" y="4993460"/>
            <a:ext cx="1240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1235D65-AA2C-4779-A0C0-BAADEB9E02AC}"/>
              </a:ext>
            </a:extLst>
          </p:cNvPr>
          <p:cNvSpPr txBox="1"/>
          <p:nvPr/>
        </p:nvSpPr>
        <p:spPr>
          <a:xfrm>
            <a:off x="8733075" y="5178462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is smart.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697652-C2D2-4D60-B460-8690B4E52BEE}"/>
              </a:ext>
            </a:extLst>
          </p:cNvPr>
          <p:cNvSpPr txBox="1"/>
          <p:nvPr/>
        </p:nvSpPr>
        <p:spPr>
          <a:xfrm>
            <a:off x="8747593" y="5417622"/>
            <a:ext cx="140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0B0638-D837-4663-AE56-05BC7E19C824}"/>
              </a:ext>
            </a:extLst>
          </p:cNvPr>
          <p:cNvSpPr txBox="1"/>
          <p:nvPr/>
        </p:nvSpPr>
        <p:spPr>
          <a:xfrm>
            <a:off x="8750907" y="5613071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smart.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B185FAD-BBB5-417B-A901-CD3AC51876BC}"/>
              </a:ext>
            </a:extLst>
          </p:cNvPr>
          <p:cNvSpPr/>
          <p:nvPr/>
        </p:nvSpPr>
        <p:spPr>
          <a:xfrm rot="19315036">
            <a:off x="10487975" y="328479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10180494" y="2230165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Change a statement into a question by raising your voice at the end.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0DBAD5-5436-4745-A71B-4B8F547ABEDC}"/>
              </a:ext>
            </a:extLst>
          </p:cNvPr>
          <p:cNvSpPr txBox="1"/>
          <p:nvPr/>
        </p:nvSpPr>
        <p:spPr>
          <a:xfrm>
            <a:off x="10691036" y="2837339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B3C562-229D-4C93-8BAE-390BD0A89ECD}"/>
              </a:ext>
            </a:extLst>
          </p:cNvPr>
          <p:cNvSpPr txBox="1"/>
          <p:nvPr/>
        </p:nvSpPr>
        <p:spPr>
          <a:xfrm>
            <a:off x="10711200" y="3189450"/>
            <a:ext cx="146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7C0B9A-EF83-4257-B84A-50D68FBB03BF}"/>
              </a:ext>
            </a:extLst>
          </p:cNvPr>
          <p:cNvSpPr txBox="1"/>
          <p:nvPr/>
        </p:nvSpPr>
        <p:spPr>
          <a:xfrm>
            <a:off x="10703355" y="3002191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in Spain.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5C607F-7F28-4971-914A-B6A3A970E16E}"/>
              </a:ext>
            </a:extLst>
          </p:cNvPr>
          <p:cNvSpPr txBox="1"/>
          <p:nvPr/>
        </p:nvSpPr>
        <p:spPr>
          <a:xfrm>
            <a:off x="10715280" y="3387257"/>
            <a:ext cx="149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Are you in Spain?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D14964D-2A45-4D8E-A073-786B89C821B8}"/>
              </a:ext>
            </a:extLst>
          </p:cNvPr>
          <p:cNvSpPr txBox="1"/>
          <p:nvPr/>
        </p:nvSpPr>
        <p:spPr>
          <a:xfrm>
            <a:off x="10156074" y="3678692"/>
            <a:ext cx="2034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writing, add a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at the start of a question in Spanish as well as a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at the end.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1230E23-47D0-499C-8706-EB21F5AD06B5}"/>
              </a:ext>
            </a:extLst>
          </p:cNvPr>
          <p:cNvSpPr txBox="1"/>
          <p:nvPr/>
        </p:nvSpPr>
        <p:spPr>
          <a:xfrm>
            <a:off x="10159865" y="4550522"/>
            <a:ext cx="2034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ask information questions, begin with question word and raise your voice at the end.</a:t>
            </a:r>
          </a:p>
        </p:txBody>
      </p:sp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90188"/>
              </p:ext>
            </p:extLst>
          </p:nvPr>
        </p:nvGraphicFramePr>
        <p:xfrm>
          <a:off x="6442494" y="746629"/>
          <a:ext cx="5646765" cy="69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35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6928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6555097" y="1189324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DE5835E-0633-42EF-A155-B1A64370B767}"/>
              </a:ext>
            </a:extLst>
          </p:cNvPr>
          <p:cNvSpPr txBox="1"/>
          <p:nvPr/>
        </p:nvSpPr>
        <p:spPr>
          <a:xfrm>
            <a:off x="7648274" y="1181990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104B14B-F40B-4859-99EA-1648FA011FA8}"/>
              </a:ext>
            </a:extLst>
          </p:cNvPr>
          <p:cNvSpPr txBox="1"/>
          <p:nvPr/>
        </p:nvSpPr>
        <p:spPr>
          <a:xfrm>
            <a:off x="8727587" y="118743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niverso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6405139" y="453667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pic>
        <p:nvPicPr>
          <p:cNvPr id="93" name="Google Shape;99;p2">
            <a:extLst>
              <a:ext uri="{FF2B5EF4-FFF2-40B4-BE49-F238E27FC236}">
                <a16:creationId xmlns:a16="http://schemas.microsoft.com/office/drawing/2014/main" id="{BFADC226-77CD-4238-BA11-F8C20C00601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9572" y="4856013"/>
            <a:ext cx="1370031" cy="117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44;p6">
            <a:extLst>
              <a:ext uri="{FF2B5EF4-FFF2-40B4-BE49-F238E27FC236}">
                <a16:creationId xmlns:a16="http://schemas.microsoft.com/office/drawing/2014/main" id="{CA8065EB-72CC-442E-80B6-3277E8EC8E89}"/>
              </a:ext>
            </a:extLst>
          </p:cNvPr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6995" r="482" b="12550"/>
          <a:stretch/>
        </p:blipFill>
        <p:spPr>
          <a:xfrm>
            <a:off x="6855153" y="783322"/>
            <a:ext cx="431377" cy="47662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43;p6">
            <a:extLst>
              <a:ext uri="{FF2B5EF4-FFF2-40B4-BE49-F238E27FC236}">
                <a16:creationId xmlns:a16="http://schemas.microsoft.com/office/drawing/2014/main" id="{FF8E4FCC-E0AC-4AA6-89A6-6658FDFBD0BB}"/>
              </a:ext>
            </a:extLst>
          </p:cNvPr>
          <p:cNvPicPr preferRelativeResize="0"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936631" y="803857"/>
            <a:ext cx="421282" cy="4004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Picture 2" descr="Elephant, Animal, Jungle, Savannah, Nature, Africa">
            <a:extLst>
              <a:ext uri="{FF2B5EF4-FFF2-40B4-BE49-F238E27FC236}">
                <a16:creationId xmlns:a16="http://schemas.microsoft.com/office/drawing/2014/main" id="{54E8A888-4C39-41A4-B203-A51555A4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13" y="787186"/>
            <a:ext cx="544057" cy="417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9899814" y="1191361"/>
            <a:ext cx="1119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fant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11075132" y="119105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dea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8" name="Google Shape;132;p5">
            <a:extLst>
              <a:ext uri="{FF2B5EF4-FFF2-40B4-BE49-F238E27FC236}">
                <a16:creationId xmlns:a16="http://schemas.microsoft.com/office/drawing/2014/main" id="{48A26EF3-50B9-4EAD-AB73-F29C3299C4F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28422" y="870449"/>
            <a:ext cx="385298" cy="3206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7" name="Picture 2" descr="Light, Bulb, Box, Outside The Box, Think, Breakthrough">
            <a:extLst>
              <a:ext uri="{FF2B5EF4-FFF2-40B4-BE49-F238E27FC236}">
                <a16:creationId xmlns:a16="http://schemas.microsoft.com/office/drawing/2014/main" id="{7461CFC5-6CDF-4942-9466-4A4C294D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810" y="701184"/>
            <a:ext cx="431378" cy="550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0" name="Table 107">
            <a:extLst>
              <a:ext uri="{FF2B5EF4-FFF2-40B4-BE49-F238E27FC236}">
                <a16:creationId xmlns:a16="http://schemas.microsoft.com/office/drawing/2014/main" id="{070428A1-1E2D-46A5-BBCF-EC47C3548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63984"/>
              </p:ext>
            </p:extLst>
          </p:nvPr>
        </p:nvGraphicFramePr>
        <p:xfrm>
          <a:off x="6445156" y="1475931"/>
          <a:ext cx="5646764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77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50560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411691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411691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[ca] [co] [cu]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49" name="Rectangle 148">
            <a:extLst>
              <a:ext uri="{FF2B5EF4-FFF2-40B4-BE49-F238E27FC236}">
                <a16:creationId xmlns:a16="http://schemas.microsoft.com/office/drawing/2014/main" id="{76B909B3-C065-4589-AE5B-8AC710D8DDFA}"/>
              </a:ext>
            </a:extLst>
          </p:cNvPr>
          <p:cNvSpPr/>
          <p:nvPr/>
        </p:nvSpPr>
        <p:spPr>
          <a:xfrm>
            <a:off x="7724641" y="1534987"/>
            <a:ext cx="5966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C35082B-BCAA-48AB-B06E-9C062D1BC4D2}"/>
              </a:ext>
            </a:extLst>
          </p:cNvPr>
          <p:cNvSpPr/>
          <p:nvPr/>
        </p:nvSpPr>
        <p:spPr>
          <a:xfrm>
            <a:off x="9282407" y="1525881"/>
            <a:ext cx="6367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ntar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3A9DA7A-330C-4EAC-9961-C16FC03294E1}"/>
              </a:ext>
            </a:extLst>
          </p:cNvPr>
          <p:cNvSpPr/>
          <p:nvPr/>
        </p:nvSpPr>
        <p:spPr>
          <a:xfrm>
            <a:off x="10609516" y="1535563"/>
            <a:ext cx="9589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caracha</a:t>
            </a:r>
          </a:p>
        </p:txBody>
      </p:sp>
      <p:pic>
        <p:nvPicPr>
          <p:cNvPr id="153" name="Picture 2" descr="Matrimonial Bed, Bed, Marriage Bed, Marital Bed">
            <a:extLst>
              <a:ext uri="{FF2B5EF4-FFF2-40B4-BE49-F238E27FC236}">
                <a16:creationId xmlns:a16="http://schemas.microsoft.com/office/drawing/2014/main" id="{D009AD72-81FD-49D9-A204-450D434E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50" y="1499658"/>
            <a:ext cx="540996" cy="3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Counting, Fingers, First, Hand, One">
            <a:extLst>
              <a:ext uri="{FF2B5EF4-FFF2-40B4-BE49-F238E27FC236}">
                <a16:creationId xmlns:a16="http://schemas.microsoft.com/office/drawing/2014/main" id="{84ABB47A-DA50-466D-B579-32FB2D37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14" y="1523439"/>
            <a:ext cx="640148" cy="3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Cockroach, Insect, Ugly, Bug">
            <a:extLst>
              <a:ext uri="{FF2B5EF4-FFF2-40B4-BE49-F238E27FC236}">
                <a16:creationId xmlns:a16="http://schemas.microsoft.com/office/drawing/2014/main" id="{59095232-ED29-40B6-87AD-D907E5DF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90" y="1466190"/>
            <a:ext cx="287279" cy="3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2C9505-F35E-4796-9FA1-BA979C8258E7}"/>
              </a:ext>
            </a:extLst>
          </p:cNvPr>
          <p:cNvGrpSpPr/>
          <p:nvPr/>
        </p:nvGrpSpPr>
        <p:grpSpPr>
          <a:xfrm>
            <a:off x="6337826" y="2448882"/>
            <a:ext cx="2025610" cy="1952525"/>
            <a:chOff x="-2189748" y="1562550"/>
            <a:chExt cx="2243554" cy="2162605"/>
          </a:xfrm>
        </p:grpSpPr>
        <p:pic>
          <p:nvPicPr>
            <p:cNvPr id="162" name="Picture 16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F2907AC-CA43-48A2-B9CB-1E3ECDFC1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8" r="6862" b="68466"/>
            <a:stretch/>
          </p:blipFill>
          <p:spPr>
            <a:xfrm>
              <a:off x="-2189748" y="1562550"/>
              <a:ext cx="2219253" cy="216260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C6487-E681-4E1B-B7F8-171D6E77FBDF}"/>
                </a:ext>
              </a:extLst>
            </p:cNvPr>
            <p:cNvSpPr txBox="1"/>
            <p:nvPr/>
          </p:nvSpPr>
          <p:spPr>
            <a:xfrm>
              <a:off x="-1446484" y="2459186"/>
              <a:ext cx="832151" cy="40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estar</a:t>
              </a:r>
              <a:endParaRPr lang="en-GB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03E853-358B-4C43-9670-AD4643B19E1D}"/>
                </a:ext>
              </a:extLst>
            </p:cNvPr>
            <p:cNvSpPr txBox="1"/>
            <p:nvPr/>
          </p:nvSpPr>
          <p:spPr>
            <a:xfrm>
              <a:off x="-2054913" y="1788422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estoy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897422E-F37F-4AAF-8FF8-931AC7E99068}"/>
                </a:ext>
              </a:extLst>
            </p:cNvPr>
            <p:cNvSpPr txBox="1"/>
            <p:nvPr/>
          </p:nvSpPr>
          <p:spPr>
            <a:xfrm>
              <a:off x="-716790" y="1853453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está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969D8F3-02D4-4D8D-AF16-88FD069CD338}"/>
                </a:ext>
              </a:extLst>
            </p:cNvPr>
            <p:cNvSpPr txBox="1"/>
            <p:nvPr/>
          </p:nvSpPr>
          <p:spPr>
            <a:xfrm>
              <a:off x="-1435304" y="1626717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estás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13A80E-9FF0-4A18-8B16-D8F5E00F9A9B}"/>
                </a:ext>
              </a:extLst>
            </p:cNvPr>
            <p:cNvSpPr txBox="1"/>
            <p:nvPr/>
          </p:nvSpPr>
          <p:spPr>
            <a:xfrm>
              <a:off x="-1926329" y="2019623"/>
              <a:ext cx="770596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am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2A9B478-BAC0-4F4B-BD0F-632F1E928B54}"/>
                </a:ext>
              </a:extLst>
            </p:cNvPr>
            <p:cNvSpPr txBox="1"/>
            <p:nvPr/>
          </p:nvSpPr>
          <p:spPr>
            <a:xfrm>
              <a:off x="-1425494" y="1843804"/>
              <a:ext cx="1048430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are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6FD145D-5D3C-496F-9743-73A69D7A202F}"/>
                </a:ext>
              </a:extLst>
            </p:cNvPr>
            <p:cNvSpPr txBox="1"/>
            <p:nvPr/>
          </p:nvSpPr>
          <p:spPr>
            <a:xfrm>
              <a:off x="-913042" y="2051211"/>
              <a:ext cx="966848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s/he, it is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760D80E-C092-443E-930C-E29F026CF2ED}"/>
                </a:ext>
              </a:extLst>
            </p:cNvPr>
            <p:cNvSpPr txBox="1"/>
            <p:nvPr/>
          </p:nvSpPr>
          <p:spPr>
            <a:xfrm>
              <a:off x="-1674169" y="2746972"/>
              <a:ext cx="1237849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</a:t>
              </a:r>
              <a:r>
                <a:rPr lang="en-GB" sz="11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be|being</a:t>
              </a:r>
              <a:endParaRPr lang="en-GB" sz="11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CB59449-5862-4849-9B0D-B9E299E09943}"/>
              </a:ext>
            </a:extLst>
          </p:cNvPr>
          <p:cNvGrpSpPr/>
          <p:nvPr/>
        </p:nvGrpSpPr>
        <p:grpSpPr>
          <a:xfrm>
            <a:off x="6295382" y="4898419"/>
            <a:ext cx="2119326" cy="1952525"/>
            <a:chOff x="-2189748" y="1562550"/>
            <a:chExt cx="2347353" cy="2162605"/>
          </a:xfrm>
        </p:grpSpPr>
        <p:pic>
          <p:nvPicPr>
            <p:cNvPr id="169" name="Picture 16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6C93B86-A7EB-4033-993E-759084566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8" r="6862" b="68466"/>
            <a:stretch/>
          </p:blipFill>
          <p:spPr>
            <a:xfrm>
              <a:off x="-2189748" y="1562550"/>
              <a:ext cx="2219253" cy="2162605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1C1393A3-323A-4413-B635-D15736BA8070}"/>
                </a:ext>
              </a:extLst>
            </p:cNvPr>
            <p:cNvSpPr txBox="1"/>
            <p:nvPr/>
          </p:nvSpPr>
          <p:spPr>
            <a:xfrm>
              <a:off x="-1446484" y="2459186"/>
              <a:ext cx="832151" cy="40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ser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E546B60-DC87-48DB-9FAD-DA3BA67EDEA7}"/>
                </a:ext>
              </a:extLst>
            </p:cNvPr>
            <p:cNvSpPr txBox="1"/>
            <p:nvPr/>
          </p:nvSpPr>
          <p:spPr>
            <a:xfrm>
              <a:off x="-2119769" y="1834684"/>
              <a:ext cx="770596" cy="34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soy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216F2CB5-6F43-406B-B208-A655E4692AFF}"/>
                </a:ext>
              </a:extLst>
            </p:cNvPr>
            <p:cNvSpPr txBox="1"/>
            <p:nvPr/>
          </p:nvSpPr>
          <p:spPr>
            <a:xfrm rot="21300305">
              <a:off x="-673854" y="1780797"/>
              <a:ext cx="700822" cy="34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es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1935937-44C3-4C71-82B9-C6E62A67DB9E}"/>
                </a:ext>
              </a:extLst>
            </p:cNvPr>
            <p:cNvSpPr txBox="1"/>
            <p:nvPr/>
          </p:nvSpPr>
          <p:spPr>
            <a:xfrm rot="21428399">
              <a:off x="-1489548" y="1680239"/>
              <a:ext cx="770596" cy="34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eres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1DA6D6D-64E3-41D9-8A4F-AA72E1B1BCDE}"/>
                </a:ext>
              </a:extLst>
            </p:cNvPr>
            <p:cNvSpPr txBox="1"/>
            <p:nvPr/>
          </p:nvSpPr>
          <p:spPr>
            <a:xfrm rot="21444488">
              <a:off x="-1938329" y="2017602"/>
              <a:ext cx="770596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am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4E229E1-2F5C-4B44-9495-348FEBD6CC4C}"/>
                </a:ext>
              </a:extLst>
            </p:cNvPr>
            <p:cNvSpPr txBox="1"/>
            <p:nvPr/>
          </p:nvSpPr>
          <p:spPr>
            <a:xfrm rot="21443545">
              <a:off x="-1449865" y="1892841"/>
              <a:ext cx="1048429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are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506B358-2748-48C4-8F44-1B2CCB2FA8C9}"/>
                </a:ext>
              </a:extLst>
            </p:cNvPr>
            <p:cNvSpPr txBox="1"/>
            <p:nvPr/>
          </p:nvSpPr>
          <p:spPr>
            <a:xfrm>
              <a:off x="-809243" y="2011886"/>
              <a:ext cx="966848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s/he, it is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9E34A860-31AF-4220-A79E-8CCC2838A07E}"/>
                </a:ext>
              </a:extLst>
            </p:cNvPr>
            <p:cNvSpPr txBox="1"/>
            <p:nvPr/>
          </p:nvSpPr>
          <p:spPr>
            <a:xfrm>
              <a:off x="-1581504" y="2746548"/>
              <a:ext cx="1237849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</a:t>
              </a:r>
              <a:r>
                <a:rPr lang="en-GB" sz="11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be|being</a:t>
              </a:r>
              <a:endParaRPr lang="en-GB" sz="11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2C36CE6-B927-4976-9E51-08EEB93C24B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502" y="2843208"/>
            <a:ext cx="691233" cy="485838"/>
          </a:xfrm>
          <a:prstGeom prst="rect">
            <a:avLst/>
          </a:prstGeom>
        </p:spPr>
      </p:pic>
      <p:pic>
        <p:nvPicPr>
          <p:cNvPr id="178" name="Picture 177" descr="Logo&#10;&#10;Description automatically generated">
            <a:extLst>
              <a:ext uri="{FF2B5EF4-FFF2-40B4-BE49-F238E27FC236}">
                <a16:creationId xmlns:a16="http://schemas.microsoft.com/office/drawing/2014/main" id="{8A114081-F498-40B1-B8D9-F96B4C6524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2855" y="6585487"/>
            <a:ext cx="337611" cy="224986"/>
          </a:xfrm>
          <a:prstGeom prst="rect">
            <a:avLst/>
          </a:prstGeom>
        </p:spPr>
      </p:pic>
      <p:pic>
        <p:nvPicPr>
          <p:cNvPr id="179" name="Picture 17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B0246E-340C-4098-A6E3-83C0395E89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4389" y="6341646"/>
            <a:ext cx="337611" cy="224986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D585E818-B103-4E00-BE68-8BE520FFA28F}"/>
              </a:ext>
            </a:extLst>
          </p:cNvPr>
          <p:cNvSpPr txBox="1"/>
          <p:nvPr/>
        </p:nvSpPr>
        <p:spPr>
          <a:xfrm>
            <a:off x="8780514" y="5939512"/>
            <a:ext cx="1240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feliz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A021C60-B271-47B1-BD96-C15D7A27D63F}"/>
              </a:ext>
            </a:extLst>
          </p:cNvPr>
          <p:cNvSpPr txBox="1"/>
          <p:nvPr/>
        </p:nvSpPr>
        <p:spPr>
          <a:xfrm>
            <a:off x="8780514" y="6124514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is happy.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00709B4-384C-49D5-850B-E9B2D6F4E5EF}"/>
              </a:ext>
            </a:extLst>
          </p:cNvPr>
          <p:cNvSpPr txBox="1"/>
          <p:nvPr/>
        </p:nvSpPr>
        <p:spPr>
          <a:xfrm>
            <a:off x="8795032" y="6363674"/>
            <a:ext cx="140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feliz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384ABFB-A9E6-4F4C-9648-9EA2B9631597}"/>
              </a:ext>
            </a:extLst>
          </p:cNvPr>
          <p:cNvSpPr txBox="1"/>
          <p:nvPr/>
        </p:nvSpPr>
        <p:spPr>
          <a:xfrm>
            <a:off x="8798346" y="6559123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happy.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30762DE1-E960-4098-B50A-567B9E84AD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42" y="4963889"/>
            <a:ext cx="384432" cy="41440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00C711A-AF7B-4951-AD57-53316CDD8E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66" y="5453888"/>
            <a:ext cx="396831" cy="471876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D0747BA3-B132-43C1-A0F1-DE83FC305F47}"/>
              </a:ext>
            </a:extLst>
          </p:cNvPr>
          <p:cNvSpPr txBox="1"/>
          <p:nvPr/>
        </p:nvSpPr>
        <p:spPr>
          <a:xfrm>
            <a:off x="10667981" y="5397989"/>
            <a:ext cx="146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Cómo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78669F5-92C1-417C-B94A-2E5D7B1AAE44}"/>
              </a:ext>
            </a:extLst>
          </p:cNvPr>
          <p:cNvSpPr txBox="1"/>
          <p:nvPr/>
        </p:nvSpPr>
        <p:spPr>
          <a:xfrm>
            <a:off x="10672061" y="5595796"/>
            <a:ext cx="149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How are you?</a:t>
            </a:r>
          </a:p>
        </p:txBody>
      </p:sp>
      <p:pic>
        <p:nvPicPr>
          <p:cNvPr id="188" name="Picture 18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8B33F15-22F8-43A7-A67C-0AA1FEAC161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04" y="5353706"/>
            <a:ext cx="691233" cy="485838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37934603-7494-45C6-A6B1-27019F3436E9}"/>
              </a:ext>
            </a:extLst>
          </p:cNvPr>
          <p:cNvSpPr txBox="1"/>
          <p:nvPr/>
        </p:nvSpPr>
        <p:spPr>
          <a:xfrm>
            <a:off x="10688206" y="5817974"/>
            <a:ext cx="146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Dónde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F138BD4-69C0-44FA-ADA9-FE6D6901666A}"/>
              </a:ext>
            </a:extLst>
          </p:cNvPr>
          <p:cNvSpPr txBox="1"/>
          <p:nvPr/>
        </p:nvSpPr>
        <p:spPr>
          <a:xfrm>
            <a:off x="10692286" y="6015781"/>
            <a:ext cx="149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Where are you?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542DE85D-D519-439D-A331-DA696F0AB7E9}"/>
              </a:ext>
            </a:extLst>
          </p:cNvPr>
          <p:cNvSpPr txBox="1"/>
          <p:nvPr/>
        </p:nvSpPr>
        <p:spPr>
          <a:xfrm>
            <a:off x="10652041" y="6277570"/>
            <a:ext cx="146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Cómo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eres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D1456D0-8DC2-42F4-89DE-BCC3FBD61897}"/>
              </a:ext>
            </a:extLst>
          </p:cNvPr>
          <p:cNvSpPr txBox="1"/>
          <p:nvPr/>
        </p:nvSpPr>
        <p:spPr>
          <a:xfrm>
            <a:off x="10656121" y="6475377"/>
            <a:ext cx="149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What are you like?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EE59CD6-60FC-4C5B-827E-D5156F33121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2" y="6095947"/>
            <a:ext cx="265477" cy="1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Table 107">
            <a:extLst>
              <a:ext uri="{FF2B5EF4-FFF2-40B4-BE49-F238E27FC236}">
                <a16:creationId xmlns:a16="http://schemas.microsoft.com/office/drawing/2014/main" id="{3423F852-C516-4445-9075-6F90BCF63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25117"/>
              </p:ext>
            </p:extLst>
          </p:nvPr>
        </p:nvGraphicFramePr>
        <p:xfrm>
          <a:off x="5489882" y="1194000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[co]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309" name="Table 107">
            <a:extLst>
              <a:ext uri="{FF2B5EF4-FFF2-40B4-BE49-F238E27FC236}">
                <a16:creationId xmlns:a16="http://schemas.microsoft.com/office/drawing/2014/main" id="{B85877A2-3423-4340-AE24-BCF1CE9C9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44983"/>
              </p:ext>
            </p:extLst>
          </p:nvPr>
        </p:nvGraphicFramePr>
        <p:xfrm>
          <a:off x="5473321" y="676972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[ca]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 err="1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Rojo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38277"/>
              </p:ext>
            </p:extLst>
          </p:nvPr>
        </p:nvGraphicFramePr>
        <p:xfrm>
          <a:off x="100988" y="89290"/>
          <a:ext cx="2272029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2029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clase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(in class)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have|having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tengo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s/he, it has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un, una – a/an (m), a/an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bolígrafo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pen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botella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bottle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cámara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camera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cuaderno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(m) – exercise book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estuche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pencil case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fruta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fruit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libro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book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mochila (f) – school bag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pregunta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question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respuesta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answer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sacapuntas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sharpener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08706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47150"/>
              </p:ext>
            </p:extLst>
          </p:nvPr>
        </p:nvGraphicFramePr>
        <p:xfrm>
          <a:off x="2370280" y="76844"/>
          <a:ext cx="2923472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3472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91592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casa (at home)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amigo (m) – friend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amiga (f) – friend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bicicleta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bicycle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cama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bed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familiar 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m,f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– relative (m, 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gato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cat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globo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balloon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regalo (m) – present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pelota (f) – ball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233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silla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chair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tarta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cake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teléfono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phone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amarill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amarill</a:t>
                      </a:r>
                      <a:r>
                        <a:rPr lang="en-GB" sz="11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- yellow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bonit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bonit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pretty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pequeñ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pequeñ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small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roj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roj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red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400266" y="316183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E032FD-01C3-42E6-A756-778CAF39E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32516"/>
              </p:ext>
            </p:extLst>
          </p:nvPr>
        </p:nvGraphicFramePr>
        <p:xfrm>
          <a:off x="95149" y="4649583"/>
          <a:ext cx="5802126" cy="216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2222051249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3946774754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630879393"/>
                    </a:ext>
                  </a:extLst>
                </a:gridCol>
              </a:tblGrid>
              <a:tr h="216089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Gender of nouns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In Spanish,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things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, as well as people and animals, are either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masculine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or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feminine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. We say that they have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gender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This is </a:t>
                      </a:r>
                      <a:r>
                        <a:rPr kumimoji="0" lang="en-GB" sz="11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grammatical</a:t>
                      </a: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, not biological gender!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A school bag (</a:t>
                      </a: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una mochila</a:t>
                      </a: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) is not female, it is a </a:t>
                      </a:r>
                      <a:r>
                        <a:rPr kumimoji="0" lang="en-GB" sz="11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feminine noun.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Indefinite articles – ‘a’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To say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(or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an)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in Spanish use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a masculine noun and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before a feminine noun.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libro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fruta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what people have with the verb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tener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0565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09CE153-6240-46A3-BE55-96BC9359EB38}"/>
              </a:ext>
            </a:extLst>
          </p:cNvPr>
          <p:cNvSpPr/>
          <p:nvPr/>
        </p:nvSpPr>
        <p:spPr>
          <a:xfrm>
            <a:off x="2724965" y="6026255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D8654E8-0C5F-4C99-8A90-E614B653F847}"/>
              </a:ext>
            </a:extLst>
          </p:cNvPr>
          <p:cNvSpPr/>
          <p:nvPr/>
        </p:nvSpPr>
        <p:spPr>
          <a:xfrm>
            <a:off x="2758701" y="6351920"/>
            <a:ext cx="325730" cy="25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4DAE7C-9315-4D52-BC82-E9EDD5C1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89" y="6287437"/>
            <a:ext cx="337398" cy="32412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AB8353-27FE-4215-8AF0-0D64AC7F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34357"/>
              </p:ext>
            </p:extLst>
          </p:nvPr>
        </p:nvGraphicFramePr>
        <p:xfrm>
          <a:off x="6051555" y="4643588"/>
          <a:ext cx="5802126" cy="216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586425027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216089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yes/no questions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Adjectives after the noun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In Spanish, many adjectives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follow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the noun: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 regalo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pequeño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 small present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tarta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bonita</a:t>
                      </a:r>
                      <a:b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 pretty cake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Reyes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Magos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6028890" y="4852484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Change a statement into a question by raising your voice at the end.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BBBFBAB-0D69-49A3-9FCA-CCEA77284309}"/>
              </a:ext>
            </a:extLst>
          </p:cNvPr>
          <p:cNvSpPr txBox="1"/>
          <p:nvPr/>
        </p:nvSpPr>
        <p:spPr>
          <a:xfrm>
            <a:off x="6181129" y="5810096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Tiene un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boli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00E2B0D-22A4-4E86-B8BE-D8C1FD8C650F}"/>
              </a:ext>
            </a:extLst>
          </p:cNvPr>
          <p:cNvSpPr txBox="1"/>
          <p:nvPr/>
        </p:nvSpPr>
        <p:spPr>
          <a:xfrm>
            <a:off x="6181129" y="6198179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¿Tiene un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boli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5DD678B-5ECC-4D4A-8D14-1EAD2D149316}"/>
              </a:ext>
            </a:extLst>
          </p:cNvPr>
          <p:cNvSpPr txBox="1"/>
          <p:nvPr/>
        </p:nvSpPr>
        <p:spPr>
          <a:xfrm>
            <a:off x="6163697" y="5984380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has a pen.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B0C18CF-F768-4DBB-BE8D-122E1479AFB2}"/>
              </a:ext>
            </a:extLst>
          </p:cNvPr>
          <p:cNvSpPr txBox="1"/>
          <p:nvPr/>
        </p:nvSpPr>
        <p:spPr>
          <a:xfrm>
            <a:off x="6176683" y="6360626"/>
            <a:ext cx="1703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Does he have a pen?</a:t>
            </a:r>
          </a:p>
        </p:txBody>
      </p:sp>
      <p:pic>
        <p:nvPicPr>
          <p:cNvPr id="13" name="Picture 12" descr="A picture containing text, silhouette, screenshot&#10;&#10;Description automatically generated">
            <a:extLst>
              <a:ext uri="{FF2B5EF4-FFF2-40B4-BE49-F238E27FC236}">
                <a16:creationId xmlns:a16="http://schemas.microsoft.com/office/drawing/2014/main" id="{51AA5A38-4F98-48C6-9FAA-934765029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9928">
            <a:off x="7236936" y="5943330"/>
            <a:ext cx="606522" cy="150566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68FE8228-560F-403B-9059-37ADC2D3423C}"/>
              </a:ext>
            </a:extLst>
          </p:cNvPr>
          <p:cNvSpPr txBox="1"/>
          <p:nvPr/>
        </p:nvSpPr>
        <p:spPr>
          <a:xfrm>
            <a:off x="9807214" y="4831687"/>
            <a:ext cx="19968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Spain on the evening of 5</a:t>
            </a:r>
            <a:r>
              <a:rPr lang="en-GB" sz="11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January, the three kings parade through the streets. It is a very happy, colourful celebration.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1F52A35-75B7-4F8F-8C18-9FB1323872A3}"/>
              </a:ext>
            </a:extLst>
          </p:cNvPr>
          <p:cNvSpPr txBox="1"/>
          <p:nvPr/>
        </p:nvSpPr>
        <p:spPr>
          <a:xfrm>
            <a:off x="9830778" y="5734842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People also eat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Roscón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de Reyes.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1FC51B4-D126-496E-A1E1-6DC970300D21}"/>
              </a:ext>
            </a:extLst>
          </p:cNvPr>
          <p:cNvSpPr/>
          <p:nvPr/>
        </p:nvSpPr>
        <p:spPr>
          <a:xfrm rot="1112787">
            <a:off x="11216184" y="5874409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27073A7-C33F-4722-AAA6-02C869556690}"/>
              </a:ext>
            </a:extLst>
          </p:cNvPr>
          <p:cNvGrpSpPr/>
          <p:nvPr/>
        </p:nvGrpSpPr>
        <p:grpSpPr>
          <a:xfrm>
            <a:off x="3865415" y="4940105"/>
            <a:ext cx="2215486" cy="1952525"/>
            <a:chOff x="-2189748" y="1562550"/>
            <a:chExt cx="2453859" cy="2162605"/>
          </a:xfrm>
        </p:grpSpPr>
        <p:pic>
          <p:nvPicPr>
            <p:cNvPr id="134" name="Picture 13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55662AB-DA15-4116-87F3-BBA1054E8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8" r="6862" b="68466"/>
            <a:stretch/>
          </p:blipFill>
          <p:spPr>
            <a:xfrm>
              <a:off x="-2189748" y="1562550"/>
              <a:ext cx="2219253" cy="2162605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1937AC3-CD53-4528-BAB6-7A7DDE70108F}"/>
                </a:ext>
              </a:extLst>
            </p:cNvPr>
            <p:cNvSpPr txBox="1"/>
            <p:nvPr/>
          </p:nvSpPr>
          <p:spPr>
            <a:xfrm>
              <a:off x="-1512989" y="2461284"/>
              <a:ext cx="932087" cy="40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tener</a:t>
              </a:r>
              <a:endParaRPr lang="en-GB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C0642D1-1DB3-46D6-A439-A7063AC65C68}"/>
                </a:ext>
              </a:extLst>
            </p:cNvPr>
            <p:cNvSpPr txBox="1"/>
            <p:nvPr/>
          </p:nvSpPr>
          <p:spPr>
            <a:xfrm>
              <a:off x="-2184731" y="1781572"/>
              <a:ext cx="770596" cy="34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tengo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D7E67C8-5A72-4121-AD3E-F1BBCD3EF97D}"/>
                </a:ext>
              </a:extLst>
            </p:cNvPr>
            <p:cNvSpPr txBox="1"/>
            <p:nvPr/>
          </p:nvSpPr>
          <p:spPr>
            <a:xfrm>
              <a:off x="-668591" y="1789056"/>
              <a:ext cx="770596" cy="34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tiene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4A67BD7-06DF-4449-B64C-1C1AF027673F}"/>
                </a:ext>
              </a:extLst>
            </p:cNvPr>
            <p:cNvSpPr txBox="1"/>
            <p:nvPr/>
          </p:nvSpPr>
          <p:spPr>
            <a:xfrm>
              <a:off x="-1467953" y="1634521"/>
              <a:ext cx="770596" cy="34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tienes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1C9161C-C1F5-4EDC-A0CE-C9405942997F}"/>
                </a:ext>
              </a:extLst>
            </p:cNvPr>
            <p:cNvSpPr txBox="1"/>
            <p:nvPr/>
          </p:nvSpPr>
          <p:spPr>
            <a:xfrm rot="21400105">
              <a:off x="-2109194" y="1993067"/>
              <a:ext cx="770596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have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1616B5A3-65CC-4E2F-A568-F66F470FD0B8}"/>
                </a:ext>
              </a:extLst>
            </p:cNvPr>
            <p:cNvSpPr txBox="1"/>
            <p:nvPr/>
          </p:nvSpPr>
          <p:spPr>
            <a:xfrm>
              <a:off x="-1531693" y="1846631"/>
              <a:ext cx="1048430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have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E62290F-D08A-4F5B-A960-903FB86FC815}"/>
                </a:ext>
              </a:extLst>
            </p:cNvPr>
            <p:cNvSpPr txBox="1"/>
            <p:nvPr/>
          </p:nvSpPr>
          <p:spPr>
            <a:xfrm>
              <a:off x="-849887" y="2049096"/>
              <a:ext cx="1113998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s/he, it has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32D2D092-D379-4804-9C1D-AC42BF3AE7C5}"/>
                </a:ext>
              </a:extLst>
            </p:cNvPr>
            <p:cNvSpPr txBox="1"/>
            <p:nvPr/>
          </p:nvSpPr>
          <p:spPr>
            <a:xfrm>
              <a:off x="-1765764" y="2746548"/>
              <a:ext cx="1422109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</a:t>
              </a:r>
              <a:r>
                <a:rPr lang="en-GB" sz="11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have|having</a:t>
              </a:r>
              <a:endParaRPr lang="en-GB" sz="11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1C42673-673C-4FBC-A6DC-A65754F7AD1A}"/>
              </a:ext>
            </a:extLst>
          </p:cNvPr>
          <p:cNvSpPr/>
          <p:nvPr/>
        </p:nvSpPr>
        <p:spPr>
          <a:xfrm>
            <a:off x="5785963" y="741052"/>
            <a:ext cx="5966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CEE9B58-5440-41C7-9090-A1DB8AF524AF}"/>
              </a:ext>
            </a:extLst>
          </p:cNvPr>
          <p:cNvSpPr/>
          <p:nvPr/>
        </p:nvSpPr>
        <p:spPr>
          <a:xfrm>
            <a:off x="5780346" y="1201397"/>
            <a:ext cx="6367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ntar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7" name="Picture 2" descr="Matrimonial Bed, Bed, Marriage Bed, Marital Bed">
            <a:extLst>
              <a:ext uri="{FF2B5EF4-FFF2-40B4-BE49-F238E27FC236}">
                <a16:creationId xmlns:a16="http://schemas.microsoft.com/office/drawing/2014/main" id="{49FB7FF1-3D04-4FFE-83DC-5CC0B342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42" y="782683"/>
            <a:ext cx="313748" cy="1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2" descr="Counting, Fingers, First, Hand, One">
            <a:extLst>
              <a:ext uri="{FF2B5EF4-FFF2-40B4-BE49-F238E27FC236}">
                <a16:creationId xmlns:a16="http://schemas.microsoft.com/office/drawing/2014/main" id="{EB691394-FD5B-4890-A2C4-C4A6FA99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59" y="1321929"/>
            <a:ext cx="340507" cy="1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12" descr="Book, Hardback, Bound, Library, Read">
            <a:extLst>
              <a:ext uri="{FF2B5EF4-FFF2-40B4-BE49-F238E27FC236}">
                <a16:creationId xmlns:a16="http://schemas.microsoft.com/office/drawing/2014/main" id="{2885F696-A0B6-4B7C-AD5A-F42E3398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10" y="5820561"/>
            <a:ext cx="274083" cy="3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1" name="Table 107">
            <a:extLst>
              <a:ext uri="{FF2B5EF4-FFF2-40B4-BE49-F238E27FC236}">
                <a16:creationId xmlns:a16="http://schemas.microsoft.com/office/drawing/2014/main" id="{AB7BD1FB-C9F3-4128-B3C3-0D56FA2D5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39598"/>
              </p:ext>
            </p:extLst>
          </p:nvPr>
        </p:nvGraphicFramePr>
        <p:xfrm>
          <a:off x="5499799" y="3294144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[z]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44" name="Rectangle 243">
            <a:extLst>
              <a:ext uri="{FF2B5EF4-FFF2-40B4-BE49-F238E27FC236}">
                <a16:creationId xmlns:a16="http://schemas.microsoft.com/office/drawing/2014/main" id="{BC9A9CF8-429E-46CB-9BCA-2DBC412585BB}"/>
              </a:ext>
            </a:extLst>
          </p:cNvPr>
          <p:cNvSpPr/>
          <p:nvPr/>
        </p:nvSpPr>
        <p:spPr>
          <a:xfrm>
            <a:off x="5680109" y="3341801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apato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9" name="Picture 4" descr="Zapato Bajo, Zapato, Brown, Ropa, Pie, Vestir">
            <a:extLst>
              <a:ext uri="{FF2B5EF4-FFF2-40B4-BE49-F238E27FC236}">
                <a16:creationId xmlns:a16="http://schemas.microsoft.com/office/drawing/2014/main" id="{C05D01F9-6036-4FFF-9724-5A87E277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76" y="3315853"/>
            <a:ext cx="407502" cy="3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Rectangle 250">
            <a:extLst>
              <a:ext uri="{FF2B5EF4-FFF2-40B4-BE49-F238E27FC236}">
                <a16:creationId xmlns:a16="http://schemas.microsoft.com/office/drawing/2014/main" id="{09A40BFF-8EB5-499B-A7D3-C77A939CFC5B}"/>
              </a:ext>
            </a:extLst>
          </p:cNvPr>
          <p:cNvSpPr/>
          <p:nvPr/>
        </p:nvSpPr>
        <p:spPr>
          <a:xfrm>
            <a:off x="6684201" y="3352507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man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ana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DDAAA38-EC89-4C95-869C-C2F6A97ADED1}"/>
              </a:ext>
            </a:extLst>
          </p:cNvPr>
          <p:cNvSpPr/>
          <p:nvPr/>
        </p:nvSpPr>
        <p:spPr>
          <a:xfrm>
            <a:off x="7912381" y="3348960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bra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920F8E8-9B83-435D-A227-C5CD0FE5C377}"/>
              </a:ext>
            </a:extLst>
          </p:cNvPr>
          <p:cNvSpPr/>
          <p:nvPr/>
        </p:nvSpPr>
        <p:spPr>
          <a:xfrm>
            <a:off x="9349803" y="3348960"/>
            <a:ext cx="5277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ona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673A2D7-48CA-4691-92E3-A2FE230EA8A3}"/>
              </a:ext>
            </a:extLst>
          </p:cNvPr>
          <p:cNvSpPr/>
          <p:nvPr/>
        </p:nvSpPr>
        <p:spPr>
          <a:xfrm>
            <a:off x="10639645" y="3355437"/>
            <a:ext cx="5597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umo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5" name="Picture 254" descr="Shape&#10;&#10;Description automatically generated">
            <a:extLst>
              <a:ext uri="{FF2B5EF4-FFF2-40B4-BE49-F238E27FC236}">
                <a16:creationId xmlns:a16="http://schemas.microsoft.com/office/drawing/2014/main" id="{7BEC3E47-683C-45D9-A60B-8489DD64D1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02" y="3341800"/>
            <a:ext cx="249598" cy="285001"/>
          </a:xfrm>
          <a:prstGeom prst="rect">
            <a:avLst/>
          </a:prstGeom>
        </p:spPr>
      </p:pic>
      <p:pic>
        <p:nvPicPr>
          <p:cNvPr id="256" name="Picture 255" descr="Icon&#10;&#10;Description automatically generated">
            <a:extLst>
              <a:ext uri="{FF2B5EF4-FFF2-40B4-BE49-F238E27FC236}">
                <a16:creationId xmlns:a16="http://schemas.microsoft.com/office/drawing/2014/main" id="{85936549-4DBE-4085-9C7B-28A5A1C4C2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0" y="3321398"/>
            <a:ext cx="325848" cy="349611"/>
          </a:xfrm>
          <a:prstGeom prst="rect">
            <a:avLst/>
          </a:prstGeom>
        </p:spPr>
      </p:pic>
      <p:pic>
        <p:nvPicPr>
          <p:cNvPr id="257" name="Picture 10" descr="Jugo, Beber, Vidrio, Jugo De Naranja">
            <a:extLst>
              <a:ext uri="{FF2B5EF4-FFF2-40B4-BE49-F238E27FC236}">
                <a16:creationId xmlns:a16="http://schemas.microsoft.com/office/drawing/2014/main" id="{E38F00F7-041A-42C1-8198-1C7DFFB7F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399" y="3310381"/>
            <a:ext cx="364643" cy="3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6255FD4-A6C1-4A9C-847B-E2C6EDD0C7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81" y="3292562"/>
            <a:ext cx="757960" cy="351114"/>
          </a:xfrm>
          <a:prstGeom prst="rect">
            <a:avLst/>
          </a:prstGeom>
        </p:spPr>
      </p:pic>
      <p:graphicFrame>
        <p:nvGraphicFramePr>
          <p:cNvPr id="258" name="Table 107">
            <a:extLst>
              <a:ext uri="{FF2B5EF4-FFF2-40B4-BE49-F238E27FC236}">
                <a16:creationId xmlns:a16="http://schemas.microsoft.com/office/drawing/2014/main" id="{1981B410-0946-40A1-A6EB-0317D40D2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05506"/>
              </p:ext>
            </p:extLst>
          </p:nvPr>
        </p:nvGraphicFramePr>
        <p:xfrm>
          <a:off x="5495858" y="2771502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[ci]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61" name="Rectangle 260">
            <a:extLst>
              <a:ext uri="{FF2B5EF4-FFF2-40B4-BE49-F238E27FC236}">
                <a16:creationId xmlns:a16="http://schemas.microsoft.com/office/drawing/2014/main" id="{C6A67DDA-0116-4353-99A8-ECBEEC233478}"/>
              </a:ext>
            </a:extLst>
          </p:cNvPr>
          <p:cNvSpPr/>
          <p:nvPr/>
        </p:nvSpPr>
        <p:spPr>
          <a:xfrm>
            <a:off x="6694242" y="2831077"/>
            <a:ext cx="67518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2C4E3EF-EFBF-4E92-89B9-C4FDEFDFD893}"/>
              </a:ext>
            </a:extLst>
          </p:cNvPr>
          <p:cNvSpPr/>
          <p:nvPr/>
        </p:nvSpPr>
        <p:spPr>
          <a:xfrm>
            <a:off x="5767948" y="2755896"/>
            <a:ext cx="54053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A436C48-00DA-42C2-B96D-FC55C8718D17}"/>
              </a:ext>
            </a:extLst>
          </p:cNvPr>
          <p:cNvSpPr txBox="1"/>
          <p:nvPr/>
        </p:nvSpPr>
        <p:spPr>
          <a:xfrm>
            <a:off x="5741411" y="2915630"/>
            <a:ext cx="8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[to say, tell]</a:t>
            </a:r>
          </a:p>
        </p:txBody>
      </p:sp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51E5E75-F164-4075-ABE2-C4DBCB283F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53" y="2787325"/>
            <a:ext cx="287635" cy="357797"/>
          </a:xfrm>
          <a:prstGeom prst="rect">
            <a:avLst/>
          </a:prstGeom>
        </p:spPr>
      </p:pic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26A208BF-A20D-49E5-B7B0-17267E7F7B9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85" y="2918504"/>
            <a:ext cx="246907" cy="234754"/>
          </a:xfrm>
          <a:prstGeom prst="rect">
            <a:avLst/>
          </a:prstGeom>
        </p:spPr>
      </p:pic>
      <p:sp>
        <p:nvSpPr>
          <p:cNvPr id="269" name="Rectangle 268">
            <a:extLst>
              <a:ext uri="{FF2B5EF4-FFF2-40B4-BE49-F238E27FC236}">
                <a16:creationId xmlns:a16="http://schemas.microsoft.com/office/drawing/2014/main" id="{3BEB0E9B-D856-4757-92D3-E53F358F6660}"/>
              </a:ext>
            </a:extLst>
          </p:cNvPr>
          <p:cNvSpPr/>
          <p:nvPr/>
        </p:nvSpPr>
        <p:spPr>
          <a:xfrm>
            <a:off x="7912381" y="2828653"/>
            <a:ext cx="57900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nco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7C6559C7-5160-4C2D-A476-763B1EE7E53F}"/>
              </a:ext>
            </a:extLst>
          </p:cNvPr>
          <p:cNvSpPr/>
          <p:nvPr/>
        </p:nvSpPr>
        <p:spPr>
          <a:xfrm>
            <a:off x="9320416" y="2818475"/>
            <a:ext cx="48603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ne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55B3B24D-99E5-4F81-81B7-3648C01183B6}"/>
              </a:ext>
            </a:extLst>
          </p:cNvPr>
          <p:cNvSpPr/>
          <p:nvPr/>
        </p:nvSpPr>
        <p:spPr>
          <a:xfrm>
            <a:off x="10621675" y="2814670"/>
            <a:ext cx="433132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ci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2" name="Picture 271">
            <a:extLst>
              <a:ext uri="{FF2B5EF4-FFF2-40B4-BE49-F238E27FC236}">
                <a16:creationId xmlns:a16="http://schemas.microsoft.com/office/drawing/2014/main" id="{E8299BB2-CAA9-4673-AF82-9A3E9FD098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80" y="2800741"/>
            <a:ext cx="244704" cy="328324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E2D3D51D-04DF-4335-ABEA-AF849DE2F4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35" y="2783017"/>
            <a:ext cx="527738" cy="370241"/>
          </a:xfrm>
          <a:prstGeom prst="rect">
            <a:avLst/>
          </a:prstGeom>
        </p:spPr>
      </p:pic>
      <p:graphicFrame>
        <p:nvGraphicFramePr>
          <p:cNvPr id="274" name="Table 107">
            <a:extLst>
              <a:ext uri="{FF2B5EF4-FFF2-40B4-BE49-F238E27FC236}">
                <a16:creationId xmlns:a16="http://schemas.microsoft.com/office/drawing/2014/main" id="{C4729FE5-80F3-4740-94A3-81683FD81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94305"/>
              </p:ext>
            </p:extLst>
          </p:nvPr>
        </p:nvGraphicFramePr>
        <p:xfrm>
          <a:off x="5479297" y="2254474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[ci]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75" name="Rectangle 274">
            <a:extLst>
              <a:ext uri="{FF2B5EF4-FFF2-40B4-BE49-F238E27FC236}">
                <a16:creationId xmlns:a16="http://schemas.microsoft.com/office/drawing/2014/main" id="{FEA42AAB-01C2-4987-BA18-2EEE3626EA64}"/>
              </a:ext>
            </a:extLst>
          </p:cNvPr>
          <p:cNvSpPr/>
          <p:nvPr/>
        </p:nvSpPr>
        <p:spPr>
          <a:xfrm>
            <a:off x="6677681" y="2314049"/>
            <a:ext cx="76815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prin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ce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F7D7A5B0-D911-471D-83F8-249EC06C537F}"/>
              </a:ext>
            </a:extLst>
          </p:cNvPr>
          <p:cNvSpPr/>
          <p:nvPr/>
        </p:nvSpPr>
        <p:spPr>
          <a:xfrm>
            <a:off x="7895820" y="2311625"/>
            <a:ext cx="590226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ce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rdo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2938A86A-1EC8-4012-B3B1-92192964471F}"/>
              </a:ext>
            </a:extLst>
          </p:cNvPr>
          <p:cNvSpPr/>
          <p:nvPr/>
        </p:nvSpPr>
        <p:spPr>
          <a:xfrm>
            <a:off x="9303855" y="2301447"/>
            <a:ext cx="76014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ce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lebrar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3D8658CE-DC0F-4B57-B071-6688479D0518}"/>
              </a:ext>
            </a:extLst>
          </p:cNvPr>
          <p:cNvSpPr/>
          <p:nvPr/>
        </p:nvSpPr>
        <p:spPr>
          <a:xfrm>
            <a:off x="10605114" y="2297642"/>
            <a:ext cx="574196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dul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ce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B247AE0-732C-40D6-AB29-C49B1808958C}"/>
              </a:ext>
            </a:extLst>
          </p:cNvPr>
          <p:cNvSpPr/>
          <p:nvPr/>
        </p:nvSpPr>
        <p:spPr>
          <a:xfrm>
            <a:off x="5741411" y="2311472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ce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ntro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198E8B4-2761-4121-9E23-A7F38A4E20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5531" y="2265398"/>
            <a:ext cx="352150" cy="353751"/>
          </a:xfrm>
          <a:prstGeom prst="rect">
            <a:avLst/>
          </a:prstGeom>
        </p:spPr>
      </p:pic>
      <p:pic>
        <p:nvPicPr>
          <p:cNvPr id="285" name="Picture 28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0B01D23-090C-44B4-99FE-FF1AB0FBAE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04" y="2265125"/>
            <a:ext cx="178810" cy="353751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2500AB95-4E7C-4D95-A70D-210C5AF899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52" y="2254474"/>
            <a:ext cx="438775" cy="365760"/>
          </a:xfrm>
          <a:prstGeom prst="rect">
            <a:avLst/>
          </a:prstGeom>
        </p:spPr>
      </p:pic>
      <p:pic>
        <p:nvPicPr>
          <p:cNvPr id="16" name="Picture 15" descr="A picture containing transport, bicycle, wheel&#10;&#10;Description automatically generated">
            <a:extLst>
              <a:ext uri="{FF2B5EF4-FFF2-40B4-BE49-F238E27FC236}">
                <a16:creationId xmlns:a16="http://schemas.microsoft.com/office/drawing/2014/main" id="{B2937431-5745-484E-8003-09574B9FDE9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94" y="2787194"/>
            <a:ext cx="445449" cy="344527"/>
          </a:xfrm>
          <a:prstGeom prst="rect">
            <a:avLst/>
          </a:prstGeom>
        </p:spPr>
      </p:pic>
      <p:pic>
        <p:nvPicPr>
          <p:cNvPr id="19" name="Picture 18" descr="A picture containing text, curtain&#10;&#10;Description automatically generated">
            <a:extLst>
              <a:ext uri="{FF2B5EF4-FFF2-40B4-BE49-F238E27FC236}">
                <a16:creationId xmlns:a16="http://schemas.microsoft.com/office/drawing/2014/main" id="{F1E7E743-F42A-480A-9FF8-E7D60682EF7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165" y="2795109"/>
            <a:ext cx="369637" cy="357797"/>
          </a:xfrm>
          <a:prstGeom prst="rect">
            <a:avLst/>
          </a:prstGeom>
        </p:spPr>
      </p:pic>
      <p:graphicFrame>
        <p:nvGraphicFramePr>
          <p:cNvPr id="287" name="Table 107">
            <a:extLst>
              <a:ext uri="{FF2B5EF4-FFF2-40B4-BE49-F238E27FC236}">
                <a16:creationId xmlns:a16="http://schemas.microsoft.com/office/drawing/2014/main" id="{DC9D4ABE-2378-4979-84AD-FBD742E9C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94756"/>
              </p:ext>
            </p:extLst>
          </p:nvPr>
        </p:nvGraphicFramePr>
        <p:xfrm>
          <a:off x="5493823" y="1716642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[cu]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90" name="Rectangle 289">
            <a:extLst>
              <a:ext uri="{FF2B5EF4-FFF2-40B4-BE49-F238E27FC236}">
                <a16:creationId xmlns:a16="http://schemas.microsoft.com/office/drawing/2014/main" id="{5BBA879B-28A7-429D-A416-CEC119ACAE03}"/>
              </a:ext>
            </a:extLst>
          </p:cNvPr>
          <p:cNvSpPr/>
          <p:nvPr/>
        </p:nvSpPr>
        <p:spPr>
          <a:xfrm>
            <a:off x="6678225" y="1775005"/>
            <a:ext cx="8210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75F97919-C177-4474-9F3B-A8F225647CA0}"/>
              </a:ext>
            </a:extLst>
          </p:cNvPr>
          <p:cNvSpPr/>
          <p:nvPr/>
        </p:nvSpPr>
        <p:spPr>
          <a:xfrm>
            <a:off x="7906277" y="1782881"/>
            <a:ext cx="6591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ltura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27CE56B3-1298-483E-A482-0C4DE6FBB1F0}"/>
              </a:ext>
            </a:extLst>
          </p:cNvPr>
          <p:cNvSpPr/>
          <p:nvPr/>
        </p:nvSpPr>
        <p:spPr>
          <a:xfrm>
            <a:off x="9343827" y="1771458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rioso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DDCA053F-CEA1-4BEA-8439-504E695F7738}"/>
              </a:ext>
            </a:extLst>
          </p:cNvPr>
          <p:cNvSpPr/>
          <p:nvPr/>
        </p:nvSpPr>
        <p:spPr>
          <a:xfrm>
            <a:off x="10633669" y="1777935"/>
            <a:ext cx="7216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4E1CEDE-0B30-41A6-B8AF-937F5E0C8C61}"/>
              </a:ext>
            </a:extLst>
          </p:cNvPr>
          <p:cNvSpPr/>
          <p:nvPr/>
        </p:nvSpPr>
        <p:spPr>
          <a:xfrm>
            <a:off x="6688266" y="1253575"/>
            <a:ext cx="59824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005E4A14-DD85-4F13-B8BA-C1804C832587}"/>
              </a:ext>
            </a:extLst>
          </p:cNvPr>
          <p:cNvSpPr txBox="1"/>
          <p:nvPr/>
        </p:nvSpPr>
        <p:spPr>
          <a:xfrm>
            <a:off x="5747066" y="1403832"/>
            <a:ext cx="8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[to count]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AF95FDB9-9EB8-4308-9185-B54C8C5C955A}"/>
              </a:ext>
            </a:extLst>
          </p:cNvPr>
          <p:cNvSpPr/>
          <p:nvPr/>
        </p:nvSpPr>
        <p:spPr>
          <a:xfrm>
            <a:off x="7906405" y="1251151"/>
            <a:ext cx="45076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0015CED6-1552-4BE6-8418-00F8663C193C}"/>
              </a:ext>
            </a:extLst>
          </p:cNvPr>
          <p:cNvSpPr/>
          <p:nvPr/>
        </p:nvSpPr>
        <p:spPr>
          <a:xfrm>
            <a:off x="9314440" y="1240973"/>
            <a:ext cx="76495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rrecto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4F170618-B0A9-47D5-94AF-ED349C116DE9}"/>
              </a:ext>
            </a:extLst>
          </p:cNvPr>
          <p:cNvSpPr/>
          <p:nvPr/>
        </p:nvSpPr>
        <p:spPr>
          <a:xfrm>
            <a:off x="10615699" y="1237168"/>
            <a:ext cx="7633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9F16A7F5-3791-42E0-8FC5-33D56C318547}"/>
              </a:ext>
            </a:extLst>
          </p:cNvPr>
          <p:cNvSpPr/>
          <p:nvPr/>
        </p:nvSpPr>
        <p:spPr>
          <a:xfrm>
            <a:off x="6671705" y="736547"/>
            <a:ext cx="63991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ntar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6AB36DC1-CC91-4E50-899C-E32CED640C71}"/>
              </a:ext>
            </a:extLst>
          </p:cNvPr>
          <p:cNvSpPr/>
          <p:nvPr/>
        </p:nvSpPr>
        <p:spPr>
          <a:xfrm>
            <a:off x="7889844" y="734123"/>
            <a:ext cx="66556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músi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6DEB3D9F-0DC8-4DA7-882F-47EE25BCB13F}"/>
              </a:ext>
            </a:extLst>
          </p:cNvPr>
          <p:cNvSpPr/>
          <p:nvPr/>
        </p:nvSpPr>
        <p:spPr>
          <a:xfrm>
            <a:off x="9297879" y="723945"/>
            <a:ext cx="55656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CDE86538-9BF8-4B56-B6DF-4F9064066797}"/>
              </a:ext>
            </a:extLst>
          </p:cNvPr>
          <p:cNvSpPr/>
          <p:nvPr/>
        </p:nvSpPr>
        <p:spPr>
          <a:xfrm>
            <a:off x="10587964" y="712887"/>
            <a:ext cx="79380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nsado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3171461-B8B9-43DD-983E-E721D5073884}"/>
              </a:ext>
            </a:extLst>
          </p:cNvPr>
          <p:cNvSpPr/>
          <p:nvPr/>
        </p:nvSpPr>
        <p:spPr>
          <a:xfrm>
            <a:off x="5761972" y="1835403"/>
            <a:ext cx="9589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caracha</a:t>
            </a:r>
          </a:p>
        </p:txBody>
      </p:sp>
      <p:pic>
        <p:nvPicPr>
          <p:cNvPr id="239" name="Picture 4" descr="Cockroach, Insect, Ugly, Bug">
            <a:extLst>
              <a:ext uri="{FF2B5EF4-FFF2-40B4-BE49-F238E27FC236}">
                <a16:creationId xmlns:a16="http://schemas.microsoft.com/office/drawing/2014/main" id="{4FD62338-03C1-4A72-9C7D-43F88F61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98976">
            <a:off x="6075873" y="1659648"/>
            <a:ext cx="242305" cy="3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4" descr="Globos, Globos Azules, Serpentinas">
            <a:extLst>
              <a:ext uri="{FF2B5EF4-FFF2-40B4-BE49-F238E27FC236}">
                <a16:creationId xmlns:a16="http://schemas.microsoft.com/office/drawing/2014/main" id="{4AB49DBB-23E5-4E6C-A73A-D073069E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500" y="2266535"/>
            <a:ext cx="178592" cy="2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6" descr="Gente De Palo, Máximo De Cinco">
            <a:extLst>
              <a:ext uri="{FF2B5EF4-FFF2-40B4-BE49-F238E27FC236}">
                <a16:creationId xmlns:a16="http://schemas.microsoft.com/office/drawing/2014/main" id="{A5A74CF0-ADDF-4D32-BAF8-E4A3D2A6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89" y="2244542"/>
            <a:ext cx="396481" cy="3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2" descr="Dulces, Pastel, Postre, Cumpleaños, Alimentos, Vistoso">
            <a:extLst>
              <a:ext uri="{FF2B5EF4-FFF2-40B4-BE49-F238E27FC236}">
                <a16:creationId xmlns:a16="http://schemas.microsoft.com/office/drawing/2014/main" id="{CF6876E5-4B80-4BB4-BAE7-947437C77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9947"/>
          <a:stretch/>
        </p:blipFill>
        <p:spPr bwMode="auto">
          <a:xfrm>
            <a:off x="11106807" y="2180058"/>
            <a:ext cx="885993" cy="5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Picture 2" descr="Bolsa, Escuela, Mochila">
            <a:extLst>
              <a:ext uri="{FF2B5EF4-FFF2-40B4-BE49-F238E27FC236}">
                <a16:creationId xmlns:a16="http://schemas.microsoft.com/office/drawing/2014/main" id="{5D99C40B-164E-456C-9C99-A2C57966B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84" y="6024544"/>
            <a:ext cx="299238" cy="3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CE14EFFF-11CC-470C-8BF5-1B70D8B174FC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154">
            <a:off x="8567241" y="675072"/>
            <a:ext cx="665567" cy="408700"/>
          </a:xfrm>
          <a:prstGeom prst="rect">
            <a:avLst/>
          </a:prstGeom>
        </p:spPr>
      </p:pic>
      <p:pic>
        <p:nvPicPr>
          <p:cNvPr id="325" name="Picture 324" descr="A picture containing icon&#10;&#10;Description automatically generated">
            <a:extLst>
              <a:ext uri="{FF2B5EF4-FFF2-40B4-BE49-F238E27FC236}">
                <a16:creationId xmlns:a16="http://schemas.microsoft.com/office/drawing/2014/main" id="{822CC741-CCDB-493A-AC4F-9D9AFB12DD8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88" y="719757"/>
            <a:ext cx="209397" cy="2913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3CB010-CDDC-4811-908E-FA69E755D2F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12" y="752623"/>
            <a:ext cx="492599" cy="2743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D778B9-F4C5-4561-BF6D-D1BD19169F3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756" y="685938"/>
            <a:ext cx="358425" cy="374248"/>
          </a:xfrm>
          <a:prstGeom prst="rect">
            <a:avLst/>
          </a:prstGeom>
        </p:spPr>
      </p:pic>
      <p:pic>
        <p:nvPicPr>
          <p:cNvPr id="326" name="Picture 325" descr="A picture containing shape&#10;&#10;Description automatically generated">
            <a:extLst>
              <a:ext uri="{FF2B5EF4-FFF2-40B4-BE49-F238E27FC236}">
                <a16:creationId xmlns:a16="http://schemas.microsoft.com/office/drawing/2014/main" id="{841E856A-758E-4C41-A45D-86F99603FF5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118" y="1273271"/>
            <a:ext cx="295238" cy="229303"/>
          </a:xfrm>
          <a:prstGeom prst="rect">
            <a:avLst/>
          </a:prstGeom>
        </p:spPr>
      </p:pic>
      <p:pic>
        <p:nvPicPr>
          <p:cNvPr id="327" name="Google Shape;156;p20">
            <a:extLst>
              <a:ext uri="{FF2B5EF4-FFF2-40B4-BE49-F238E27FC236}">
                <a16:creationId xmlns:a16="http://schemas.microsoft.com/office/drawing/2014/main" id="{4F492270-E12C-440B-B56C-622B46BBCD6E}"/>
              </a:ext>
            </a:extLst>
          </p:cNvPr>
          <p:cNvPicPr preferRelativeResize="0"/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267507" y="1269145"/>
            <a:ext cx="249693" cy="26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00704F-A005-4AA2-B2D6-4A05E8E5694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64" y="1272677"/>
            <a:ext cx="532157" cy="266079"/>
          </a:xfrm>
          <a:prstGeom prst="rect">
            <a:avLst/>
          </a:prstGeom>
        </p:spPr>
      </p:pic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F16657F0-DE5F-4609-A86B-C9D3803382E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30" y="1247758"/>
            <a:ext cx="546796" cy="31693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DFE9B33-65D4-4F9A-9DF6-C565E544141A}"/>
              </a:ext>
            </a:extLst>
          </p:cNvPr>
          <p:cNvGrpSpPr/>
          <p:nvPr/>
        </p:nvGrpSpPr>
        <p:grpSpPr>
          <a:xfrm>
            <a:off x="5468562" y="3763901"/>
            <a:ext cx="801046" cy="775262"/>
            <a:chOff x="6210543" y="3764108"/>
            <a:chExt cx="801046" cy="77526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83B6803-A0EC-469C-B58F-E73B55B679EB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A8289EC-AA65-4E50-A706-9904AB600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40" name="Picture 39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F1DDAD5B-0778-4190-AA3A-B6D9BCC68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50EF866-617F-4838-992B-EA2DF024BDA7}"/>
              </a:ext>
            </a:extLst>
          </p:cNvPr>
          <p:cNvSpPr/>
          <p:nvPr/>
        </p:nvSpPr>
        <p:spPr>
          <a:xfrm>
            <a:off x="6241430" y="388302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Spain, [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] and [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] (before </a:t>
            </a:r>
            <a:r>
              <a:rPr lang="en-GB" sz="1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n-GB" sz="12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)sound like [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] in English.</a:t>
            </a:r>
            <a:b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In Latin America [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] and [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] (before </a:t>
            </a:r>
            <a:r>
              <a:rPr lang="en-GB" sz="1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n-GB" sz="12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)sound like [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].</a:t>
            </a:r>
            <a:endParaRPr lang="en-GB" sz="1200" dirty="0"/>
          </a:p>
        </p:txBody>
      </p:sp>
      <p:pic>
        <p:nvPicPr>
          <p:cNvPr id="328" name="Picture 327" descr="Map&#10;&#10;Description automatically generated">
            <a:extLst>
              <a:ext uri="{FF2B5EF4-FFF2-40B4-BE49-F238E27FC236}">
                <a16:creationId xmlns:a16="http://schemas.microsoft.com/office/drawing/2014/main" id="{40A5AD17-FA04-4273-84CE-4EC249C7A01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796329" y="3729268"/>
            <a:ext cx="662139" cy="880525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7CDB7EB0-94E3-426F-AAE7-1661B2322AF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07" y="1714050"/>
            <a:ext cx="308253" cy="394359"/>
          </a:xfrm>
          <a:prstGeom prst="rect">
            <a:avLst/>
          </a:prstGeom>
        </p:spPr>
      </p:pic>
      <p:pic>
        <p:nvPicPr>
          <p:cNvPr id="46" name="Picture 45" descr="Graphical user interface&#10;&#10;Description automatically generated">
            <a:extLst>
              <a:ext uri="{FF2B5EF4-FFF2-40B4-BE49-F238E27FC236}">
                <a16:creationId xmlns:a16="http://schemas.microsoft.com/office/drawing/2014/main" id="{AE65223F-8E32-4B98-A442-C877AB6BABE8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5" r="34490" b="66200"/>
          <a:stretch/>
        </p:blipFill>
        <p:spPr>
          <a:xfrm>
            <a:off x="11418942" y="1675563"/>
            <a:ext cx="526886" cy="389869"/>
          </a:xfrm>
          <a:prstGeom prst="rect">
            <a:avLst/>
          </a:prstGeom>
        </p:spPr>
      </p:pic>
      <p:pic>
        <p:nvPicPr>
          <p:cNvPr id="48" name="Picture 47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2C09519-14F9-4F4D-9936-773C3ABF87F8}"/>
              </a:ext>
            </a:extLst>
          </p:cNvPr>
          <p:cNvPicPr>
            <a:picLocks noChangeAspect="1"/>
          </p:cNvPicPr>
          <p:nvPr/>
        </p:nvPicPr>
        <p:blipFill>
          <a:blip r:embed="rId40">
            <a:clrChange>
              <a:clrFrom>
                <a:srgbClr val="FAFCF6"/>
              </a:clrFrom>
              <a:clrTo>
                <a:srgbClr val="FAF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93" y="1655700"/>
            <a:ext cx="506080" cy="506080"/>
          </a:xfrm>
          <a:prstGeom prst="rect">
            <a:avLst/>
          </a:prstGeom>
        </p:spPr>
      </p:pic>
      <p:pic>
        <p:nvPicPr>
          <p:cNvPr id="50" name="Picture 49" descr="A picture containing text, tableware, cup&#10;&#10;Description automatically generated">
            <a:extLst>
              <a:ext uri="{FF2B5EF4-FFF2-40B4-BE49-F238E27FC236}">
                <a16:creationId xmlns:a16="http://schemas.microsoft.com/office/drawing/2014/main" id="{834E5D86-243B-40F6-BB36-B6685889771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44" y="1809003"/>
            <a:ext cx="614557" cy="209050"/>
          </a:xfrm>
          <a:prstGeom prst="rect">
            <a:avLst/>
          </a:prstGeom>
        </p:spPr>
      </p:pic>
      <p:pic>
        <p:nvPicPr>
          <p:cNvPr id="330" name="Picture 2" descr="Cumpleaños, Pastel, Vela">
            <a:extLst>
              <a:ext uri="{FF2B5EF4-FFF2-40B4-BE49-F238E27FC236}">
                <a16:creationId xmlns:a16="http://schemas.microsoft.com/office/drawing/2014/main" id="{C09B7E60-A854-4F99-91F5-5D066C0BC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89" y="6345871"/>
            <a:ext cx="445368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10" descr="Cajas De Regalo, Regalo, Regalo De Navidad, Corazón">
            <a:extLst>
              <a:ext uri="{FF2B5EF4-FFF2-40B4-BE49-F238E27FC236}">
                <a16:creationId xmlns:a16="http://schemas.microsoft.com/office/drawing/2014/main" id="{66A1DE17-8DB4-429F-8A34-FBB38B3DE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73" y="5892475"/>
            <a:ext cx="253995" cy="24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548DE115-F1BE-4D5B-9C3C-C0FAD92126E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39" y="5253048"/>
            <a:ext cx="398674" cy="398674"/>
          </a:xfrm>
          <a:prstGeom prst="rect">
            <a:avLst/>
          </a:prstGeom>
        </p:spPr>
      </p:pic>
      <p:pic>
        <p:nvPicPr>
          <p:cNvPr id="332" name="Picture 2" descr="Biblia, Dibujos Animados, Comic, Personajes De Cómic">
            <a:extLst>
              <a:ext uri="{FF2B5EF4-FFF2-40B4-BE49-F238E27FC236}">
                <a16:creationId xmlns:a16="http://schemas.microsoft.com/office/drawing/2014/main" id="{799DE515-1572-4329-81B5-B6999C64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530" y="4325026"/>
            <a:ext cx="723248" cy="49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C3F6702-D03A-46EA-AA47-66CDD40ED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11495" r="18000" b="14751"/>
          <a:stretch/>
        </p:blipFill>
        <p:spPr bwMode="auto">
          <a:xfrm>
            <a:off x="11339150" y="5967895"/>
            <a:ext cx="725213" cy="5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" name="TextBox 337">
            <a:extLst>
              <a:ext uri="{FF2B5EF4-FFF2-40B4-BE49-F238E27FC236}">
                <a16:creationId xmlns:a16="http://schemas.microsoft.com/office/drawing/2014/main" id="{3E918EE5-578A-427A-99A7-3DB1595CE78D}"/>
              </a:ext>
            </a:extLst>
          </p:cNvPr>
          <p:cNvSpPr txBox="1"/>
          <p:nvPr/>
        </p:nvSpPr>
        <p:spPr>
          <a:xfrm>
            <a:off x="9825082" y="6212468"/>
            <a:ext cx="183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Children receive presents on 6</a:t>
            </a:r>
            <a:r>
              <a:rPr lang="en-GB" sz="11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January.</a:t>
            </a:r>
          </a:p>
        </p:txBody>
      </p:sp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1131</Words>
  <Application>Microsoft Office PowerPoint</Application>
  <PresentationFormat>Widescreen</PresentationFormat>
  <Paragraphs>230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Rojo Knowledge Organiser  - Autumn Term A</vt:lpstr>
      <vt:lpstr>Rojo Knowledge Organiser  - Autumn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73</cp:revision>
  <cp:lastPrinted>2021-11-20T12:47:01Z</cp:lastPrinted>
  <dcterms:created xsi:type="dcterms:W3CDTF">2021-11-17T16:29:35Z</dcterms:created>
  <dcterms:modified xsi:type="dcterms:W3CDTF">2022-09-03T19:07:43Z</dcterms:modified>
</cp:coreProperties>
</file>