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9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7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33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28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2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98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8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81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2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52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F17F-FAA4-484E-AD3B-F506493F34E7}" type="datetimeFigureOut">
              <a:rPr lang="en-GB" smtClean="0"/>
              <a:t>20/11/2021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494A2-93C3-46AA-88CA-CD447CD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4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20" y="30640"/>
            <a:ext cx="55348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¡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Feliz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Navidad!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551" y="51420"/>
            <a:ext cx="748449" cy="86445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85889" y="410198"/>
          <a:ext cx="5520951" cy="45194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4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1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Name</a:t>
                      </a:r>
                      <a:endParaRPr lang="en-GB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SSC </a:t>
                      </a:r>
                      <a:b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[sound-symbol correspondence] </a:t>
                      </a:r>
                      <a:endParaRPr lang="en-GB" sz="8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Bookshelf Symbol 7" panose="05010101010101010101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x</a:t>
                      </a:r>
                      <a:endParaRPr lang="en-GB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vión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nzo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nano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ometa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 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mán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afiro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ntia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isne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nicornio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GB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mión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99815" y="683658"/>
          <a:ext cx="1582783" cy="52043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3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GB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Palabras</a:t>
                      </a:r>
                      <a:endParaRPr lang="en-GB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mada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nzo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ncha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ntia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rina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riol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__ 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ma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6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 __ </a:t>
                      </a:r>
                      <a:r>
                        <a:rPr lang="en-GB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</a:t>
                      </a:r>
                      <a:endParaRPr lang="en-GB" sz="1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169070" y="5771686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cometa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2125" y="1398218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imán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77615" y="2428705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cisne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01299" y="2447784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zafiro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47568" y="3577872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unicornio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39073" y="3602985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ogro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65391" y="4523611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camión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80627" y="4544142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avión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5391" y="5715391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enano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15404" y="1416690"/>
            <a:ext cx="15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una cesta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85889" y="5095966"/>
            <a:ext cx="56619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Note:</a:t>
            </a:r>
            <a:b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1] Each item offers two opportunities to assess the same SSC, but only one SSC is assessed per item (e.g. ‘</a:t>
            </a: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avión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’ only assesses for ‘a’, not for ‘v’.</a:t>
            </a:r>
            <a:b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2] Teachers award one point for the SSC in each word (max. 2 points per item).</a:t>
            </a:r>
            <a:b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5745" y="120509"/>
            <a:ext cx="4052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Pupil name:  ___________________________________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498197" y="120508"/>
            <a:ext cx="2632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Total score: _____ / 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FB91E2-8B4D-4CA5-89F8-852A59ECA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7614" y="739958"/>
            <a:ext cx="599107" cy="676732"/>
          </a:xfrm>
          <a:prstGeom prst="rect">
            <a:avLst/>
          </a:prstGeom>
        </p:spPr>
      </p:pic>
      <p:pic>
        <p:nvPicPr>
          <p:cNvPr id="1028" name="Picture 4" descr="Armadura, Fantasía, Folklore, Monstruo, Mito, Mitología">
            <a:extLst>
              <a:ext uri="{FF2B5EF4-FFF2-40B4-BE49-F238E27FC236}">
                <a16:creationId xmlns:a16="http://schemas.microsoft.com/office/drawing/2014/main" id="{95445C21-1248-4F82-8742-AA79C9167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827" y="2853731"/>
            <a:ext cx="726552" cy="80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nicorn, Horses, Icon, Rainbow">
            <a:extLst>
              <a:ext uri="{FF2B5EF4-FFF2-40B4-BE49-F238E27FC236}">
                <a16:creationId xmlns:a16="http://schemas.microsoft.com/office/drawing/2014/main" id="{546856B5-DCF6-4F2F-BD3C-77DB36A75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438" y="2747804"/>
            <a:ext cx="1042500" cy="8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iedra Preciosa, Joya, Diamante, Precioso, Roca, Joyas">
            <a:extLst>
              <a:ext uri="{FF2B5EF4-FFF2-40B4-BE49-F238E27FC236}">
                <a16:creationId xmlns:a16="http://schemas.microsoft.com/office/drawing/2014/main" id="{CF3C87A2-5059-493B-AA92-583047586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173" y="1776381"/>
            <a:ext cx="807754" cy="67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esta, Vacío, Compras">
            <a:extLst>
              <a:ext uri="{FF2B5EF4-FFF2-40B4-BE49-F238E27FC236}">
                <a16:creationId xmlns:a16="http://schemas.microsoft.com/office/drawing/2014/main" id="{009274F1-334E-46D8-A756-2D395851B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62" y="827500"/>
            <a:ext cx="775299" cy="75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lane, Fly, Travel, Flight, Aviation">
            <a:extLst>
              <a:ext uri="{FF2B5EF4-FFF2-40B4-BE49-F238E27FC236}">
                <a16:creationId xmlns:a16="http://schemas.microsoft.com/office/drawing/2014/main" id="{6EEB54D7-F4B9-4A79-A39F-3966BFB25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031" y="4018599"/>
            <a:ext cx="724941" cy="52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nomos, Elfos, Navidad, Sombreros">
            <a:extLst>
              <a:ext uri="{FF2B5EF4-FFF2-40B4-BE49-F238E27FC236}">
                <a16:creationId xmlns:a16="http://schemas.microsoft.com/office/drawing/2014/main" id="{691C8517-43E0-407E-A86E-4BA13EAFB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8" r="75163" b="59865"/>
          <a:stretch/>
        </p:blipFill>
        <p:spPr bwMode="auto">
          <a:xfrm>
            <a:off x="2670898" y="4880923"/>
            <a:ext cx="614154" cy="83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nimal, Animales, Pájaro, Cisne, Vogel">
            <a:extLst>
              <a:ext uri="{FF2B5EF4-FFF2-40B4-BE49-F238E27FC236}">
                <a16:creationId xmlns:a16="http://schemas.microsoft.com/office/drawing/2014/main" id="{20956718-6FE9-4CF2-B7C0-0B8BFF6C6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438" y="1688141"/>
            <a:ext cx="807753" cy="78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Verde, Azul, Naranja, Cometa, Volador">
            <a:extLst>
              <a:ext uri="{FF2B5EF4-FFF2-40B4-BE49-F238E27FC236}">
                <a16:creationId xmlns:a16="http://schemas.microsoft.com/office/drawing/2014/main" id="{0C187D17-CB22-4157-B608-63EC23C15B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9"/>
          <a:stretch/>
        </p:blipFill>
        <p:spPr bwMode="auto">
          <a:xfrm rot="2055585">
            <a:off x="4551666" y="4838097"/>
            <a:ext cx="581776" cy="118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amión De Bomberos, Niños, Niño, Fuego, Rojo, Camión">
            <a:extLst>
              <a:ext uri="{FF2B5EF4-FFF2-40B4-BE49-F238E27FC236}">
                <a16:creationId xmlns:a16="http://schemas.microsoft.com/office/drawing/2014/main" id="{2D5BE525-C3D7-42BD-97B8-D99A36A8E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85" y="3970349"/>
            <a:ext cx="1194499" cy="59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5371F30-E076-43F5-8807-585E4FF4CB24}"/>
              </a:ext>
            </a:extLst>
          </p:cNvPr>
          <p:cNvSpPr txBox="1"/>
          <p:nvPr/>
        </p:nvSpPr>
        <p:spPr>
          <a:xfrm>
            <a:off x="236339" y="6034685"/>
            <a:ext cx="585966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Read aloud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Spanish name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and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Christmas present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with the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same initial sound.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You have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not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learnt these words so use what you know about how to pronounce Spanish.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ED9440-F9F1-432E-92CF-7C3A168D07BC}"/>
              </a:ext>
            </a:extLst>
          </p:cNvPr>
          <p:cNvSpPr txBox="1"/>
          <p:nvPr/>
        </p:nvSpPr>
        <p:spPr>
          <a:xfrm>
            <a:off x="79120" y="277319"/>
            <a:ext cx="67508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Listen and fill the gaps with the correct letter or letters.</a:t>
            </a:r>
          </a:p>
        </p:txBody>
      </p:sp>
    </p:spTree>
    <p:extLst>
      <p:ext uri="{BB962C8B-B14F-4D97-AF65-F5344CB8AC3E}">
        <p14:creationId xmlns:p14="http://schemas.microsoft.com/office/powerpoint/2010/main" val="15808733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Bookshelf Symbol 7</vt:lpstr>
      <vt:lpstr>Calibri</vt:lpstr>
      <vt:lpstr>Calibri Light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Hawkes</dc:creator>
  <cp:lastModifiedBy>Rachel Hawkes</cp:lastModifiedBy>
  <cp:revision>1</cp:revision>
  <dcterms:created xsi:type="dcterms:W3CDTF">2021-11-20T06:40:56Z</dcterms:created>
  <dcterms:modified xsi:type="dcterms:W3CDTF">2021-11-20T06:41:46Z</dcterms:modified>
</cp:coreProperties>
</file>