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9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FF1"/>
    <a:srgbClr val="FBFDF9"/>
    <a:srgbClr val="F2F7FC"/>
    <a:srgbClr val="FFFAEB"/>
    <a:srgbClr val="D7E7F5"/>
    <a:srgbClr val="FDF1E9"/>
    <a:srgbClr val="FF0066"/>
    <a:srgbClr val="F2F8EE"/>
    <a:srgbClr val="FFF3FF"/>
    <a:srgbClr val="C6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49" autoAdjust="0"/>
  </p:normalViewPr>
  <p:slideViewPr>
    <p:cSldViewPr snapToGrid="0">
      <p:cViewPr>
        <p:scale>
          <a:sx n="77" d="100"/>
          <a:sy n="77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AF709-3208-425A-8E7E-CDAC495FAD3F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72FC3-2590-4C61-A7B0-A56AD767D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17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72FC3-2590-4C61-A7B0-A56AD767D17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87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72FC3-2590-4C61-A7B0-A56AD767D17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21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.png"/><Relationship Id="rId26" Type="http://schemas.openxmlformats.org/officeDocument/2006/relationships/image" Target="../media/image59.png"/><Relationship Id="rId39" Type="http://schemas.openxmlformats.org/officeDocument/2006/relationships/image" Target="../media/image72.png"/><Relationship Id="rId3" Type="http://schemas.openxmlformats.org/officeDocument/2006/relationships/image" Target="../media/image37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89912"/>
              </p:ext>
            </p:extLst>
          </p:nvPr>
        </p:nvGraphicFramePr>
        <p:xfrm>
          <a:off x="2797529" y="4637946"/>
          <a:ext cx="9317882" cy="21047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8316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3250697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858869">
                  <a:extLst>
                    <a:ext uri="{9D8B030D-6E8A-4147-A177-3AD203B41FA5}">
                      <a16:colId xmlns:a16="http://schemas.microsoft.com/office/drawing/2014/main" val="2098891221"/>
                    </a:ext>
                  </a:extLst>
                </a:gridCol>
              </a:tblGrid>
              <a:tr h="21047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tense –AR verbs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tense –ER verbs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Using the negative ‘no’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006" y="46510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Spring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52272"/>
              </p:ext>
            </p:extLst>
          </p:nvPr>
        </p:nvGraphicFramePr>
        <p:xfrm>
          <a:off x="78377" y="161870"/>
          <a:ext cx="2698260" cy="501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8260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6943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actividades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ayudar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help|helping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dance|dancing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cocinar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cook|cooking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limpiar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clean|cleaning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mandar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send|sending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mirar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look,watch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tocar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touch, play (instrument)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drink|drinking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comer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eat|eating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run|running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vencer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overcome|overcoming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vender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sell|selling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común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common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dentro – inside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fuera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outside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más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more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sobre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on, on top of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457009"/>
              </p:ext>
            </p:extLst>
          </p:nvPr>
        </p:nvGraphicFramePr>
        <p:xfrm>
          <a:off x="2797530" y="144017"/>
          <a:ext cx="2728899" cy="445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89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57438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armario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wardrobe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thing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cultura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culture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dinero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money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(bed)room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luz – light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fear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patio – playground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piso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apartment, flat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prueba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test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radio – radio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recreo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break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suéter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sweater, jumper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tarjeta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card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television – television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290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vaca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- cow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505895" y="144017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28DC2E-2B0D-4CAF-9A55-69E8EA06ADD3}"/>
              </a:ext>
            </a:extLst>
          </p:cNvPr>
          <p:cNvGrpSpPr/>
          <p:nvPr/>
        </p:nvGrpSpPr>
        <p:grpSpPr>
          <a:xfrm>
            <a:off x="3482645" y="4861598"/>
            <a:ext cx="2545514" cy="1881081"/>
            <a:chOff x="6341737" y="4591374"/>
            <a:chExt cx="2514956" cy="2068025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ED282C1-DE1F-4047-A65E-81E7555E0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42973">
              <a:off x="6365898" y="4601876"/>
              <a:ext cx="2068025" cy="2047022"/>
            </a:xfrm>
            <a:prstGeom prst="rect">
              <a:avLst/>
            </a:prstGeom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1C1393A3-323A-4413-B635-D15736BA8070}"/>
                </a:ext>
              </a:extLst>
            </p:cNvPr>
            <p:cNvSpPr txBox="1"/>
            <p:nvPr/>
          </p:nvSpPr>
          <p:spPr>
            <a:xfrm>
              <a:off x="6891493" y="5297660"/>
              <a:ext cx="865799" cy="40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bailar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7E546B60-DC87-48DB-9FAD-DA3BA67EDEA7}"/>
                </a:ext>
              </a:extLst>
            </p:cNvPr>
            <p:cNvSpPr txBox="1"/>
            <p:nvPr/>
          </p:nvSpPr>
          <p:spPr>
            <a:xfrm>
              <a:off x="6346760" y="5113765"/>
              <a:ext cx="695739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bailo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16F2CB5-6F43-406B-B208-A655E4692AFF}"/>
                </a:ext>
              </a:extLst>
            </p:cNvPr>
            <p:cNvSpPr txBox="1"/>
            <p:nvPr/>
          </p:nvSpPr>
          <p:spPr>
            <a:xfrm rot="21300305">
              <a:off x="7728335" y="5052067"/>
              <a:ext cx="632743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baila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1935937-44C3-4C71-82B9-C6E62A67DB9E}"/>
                </a:ext>
              </a:extLst>
            </p:cNvPr>
            <p:cNvSpPr txBox="1"/>
            <p:nvPr/>
          </p:nvSpPr>
          <p:spPr>
            <a:xfrm rot="21428399">
              <a:off x="7007651" y="4638866"/>
              <a:ext cx="695739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bailas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1DA6D6D-64E3-41D9-8A4F-AA72E1B1BCDE}"/>
                </a:ext>
              </a:extLst>
            </p:cNvPr>
            <p:cNvSpPr txBox="1"/>
            <p:nvPr/>
          </p:nvSpPr>
          <p:spPr>
            <a:xfrm rot="21444488">
              <a:off x="6341737" y="5361382"/>
              <a:ext cx="761415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dance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4E229E1-2F5C-4B44-9495-348FEBD6CC4C}"/>
                </a:ext>
              </a:extLst>
            </p:cNvPr>
            <p:cNvSpPr txBox="1"/>
            <p:nvPr/>
          </p:nvSpPr>
          <p:spPr>
            <a:xfrm rot="21443545">
              <a:off x="7058368" y="4894491"/>
              <a:ext cx="9465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are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7506B358-2748-48C4-8F44-1B2CCB2FA8C9}"/>
                </a:ext>
              </a:extLst>
            </p:cNvPr>
            <p:cNvSpPr txBox="1"/>
            <p:nvPr/>
          </p:nvSpPr>
          <p:spPr>
            <a:xfrm>
              <a:off x="7657452" y="5330995"/>
              <a:ext cx="1199241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s/he, it dances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E34A860-31AF-4220-A79E-8CCC2838A07E}"/>
                </a:ext>
              </a:extLst>
            </p:cNvPr>
            <p:cNvSpPr txBox="1"/>
            <p:nvPr/>
          </p:nvSpPr>
          <p:spPr>
            <a:xfrm>
              <a:off x="6595012" y="5603198"/>
              <a:ext cx="1609796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</a:t>
              </a:r>
              <a:r>
                <a:rPr lang="en-GB" sz="11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dance|dancing</a:t>
              </a:r>
              <a:endParaRPr lang="en-GB" sz="11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55D726C-D434-4482-A159-EB8B7FBBA5E6}"/>
                </a:ext>
              </a:extLst>
            </p:cNvPr>
            <p:cNvSpPr txBox="1"/>
            <p:nvPr/>
          </p:nvSpPr>
          <p:spPr>
            <a:xfrm>
              <a:off x="7449300" y="6196344"/>
              <a:ext cx="891399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 dance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7629690-C38F-40BF-9CC5-F6144AF5ACEA}"/>
                </a:ext>
              </a:extLst>
            </p:cNvPr>
            <p:cNvSpPr txBox="1"/>
            <p:nvPr/>
          </p:nvSpPr>
          <p:spPr>
            <a:xfrm>
              <a:off x="7250347" y="5952588"/>
              <a:ext cx="1042231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bailamos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286E263-414E-4C0F-8D88-FA00F7E0D772}"/>
                </a:ext>
              </a:extLst>
            </p:cNvPr>
            <p:cNvSpPr txBox="1"/>
            <p:nvPr/>
          </p:nvSpPr>
          <p:spPr>
            <a:xfrm>
              <a:off x="6412038" y="6186547"/>
              <a:ext cx="1042230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dance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C345997-A658-4B0D-96AC-E4256EB67D58}"/>
                </a:ext>
              </a:extLst>
            </p:cNvPr>
            <p:cNvSpPr txBox="1"/>
            <p:nvPr/>
          </p:nvSpPr>
          <p:spPr>
            <a:xfrm>
              <a:off x="6435067" y="5959216"/>
              <a:ext cx="1042231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bailan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1" name="Picture 120" descr="A picture containing text&#10;&#10;Description automatically generated">
            <a:extLst>
              <a:ext uri="{FF2B5EF4-FFF2-40B4-BE49-F238E27FC236}">
                <a16:creationId xmlns:a16="http://schemas.microsoft.com/office/drawing/2014/main" id="{73A94BE9-36F2-4F9F-AB67-5D7F8CBD0F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32" y="6000470"/>
            <a:ext cx="487394" cy="308890"/>
          </a:xfrm>
          <a:prstGeom prst="rect">
            <a:avLst/>
          </a:prstGeom>
        </p:spPr>
      </p:pic>
      <p:pic>
        <p:nvPicPr>
          <p:cNvPr id="122" name="Picture 121" descr="A picture containing text&#10;&#10;Description automatically generated">
            <a:extLst>
              <a:ext uri="{FF2B5EF4-FFF2-40B4-BE49-F238E27FC236}">
                <a16:creationId xmlns:a16="http://schemas.microsoft.com/office/drawing/2014/main" id="{2C32CFB3-982A-4EA7-A4A2-B713CB3FC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7" y="6349275"/>
            <a:ext cx="468719" cy="330128"/>
          </a:xfrm>
          <a:prstGeom prst="rect">
            <a:avLst/>
          </a:prstGeom>
        </p:spPr>
      </p:pic>
      <p:pic>
        <p:nvPicPr>
          <p:cNvPr id="123" name="Picture 122" descr="Shape&#10;&#10;Description automatically generated">
            <a:extLst>
              <a:ext uri="{FF2B5EF4-FFF2-40B4-BE49-F238E27FC236}">
                <a16:creationId xmlns:a16="http://schemas.microsoft.com/office/drawing/2014/main" id="{211EC0A5-E356-44F7-8F3D-E427C07086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67" y="5714106"/>
            <a:ext cx="538239" cy="381560"/>
          </a:xfrm>
          <a:prstGeom prst="rect">
            <a:avLst/>
          </a:prstGeom>
        </p:spPr>
      </p:pic>
      <p:pic>
        <p:nvPicPr>
          <p:cNvPr id="125" name="Picture 1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AE8B5A-88BB-410A-903A-D33D9293C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773" y="78924"/>
            <a:ext cx="489828" cy="326424"/>
          </a:xfrm>
          <a:prstGeom prst="rect">
            <a:avLst/>
          </a:prstGeom>
        </p:spPr>
      </p:pic>
      <p:graphicFrame>
        <p:nvGraphicFramePr>
          <p:cNvPr id="142" name="Table 107">
            <a:extLst>
              <a:ext uri="{FF2B5EF4-FFF2-40B4-BE49-F238E27FC236}">
                <a16:creationId xmlns:a16="http://schemas.microsoft.com/office/drawing/2014/main" id="{CE0BF613-A356-4EED-80A2-DEF70D574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868675"/>
              </p:ext>
            </p:extLst>
          </p:nvPr>
        </p:nvGraphicFramePr>
        <p:xfrm>
          <a:off x="5553337" y="453391"/>
          <a:ext cx="6559956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379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11702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22388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16761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1395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lobo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paloma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lavar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llamar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amarillo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llover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camello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collar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6CA21BA7-CD81-4456-B0E7-93DD35F5C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644662"/>
              </p:ext>
            </p:extLst>
          </p:nvPr>
        </p:nvGraphicFramePr>
        <p:xfrm>
          <a:off x="5553973" y="1301598"/>
          <a:ext cx="6566007" cy="346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128">
                  <a:extLst>
                    <a:ext uri="{9D8B030D-6E8A-4147-A177-3AD203B41FA5}">
                      <a16:colId xmlns:a16="http://schemas.microsoft.com/office/drawing/2014/main" val="2033236876"/>
                    </a:ext>
                  </a:extLst>
                </a:gridCol>
                <a:gridCol w="1103743">
                  <a:extLst>
                    <a:ext uri="{9D8B030D-6E8A-4147-A177-3AD203B41FA5}">
                      <a16:colId xmlns:a16="http://schemas.microsoft.com/office/drawing/2014/main" val="3301975769"/>
                    </a:ext>
                  </a:extLst>
                </a:gridCol>
                <a:gridCol w="950569">
                  <a:extLst>
                    <a:ext uri="{9D8B030D-6E8A-4147-A177-3AD203B41FA5}">
                      <a16:colId xmlns:a16="http://schemas.microsoft.com/office/drawing/2014/main" val="101259727"/>
                    </a:ext>
                  </a:extLst>
                </a:gridCol>
                <a:gridCol w="1541709">
                  <a:extLst>
                    <a:ext uri="{9D8B030D-6E8A-4147-A177-3AD203B41FA5}">
                      <a16:colId xmlns:a16="http://schemas.microsoft.com/office/drawing/2014/main" val="2614261625"/>
                    </a:ext>
                  </a:extLst>
                </a:gridCol>
                <a:gridCol w="746400">
                  <a:extLst>
                    <a:ext uri="{9D8B030D-6E8A-4147-A177-3AD203B41FA5}">
                      <a16:colId xmlns:a16="http://schemas.microsoft.com/office/drawing/2014/main" val="2108127763"/>
                    </a:ext>
                  </a:extLst>
                </a:gridCol>
                <a:gridCol w="1737458">
                  <a:extLst>
                    <a:ext uri="{9D8B030D-6E8A-4147-A177-3AD203B41FA5}">
                      <a16:colId xmlns:a16="http://schemas.microsoft.com/office/drawing/2014/main" val="3943581274"/>
                    </a:ext>
                  </a:extLst>
                </a:gridCol>
              </a:tblGrid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ganar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lago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gusano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287112"/>
                  </a:ext>
                </a:extLst>
              </a:tr>
            </a:tbl>
          </a:graphicData>
        </a:graphic>
      </p:graphicFrame>
      <p:pic>
        <p:nvPicPr>
          <p:cNvPr id="144" name="Picture 2" descr="Libro, Leyendo, Verbos, Libro Azul, Los Libros Azules">
            <a:extLst>
              <a:ext uri="{FF2B5EF4-FFF2-40B4-BE49-F238E27FC236}">
                <a16:creationId xmlns:a16="http://schemas.microsoft.com/office/drawing/2014/main" id="{89B6D024-57CA-45AD-98DF-0368730B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52" y="483651"/>
            <a:ext cx="372978" cy="2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D44AB63-B2BD-4F99-B9A0-38C74015D6EE}"/>
              </a:ext>
            </a:extLst>
          </p:cNvPr>
          <p:cNvGrpSpPr/>
          <p:nvPr/>
        </p:nvGrpSpPr>
        <p:grpSpPr>
          <a:xfrm>
            <a:off x="6568705" y="830525"/>
            <a:ext cx="786816" cy="300615"/>
            <a:chOff x="7150719" y="-633509"/>
            <a:chExt cx="2807010" cy="1044639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12A7212C-2B39-40DF-B348-8F7A59F7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503" y="-604315"/>
              <a:ext cx="1015444" cy="1015445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87A2AE2-FEAA-4CB4-80B1-E4995D8681C2}"/>
                </a:ext>
              </a:extLst>
            </p:cNvPr>
            <p:cNvSpPr txBox="1"/>
            <p:nvPr/>
          </p:nvSpPr>
          <p:spPr>
            <a:xfrm>
              <a:off x="7150719" y="-633509"/>
              <a:ext cx="2807010" cy="64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call]</a:t>
              </a:r>
            </a:p>
          </p:txBody>
        </p:sp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98EFB2A2-E20D-45D1-AF8A-49E5B4450C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588" y="869048"/>
            <a:ext cx="267029" cy="267029"/>
          </a:xfrm>
          <a:prstGeom prst="roundRect">
            <a:avLst/>
          </a:prstGeom>
        </p:spPr>
      </p:pic>
      <p:pic>
        <p:nvPicPr>
          <p:cNvPr id="149" name="Picture 8" descr="Nubes, Lluvia, Lloviendo, Tiempo, Tormenta">
            <a:extLst>
              <a:ext uri="{FF2B5EF4-FFF2-40B4-BE49-F238E27FC236}">
                <a16:creationId xmlns:a16="http://schemas.microsoft.com/office/drawing/2014/main" id="{E377502C-4C7D-439F-B805-B237D9A2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99" y="835466"/>
            <a:ext cx="248021" cy="3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49" descr="Lobo, El Lobo Ibérico, Subespecie, Animales">
            <a:extLst>
              <a:ext uri="{FF2B5EF4-FFF2-40B4-BE49-F238E27FC236}">
                <a16:creationId xmlns:a16="http://schemas.microsoft.com/office/drawing/2014/main" id="{274C0D79-6AA4-4BEC-96C5-B635EB2F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15851"/>
          <a:stretch/>
        </p:blipFill>
        <p:spPr bwMode="auto">
          <a:xfrm>
            <a:off x="7903627" y="470404"/>
            <a:ext cx="388520" cy="31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1" name="Picture 2" descr="Perlas, Collar, Joyas, Joya, Accesorios, Moda, Clásico">
            <a:extLst>
              <a:ext uri="{FF2B5EF4-FFF2-40B4-BE49-F238E27FC236}">
                <a16:creationId xmlns:a16="http://schemas.microsoft.com/office/drawing/2014/main" id="{4C17442D-70BC-4E98-8A91-3F253FBE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696" y="854013"/>
            <a:ext cx="412720" cy="2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 descr="Pichón, Paloma, Animal, Pájaro, Vuelo, Volador, Alas">
            <a:extLst>
              <a:ext uri="{FF2B5EF4-FFF2-40B4-BE49-F238E27FC236}">
                <a16:creationId xmlns:a16="http://schemas.microsoft.com/office/drawing/2014/main" id="{D3657524-944B-4ADF-B3CD-2F4F77093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99" y="463031"/>
            <a:ext cx="297631" cy="2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6" descr="Lavarse Las Manos, Jabón, Higiene, Lavado A Mano">
            <a:extLst>
              <a:ext uri="{FF2B5EF4-FFF2-40B4-BE49-F238E27FC236}">
                <a16:creationId xmlns:a16="http://schemas.microsoft.com/office/drawing/2014/main" id="{49B5312B-10A6-4551-953A-B1811ECA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756" y="479648"/>
            <a:ext cx="316187" cy="3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8" descr="Camello, Dos, Jorobas, Desierto, Animal, Largo, Cuello">
            <a:extLst>
              <a:ext uri="{FF2B5EF4-FFF2-40B4-BE49-F238E27FC236}">
                <a16:creationId xmlns:a16="http://schemas.microsoft.com/office/drawing/2014/main" id="{BF6ED753-2957-4A98-85E9-50EFCFFB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642" y="858501"/>
            <a:ext cx="349129" cy="2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0569BF2-C214-4534-A947-976DF38E69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433" y="424292"/>
            <a:ext cx="405425" cy="390221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5634F150-9623-478E-9C95-69A8716A74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94" y="827434"/>
            <a:ext cx="345148" cy="326740"/>
          </a:xfrm>
          <a:prstGeom prst="rect">
            <a:avLst/>
          </a:prstGeom>
        </p:spPr>
      </p:pic>
      <p:pic>
        <p:nvPicPr>
          <p:cNvPr id="157" name="Picture 2" descr="Trofeo, Ganador, La Copa, Campeón, Oro">
            <a:extLst>
              <a:ext uri="{FF2B5EF4-FFF2-40B4-BE49-F238E27FC236}">
                <a16:creationId xmlns:a16="http://schemas.microsoft.com/office/drawing/2014/main" id="{83B762A7-00FF-4A01-BBCC-B8172F07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42" y="1301598"/>
            <a:ext cx="250939" cy="3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4" descr="Łódź, Lago, Articulación, Agua, Playa, Velero, Globo">
            <a:extLst>
              <a:ext uri="{FF2B5EF4-FFF2-40B4-BE49-F238E27FC236}">
                <a16:creationId xmlns:a16="http://schemas.microsoft.com/office/drawing/2014/main" id="{62A644C1-6815-47B8-8071-64987608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21" y="1328526"/>
            <a:ext cx="382386" cy="27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9" name="Picture 6" descr="Lombriz, Gusano, Icono, Dibujos Animados, Dibujo">
            <a:extLst>
              <a:ext uri="{FF2B5EF4-FFF2-40B4-BE49-F238E27FC236}">
                <a16:creationId xmlns:a16="http://schemas.microsoft.com/office/drawing/2014/main" id="{D72B4D1A-372B-4F6D-B88A-900C2B28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334" y="1316240"/>
            <a:ext cx="310321" cy="2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0" name="Table 107">
            <a:extLst>
              <a:ext uri="{FF2B5EF4-FFF2-40B4-BE49-F238E27FC236}">
                <a16:creationId xmlns:a16="http://schemas.microsoft.com/office/drawing/2014/main" id="{9A859D16-0DD0-4657-A61E-341892204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019148"/>
              </p:ext>
            </p:extLst>
          </p:nvPr>
        </p:nvGraphicFramePr>
        <p:xfrm>
          <a:off x="5549362" y="4177284"/>
          <a:ext cx="6570618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3239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43239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2045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31845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3184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[qui]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61" name="Table 107">
            <a:extLst>
              <a:ext uri="{FF2B5EF4-FFF2-40B4-BE49-F238E27FC236}">
                <a16:creationId xmlns:a16="http://schemas.microsoft.com/office/drawing/2014/main" id="{592F58E7-FE00-4BAA-A827-4801C210A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320227"/>
              </p:ext>
            </p:extLst>
          </p:nvPr>
        </p:nvGraphicFramePr>
        <p:xfrm>
          <a:off x="5559237" y="3657778"/>
          <a:ext cx="655405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01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40105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1687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8488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8488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[que]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62" name="Rectangle 161">
            <a:extLst>
              <a:ext uri="{FF2B5EF4-FFF2-40B4-BE49-F238E27FC236}">
                <a16:creationId xmlns:a16="http://schemas.microsoft.com/office/drawing/2014/main" id="{A3B2243D-575C-451D-A7FE-2A83780954D1}"/>
              </a:ext>
            </a:extLst>
          </p:cNvPr>
          <p:cNvSpPr/>
          <p:nvPr/>
        </p:nvSpPr>
        <p:spPr>
          <a:xfrm>
            <a:off x="6828531" y="3703439"/>
            <a:ext cx="7841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80DFBD8-082F-4C8C-B4B6-26E27B138CCC}"/>
              </a:ext>
            </a:extLst>
          </p:cNvPr>
          <p:cNvSpPr/>
          <p:nvPr/>
        </p:nvSpPr>
        <p:spPr>
          <a:xfrm>
            <a:off x="6844291" y="4226040"/>
            <a:ext cx="6767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4BE3E6F5-BBC7-41C2-A152-9B1C25B689F1}"/>
              </a:ext>
            </a:extLst>
          </p:cNvPr>
          <p:cNvSpPr/>
          <p:nvPr/>
        </p:nvSpPr>
        <p:spPr>
          <a:xfrm>
            <a:off x="8022179" y="4238577"/>
            <a:ext cx="6655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nce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6F1DA28-44AB-44D2-93CB-17B3E312FDB3}"/>
              </a:ext>
            </a:extLst>
          </p:cNvPr>
          <p:cNvSpPr/>
          <p:nvPr/>
        </p:nvSpPr>
        <p:spPr>
          <a:xfrm>
            <a:off x="8081886" y="3701627"/>
            <a:ext cx="5998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9588242-A547-4111-906B-7137F47E4356}"/>
              </a:ext>
            </a:extLst>
          </p:cNvPr>
          <p:cNvSpPr/>
          <p:nvPr/>
        </p:nvSpPr>
        <p:spPr>
          <a:xfrm>
            <a:off x="9476967" y="3712105"/>
            <a:ext cx="6960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6770D9B-66CE-4642-A1F8-21C6610940DC}"/>
              </a:ext>
            </a:extLst>
          </p:cNvPr>
          <p:cNvSpPr/>
          <p:nvPr/>
        </p:nvSpPr>
        <p:spPr>
          <a:xfrm>
            <a:off x="10771114" y="3686260"/>
            <a:ext cx="8707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19095CC-AC6A-49FE-90F5-50CAE57D64A8}"/>
              </a:ext>
            </a:extLst>
          </p:cNvPr>
          <p:cNvSpPr/>
          <p:nvPr/>
        </p:nvSpPr>
        <p:spPr>
          <a:xfrm>
            <a:off x="9461714" y="4223216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quí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94F20D9-CB75-4E60-8865-7AF78F5654F2}"/>
              </a:ext>
            </a:extLst>
          </p:cNvPr>
          <p:cNvSpPr/>
          <p:nvPr/>
        </p:nvSpPr>
        <p:spPr>
          <a:xfrm>
            <a:off x="10761516" y="4137220"/>
            <a:ext cx="7248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7" name="Picture 2" descr="Fútbol, Niña, Equipo, Jugar, Campo">
            <a:extLst>
              <a:ext uri="{FF2B5EF4-FFF2-40B4-BE49-F238E27FC236}">
                <a16:creationId xmlns:a16="http://schemas.microsoft.com/office/drawing/2014/main" id="{840817E3-5F2D-4A81-B0DB-DBCDCE03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79" y="4161922"/>
            <a:ext cx="480247" cy="384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Número, Quince, Rectángulo, Redondeado">
            <a:extLst>
              <a:ext uri="{FF2B5EF4-FFF2-40B4-BE49-F238E27FC236}">
                <a16:creationId xmlns:a16="http://schemas.microsoft.com/office/drawing/2014/main" id="{07E2ED17-D7F8-4A67-AFAC-238C8B991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327" y="4184375"/>
            <a:ext cx="480247" cy="3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" descr="Terreno, Paquete, Embalaje, Caja">
            <a:extLst>
              <a:ext uri="{FF2B5EF4-FFF2-40B4-BE49-F238E27FC236}">
                <a16:creationId xmlns:a16="http://schemas.microsoft.com/office/drawing/2014/main" id="{0C0E31F4-E46C-4431-9F41-F4A0B1E2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88" y="3712105"/>
            <a:ext cx="412277" cy="2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1D543419-7E7A-40C0-ABB6-748425E92E0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93225" y="3685458"/>
            <a:ext cx="435856" cy="344631"/>
          </a:xfrm>
          <a:prstGeom prst="rect">
            <a:avLst/>
          </a:prstGeom>
        </p:spPr>
      </p:pic>
      <p:pic>
        <p:nvPicPr>
          <p:cNvPr id="191" name="Picture 190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3D5C2C0F-B314-4875-BE5B-795B0B635D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54" y="3617113"/>
            <a:ext cx="500588" cy="435906"/>
          </a:xfrm>
          <a:prstGeom prst="rect">
            <a:avLst/>
          </a:prstGeom>
        </p:spPr>
      </p:pic>
      <p:pic>
        <p:nvPicPr>
          <p:cNvPr id="192" name="Picture 191" descr="Diagram&#10;&#10;Description automatically generated">
            <a:extLst>
              <a:ext uri="{FF2B5EF4-FFF2-40B4-BE49-F238E27FC236}">
                <a16:creationId xmlns:a16="http://schemas.microsoft.com/office/drawing/2014/main" id="{2F6D3298-4A1B-44C1-8C80-445E6DF0186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955" y="3594921"/>
            <a:ext cx="433829" cy="475022"/>
          </a:xfrm>
          <a:prstGeom prst="rect">
            <a:avLst/>
          </a:prstGeom>
        </p:spPr>
      </p:pic>
      <p:pic>
        <p:nvPicPr>
          <p:cNvPr id="193" name="Picture 192" descr="Icon&#10;&#10;Description automatically generated">
            <a:extLst>
              <a:ext uri="{FF2B5EF4-FFF2-40B4-BE49-F238E27FC236}">
                <a16:creationId xmlns:a16="http://schemas.microsoft.com/office/drawing/2014/main" id="{29171E59-7BB6-4C47-AFA3-F1352857EFA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43" y="4207417"/>
            <a:ext cx="399819" cy="331725"/>
          </a:xfrm>
          <a:prstGeom prst="rect">
            <a:avLst/>
          </a:prstGeom>
        </p:spPr>
      </p:pic>
      <p:pic>
        <p:nvPicPr>
          <p:cNvPr id="194" name="Picture 193" descr="A picture containing text&#10;&#10;Description automatically generated">
            <a:extLst>
              <a:ext uri="{FF2B5EF4-FFF2-40B4-BE49-F238E27FC236}">
                <a16:creationId xmlns:a16="http://schemas.microsoft.com/office/drawing/2014/main" id="{7FA659EA-1030-4FB4-8405-4962AAE3CA7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54" y="4187512"/>
            <a:ext cx="586082" cy="353939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19BB0E03-7997-456A-A0C2-30E2AD05F945}"/>
              </a:ext>
            </a:extLst>
          </p:cNvPr>
          <p:cNvSpPr txBox="1"/>
          <p:nvPr/>
        </p:nvSpPr>
        <p:spPr>
          <a:xfrm>
            <a:off x="10768032" y="4335662"/>
            <a:ext cx="6186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corner</a:t>
            </a:r>
            <a:endParaRPr lang="en-GB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35BEE-BE2D-4B0D-AB1B-0F8152583D82}"/>
              </a:ext>
            </a:extLst>
          </p:cNvPr>
          <p:cNvSpPr txBox="1"/>
          <p:nvPr/>
        </p:nvSpPr>
        <p:spPr>
          <a:xfrm>
            <a:off x="5447052" y="1713784"/>
            <a:ext cx="65925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Stress 1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 When reading Spanish aloud, stress any vowel with a written accent.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A9380B24-387D-4FF2-9432-59F310B5A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570077"/>
              </p:ext>
            </p:extLst>
          </p:nvPr>
        </p:nvGraphicFramePr>
        <p:xfrm>
          <a:off x="6032090" y="1941471"/>
          <a:ext cx="6087252" cy="25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813">
                  <a:extLst>
                    <a:ext uri="{9D8B030D-6E8A-4147-A177-3AD203B41FA5}">
                      <a16:colId xmlns:a16="http://schemas.microsoft.com/office/drawing/2014/main" val="3446415885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400980722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3782882170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134938460"/>
                    </a:ext>
                  </a:extLst>
                </a:gridCol>
              </a:tblGrid>
              <a:tr h="216615">
                <a:tc>
                  <a:txBody>
                    <a:bodyPr/>
                    <a:lstStyle/>
                    <a:p>
                      <a:r>
                        <a:rPr lang="en-GB" sz="1100" b="1" u="sng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bol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úl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[last]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[interest]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cora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zón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31726"/>
                  </a:ext>
                </a:extLst>
              </a:tr>
            </a:tbl>
          </a:graphicData>
        </a:graphic>
      </p:graphicFrame>
      <p:pic>
        <p:nvPicPr>
          <p:cNvPr id="196" name="Picture 8" descr="Corazón, Lindo Corazon, Corazones">
            <a:extLst>
              <a:ext uri="{FF2B5EF4-FFF2-40B4-BE49-F238E27FC236}">
                <a16:creationId xmlns:a16="http://schemas.microsoft.com/office/drawing/2014/main" id="{6AA73696-D0B2-489E-A616-80AD4EB5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14" y="1962308"/>
            <a:ext cx="212002" cy="23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4" descr="Naturaleza, Planta, Árbol">
            <a:extLst>
              <a:ext uri="{FF2B5EF4-FFF2-40B4-BE49-F238E27FC236}">
                <a16:creationId xmlns:a16="http://schemas.microsoft.com/office/drawing/2014/main" id="{8DEA9729-A760-40B8-AA26-22F0D1CAF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06" y="1957968"/>
            <a:ext cx="226630" cy="23890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4E1EAAC2-D943-413F-907C-30BE4F429427}"/>
              </a:ext>
            </a:extLst>
          </p:cNvPr>
          <p:cNvSpPr txBox="1"/>
          <p:nvPr/>
        </p:nvSpPr>
        <p:spPr>
          <a:xfrm>
            <a:off x="5447052" y="2268770"/>
            <a:ext cx="67965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Stress 2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 Where there is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written accent, stress the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penultimate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(second to last)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syllable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for any word ending in a vowel, ‘n’ or ‘s’.</a:t>
            </a:r>
          </a:p>
          <a:p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9" name="Table 12">
            <a:extLst>
              <a:ext uri="{FF2B5EF4-FFF2-40B4-BE49-F238E27FC236}">
                <a16:creationId xmlns:a16="http://schemas.microsoft.com/office/drawing/2014/main" id="{6C09B018-8934-4F16-B752-C075AE0EF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705332"/>
              </p:ext>
            </p:extLst>
          </p:nvPr>
        </p:nvGraphicFramePr>
        <p:xfrm>
          <a:off x="6039457" y="2675846"/>
          <a:ext cx="6087252" cy="25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813">
                  <a:extLst>
                    <a:ext uri="{9D8B030D-6E8A-4147-A177-3AD203B41FA5}">
                      <a16:colId xmlns:a16="http://schemas.microsoft.com/office/drawing/2014/main" val="3446415885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400980722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3782882170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134938460"/>
                    </a:ext>
                  </a:extLst>
                </a:gridCol>
              </a:tblGrid>
              <a:tr h="216615">
                <a:tc>
                  <a:txBody>
                    <a:bodyPr/>
                    <a:lstStyle/>
                    <a:p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nun</a:t>
                      </a:r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100" b="0" u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[never]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</a:t>
                      </a:r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[past]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[order]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saca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3172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6D435EB-B083-490D-A552-2BE607A0BE2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068" y="2691208"/>
            <a:ext cx="285635" cy="259080"/>
          </a:xfrm>
          <a:prstGeom prst="rect">
            <a:avLst/>
          </a:prstGeom>
        </p:spPr>
      </p:pic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E06B815F-4A4B-4121-AD5F-AEE2C4934851}"/>
              </a:ext>
            </a:extLst>
          </p:cNvPr>
          <p:cNvCxnSpPr>
            <a:cxnSpLocks/>
          </p:cNvCxnSpPr>
          <p:nvPr/>
        </p:nvCxnSpPr>
        <p:spPr>
          <a:xfrm>
            <a:off x="6260205" y="1979484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B5A1C0DF-D002-4C83-B479-CA060BD9E458}"/>
              </a:ext>
            </a:extLst>
          </p:cNvPr>
          <p:cNvCxnSpPr>
            <a:cxnSpLocks/>
          </p:cNvCxnSpPr>
          <p:nvPr/>
        </p:nvCxnSpPr>
        <p:spPr>
          <a:xfrm>
            <a:off x="7769132" y="1957968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13BDF4C-19A2-4264-8EC3-E2E8D5D1FB6E}"/>
              </a:ext>
            </a:extLst>
          </p:cNvPr>
          <p:cNvCxnSpPr>
            <a:cxnSpLocks/>
          </p:cNvCxnSpPr>
          <p:nvPr/>
        </p:nvCxnSpPr>
        <p:spPr>
          <a:xfrm>
            <a:off x="7841145" y="1957968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D5144205-3FA4-4D8C-9EC1-CED07555C3E2}"/>
              </a:ext>
            </a:extLst>
          </p:cNvPr>
          <p:cNvCxnSpPr>
            <a:cxnSpLocks/>
          </p:cNvCxnSpPr>
          <p:nvPr/>
        </p:nvCxnSpPr>
        <p:spPr>
          <a:xfrm>
            <a:off x="9282443" y="1969436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E9433DE-FCDD-4997-9A99-81EC8FEAF1CD}"/>
              </a:ext>
            </a:extLst>
          </p:cNvPr>
          <p:cNvCxnSpPr>
            <a:cxnSpLocks/>
          </p:cNvCxnSpPr>
          <p:nvPr/>
        </p:nvCxnSpPr>
        <p:spPr>
          <a:xfrm>
            <a:off x="9414903" y="196441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8C2A62A3-EB86-45D3-BA0A-100ECAB6DBCF}"/>
              </a:ext>
            </a:extLst>
          </p:cNvPr>
          <p:cNvCxnSpPr>
            <a:cxnSpLocks/>
          </p:cNvCxnSpPr>
          <p:nvPr/>
        </p:nvCxnSpPr>
        <p:spPr>
          <a:xfrm>
            <a:off x="6376429" y="2707684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3DAF124B-8A54-4C15-8114-9D477E5E4FA1}"/>
              </a:ext>
            </a:extLst>
          </p:cNvPr>
          <p:cNvCxnSpPr>
            <a:cxnSpLocks/>
          </p:cNvCxnSpPr>
          <p:nvPr/>
        </p:nvCxnSpPr>
        <p:spPr>
          <a:xfrm>
            <a:off x="7846919" y="2695938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1935C2C-17FE-41FF-9F4F-AF40DC19831C}"/>
              </a:ext>
            </a:extLst>
          </p:cNvPr>
          <p:cNvCxnSpPr>
            <a:cxnSpLocks/>
          </p:cNvCxnSpPr>
          <p:nvPr/>
        </p:nvCxnSpPr>
        <p:spPr>
          <a:xfrm>
            <a:off x="7997807" y="269623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583A6327-F527-4CD9-8D03-76EBA90FFF4A}"/>
              </a:ext>
            </a:extLst>
          </p:cNvPr>
          <p:cNvCxnSpPr>
            <a:cxnSpLocks/>
          </p:cNvCxnSpPr>
          <p:nvPr/>
        </p:nvCxnSpPr>
        <p:spPr>
          <a:xfrm>
            <a:off x="9311392" y="2685894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57DEA52C-73D1-45F9-B54C-83BC5183570C}"/>
              </a:ext>
            </a:extLst>
          </p:cNvPr>
          <p:cNvCxnSpPr>
            <a:cxnSpLocks/>
          </p:cNvCxnSpPr>
          <p:nvPr/>
        </p:nvCxnSpPr>
        <p:spPr>
          <a:xfrm>
            <a:off x="10866818" y="196441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67430BEB-9D5C-44C4-AE60-8AEA7C8B0A40}"/>
              </a:ext>
            </a:extLst>
          </p:cNvPr>
          <p:cNvCxnSpPr>
            <a:cxnSpLocks/>
          </p:cNvCxnSpPr>
          <p:nvPr/>
        </p:nvCxnSpPr>
        <p:spPr>
          <a:xfrm>
            <a:off x="11012394" y="196441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43E28A2-C8A3-4C8E-B8A6-9960BE43D006}"/>
              </a:ext>
            </a:extLst>
          </p:cNvPr>
          <p:cNvCxnSpPr>
            <a:cxnSpLocks/>
          </p:cNvCxnSpPr>
          <p:nvPr/>
        </p:nvCxnSpPr>
        <p:spPr>
          <a:xfrm>
            <a:off x="10845540" y="2702954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74081F8F-6543-4B13-B01D-07CF6F3AE706}"/>
              </a:ext>
            </a:extLst>
          </p:cNvPr>
          <p:cNvCxnSpPr>
            <a:cxnSpLocks/>
          </p:cNvCxnSpPr>
          <p:nvPr/>
        </p:nvCxnSpPr>
        <p:spPr>
          <a:xfrm>
            <a:off x="11026585" y="270276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0715449-0756-44D4-93B6-F0ADEAEB4CB6}"/>
              </a:ext>
            </a:extLst>
          </p:cNvPr>
          <p:cNvCxnSpPr>
            <a:cxnSpLocks/>
          </p:cNvCxnSpPr>
          <p:nvPr/>
        </p:nvCxnSpPr>
        <p:spPr>
          <a:xfrm>
            <a:off x="11296128" y="270276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DC3D3746-2CF5-4B0F-BFB3-1D154B75322B}"/>
              </a:ext>
            </a:extLst>
          </p:cNvPr>
          <p:cNvSpPr txBox="1"/>
          <p:nvPr/>
        </p:nvSpPr>
        <p:spPr>
          <a:xfrm>
            <a:off x="5447052" y="3028725"/>
            <a:ext cx="6796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Stress 3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 For all other words, stress the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final syllable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8" name="Table 12">
            <a:extLst>
              <a:ext uri="{FF2B5EF4-FFF2-40B4-BE49-F238E27FC236}">
                <a16:creationId xmlns:a16="http://schemas.microsoft.com/office/drawing/2014/main" id="{0AC06429-0287-4A21-85DB-E0251E246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798791"/>
              </p:ext>
            </p:extLst>
          </p:nvPr>
        </p:nvGraphicFramePr>
        <p:xfrm>
          <a:off x="6028159" y="3262780"/>
          <a:ext cx="6087252" cy="25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813">
                  <a:extLst>
                    <a:ext uri="{9D8B030D-6E8A-4147-A177-3AD203B41FA5}">
                      <a16:colId xmlns:a16="http://schemas.microsoft.com/office/drawing/2014/main" val="3446415885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400980722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3782882170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134938460"/>
                    </a:ext>
                  </a:extLst>
                </a:gridCol>
              </a:tblGrid>
              <a:tr h="216615">
                <a:tc>
                  <a:txBody>
                    <a:bodyPr/>
                    <a:lstStyle/>
                    <a:p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</a:t>
                      </a:r>
                      <a:r>
                        <a:rPr lang="en-GB" sz="1100" b="0" u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[love]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profesio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nal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roz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dad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31726"/>
                  </a:ext>
                </a:extLst>
              </a:tr>
            </a:tbl>
          </a:graphicData>
        </a:graphic>
      </p:graphicFrame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43683226-2C8F-4B10-B070-676F68FFA9D3}"/>
              </a:ext>
            </a:extLst>
          </p:cNvPr>
          <p:cNvCxnSpPr>
            <a:cxnSpLocks/>
          </p:cNvCxnSpPr>
          <p:nvPr/>
        </p:nvCxnSpPr>
        <p:spPr>
          <a:xfrm>
            <a:off x="6216429" y="3296445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8AC561E-64FB-45F2-8162-3030DDFCD17A}"/>
              </a:ext>
            </a:extLst>
          </p:cNvPr>
          <p:cNvCxnSpPr>
            <a:cxnSpLocks/>
          </p:cNvCxnSpPr>
          <p:nvPr/>
        </p:nvCxnSpPr>
        <p:spPr>
          <a:xfrm>
            <a:off x="7874443" y="3299080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8E736F5C-68B2-4C18-82B5-BA75F2E84845}"/>
              </a:ext>
            </a:extLst>
          </p:cNvPr>
          <p:cNvCxnSpPr>
            <a:cxnSpLocks/>
          </p:cNvCxnSpPr>
          <p:nvPr/>
        </p:nvCxnSpPr>
        <p:spPr>
          <a:xfrm>
            <a:off x="8005301" y="3296445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04E9EFD-F68B-41A8-BA5B-B101EE417DB1}"/>
              </a:ext>
            </a:extLst>
          </p:cNvPr>
          <p:cNvCxnSpPr>
            <a:cxnSpLocks/>
          </p:cNvCxnSpPr>
          <p:nvPr/>
        </p:nvCxnSpPr>
        <p:spPr>
          <a:xfrm>
            <a:off x="9292408" y="3288818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3823DEA9-830B-400B-A5DE-B55EAEED482A}"/>
              </a:ext>
            </a:extLst>
          </p:cNvPr>
          <p:cNvCxnSpPr>
            <a:cxnSpLocks/>
          </p:cNvCxnSpPr>
          <p:nvPr/>
        </p:nvCxnSpPr>
        <p:spPr>
          <a:xfrm>
            <a:off x="10902121" y="3291581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7" name="Picture 226" descr="Text, logo&#10;&#10;Description automatically generated">
            <a:extLst>
              <a:ext uri="{FF2B5EF4-FFF2-40B4-BE49-F238E27FC236}">
                <a16:creationId xmlns:a16="http://schemas.microsoft.com/office/drawing/2014/main" id="{6DD6BE63-44B5-46FE-B6B1-9B8A3D91272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186" y="3165188"/>
            <a:ext cx="784660" cy="432192"/>
          </a:xfrm>
          <a:prstGeom prst="rect">
            <a:avLst/>
          </a:prstGeom>
        </p:spPr>
      </p:pic>
      <p:pic>
        <p:nvPicPr>
          <p:cNvPr id="228" name="Picture 2" descr="Gato, León, Animal, Fauna Silvestre">
            <a:extLst>
              <a:ext uri="{FF2B5EF4-FFF2-40B4-BE49-F238E27FC236}">
                <a16:creationId xmlns:a16="http://schemas.microsoft.com/office/drawing/2014/main" id="{44A055D7-2304-4E87-AAA2-622951C6D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0" y="3250403"/>
            <a:ext cx="362177" cy="299611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91DC935-39A0-4FE0-8B6D-D5626B2B05F6}"/>
              </a:ext>
            </a:extLst>
          </p:cNvPr>
          <p:cNvSpPr/>
          <p:nvPr/>
        </p:nvSpPr>
        <p:spPr>
          <a:xfrm>
            <a:off x="9464408" y="3262780"/>
            <a:ext cx="907621" cy="261610"/>
          </a:xfrm>
          <a:prstGeom prst="rect">
            <a:avLst/>
          </a:prstGeom>
          <a:ln w="6350">
            <a:noFill/>
          </a:ln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[ferocious]</a:t>
            </a:r>
            <a:endParaRPr lang="en-GB" dirty="0"/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9C7E17D0-8FC7-490B-80CA-78075B8A839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19" y="3285376"/>
            <a:ext cx="235578" cy="21809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7D1E6FB-B1D2-4A19-8D38-E0F7BD028990}"/>
              </a:ext>
            </a:extLst>
          </p:cNvPr>
          <p:cNvCxnSpPr>
            <a:cxnSpLocks/>
          </p:cNvCxnSpPr>
          <p:nvPr/>
        </p:nvCxnSpPr>
        <p:spPr>
          <a:xfrm>
            <a:off x="8172293" y="3299080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9A5442DD-0603-4FAD-AFC8-B0C7A5D0F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341965"/>
              </p:ext>
            </p:extLst>
          </p:nvPr>
        </p:nvGraphicFramePr>
        <p:xfrm>
          <a:off x="111790" y="5212529"/>
          <a:ext cx="2664847" cy="1530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847">
                  <a:extLst>
                    <a:ext uri="{9D8B030D-6E8A-4147-A177-3AD203B41FA5}">
                      <a16:colId xmlns:a16="http://schemas.microsoft.com/office/drawing/2014/main" val="985714485"/>
                    </a:ext>
                  </a:extLst>
                </a:gridCol>
              </a:tblGrid>
              <a:tr h="1530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‘my’ and ‘your’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057849"/>
                  </a:ext>
                </a:extLst>
              </a:tr>
            </a:tbl>
          </a:graphicData>
        </a:graphic>
      </p:graphicFrame>
      <p:grpSp>
        <p:nvGrpSpPr>
          <p:cNvPr id="230" name="Group 229">
            <a:extLst>
              <a:ext uri="{FF2B5EF4-FFF2-40B4-BE49-F238E27FC236}">
                <a16:creationId xmlns:a16="http://schemas.microsoft.com/office/drawing/2014/main" id="{9B24FF69-58EF-459B-AAAC-FFDDD6EC797F}"/>
              </a:ext>
            </a:extLst>
          </p:cNvPr>
          <p:cNvGrpSpPr/>
          <p:nvPr/>
        </p:nvGrpSpPr>
        <p:grpSpPr>
          <a:xfrm>
            <a:off x="6658437" y="4884120"/>
            <a:ext cx="2544910" cy="1881082"/>
            <a:chOff x="6342333" y="4591374"/>
            <a:chExt cx="2514360" cy="2068025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DCC79E7D-7EFB-41E2-9078-C3A0F699E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42973">
              <a:off x="6365898" y="4601876"/>
              <a:ext cx="2068025" cy="2047022"/>
            </a:xfrm>
            <a:prstGeom prst="rect">
              <a:avLst/>
            </a:prstGeom>
          </p:spPr>
        </p:pic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BFF541F6-81E5-431C-8E11-CC5CA84FDCB5}"/>
                </a:ext>
              </a:extLst>
            </p:cNvPr>
            <p:cNvSpPr txBox="1"/>
            <p:nvPr/>
          </p:nvSpPr>
          <p:spPr>
            <a:xfrm>
              <a:off x="6891493" y="5297660"/>
              <a:ext cx="865799" cy="40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correr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4860A168-AC0A-4312-A380-E2E57441D5B2}"/>
                </a:ext>
              </a:extLst>
            </p:cNvPr>
            <p:cNvSpPr txBox="1"/>
            <p:nvPr/>
          </p:nvSpPr>
          <p:spPr>
            <a:xfrm>
              <a:off x="6346760" y="5113765"/>
              <a:ext cx="695739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corro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C30B9C23-102F-458E-B232-43D1CAC21EFF}"/>
                </a:ext>
              </a:extLst>
            </p:cNvPr>
            <p:cNvSpPr txBox="1"/>
            <p:nvPr/>
          </p:nvSpPr>
          <p:spPr>
            <a:xfrm rot="21300305">
              <a:off x="7728335" y="5052067"/>
              <a:ext cx="632743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corre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5311BDF2-76D2-4087-9CF7-C5A0876D305D}"/>
                </a:ext>
              </a:extLst>
            </p:cNvPr>
            <p:cNvSpPr txBox="1"/>
            <p:nvPr/>
          </p:nvSpPr>
          <p:spPr>
            <a:xfrm rot="21428399">
              <a:off x="7007563" y="4634923"/>
              <a:ext cx="837800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corres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70E68E05-C4A3-4754-9662-91E5E338AC13}"/>
                </a:ext>
              </a:extLst>
            </p:cNvPr>
            <p:cNvSpPr txBox="1"/>
            <p:nvPr/>
          </p:nvSpPr>
          <p:spPr>
            <a:xfrm rot="21444488">
              <a:off x="6342333" y="5315727"/>
              <a:ext cx="681823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run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CE7D43B7-7D40-4FA0-9B39-9B0401A4FECA}"/>
                </a:ext>
              </a:extLst>
            </p:cNvPr>
            <p:cNvSpPr txBox="1"/>
            <p:nvPr/>
          </p:nvSpPr>
          <p:spPr>
            <a:xfrm rot="21443545">
              <a:off x="7058368" y="4881492"/>
              <a:ext cx="946582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run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54A7FD10-DFB5-4B3F-9C77-03ABEB200C58}"/>
                </a:ext>
              </a:extLst>
            </p:cNvPr>
            <p:cNvSpPr txBox="1"/>
            <p:nvPr/>
          </p:nvSpPr>
          <p:spPr>
            <a:xfrm>
              <a:off x="7657452" y="5330995"/>
              <a:ext cx="1199241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s/he, it runs</a:t>
              </a: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C2DD7219-6C67-4480-A7B2-2000A7AD83D5}"/>
                </a:ext>
              </a:extLst>
            </p:cNvPr>
            <p:cNvSpPr txBox="1"/>
            <p:nvPr/>
          </p:nvSpPr>
          <p:spPr>
            <a:xfrm>
              <a:off x="6763319" y="5602922"/>
              <a:ext cx="1609796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</a:t>
              </a:r>
              <a:r>
                <a:rPr lang="en-GB" sz="11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run|running</a:t>
              </a:r>
              <a:endParaRPr lang="en-GB" sz="11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0B54E63E-BD1E-4689-AD45-C59FD70D5EC5}"/>
                </a:ext>
              </a:extLst>
            </p:cNvPr>
            <p:cNvSpPr txBox="1"/>
            <p:nvPr/>
          </p:nvSpPr>
          <p:spPr>
            <a:xfrm>
              <a:off x="7449300" y="6196344"/>
              <a:ext cx="891399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 run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91B1E1A5-D490-4BBF-B0E9-0A9F78C5DBF6}"/>
                </a:ext>
              </a:extLst>
            </p:cNvPr>
            <p:cNvSpPr txBox="1"/>
            <p:nvPr/>
          </p:nvSpPr>
          <p:spPr>
            <a:xfrm>
              <a:off x="7250347" y="5952588"/>
              <a:ext cx="1042231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corremos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E8A43143-FC1B-4261-9D11-64C7F92BCF8A}"/>
                </a:ext>
              </a:extLst>
            </p:cNvPr>
            <p:cNvSpPr txBox="1"/>
            <p:nvPr/>
          </p:nvSpPr>
          <p:spPr>
            <a:xfrm>
              <a:off x="6508536" y="6201982"/>
              <a:ext cx="1042230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run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F9EC1AEC-0FFB-43B2-BC49-A523F98340BC}"/>
                </a:ext>
              </a:extLst>
            </p:cNvPr>
            <p:cNvSpPr txBox="1"/>
            <p:nvPr/>
          </p:nvSpPr>
          <p:spPr>
            <a:xfrm>
              <a:off x="6435067" y="5959216"/>
              <a:ext cx="1042231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corren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2BC7DD44-4EE5-4434-99B0-5890DB4A0B18}"/>
              </a:ext>
            </a:extLst>
          </p:cNvPr>
          <p:cNvSpPr/>
          <p:nvPr/>
        </p:nvSpPr>
        <p:spPr>
          <a:xfrm>
            <a:off x="105834" y="5433771"/>
            <a:ext cx="26753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(bed)room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11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books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armario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your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wardrobe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1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cards</a:t>
            </a:r>
          </a:p>
        </p:txBody>
      </p:sp>
      <p:pic>
        <p:nvPicPr>
          <p:cNvPr id="26" name="Picture 2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5360C3-0DA2-4597-98A0-1EDFCA5787B5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43" y="5851182"/>
            <a:ext cx="764135" cy="544355"/>
          </a:xfrm>
          <a:prstGeom prst="rect">
            <a:avLst/>
          </a:prstGeom>
        </p:spPr>
      </p:pic>
      <p:pic>
        <p:nvPicPr>
          <p:cNvPr id="245" name="Picture 24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4C99ECC-3DAB-4016-9579-81A48C237B63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71" y="5875364"/>
            <a:ext cx="764135" cy="544355"/>
          </a:xfrm>
          <a:prstGeom prst="rect">
            <a:avLst/>
          </a:prstGeom>
        </p:spPr>
      </p:pic>
      <p:pic>
        <p:nvPicPr>
          <p:cNvPr id="246" name="Picture 245" descr="A picture containing text&#10;&#10;Description automatically generated">
            <a:extLst>
              <a:ext uri="{FF2B5EF4-FFF2-40B4-BE49-F238E27FC236}">
                <a16:creationId xmlns:a16="http://schemas.microsoft.com/office/drawing/2014/main" id="{F217C308-B564-4ADB-848C-9EFCD41EFA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70" y="6031660"/>
            <a:ext cx="487394" cy="308890"/>
          </a:xfrm>
          <a:prstGeom prst="rect">
            <a:avLst/>
          </a:prstGeom>
        </p:spPr>
      </p:pic>
      <p:pic>
        <p:nvPicPr>
          <p:cNvPr id="247" name="Picture 246" descr="A picture containing text&#10;&#10;Description automatically generated">
            <a:extLst>
              <a:ext uri="{FF2B5EF4-FFF2-40B4-BE49-F238E27FC236}">
                <a16:creationId xmlns:a16="http://schemas.microsoft.com/office/drawing/2014/main" id="{47C684E0-5A92-407F-A003-E6BCAF08B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2" y="6366998"/>
            <a:ext cx="468719" cy="330128"/>
          </a:xfrm>
          <a:prstGeom prst="rect">
            <a:avLst/>
          </a:prstGeom>
        </p:spPr>
      </p:pic>
      <p:pic>
        <p:nvPicPr>
          <p:cNvPr id="248" name="Picture 247" descr="Shape&#10;&#10;Description automatically generated">
            <a:extLst>
              <a:ext uri="{FF2B5EF4-FFF2-40B4-BE49-F238E27FC236}">
                <a16:creationId xmlns:a16="http://schemas.microsoft.com/office/drawing/2014/main" id="{ABDE074F-2F14-4DB1-AC18-67AB93470E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34" y="5721981"/>
            <a:ext cx="538239" cy="381560"/>
          </a:xfrm>
          <a:prstGeom prst="rect">
            <a:avLst/>
          </a:prstGeom>
        </p:spPr>
      </p:pic>
      <p:sp>
        <p:nvSpPr>
          <p:cNvPr id="249" name="Speech Bubble: Rectangle with Corners Rounded 248">
            <a:extLst>
              <a:ext uri="{FF2B5EF4-FFF2-40B4-BE49-F238E27FC236}">
                <a16:creationId xmlns:a16="http://schemas.microsoft.com/office/drawing/2014/main" id="{714A6FA9-C271-4C08-9D60-9012BBF35EA9}"/>
              </a:ext>
            </a:extLst>
          </p:cNvPr>
          <p:cNvSpPr/>
          <p:nvPr/>
        </p:nvSpPr>
        <p:spPr>
          <a:xfrm>
            <a:off x="184270" y="6301213"/>
            <a:ext cx="2536584" cy="383678"/>
          </a:xfrm>
          <a:prstGeom prst="wedgeRoundRectCallout">
            <a:avLst>
              <a:gd name="adj1" fmla="val 16051"/>
              <a:gd name="adj2" fmla="val -89729"/>
              <a:gd name="adj3" fmla="val 16667"/>
            </a:avLst>
          </a:prstGeom>
          <a:solidFill>
            <a:srgbClr val="C1EFF1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01133D-8B3F-4C19-8327-984AADA15E0E}"/>
              </a:ext>
            </a:extLst>
          </p:cNvPr>
          <p:cNvSpPr/>
          <p:nvPr/>
        </p:nvSpPr>
        <p:spPr>
          <a:xfrm>
            <a:off x="9266855" y="4844134"/>
            <a:ext cx="27240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 Spanish, to say what you or others </a:t>
            </a:r>
            <a:r>
              <a:rPr lang="en-GB" sz="11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don’t</a:t>
            </a: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do, put ‘no’ before the verb. This makes a negative.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B187BD-763B-4A6B-8D65-6FF0460AAA01}"/>
              </a:ext>
            </a:extLst>
          </p:cNvPr>
          <p:cNvSpPr/>
          <p:nvPr/>
        </p:nvSpPr>
        <p:spPr>
          <a:xfrm>
            <a:off x="9247147" y="6329884"/>
            <a:ext cx="27634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This works for any verb and any person (e.g., I, you, s/he, we).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A8F3B0-27F8-43F2-9B29-AF3B523F4F4D}"/>
              </a:ext>
            </a:extLst>
          </p:cNvPr>
          <p:cNvSpPr/>
          <p:nvPr/>
        </p:nvSpPr>
        <p:spPr>
          <a:xfrm>
            <a:off x="9433982" y="5433771"/>
            <a:ext cx="16433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com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el patio.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3A36FB52-57AF-4989-BA55-F3CA81CDB888}"/>
              </a:ext>
            </a:extLst>
          </p:cNvPr>
          <p:cNvSpPr/>
          <p:nvPr/>
        </p:nvSpPr>
        <p:spPr>
          <a:xfrm>
            <a:off x="9429746" y="5846799"/>
            <a:ext cx="19255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el patio.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E99E8D-6EC8-4FA1-96C3-516E667EEAF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294010" y="5802841"/>
            <a:ext cx="769896" cy="300700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769519D7-3065-4098-9BFE-5A27D3B0ACF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323573" y="5286764"/>
            <a:ext cx="379943" cy="294232"/>
          </a:xfrm>
          <a:prstGeom prst="rect">
            <a:avLst/>
          </a:prstGeom>
        </p:spPr>
      </p:pic>
      <p:sp>
        <p:nvSpPr>
          <p:cNvPr id="252" name="Rectangle 251">
            <a:extLst>
              <a:ext uri="{FF2B5EF4-FFF2-40B4-BE49-F238E27FC236}">
                <a16:creationId xmlns:a16="http://schemas.microsoft.com/office/drawing/2014/main" id="{F2279BAB-1B8A-4000-92F3-EDFD0CC7CB58}"/>
              </a:ext>
            </a:extLst>
          </p:cNvPr>
          <p:cNvSpPr/>
          <p:nvPr/>
        </p:nvSpPr>
        <p:spPr>
          <a:xfrm>
            <a:off x="9466129" y="5602492"/>
            <a:ext cx="25907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 doesn’t eat in the playground.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B7F9B56D-F0DD-4670-8F8C-9D6EFB4D9EB7}"/>
              </a:ext>
            </a:extLst>
          </p:cNvPr>
          <p:cNvSpPr/>
          <p:nvPr/>
        </p:nvSpPr>
        <p:spPr>
          <a:xfrm>
            <a:off x="9436064" y="6055585"/>
            <a:ext cx="23855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don’t eat in the playground.</a:t>
            </a:r>
          </a:p>
        </p:txBody>
      </p:sp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37198"/>
              </p:ext>
            </p:extLst>
          </p:nvPr>
        </p:nvGraphicFramePr>
        <p:xfrm>
          <a:off x="5498373" y="3786345"/>
          <a:ext cx="6599852" cy="30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9950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066163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333739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300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verb </a:t>
                      </a:r>
                      <a:r>
                        <a:rPr lang="en-GB" sz="1100" b="1" i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1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go|going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verb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irregular. Other irregular verbs you know are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We call these the big 5!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‘to the’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say ‘to the’ with a feminine noun, use a + la: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la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costa – to the coast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say ‘to the’ with a masculine noun, use a + el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al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: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al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mercado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to the market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</a:b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al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teatro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to the theatre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Modismos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(idioms)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idiom is s a phrase that has a meaning you cannot work out from its individual words.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006" y="46510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Spring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718297"/>
              </p:ext>
            </p:extLst>
          </p:nvPr>
        </p:nvGraphicFramePr>
        <p:xfrm>
          <a:off x="78377" y="161870"/>
          <a:ext cx="2698260" cy="652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8260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8765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catorce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quince – 15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16   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veintiséis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17 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27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18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diecinueve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19 |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veintinueve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29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22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veintitrés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veinticuatro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veinticinco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hay – there is, there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336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4849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7257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356839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631154"/>
              </p:ext>
            </p:extLst>
          </p:nvPr>
        </p:nvGraphicFramePr>
        <p:xfrm>
          <a:off x="2748792" y="151339"/>
          <a:ext cx="2728899" cy="3154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89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Destinos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(destinations)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go | going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voy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 – you 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s/he, it goes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costa – coast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mercado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market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teatro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theatre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north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7786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east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7044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sur – south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6316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oeste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west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024463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505895" y="144017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CF23BB3-D0A0-4CE0-8857-A51C27041759}"/>
              </a:ext>
            </a:extLst>
          </p:cNvPr>
          <p:cNvGrpSpPr/>
          <p:nvPr/>
        </p:nvGrpSpPr>
        <p:grpSpPr>
          <a:xfrm>
            <a:off x="2047829" y="4285270"/>
            <a:ext cx="801046" cy="775262"/>
            <a:chOff x="6210543" y="3764108"/>
            <a:chExt cx="801046" cy="77526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D628FB9-54C5-4B54-9691-9C4D77A59068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F63E53B-EFEA-4B5A-A48D-B3A7140CA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0" name="Picture 9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817248C-1B7A-4834-B15D-58EDC007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34FC4CA2-B8B5-475F-BD7F-9489E2A0409B}"/>
              </a:ext>
            </a:extLst>
          </p:cNvPr>
          <p:cNvSpPr txBox="1"/>
          <p:nvPr/>
        </p:nvSpPr>
        <p:spPr>
          <a:xfrm>
            <a:off x="1307706" y="2409425"/>
            <a:ext cx="1447255" cy="1277273"/>
          </a:xfrm>
          <a:prstGeom prst="rect">
            <a:avLst/>
          </a:prstGeom>
          <a:solidFill>
            <a:srgbClr val="D7E7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⚠ 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US" sz="1100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CD608-E149-442E-BF42-12947C0294E2}"/>
              </a:ext>
            </a:extLst>
          </p:cNvPr>
          <p:cNvSpPr/>
          <p:nvPr/>
        </p:nvSpPr>
        <p:spPr>
          <a:xfrm>
            <a:off x="6221850" y="3039804"/>
            <a:ext cx="47477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words can mean different things in different countries. 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Peru and most of South America,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car.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Spain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cart or trolley. 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2930FD6-311F-4E10-833C-855581C418CA}"/>
              </a:ext>
            </a:extLst>
          </p:cNvPr>
          <p:cNvSpPr/>
          <p:nvPr/>
        </p:nvSpPr>
        <p:spPr>
          <a:xfrm rot="9739820">
            <a:off x="616230" y="29029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211EFE5-5C71-46C9-BA55-AD0DC9FCCE8A}"/>
              </a:ext>
            </a:extLst>
          </p:cNvPr>
          <p:cNvSpPr/>
          <p:nvPr/>
        </p:nvSpPr>
        <p:spPr>
          <a:xfrm rot="9739820">
            <a:off x="615203" y="263771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393AC19-CCBD-4C27-B55E-6D476ACB0B11}"/>
              </a:ext>
            </a:extLst>
          </p:cNvPr>
          <p:cNvSpPr/>
          <p:nvPr/>
        </p:nvSpPr>
        <p:spPr>
          <a:xfrm rot="9739820">
            <a:off x="532709" y="107324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C8765E7-8113-4421-BCE6-61A2E78B789A}"/>
              </a:ext>
            </a:extLst>
          </p:cNvPr>
          <p:cNvSpPr/>
          <p:nvPr/>
        </p:nvSpPr>
        <p:spPr>
          <a:xfrm rot="9739820">
            <a:off x="1777157" y="107324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D2D1DD9-F7C5-43F1-84CA-30887E838EE7}"/>
              </a:ext>
            </a:extLst>
          </p:cNvPr>
          <p:cNvGrpSpPr/>
          <p:nvPr/>
        </p:nvGrpSpPr>
        <p:grpSpPr>
          <a:xfrm>
            <a:off x="5473755" y="4845041"/>
            <a:ext cx="2209212" cy="1952525"/>
            <a:chOff x="-2189748" y="1562550"/>
            <a:chExt cx="2446910" cy="2162605"/>
          </a:xfrm>
        </p:grpSpPr>
        <p:pic>
          <p:nvPicPr>
            <p:cNvPr id="134" name="Picture 13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5D0239D-6B63-4894-B225-DA6DA4BA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08" r="6862" b="68466"/>
            <a:stretch/>
          </p:blipFill>
          <p:spPr>
            <a:xfrm>
              <a:off x="-2189748" y="1562550"/>
              <a:ext cx="2219253" cy="2162605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8960782-5ED2-4434-B2C8-C3236AE22CDD}"/>
                </a:ext>
              </a:extLst>
            </p:cNvPr>
            <p:cNvSpPr txBox="1"/>
            <p:nvPr/>
          </p:nvSpPr>
          <p:spPr>
            <a:xfrm>
              <a:off x="-1446484" y="2459186"/>
              <a:ext cx="832151" cy="40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ir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4D98F5A-5333-4488-8F40-2054AFA9C84E}"/>
                </a:ext>
              </a:extLst>
            </p:cNvPr>
            <p:cNvSpPr txBox="1"/>
            <p:nvPr/>
          </p:nvSpPr>
          <p:spPr>
            <a:xfrm>
              <a:off x="-2054913" y="1788422"/>
              <a:ext cx="770597" cy="340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voy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B01F0E1-F278-42E2-82C4-402DF321AB32}"/>
                </a:ext>
              </a:extLst>
            </p:cNvPr>
            <p:cNvSpPr txBox="1"/>
            <p:nvPr/>
          </p:nvSpPr>
          <p:spPr>
            <a:xfrm>
              <a:off x="-716791" y="1853453"/>
              <a:ext cx="770597" cy="340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va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26C329B-0559-4967-80AB-D66D314CC5AF}"/>
                </a:ext>
              </a:extLst>
            </p:cNvPr>
            <p:cNvSpPr txBox="1"/>
            <p:nvPr/>
          </p:nvSpPr>
          <p:spPr>
            <a:xfrm>
              <a:off x="-1435304" y="1626717"/>
              <a:ext cx="770597" cy="340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vas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FD3C334-E5D8-4F41-95D6-C1ABF9AD03CC}"/>
                </a:ext>
              </a:extLst>
            </p:cNvPr>
            <p:cNvSpPr txBox="1"/>
            <p:nvPr/>
          </p:nvSpPr>
          <p:spPr>
            <a:xfrm>
              <a:off x="-1926329" y="2019623"/>
              <a:ext cx="770596" cy="28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go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A0A68F0-4714-4A96-9923-4B2016CECDA2}"/>
                </a:ext>
              </a:extLst>
            </p:cNvPr>
            <p:cNvSpPr txBox="1"/>
            <p:nvPr/>
          </p:nvSpPr>
          <p:spPr>
            <a:xfrm>
              <a:off x="-1425494" y="1843804"/>
              <a:ext cx="1048430" cy="28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go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CB1632C-F165-46B5-B45A-59447BA46781}"/>
                </a:ext>
              </a:extLst>
            </p:cNvPr>
            <p:cNvSpPr txBox="1"/>
            <p:nvPr/>
          </p:nvSpPr>
          <p:spPr>
            <a:xfrm>
              <a:off x="-913071" y="2082696"/>
              <a:ext cx="1170233" cy="28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s/he, it goes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6B6B6B5-E7F9-4949-A6BF-E71C3EC10497}"/>
                </a:ext>
              </a:extLst>
            </p:cNvPr>
            <p:cNvSpPr txBox="1"/>
            <p:nvPr/>
          </p:nvSpPr>
          <p:spPr>
            <a:xfrm>
              <a:off x="-1674169" y="2746972"/>
              <a:ext cx="1237849" cy="28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go| going</a:t>
              </a: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7AC05A7F-C799-44FE-97D0-7D2E7EEA3DC1}"/>
              </a:ext>
            </a:extLst>
          </p:cNvPr>
          <p:cNvSpPr txBox="1"/>
          <p:nvPr/>
        </p:nvSpPr>
        <p:spPr>
          <a:xfrm>
            <a:off x="3032567" y="3456577"/>
            <a:ext cx="2192063" cy="16128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81807"/>
              </a:avLst>
            </a:prstTxWarp>
            <a:spAutoFit/>
          </a:bodyPr>
          <a:lstStyle/>
          <a:p>
            <a:r>
              <a:rPr lang="en-GB" sz="1600" b="1" dirty="0" err="1">
                <a:solidFill>
                  <a:srgbClr val="FF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GB" sz="16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unca</a:t>
            </a:r>
            <a:r>
              <a: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1600" b="1" dirty="0" err="1">
                <a:solidFill>
                  <a:srgbClr val="FF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GB" sz="16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stás</a:t>
            </a:r>
            <a:r>
              <a: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1600" b="1" dirty="0">
                <a:solidFill>
                  <a:srgbClr val="FF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</a:t>
            </a:r>
            <a:r>
              <a:rPr lang="en-GB" sz="1600" b="1" dirty="0" err="1">
                <a:solidFill>
                  <a:srgbClr val="FF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GB" sz="16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rientación</a:t>
            </a:r>
            <a:r>
              <a: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  <a:r>
              <a:rPr lang="en-GB" sz="1600" b="1" dirty="0" err="1">
                <a:solidFill>
                  <a:srgbClr val="FF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GB" sz="16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unca</a:t>
            </a:r>
            <a:r>
              <a: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1600" b="1" dirty="0" err="1">
                <a:solidFill>
                  <a:srgbClr val="FF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GB" sz="16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stás</a:t>
            </a:r>
            <a:r>
              <a: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1600" b="1" dirty="0">
                <a:solidFill>
                  <a:srgbClr val="FF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</a:t>
            </a:r>
            <a:r>
              <a:rPr lang="en-GB" sz="1600" b="1" dirty="0" err="1">
                <a:solidFill>
                  <a:srgbClr val="FF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GB" sz="16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rientación</a:t>
            </a:r>
            <a:r>
              <a: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5F805BE-41D0-45CA-93CD-4BF922E763A8}"/>
              </a:ext>
            </a:extLst>
          </p:cNvPr>
          <p:cNvGrpSpPr/>
          <p:nvPr/>
        </p:nvGrpSpPr>
        <p:grpSpPr>
          <a:xfrm>
            <a:off x="3057536" y="3555792"/>
            <a:ext cx="2413459" cy="1406771"/>
            <a:chOff x="1090252" y="1913865"/>
            <a:chExt cx="2413459" cy="1406771"/>
          </a:xfrm>
        </p:grpSpPr>
        <p:pic>
          <p:nvPicPr>
            <p:cNvPr id="151" name="Picture 150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6E883589-1F69-4064-977D-2821B489D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754" y="2148791"/>
              <a:ext cx="831818" cy="916220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AC1ADBF-8B57-4EE1-9083-4A155D1B5270}"/>
                </a:ext>
              </a:extLst>
            </p:cNvPr>
            <p:cNvSpPr txBox="1"/>
            <p:nvPr/>
          </p:nvSpPr>
          <p:spPr>
            <a:xfrm>
              <a:off x="1809442" y="1913865"/>
              <a:ext cx="90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solidFill>
                    <a:srgbClr val="00206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norte</a:t>
              </a:r>
              <a:endPara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38B15FE-14B1-48D7-BA48-BA71B174284A}"/>
                </a:ext>
              </a:extLst>
            </p:cNvPr>
            <p:cNvSpPr txBox="1"/>
            <p:nvPr/>
          </p:nvSpPr>
          <p:spPr>
            <a:xfrm>
              <a:off x="1738413" y="2982082"/>
              <a:ext cx="90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206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sur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B196642-06D3-44DB-A3F1-765694FA14BB}"/>
                </a:ext>
              </a:extLst>
            </p:cNvPr>
            <p:cNvSpPr txBox="1"/>
            <p:nvPr/>
          </p:nvSpPr>
          <p:spPr>
            <a:xfrm>
              <a:off x="2603324" y="2424590"/>
              <a:ext cx="90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solidFill>
                    <a:srgbClr val="00206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este</a:t>
              </a:r>
              <a:endPara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C2976746-8748-4999-BC2D-28D25C2763B1}"/>
                </a:ext>
              </a:extLst>
            </p:cNvPr>
            <p:cNvSpPr txBox="1"/>
            <p:nvPr/>
          </p:nvSpPr>
          <p:spPr>
            <a:xfrm>
              <a:off x="1090252" y="2445581"/>
              <a:ext cx="90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solidFill>
                    <a:srgbClr val="00206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oeste</a:t>
              </a:r>
              <a:endParaRPr lang="en-GB" sz="16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A4D3BAA2-FBEE-48F9-AC67-98D665031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64000" y="4785670"/>
            <a:ext cx="1940927" cy="508244"/>
          </a:xfrm>
          <a:prstGeom prst="rect">
            <a:avLst/>
          </a:prstGeom>
        </p:spPr>
      </p:pic>
      <p:pic>
        <p:nvPicPr>
          <p:cNvPr id="157" name="Picture 156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CADFBBA8-5A5A-40D7-8977-FABA70290E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336">
            <a:off x="10508101" y="3013768"/>
            <a:ext cx="459702" cy="727640"/>
          </a:xfrm>
          <a:prstGeom prst="rect">
            <a:avLst/>
          </a:prstGeom>
        </p:spPr>
      </p:pic>
      <p:pic>
        <p:nvPicPr>
          <p:cNvPr id="158" name="Picture 157" descr="Shape&#10;&#10;Description automatically generated">
            <a:extLst>
              <a:ext uri="{FF2B5EF4-FFF2-40B4-BE49-F238E27FC236}">
                <a16:creationId xmlns:a16="http://schemas.microsoft.com/office/drawing/2014/main" id="{3FC98DE1-AD8C-4255-9A7D-481B8D329D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522">
            <a:off x="10537341" y="3142692"/>
            <a:ext cx="795029" cy="79006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A37879B7-91F3-4CB1-ACAA-F6A6B9B71D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9772" y="5257070"/>
            <a:ext cx="1870539" cy="145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0" name="Oval 159">
            <a:extLst>
              <a:ext uri="{FF2B5EF4-FFF2-40B4-BE49-F238E27FC236}">
                <a16:creationId xmlns:a16="http://schemas.microsoft.com/office/drawing/2014/main" id="{6754B80C-EBBA-4160-B9B6-4C4417763416}"/>
              </a:ext>
            </a:extLst>
          </p:cNvPr>
          <p:cNvSpPr/>
          <p:nvPr/>
        </p:nvSpPr>
        <p:spPr>
          <a:xfrm>
            <a:off x="2484978" y="5409810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9AE61BC-D7B8-4A24-AAA1-F03D2B01D36B}"/>
              </a:ext>
            </a:extLst>
          </p:cNvPr>
          <p:cNvSpPr txBox="1"/>
          <p:nvPr/>
        </p:nvSpPr>
        <p:spPr>
          <a:xfrm>
            <a:off x="2532603" y="5329163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Oviedo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4D27E78-7A7E-4234-9E5B-9D71562FB893}"/>
              </a:ext>
            </a:extLst>
          </p:cNvPr>
          <p:cNvSpPr txBox="1"/>
          <p:nvPr/>
        </p:nvSpPr>
        <p:spPr>
          <a:xfrm>
            <a:off x="2351217" y="5999238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Badajoz</a:t>
            </a: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590A8672-D680-416C-A498-69E56698AD2E}"/>
              </a:ext>
            </a:extLst>
          </p:cNvPr>
          <p:cNvSpPr/>
          <p:nvPr/>
        </p:nvSpPr>
        <p:spPr>
          <a:xfrm>
            <a:off x="2314490" y="6110115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5943D-11AF-47B5-A6D0-607E8176ABEF}"/>
              </a:ext>
            </a:extLst>
          </p:cNvPr>
          <p:cNvSpPr/>
          <p:nvPr/>
        </p:nvSpPr>
        <p:spPr>
          <a:xfrm>
            <a:off x="3797038" y="5155129"/>
            <a:ext cx="17601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Badajoz es una ciudad en el oeste de España. En Badajoz hay un carnaval famoso.</a:t>
            </a:r>
          </a:p>
          <a:p>
            <a:r>
              <a:rPr lang="es-ES_tradnl" sz="11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carnaval de Badajoz es en febrero.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825C283B-E093-4953-A37C-743615AEE87B}"/>
              </a:ext>
            </a:extLst>
          </p:cNvPr>
          <p:cNvSpPr/>
          <p:nvPr/>
        </p:nvSpPr>
        <p:spPr>
          <a:xfrm>
            <a:off x="63774" y="5312025"/>
            <a:ext cx="17353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Oviedo es una ciudad en el norte de España. Es la capital de la región de Asturias.</a:t>
            </a: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D88C10CB-5B88-4687-8BB2-5A376CE553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015" y="6069285"/>
            <a:ext cx="768960" cy="590006"/>
          </a:xfrm>
          <a:prstGeom prst="round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8767829A-12DA-4D6C-A3D8-76F0EBA986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003" t="-606" b="-1"/>
          <a:stretch/>
        </p:blipFill>
        <p:spPr>
          <a:xfrm>
            <a:off x="159232" y="6069285"/>
            <a:ext cx="728839" cy="590006"/>
          </a:xfrm>
          <a:prstGeom prst="round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F09624F9-59C7-4962-86BA-AA90827CDF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0781" y="6236566"/>
            <a:ext cx="1008820" cy="601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6" name="Table 107">
            <a:extLst>
              <a:ext uri="{FF2B5EF4-FFF2-40B4-BE49-F238E27FC236}">
                <a16:creationId xmlns:a16="http://schemas.microsoft.com/office/drawing/2014/main" id="{8EE03EA6-5522-4D34-9E4A-C8C64F943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099185"/>
              </p:ext>
            </p:extLst>
          </p:nvPr>
        </p:nvGraphicFramePr>
        <p:xfrm>
          <a:off x="5553337" y="473964"/>
          <a:ext cx="6539440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novio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nube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niña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pañuelo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F725A9D-311C-475C-BF38-802143E5AA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756" y="444580"/>
            <a:ext cx="491321" cy="426068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CF5C545-EE32-4284-B3E4-30B0CA38B1D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54096" r="30708" b="5929"/>
          <a:stretch/>
        </p:blipFill>
        <p:spPr>
          <a:xfrm>
            <a:off x="8843920" y="775266"/>
            <a:ext cx="338368" cy="426068"/>
          </a:xfrm>
          <a:prstGeom prst="rect">
            <a:avLst/>
          </a:prstGeom>
        </p:spPr>
      </p:pic>
      <p:pic>
        <p:nvPicPr>
          <p:cNvPr id="19" name="Picture 18" descr="A picture containing silhouette, arch&#10;&#10;Description automatically generated">
            <a:extLst>
              <a:ext uri="{FF2B5EF4-FFF2-40B4-BE49-F238E27FC236}">
                <a16:creationId xmlns:a16="http://schemas.microsoft.com/office/drawing/2014/main" id="{36190297-C22D-48AF-8E31-A9FEC33311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616" y="451794"/>
            <a:ext cx="567504" cy="364444"/>
          </a:xfrm>
          <a:prstGeom prst="rect">
            <a:avLst/>
          </a:prstGeom>
        </p:spPr>
      </p:pic>
      <p:pic>
        <p:nvPicPr>
          <p:cNvPr id="185" name="Picture 8" descr="Index Finger, Pointer, Click, Hand">
            <a:extLst>
              <a:ext uri="{FF2B5EF4-FFF2-40B4-BE49-F238E27FC236}">
                <a16:creationId xmlns:a16="http://schemas.microsoft.com/office/drawing/2014/main" id="{C22BA0F8-74DC-4660-838C-17213C63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89" y="434440"/>
            <a:ext cx="264193" cy="4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AE8B5A-88BB-410A-903A-D33D9293CF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38884" y="878380"/>
            <a:ext cx="433796" cy="289084"/>
          </a:xfrm>
          <a:prstGeom prst="rect">
            <a:avLst/>
          </a:prstGeom>
        </p:spPr>
      </p:pic>
      <p:graphicFrame>
        <p:nvGraphicFramePr>
          <p:cNvPr id="204" name="Table 107">
            <a:extLst>
              <a:ext uri="{FF2B5EF4-FFF2-40B4-BE49-F238E27FC236}">
                <a16:creationId xmlns:a16="http://schemas.microsoft.com/office/drawing/2014/main" id="{FBD7A65B-36E5-4403-A248-245C8D458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605666"/>
              </p:ext>
            </p:extLst>
          </p:nvPr>
        </p:nvGraphicFramePr>
        <p:xfrm>
          <a:off x="5553337" y="1347330"/>
          <a:ext cx="6539440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vela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viento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banco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bolsa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graphicFrame>
        <p:nvGraphicFramePr>
          <p:cNvPr id="211" name="Table 107">
            <a:extLst>
              <a:ext uri="{FF2B5EF4-FFF2-40B4-BE49-F238E27FC236}">
                <a16:creationId xmlns:a16="http://schemas.microsoft.com/office/drawing/2014/main" id="{8410029F-6D61-4C96-A30D-61875E159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933860"/>
              </p:ext>
            </p:extLst>
          </p:nvPr>
        </p:nvGraphicFramePr>
        <p:xfrm>
          <a:off x="5553337" y="2244107"/>
          <a:ext cx="6539440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perra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pic>
        <p:nvPicPr>
          <p:cNvPr id="218" name="Picture 217" descr="cartoon holding hands up to show the word 'but'">
            <a:extLst>
              <a:ext uri="{FF2B5EF4-FFF2-40B4-BE49-F238E27FC236}">
                <a16:creationId xmlns:a16="http://schemas.microsoft.com/office/drawing/2014/main" id="{4FA92BB0-716C-4613-905C-A0190095EB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54" y="2215670"/>
            <a:ext cx="251950" cy="343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BD9292-21BF-4E6E-ABC8-767217460F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94" y="2596335"/>
            <a:ext cx="317735" cy="359912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8CAE885A-B6F9-4E9C-9248-7C954E0310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62" y="2212586"/>
            <a:ext cx="316122" cy="316122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471A39B6-C497-4F47-9AC6-7F36AA9FBD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05" y="2114573"/>
            <a:ext cx="537085" cy="448550"/>
          </a:xfrm>
          <a:prstGeom prst="rect">
            <a:avLst/>
          </a:prstGeom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955BB8D7-7319-447D-B546-F036D771A9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6973" y="2189608"/>
            <a:ext cx="639965" cy="328982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3E23293-1EAF-4116-9C0A-5E7D0BE81CD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86" y="2544524"/>
            <a:ext cx="418464" cy="400483"/>
          </a:xfrm>
          <a:prstGeom prst="rect">
            <a:avLst/>
          </a:prstGeom>
        </p:spPr>
      </p:pic>
      <p:pic>
        <p:nvPicPr>
          <p:cNvPr id="33" name="Picture 32" descr="A picture containing car&#10;&#10;Description automatically generated">
            <a:extLst>
              <a:ext uri="{FF2B5EF4-FFF2-40B4-BE49-F238E27FC236}">
                <a16:creationId xmlns:a16="http://schemas.microsoft.com/office/drawing/2014/main" id="{13502604-74A9-4169-B450-9D56E0AD1D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03" y="2618614"/>
            <a:ext cx="687948" cy="343974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62067D5A-5725-4D70-9575-2CBBA395FE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290" y="2470822"/>
            <a:ext cx="479325" cy="45910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D08BAC-E4FD-4D0A-90A8-5642FFB28A14}"/>
              </a:ext>
            </a:extLst>
          </p:cNvPr>
          <p:cNvSpPr txBox="1"/>
          <p:nvPr/>
        </p:nvSpPr>
        <p:spPr>
          <a:xfrm>
            <a:off x="9098898" y="2259837"/>
            <a:ext cx="6879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2060"/>
                </a:solidFill>
              </a:rPr>
              <a:t>1.000.000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554AD9B2-D7F9-4CE5-A9BB-B029FAD0AA5A}"/>
              </a:ext>
            </a:extLst>
          </p:cNvPr>
          <p:cNvSpPr/>
          <p:nvPr/>
        </p:nvSpPr>
        <p:spPr>
          <a:xfrm rot="19977544">
            <a:off x="10758243" y="254197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948EB0E-6371-466A-B010-4C16A939726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3"/>
          <a:stretch/>
        </p:blipFill>
        <p:spPr>
          <a:xfrm>
            <a:off x="6803626" y="1389181"/>
            <a:ext cx="1108182" cy="273451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46C53D30-7354-4DF9-83B1-2B8C13AAB8EE}"/>
              </a:ext>
            </a:extLst>
          </p:cNvPr>
          <p:cNvSpPr/>
          <p:nvPr/>
        </p:nvSpPr>
        <p:spPr>
          <a:xfrm rot="19977544">
            <a:off x="8884301" y="42590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47FA5B6F-C2A4-444D-A023-C907C632D2E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992" y="1336660"/>
            <a:ext cx="574365" cy="361222"/>
          </a:xfrm>
          <a:prstGeom prst="rect">
            <a:avLst/>
          </a:prstGeom>
        </p:spPr>
      </p:pic>
      <p:pic>
        <p:nvPicPr>
          <p:cNvPr id="43" name="Picture 4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AE0DAF-B744-4FC6-B11C-761CF4DA017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10" y="1273013"/>
            <a:ext cx="297693" cy="389619"/>
          </a:xfrm>
          <a:prstGeom prst="rect">
            <a:avLst/>
          </a:prstGeom>
        </p:spPr>
      </p:pic>
      <p:pic>
        <p:nvPicPr>
          <p:cNvPr id="45" name="Picture 44" descr="A picture containing shape&#10;&#10;Description automatically generated">
            <a:extLst>
              <a:ext uri="{FF2B5EF4-FFF2-40B4-BE49-F238E27FC236}">
                <a16:creationId xmlns:a16="http://schemas.microsoft.com/office/drawing/2014/main" id="{796BF112-C8A6-460E-A9BC-C53DFCA1D5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290" y="1692184"/>
            <a:ext cx="329747" cy="3339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7296C0-2F60-4716-AC14-E15A74202AB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11" y="1678015"/>
            <a:ext cx="282789" cy="351768"/>
          </a:xfrm>
          <a:prstGeom prst="rect">
            <a:avLst/>
          </a:prstGeom>
        </p:spPr>
      </p:pic>
      <p:pic>
        <p:nvPicPr>
          <p:cNvPr id="51" name="Picture 50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41CF0642-712A-4A42-B5A5-12CD17A953A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50" y="1546256"/>
            <a:ext cx="376381" cy="479849"/>
          </a:xfrm>
          <a:prstGeom prst="rect">
            <a:avLst/>
          </a:prstGeom>
        </p:spPr>
      </p:pic>
      <p:pic>
        <p:nvPicPr>
          <p:cNvPr id="221" name="Picture 220" descr="Logo&#10;&#10;Description automatically generated">
            <a:extLst>
              <a:ext uri="{FF2B5EF4-FFF2-40B4-BE49-F238E27FC236}">
                <a16:creationId xmlns:a16="http://schemas.microsoft.com/office/drawing/2014/main" id="{C72D32A4-FDB5-467D-85F6-7E514AB3CFB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642638" y="3150274"/>
            <a:ext cx="612568" cy="408219"/>
          </a:xfrm>
          <a:prstGeom prst="rect">
            <a:avLst/>
          </a:prstGeom>
        </p:spPr>
      </p:pic>
      <p:sp>
        <p:nvSpPr>
          <p:cNvPr id="223" name="Rectangle 222">
            <a:extLst>
              <a:ext uri="{FF2B5EF4-FFF2-40B4-BE49-F238E27FC236}">
                <a16:creationId xmlns:a16="http://schemas.microsoft.com/office/drawing/2014/main" id="{9CCFBA0E-048F-4D61-BDB3-2BB08B01E2C3}"/>
              </a:ext>
            </a:extLst>
          </p:cNvPr>
          <p:cNvSpPr/>
          <p:nvPr/>
        </p:nvSpPr>
        <p:spPr>
          <a:xfrm rot="19977544">
            <a:off x="7775527" y="2668215"/>
            <a:ext cx="623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sz="2400" dirty="0"/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CF813C68-EEC8-4D0F-ACAA-858CEC90E41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29" y="761002"/>
            <a:ext cx="411584" cy="44458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1C1D53C-D66C-4862-87F3-C1EE5037EE98}"/>
              </a:ext>
            </a:extLst>
          </p:cNvPr>
          <p:cNvSpPr/>
          <p:nvPr/>
        </p:nvSpPr>
        <p:spPr>
          <a:xfrm>
            <a:off x="11234985" y="881305"/>
            <a:ext cx="9316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handkerchief</a:t>
            </a:r>
            <a:endParaRPr lang="en-GB" sz="900" dirty="0"/>
          </a:p>
        </p:txBody>
      </p:sp>
      <p:pic>
        <p:nvPicPr>
          <p:cNvPr id="59" name="Picture 5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6C72DA59-8950-42B8-B0C4-DB0C81D1623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568" y="5134387"/>
            <a:ext cx="815855" cy="81585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E18B92F-5332-469B-A873-E60A7D34B364}"/>
              </a:ext>
            </a:extLst>
          </p:cNvPr>
          <p:cNvSpPr/>
          <p:nvPr/>
        </p:nvSpPr>
        <p:spPr>
          <a:xfrm>
            <a:off x="9858640" y="4872354"/>
            <a:ext cx="20890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GB" sz="11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mundo</a:t>
            </a:r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es un </a:t>
            </a:r>
            <a:r>
              <a:rPr lang="en-GB" sz="11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pañuelo</a:t>
            </a:r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lang="en-GB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151BFAE-D9B0-45C5-A07E-3E96910BA3FC}"/>
              </a:ext>
            </a:extLst>
          </p:cNvPr>
          <p:cNvSpPr/>
          <p:nvPr/>
        </p:nvSpPr>
        <p:spPr>
          <a:xfrm>
            <a:off x="9774565" y="6017356"/>
            <a:ext cx="23887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world is a handkerchief.</a:t>
            </a:r>
            <a:endParaRPr lang="en-GB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9FF460AD-98B6-4774-A7DD-0FE13B95A17F}"/>
              </a:ext>
            </a:extLst>
          </p:cNvPr>
          <p:cNvSpPr/>
          <p:nvPr/>
        </p:nvSpPr>
        <p:spPr>
          <a:xfrm>
            <a:off x="10338222" y="6546476"/>
            <a:ext cx="15905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It’s a small world!</a:t>
            </a:r>
            <a:endParaRPr lang="en-GB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B24B8E94-43EC-42A5-A788-3E9986C8D309}"/>
              </a:ext>
            </a:extLst>
          </p:cNvPr>
          <p:cNvSpPr/>
          <p:nvPr/>
        </p:nvSpPr>
        <p:spPr>
          <a:xfrm>
            <a:off x="9934080" y="64877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8F694A8-3CC5-443F-A13A-0ADE8DFD43E0}"/>
              </a:ext>
            </a:extLst>
          </p:cNvPr>
          <p:cNvSpPr/>
          <p:nvPr/>
        </p:nvSpPr>
        <p:spPr>
          <a:xfrm>
            <a:off x="9720686" y="5763403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Literally…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917CA227-DD82-41D4-AB10-9E32926566F2}"/>
              </a:ext>
            </a:extLst>
          </p:cNvPr>
          <p:cNvGrpSpPr/>
          <p:nvPr/>
        </p:nvGrpSpPr>
        <p:grpSpPr>
          <a:xfrm>
            <a:off x="11321797" y="3185371"/>
            <a:ext cx="801046" cy="775262"/>
            <a:chOff x="6210543" y="3764108"/>
            <a:chExt cx="801046" cy="775262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ADB5DDF8-4108-4574-A682-140FA36F062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82C8D5EC-463E-49A1-944D-7422B1136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31" name="Picture 23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E368D46E-CE25-4F7D-97C1-41CD12E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32" name="Rectangle 231">
            <a:extLst>
              <a:ext uri="{FF2B5EF4-FFF2-40B4-BE49-F238E27FC236}">
                <a16:creationId xmlns:a16="http://schemas.microsoft.com/office/drawing/2014/main" id="{81FABCD7-15BF-440F-8E5E-141C83B87F63}"/>
              </a:ext>
            </a:extLst>
          </p:cNvPr>
          <p:cNvSpPr/>
          <p:nvPr/>
        </p:nvSpPr>
        <p:spPr>
          <a:xfrm>
            <a:off x="9721952" y="6288827"/>
            <a:ext cx="1556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But it really means…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235" name="Picture 234" descr="A picture containing logo&#10;&#10;Description automatically generated">
            <a:extLst>
              <a:ext uri="{FF2B5EF4-FFF2-40B4-BE49-F238E27FC236}">
                <a16:creationId xmlns:a16="http://schemas.microsoft.com/office/drawing/2014/main" id="{71B997E0-E2FE-4EE1-B1AD-7D63A091420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1"/>
          <a:stretch/>
        </p:blipFill>
        <p:spPr>
          <a:xfrm>
            <a:off x="8912470" y="5654576"/>
            <a:ext cx="549100" cy="467773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A3F62F12-C82C-4079-BB17-C26E0D60721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131" y="6195842"/>
            <a:ext cx="561209" cy="558578"/>
          </a:xfrm>
          <a:prstGeom prst="rect">
            <a:avLst/>
          </a:prstGeom>
        </p:spPr>
      </p:pic>
      <p:pic>
        <p:nvPicPr>
          <p:cNvPr id="239" name="Picture 238" descr="A picture containing text&#10;&#10;Description automatically generated">
            <a:extLst>
              <a:ext uri="{FF2B5EF4-FFF2-40B4-BE49-F238E27FC236}">
                <a16:creationId xmlns:a16="http://schemas.microsoft.com/office/drawing/2014/main" id="{1905DF20-1A04-4530-A5EE-A49A761BB3D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49" y="6350200"/>
            <a:ext cx="486996" cy="345463"/>
          </a:xfrm>
          <a:prstGeom prst="rect">
            <a:avLst/>
          </a:prstGeom>
        </p:spPr>
      </p:pic>
      <p:pic>
        <p:nvPicPr>
          <p:cNvPr id="241" name="Picture 2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3B5430-482C-4C2A-B0CE-EFB88CF995C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79" y="4597184"/>
            <a:ext cx="1631710" cy="815855"/>
          </a:xfrm>
          <a:prstGeom prst="rect">
            <a:avLst/>
          </a:prstGeom>
        </p:spPr>
      </p:pic>
      <p:pic>
        <p:nvPicPr>
          <p:cNvPr id="242" name="Picture 241" descr="Icon&#10;&#10;Description automatically generated">
            <a:extLst>
              <a:ext uri="{FF2B5EF4-FFF2-40B4-BE49-F238E27FC236}">
                <a16:creationId xmlns:a16="http://schemas.microsoft.com/office/drawing/2014/main" id="{F7BFED20-C2DC-47E4-9F56-95A92F78B82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94" y="134156"/>
            <a:ext cx="568835" cy="5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8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5657</TotalTime>
  <Words>980</Words>
  <Application>Microsoft Office PowerPoint</Application>
  <PresentationFormat>Widescreen</PresentationFormat>
  <Paragraphs>225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Cavolini</vt:lpstr>
      <vt:lpstr>Century Gothic</vt:lpstr>
      <vt:lpstr>Modern Love</vt:lpstr>
      <vt:lpstr>Office Theme</vt:lpstr>
      <vt:lpstr>Azul Knowledge Organiser  - Spring Term A</vt:lpstr>
      <vt:lpstr>Azul Knowledge Organiser  - Spring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139</cp:revision>
  <cp:lastPrinted>2021-11-28T06:45:16Z</cp:lastPrinted>
  <dcterms:created xsi:type="dcterms:W3CDTF">2021-11-17T16:29:35Z</dcterms:created>
  <dcterms:modified xsi:type="dcterms:W3CDTF">2022-02-20T13:55:02Z</dcterms:modified>
</cp:coreProperties>
</file>