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73841-F856-4280-BBCB-D634D8F1C73F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61532-745F-47F3-8414-1B786CCF7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20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D3BD5-6E7C-4A27-8899-4648530428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0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7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2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5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6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08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6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0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7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64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55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6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51564" y="949812"/>
          <a:ext cx="5500900" cy="44934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Animal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[ca]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lobo 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ibéri</a:t>
                      </a:r>
                      <a:r>
                        <a:rPr lang="en-GB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[co]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GB" sz="1200" b="1" u="non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GB" sz="1200" u="non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en-GB" sz="1200" u="non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[cu]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</a:t>
                      </a:r>
                      <a:r>
                        <a:rPr lang="en-GB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n-GB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[ci]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GB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orro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[z]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</a:t>
                      </a:r>
                      <a:r>
                        <a:rPr lang="en-GB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rvo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 + strong 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moch</a:t>
                      </a:r>
                      <a:r>
                        <a:rPr lang="en-GB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 + strong 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322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camal</a:t>
                      </a:r>
                      <a:r>
                        <a:rPr lang="en-GB" sz="1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eó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strong + strong 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eo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40608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434412" y="5533663"/>
            <a:ext cx="5661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Teachers award one point for each SSC.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ii) There are no points for the number of syllables questions, but these are designed to prompt pupils to think about the pronunciation of these three words.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71421" y="477240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___________________________________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3873" y="477239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10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2A0888C-F749-4005-89EB-00B3BB80409D}"/>
              </a:ext>
            </a:extLst>
          </p:cNvPr>
          <p:cNvGraphicFramePr>
            <a:graphicFrameLocks noGrp="1"/>
          </p:cNvGraphicFramePr>
          <p:nvPr/>
        </p:nvGraphicFramePr>
        <p:xfrm>
          <a:off x="239081" y="4561606"/>
          <a:ext cx="5010260" cy="1496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104">
                  <a:extLst>
                    <a:ext uri="{9D8B030D-6E8A-4147-A177-3AD203B41FA5}">
                      <a16:colId xmlns:a16="http://schemas.microsoft.com/office/drawing/2014/main" val="3949454735"/>
                    </a:ext>
                  </a:extLst>
                </a:gridCol>
                <a:gridCol w="1140823">
                  <a:extLst>
                    <a:ext uri="{9D8B030D-6E8A-4147-A177-3AD203B41FA5}">
                      <a16:colId xmlns:a16="http://schemas.microsoft.com/office/drawing/2014/main" val="1572345880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2511906881"/>
                    </a:ext>
                  </a:extLst>
                </a:gridCol>
                <a:gridCol w="1315961">
                  <a:extLst>
                    <a:ext uri="{9D8B030D-6E8A-4147-A177-3AD203B41FA5}">
                      <a16:colId xmlns:a16="http://schemas.microsoft.com/office/drawing/2014/main" val="2536686118"/>
                    </a:ext>
                  </a:extLst>
                </a:gridCol>
              </a:tblGrid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4003492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7E0F2275-6830-43D5-A245-253912BA68AB}"/>
              </a:ext>
            </a:extLst>
          </p:cNvPr>
          <p:cNvSpPr/>
          <p:nvPr/>
        </p:nvSpPr>
        <p:spPr>
          <a:xfrm>
            <a:off x="157242" y="132868"/>
            <a:ext cx="43619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zoo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Spanish name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 each animal.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1" name="Table 9">
            <a:extLst>
              <a:ext uri="{FF2B5EF4-FFF2-40B4-BE49-F238E27FC236}">
                <a16:creationId xmlns:a16="http://schemas.microsoft.com/office/drawing/2014/main" id="{FAD2FFF3-8B1C-4789-9110-7452F74DF7C7}"/>
              </a:ext>
            </a:extLst>
          </p:cNvPr>
          <p:cNvGraphicFramePr>
            <a:graphicFrameLocks noGrp="1"/>
          </p:cNvGraphicFramePr>
          <p:nvPr/>
        </p:nvGraphicFramePr>
        <p:xfrm>
          <a:off x="239081" y="1569350"/>
          <a:ext cx="5010261" cy="2992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087">
                  <a:extLst>
                    <a:ext uri="{9D8B030D-6E8A-4147-A177-3AD203B41FA5}">
                      <a16:colId xmlns:a16="http://schemas.microsoft.com/office/drawing/2014/main" val="2363703958"/>
                    </a:ext>
                  </a:extLst>
                </a:gridCol>
                <a:gridCol w="1670087">
                  <a:extLst>
                    <a:ext uri="{9D8B030D-6E8A-4147-A177-3AD203B41FA5}">
                      <a16:colId xmlns:a16="http://schemas.microsoft.com/office/drawing/2014/main" val="698041092"/>
                    </a:ext>
                  </a:extLst>
                </a:gridCol>
                <a:gridCol w="1670087">
                  <a:extLst>
                    <a:ext uri="{9D8B030D-6E8A-4147-A177-3AD203B41FA5}">
                      <a16:colId xmlns:a16="http://schemas.microsoft.com/office/drawing/2014/main" val="1995150519"/>
                    </a:ext>
                  </a:extLst>
                </a:gridCol>
              </a:tblGrid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792677"/>
                  </a:ext>
                </a:extLst>
              </a:tr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73445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B3DE1A38-79ED-48EB-87DB-81B05EFA181F}"/>
              </a:ext>
            </a:extLst>
          </p:cNvPr>
          <p:cNvSpPr txBox="1"/>
          <p:nvPr/>
        </p:nvSpPr>
        <p:spPr>
          <a:xfrm>
            <a:off x="239081" y="2699050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92787D-D603-4B3E-BB97-716613FD35A6}"/>
              </a:ext>
            </a:extLst>
          </p:cNvPr>
          <p:cNvSpPr txBox="1"/>
          <p:nvPr/>
        </p:nvSpPr>
        <p:spPr>
          <a:xfrm>
            <a:off x="1909444" y="2723907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lobo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ibéri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B67F75-5E07-4C32-88BA-59C10B28FF13}"/>
              </a:ext>
            </a:extLst>
          </p:cNvPr>
          <p:cNvSpPr txBox="1"/>
          <p:nvPr/>
        </p:nvSpPr>
        <p:spPr>
          <a:xfrm>
            <a:off x="3594928" y="2723907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960140-366D-4EA7-8393-B51CE4A4F594}"/>
              </a:ext>
            </a:extLst>
          </p:cNvPr>
          <p:cNvSpPr txBox="1"/>
          <p:nvPr/>
        </p:nvSpPr>
        <p:spPr>
          <a:xfrm>
            <a:off x="186096" y="4185665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lin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28BAD7-E3A5-4FF1-BAF4-EA121CE23E53}"/>
              </a:ext>
            </a:extLst>
          </p:cNvPr>
          <p:cNvSpPr txBox="1"/>
          <p:nvPr/>
        </p:nvSpPr>
        <p:spPr>
          <a:xfrm>
            <a:off x="1909444" y="4178270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por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48E0A2-8AA2-4819-B912-1E3B99CE5136}"/>
              </a:ext>
            </a:extLst>
          </p:cNvPr>
          <p:cNvSpPr txBox="1"/>
          <p:nvPr/>
        </p:nvSpPr>
        <p:spPr>
          <a:xfrm>
            <a:off x="3510176" y="4196631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orro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B515C3-FD25-4FCE-A8CE-F7798414EC10}"/>
              </a:ext>
            </a:extLst>
          </p:cNvPr>
          <p:cNvSpPr txBox="1"/>
          <p:nvPr/>
        </p:nvSpPr>
        <p:spPr>
          <a:xfrm>
            <a:off x="20289" y="5708214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CCFCF8-889A-4AEE-9ECC-8FEA63D894DB}"/>
              </a:ext>
            </a:extLst>
          </p:cNvPr>
          <p:cNvSpPr txBox="1"/>
          <p:nvPr/>
        </p:nvSpPr>
        <p:spPr>
          <a:xfrm>
            <a:off x="1258670" y="5713611"/>
            <a:ext cx="1374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rvo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27A7E4-7B84-4B54-9B1F-64A579F2109A}"/>
              </a:ext>
            </a:extLst>
          </p:cNvPr>
          <p:cNvSpPr txBox="1"/>
          <p:nvPr/>
        </p:nvSpPr>
        <p:spPr>
          <a:xfrm>
            <a:off x="2380750" y="5711583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moch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ue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8F9CF1-835F-43D2-BA3C-41D8960A1F4E}"/>
              </a:ext>
            </a:extLst>
          </p:cNvPr>
          <p:cNvSpPr txBox="1"/>
          <p:nvPr/>
        </p:nvSpPr>
        <p:spPr>
          <a:xfrm>
            <a:off x="3779499" y="5695776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camal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eó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D22F64B-5FFB-4013-AAC5-3DCAD21C00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98" y="3226520"/>
            <a:ext cx="1242149" cy="860743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DD4B0796-9BF5-4C16-B4A3-3A82493E7119}"/>
              </a:ext>
            </a:extLst>
          </p:cNvPr>
          <p:cNvGrpSpPr/>
          <p:nvPr/>
        </p:nvGrpSpPr>
        <p:grpSpPr>
          <a:xfrm>
            <a:off x="3988153" y="615740"/>
            <a:ext cx="1193254" cy="927190"/>
            <a:chOff x="5390768" y="2772150"/>
            <a:chExt cx="1990493" cy="130234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9E62B5C-5D7A-48FE-8305-38475A54F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23" y="3097613"/>
              <a:ext cx="1786291" cy="97687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751580A-7817-494D-A1D8-8983D7E8C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899" y="3354446"/>
              <a:ext cx="858321" cy="68665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2A05A9E-C6DD-468F-B5C9-891046378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803" y="3366868"/>
              <a:ext cx="858321" cy="686657"/>
            </a:xfrm>
            <a:prstGeom prst="rect">
              <a:avLst/>
            </a:prstGeom>
          </p:spPr>
        </p:pic>
        <p:sp>
          <p:nvSpPr>
            <p:cNvPr id="57" name="Rounded Rectangle 28">
              <a:extLst>
                <a:ext uri="{FF2B5EF4-FFF2-40B4-BE49-F238E27FC236}">
                  <a16:creationId xmlns:a16="http://schemas.microsoft.com/office/drawing/2014/main" id="{07A667DE-408C-4FB9-A376-FCDBD91E480C}"/>
                </a:ext>
              </a:extLst>
            </p:cNvPr>
            <p:cNvSpPr/>
            <p:nvPr/>
          </p:nvSpPr>
          <p:spPr>
            <a:xfrm>
              <a:off x="5684973" y="2772151"/>
              <a:ext cx="1495316" cy="38807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ZOO</a:t>
              </a:r>
            </a:p>
          </p:txBody>
        </p:sp>
        <p:sp>
          <p:nvSpPr>
            <p:cNvPr id="58" name="Diagonal Stripe 57">
              <a:extLst>
                <a:ext uri="{FF2B5EF4-FFF2-40B4-BE49-F238E27FC236}">
                  <a16:creationId xmlns:a16="http://schemas.microsoft.com/office/drawing/2014/main" id="{6319013C-8BCB-4AA6-B0D8-B6AABE91E878}"/>
                </a:ext>
              </a:extLst>
            </p:cNvPr>
            <p:cNvSpPr/>
            <p:nvPr/>
          </p:nvSpPr>
          <p:spPr>
            <a:xfrm>
              <a:off x="5390768" y="2772150"/>
              <a:ext cx="440271" cy="1121463"/>
            </a:xfrm>
            <a:prstGeom prst="diagStrip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Diagonal Stripe 58">
              <a:extLst>
                <a:ext uri="{FF2B5EF4-FFF2-40B4-BE49-F238E27FC236}">
                  <a16:creationId xmlns:a16="http://schemas.microsoft.com/office/drawing/2014/main" id="{F54A7CF2-2F73-4C24-9A84-0A2DAB4852DF}"/>
                </a:ext>
              </a:extLst>
            </p:cNvPr>
            <p:cNvSpPr/>
            <p:nvPr/>
          </p:nvSpPr>
          <p:spPr>
            <a:xfrm flipH="1">
              <a:off x="6908034" y="2772150"/>
              <a:ext cx="473227" cy="1121463"/>
            </a:xfrm>
            <a:prstGeom prst="diagStrip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80045E2E-5974-4146-841F-7BC99B5A7715}"/>
              </a:ext>
            </a:extLst>
          </p:cNvPr>
          <p:cNvSpPr/>
          <p:nvPr/>
        </p:nvSpPr>
        <p:spPr>
          <a:xfrm>
            <a:off x="157242" y="633328"/>
            <a:ext cx="35191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Spanish.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BC76ED4-7A6E-4954-974B-800E254CE7BB}"/>
              </a:ext>
            </a:extLst>
          </p:cNvPr>
          <p:cNvSpPr/>
          <p:nvPr/>
        </p:nvSpPr>
        <p:spPr>
          <a:xfrm>
            <a:off x="186096" y="6168652"/>
            <a:ext cx="5106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numbers 8, 9 and 10 write the number of syllables in each word here: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B7F8896-613A-4B1D-AC6D-25965A886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64" y="4935029"/>
            <a:ext cx="973184" cy="64878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10D5190-FD13-4394-BCA3-F0648E2E3B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4" b="17970"/>
          <a:stretch/>
        </p:blipFill>
        <p:spPr>
          <a:xfrm>
            <a:off x="636537" y="3145736"/>
            <a:ext cx="874621" cy="1016026"/>
          </a:xfrm>
          <a:prstGeom prst="rect">
            <a:avLst/>
          </a:prstGeom>
        </p:spPr>
      </p:pic>
      <p:pic>
        <p:nvPicPr>
          <p:cNvPr id="64" name="Picture 63" descr="A picture containing ground, outdoor, mammal, wolf&#10;&#10;Description automatically generated">
            <a:extLst>
              <a:ext uri="{FF2B5EF4-FFF2-40B4-BE49-F238E27FC236}">
                <a16:creationId xmlns:a16="http://schemas.microsoft.com/office/drawing/2014/main" id="{9B7BA9A5-3561-4225-B517-BE795C0C9B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6" r="22952"/>
          <a:stretch/>
        </p:blipFill>
        <p:spPr>
          <a:xfrm>
            <a:off x="2288006" y="1743930"/>
            <a:ext cx="816312" cy="928346"/>
          </a:xfrm>
          <a:prstGeom prst="rect">
            <a:avLst/>
          </a:prstGeom>
        </p:spPr>
      </p:pic>
      <p:pic>
        <p:nvPicPr>
          <p:cNvPr id="65" name="Picture 64" descr="A picture containing grass, outdoor, mammal, field&#10;&#10;Description automatically generated">
            <a:extLst>
              <a:ext uri="{FF2B5EF4-FFF2-40B4-BE49-F238E27FC236}">
                <a16:creationId xmlns:a16="http://schemas.microsoft.com/office/drawing/2014/main" id="{09A9950C-67C3-4A57-94A2-F81BEA97C2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1" y="1796622"/>
            <a:ext cx="1110341" cy="85473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5528E2CC-BCA6-49BE-AE2E-00A461BC21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26" y="1798037"/>
            <a:ext cx="1419537" cy="946358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FF3F57C6-62C1-420C-81CE-09B5CD27D9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00" y="3307286"/>
            <a:ext cx="1242150" cy="8281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EC70B44-3CD2-4B95-9EFC-F3E1836774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47" y="4672524"/>
            <a:ext cx="717718" cy="100511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332E6029-D56B-42DB-9378-2E08F9FFEE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10" y="4736186"/>
            <a:ext cx="875480" cy="101566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3597826-17F3-414B-8719-E0414FC902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56" y="4659347"/>
            <a:ext cx="737960" cy="111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201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Bookshelf Symbol 7</vt:lpstr>
      <vt:lpstr>Calibri</vt:lpstr>
      <vt:lpstr>Calibri Light</vt:lpstr>
      <vt:lpstr>Century Gothic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</cp:revision>
  <dcterms:created xsi:type="dcterms:W3CDTF">2021-11-28T13:50:09Z</dcterms:created>
  <dcterms:modified xsi:type="dcterms:W3CDTF">2021-11-28T13:50:29Z</dcterms:modified>
</cp:coreProperties>
</file>