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60" r:id="rId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95E5"/>
    <a:srgbClr val="D7E7F5"/>
    <a:srgbClr val="FF0066"/>
    <a:srgbClr val="FFE1E1"/>
    <a:srgbClr val="E2F0D9"/>
    <a:srgbClr val="D5D5FF"/>
    <a:srgbClr val="FFFAEB"/>
    <a:srgbClr val="E1E1FF"/>
    <a:srgbClr val="F2F7FC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00A513-9E68-47C0-A1AE-87FB6750D2BD}" v="720" dt="2023-06-02T22:56:45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D47C5-6BD8-4F26-A319-5BCAA733593B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F772E-A510-46CF-A2CC-B8B0BCB4FF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12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B643-7A5E-48A2-BF90-60D76FE37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365D3-90EB-414B-86B5-1D6F9B12C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2676-08C4-4E3E-8C1F-D42E73DF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D29D-39D0-4397-AAA2-A09BD74E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F54A-F586-46D6-96C5-89FCA54D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94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347B-5D30-4829-B951-959B0091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822A9D-CC2D-481B-BC00-A386936B9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4E333-E85E-45F0-BBDB-E7E39F9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C43E2-7114-4B82-ABF4-80EE8356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E1236-4325-4ABF-B9B6-42411F09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705B2-36FA-4ECB-A66B-3809778AD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1F13-CE5E-400B-A608-4960D1D8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53F1-DCDA-4D4E-8200-E42F30E2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6E06-76BA-428B-935B-27E082D08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B5746-4AD9-4D27-A2C6-BEE283FE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24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F523-A498-472F-9673-3B0A991A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4F923-31F0-4D96-8806-58DDF88B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E513B-F834-464C-83B1-317B0E8D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607-B678-400B-96D3-E764E23E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3EDF-2A31-4699-9325-41BCECD5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9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EF95-F705-4C91-ACE3-67814F67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F9C11-B723-42DB-92A5-5823263E0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9163C-5FAB-45BB-91B1-E1F88FE1E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11B20-D7F4-4518-B5C3-271236054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85184-88B3-4A83-BCDD-9A29101AC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1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BBF-8E53-4412-8D52-EBCD1AFF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BD5E-72E9-42BD-A37C-7D3D00DE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D1590-3F58-4DA1-8828-D020DF53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21EF4-487A-4380-B2C8-A4D90DE3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B630C-0E20-4A75-9574-1765C62B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4817D-0B22-436D-A3A0-8FE5F04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1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B323-971D-4F01-8285-D8FAD8CC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EF360-A9D0-4782-9A39-24FAFDC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141FB-D580-4B3C-B687-793BF71C4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82ECB-F376-44A5-87E5-C9919AC5B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6CEC6-73FE-4520-9692-397E4368D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8AC15-43FF-43C0-9A73-AB429130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84B8B-8F19-40A8-9F8C-B38D0E7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2B776-6472-48E8-A73D-C3018D45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5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918E-9691-426E-90C9-291F44BD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B11054-BA22-441E-AA63-287B5501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376C3-7A4E-42FE-A318-AA6F891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873DE-5764-45B1-9C62-9685DE1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77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3BA0-852C-4381-9CDB-C007A6C5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41DD6-0602-4BBE-91D1-32CDBF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346-8901-40BB-889D-C6D2F802B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2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CB02-A0DB-497D-AF45-C5A4667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1EBB-CD31-4ADF-948E-75A126E6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6E849-243C-415D-A32B-C87608CF5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08C57-4724-4F39-AD80-B6BF276F0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7E1EC-FDCE-4063-8994-62F4D446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7B189-CC80-41EC-A7A2-7AFDE0D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8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2934-FA2E-4486-822C-FF2E8E59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161DB5-71C0-4770-B913-6CDFDCFFF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0A6D-15D3-4C42-A7FE-279B95261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3AFB8-9C5A-4E31-BB5E-0333D3A5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8CDA6-6A74-4DD7-B496-DC732C65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BCB22-14DB-4DCE-A311-0CC9CFBB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56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87401-B9E7-4690-8AA1-CBBDE77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1978B-72D3-44D0-B2AB-E0F632EE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F536A-1ACE-4A36-BC08-BEE028490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E21CF-B2ED-4931-8233-7F5935BD4E79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B333-040B-42C2-8710-0EAF6B714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C6950-2B13-4B06-A0FA-7AFA806B1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4421-4D75-4F85-8058-1BD57F08C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9" Type="http://schemas.openxmlformats.org/officeDocument/2006/relationships/image" Target="../media/image34.png"/><Relationship Id="rId21" Type="http://schemas.openxmlformats.org/officeDocument/2006/relationships/image" Target="../media/image20.png"/><Relationship Id="rId34" Type="http://schemas.microsoft.com/office/2007/relationships/hdphoto" Target="../media/hdphoto3.wdp"/><Relationship Id="rId42" Type="http://schemas.openxmlformats.org/officeDocument/2006/relationships/image" Target="../media/image37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gif"/><Relationship Id="rId29" Type="http://schemas.openxmlformats.org/officeDocument/2006/relationships/image" Target="../media/image26.png"/><Relationship Id="rId41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microsoft.com/office/2007/relationships/hdphoto" Target="../media/hdphoto1.wdp"/><Relationship Id="rId32" Type="http://schemas.openxmlformats.org/officeDocument/2006/relationships/image" Target="../media/image29.png"/><Relationship Id="rId37" Type="http://schemas.openxmlformats.org/officeDocument/2006/relationships/image" Target="../media/image32.png"/><Relationship Id="rId40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5.png"/><Relationship Id="rId36" Type="http://schemas.microsoft.com/office/2007/relationships/hdphoto" Target="../media/hdphoto4.wdp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jpg"/><Relationship Id="rId27" Type="http://schemas.microsoft.com/office/2007/relationships/hdphoto" Target="../media/hdphoto2.wdp"/><Relationship Id="rId30" Type="http://schemas.openxmlformats.org/officeDocument/2006/relationships/image" Target="../media/image27.png"/><Relationship Id="rId35" Type="http://schemas.openxmlformats.org/officeDocument/2006/relationships/image" Target="../media/image31.png"/><Relationship Id="rId43" Type="http://schemas.microsoft.com/office/2007/relationships/hdphoto" Target="../media/hdphoto5.wdp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jpg"/><Relationship Id="rId33" Type="http://schemas.openxmlformats.org/officeDocument/2006/relationships/image" Target="../media/image30.png"/><Relationship Id="rId38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26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5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27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4" Type="http://schemas.microsoft.com/office/2007/relationships/hdphoto" Target="../media/hdphoto6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43" Type="http://schemas.openxmlformats.org/officeDocument/2006/relationships/image" Target="../media/image76.png"/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" name="Table 182">
            <a:extLst>
              <a:ext uri="{FF2B5EF4-FFF2-40B4-BE49-F238E27FC236}">
                <a16:creationId xmlns:a16="http://schemas.microsoft.com/office/drawing/2014/main" id="{FB897021-611F-726B-0989-A190A609A0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343612"/>
              </p:ext>
            </p:extLst>
          </p:nvPr>
        </p:nvGraphicFramePr>
        <p:xfrm>
          <a:off x="7115334" y="2438942"/>
          <a:ext cx="5031024" cy="2182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5132">
                  <a:extLst>
                    <a:ext uri="{9D8B030D-6E8A-4147-A177-3AD203B41FA5}">
                      <a16:colId xmlns:a16="http://schemas.microsoft.com/office/drawing/2014/main" val="1488401620"/>
                    </a:ext>
                  </a:extLst>
                </a:gridCol>
                <a:gridCol w="2635892">
                  <a:extLst>
                    <a:ext uri="{9D8B030D-6E8A-4147-A177-3AD203B41FA5}">
                      <a16:colId xmlns:a16="http://schemas.microsoft.com/office/drawing/2014/main" val="495864683"/>
                    </a:ext>
                  </a:extLst>
                </a:gridCol>
              </a:tblGrid>
              <a:tr h="21826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Definite &amp; indefinite articles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(‘the’ vs. a/an)</a:t>
                      </a:r>
                      <a:endParaRPr lang="en-GB" sz="11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</a:br>
                      <a:endParaRPr lang="en-GB" sz="1100" dirty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el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río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                 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la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iglesia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río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            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una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iglesia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Adjective agreement on gender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Many adjectives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follow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the noun.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Adjectives ending in –o change to –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 describe feminine nouns.</a:t>
                      </a:r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>
                        <a:defRPr/>
                      </a:pP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>
                        <a:defRPr/>
                      </a:pP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 an adjective ends in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 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consonant, 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can describe a feminine or masculine noun.</a:t>
                      </a:r>
                      <a:endParaRPr kumimoji="0" lang="en-GB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Arial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6090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522" y="129784"/>
            <a:ext cx="6584686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 - Summer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920245"/>
              </p:ext>
            </p:extLst>
          </p:nvPr>
        </p:nvGraphicFramePr>
        <p:xfrm>
          <a:off x="102741" y="47527"/>
          <a:ext cx="2074439" cy="4709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4439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36266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cumpleaños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cumpleaños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birthday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(m)– month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 – 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62108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 – my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657415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756030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enero – January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201886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febrero – February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639146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marzo – March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58781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abril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April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504969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mayo – May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164353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junio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June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458090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julio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July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96264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agosto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August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765331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septiembre – September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990395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octubre – October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07884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noviembre – November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475343"/>
                  </a:ext>
                </a:extLst>
              </a:tr>
              <a:tr h="200826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diciembre – December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45089"/>
                  </a:ext>
                </a:extLst>
              </a:tr>
            </a:tbl>
          </a:graphicData>
        </a:graphic>
      </p:graphicFrame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A6B19FC5-DEC3-4C61-AE60-A45FB88FA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81247"/>
              </p:ext>
            </p:extLst>
          </p:nvPr>
        </p:nvGraphicFramePr>
        <p:xfrm>
          <a:off x="4600634" y="4653087"/>
          <a:ext cx="7546534" cy="2182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5510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395132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2635892">
                  <a:extLst>
                    <a:ext uri="{9D8B030D-6E8A-4147-A177-3AD203B41FA5}">
                      <a16:colId xmlns:a16="http://schemas.microsoft.com/office/drawing/2014/main" val="3480091807"/>
                    </a:ext>
                  </a:extLst>
                </a:gridCol>
              </a:tblGrid>
              <a:tr h="21826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Using ‘es’ with months.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GB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To say ‘it is’ and ‘is’ +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month of the year, we use </a:t>
                      </a:r>
                      <a:r>
                        <a:rPr kumimoji="0" lang="en-GB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es</a:t>
                      </a:r>
                      <a:r>
                        <a:rPr kumimoji="0" lang="en-GB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GB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Es</a:t>
                      </a:r>
                      <a:r>
                        <a:rPr kumimoji="0" lang="en-GB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11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abril</a:t>
                      </a:r>
                      <a:r>
                        <a:rPr kumimoji="0" lang="en-GB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. </a:t>
                      </a:r>
                      <a:r>
                        <a:rPr kumimoji="0" lang="en-GB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(It is April.)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GB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We also use </a:t>
                      </a:r>
                      <a:r>
                        <a:rPr kumimoji="0" lang="en-GB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92D05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es</a:t>
                      </a:r>
                      <a:r>
                        <a:rPr kumimoji="0" lang="en-GB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with days of the week.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GB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Hoy </a:t>
                      </a:r>
                      <a:r>
                        <a:rPr kumimoji="0" lang="en-GB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es</a:t>
                      </a:r>
                      <a:r>
                        <a:rPr kumimoji="0" lang="en-GB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miércoles.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(Today is Wednesday)</a:t>
                      </a:r>
                      <a:endParaRPr kumimoji="0" lang="en-GB" sz="11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Arial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Subject pronouns for clarity and emphasis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</a:pPr>
                      <a:r>
                        <a:rPr lang="en-GB" sz="1100" b="1" dirty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Possessive adjectives </a:t>
                      </a: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</a:pPr>
                      <a:endParaRPr lang="en-GB" sz="1100" dirty="0">
                        <a:solidFill>
                          <a:srgbClr val="4472C4">
                            <a:lumMod val="50000"/>
                          </a:srgb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</a:pPr>
                      <a:r>
                        <a:rPr lang="en-GB" sz="1100" dirty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Use ‘</a:t>
                      </a:r>
                      <a:r>
                        <a:rPr lang="en-GB" sz="1100" b="1" dirty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r>
                        <a:rPr lang="en-GB" sz="1100" dirty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’ and ‘</a:t>
                      </a:r>
                      <a:r>
                        <a:rPr lang="en-GB" sz="1100" b="1" dirty="0" err="1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100" dirty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’ before singular nouns. It doesn’t matter if the noun is masculine or feminine.</a:t>
                      </a: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100" dirty="0">
                        <a:solidFill>
                          <a:srgbClr val="4472C4">
                            <a:lumMod val="50000"/>
                          </a:srgb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GB" sz="1100" b="1" dirty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r>
                        <a:rPr lang="en-GB" sz="1100" dirty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bicicleta</a:t>
                      </a:r>
                      <a:r>
                        <a:rPr lang="en-GB" sz="1100" dirty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GB" sz="1100" dirty="0" err="1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negra</a:t>
                      </a:r>
                      <a:r>
                        <a:rPr lang="en-GB" sz="1100" dirty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100" dirty="0">
                        <a:solidFill>
                          <a:srgbClr val="4472C4">
                            <a:lumMod val="50000"/>
                          </a:srgb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GB" sz="1100" b="1" dirty="0">
                        <a:solidFill>
                          <a:srgbClr val="4472C4">
                            <a:lumMod val="50000"/>
                          </a:srgb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GB" sz="1100" b="1" dirty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1100" dirty="0">
                          <a:solidFill>
                            <a:srgbClr val="4472C4">
                              <a:lumMod val="50000"/>
                            </a:srgbClr>
                          </a:solidFill>
                          <a:latin typeface="Century Gothic" panose="020B0502020202020204" pitchFamily="34" charset="0"/>
                        </a:rPr>
                        <a:t> caballo es negro.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graphicFrame>
        <p:nvGraphicFramePr>
          <p:cNvPr id="107" name="Table 107">
            <a:extLst>
              <a:ext uri="{FF2B5EF4-FFF2-40B4-BE49-F238E27FC236}">
                <a16:creationId xmlns:a16="http://schemas.microsoft.com/office/drawing/2014/main" id="{4C18571F-8DB6-4E4D-A7F0-15476D971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302214"/>
              </p:ext>
            </p:extLst>
          </p:nvPr>
        </p:nvGraphicFramePr>
        <p:xfrm>
          <a:off x="5945261" y="562852"/>
          <a:ext cx="6198590" cy="17488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3796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318399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1487214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201402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  <a:gridCol w="1607779">
                  <a:extLst>
                    <a:ext uri="{9D8B030D-6E8A-4147-A177-3AD203B41FA5}">
                      <a16:colId xmlns:a16="http://schemas.microsoft.com/office/drawing/2014/main" val="1967693679"/>
                    </a:ext>
                  </a:extLst>
                </a:gridCol>
              </a:tblGrid>
              <a:tr h="3639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[j]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GB" sz="1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</a:t>
                      </a:r>
                      <a:r>
                        <a:rPr lang="en-GB" sz="1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pá</a:t>
                      </a:r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aro</a:t>
                      </a:r>
                      <a:endParaRPr lang="en-GB" sz="1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</a:t>
                      </a:r>
                      <a:r>
                        <a:rPr lang="en-GB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irafa</a:t>
                      </a:r>
                      <a:endParaRPr lang="en-GB" sz="1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ge</a:t>
                      </a:r>
                      <a:r>
                        <a:rPr lang="en-GB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sto</a:t>
                      </a:r>
                      <a:endParaRPr lang="en-GB" sz="1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ge</a:t>
                      </a:r>
                      <a:r>
                        <a:rPr lang="en-GB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melo</a:t>
                      </a:r>
                      <a:endParaRPr lang="en-GB" sz="1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</a:t>
                      </a:r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ge</a:t>
                      </a:r>
                      <a:r>
                        <a:rPr lang="en-GB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👼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ge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nte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pá</a:t>
                      </a:r>
                      <a:r>
                        <a:rPr lang="en-GB" sz="1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gi</a:t>
                      </a:r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cole</a:t>
                      </a:r>
                      <a:r>
                        <a:rPr lang="en-GB" sz="1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gi</a:t>
                      </a:r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Ima</a:t>
                      </a:r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gi</a:t>
                      </a:r>
                      <a:r>
                        <a:rPr lang="en-GB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nar</a:t>
                      </a:r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gi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gante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171286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gue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</a:t>
                      </a:r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gue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gue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rra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</a:t>
                      </a:r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gue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hambur</a:t>
                      </a:r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gue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798936"/>
                  </a:ext>
                </a:extLst>
              </a:tr>
              <a:tr h="34623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gui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gui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tarra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</a:t>
                      </a:r>
                      <a:r>
                        <a:rPr lang="en-GB" sz="12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gui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gui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gui</a:t>
                      </a:r>
                      <a:r>
                        <a:rPr lang="en-GB" sz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455766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860700" y="182972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pic>
        <p:nvPicPr>
          <p:cNvPr id="148" name="Picture 14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EE2250-5900-46CE-837B-FB60E897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088" y="118337"/>
            <a:ext cx="489828" cy="326424"/>
          </a:xfrm>
          <a:prstGeom prst="rect">
            <a:avLst/>
          </a:prstGeom>
        </p:spPr>
      </p:pic>
      <p:pic>
        <p:nvPicPr>
          <p:cNvPr id="6" name="Picture 6" descr="Pájaro, Niños, Rama, Medio Ambiente, Verde">
            <a:extLst>
              <a:ext uri="{FF2B5EF4-FFF2-40B4-BE49-F238E27FC236}">
                <a16:creationId xmlns:a16="http://schemas.microsoft.com/office/drawing/2014/main" id="{FB8DB508-A712-0F8A-4030-FF0B34F36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74327" r="64960"/>
          <a:stretch/>
        </p:blipFill>
        <p:spPr bwMode="auto">
          <a:xfrm>
            <a:off x="10058240" y="591652"/>
            <a:ext cx="424474" cy="30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ye, Green, Pupil, Human, Sight, Part">
            <a:extLst>
              <a:ext uri="{FF2B5EF4-FFF2-40B4-BE49-F238E27FC236}">
                <a16:creationId xmlns:a16="http://schemas.microsoft.com/office/drawing/2014/main" id="{C69D1EDE-ACC0-44DD-6DD9-6218A8F03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76" y="620372"/>
            <a:ext cx="271786" cy="22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esto De La Mano, Mano, Iconos">
            <a:extLst>
              <a:ext uri="{FF2B5EF4-FFF2-40B4-BE49-F238E27FC236}">
                <a16:creationId xmlns:a16="http://schemas.microsoft.com/office/drawing/2014/main" id="{B474AF1F-1EE8-E345-C739-216BD1FFD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331" y="972430"/>
            <a:ext cx="253334" cy="25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F0D1C-FA89-2418-F7D1-9CC415AA2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638" y="1348175"/>
            <a:ext cx="414102" cy="207051"/>
          </a:xfrm>
          <a:prstGeom prst="rect">
            <a:avLst/>
          </a:prstGeom>
        </p:spPr>
      </p:pic>
      <p:pic>
        <p:nvPicPr>
          <p:cNvPr id="10" name="Picture 2" descr="Rojo, Pintura, Tinta, Salpicar, Chapoteo">
            <a:extLst>
              <a:ext uri="{FF2B5EF4-FFF2-40B4-BE49-F238E27FC236}">
                <a16:creationId xmlns:a16="http://schemas.microsoft.com/office/drawing/2014/main" id="{D219C547-6A15-8BAB-440B-A728F3395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113" y="626747"/>
            <a:ext cx="253334" cy="2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Jirafa, África, Safari, Fauna Silvestre">
            <a:extLst>
              <a:ext uri="{FF2B5EF4-FFF2-40B4-BE49-F238E27FC236}">
                <a16:creationId xmlns:a16="http://schemas.microsoft.com/office/drawing/2014/main" id="{A43A2D71-86FF-B28B-F5D1-83A5C3F63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673" y="577225"/>
            <a:ext cx="280046" cy="3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eople, Jump, Silhouette, Group, Male">
            <a:extLst>
              <a:ext uri="{FF2B5EF4-FFF2-40B4-BE49-F238E27FC236}">
                <a16:creationId xmlns:a16="http://schemas.microsoft.com/office/drawing/2014/main" id="{AB477113-5BAD-E9FA-245F-4165F4F1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864" y="928505"/>
            <a:ext cx="643817" cy="3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Fantasía, Puño, Gigante, Monstruo">
            <a:extLst>
              <a:ext uri="{FF2B5EF4-FFF2-40B4-BE49-F238E27FC236}">
                <a16:creationId xmlns:a16="http://schemas.microsoft.com/office/drawing/2014/main" id="{A02630B9-97AF-90E2-B91F-3A003FB45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266" y="1322391"/>
            <a:ext cx="260105" cy="27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1AE2CF0-E366-4A79-85EA-168477EA57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5171">
            <a:off x="7365764" y="1945265"/>
            <a:ext cx="354191" cy="367991"/>
          </a:xfrm>
          <a:prstGeom prst="rect">
            <a:avLst/>
          </a:prstGeom>
        </p:spPr>
      </p:pic>
      <p:pic>
        <p:nvPicPr>
          <p:cNvPr id="28" name="Picture 27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60552025-46EF-EBE7-4EC2-5F76517A7C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536" y="1586596"/>
            <a:ext cx="341265" cy="3300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014186C-3C1C-9A83-4BBD-5FC3EE64F9D0}"/>
              </a:ext>
            </a:extLst>
          </p:cNvPr>
          <p:cNvGrpSpPr/>
          <p:nvPr/>
        </p:nvGrpSpPr>
        <p:grpSpPr>
          <a:xfrm>
            <a:off x="11630337" y="1927787"/>
            <a:ext cx="462698" cy="339655"/>
            <a:chOff x="-1670304" y="2722212"/>
            <a:chExt cx="1150025" cy="918411"/>
          </a:xfrm>
        </p:grpSpPr>
        <p:pic>
          <p:nvPicPr>
            <p:cNvPr id="31" name="Picture 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DE747C-156C-2E30-41FC-2B4AAD9A9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37"/>
            <a:stretch/>
          </p:blipFill>
          <p:spPr>
            <a:xfrm>
              <a:off x="-1670304" y="3181276"/>
              <a:ext cx="474642" cy="425133"/>
            </a:xfrm>
            <a:prstGeom prst="rect">
              <a:avLst/>
            </a:prstGeom>
          </p:spPr>
        </p:pic>
        <p:pic>
          <p:nvPicPr>
            <p:cNvPr id="33" name="Picture 8" descr="Free vector graphics of Man">
              <a:extLst>
                <a:ext uri="{FF2B5EF4-FFF2-40B4-BE49-F238E27FC236}">
                  <a16:creationId xmlns:a16="http://schemas.microsoft.com/office/drawing/2014/main" id="{C0172DF4-7EB4-10B9-8944-8326B0DB9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2880" y="2722212"/>
              <a:ext cx="672601" cy="918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4" descr="Gráficos vectoriales gratis de Caldera">
            <a:extLst>
              <a:ext uri="{FF2B5EF4-FFF2-40B4-BE49-F238E27FC236}">
                <a16:creationId xmlns:a16="http://schemas.microsoft.com/office/drawing/2014/main" id="{5F5E7252-A4F4-6B48-C22B-2D0FF51F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171" y="1975390"/>
            <a:ext cx="303424" cy="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F0FA7E1-E815-2872-0581-4372A14AD0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29310" y="1989776"/>
            <a:ext cx="513550" cy="3396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F049626-81EA-D9A2-15F3-C0BF741146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56717" y="1609506"/>
            <a:ext cx="395210" cy="306094"/>
          </a:xfrm>
          <a:prstGeom prst="rect">
            <a:avLst/>
          </a:prstGeom>
        </p:spPr>
      </p:pic>
      <p:pic>
        <p:nvPicPr>
          <p:cNvPr id="42" name="Picture 4" descr="Free vector graphics of Burger">
            <a:extLst>
              <a:ext uri="{FF2B5EF4-FFF2-40B4-BE49-F238E27FC236}">
                <a16:creationId xmlns:a16="http://schemas.microsoft.com/office/drawing/2014/main" id="{37EFDA7C-71EC-78B5-D1E5-7205E8C6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02" y="1697330"/>
            <a:ext cx="286617" cy="1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40A203-664B-DE57-13D6-611AB76C77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16826" y="1658325"/>
            <a:ext cx="378241" cy="266099"/>
          </a:xfrm>
          <a:prstGeom prst="rect">
            <a:avLst/>
          </a:prstGeom>
        </p:spPr>
      </p:pic>
      <p:pic>
        <p:nvPicPr>
          <p:cNvPr id="44" name="Picture 4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B933DA3-1205-29A0-F2E0-3FAB394E72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35420" y="929327"/>
            <a:ext cx="195570" cy="31780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11DC42E-7353-8A07-CF06-7FE7C78D48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19228" y="1309597"/>
            <a:ext cx="457513" cy="240040"/>
          </a:xfrm>
          <a:prstGeom prst="rect">
            <a:avLst/>
          </a:prstGeom>
        </p:spPr>
      </p:pic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E807A4FE-9ACB-9F79-8ADD-8BE02C96D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147778"/>
              </p:ext>
            </p:extLst>
          </p:nvPr>
        </p:nvGraphicFramePr>
        <p:xfrm>
          <a:off x="93783" y="4758521"/>
          <a:ext cx="2074439" cy="20899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4439">
                  <a:extLst>
                    <a:ext uri="{9D8B030D-6E8A-4147-A177-3AD203B41FA5}">
                      <a16:colId xmlns:a16="http://schemas.microsoft.com/office/drawing/2014/main" val="4190159901"/>
                    </a:ext>
                  </a:extLst>
                </a:gridCol>
              </a:tblGrid>
              <a:tr h="342615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personas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530592"/>
                  </a:ext>
                </a:extLst>
              </a:tr>
              <a:tr h="291223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27753"/>
                  </a:ext>
                </a:extLst>
              </a:tr>
              <a:tr h="291223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tú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you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81913"/>
                  </a:ext>
                </a:extLst>
              </a:tr>
              <a:tr h="291223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he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77181"/>
                  </a:ext>
                </a:extLst>
              </a:tr>
              <a:tr h="2912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she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542193"/>
                  </a:ext>
                </a:extLst>
              </a:tr>
              <a:tr h="2912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chico (m) – boy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621355"/>
                  </a:ext>
                </a:extLst>
              </a:tr>
              <a:tr h="2912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chica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– girl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828303"/>
                  </a:ext>
                </a:extLst>
              </a:tr>
            </a:tbl>
          </a:graphicData>
        </a:graphic>
      </p:graphicFrame>
      <p:pic>
        <p:nvPicPr>
          <p:cNvPr id="54" name="Picture 53" descr="A picture containing Teams&#10;&#10;Description automatically generated">
            <a:extLst>
              <a:ext uri="{FF2B5EF4-FFF2-40B4-BE49-F238E27FC236}">
                <a16:creationId xmlns:a16="http://schemas.microsoft.com/office/drawing/2014/main" id="{F33C5BCC-A034-CAA9-4DD6-EA4F2476A52D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1" y="6012774"/>
            <a:ext cx="328299" cy="225376"/>
          </a:xfrm>
          <a:prstGeom prst="rect">
            <a:avLst/>
          </a:prstGeom>
        </p:spPr>
      </p:pic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B2E6EAC1-BB03-54E8-2847-4F91756E10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5715844"/>
            <a:ext cx="391342" cy="268655"/>
          </a:xfrm>
          <a:prstGeom prst="rect">
            <a:avLst/>
          </a:prstGeom>
        </p:spPr>
      </p:pic>
      <p:pic>
        <p:nvPicPr>
          <p:cNvPr id="56" name="Picture 55" descr="A picture containing Teams&#10;&#10;Description automatically generated">
            <a:extLst>
              <a:ext uri="{FF2B5EF4-FFF2-40B4-BE49-F238E27FC236}">
                <a16:creationId xmlns:a16="http://schemas.microsoft.com/office/drawing/2014/main" id="{AC036FFA-CE39-E938-CD00-0177746EC9F4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2" y="5433716"/>
            <a:ext cx="377669" cy="259268"/>
          </a:xfrm>
          <a:prstGeom prst="rect">
            <a:avLst/>
          </a:prstGeom>
        </p:spPr>
      </p:pic>
      <p:pic>
        <p:nvPicPr>
          <p:cNvPr id="66" name="Picture 65" descr="A group of children's faces&#10;&#10;Description automatically generated with low confidence">
            <a:extLst>
              <a:ext uri="{FF2B5EF4-FFF2-40B4-BE49-F238E27FC236}">
                <a16:creationId xmlns:a16="http://schemas.microsoft.com/office/drawing/2014/main" id="{00BF83D2-C547-5601-6862-9D531F5EEEA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57" y="5127748"/>
            <a:ext cx="377668" cy="259268"/>
          </a:xfrm>
          <a:prstGeom prst="rect">
            <a:avLst/>
          </a:prstGeom>
        </p:spPr>
      </p:pic>
      <p:graphicFrame>
        <p:nvGraphicFramePr>
          <p:cNvPr id="67" name="Table 30">
            <a:extLst>
              <a:ext uri="{FF2B5EF4-FFF2-40B4-BE49-F238E27FC236}">
                <a16:creationId xmlns:a16="http://schemas.microsoft.com/office/drawing/2014/main" id="{61C41385-0C6A-8154-F845-A017F6FC8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280331"/>
              </p:ext>
            </p:extLst>
          </p:nvPr>
        </p:nvGraphicFramePr>
        <p:xfrm>
          <a:off x="2261236" y="42595"/>
          <a:ext cx="1625506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506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273051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cosas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32093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color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colour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3209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ciudad (f) – city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489460"/>
                  </a:ext>
                </a:extLst>
              </a:tr>
              <a:tr h="232093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fiesta (f) – party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320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medio (m) – middle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199192"/>
                  </a:ext>
                </a:extLst>
              </a:tr>
              <a:tr h="2320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nube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(f) – cloud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566588"/>
                  </a:ext>
                </a:extLst>
              </a:tr>
              <a:tr h="2320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persona (f) – person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624945"/>
                  </a:ext>
                </a:extLst>
              </a:tr>
              <a:tr h="232093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posición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127836"/>
                  </a:ext>
                </a:extLst>
              </a:tr>
              <a:tr h="2320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abajo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below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73315"/>
                  </a:ext>
                </a:extLst>
              </a:tr>
              <a:tr h="2320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arriba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above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881985"/>
                  </a:ext>
                </a:extLst>
              </a:tr>
            </a:tbl>
          </a:graphicData>
        </a:graphic>
      </p:graphicFrame>
      <p:graphicFrame>
        <p:nvGraphicFramePr>
          <p:cNvPr id="69" name="Table 68">
            <a:extLst>
              <a:ext uri="{FF2B5EF4-FFF2-40B4-BE49-F238E27FC236}">
                <a16:creationId xmlns:a16="http://schemas.microsoft.com/office/drawing/2014/main" id="{3AC2785B-854B-5788-EC4C-D3834552B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941556"/>
              </p:ext>
            </p:extLst>
          </p:nvPr>
        </p:nvGraphicFramePr>
        <p:xfrm>
          <a:off x="2201959" y="2820146"/>
          <a:ext cx="2310951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0951">
                  <a:extLst>
                    <a:ext uri="{9D8B030D-6E8A-4147-A177-3AD203B41FA5}">
                      <a16:colId xmlns:a16="http://schemas.microsoft.com/office/drawing/2014/main" val="4057540295"/>
                    </a:ext>
                  </a:extLst>
                </a:gridCol>
              </a:tblGrid>
              <a:tr h="250285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527147"/>
                  </a:ext>
                </a:extLst>
              </a:tr>
              <a:tr h="25028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  <a:r>
                        <a:rPr lang="en-GB" sz="11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alt</a:t>
                      </a:r>
                      <a:r>
                        <a:rPr lang="en-GB" sz="11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tall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122204"/>
                  </a:ext>
                </a:extLst>
              </a:tr>
              <a:tr h="250285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blanc</a:t>
                      </a:r>
                      <a:r>
                        <a:rPr lang="en-GB" sz="11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blanc</a:t>
                      </a:r>
                      <a:r>
                        <a:rPr lang="en-GB" sz="11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white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89191"/>
                  </a:ext>
                </a:extLst>
              </a:tr>
              <a:tr h="250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baj</a:t>
                      </a:r>
                      <a:r>
                        <a:rPr lang="en-GB" sz="11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o,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baj</a:t>
                      </a:r>
                      <a:r>
                        <a:rPr lang="en-GB" sz="11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short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24767"/>
                  </a:ext>
                </a:extLst>
              </a:tr>
              <a:tr h="250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débi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weak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856709"/>
                  </a:ext>
                </a:extLst>
              </a:tr>
              <a:tr h="250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fuert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strong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532981"/>
                  </a:ext>
                </a:extLst>
              </a:tr>
              <a:tr h="250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big, large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592947"/>
                  </a:ext>
                </a:extLst>
              </a:tr>
              <a:tr h="250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independient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independent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302193"/>
                  </a:ext>
                </a:extLst>
              </a:tr>
              <a:tr h="250285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negr</a:t>
                      </a:r>
                      <a:r>
                        <a:rPr lang="en-GB" sz="1100" b="1" dirty="0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negr</a:t>
                      </a:r>
                      <a:r>
                        <a:rPr lang="en-GB" sz="11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black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25824"/>
                  </a:ext>
                </a:extLst>
              </a:tr>
              <a:tr h="250285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preferid</a:t>
                      </a:r>
                      <a:r>
                        <a:rPr lang="en-GB" sz="11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preferid</a:t>
                      </a:r>
                      <a:r>
                        <a:rPr lang="en-GB" sz="11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preferred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411315"/>
                  </a:ext>
                </a:extLst>
              </a:tr>
              <a:tr h="250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 err="1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verde</a:t>
                      </a:r>
                      <a:r>
                        <a:rPr lang="en-GB" sz="11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green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107113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0B7ECE43-7D7C-ADD1-8AD1-5A3ACB67D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674968"/>
              </p:ext>
            </p:extLst>
          </p:nvPr>
        </p:nvGraphicFramePr>
        <p:xfrm>
          <a:off x="2252734" y="5692983"/>
          <a:ext cx="2267267" cy="11427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7267">
                  <a:extLst>
                    <a:ext uri="{9D8B030D-6E8A-4147-A177-3AD203B41FA5}">
                      <a16:colId xmlns:a16="http://schemas.microsoft.com/office/drawing/2014/main" val="4190159901"/>
                    </a:ext>
                  </a:extLst>
                </a:gridCol>
              </a:tblGrid>
              <a:tr h="321906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Conectores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🔗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530592"/>
                  </a:ext>
                </a:extLst>
              </a:tr>
              <a:tr h="273620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but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27753"/>
                  </a:ext>
                </a:extLst>
              </a:tr>
              <a:tr h="273620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también – also, too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81913"/>
                  </a:ext>
                </a:extLst>
              </a:tr>
              <a:tr h="273620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 - 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54158"/>
                  </a:ext>
                </a:extLst>
              </a:tr>
            </a:tbl>
          </a:graphicData>
        </a:graphic>
      </p:graphicFrame>
      <p:pic>
        <p:nvPicPr>
          <p:cNvPr id="72" name="Picture 71">
            <a:extLst>
              <a:ext uri="{FF2B5EF4-FFF2-40B4-BE49-F238E27FC236}">
                <a16:creationId xmlns:a16="http://schemas.microsoft.com/office/drawing/2014/main" id="{4B7A1F9F-53C7-9DAA-0491-ABDE3976DEB2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10929"/>
          <a:stretch/>
        </p:blipFill>
        <p:spPr>
          <a:xfrm>
            <a:off x="3937064" y="1514969"/>
            <a:ext cx="1947641" cy="796253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8D4E752-AC37-4748-5CA9-CFBCA9A3B16E}"/>
              </a:ext>
            </a:extLst>
          </p:cNvPr>
          <p:cNvSpPr/>
          <p:nvPr/>
        </p:nvSpPr>
        <p:spPr>
          <a:xfrm>
            <a:off x="3938185" y="679170"/>
            <a:ext cx="1938415" cy="796253"/>
          </a:xfrm>
          <a:prstGeom prst="roundRect">
            <a:avLst>
              <a:gd name="adj" fmla="val 22740"/>
            </a:avLst>
          </a:prstGeom>
          <a:solidFill>
            <a:srgbClr val="FFF2CC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Gloria Fuertes es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poetisa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de España.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D9DD137-9354-A2A8-E77C-5EA89FC65ECB}"/>
              </a:ext>
            </a:extLst>
          </p:cNvPr>
          <p:cNvGrpSpPr/>
          <p:nvPr/>
        </p:nvGrpSpPr>
        <p:grpSpPr>
          <a:xfrm>
            <a:off x="3946337" y="416140"/>
            <a:ext cx="548991" cy="528498"/>
            <a:chOff x="6210543" y="3764108"/>
            <a:chExt cx="801046" cy="775262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B2C111A-3237-5F29-8C09-703316A0D0D3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B754B67-36AD-B961-9785-4E45DF156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78" name="Picture 7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53780FF0-D805-41B4-8C1C-5C8EC4567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C0C977E8-3B60-0612-048B-7F64AF123C3C}"/>
              </a:ext>
            </a:extLst>
          </p:cNvPr>
          <p:cNvSpPr txBox="1"/>
          <p:nvPr/>
        </p:nvSpPr>
        <p:spPr>
          <a:xfrm>
            <a:off x="7091026" y="135065"/>
            <a:ext cx="4115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C00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Amarillo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7183FA7-24AE-32E6-9E15-FAB0560B4CAF}"/>
              </a:ext>
            </a:extLst>
          </p:cNvPr>
          <p:cNvSpPr txBox="1"/>
          <p:nvPr/>
        </p:nvSpPr>
        <p:spPr>
          <a:xfrm>
            <a:off x="7099334" y="2817337"/>
            <a:ext cx="247911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use </a:t>
            </a:r>
            <a:r>
              <a:rPr kumimoji="0" lang="en-GB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before a masculine noun and </a:t>
            </a: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before a feminine noun.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108442C-AE7E-A5D8-5FC8-1889F5BAFB80}"/>
              </a:ext>
            </a:extLst>
          </p:cNvPr>
          <p:cNvSpPr txBox="1"/>
          <p:nvPr/>
        </p:nvSpPr>
        <p:spPr>
          <a:xfrm>
            <a:off x="7157969" y="3385622"/>
            <a:ext cx="25252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a/an,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use </a:t>
            </a:r>
            <a:r>
              <a:rPr kumimoji="0" lang="en-GB" sz="1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before a masculine noun and </a:t>
            </a:r>
            <a:r>
              <a:rPr kumimoji="0" lang="en-GB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una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before a feminine noun.</a:t>
            </a:r>
          </a:p>
        </p:txBody>
      </p:sp>
      <p:pic>
        <p:nvPicPr>
          <p:cNvPr id="151" name="Picture 2" descr="Free vector graphics of Abstract">
            <a:extLst>
              <a:ext uri="{FF2B5EF4-FFF2-40B4-BE49-F238E27FC236}">
                <a16:creationId xmlns:a16="http://schemas.microsoft.com/office/drawing/2014/main" id="{18EF0DC8-BC43-34AD-2E23-B274FE61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428" y="4061228"/>
            <a:ext cx="262658" cy="354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6" descr="Iglesia, Capilla, Religión, Cementerio, Campanas">
            <a:extLst>
              <a:ext uri="{FF2B5EF4-FFF2-40B4-BE49-F238E27FC236}">
                <a16:creationId xmlns:a16="http://schemas.microsoft.com/office/drawing/2014/main" id="{0FCFC1C1-193F-FA6C-BF8F-5DA77A9ED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78" y="3986465"/>
            <a:ext cx="284307" cy="42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8">
            <a:extLst>
              <a:ext uri="{FF2B5EF4-FFF2-40B4-BE49-F238E27FC236}">
                <a16:creationId xmlns:a16="http://schemas.microsoft.com/office/drawing/2014/main" id="{ACD95452-82BD-A4CA-50F4-BC4605C9E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3991941" y="2919051"/>
            <a:ext cx="848862" cy="855988"/>
          </a:xfrm>
          <a:prstGeom prst="rect">
            <a:avLst/>
          </a:prstGeom>
          <a:ln w="38100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2">
            <a:extLst>
              <a:ext uri="{FF2B5EF4-FFF2-40B4-BE49-F238E27FC236}">
                <a16:creationId xmlns:a16="http://schemas.microsoft.com/office/drawing/2014/main" id="{17A32E30-9B90-FC7D-84B8-A796E5C16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14" y="2917881"/>
            <a:ext cx="870574" cy="866078"/>
          </a:xfrm>
          <a:prstGeom prst="rect">
            <a:avLst/>
          </a:prstGeom>
          <a:ln w="38100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id="{9F0AB3BC-12C6-E997-C835-3FE19151108D}"/>
              </a:ext>
            </a:extLst>
          </p:cNvPr>
          <p:cNvSpPr/>
          <p:nvPr/>
        </p:nvSpPr>
        <p:spPr>
          <a:xfrm>
            <a:off x="4545874" y="3948480"/>
            <a:ext cx="2531504" cy="648879"/>
          </a:xfrm>
          <a:prstGeom prst="roundRect">
            <a:avLst>
              <a:gd name="adj" fmla="val 22740"/>
            </a:avLst>
          </a:prstGeom>
          <a:solidFill>
            <a:srgbClr val="FFF2CC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España, </a:t>
            </a:r>
            <a:r>
              <a:rPr kumimoji="0" lang="en-GB" sz="1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día del     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padre es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marzo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1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día de la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madre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mayo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GB" sz="1200" dirty="0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E9E6DE2-5CA8-EDF7-36A5-492BA57A14FA}"/>
              </a:ext>
            </a:extLst>
          </p:cNvPr>
          <p:cNvGrpSpPr/>
          <p:nvPr/>
        </p:nvGrpSpPr>
        <p:grpSpPr>
          <a:xfrm>
            <a:off x="4306086" y="3861005"/>
            <a:ext cx="416579" cy="432730"/>
            <a:chOff x="6210543" y="3764108"/>
            <a:chExt cx="801046" cy="775262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0C4847C-874E-C216-F54A-CEEA62E939A6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D3818F9C-907E-E48A-8C97-7641471DC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43" name="Picture 142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8E8D5CBA-62C1-7E8C-6020-6A8A1C79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257EC905-1A2E-35A4-5DDF-B2BCA1B518A3}"/>
              </a:ext>
            </a:extLst>
          </p:cNvPr>
          <p:cNvSpPr/>
          <p:nvPr/>
        </p:nvSpPr>
        <p:spPr>
          <a:xfrm>
            <a:off x="3946243" y="2345632"/>
            <a:ext cx="3064254" cy="447213"/>
          </a:xfrm>
          <a:prstGeom prst="roundRect">
            <a:avLst>
              <a:gd name="adj" fmla="val 2274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‘Paisa</a:t>
            </a:r>
            <a:r>
              <a:rPr lang="es-ES" sz="1200" b="1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</a:rPr>
              <a:t>j</a:t>
            </a:r>
            <a:r>
              <a:rPr lang="es-ES" sz="1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para que los pintes’</a:t>
            </a:r>
          </a:p>
          <a:p>
            <a:pPr algn="ctr"/>
            <a:r>
              <a:rPr lang="es-ES" sz="1050" i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s-ES" sz="105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Landscapes</a:t>
            </a:r>
            <a:r>
              <a:rPr lang="es-ES" sz="105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105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for</a:t>
            </a:r>
            <a:r>
              <a:rPr lang="es-ES" sz="105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105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r>
              <a:rPr lang="es-ES" sz="105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105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</a:t>
            </a:r>
            <a:r>
              <a:rPr lang="es-ES" sz="105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" sz="1050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paint</a:t>
            </a:r>
            <a:r>
              <a:rPr lang="es-ES" sz="1050" i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sz="1050" dirty="0"/>
          </a:p>
        </p:txBody>
      </p:sp>
      <p:pic>
        <p:nvPicPr>
          <p:cNvPr id="193" name="Picture 192" descr="A picture containing Teams&#10;&#10;Description automatically generated">
            <a:extLst>
              <a:ext uri="{FF2B5EF4-FFF2-40B4-BE49-F238E27FC236}">
                <a16:creationId xmlns:a16="http://schemas.microsoft.com/office/drawing/2014/main" id="{0F07310B-499A-4F76-1B97-7B87997B33C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946" y="6423559"/>
            <a:ext cx="281068" cy="192952"/>
          </a:xfrm>
          <a:prstGeom prst="rect">
            <a:avLst/>
          </a:prstGeom>
        </p:spPr>
      </p:pic>
      <p:sp>
        <p:nvSpPr>
          <p:cNvPr id="195" name="TextBox 194">
            <a:extLst>
              <a:ext uri="{FF2B5EF4-FFF2-40B4-BE49-F238E27FC236}">
                <a16:creationId xmlns:a16="http://schemas.microsoft.com/office/drawing/2014/main" id="{F1D3DBF5-0B52-5E5D-26BE-57BE57A2341B}"/>
              </a:ext>
            </a:extLst>
          </p:cNvPr>
          <p:cNvSpPr txBox="1"/>
          <p:nvPr/>
        </p:nvSpPr>
        <p:spPr>
          <a:xfrm>
            <a:off x="7189118" y="6208719"/>
            <a:ext cx="22478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fuerte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soy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débil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6" name="Picture 195" descr="A group of children's faces&#10;&#10;Description automatically generated with low confidence">
            <a:extLst>
              <a:ext uri="{FF2B5EF4-FFF2-40B4-BE49-F238E27FC236}">
                <a16:creationId xmlns:a16="http://schemas.microsoft.com/office/drawing/2014/main" id="{2A7B3B33-370D-BA88-13BB-629B106E87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783" y="6432840"/>
            <a:ext cx="309411" cy="212410"/>
          </a:xfrm>
          <a:prstGeom prst="rect">
            <a:avLst/>
          </a:prstGeom>
        </p:spPr>
      </p:pic>
      <p:pic>
        <p:nvPicPr>
          <p:cNvPr id="198" name="Picture 2" descr="Calendario, Mensual, Oficina, Mes, Fecha">
            <a:extLst>
              <a:ext uri="{FF2B5EF4-FFF2-40B4-BE49-F238E27FC236}">
                <a16:creationId xmlns:a16="http://schemas.microsoft.com/office/drawing/2014/main" id="{4DA785AF-20FD-C2EF-768F-7B77EA8E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33" y="4714034"/>
            <a:ext cx="335502" cy="3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16" descr="Gráfico, Conejito Blanco">
            <a:extLst>
              <a:ext uri="{FF2B5EF4-FFF2-40B4-BE49-F238E27FC236}">
                <a16:creationId xmlns:a16="http://schemas.microsoft.com/office/drawing/2014/main" id="{64966FD9-3D85-A26C-95DE-F0262F3EE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48" y="5490931"/>
            <a:ext cx="218347" cy="18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2" descr="Hand, Counting, Fingers, One, Two, Three, Four, Five">
            <a:extLst>
              <a:ext uri="{FF2B5EF4-FFF2-40B4-BE49-F238E27FC236}">
                <a16:creationId xmlns:a16="http://schemas.microsoft.com/office/drawing/2014/main" id="{E5CFE96A-08EB-B90F-76AE-B524F0D33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9" t="-2917" r="41323" b="2917"/>
          <a:stretch/>
        </p:blipFill>
        <p:spPr bwMode="auto">
          <a:xfrm>
            <a:off x="5982080" y="6206114"/>
            <a:ext cx="227840" cy="6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Silhouette Horse vector and picture">
            <a:extLst>
              <a:ext uri="{FF2B5EF4-FFF2-40B4-BE49-F238E27FC236}">
                <a16:creationId xmlns:a16="http://schemas.microsoft.com/office/drawing/2014/main" id="{2CF5E0BD-F1C4-08B1-FDB1-28B78348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767" y="6128817"/>
            <a:ext cx="371929" cy="2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TextBox 200">
            <a:extLst>
              <a:ext uri="{FF2B5EF4-FFF2-40B4-BE49-F238E27FC236}">
                <a16:creationId xmlns:a16="http://schemas.microsoft.com/office/drawing/2014/main" id="{3309BAF1-6563-E075-49E4-1889E452DA55}"/>
              </a:ext>
            </a:extLst>
          </p:cNvPr>
          <p:cNvSpPr txBox="1"/>
          <p:nvPr/>
        </p:nvSpPr>
        <p:spPr>
          <a:xfrm>
            <a:off x="9851972" y="5842651"/>
            <a:ext cx="24791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(My bike is black.)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2A873D36-777B-EFA0-4166-3783641B5278}"/>
              </a:ext>
            </a:extLst>
          </p:cNvPr>
          <p:cNvSpPr txBox="1"/>
          <p:nvPr/>
        </p:nvSpPr>
        <p:spPr>
          <a:xfrm>
            <a:off x="9851972" y="6352449"/>
            <a:ext cx="24791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(Your horse is black.)</a:t>
            </a:r>
          </a:p>
        </p:txBody>
      </p:sp>
      <p:pic>
        <p:nvPicPr>
          <p:cNvPr id="2052" name="Picture 4" descr="Free Bike Bicycle vector and picture">
            <a:extLst>
              <a:ext uri="{FF2B5EF4-FFF2-40B4-BE49-F238E27FC236}">
                <a16:creationId xmlns:a16="http://schemas.microsoft.com/office/drawing/2014/main" id="{9CBD3475-24EE-16DD-0BDB-25BA23E2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80" y="5673227"/>
            <a:ext cx="339739" cy="20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BAD8877C-1DE7-0FB9-D8AC-5A41E4BD4D92}"/>
              </a:ext>
            </a:extLst>
          </p:cNvPr>
          <p:cNvSpPr txBox="1"/>
          <p:nvPr/>
        </p:nvSpPr>
        <p:spPr>
          <a:xfrm>
            <a:off x="7118384" y="5024216"/>
            <a:ext cx="237401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Sometimes, </a:t>
            </a:r>
            <a:r>
              <a:rPr kumimoji="0" lang="en-GB" sz="10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comparing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we use subject pronouns to emphasise</a:t>
            </a:r>
            <a:r>
              <a:rPr kumimoji="0" lang="en-GB" sz="1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difference.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can also 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help us </a:t>
            </a:r>
            <a:r>
              <a:rPr kumimoji="0" lang="en-GB" sz="10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avoid confusion</a:t>
            </a:r>
            <a:r>
              <a:rPr kumimoji="0" lang="en-GB" sz="1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10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make it clear who we are talking about. </a:t>
            </a:r>
            <a:endParaRPr kumimoji="0" lang="en-GB" sz="1000" b="0" i="0" u="sng" strike="noStrike" kern="1200" cap="none" spc="0" normalizeH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B98C68C3-B83F-9604-37BA-2E9C130EBF0C}"/>
              </a:ext>
            </a:extLst>
          </p:cNvPr>
          <p:cNvSpPr txBox="1"/>
          <p:nvPr/>
        </p:nvSpPr>
        <p:spPr>
          <a:xfrm>
            <a:off x="7317840" y="6610364"/>
            <a:ext cx="21191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strong, but 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 weak.)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779B3F5-48A9-DB14-C847-7BF03E50A805}"/>
              </a:ext>
            </a:extLst>
          </p:cNvPr>
          <p:cNvSpPr txBox="1"/>
          <p:nvPr/>
        </p:nvSpPr>
        <p:spPr>
          <a:xfrm>
            <a:off x="9511447" y="3505419"/>
            <a:ext cx="2632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iglesia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alt</a:t>
            </a:r>
            <a:r>
              <a:rPr lang="en-GB" sz="1050" b="1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(a tall church)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4B0277A0-6991-35E5-7C41-5AFE89902414}"/>
              </a:ext>
            </a:extLst>
          </p:cNvPr>
          <p:cNvSpPr txBox="1"/>
          <p:nvPr/>
        </p:nvSpPr>
        <p:spPr>
          <a:xfrm>
            <a:off x="9506862" y="4337464"/>
            <a:ext cx="26324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montaña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verd</a:t>
            </a:r>
            <a:r>
              <a:rPr kumimoji="0" lang="en-GB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(a green mountain)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 descr="Diagram&#10;&#10;Description automatically generated with low confidence">
            <a:extLst>
              <a:ext uri="{FF2B5EF4-FFF2-40B4-BE49-F238E27FC236}">
                <a16:creationId xmlns:a16="http://schemas.microsoft.com/office/drawing/2014/main" id="{446AD5F7-A965-E5A0-4F54-F45FE1DF75B7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biLevel thresh="75000"/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artisticFilmGrain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5"/>
          <a:stretch/>
        </p:blipFill>
        <p:spPr>
          <a:xfrm>
            <a:off x="6063912" y="2909520"/>
            <a:ext cx="870574" cy="88149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4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Table 34">
            <a:extLst>
              <a:ext uri="{FF2B5EF4-FFF2-40B4-BE49-F238E27FC236}">
                <a16:creationId xmlns:a16="http://schemas.microsoft.com/office/drawing/2014/main" id="{49333480-FEC5-9E3B-669A-9848EC611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439036"/>
              </p:ext>
            </p:extLst>
          </p:nvPr>
        </p:nvGraphicFramePr>
        <p:xfrm>
          <a:off x="4609371" y="2655675"/>
          <a:ext cx="7546534" cy="41824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1529">
                  <a:extLst>
                    <a:ext uri="{9D8B030D-6E8A-4147-A177-3AD203B41FA5}">
                      <a16:colId xmlns:a16="http://schemas.microsoft.com/office/drawing/2014/main" val="249754002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3517060348"/>
                    </a:ext>
                  </a:extLst>
                </a:gridCol>
                <a:gridCol w="2707105">
                  <a:extLst>
                    <a:ext uri="{9D8B030D-6E8A-4147-A177-3AD203B41FA5}">
                      <a16:colId xmlns:a16="http://schemas.microsoft.com/office/drawing/2014/main" val="3480091807"/>
                    </a:ext>
                  </a:extLst>
                </a:gridCol>
              </a:tblGrid>
              <a:tr h="2091233">
                <a:tc>
                  <a:txBody>
                    <a:bodyPr/>
                    <a:lstStyle/>
                    <a:p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Using </a:t>
                      </a:r>
                      <a:r>
                        <a:rPr kumimoji="0" lang="en-GB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tener</a:t>
                      </a:r>
                      <a:r>
                        <a:rPr kumimoji="0" lang="en-GB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to be 'be’</a:t>
                      </a:r>
                    </a:p>
                    <a:p>
                      <a:endPara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In Spanish, we sometimes also use </a:t>
                      </a:r>
                      <a:r>
                        <a:rPr kumimoji="0" lang="en-GB" sz="1100" b="1" i="0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tener</a:t>
                      </a:r>
                      <a:r>
                        <a:rPr kumimoji="0" lang="en-GB" sz="1100" b="1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11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to mean ‘to be, being’: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Plural </a:t>
                      </a:r>
                      <a:r>
                        <a:rPr kumimoji="0" lang="es-ES" sz="11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definite</a:t>
                      </a:r>
                      <a:r>
                        <a:rPr kumimoji="0" lang="es-E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s-ES" sz="11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article</a:t>
                      </a:r>
                      <a:r>
                        <a:rPr kumimoji="0" lang="es-E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cs typeface="Arial"/>
                          <a:sym typeface="Arial"/>
                        </a:rPr>
                        <a:t> [los / las]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1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say ‘the’ before a plural noun (more than one), use ‘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 with masculine nouns and ‘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 with feminine nouns.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11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Giving your opinion</a:t>
                      </a:r>
                    </a:p>
                    <a:p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use the definite</a:t>
                      </a: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article after opinion </a:t>
                      </a:r>
                    </a:p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verbs (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634159"/>
                  </a:ext>
                </a:extLst>
              </a:tr>
              <a:tr h="2091233"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 tense –AR verbs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GB" sz="1100" dirty="0">
                          <a:latin typeface="Century Gothic" panose="020B0502020202020204" pitchFamily="34" charset="0"/>
                        </a:rPr>
                      </a:b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Present tense – ER verbs</a:t>
                      </a:r>
                    </a:p>
                    <a:p>
                      <a:endParaRPr lang="en-GB" sz="11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Using reference materials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[Understanding symbols]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Symbols give important information about the word (type of word and gender). 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0327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090D2E-B22C-451E-8420-4E9CF97E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226" y="67152"/>
            <a:ext cx="6584686" cy="365760"/>
          </a:xfrm>
        </p:spPr>
        <p:txBody>
          <a:bodyPr>
            <a:normAutofit/>
          </a:bodyPr>
          <a:lstStyle/>
          <a:p>
            <a:pPr lvl="0" algn="r">
              <a:lnSpc>
                <a:spcPct val="100000"/>
              </a:lnSpc>
              <a:spcBef>
                <a:spcPts val="0"/>
              </a:spcBef>
              <a:buClr>
                <a:srgbClr val="FF3333"/>
              </a:buClr>
              <a:buSzPts val="9600"/>
            </a:pP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Knowledge Organiser  - Summer Term 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F2163F6E-3707-4B27-8327-0F170B40E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765316"/>
              </p:ext>
            </p:extLst>
          </p:nvPr>
        </p:nvGraphicFramePr>
        <p:xfrm>
          <a:off x="45592" y="76101"/>
          <a:ext cx="2146042" cy="676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6042">
                  <a:extLst>
                    <a:ext uri="{9D8B030D-6E8A-4147-A177-3AD203B41FA5}">
                      <a16:colId xmlns:a16="http://schemas.microsoft.com/office/drawing/2014/main" val="3220626030"/>
                    </a:ext>
                  </a:extLst>
                </a:gridCol>
              </a:tblGrid>
              <a:tr h="34660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estados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901767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calor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heat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98560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frío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(m)– cold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008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fear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375745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sueño (m) – sleepiness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843441"/>
                  </a:ext>
                </a:extLst>
              </a:tr>
              <a:tr h="34660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acciones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654770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– to 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plove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loving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316142"/>
                  </a:ext>
                </a:extLst>
              </a:tr>
              <a:tr h="485249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escuchar – to listen, listening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390329"/>
                  </a:ext>
                </a:extLst>
              </a:tr>
              <a:tr h="437037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hablar – to speak, speaking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625593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hate, hating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202193"/>
                  </a:ext>
                </a:extLst>
              </a:tr>
              <a:tr h="485249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organizar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organise, organising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772396"/>
                  </a:ext>
                </a:extLst>
              </a:tr>
              <a:tr h="485249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tocar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to play, playing </a:t>
                      </a:r>
                    </a:p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(an instrument)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172734"/>
                  </a:ext>
                </a:extLst>
              </a:tr>
              <a:tr h="34660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descripción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39980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cada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each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408103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difícil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difficult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885083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fácil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easy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799131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famos</a:t>
                      </a:r>
                      <a:r>
                        <a:rPr lang="en-GB" sz="11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</a:t>
                      </a:r>
                      <a:r>
                        <a:rPr lang="en-GB" sz="1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famos</a:t>
                      </a:r>
                      <a:r>
                        <a:rPr lang="en-GB" sz="11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famous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372110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(the, masc., plural.)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422285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– (the, fem., plural.)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6258"/>
                  </a:ext>
                </a:extLst>
              </a:tr>
              <a:tr h="294615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típic</a:t>
                      </a:r>
                      <a:r>
                        <a:rPr lang="en-GB" sz="1100" b="1" dirty="0" err="1">
                          <a:solidFill>
                            <a:srgbClr val="0070C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,típic</a:t>
                      </a:r>
                      <a:r>
                        <a:rPr lang="en-GB" sz="1100" b="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– typical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940134"/>
                  </a:ext>
                </a:extLst>
              </a:tr>
            </a:tbl>
          </a:graphicData>
        </a:graphic>
      </p:graphicFrame>
      <p:sp>
        <p:nvSpPr>
          <p:cNvPr id="138" name="Rectangle 137">
            <a:extLst>
              <a:ext uri="{FF2B5EF4-FFF2-40B4-BE49-F238E27FC236}">
                <a16:creationId xmlns:a16="http://schemas.microsoft.com/office/drawing/2014/main" id="{1AA8A286-4A9E-4643-818D-BA1BA9745A15}"/>
              </a:ext>
            </a:extLst>
          </p:cNvPr>
          <p:cNvSpPr/>
          <p:nvPr/>
        </p:nvSpPr>
        <p:spPr>
          <a:xfrm>
            <a:off x="5860700" y="95888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Phonics</a:t>
            </a:r>
          </a:p>
        </p:txBody>
      </p:sp>
      <p:pic>
        <p:nvPicPr>
          <p:cNvPr id="148" name="Picture 14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EE2250-5900-46CE-837B-FB60E897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088" y="56653"/>
            <a:ext cx="489828" cy="32642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0C977E8-3B60-0612-048B-7F64AF123C3C}"/>
              </a:ext>
            </a:extLst>
          </p:cNvPr>
          <p:cNvSpPr txBox="1"/>
          <p:nvPr/>
        </p:nvSpPr>
        <p:spPr>
          <a:xfrm>
            <a:off x="7077378" y="72433"/>
            <a:ext cx="4115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C00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Amarillo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2696563-62A5-AE8E-8520-38A634692AC5}"/>
              </a:ext>
            </a:extLst>
          </p:cNvPr>
          <p:cNvSpPr txBox="1"/>
          <p:nvPr/>
        </p:nvSpPr>
        <p:spPr>
          <a:xfrm>
            <a:off x="1943100" y="-122647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CD5C5B-92A5-B7A5-B71F-4F3B7831E483}"/>
              </a:ext>
            </a:extLst>
          </p:cNvPr>
          <p:cNvSpPr txBox="1"/>
          <p:nvPr/>
        </p:nvSpPr>
        <p:spPr>
          <a:xfrm>
            <a:off x="4604417" y="3479468"/>
            <a:ext cx="2670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calor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B98792-9EC1-226A-7906-49D08B124B8B}"/>
              </a:ext>
            </a:extLst>
          </p:cNvPr>
          <p:cNvSpPr txBox="1"/>
          <p:nvPr/>
        </p:nvSpPr>
        <p:spPr>
          <a:xfrm>
            <a:off x="4737052" y="3768257"/>
            <a:ext cx="21077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Tienes</a:t>
            </a:r>
            <a:r>
              <a:rPr kumimoji="0" lang="en-GB" sz="1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frío</a:t>
            </a:r>
            <a:r>
              <a:rPr kumimoji="0" lang="en-GB" sz="1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328F4D-3E54-B716-EE55-A50414621928}"/>
              </a:ext>
            </a:extLst>
          </p:cNvPr>
          <p:cNvSpPr txBox="1"/>
          <p:nvPr/>
        </p:nvSpPr>
        <p:spPr>
          <a:xfrm>
            <a:off x="4613227" y="4046923"/>
            <a:ext cx="22686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Tiene</a:t>
            </a: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sueño.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F2E6A3-5F4C-7CF5-51C0-4C9074182E9D}"/>
              </a:ext>
            </a:extLst>
          </p:cNvPr>
          <p:cNvSpPr txBox="1"/>
          <p:nvPr/>
        </p:nvSpPr>
        <p:spPr>
          <a:xfrm>
            <a:off x="4613227" y="4309003"/>
            <a:ext cx="22686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Tengo</a:t>
            </a: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1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ocho</a:t>
            </a:r>
            <a:r>
              <a:rPr kumimoji="0" lang="en-GB" sz="11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años.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527D21-2D74-6F21-CF6F-89622D2E626E}"/>
              </a:ext>
            </a:extLst>
          </p:cNvPr>
          <p:cNvSpPr txBox="1"/>
          <p:nvPr/>
        </p:nvSpPr>
        <p:spPr>
          <a:xfrm>
            <a:off x="5527740" y="3496373"/>
            <a:ext cx="8655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am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hot.)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93C739-9E8D-B7C1-5CC2-5322464843C5}"/>
              </a:ext>
            </a:extLst>
          </p:cNvPr>
          <p:cNvSpPr txBox="1"/>
          <p:nvPr/>
        </p:nvSpPr>
        <p:spPr>
          <a:xfrm>
            <a:off x="5493559" y="4065993"/>
            <a:ext cx="11813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S/he</a:t>
            </a:r>
            <a:r>
              <a:rPr kumimoji="0" lang="en-GB" sz="9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9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sleepy.)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7F8282-79A8-DB37-9D8F-CA6575D5B28B}"/>
              </a:ext>
            </a:extLst>
          </p:cNvPr>
          <p:cNvSpPr txBox="1"/>
          <p:nvPr/>
        </p:nvSpPr>
        <p:spPr>
          <a:xfrm>
            <a:off x="5501599" y="4470697"/>
            <a:ext cx="22686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(I am</a:t>
            </a:r>
            <a:r>
              <a:rPr kumimoji="0" lang="en-GB" sz="9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9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eight years old.)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Picture 4" descr="Frozen, Emoji, Emoticon, Emotion, Winter">
            <a:extLst>
              <a:ext uri="{FF2B5EF4-FFF2-40B4-BE49-F238E27FC236}">
                <a16:creationId xmlns:a16="http://schemas.microsoft.com/office/drawing/2014/main" id="{1748605A-46A2-EE96-9858-3DA1B706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319" y="3661535"/>
            <a:ext cx="350328" cy="3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ot Face on OpenMoji 14.0">
            <a:extLst>
              <a:ext uri="{FF2B5EF4-FFF2-40B4-BE49-F238E27FC236}">
                <a16:creationId xmlns:a16="http://schemas.microsoft.com/office/drawing/2014/main" id="{7899B767-4785-041A-9DB4-8F373985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73" y="3363662"/>
            <a:ext cx="350328" cy="35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leeping, Sleep, Sleepy, Yawn, Emoticon">
            <a:extLst>
              <a:ext uri="{FF2B5EF4-FFF2-40B4-BE49-F238E27FC236}">
                <a16:creationId xmlns:a16="http://schemas.microsoft.com/office/drawing/2014/main" id="{8E38DEF2-D3E1-DFDD-9F0F-686D1448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319" y="4032663"/>
            <a:ext cx="290130" cy="29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3B61975-68FD-6673-458C-C08EDA3EF011}"/>
              </a:ext>
            </a:extLst>
          </p:cNvPr>
          <p:cNvSpPr txBox="1"/>
          <p:nvPr/>
        </p:nvSpPr>
        <p:spPr>
          <a:xfrm>
            <a:off x="5530672" y="3773104"/>
            <a:ext cx="21077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are</a:t>
            </a:r>
            <a:r>
              <a:rPr kumimoji="0" lang="en-GB" sz="9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cold.)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938B33-062F-5DD3-8C6E-73627A5187B6}"/>
              </a:ext>
            </a:extLst>
          </p:cNvPr>
          <p:cNvSpPr txBox="1"/>
          <p:nvPr/>
        </p:nvSpPr>
        <p:spPr>
          <a:xfrm>
            <a:off x="9455025" y="5755798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= noun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369F58F-433D-B78A-9021-9CCA42C9B800}"/>
              </a:ext>
            </a:extLst>
          </p:cNvPr>
          <p:cNvSpPr txBox="1"/>
          <p:nvPr/>
        </p:nvSpPr>
        <p:spPr>
          <a:xfrm>
            <a:off x="9429625" y="5961726"/>
            <a:ext cx="1085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= masculine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A0F5CC4-090E-2B04-4E02-A738EEB3703A}"/>
              </a:ext>
            </a:extLst>
          </p:cNvPr>
          <p:cNvSpPr txBox="1"/>
          <p:nvPr/>
        </p:nvSpPr>
        <p:spPr>
          <a:xfrm>
            <a:off x="9460490" y="6193244"/>
            <a:ext cx="902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= feminine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5DB59747-2A66-5212-1A36-10517AF7F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4140" y="5596350"/>
            <a:ext cx="1681848" cy="1074173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74E50D7C-0A4F-2340-C14A-1B0F0B5FAEB4}"/>
              </a:ext>
            </a:extLst>
          </p:cNvPr>
          <p:cNvSpPr txBox="1"/>
          <p:nvPr/>
        </p:nvSpPr>
        <p:spPr>
          <a:xfrm>
            <a:off x="9788400" y="3763912"/>
            <a:ext cx="268882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Odia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(s/he hates the colour green)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Amo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fiestas.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(I love festivals)</a:t>
            </a:r>
          </a:p>
        </p:txBody>
      </p:sp>
      <p:pic>
        <p:nvPicPr>
          <p:cNvPr id="89" name="Picture 2" descr="Gráficos vectoriales gratis de Corazón">
            <a:extLst>
              <a:ext uri="{FF2B5EF4-FFF2-40B4-BE49-F238E27FC236}">
                <a16:creationId xmlns:a16="http://schemas.microsoft.com/office/drawing/2014/main" id="{A8571C43-28AC-3A32-F3B8-1278CB5B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598" y="4257105"/>
            <a:ext cx="250927" cy="23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Angry, Emoji, Emoticon, Anger, Smiley">
            <a:extLst>
              <a:ext uri="{FF2B5EF4-FFF2-40B4-BE49-F238E27FC236}">
                <a16:creationId xmlns:a16="http://schemas.microsoft.com/office/drawing/2014/main" id="{8DE239A7-E97A-C666-F708-7D171361C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598" y="3734411"/>
            <a:ext cx="233052" cy="25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7F0A5782-E49B-88B8-9501-21AC9F99BDCA}"/>
              </a:ext>
            </a:extLst>
          </p:cNvPr>
          <p:cNvSpPr txBox="1"/>
          <p:nvPr/>
        </p:nvSpPr>
        <p:spPr>
          <a:xfrm>
            <a:off x="7350411" y="3717028"/>
            <a:ext cx="2212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1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1100" b="1" dirty="0" err="1">
                <a:solidFill>
                  <a:srgbClr val="0070C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los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libros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1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la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clase  </a:t>
            </a:r>
            <a:r>
              <a:rPr lang="en-GB" sz="1100" b="1" dirty="0">
                <a:solidFill>
                  <a:srgbClr val="FF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las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11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clases</a:t>
            </a: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7933640-4C81-BBE3-6D53-C81AEC58D862}"/>
              </a:ext>
            </a:extLst>
          </p:cNvPr>
          <p:cNvSpPr txBox="1"/>
          <p:nvPr/>
        </p:nvSpPr>
        <p:spPr>
          <a:xfrm>
            <a:off x="7311216" y="3924426"/>
            <a:ext cx="18049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book – </a:t>
            </a:r>
            <a:r>
              <a:rPr lang="en-GB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book</a:t>
            </a:r>
            <a:r>
              <a:rPr lang="en-GB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AA48035-E04F-233E-9D02-C9F950F662A3}"/>
              </a:ext>
            </a:extLst>
          </p:cNvPr>
          <p:cNvSpPr txBox="1"/>
          <p:nvPr/>
        </p:nvSpPr>
        <p:spPr>
          <a:xfrm>
            <a:off x="7321509" y="4486469"/>
            <a:ext cx="18049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class – </a:t>
            </a:r>
            <a:r>
              <a:rPr lang="en-GB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 classe</a:t>
            </a:r>
            <a:r>
              <a:rPr lang="en-GB" sz="1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14B27E78-FB38-D779-4D2E-1115CDF94C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9775" y="4240478"/>
            <a:ext cx="376939" cy="240094"/>
          </a:xfrm>
          <a:prstGeom prst="rect">
            <a:avLst/>
          </a:prstGeom>
        </p:spPr>
      </p:pic>
      <p:pic>
        <p:nvPicPr>
          <p:cNvPr id="41" name="Picture 2" descr="Books, Literature, Pile, Study">
            <a:extLst>
              <a:ext uri="{FF2B5EF4-FFF2-40B4-BE49-F238E27FC236}">
                <a16:creationId xmlns:a16="http://schemas.microsoft.com/office/drawing/2014/main" id="{E8A17D53-D8F5-2676-9A36-AC518ADB6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72" y="3749412"/>
            <a:ext cx="262721" cy="25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AC57FB22-CF47-78A7-1680-E87853327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896783"/>
              </p:ext>
            </p:extLst>
          </p:nvPr>
        </p:nvGraphicFramePr>
        <p:xfrm>
          <a:off x="2291981" y="18737"/>
          <a:ext cx="1569092" cy="1487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9092">
                  <a:extLst>
                    <a:ext uri="{9D8B030D-6E8A-4147-A177-3AD203B41FA5}">
                      <a16:colId xmlns:a16="http://schemas.microsoft.com/office/drawing/2014/main" val="2690583093"/>
                    </a:ext>
                  </a:extLst>
                </a:gridCol>
              </a:tblGrid>
              <a:tr h="418928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cosas</a:t>
                      </a:r>
                      <a:endParaRPr lang="en-GB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91727"/>
                  </a:ext>
                </a:extLst>
              </a:tr>
              <a:tr h="35608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cocina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– kitchen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79985"/>
                  </a:ext>
                </a:extLst>
              </a:tr>
              <a:tr h="35608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lugar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 – place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590210"/>
                  </a:ext>
                </a:extLst>
              </a:tr>
              <a:tr h="356088"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música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– music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820572"/>
                  </a:ext>
                </a:extLst>
              </a:tr>
            </a:tbl>
          </a:graphicData>
        </a:graphic>
      </p:graphicFrame>
      <p:pic>
        <p:nvPicPr>
          <p:cNvPr id="3074" name="Picture 2" descr="Free Gaudi Park Güell photo and picture">
            <a:extLst>
              <a:ext uri="{FF2B5EF4-FFF2-40B4-BE49-F238E27FC236}">
                <a16:creationId xmlns:a16="http://schemas.microsoft.com/office/drawing/2014/main" id="{57FFEA60-2A61-0DA1-8FD0-4FDFBE30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78" y="4240478"/>
            <a:ext cx="2263405" cy="14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89CB74ED-3F53-A2A4-0289-760746BCC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014289"/>
              </p:ext>
            </p:extLst>
          </p:nvPr>
        </p:nvGraphicFramePr>
        <p:xfrm>
          <a:off x="3890580" y="95888"/>
          <a:ext cx="1569092" cy="14048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9092">
                  <a:extLst>
                    <a:ext uri="{9D8B030D-6E8A-4147-A177-3AD203B41FA5}">
                      <a16:colId xmlns:a16="http://schemas.microsoft.com/office/drawing/2014/main" val="2309864605"/>
                    </a:ext>
                  </a:extLst>
                </a:gridCol>
              </a:tblGrid>
              <a:tr h="349845">
                <a:tc>
                  <a:txBody>
                    <a:bodyPr/>
                    <a:lstStyle/>
                    <a:p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Conectores</a:t>
                      </a: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🔗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56259"/>
                  </a:ext>
                </a:extLst>
              </a:tr>
              <a:tr h="263749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luego - then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480082"/>
                  </a:ext>
                </a:extLst>
              </a:tr>
              <a:tr h="263749">
                <a:tc>
                  <a:txBody>
                    <a:bodyPr/>
                    <a:lstStyle/>
                    <a:p>
                      <a:r>
                        <a:rPr lang="en-GB" sz="11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– but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770348"/>
                  </a:ext>
                </a:extLst>
              </a:tr>
              <a:tr h="263749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también – also, too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440397"/>
                  </a:ext>
                </a:extLst>
              </a:tr>
              <a:tr h="263749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 - and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024723"/>
                  </a:ext>
                </a:extLst>
              </a:tr>
            </a:tbl>
          </a:graphicData>
        </a:graphic>
      </p:graphicFrame>
      <p:graphicFrame>
        <p:nvGraphicFramePr>
          <p:cNvPr id="2" name="Table 107">
            <a:extLst>
              <a:ext uri="{FF2B5EF4-FFF2-40B4-BE49-F238E27FC236}">
                <a16:creationId xmlns:a16="http://schemas.microsoft.com/office/drawing/2014/main" id="{5F24AFB6-E505-7DDA-D0AD-7DBA2BFAA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529348"/>
              </p:ext>
            </p:extLst>
          </p:nvPr>
        </p:nvGraphicFramePr>
        <p:xfrm>
          <a:off x="5553337" y="473965"/>
          <a:ext cx="6539440" cy="616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263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84964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203010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96243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</a:tblGrid>
              <a:tr h="3160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</a:t>
                      </a:r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11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ube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300670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uelo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pic>
        <p:nvPicPr>
          <p:cNvPr id="29" name="Picture 28" descr="Background pattern&#10;&#10;Description automatically generated">
            <a:extLst>
              <a:ext uri="{FF2B5EF4-FFF2-40B4-BE49-F238E27FC236}">
                <a16:creationId xmlns:a16="http://schemas.microsoft.com/office/drawing/2014/main" id="{43C8758C-1912-5E71-93FC-B232384557B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0" t="54096" r="30708" b="5929"/>
          <a:stretch/>
        </p:blipFill>
        <p:spPr>
          <a:xfrm>
            <a:off x="9268400" y="652513"/>
            <a:ext cx="338368" cy="426068"/>
          </a:xfrm>
          <a:prstGeom prst="rect">
            <a:avLst/>
          </a:prstGeom>
        </p:spPr>
      </p:pic>
      <p:pic>
        <p:nvPicPr>
          <p:cNvPr id="31" name="Picture 30" descr="A picture containing silhouette, arch&#10;&#10;Description automatically generated">
            <a:extLst>
              <a:ext uri="{FF2B5EF4-FFF2-40B4-BE49-F238E27FC236}">
                <a16:creationId xmlns:a16="http://schemas.microsoft.com/office/drawing/2014/main" id="{3943C938-3E8E-6D68-D73A-15D09B6CE8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174" y="503842"/>
            <a:ext cx="411776" cy="264437"/>
          </a:xfrm>
          <a:prstGeom prst="rect">
            <a:avLst/>
          </a:prstGeom>
        </p:spPr>
      </p:pic>
      <p:pic>
        <p:nvPicPr>
          <p:cNvPr id="33" name="Picture 8" descr="Index Finger, Pointer, Click, Hand">
            <a:extLst>
              <a:ext uri="{FF2B5EF4-FFF2-40B4-BE49-F238E27FC236}">
                <a16:creationId xmlns:a16="http://schemas.microsoft.com/office/drawing/2014/main" id="{33E9D601-D187-C307-0DDD-1980B713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969" y="510294"/>
            <a:ext cx="155054" cy="24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EC19CD-EF0A-2B0D-49B4-BCCB6B437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411" y="801858"/>
            <a:ext cx="433796" cy="289084"/>
          </a:xfrm>
          <a:prstGeom prst="rect">
            <a:avLst/>
          </a:prstGeom>
        </p:spPr>
      </p:pic>
      <p:graphicFrame>
        <p:nvGraphicFramePr>
          <p:cNvPr id="35" name="Table 107">
            <a:extLst>
              <a:ext uri="{FF2B5EF4-FFF2-40B4-BE49-F238E27FC236}">
                <a16:creationId xmlns:a16="http://schemas.microsoft.com/office/drawing/2014/main" id="{8B7B72F1-9548-23F2-A92C-C608AAED2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230657"/>
              </p:ext>
            </p:extLst>
          </p:nvPr>
        </p:nvGraphicFramePr>
        <p:xfrm>
          <a:off x="5553337" y="1110198"/>
          <a:ext cx="6539440" cy="6034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263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84964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203010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96243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</a:tblGrid>
              <a:tr h="3092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ela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iento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294213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uela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anco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olsa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graphicFrame>
        <p:nvGraphicFramePr>
          <p:cNvPr id="36" name="Table 107">
            <a:extLst>
              <a:ext uri="{FF2B5EF4-FFF2-40B4-BE49-F238E27FC236}">
                <a16:creationId xmlns:a16="http://schemas.microsoft.com/office/drawing/2014/main" id="{56F0662F-96DE-E672-0F50-FE0BA6044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620721"/>
              </p:ext>
            </p:extLst>
          </p:nvPr>
        </p:nvGraphicFramePr>
        <p:xfrm>
          <a:off x="5553337" y="1728899"/>
          <a:ext cx="6539440" cy="5806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263">
                  <a:extLst>
                    <a:ext uri="{9D8B030D-6E8A-4147-A177-3AD203B41FA5}">
                      <a16:colId xmlns:a16="http://schemas.microsoft.com/office/drawing/2014/main" val="3967034550"/>
                    </a:ext>
                  </a:extLst>
                </a:gridCol>
                <a:gridCol w="184964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  <a:gridCol w="2030100">
                  <a:extLst>
                    <a:ext uri="{9D8B030D-6E8A-4147-A177-3AD203B41FA5}">
                      <a16:colId xmlns:a16="http://schemas.microsoft.com/office/drawing/2014/main" val="2415228631"/>
                    </a:ext>
                  </a:extLst>
                </a:gridCol>
                <a:gridCol w="1962430">
                  <a:extLst>
                    <a:ext uri="{9D8B030D-6E8A-4147-A177-3AD203B41FA5}">
                      <a16:colId xmlns:a16="http://schemas.microsoft.com/office/drawing/2014/main" val="2605829935"/>
                    </a:ext>
                  </a:extLst>
                </a:gridCol>
              </a:tblGrid>
              <a:tr h="2975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  <a:tr h="283081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2F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562303"/>
                  </a:ext>
                </a:extLst>
              </a:tr>
            </a:tbl>
          </a:graphicData>
        </a:graphic>
      </p:graphicFrame>
      <p:pic>
        <p:nvPicPr>
          <p:cNvPr id="45" name="Picture 44" descr="cartoon holding hands up to show the word 'but'">
            <a:extLst>
              <a:ext uri="{FF2B5EF4-FFF2-40B4-BE49-F238E27FC236}">
                <a16:creationId xmlns:a16="http://schemas.microsoft.com/office/drawing/2014/main" id="{29A12F3E-77DE-2D8E-DAFD-3BC44668CF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660" y="1726423"/>
            <a:ext cx="195451" cy="2668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EC3599C-CF9D-C121-0877-79F64A9A23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87" y="2049744"/>
            <a:ext cx="221505" cy="250908"/>
          </a:xfrm>
          <a:prstGeom prst="rect">
            <a:avLst/>
          </a:prstGeom>
        </p:spPr>
      </p:pic>
      <p:pic>
        <p:nvPicPr>
          <p:cNvPr id="47" name="Picture 46" descr="Logo, company name&#10;&#10;Description automatically generated">
            <a:extLst>
              <a:ext uri="{FF2B5EF4-FFF2-40B4-BE49-F238E27FC236}">
                <a16:creationId xmlns:a16="http://schemas.microsoft.com/office/drawing/2014/main" id="{8C280A34-06E2-75C7-D3E6-F5698EBBA06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33" y="1752829"/>
            <a:ext cx="257132" cy="257132"/>
          </a:xfrm>
          <a:prstGeom prst="rect">
            <a:avLst/>
          </a:prstGeom>
        </p:spPr>
      </p:pic>
      <p:pic>
        <p:nvPicPr>
          <p:cNvPr id="48" name="Picture 47" descr="Shape&#10;&#10;Description automatically generated">
            <a:extLst>
              <a:ext uri="{FF2B5EF4-FFF2-40B4-BE49-F238E27FC236}">
                <a16:creationId xmlns:a16="http://schemas.microsoft.com/office/drawing/2014/main" id="{B094A2E6-724A-2388-BC24-AB4C81962D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57" y="1705970"/>
            <a:ext cx="357405" cy="298489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8ACF3B34-D7DC-527F-1410-8F03E8882D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386" y="2029317"/>
            <a:ext cx="254495" cy="243560"/>
          </a:xfrm>
          <a:prstGeom prst="rect">
            <a:avLst/>
          </a:prstGeom>
        </p:spPr>
      </p:pic>
      <p:pic>
        <p:nvPicPr>
          <p:cNvPr id="54" name="Picture 53" descr="A picture containing car&#10;&#10;Description automatically generated">
            <a:extLst>
              <a:ext uri="{FF2B5EF4-FFF2-40B4-BE49-F238E27FC236}">
                <a16:creationId xmlns:a16="http://schemas.microsoft.com/office/drawing/2014/main" id="{0374AC6A-F37B-8558-845C-61B70AA531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190" y="2052894"/>
            <a:ext cx="506334" cy="2531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05A10A4-B5A7-EF58-8CDA-EC46EA141CF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93"/>
          <a:stretch/>
        </p:blipFill>
        <p:spPr>
          <a:xfrm>
            <a:off x="6964446" y="1153234"/>
            <a:ext cx="868943" cy="214417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FB314AF0-8528-AB12-7FD1-93EC83F9AA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45" y="1128961"/>
            <a:ext cx="451762" cy="284116"/>
          </a:xfrm>
          <a:prstGeom prst="rect">
            <a:avLst/>
          </a:prstGeom>
        </p:spPr>
      </p:pic>
      <p:pic>
        <p:nvPicPr>
          <p:cNvPr id="66" name="Picture 6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AC3C970-6849-49E8-DEAC-E32753B96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76" y="1128961"/>
            <a:ext cx="217082" cy="284116"/>
          </a:xfrm>
          <a:prstGeom prst="rect">
            <a:avLst/>
          </a:prstGeom>
        </p:spPr>
      </p:pic>
      <p:pic>
        <p:nvPicPr>
          <p:cNvPr id="67" name="Picture 66" descr="A picture containing shape&#10;&#10;Description automatically generated">
            <a:extLst>
              <a:ext uri="{FF2B5EF4-FFF2-40B4-BE49-F238E27FC236}">
                <a16:creationId xmlns:a16="http://schemas.microsoft.com/office/drawing/2014/main" id="{0951F7BB-93A0-4470-D7A1-B4B5EC56DDE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064" y="1347966"/>
            <a:ext cx="329747" cy="33392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3A6232C-739F-7EA3-3FFE-908F9D05983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73" y="1407347"/>
            <a:ext cx="228403" cy="284116"/>
          </a:xfrm>
          <a:prstGeom prst="rect">
            <a:avLst/>
          </a:prstGeom>
        </p:spPr>
      </p:pic>
      <p:pic>
        <p:nvPicPr>
          <p:cNvPr id="69" name="Picture 68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EBF76A36-8149-1EF9-B4F9-585C38AC778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44" y="1220825"/>
            <a:ext cx="376381" cy="479849"/>
          </a:xfrm>
          <a:prstGeom prst="rect">
            <a:avLst/>
          </a:prstGeom>
        </p:spPr>
      </p:pic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3B63F9B3-92C7-2D65-250E-85E98512952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90" y="768414"/>
            <a:ext cx="269745" cy="29137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8F14A0CA-60E8-E29B-36D8-3A964D5887DB}"/>
              </a:ext>
            </a:extLst>
          </p:cNvPr>
          <p:cNvSpPr txBox="1"/>
          <p:nvPr/>
        </p:nvSpPr>
        <p:spPr>
          <a:xfrm>
            <a:off x="4634800" y="4930209"/>
            <a:ext cx="240062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escuchar – to </a:t>
            </a: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listen|listening</a:t>
            </a: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5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escucho</a:t>
            </a: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 </a:t>
            </a:r>
            <a: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  <a:t>I listen</a:t>
            </a:r>
            <a:b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escuchas</a:t>
            </a: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  <a: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  <a:t>you listen</a:t>
            </a:r>
            <a:b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  <a: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  <a:t>he listens</a:t>
            </a:r>
            <a:b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  <a: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  <a:t>she listens</a:t>
            </a:r>
          </a:p>
          <a:p>
            <a:endParaRPr lang="en-GB" sz="1050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</a:t>
            </a:r>
            <a: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  <a:t>it listens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81714F0-32F8-1FA0-E006-D0702107F199}"/>
              </a:ext>
            </a:extLst>
          </p:cNvPr>
          <p:cNvSpPr/>
          <p:nvPr/>
        </p:nvSpPr>
        <p:spPr>
          <a:xfrm>
            <a:off x="11234985" y="881305"/>
            <a:ext cx="9316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handkerchief</a:t>
            </a:r>
            <a:endParaRPr lang="en-GB" sz="9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4F17BCD-8C9C-0F6B-408D-6F5F15C6532C}"/>
              </a:ext>
            </a:extLst>
          </p:cNvPr>
          <p:cNvSpPr txBox="1"/>
          <p:nvPr/>
        </p:nvSpPr>
        <p:spPr>
          <a:xfrm>
            <a:off x="7182326" y="4934803"/>
            <a:ext cx="2400623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comer - to </a:t>
            </a: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eat|eating</a:t>
            </a:r>
            <a:b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05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como</a:t>
            </a: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➜  </a:t>
            </a:r>
            <a: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  <a:t>I eat</a:t>
            </a:r>
            <a:b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comes ➜ </a:t>
            </a:r>
            <a: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  <a:t>you eat</a:t>
            </a:r>
            <a:b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come ➜ </a:t>
            </a:r>
            <a: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  <a:t>he eats</a:t>
            </a:r>
            <a:b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b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come ➜ </a:t>
            </a:r>
            <a: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  <a:t>she eats</a:t>
            </a:r>
          </a:p>
          <a:p>
            <a:endParaRPr lang="en-GB" sz="1050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come ➜ </a:t>
            </a:r>
            <a:r>
              <a:rPr lang="en-GB" sz="1050" b="0" dirty="0">
                <a:solidFill>
                  <a:srgbClr val="002060"/>
                </a:solidFill>
                <a:latin typeface="Century Gothic" panose="020B0502020202020204" pitchFamily="34" charset="0"/>
              </a:rPr>
              <a:t>it eats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F17063A-88DD-1DC9-BA48-8E1FF91E760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95" y="5848224"/>
            <a:ext cx="472288" cy="35010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B668127-14B5-C8DE-8A0E-0D6500CB21F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95" y="6257833"/>
            <a:ext cx="472288" cy="35255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2E726881-21AF-FBA1-CEC1-074F7F392EEB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673" y="5306645"/>
            <a:ext cx="691233" cy="485838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C203CA7-2A6C-FA62-3A44-B2DDE8F86075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20" y="5098515"/>
            <a:ext cx="768016" cy="541531"/>
          </a:xfrm>
          <a:prstGeom prst="rect">
            <a:avLst/>
          </a:prstGeom>
        </p:spPr>
      </p:pic>
      <p:pic>
        <p:nvPicPr>
          <p:cNvPr id="87" name="Picture 86" descr="A picture containing text&#10;&#10;Description automatically generated">
            <a:extLst>
              <a:ext uri="{FF2B5EF4-FFF2-40B4-BE49-F238E27FC236}">
                <a16:creationId xmlns:a16="http://schemas.microsoft.com/office/drawing/2014/main" id="{EB21DACE-E66A-DC94-082F-666A9BEC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80" y="5869663"/>
            <a:ext cx="472288" cy="350104"/>
          </a:xfrm>
          <a:prstGeom prst="rect">
            <a:avLst/>
          </a:prstGeom>
        </p:spPr>
      </p:pic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03113824-9B80-11D5-9115-7BCCB86A94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80" y="6279272"/>
            <a:ext cx="472288" cy="352553"/>
          </a:xfrm>
          <a:prstGeom prst="rect">
            <a:avLst/>
          </a:prstGeom>
        </p:spPr>
      </p:pic>
      <p:pic>
        <p:nvPicPr>
          <p:cNvPr id="96" name="Picture 9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F809888-AE1A-9CD8-3870-553F5E52FE43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508" y="5328084"/>
            <a:ext cx="691233" cy="485838"/>
          </a:xfrm>
          <a:prstGeom prst="rect">
            <a:avLst/>
          </a:prstGeom>
        </p:spPr>
      </p:pic>
      <p:pic>
        <p:nvPicPr>
          <p:cNvPr id="100" name="Picture 9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0D190A-BA81-EAD2-6F1A-B8891C1407FF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905" y="5100904"/>
            <a:ext cx="768016" cy="541531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B131962-6101-2ADA-2686-88E6C0E457F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43358" y="1810443"/>
            <a:ext cx="399322" cy="164606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BEFBC3F1-1122-CD75-F96C-F86FE7DF8B9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625354" y="402613"/>
            <a:ext cx="530008" cy="40573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99710CE8-48D4-38FF-5CBD-21D3CF2AEB8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818136" y="1778370"/>
            <a:ext cx="944962" cy="682811"/>
          </a:xfrm>
          <a:prstGeom prst="rect">
            <a:avLst/>
          </a:prstGeom>
        </p:spPr>
      </p:pic>
      <p:graphicFrame>
        <p:nvGraphicFramePr>
          <p:cNvPr id="112" name="Table 111">
            <a:extLst>
              <a:ext uri="{FF2B5EF4-FFF2-40B4-BE49-F238E27FC236}">
                <a16:creationId xmlns:a16="http://schemas.microsoft.com/office/drawing/2014/main" id="{645B7473-FD87-F507-C329-AF1502111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04511"/>
              </p:ext>
            </p:extLst>
          </p:nvPr>
        </p:nvGraphicFramePr>
        <p:xfrm>
          <a:off x="5553337" y="2331079"/>
          <a:ext cx="6539440" cy="2830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263">
                  <a:extLst>
                    <a:ext uri="{9D8B030D-6E8A-4147-A177-3AD203B41FA5}">
                      <a16:colId xmlns:a16="http://schemas.microsoft.com/office/drawing/2014/main" val="886228582"/>
                    </a:ext>
                  </a:extLst>
                </a:gridCol>
                <a:gridCol w="1849647">
                  <a:extLst>
                    <a:ext uri="{9D8B030D-6E8A-4147-A177-3AD203B41FA5}">
                      <a16:colId xmlns:a16="http://schemas.microsoft.com/office/drawing/2014/main" val="2533285230"/>
                    </a:ext>
                  </a:extLst>
                </a:gridCol>
                <a:gridCol w="2030100">
                  <a:extLst>
                    <a:ext uri="{9D8B030D-6E8A-4147-A177-3AD203B41FA5}">
                      <a16:colId xmlns:a16="http://schemas.microsoft.com/office/drawing/2014/main" val="112885571"/>
                    </a:ext>
                  </a:extLst>
                </a:gridCol>
                <a:gridCol w="1962430">
                  <a:extLst>
                    <a:ext uri="{9D8B030D-6E8A-4147-A177-3AD203B41FA5}">
                      <a16:colId xmlns:a16="http://schemas.microsoft.com/office/drawing/2014/main" val="1598289718"/>
                    </a:ext>
                  </a:extLst>
                </a:gridCol>
              </a:tblGrid>
              <a:tr h="283081"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11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elado</a:t>
                      </a:r>
                      <a:r>
                        <a:rPr lang="en-GB" sz="11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umano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1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11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í</a:t>
                      </a:r>
                      <a:endParaRPr lang="en-GB" sz="1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95342"/>
                  </a:ext>
                </a:extLst>
              </a:tr>
            </a:tbl>
          </a:graphicData>
        </a:graphic>
      </p:graphicFrame>
      <p:pic>
        <p:nvPicPr>
          <p:cNvPr id="113" name="Picture 2" descr="Gráficos vectoriales gratis de Comida rápida">
            <a:extLst>
              <a:ext uri="{FF2B5EF4-FFF2-40B4-BE49-F238E27FC236}">
                <a16:creationId xmlns:a16="http://schemas.microsoft.com/office/drawing/2014/main" id="{E3CFB18A-F44A-1B47-F049-AE76D658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778" flipH="1">
            <a:off x="7060709" y="2269614"/>
            <a:ext cx="167340" cy="33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Box Cardboard vector and picture">
            <a:extLst>
              <a:ext uri="{FF2B5EF4-FFF2-40B4-BE49-F238E27FC236}">
                <a16:creationId xmlns:a16="http://schemas.microsoft.com/office/drawing/2014/main" id="{55136104-4780-9D3B-BCCE-10110E7A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702" y="2331884"/>
            <a:ext cx="251235" cy="28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C84E8A8-5D55-F57D-C3B4-8AB2BD3675C7}"/>
              </a:ext>
            </a:extLst>
          </p:cNvPr>
          <p:cNvCxnSpPr>
            <a:cxnSpLocks/>
          </p:cNvCxnSpPr>
          <p:nvPr/>
        </p:nvCxnSpPr>
        <p:spPr>
          <a:xfrm>
            <a:off x="10548896" y="2443049"/>
            <a:ext cx="37499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97AD16C-4EC8-9104-D886-D34337C6D1D6}"/>
              </a:ext>
            </a:extLst>
          </p:cNvPr>
          <p:cNvSpPr/>
          <p:nvPr/>
        </p:nvSpPr>
        <p:spPr>
          <a:xfrm>
            <a:off x="10971844" y="2436954"/>
            <a:ext cx="5661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srgbClr val="002060"/>
                </a:solidFill>
                <a:latin typeface="Century Gothic" panose="020B0502020202020204" pitchFamily="34" charset="0"/>
              </a:rPr>
              <a:t>(there)</a:t>
            </a:r>
            <a:endParaRPr lang="en-GB" sz="900" dirty="0"/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C38EBAA6-E0A9-3F6B-282D-F61C15F3C37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937952" y="2729885"/>
            <a:ext cx="1217953" cy="991079"/>
          </a:xfrm>
          <a:prstGeom prst="rect">
            <a:avLst/>
          </a:prstGeom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9FD25592-4555-7A38-AFFE-83D2495A6777}"/>
              </a:ext>
            </a:extLst>
          </p:cNvPr>
          <p:cNvSpPr/>
          <p:nvPr/>
        </p:nvSpPr>
        <p:spPr>
          <a:xfrm>
            <a:off x="2287978" y="5591354"/>
            <a:ext cx="2256376" cy="1179116"/>
          </a:xfrm>
          <a:prstGeom prst="roundRect">
            <a:avLst>
              <a:gd name="adj" fmla="val 22740"/>
            </a:avLst>
          </a:prstGeom>
          <a:solidFill>
            <a:srgbClr val="FFF2CC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Güell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en</a:t>
            </a:r>
          </a:p>
          <a:p>
            <a:pPr algn="ctr"/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1100" dirty="0"/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8AD2A336-0515-17DE-A9F0-607B5DDB27D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178970" y="3540449"/>
            <a:ext cx="1411609" cy="889569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65A0B9EC-1897-509C-1B2B-39A70A1A4593}"/>
              </a:ext>
            </a:extLst>
          </p:cNvPr>
          <p:cNvSpPr txBox="1"/>
          <p:nvPr/>
        </p:nvSpPr>
        <p:spPr>
          <a:xfrm>
            <a:off x="2311454" y="6219983"/>
            <a:ext cx="225264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designed by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Antoni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Gaudí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, a very famous Spanish   architect.</a:t>
            </a:r>
            <a:endParaRPr lang="en-GB" sz="1100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BDEDE60-87FB-70DF-5A08-B9B6BE023B08}"/>
              </a:ext>
            </a:extLst>
          </p:cNvPr>
          <p:cNvSpPr/>
          <p:nvPr/>
        </p:nvSpPr>
        <p:spPr>
          <a:xfrm>
            <a:off x="2545183" y="5875033"/>
            <a:ext cx="16750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rgbClr val="4695E5"/>
                  </a:solidFill>
                  <a:prstDash val="solid"/>
                </a:ln>
                <a:solidFill>
                  <a:srgbClr val="D7E7F5"/>
                </a:solidFill>
                <a:effectLst/>
                <a:latin typeface="Jumble" panose="02000503000000020004" pitchFamily="2" charset="0"/>
              </a:rPr>
              <a:t>Barcelona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3BAB1762-2414-11F7-87A3-42E86F07360A}"/>
              </a:ext>
            </a:extLst>
          </p:cNvPr>
          <p:cNvSpPr/>
          <p:nvPr/>
        </p:nvSpPr>
        <p:spPr>
          <a:xfrm>
            <a:off x="2254109" y="1548957"/>
            <a:ext cx="3223160" cy="10525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¿Qué es la siesta?</a:t>
            </a:r>
          </a:p>
          <a:p>
            <a:pPr lvl="0">
              <a:defRPr/>
            </a:pP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E9E6DE2-5CA8-EDF7-36A5-492BA57A14FA}"/>
              </a:ext>
            </a:extLst>
          </p:cNvPr>
          <p:cNvGrpSpPr/>
          <p:nvPr/>
        </p:nvGrpSpPr>
        <p:grpSpPr>
          <a:xfrm>
            <a:off x="2057959" y="1421692"/>
            <a:ext cx="416579" cy="432730"/>
            <a:chOff x="6210543" y="3764108"/>
            <a:chExt cx="801046" cy="775262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0C4847C-874E-C216-F54A-CEEA62E939A6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D3818F9C-907E-E48A-8C97-7641471DC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43" name="Picture 142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8E8D5CBA-62C1-7E8C-6020-6A8A1C79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79C4C34D-B0E6-91AF-B990-55C00361AE35}"/>
              </a:ext>
            </a:extLst>
          </p:cNvPr>
          <p:cNvSpPr txBox="1"/>
          <p:nvPr/>
        </p:nvSpPr>
        <p:spPr>
          <a:xfrm>
            <a:off x="2300081" y="1738744"/>
            <a:ext cx="3124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It’s common to take a mid-day break in Spain, also known as ‘siesta time’. The majority of working-age people don’t actually go home to nap though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😉.</a:t>
            </a: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45971464-590F-DD04-C6FA-D0621AFD798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997460" y="2769145"/>
            <a:ext cx="1071448" cy="1471333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039FA06E-5FC0-8112-C7F7-E7E65AD5D01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1664950" y="4850242"/>
            <a:ext cx="350329" cy="308843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328080A-9680-D8B8-6FFC-35ED8FB08234}"/>
              </a:ext>
            </a:extLst>
          </p:cNvPr>
          <p:cNvGrpSpPr/>
          <p:nvPr/>
        </p:nvGrpSpPr>
        <p:grpSpPr>
          <a:xfrm>
            <a:off x="1971877" y="3938563"/>
            <a:ext cx="751799" cy="635955"/>
            <a:chOff x="6210543" y="3764108"/>
            <a:chExt cx="801046" cy="775262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1D274BBC-0161-6FBC-BDE5-57C649192C4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466048D3-BE67-4447-3257-C97003A73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27" name="Picture 126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4ECF892-E26F-A82E-2BD7-8893DD6AE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149" name="Picture 148">
            <a:extLst>
              <a:ext uri="{FF2B5EF4-FFF2-40B4-BE49-F238E27FC236}">
                <a16:creationId xmlns:a16="http://schemas.microsoft.com/office/drawing/2014/main" id="{8570097D-0924-F8B9-072C-FA4919DDE88D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5959" y="2477464"/>
            <a:ext cx="660707" cy="679319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BBBA9327-6B7D-0CE1-1F68-92AB7E0A2D1D}"/>
              </a:ext>
            </a:extLst>
          </p:cNvPr>
          <p:cNvSpPr/>
          <p:nvPr/>
        </p:nvSpPr>
        <p:spPr>
          <a:xfrm rot="21109368">
            <a:off x="2816004" y="2965974"/>
            <a:ext cx="18665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E1E1"/>
                </a:solidFill>
                <a:effectLst/>
                <a:latin typeface="Jumble" panose="02000503000000020004" pitchFamily="2" charset="0"/>
              </a:rPr>
              <a:t>¡Verano!</a:t>
            </a:r>
          </a:p>
        </p:txBody>
      </p:sp>
    </p:spTree>
    <p:extLst>
      <p:ext uri="{BB962C8B-B14F-4D97-AF65-F5344CB8AC3E}">
        <p14:creationId xmlns:p14="http://schemas.microsoft.com/office/powerpoint/2010/main" val="1870287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7116</TotalTime>
  <Words>1073</Words>
  <Application>Microsoft Office PowerPoint</Application>
  <PresentationFormat>Widescreen</PresentationFormat>
  <Paragraphs>259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Jumble</vt:lpstr>
      <vt:lpstr>Modern Love</vt:lpstr>
      <vt:lpstr>Office Theme</vt:lpstr>
      <vt:lpstr>Knowledge Organiser  - Summer Term A</vt:lpstr>
      <vt:lpstr>Knowledge Organiser  - Summer Term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Rouge Knowledge Organiser  - Autumn Term A</dc:title>
  <dc:creator>Rachel Hawkes</dc:creator>
  <cp:lastModifiedBy>Rachel Hawkes</cp:lastModifiedBy>
  <cp:revision>117</cp:revision>
  <cp:lastPrinted>2021-11-20T12:47:01Z</cp:lastPrinted>
  <dcterms:created xsi:type="dcterms:W3CDTF">2021-11-17T16:29:35Z</dcterms:created>
  <dcterms:modified xsi:type="dcterms:W3CDTF">2023-06-06T06:06:50Z</dcterms:modified>
</cp:coreProperties>
</file>