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AEB"/>
    <a:srgbClr val="F2F7FC"/>
    <a:srgbClr val="FFFF00"/>
    <a:srgbClr val="FBFDF9"/>
    <a:srgbClr val="F2F8EE"/>
    <a:srgbClr val="FF0066"/>
    <a:srgbClr val="FFF3FF"/>
    <a:srgbClr val="D7E7F5"/>
    <a:srgbClr val="C6D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2" d="100"/>
          <a:sy n="82" d="100"/>
        </p:scale>
        <p:origin x="165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6B643-7A5E-48A2-BF90-60D76FE378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4365D3-90EB-414B-86B5-1D6F9B12CF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F2676-08C4-4E3E-8C1F-D42E73DFA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9D29D-39D0-4397-AAA2-A09BD74EF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8F54A-F586-46D6-96C5-89FCA54D0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946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E347B-5D30-4829-B951-959B0091B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822A9D-CC2D-481B-BC00-A386936B9C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4E333-E85E-45F0-BBDB-E7E39F96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C43E2-7114-4B82-ABF4-80EE83561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E1236-4325-4ABF-B9B6-42411F09B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57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705B2-36FA-4ECB-A66B-3809778ADB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CB1F13-CE5E-400B-A608-4960D1D82A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953F1-DCDA-4D4E-8200-E42F30E25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F6E06-76BA-428B-935B-27E082D08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B5746-4AD9-4D27-A2C6-BEE283FE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241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0F523-A498-472F-9673-3B0A991A5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4F923-31F0-4D96-8806-58DDF88B4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E513B-F834-464C-83B1-317B0E8D0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AB607-B678-400B-96D3-E764E23ED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A3EDF-2A31-4699-9325-41BCECD56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299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3EF95-F705-4C91-ACE3-67814F670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F9C11-B723-42DB-92A5-5823263E0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9163C-5FAB-45BB-91B1-E1F88FE1E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11B20-D7F4-4518-B5C3-271236054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85184-88B3-4A83-BCDD-9A29101AC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111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36BBF-8E53-4412-8D52-EBCD1AFFB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DBD5E-72E9-42BD-A37C-7D3D00DE80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FD1590-3F58-4DA1-8828-D020DF5362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A21EF4-487A-4380-B2C8-A4D90DE3B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EB630C-0E20-4A75-9574-1765C62B0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64817D-0B22-436D-A3A0-8FE5F045D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612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9B323-971D-4F01-8285-D8FAD8CC2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EF360-A9D0-4782-9A39-24FAFDCD2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141FB-D580-4B3C-B687-793BF71C4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82ECB-F376-44A5-87E5-C9919AC5B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96CEC6-73FE-4520-9692-397E4368DB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58AC15-43FF-43C0-9A73-AB4291303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D84B8B-8F19-40A8-9F8C-B38D0E7B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72B776-6472-48E8-A73D-C3018D45E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75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0918E-9691-426E-90C9-291F44BD2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B11054-BA22-441E-AA63-287B55015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8376C3-7A4E-42FE-A318-AA6F891E5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2873DE-5764-45B1-9C62-9685DE14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776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DB3BA0-852C-4381-9CDB-C007A6C5E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441DD6-0602-4BBE-91D1-32CDBF6E7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C3346-8901-40BB-889D-C6D2F802B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524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4CB02-A0DB-497D-AF45-C5A466747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81EBB-CD31-4ADF-948E-75A126E6B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6E849-243C-415D-A32B-C87608CF5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08C57-4724-4F39-AD80-B6BF276F0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77E1EC-FDCE-4063-8994-62F4D446D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7B189-CC80-41EC-A7A2-7AFDE0D6A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181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22934-FA2E-4486-822C-FF2E8E595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161DB5-71C0-4770-B913-6CDFDCFFF1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20A6D-15D3-4C42-A7FE-279B95261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23AFB8-9C5A-4E31-BB5E-0333D3A54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88CDA6-6A74-4DD7-B496-DC732C65A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BCB22-14DB-4DCE-A311-0CC9CFBB1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056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E87401-B9E7-4690-8AA1-CBBDE77E0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A1978B-72D3-44D0-B2AB-E0F632EE7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F536A-1ACE-4A36-BC08-BEE0284900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E21CF-B2ED-4931-8233-7F5935BD4E79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EB333-040B-42C2-8710-0EAF6B714E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C6950-2B13-4B06-A0FA-7AFA806B19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668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gif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gi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0.png"/><Relationship Id="rId39" Type="http://schemas.openxmlformats.org/officeDocument/2006/relationships/image" Target="../media/image53.gif"/><Relationship Id="rId21" Type="http://schemas.openxmlformats.org/officeDocument/2006/relationships/image" Target="../media/image35.png"/><Relationship Id="rId34" Type="http://schemas.openxmlformats.org/officeDocument/2006/relationships/image" Target="../media/image48.gif"/><Relationship Id="rId42" Type="http://schemas.openxmlformats.org/officeDocument/2006/relationships/image" Target="../media/image56.png"/><Relationship Id="rId7" Type="http://schemas.openxmlformats.org/officeDocument/2006/relationships/image" Target="../media/image22.png"/><Relationship Id="rId2" Type="http://schemas.openxmlformats.org/officeDocument/2006/relationships/image" Target="../media/image20.jpg"/><Relationship Id="rId16" Type="http://schemas.openxmlformats.org/officeDocument/2006/relationships/image" Target="../media/image31.png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8.png"/><Relationship Id="rId32" Type="http://schemas.openxmlformats.org/officeDocument/2006/relationships/image" Target="../media/image46.png"/><Relationship Id="rId37" Type="http://schemas.openxmlformats.org/officeDocument/2006/relationships/image" Target="../media/image51.png"/><Relationship Id="rId40" Type="http://schemas.openxmlformats.org/officeDocument/2006/relationships/image" Target="../media/image54.png"/><Relationship Id="rId45" Type="http://schemas.openxmlformats.org/officeDocument/2006/relationships/image" Target="../media/image59.png"/><Relationship Id="rId5" Type="http://schemas.openxmlformats.org/officeDocument/2006/relationships/image" Target="../media/image10.png"/><Relationship Id="rId15" Type="http://schemas.openxmlformats.org/officeDocument/2006/relationships/image" Target="../media/image30.png"/><Relationship Id="rId23" Type="http://schemas.openxmlformats.org/officeDocument/2006/relationships/image" Target="../media/image37.png"/><Relationship Id="rId28" Type="http://schemas.openxmlformats.org/officeDocument/2006/relationships/image" Target="../media/image42.gif"/><Relationship Id="rId36" Type="http://schemas.openxmlformats.org/officeDocument/2006/relationships/image" Target="../media/image5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31" Type="http://schemas.openxmlformats.org/officeDocument/2006/relationships/image" Target="../media/image45.png"/><Relationship Id="rId44" Type="http://schemas.openxmlformats.org/officeDocument/2006/relationships/image" Target="../media/image58.png"/><Relationship Id="rId4" Type="http://schemas.openxmlformats.org/officeDocument/2006/relationships/image" Target="../media/image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6.png"/><Relationship Id="rId27" Type="http://schemas.openxmlformats.org/officeDocument/2006/relationships/image" Target="../media/image41.gif"/><Relationship Id="rId30" Type="http://schemas.openxmlformats.org/officeDocument/2006/relationships/image" Target="../media/image44.png"/><Relationship Id="rId35" Type="http://schemas.openxmlformats.org/officeDocument/2006/relationships/image" Target="../media/image49.png"/><Relationship Id="rId43" Type="http://schemas.openxmlformats.org/officeDocument/2006/relationships/image" Target="../media/image57.png"/><Relationship Id="rId8" Type="http://schemas.openxmlformats.org/officeDocument/2006/relationships/image" Target="../media/image23.png"/><Relationship Id="rId3" Type="http://schemas.openxmlformats.org/officeDocument/2006/relationships/image" Target="../media/image1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39.png"/><Relationship Id="rId33" Type="http://schemas.openxmlformats.org/officeDocument/2006/relationships/image" Target="../media/image47.png"/><Relationship Id="rId38" Type="http://schemas.openxmlformats.org/officeDocument/2006/relationships/image" Target="../media/image52.png"/><Relationship Id="rId20" Type="http://schemas.openxmlformats.org/officeDocument/2006/relationships/image" Target="../media/image11.png"/><Relationship Id="rId41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090D2E-B22C-451E-8420-4E9CF97EE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078" y="87907"/>
            <a:ext cx="10515600" cy="365760"/>
          </a:xfrm>
        </p:spPr>
        <p:txBody>
          <a:bodyPr>
            <a:norm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buClr>
                <a:srgbClr val="FF3333"/>
              </a:buClr>
              <a:buSzPts val="9600"/>
            </a:pPr>
            <a:r>
              <a:rPr lang="en-GB" sz="1800" dirty="0">
                <a:solidFill>
                  <a:srgbClr val="FFFF00"/>
                </a:solidFill>
                <a:highlight>
                  <a:srgbClr val="C0C0C0"/>
                </a:highlight>
                <a:latin typeface="Modern Love" panose="04090805081005020601" pitchFamily="82" charset="0"/>
                <a:ea typeface="STHupo" panose="02010800040101010101" pitchFamily="2" charset="-122"/>
                <a:cs typeface="Aharoni" panose="02010803020104030203" pitchFamily="2" charset="-79"/>
                <a:sym typeface="Arial"/>
              </a:rPr>
              <a:t>Amarillo</a:t>
            </a: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Knowledge Organiser  - Autumn Term </a:t>
            </a:r>
            <a:r>
              <a:rPr lang="en-GB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</a:t>
            </a:r>
          </a:p>
        </p:txBody>
      </p:sp>
      <p:graphicFrame>
        <p:nvGraphicFramePr>
          <p:cNvPr id="30" name="Table 30">
            <a:extLst>
              <a:ext uri="{FF2B5EF4-FFF2-40B4-BE49-F238E27FC236}">
                <a16:creationId xmlns:a16="http://schemas.microsoft.com/office/drawing/2014/main" id="{F2163F6E-3707-4B27-8327-0F170B40E5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886902"/>
              </p:ext>
            </p:extLst>
          </p:nvPr>
        </p:nvGraphicFramePr>
        <p:xfrm>
          <a:off x="102741" y="47527"/>
          <a:ext cx="2966478" cy="6781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66478">
                  <a:extLst>
                    <a:ext uri="{9D8B030D-6E8A-4147-A177-3AD203B41FA5}">
                      <a16:colId xmlns:a16="http://schemas.microsoft.com/office/drawing/2014/main" val="3220626030"/>
                    </a:ext>
                  </a:extLst>
                </a:gridCol>
              </a:tblGrid>
              <a:tr h="287650">
                <a:tc>
                  <a:txBody>
                    <a:bodyPr/>
                    <a:lstStyle/>
                    <a:p>
                      <a:r>
                        <a:rPr lang="en-GB" sz="1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En</a:t>
                      </a: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clase</a:t>
                      </a: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(In class)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1901767"/>
                  </a:ext>
                </a:extLst>
              </a:tr>
              <a:tr h="24450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estar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be | being (location, state)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98560"/>
                  </a:ext>
                </a:extLst>
              </a:tr>
              <a:tr h="24450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estoy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I am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008"/>
                  </a:ext>
                </a:extLst>
              </a:tr>
              <a:tr h="24450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estás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you are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562108"/>
                  </a:ext>
                </a:extLst>
              </a:tr>
              <a:tr h="24450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está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s/he, it is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884660"/>
                  </a:ext>
                </a:extLst>
              </a:tr>
              <a:tr h="24450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presente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present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127836"/>
                  </a:ext>
                </a:extLst>
              </a:tr>
              <a:tr h="24450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ausente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absent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73315"/>
                  </a:ext>
                </a:extLst>
              </a:tr>
              <a:tr h="24450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aquí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828313"/>
                  </a:ext>
                </a:extLst>
              </a:tr>
              <a:tr h="24450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allí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822483"/>
                  </a:ext>
                </a:extLst>
              </a:tr>
              <a:tr h="24450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¡Hola! - hello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820210"/>
                  </a:ext>
                </a:extLst>
              </a:tr>
              <a:tr h="24450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¡Buenos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días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! – good morning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915092"/>
                  </a:ext>
                </a:extLst>
              </a:tr>
              <a:tr h="24450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¡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Buenas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tardes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! – good afternoon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634263"/>
                  </a:ext>
                </a:extLst>
              </a:tr>
              <a:tr h="24450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hoy – today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211249"/>
                  </a:ext>
                </a:extLst>
              </a:tr>
              <a:tr h="24450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ahora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now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58014"/>
                  </a:ext>
                </a:extLst>
              </a:tr>
              <a:tr h="24450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siempre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always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676174"/>
                  </a:ext>
                </a:extLst>
              </a:tr>
              <a:tr h="24450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normalmente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usually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765659"/>
                  </a:ext>
                </a:extLst>
              </a:tr>
              <a:tr h="24450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¿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cómo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? – how?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356230"/>
                  </a:ext>
                </a:extLst>
              </a:tr>
              <a:tr h="2445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¿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dónde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? – where?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969277"/>
                  </a:ext>
                </a:extLst>
              </a:tr>
              <a:tr h="2445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¿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qué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? – what?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971841"/>
                  </a:ext>
                </a:extLst>
              </a:tr>
              <a:tr h="24450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in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336281"/>
                  </a:ext>
                </a:extLst>
              </a:tr>
              <a:tr h="24450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 – from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542051"/>
                  </a:ext>
                </a:extLst>
              </a:tr>
              <a:tr h="24450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sí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yes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001061"/>
                  </a:ext>
                </a:extLst>
              </a:tr>
              <a:tr h="24450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no - no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32932"/>
                  </a:ext>
                </a:extLst>
              </a:tr>
              <a:tr h="244503"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841172"/>
                  </a:ext>
                </a:extLst>
              </a:tr>
              <a:tr h="244503"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172573"/>
                  </a:ext>
                </a:extLst>
              </a:tr>
              <a:tr h="244503"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356839"/>
                  </a:ext>
                </a:extLst>
              </a:tr>
            </a:tbl>
          </a:graphicData>
        </a:graphic>
      </p:graphicFrame>
      <p:graphicFrame>
        <p:nvGraphicFramePr>
          <p:cNvPr id="32" name="Table 30">
            <a:extLst>
              <a:ext uri="{FF2B5EF4-FFF2-40B4-BE49-F238E27FC236}">
                <a16:creationId xmlns:a16="http://schemas.microsoft.com/office/drawing/2014/main" id="{0BB43D4B-F631-46F6-A466-275520748B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130047"/>
              </p:ext>
            </p:extLst>
          </p:nvPr>
        </p:nvGraphicFramePr>
        <p:xfrm>
          <a:off x="3075177" y="47527"/>
          <a:ext cx="3314698" cy="627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4698">
                  <a:extLst>
                    <a:ext uri="{9D8B030D-6E8A-4147-A177-3AD203B41FA5}">
                      <a16:colId xmlns:a16="http://schemas.microsoft.com/office/drawing/2014/main" val="3220626030"/>
                    </a:ext>
                  </a:extLst>
                </a:gridCol>
              </a:tblGrid>
              <a:tr h="186327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 </a:t>
                      </a:r>
                      <a:r>
                        <a:rPr lang="en-GB" sz="1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descripción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1901767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ser – to be | being (trait)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98560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soy – I am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008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eres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you are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562108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 – s/he, it is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884660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enferm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enferm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sick, ill (m), sick, ill (f)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127836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perdid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perdid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lost (m), lost (f)</a:t>
                      </a:r>
                      <a:endParaRPr lang="en-GB" sz="11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73315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preparad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preparad</a:t>
                      </a:r>
                      <a:r>
                        <a:rPr lang="en-GB" sz="1100" b="1" dirty="0" err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ready (m), ready (f)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828313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activ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activ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active (m), active (f)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822483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cómod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cómod</a:t>
                      </a:r>
                      <a:r>
                        <a:rPr lang="en-GB" sz="1100" b="1" dirty="0" err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comfortable (m, f)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820210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imposible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impossible (m), impossible (f)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915092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increíble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incredible (m), incredible f)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634263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pesad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pesad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annoying (m), annoying (f)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211249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positiv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positiv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positive (m), positive (f)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58014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san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san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healthy (m), healthy (f)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676174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(un) </a:t>
                      </a:r>
                      <a:r>
                        <a:rPr lang="en-GB" sz="11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día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(a) 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356230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lunes – Monday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969277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martes – Tuesday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971841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miércoles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Wednesday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336281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jueves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Thursday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542051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viernes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- Friday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001061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sábado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Saturday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32932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domingo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- Sunday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841172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9172573"/>
                  </a:ext>
                </a:extLst>
              </a:tr>
            </a:tbl>
          </a:graphicData>
        </a:graphic>
      </p:graphicFrame>
      <p:graphicFrame>
        <p:nvGraphicFramePr>
          <p:cNvPr id="34" name="Table 34">
            <a:extLst>
              <a:ext uri="{FF2B5EF4-FFF2-40B4-BE49-F238E27FC236}">
                <a16:creationId xmlns:a16="http://schemas.microsoft.com/office/drawing/2014/main" id="{A6B19FC5-DEC3-4C61-AE60-A45FB88FA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324276"/>
              </p:ext>
            </p:extLst>
          </p:nvPr>
        </p:nvGraphicFramePr>
        <p:xfrm>
          <a:off x="6405139" y="2022406"/>
          <a:ext cx="5802126" cy="48355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4042">
                  <a:extLst>
                    <a:ext uri="{9D8B030D-6E8A-4147-A177-3AD203B41FA5}">
                      <a16:colId xmlns:a16="http://schemas.microsoft.com/office/drawing/2014/main" val="2497540022"/>
                    </a:ext>
                  </a:extLst>
                </a:gridCol>
                <a:gridCol w="1841488">
                  <a:extLst>
                    <a:ext uri="{9D8B030D-6E8A-4147-A177-3AD203B41FA5}">
                      <a16:colId xmlns:a16="http://schemas.microsoft.com/office/drawing/2014/main" val="3517060348"/>
                    </a:ext>
                  </a:extLst>
                </a:gridCol>
                <a:gridCol w="2026596">
                  <a:extLst>
                    <a:ext uri="{9D8B030D-6E8A-4147-A177-3AD203B41FA5}">
                      <a16:colId xmlns:a16="http://schemas.microsoft.com/office/drawing/2014/main" val="3480091807"/>
                    </a:ext>
                  </a:extLst>
                </a:gridCol>
              </a:tblGrid>
              <a:tr h="23885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Describing location and state with the verb </a:t>
                      </a:r>
                      <a:r>
                        <a:rPr lang="en-GB" sz="1100" b="1" i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estar</a:t>
                      </a:r>
                      <a:endParaRPr lang="en-GB" sz="1100" b="1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Adjective agreement for gender</a:t>
                      </a:r>
                    </a:p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Asking yes/no questions</a:t>
                      </a:r>
                    </a:p>
                    <a:p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853878"/>
                  </a:ext>
                </a:extLst>
              </a:tr>
              <a:tr h="24470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Describing permanent traits with the verb </a:t>
                      </a:r>
                      <a:r>
                        <a:rPr lang="en-GB" sz="1100" b="1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ser</a:t>
                      </a:r>
                    </a:p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More adjective patterns</a:t>
                      </a:r>
                    </a:p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Asking WH-questions</a:t>
                      </a:r>
                    </a:p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903279"/>
                  </a:ext>
                </a:extLst>
              </a:tr>
            </a:tbl>
          </a:graphicData>
        </a:graphic>
      </p:graphicFrame>
      <p:sp>
        <p:nvSpPr>
          <p:cNvPr id="57" name="TextBox 56">
            <a:extLst>
              <a:ext uri="{FF2B5EF4-FFF2-40B4-BE49-F238E27FC236}">
                <a16:creationId xmlns:a16="http://schemas.microsoft.com/office/drawing/2014/main" id="{FA77D9AA-903D-41F1-B574-A97AC97AE300}"/>
              </a:ext>
            </a:extLst>
          </p:cNvPr>
          <p:cNvSpPr txBox="1"/>
          <p:nvPr/>
        </p:nvSpPr>
        <p:spPr>
          <a:xfrm>
            <a:off x="8354129" y="2422356"/>
            <a:ext cx="182451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In Spanish, adjectives ending in –o change to –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a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to describe feminine nouns. People are nouns, too.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E1A9C28-76F4-4F3F-9F8E-F36F8690BC14}"/>
              </a:ext>
            </a:extLst>
          </p:cNvPr>
          <p:cNvSpPr txBox="1"/>
          <p:nvPr/>
        </p:nvSpPr>
        <p:spPr>
          <a:xfrm>
            <a:off x="8917727" y="3362561"/>
            <a:ext cx="12761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Está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contento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59" name="Picture 58" descr="A picture containing text&#10;&#10;Description automatically generated">
            <a:extLst>
              <a:ext uri="{FF2B5EF4-FFF2-40B4-BE49-F238E27FC236}">
                <a16:creationId xmlns:a16="http://schemas.microsoft.com/office/drawing/2014/main" id="{62E84CDC-9F7F-4989-A0F6-52A027B1E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976" y="3404123"/>
            <a:ext cx="472288" cy="350104"/>
          </a:xfrm>
          <a:prstGeom prst="rect">
            <a:avLst/>
          </a:prstGeom>
        </p:spPr>
      </p:pic>
      <p:pic>
        <p:nvPicPr>
          <p:cNvPr id="60" name="Picture 59" descr="A picture containing text&#10;&#10;Description automatically generated">
            <a:extLst>
              <a:ext uri="{FF2B5EF4-FFF2-40B4-BE49-F238E27FC236}">
                <a16:creationId xmlns:a16="http://schemas.microsoft.com/office/drawing/2014/main" id="{23806279-C184-45CE-A06A-E8DA367802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000" y="3811069"/>
            <a:ext cx="472288" cy="352553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A331B107-F8E8-405E-A7FF-B1E3344FDA24}"/>
              </a:ext>
            </a:extLst>
          </p:cNvPr>
          <p:cNvSpPr txBox="1"/>
          <p:nvPr/>
        </p:nvSpPr>
        <p:spPr>
          <a:xfrm>
            <a:off x="8944264" y="3776387"/>
            <a:ext cx="12356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Está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content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a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DF39211-C523-473F-903A-939D5C52F961}"/>
              </a:ext>
            </a:extLst>
          </p:cNvPr>
          <p:cNvSpPr txBox="1"/>
          <p:nvPr/>
        </p:nvSpPr>
        <p:spPr>
          <a:xfrm>
            <a:off x="8917727" y="3534928"/>
            <a:ext cx="11565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He is pleased.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9E5AC0C-69AF-4163-8679-E71686082E01}"/>
              </a:ext>
            </a:extLst>
          </p:cNvPr>
          <p:cNvSpPr txBox="1"/>
          <p:nvPr/>
        </p:nvSpPr>
        <p:spPr>
          <a:xfrm>
            <a:off x="8948377" y="3966640"/>
            <a:ext cx="12580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She is pleased.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5D84B14-3AF8-4377-8B46-8DE7ED3D455C}"/>
              </a:ext>
            </a:extLst>
          </p:cNvPr>
          <p:cNvSpPr txBox="1"/>
          <p:nvPr/>
        </p:nvSpPr>
        <p:spPr>
          <a:xfrm>
            <a:off x="8310113" y="4550612"/>
            <a:ext cx="20344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Adjectives already ending in –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or –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z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stay the same: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95FC016-CE63-429D-84FA-7EEA46F25A9D}"/>
              </a:ext>
            </a:extLst>
          </p:cNvPr>
          <p:cNvSpPr txBox="1"/>
          <p:nvPr/>
        </p:nvSpPr>
        <p:spPr>
          <a:xfrm>
            <a:off x="8733075" y="4993460"/>
            <a:ext cx="12405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increíble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1235D65-AA2C-4779-A0C0-BAADEB9E02AC}"/>
              </a:ext>
            </a:extLst>
          </p:cNvPr>
          <p:cNvSpPr txBox="1"/>
          <p:nvPr/>
        </p:nvSpPr>
        <p:spPr>
          <a:xfrm>
            <a:off x="8733075" y="5178462"/>
            <a:ext cx="1365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He is incredible.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0697652-C2D2-4D60-B460-8690B4E52BEE}"/>
              </a:ext>
            </a:extLst>
          </p:cNvPr>
          <p:cNvSpPr txBox="1"/>
          <p:nvPr/>
        </p:nvSpPr>
        <p:spPr>
          <a:xfrm>
            <a:off x="8747593" y="5417622"/>
            <a:ext cx="14084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increíble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60B0638-D837-4663-AE56-05BC7E19C824}"/>
              </a:ext>
            </a:extLst>
          </p:cNvPr>
          <p:cNvSpPr txBox="1"/>
          <p:nvPr/>
        </p:nvSpPr>
        <p:spPr>
          <a:xfrm>
            <a:off x="8750907" y="5613071"/>
            <a:ext cx="13481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She is incredible.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B185FAD-BBB5-417B-A901-CD3AC51876BC}"/>
              </a:ext>
            </a:extLst>
          </p:cNvPr>
          <p:cNvSpPr/>
          <p:nvPr/>
        </p:nvSpPr>
        <p:spPr>
          <a:xfrm rot="19315036">
            <a:off x="10487975" y="328479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➜</a:t>
            </a:r>
            <a:endParaRPr lang="en-GB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4B5143F-D63C-42FF-9D6C-3FB264340B3E}"/>
              </a:ext>
            </a:extLst>
          </p:cNvPr>
          <p:cNvSpPr txBox="1"/>
          <p:nvPr/>
        </p:nvSpPr>
        <p:spPr>
          <a:xfrm>
            <a:off x="10180494" y="2230165"/>
            <a:ext cx="203440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Change a statement into a question by raising your voice at the end.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C0DBAD5-5436-4745-A71B-4B8F547ABEDC}"/>
              </a:ext>
            </a:extLst>
          </p:cNvPr>
          <p:cNvSpPr txBox="1"/>
          <p:nvPr/>
        </p:nvSpPr>
        <p:spPr>
          <a:xfrm>
            <a:off x="10691036" y="2837339"/>
            <a:ext cx="13223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Estás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en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España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4B3C562-229D-4C93-8BAE-390BD0A89ECD}"/>
              </a:ext>
            </a:extLst>
          </p:cNvPr>
          <p:cNvSpPr txBox="1"/>
          <p:nvPr/>
        </p:nvSpPr>
        <p:spPr>
          <a:xfrm>
            <a:off x="10711200" y="3189450"/>
            <a:ext cx="14634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¿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Estás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en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España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D7C0B9A-EF83-4257-B84A-50D68FBB03BF}"/>
              </a:ext>
            </a:extLst>
          </p:cNvPr>
          <p:cNvSpPr txBox="1"/>
          <p:nvPr/>
        </p:nvSpPr>
        <p:spPr>
          <a:xfrm>
            <a:off x="10703355" y="3002191"/>
            <a:ext cx="13301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You are in Spain.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B5C607F-7F28-4971-914A-B6A3A970E16E}"/>
              </a:ext>
            </a:extLst>
          </p:cNvPr>
          <p:cNvSpPr txBox="1"/>
          <p:nvPr/>
        </p:nvSpPr>
        <p:spPr>
          <a:xfrm>
            <a:off x="10715280" y="3387257"/>
            <a:ext cx="1499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Are you in Spain?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D14964D-2A45-4D8E-A073-786B89C821B8}"/>
              </a:ext>
            </a:extLst>
          </p:cNvPr>
          <p:cNvSpPr txBox="1"/>
          <p:nvPr/>
        </p:nvSpPr>
        <p:spPr>
          <a:xfrm>
            <a:off x="10156074" y="3678692"/>
            <a:ext cx="20344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In writing, add a 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¿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at the start of a question in Spanish as well as a 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?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at the end.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1230E23-47D0-499C-8706-EB21F5AD06B5}"/>
              </a:ext>
            </a:extLst>
          </p:cNvPr>
          <p:cNvSpPr txBox="1"/>
          <p:nvPr/>
        </p:nvSpPr>
        <p:spPr>
          <a:xfrm>
            <a:off x="10159865" y="4550522"/>
            <a:ext cx="20344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To ask information questions, begin with question word and raise your voice at the end.</a:t>
            </a:r>
          </a:p>
        </p:txBody>
      </p:sp>
      <p:graphicFrame>
        <p:nvGraphicFramePr>
          <p:cNvPr id="107" name="Table 107">
            <a:extLst>
              <a:ext uri="{FF2B5EF4-FFF2-40B4-BE49-F238E27FC236}">
                <a16:creationId xmlns:a16="http://schemas.microsoft.com/office/drawing/2014/main" id="{4C18571F-8DB6-4E4D-A7F0-15476D971C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590188"/>
              </p:ext>
            </p:extLst>
          </p:nvPr>
        </p:nvGraphicFramePr>
        <p:xfrm>
          <a:off x="6442494" y="746629"/>
          <a:ext cx="5646765" cy="692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9353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129353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129353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129353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  <a:gridCol w="1129353">
                  <a:extLst>
                    <a:ext uri="{9D8B030D-6E8A-4147-A177-3AD203B41FA5}">
                      <a16:colId xmlns:a16="http://schemas.microsoft.com/office/drawing/2014/main" val="1710788701"/>
                    </a:ext>
                  </a:extLst>
                </a:gridCol>
              </a:tblGrid>
              <a:tr h="692800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sp>
        <p:nvSpPr>
          <p:cNvPr id="113" name="TextBox 112">
            <a:extLst>
              <a:ext uri="{FF2B5EF4-FFF2-40B4-BE49-F238E27FC236}">
                <a16:creationId xmlns:a16="http://schemas.microsoft.com/office/drawing/2014/main" id="{4CA7846E-E9C3-4765-8996-2B5696AFDA58}"/>
              </a:ext>
            </a:extLst>
          </p:cNvPr>
          <p:cNvSpPr txBox="1"/>
          <p:nvPr/>
        </p:nvSpPr>
        <p:spPr>
          <a:xfrm>
            <a:off x="6555097" y="1189324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c</a:t>
            </a:r>
            <a:r>
              <a:rPr lang="en-GB" sz="1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a</a:t>
            </a:r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s</a:t>
            </a:r>
            <a:r>
              <a:rPr lang="en-GB" sz="1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a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DE5835E-0633-42EF-A155-B1A64370B767}"/>
              </a:ext>
            </a:extLst>
          </p:cNvPr>
          <p:cNvSpPr txBox="1"/>
          <p:nvPr/>
        </p:nvSpPr>
        <p:spPr>
          <a:xfrm>
            <a:off x="7648274" y="1181990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d</a:t>
            </a:r>
            <a:r>
              <a:rPr lang="en-GB" sz="1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o</a:t>
            </a:r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s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A104B14B-F40B-4859-99EA-1648FA011FA8}"/>
              </a:ext>
            </a:extLst>
          </p:cNvPr>
          <p:cNvSpPr txBox="1"/>
          <p:nvPr/>
        </p:nvSpPr>
        <p:spPr>
          <a:xfrm>
            <a:off x="8727587" y="1187438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u</a:t>
            </a:r>
            <a:r>
              <a:rPr lang="en-GB" sz="1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niverso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1AA8A286-4A9E-4643-818D-BA1BA9745A15}"/>
              </a:ext>
            </a:extLst>
          </p:cNvPr>
          <p:cNvSpPr/>
          <p:nvPr/>
        </p:nvSpPr>
        <p:spPr>
          <a:xfrm>
            <a:off x="6405139" y="453667"/>
            <a:ext cx="8531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Phonics</a:t>
            </a:r>
          </a:p>
        </p:txBody>
      </p:sp>
      <p:pic>
        <p:nvPicPr>
          <p:cNvPr id="93" name="Google Shape;99;p2">
            <a:extLst>
              <a:ext uri="{FF2B5EF4-FFF2-40B4-BE49-F238E27FC236}">
                <a16:creationId xmlns:a16="http://schemas.microsoft.com/office/drawing/2014/main" id="{BFADC226-77CD-4238-BA11-F8C20C00601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2388" y="5548427"/>
            <a:ext cx="1370031" cy="1174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44;p6">
            <a:extLst>
              <a:ext uri="{FF2B5EF4-FFF2-40B4-BE49-F238E27FC236}">
                <a16:creationId xmlns:a16="http://schemas.microsoft.com/office/drawing/2014/main" id="{CA8065EB-72CC-442E-80B6-3277E8EC8E89}"/>
              </a:ext>
            </a:extLst>
          </p:cNvPr>
          <p:cNvPicPr preferRelativeResize="0"/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t="6995" r="482" b="12550"/>
          <a:stretch/>
        </p:blipFill>
        <p:spPr>
          <a:xfrm>
            <a:off x="6855153" y="783322"/>
            <a:ext cx="431377" cy="47662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5" name="Google Shape;143;p6">
            <a:extLst>
              <a:ext uri="{FF2B5EF4-FFF2-40B4-BE49-F238E27FC236}">
                <a16:creationId xmlns:a16="http://schemas.microsoft.com/office/drawing/2014/main" id="{FF8E4FCC-E0AC-4AA6-89A6-6658FDFBD0BB}"/>
              </a:ext>
            </a:extLst>
          </p:cNvPr>
          <p:cNvPicPr preferRelativeResize="0"/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7936631" y="803857"/>
            <a:ext cx="421282" cy="40049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6" name="Picture 2" descr="Elephant, Animal, Jungle, Savannah, Nature, Africa">
            <a:extLst>
              <a:ext uri="{FF2B5EF4-FFF2-40B4-BE49-F238E27FC236}">
                <a16:creationId xmlns:a16="http://schemas.microsoft.com/office/drawing/2014/main" id="{54E8A888-4C39-41A4-B203-A51555A42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413" y="787186"/>
            <a:ext cx="544057" cy="417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id="{26F734DB-6B1D-42BF-9937-CFB7936519E3}"/>
              </a:ext>
            </a:extLst>
          </p:cNvPr>
          <p:cNvSpPr txBox="1"/>
          <p:nvPr/>
        </p:nvSpPr>
        <p:spPr>
          <a:xfrm>
            <a:off x="9899814" y="1191361"/>
            <a:ext cx="1119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e</a:t>
            </a:r>
            <a:r>
              <a:rPr lang="en-GB" sz="1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</a:t>
            </a:r>
            <a:r>
              <a:rPr lang="en-GB" sz="1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e</a:t>
            </a:r>
            <a:r>
              <a:rPr lang="en-GB" sz="1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fant</a:t>
            </a:r>
            <a:r>
              <a:rPr lang="en-GB" sz="1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e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B871658-34AA-45E8-A5AB-78DB6787102D}"/>
              </a:ext>
            </a:extLst>
          </p:cNvPr>
          <p:cNvSpPr txBox="1"/>
          <p:nvPr/>
        </p:nvSpPr>
        <p:spPr>
          <a:xfrm>
            <a:off x="11075132" y="1191051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i</a:t>
            </a:r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dea</a:t>
            </a:r>
            <a:endParaRPr lang="en-GB" sz="14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8" name="Google Shape;132;p5">
            <a:extLst>
              <a:ext uri="{FF2B5EF4-FFF2-40B4-BE49-F238E27FC236}">
                <a16:creationId xmlns:a16="http://schemas.microsoft.com/office/drawing/2014/main" id="{48A26EF3-50B9-4EAD-AB73-F29C3299C4F8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128422" y="870449"/>
            <a:ext cx="385298" cy="32060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7" name="Picture 2" descr="Light, Bulb, Box, Outside The Box, Think, Breakthrough">
            <a:extLst>
              <a:ext uri="{FF2B5EF4-FFF2-40B4-BE49-F238E27FC236}">
                <a16:creationId xmlns:a16="http://schemas.microsoft.com/office/drawing/2014/main" id="{7461CFC5-6CDF-4942-9466-4A4C294D4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810" y="701184"/>
            <a:ext cx="431378" cy="5506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0" name="Table 107">
            <a:extLst>
              <a:ext uri="{FF2B5EF4-FFF2-40B4-BE49-F238E27FC236}">
                <a16:creationId xmlns:a16="http://schemas.microsoft.com/office/drawing/2014/main" id="{070428A1-1E2D-46A5-BBCF-EC47C35486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463984"/>
              </p:ext>
            </p:extLst>
          </p:nvPr>
        </p:nvGraphicFramePr>
        <p:xfrm>
          <a:off x="6445156" y="1475931"/>
          <a:ext cx="5646764" cy="3841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7773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505609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411691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411691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</a:tblGrid>
              <a:tr h="384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[ca] [co] [cu]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sp>
        <p:nvSpPr>
          <p:cNvPr id="149" name="Rectangle 148">
            <a:extLst>
              <a:ext uri="{FF2B5EF4-FFF2-40B4-BE49-F238E27FC236}">
                <a16:creationId xmlns:a16="http://schemas.microsoft.com/office/drawing/2014/main" id="{76B909B3-C065-4589-AE5B-8AC710D8DDFA}"/>
              </a:ext>
            </a:extLst>
          </p:cNvPr>
          <p:cNvSpPr/>
          <p:nvPr/>
        </p:nvSpPr>
        <p:spPr>
          <a:xfrm>
            <a:off x="7724641" y="1534987"/>
            <a:ext cx="59663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ca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ma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8C35082B-BCAA-48AB-B06E-9C062D1BC4D2}"/>
              </a:ext>
            </a:extLst>
          </p:cNvPr>
          <p:cNvSpPr/>
          <p:nvPr/>
        </p:nvSpPr>
        <p:spPr>
          <a:xfrm>
            <a:off x="9282407" y="1525881"/>
            <a:ext cx="63671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co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ntar</a:t>
            </a:r>
            <a:endParaRPr lang="en-GB" sz="11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03A9DA7A-330C-4EAC-9961-C16FC03294E1}"/>
              </a:ext>
            </a:extLst>
          </p:cNvPr>
          <p:cNvSpPr/>
          <p:nvPr/>
        </p:nvSpPr>
        <p:spPr>
          <a:xfrm>
            <a:off x="10609516" y="1535563"/>
            <a:ext cx="9589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cu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caracha</a:t>
            </a:r>
          </a:p>
        </p:txBody>
      </p:sp>
      <p:pic>
        <p:nvPicPr>
          <p:cNvPr id="153" name="Picture 2" descr="Matrimonial Bed, Bed, Marriage Bed, Marital Bed">
            <a:extLst>
              <a:ext uri="{FF2B5EF4-FFF2-40B4-BE49-F238E27FC236}">
                <a16:creationId xmlns:a16="http://schemas.microsoft.com/office/drawing/2014/main" id="{D009AD72-81FD-49D9-A204-450D434E4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350" y="1499658"/>
            <a:ext cx="540996" cy="33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" name="Picture 2" descr="Counting, Fingers, First, Hand, One">
            <a:extLst>
              <a:ext uri="{FF2B5EF4-FFF2-40B4-BE49-F238E27FC236}">
                <a16:creationId xmlns:a16="http://schemas.microsoft.com/office/drawing/2014/main" id="{84ABB47A-DA50-466D-B579-32FB2D37B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714" y="1523439"/>
            <a:ext cx="640148" cy="32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4" descr="Cockroach, Insect, Ugly, Bug">
            <a:extLst>
              <a:ext uri="{FF2B5EF4-FFF2-40B4-BE49-F238E27FC236}">
                <a16:creationId xmlns:a16="http://schemas.microsoft.com/office/drawing/2014/main" id="{59095232-ED29-40B6-87AD-D907E5DFD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3290" y="1466190"/>
            <a:ext cx="287279" cy="37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F2C9505-F35E-4796-9FA1-BA979C8258E7}"/>
              </a:ext>
            </a:extLst>
          </p:cNvPr>
          <p:cNvGrpSpPr/>
          <p:nvPr/>
        </p:nvGrpSpPr>
        <p:grpSpPr>
          <a:xfrm>
            <a:off x="6337826" y="2448882"/>
            <a:ext cx="2025610" cy="1952525"/>
            <a:chOff x="-2189748" y="1562550"/>
            <a:chExt cx="2243554" cy="2162605"/>
          </a:xfrm>
        </p:grpSpPr>
        <p:pic>
          <p:nvPicPr>
            <p:cNvPr id="162" name="Picture 161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CF2907AC-CA43-48A2-B9CB-1E3ECDFC15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508" r="6862" b="68466"/>
            <a:stretch/>
          </p:blipFill>
          <p:spPr>
            <a:xfrm>
              <a:off x="-2189748" y="1562550"/>
              <a:ext cx="2219253" cy="2162605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22C6487-E681-4E1B-B7F8-171D6E77FBDF}"/>
                </a:ext>
              </a:extLst>
            </p:cNvPr>
            <p:cNvSpPr txBox="1"/>
            <p:nvPr/>
          </p:nvSpPr>
          <p:spPr>
            <a:xfrm>
              <a:off x="-1446484" y="2459186"/>
              <a:ext cx="832151" cy="409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estar</a:t>
              </a:r>
              <a:endParaRPr lang="en-GB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803E853-358B-4C43-9670-AD4643B19E1D}"/>
                </a:ext>
              </a:extLst>
            </p:cNvPr>
            <p:cNvSpPr txBox="1"/>
            <p:nvPr/>
          </p:nvSpPr>
          <p:spPr>
            <a:xfrm>
              <a:off x="-2054913" y="1788422"/>
              <a:ext cx="7705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estoy</a:t>
              </a:r>
              <a:endParaRPr lang="en-GB" sz="1400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4897422E-F37F-4AAF-8FF8-931AC7E99068}"/>
                </a:ext>
              </a:extLst>
            </p:cNvPr>
            <p:cNvSpPr txBox="1"/>
            <p:nvPr/>
          </p:nvSpPr>
          <p:spPr>
            <a:xfrm>
              <a:off x="-716790" y="1853453"/>
              <a:ext cx="7705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está</a:t>
              </a:r>
              <a:endParaRPr lang="en-GB" sz="1400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A969D8F3-02D4-4D8D-AF16-88FD069CD338}"/>
                </a:ext>
              </a:extLst>
            </p:cNvPr>
            <p:cNvSpPr txBox="1"/>
            <p:nvPr/>
          </p:nvSpPr>
          <p:spPr>
            <a:xfrm>
              <a:off x="-1435304" y="1626717"/>
              <a:ext cx="7705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estás</a:t>
              </a:r>
              <a:endParaRPr lang="en-GB" sz="1400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913A80E-9FF0-4A18-8B16-D8F5E00F9A9B}"/>
                </a:ext>
              </a:extLst>
            </p:cNvPr>
            <p:cNvSpPr txBox="1"/>
            <p:nvPr/>
          </p:nvSpPr>
          <p:spPr>
            <a:xfrm>
              <a:off x="-1926329" y="2019623"/>
              <a:ext cx="770596" cy="289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I am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D2A9B478-BAC0-4F4B-BD0F-632F1E928B54}"/>
                </a:ext>
              </a:extLst>
            </p:cNvPr>
            <p:cNvSpPr txBox="1"/>
            <p:nvPr/>
          </p:nvSpPr>
          <p:spPr>
            <a:xfrm>
              <a:off x="-1425494" y="1843804"/>
              <a:ext cx="1048430" cy="289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you are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E6FD145D-5D3C-496F-9743-73A69D7A202F}"/>
                </a:ext>
              </a:extLst>
            </p:cNvPr>
            <p:cNvSpPr txBox="1"/>
            <p:nvPr/>
          </p:nvSpPr>
          <p:spPr>
            <a:xfrm>
              <a:off x="-913042" y="2051211"/>
              <a:ext cx="966848" cy="289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s/he, it is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9760D80E-C092-443E-930C-E29F026CF2ED}"/>
                </a:ext>
              </a:extLst>
            </p:cNvPr>
            <p:cNvSpPr txBox="1"/>
            <p:nvPr/>
          </p:nvSpPr>
          <p:spPr>
            <a:xfrm>
              <a:off x="-1674169" y="2746972"/>
              <a:ext cx="1237849" cy="289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to </a:t>
              </a:r>
              <a:r>
                <a:rPr lang="en-GB" sz="1100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be|being</a:t>
              </a:r>
              <a:endParaRPr lang="en-GB" sz="1100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1CB59449-5862-4849-9B0D-B9E299E09943}"/>
              </a:ext>
            </a:extLst>
          </p:cNvPr>
          <p:cNvGrpSpPr/>
          <p:nvPr/>
        </p:nvGrpSpPr>
        <p:grpSpPr>
          <a:xfrm>
            <a:off x="6295382" y="4898419"/>
            <a:ext cx="2119326" cy="1952525"/>
            <a:chOff x="-2189748" y="1562550"/>
            <a:chExt cx="2347353" cy="2162605"/>
          </a:xfrm>
        </p:grpSpPr>
        <p:pic>
          <p:nvPicPr>
            <p:cNvPr id="169" name="Picture 168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66C93B86-A7EB-4033-993E-7590845662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508" r="6862" b="68466"/>
            <a:stretch/>
          </p:blipFill>
          <p:spPr>
            <a:xfrm>
              <a:off x="-2189748" y="1562550"/>
              <a:ext cx="2219253" cy="2162605"/>
            </a:xfrm>
            <a:prstGeom prst="rect">
              <a:avLst/>
            </a:prstGeom>
          </p:spPr>
        </p:pic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1C1393A3-323A-4413-B635-D15736BA8070}"/>
                </a:ext>
              </a:extLst>
            </p:cNvPr>
            <p:cNvSpPr txBox="1"/>
            <p:nvPr/>
          </p:nvSpPr>
          <p:spPr>
            <a:xfrm>
              <a:off x="-1446484" y="2459186"/>
              <a:ext cx="832151" cy="409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ser</a:t>
              </a: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7E546B60-DC87-48DB-9FAD-DA3BA67EDEA7}"/>
                </a:ext>
              </a:extLst>
            </p:cNvPr>
            <p:cNvSpPr txBox="1"/>
            <p:nvPr/>
          </p:nvSpPr>
          <p:spPr>
            <a:xfrm>
              <a:off x="-2119769" y="1834684"/>
              <a:ext cx="770596" cy="340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soy</a:t>
              </a: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216F2CB5-6F43-406B-B208-A655E4692AFF}"/>
                </a:ext>
              </a:extLst>
            </p:cNvPr>
            <p:cNvSpPr txBox="1"/>
            <p:nvPr/>
          </p:nvSpPr>
          <p:spPr>
            <a:xfrm rot="21300305">
              <a:off x="-673854" y="1780797"/>
              <a:ext cx="700822" cy="343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es</a:t>
              </a: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51935937-44C3-4C71-82B9-C6E62A67DB9E}"/>
                </a:ext>
              </a:extLst>
            </p:cNvPr>
            <p:cNvSpPr txBox="1"/>
            <p:nvPr/>
          </p:nvSpPr>
          <p:spPr>
            <a:xfrm rot="21428399">
              <a:off x="-1489548" y="1680239"/>
              <a:ext cx="770596" cy="340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eres</a:t>
              </a:r>
              <a:endParaRPr lang="en-GB" sz="1400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41DA6D6D-64E3-41D9-8A4F-AA72E1B1BCDE}"/>
                </a:ext>
              </a:extLst>
            </p:cNvPr>
            <p:cNvSpPr txBox="1"/>
            <p:nvPr/>
          </p:nvSpPr>
          <p:spPr>
            <a:xfrm rot="21444488">
              <a:off x="-1938329" y="2017602"/>
              <a:ext cx="770596" cy="289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I am</a:t>
              </a: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64E229E1-2F5C-4B44-9495-348FEBD6CC4C}"/>
                </a:ext>
              </a:extLst>
            </p:cNvPr>
            <p:cNvSpPr txBox="1"/>
            <p:nvPr/>
          </p:nvSpPr>
          <p:spPr>
            <a:xfrm rot="21443545">
              <a:off x="-1449865" y="1892841"/>
              <a:ext cx="1048429" cy="289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you are</a:t>
              </a: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7506B358-2748-48C4-8F44-1B2CCB2FA8C9}"/>
                </a:ext>
              </a:extLst>
            </p:cNvPr>
            <p:cNvSpPr txBox="1"/>
            <p:nvPr/>
          </p:nvSpPr>
          <p:spPr>
            <a:xfrm>
              <a:off x="-809243" y="2011886"/>
              <a:ext cx="966848" cy="289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s/he, it is</a:t>
              </a: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9E34A860-31AF-4220-A79E-8CCC2838A07E}"/>
                </a:ext>
              </a:extLst>
            </p:cNvPr>
            <p:cNvSpPr txBox="1"/>
            <p:nvPr/>
          </p:nvSpPr>
          <p:spPr>
            <a:xfrm>
              <a:off x="-1581504" y="2746548"/>
              <a:ext cx="1237849" cy="289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to </a:t>
              </a:r>
              <a:r>
                <a:rPr lang="en-GB" sz="1100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be|being</a:t>
              </a:r>
              <a:endParaRPr lang="en-GB" sz="1100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E2C36CE6-B927-4976-9E51-08EEB93C24B2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502" y="2843208"/>
            <a:ext cx="691233" cy="485838"/>
          </a:xfrm>
          <a:prstGeom prst="rect">
            <a:avLst/>
          </a:prstGeom>
        </p:spPr>
      </p:pic>
      <p:sp>
        <p:nvSpPr>
          <p:cNvPr id="180" name="TextBox 179">
            <a:extLst>
              <a:ext uri="{FF2B5EF4-FFF2-40B4-BE49-F238E27FC236}">
                <a16:creationId xmlns:a16="http://schemas.microsoft.com/office/drawing/2014/main" id="{D585E818-B103-4E00-BE68-8BE520FFA28F}"/>
              </a:ext>
            </a:extLst>
          </p:cNvPr>
          <p:cNvSpPr txBox="1"/>
          <p:nvPr/>
        </p:nvSpPr>
        <p:spPr>
          <a:xfrm>
            <a:off x="8780514" y="5939512"/>
            <a:ext cx="12405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capaz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2A021C60-B271-47B1-BD96-C15D7A27D63F}"/>
              </a:ext>
            </a:extLst>
          </p:cNvPr>
          <p:cNvSpPr txBox="1"/>
          <p:nvPr/>
        </p:nvSpPr>
        <p:spPr>
          <a:xfrm>
            <a:off x="8780514" y="6124514"/>
            <a:ext cx="1110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He is able.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700709B4-384C-49D5-850B-E9B2D6F4E5EF}"/>
              </a:ext>
            </a:extLst>
          </p:cNvPr>
          <p:cNvSpPr txBox="1"/>
          <p:nvPr/>
        </p:nvSpPr>
        <p:spPr>
          <a:xfrm>
            <a:off x="8795032" y="6363674"/>
            <a:ext cx="14084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capaz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2384ABFB-A9E6-4F4C-9648-9EA2B9631597}"/>
              </a:ext>
            </a:extLst>
          </p:cNvPr>
          <p:cNvSpPr txBox="1"/>
          <p:nvPr/>
        </p:nvSpPr>
        <p:spPr>
          <a:xfrm>
            <a:off x="8798346" y="6559123"/>
            <a:ext cx="1110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She is able.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D0747BA3-B132-43C1-A0F1-DE83FC305F47}"/>
              </a:ext>
            </a:extLst>
          </p:cNvPr>
          <p:cNvSpPr txBox="1"/>
          <p:nvPr/>
        </p:nvSpPr>
        <p:spPr>
          <a:xfrm>
            <a:off x="10667981" y="5397989"/>
            <a:ext cx="14634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¿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Cómo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estás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? 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178669F5-92C1-417C-B94A-2E5D7B1AAE44}"/>
              </a:ext>
            </a:extLst>
          </p:cNvPr>
          <p:cNvSpPr txBox="1"/>
          <p:nvPr/>
        </p:nvSpPr>
        <p:spPr>
          <a:xfrm>
            <a:off x="10672061" y="5595796"/>
            <a:ext cx="1499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How are you?</a:t>
            </a:r>
          </a:p>
        </p:txBody>
      </p:sp>
      <p:pic>
        <p:nvPicPr>
          <p:cNvPr id="188" name="Picture 187" descr="A picture containing clipart&#10;&#10;Description automatically generated">
            <a:extLst>
              <a:ext uri="{FF2B5EF4-FFF2-40B4-BE49-F238E27FC236}">
                <a16:creationId xmlns:a16="http://schemas.microsoft.com/office/drawing/2014/main" id="{78B33F15-22F8-43A7-A67C-0AA1FEAC1610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304" y="5353706"/>
            <a:ext cx="691233" cy="485838"/>
          </a:xfrm>
          <a:prstGeom prst="rect">
            <a:avLst/>
          </a:prstGeom>
        </p:spPr>
      </p:pic>
      <p:sp>
        <p:nvSpPr>
          <p:cNvPr id="189" name="TextBox 188">
            <a:extLst>
              <a:ext uri="{FF2B5EF4-FFF2-40B4-BE49-F238E27FC236}">
                <a16:creationId xmlns:a16="http://schemas.microsoft.com/office/drawing/2014/main" id="{37934603-7494-45C6-A6B1-27019F3436E9}"/>
              </a:ext>
            </a:extLst>
          </p:cNvPr>
          <p:cNvSpPr txBox="1"/>
          <p:nvPr/>
        </p:nvSpPr>
        <p:spPr>
          <a:xfrm>
            <a:off x="10688206" y="5817974"/>
            <a:ext cx="14634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¿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Dónde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estás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? 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4F138BD4-69C0-44FA-ADA9-FE6D6901666A}"/>
              </a:ext>
            </a:extLst>
          </p:cNvPr>
          <p:cNvSpPr txBox="1"/>
          <p:nvPr/>
        </p:nvSpPr>
        <p:spPr>
          <a:xfrm>
            <a:off x="10692286" y="6015781"/>
            <a:ext cx="1499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Where are you?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542DE85D-D519-439D-A331-DA696F0AB7E9}"/>
              </a:ext>
            </a:extLst>
          </p:cNvPr>
          <p:cNvSpPr txBox="1"/>
          <p:nvPr/>
        </p:nvSpPr>
        <p:spPr>
          <a:xfrm>
            <a:off x="10652041" y="6277570"/>
            <a:ext cx="14634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¿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Cómo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eres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? 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9D1456D0-8DC2-42F4-89DE-BCC3FBD61897}"/>
              </a:ext>
            </a:extLst>
          </p:cNvPr>
          <p:cNvSpPr txBox="1"/>
          <p:nvPr/>
        </p:nvSpPr>
        <p:spPr>
          <a:xfrm>
            <a:off x="10656121" y="6475377"/>
            <a:ext cx="1499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What are you like?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1D50A9AF-4083-4F03-BA56-C848478CFD07}"/>
              </a:ext>
            </a:extLst>
          </p:cNvPr>
          <p:cNvSpPr/>
          <p:nvPr/>
        </p:nvSpPr>
        <p:spPr>
          <a:xfrm>
            <a:off x="1655439" y="1202625"/>
            <a:ext cx="1370031" cy="747216"/>
          </a:xfrm>
          <a:prstGeom prst="wedgeRoundRectCallout">
            <a:avLst>
              <a:gd name="adj1" fmla="val 58710"/>
              <a:gd name="adj2" fmla="val 153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Only use with </a:t>
            </a:r>
            <a:r>
              <a:rPr lang="en-GB" sz="1100" b="1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estar</a:t>
            </a:r>
            <a:r>
              <a:rPr lang="en-GB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 as these are temporary states.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371EBD-3357-4D1F-9F55-C73D8741D2C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976" y="5471434"/>
            <a:ext cx="297858" cy="2988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1DC85D-A9CB-4CA8-9702-41B2F1787E1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000" y="5052405"/>
            <a:ext cx="297858" cy="298877"/>
          </a:xfrm>
          <a:prstGeom prst="rect">
            <a:avLst/>
          </a:prstGeom>
        </p:spPr>
      </p:pic>
      <p:pic>
        <p:nvPicPr>
          <p:cNvPr id="14" name="Graphic 13" descr="Woman Shrugging with solid fill">
            <a:extLst>
              <a:ext uri="{FF2B5EF4-FFF2-40B4-BE49-F238E27FC236}">
                <a16:creationId xmlns:a16="http://schemas.microsoft.com/office/drawing/2014/main" id="{B8FE2169-F333-43EE-9B64-BA63A3ACEA0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408809" y="6353288"/>
            <a:ext cx="452336" cy="452336"/>
          </a:xfrm>
          <a:prstGeom prst="rect">
            <a:avLst/>
          </a:prstGeom>
        </p:spPr>
      </p:pic>
      <p:pic>
        <p:nvPicPr>
          <p:cNvPr id="16" name="Graphic 15" descr="Confused person with solid fill">
            <a:extLst>
              <a:ext uri="{FF2B5EF4-FFF2-40B4-BE49-F238E27FC236}">
                <a16:creationId xmlns:a16="http://schemas.microsoft.com/office/drawing/2014/main" id="{D8284AF4-8A6C-4276-894B-7ABB26D93E1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363436" y="5821091"/>
            <a:ext cx="532740" cy="53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8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Map&#10;&#10;Description automatically generated">
            <a:extLst>
              <a:ext uri="{FF2B5EF4-FFF2-40B4-BE49-F238E27FC236}">
                <a16:creationId xmlns:a16="http://schemas.microsoft.com/office/drawing/2014/main" id="{C7E4AC2A-5EF2-4F34-AE18-4BC5E7D1F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181" y="3818412"/>
            <a:ext cx="797662" cy="616143"/>
          </a:xfrm>
          <a:prstGeom prst="rect">
            <a:avLst/>
          </a:prstGeom>
        </p:spPr>
      </p:pic>
      <p:graphicFrame>
        <p:nvGraphicFramePr>
          <p:cNvPr id="298" name="Table 107">
            <a:extLst>
              <a:ext uri="{FF2B5EF4-FFF2-40B4-BE49-F238E27FC236}">
                <a16:creationId xmlns:a16="http://schemas.microsoft.com/office/drawing/2014/main" id="{3423F852-C516-4445-9075-6F90BCF634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225117"/>
              </p:ext>
            </p:extLst>
          </p:nvPr>
        </p:nvGraphicFramePr>
        <p:xfrm>
          <a:off x="5489882" y="1194000"/>
          <a:ext cx="6515606" cy="3841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2830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232830">
                  <a:extLst>
                    <a:ext uri="{9D8B030D-6E8A-4147-A177-3AD203B41FA5}">
                      <a16:colId xmlns:a16="http://schemas.microsoft.com/office/drawing/2014/main" val="459371953"/>
                    </a:ext>
                  </a:extLst>
                </a:gridCol>
                <a:gridCol w="1408558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320694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320694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</a:tblGrid>
              <a:tr h="384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[co]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graphicFrame>
        <p:nvGraphicFramePr>
          <p:cNvPr id="309" name="Table 107">
            <a:extLst>
              <a:ext uri="{FF2B5EF4-FFF2-40B4-BE49-F238E27FC236}">
                <a16:creationId xmlns:a16="http://schemas.microsoft.com/office/drawing/2014/main" id="{B85877A2-3423-4340-AE24-BCF1CE9C92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744983"/>
              </p:ext>
            </p:extLst>
          </p:nvPr>
        </p:nvGraphicFramePr>
        <p:xfrm>
          <a:off x="5473321" y="676972"/>
          <a:ext cx="6515606" cy="3841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2830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232830">
                  <a:extLst>
                    <a:ext uri="{9D8B030D-6E8A-4147-A177-3AD203B41FA5}">
                      <a16:colId xmlns:a16="http://schemas.microsoft.com/office/drawing/2014/main" val="459371953"/>
                    </a:ext>
                  </a:extLst>
                </a:gridCol>
                <a:gridCol w="1408558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320694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320694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</a:tblGrid>
              <a:tr h="384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[ca]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24090D2E-B22C-451E-8420-4E9CF97EE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97861"/>
            <a:ext cx="10515600" cy="365760"/>
          </a:xfrm>
        </p:spPr>
        <p:txBody>
          <a:bodyPr>
            <a:norm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buClr>
                <a:srgbClr val="FF3333"/>
              </a:buClr>
              <a:buSzPts val="9600"/>
            </a:pPr>
            <a:r>
              <a:rPr lang="en-GB" sz="1800" dirty="0">
                <a:solidFill>
                  <a:srgbClr val="FFFF00"/>
                </a:solidFill>
                <a:highlight>
                  <a:srgbClr val="C0C0C0"/>
                </a:highlight>
                <a:latin typeface="Modern Love" panose="04090805081005020601" pitchFamily="82" charset="0"/>
                <a:ea typeface="STHupo" panose="02010800040101010101" pitchFamily="2" charset="-122"/>
                <a:cs typeface="Aharoni" panose="02010803020104030203" pitchFamily="2" charset="-79"/>
                <a:sym typeface="Arial"/>
              </a:rPr>
              <a:t>Amarillo</a:t>
            </a: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Knowledge Organiser  - Autumn Term </a:t>
            </a:r>
            <a:r>
              <a:rPr lang="en-GB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</a:t>
            </a:r>
          </a:p>
        </p:txBody>
      </p:sp>
      <p:graphicFrame>
        <p:nvGraphicFramePr>
          <p:cNvPr id="30" name="Table 30">
            <a:extLst>
              <a:ext uri="{FF2B5EF4-FFF2-40B4-BE49-F238E27FC236}">
                <a16:creationId xmlns:a16="http://schemas.microsoft.com/office/drawing/2014/main" id="{F2163F6E-3707-4B27-8327-0F170B40E5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289587"/>
              </p:ext>
            </p:extLst>
          </p:nvPr>
        </p:nvGraphicFramePr>
        <p:xfrm>
          <a:off x="100988" y="89290"/>
          <a:ext cx="2272029" cy="4709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2029">
                  <a:extLst>
                    <a:ext uri="{9D8B030D-6E8A-4147-A177-3AD203B41FA5}">
                      <a16:colId xmlns:a16="http://schemas.microsoft.com/office/drawing/2014/main" val="3220626030"/>
                    </a:ext>
                  </a:extLst>
                </a:gridCol>
              </a:tblGrid>
              <a:tr h="278220">
                <a:tc>
                  <a:txBody>
                    <a:bodyPr/>
                    <a:lstStyle/>
                    <a:p>
                      <a:r>
                        <a:rPr lang="en-GB" sz="1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En</a:t>
                      </a: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clase</a:t>
                      </a: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(in class)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1901767"/>
                  </a:ext>
                </a:extLst>
              </a:tr>
              <a:tr h="23648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tener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have|having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98560"/>
                  </a:ext>
                </a:extLst>
              </a:tr>
              <a:tr h="23648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tengo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I have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008"/>
                  </a:ext>
                </a:extLst>
              </a:tr>
              <a:tr h="23648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tienes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you have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562108"/>
                  </a:ext>
                </a:extLst>
              </a:tr>
              <a:tr h="23648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tiene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s/he, it has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884660"/>
                  </a:ext>
                </a:extLst>
              </a:tr>
              <a:tr h="23648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un, una – a/an (m), a/an (f)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127836"/>
                  </a:ext>
                </a:extLst>
              </a:tr>
              <a:tr h="23648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dibujo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(m) – drawing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73315"/>
                  </a:ext>
                </a:extLst>
              </a:tr>
              <a:tr h="23648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hoja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(f) – sheet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828313"/>
                  </a:ext>
                </a:extLst>
              </a:tr>
              <a:tr h="23648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idea (f) – idea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822483"/>
                  </a:ext>
                </a:extLst>
              </a:tr>
              <a:tr h="23648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lápiz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(m) - pencil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38177"/>
                  </a:ext>
                </a:extLst>
              </a:tr>
              <a:tr h="23648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libro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(m) – book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820210"/>
                  </a:ext>
                </a:extLst>
              </a:tr>
              <a:tr h="2364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mensaje (m) - message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308244"/>
                  </a:ext>
                </a:extLst>
              </a:tr>
              <a:tr h="2364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palabra (f) - word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765659"/>
                  </a:ext>
                </a:extLst>
              </a:tr>
              <a:tr h="23648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profesor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(m) – teacher (m)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223827"/>
                  </a:ext>
                </a:extLst>
              </a:tr>
              <a:tr h="23648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profesora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(f) – teacher (f)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983606"/>
                  </a:ext>
                </a:extLst>
              </a:tr>
              <a:tr h="23648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puerta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(f) – door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356230"/>
                  </a:ext>
                </a:extLst>
              </a:tr>
              <a:tr h="23648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regla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(f) – ruler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969277"/>
                  </a:ext>
                </a:extLst>
              </a:tr>
              <a:tr h="236487"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808706"/>
                  </a:ext>
                </a:extLst>
              </a:tr>
            </a:tbl>
          </a:graphicData>
        </a:graphic>
      </p:graphicFrame>
      <p:graphicFrame>
        <p:nvGraphicFramePr>
          <p:cNvPr id="32" name="Table 30">
            <a:extLst>
              <a:ext uri="{FF2B5EF4-FFF2-40B4-BE49-F238E27FC236}">
                <a16:creationId xmlns:a16="http://schemas.microsoft.com/office/drawing/2014/main" id="{0BB43D4B-F631-46F6-A466-275520748B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634342"/>
              </p:ext>
            </p:extLst>
          </p:nvPr>
        </p:nvGraphicFramePr>
        <p:xfrm>
          <a:off x="2374084" y="76844"/>
          <a:ext cx="2919668" cy="45667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19668">
                  <a:extLst>
                    <a:ext uri="{9D8B030D-6E8A-4147-A177-3AD203B41FA5}">
                      <a16:colId xmlns:a16="http://schemas.microsoft.com/office/drawing/2014/main" val="3220626030"/>
                    </a:ext>
                  </a:extLst>
                </a:gridCol>
              </a:tblGrid>
              <a:tr h="312791">
                <a:tc>
                  <a:txBody>
                    <a:bodyPr/>
                    <a:lstStyle/>
                    <a:p>
                      <a:r>
                        <a:rPr lang="en-GB" sz="1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En</a:t>
                      </a: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casa (at home)</a:t>
                      </a:r>
                    </a:p>
                  </a:txBody>
                  <a:tcPr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1901767"/>
                  </a:ext>
                </a:extLst>
              </a:tr>
              <a:tr h="265872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animal (m) – animal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98560"/>
                  </a:ext>
                </a:extLst>
              </a:tr>
              <a:tr h="2658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barco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(m) – boat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008"/>
                  </a:ext>
                </a:extLst>
              </a:tr>
              <a:tr h="265872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bolsa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(f) - bag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181629"/>
                  </a:ext>
                </a:extLst>
              </a:tr>
              <a:tr h="265872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caballo (m) – horse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562108"/>
                  </a:ext>
                </a:extLst>
              </a:tr>
              <a:tr h="265872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cama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(f) – bed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884660"/>
                  </a:ext>
                </a:extLst>
              </a:tr>
              <a:tr h="2658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cosa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(f) – thing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73315"/>
                  </a:ext>
                </a:extLst>
              </a:tr>
              <a:tr h="265872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instrumento (m) – instrument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211249"/>
                  </a:ext>
                </a:extLst>
              </a:tr>
              <a:tr h="265872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hermano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(m) - brother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662349"/>
                  </a:ext>
                </a:extLst>
              </a:tr>
              <a:tr h="265872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hermana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(f) – sister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310882"/>
                  </a:ext>
                </a:extLst>
              </a:tr>
              <a:tr h="2658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mesa (f) – table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19529"/>
                  </a:ext>
                </a:extLst>
              </a:tr>
              <a:tr h="265872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papel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(m) - paper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382331"/>
                  </a:ext>
                </a:extLst>
              </a:tr>
              <a:tr h="265872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perro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(m) – dog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765659"/>
                  </a:ext>
                </a:extLst>
              </a:tr>
              <a:tr h="265872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planta (f) - plant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356230"/>
                  </a:ext>
                </a:extLst>
              </a:tr>
              <a:tr h="2658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nuev</a:t>
                      </a:r>
                      <a:r>
                        <a:rPr lang="en-GB" sz="1100" b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</a:t>
                      </a:r>
                      <a:r>
                        <a:rPr lang="en-GB" sz="1100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100" kern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nuev</a:t>
                      </a:r>
                      <a:r>
                        <a:rPr lang="en-GB" sz="1100" b="1" kern="12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GB" sz="1100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– new (m), new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971841"/>
                  </a:ext>
                </a:extLst>
              </a:tr>
              <a:tr h="265872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rar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, rar</a:t>
                      </a:r>
                      <a:r>
                        <a:rPr lang="en-GB" sz="11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strange (m), strange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336281"/>
                  </a:ext>
                </a:extLst>
              </a:tr>
              <a:tr h="265872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viej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viej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old (m), old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542051"/>
                  </a:ext>
                </a:extLst>
              </a:tr>
            </a:tbl>
          </a:graphicData>
        </a:graphic>
      </p:graphicFrame>
      <p:sp>
        <p:nvSpPr>
          <p:cNvPr id="138" name="Rectangle 137">
            <a:extLst>
              <a:ext uri="{FF2B5EF4-FFF2-40B4-BE49-F238E27FC236}">
                <a16:creationId xmlns:a16="http://schemas.microsoft.com/office/drawing/2014/main" id="{1AA8A286-4A9E-4643-818D-BA1BA9745A15}"/>
              </a:ext>
            </a:extLst>
          </p:cNvPr>
          <p:cNvSpPr/>
          <p:nvPr/>
        </p:nvSpPr>
        <p:spPr>
          <a:xfrm>
            <a:off x="5400266" y="316183"/>
            <a:ext cx="8531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Phonics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AE032FD-01C3-42E6-A756-778CAF39E9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567921"/>
              </p:ext>
            </p:extLst>
          </p:nvPr>
        </p:nvGraphicFramePr>
        <p:xfrm>
          <a:off x="95149" y="4649583"/>
          <a:ext cx="5802126" cy="21608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4042">
                  <a:extLst>
                    <a:ext uri="{9D8B030D-6E8A-4147-A177-3AD203B41FA5}">
                      <a16:colId xmlns:a16="http://schemas.microsoft.com/office/drawing/2014/main" val="2222051249"/>
                    </a:ext>
                  </a:extLst>
                </a:gridCol>
                <a:gridCol w="1841488">
                  <a:extLst>
                    <a:ext uri="{9D8B030D-6E8A-4147-A177-3AD203B41FA5}">
                      <a16:colId xmlns:a16="http://schemas.microsoft.com/office/drawing/2014/main" val="3946774754"/>
                    </a:ext>
                  </a:extLst>
                </a:gridCol>
                <a:gridCol w="2026596">
                  <a:extLst>
                    <a:ext uri="{9D8B030D-6E8A-4147-A177-3AD203B41FA5}">
                      <a16:colId xmlns:a16="http://schemas.microsoft.com/office/drawing/2014/main" val="630879393"/>
                    </a:ext>
                  </a:extLst>
                </a:gridCol>
              </a:tblGrid>
              <a:tr h="2160890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Gender of nouns</a:t>
                      </a:r>
                    </a:p>
                    <a:p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In Spanish, 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things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, as well as people and animals, are either 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masculine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 or 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feminine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. We say that they have 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gender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This is </a:t>
                      </a:r>
                      <a:r>
                        <a:rPr kumimoji="0" lang="en-GB" sz="1100" b="1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grammatical</a:t>
                      </a:r>
                      <a:r>
                        <a:rPr kumimoji="0" lang="en-GB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, not biological gender!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A word (</a:t>
                      </a:r>
                      <a:r>
                        <a:rPr kumimoji="0" lang="en-GB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una palabra</a:t>
                      </a:r>
                      <a:r>
                        <a:rPr kumimoji="0" lang="en-GB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) is not female, it is a </a:t>
                      </a:r>
                      <a:r>
                        <a:rPr kumimoji="0" lang="en-GB" sz="1100" b="1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feminine noun.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Indefinite articles – ‘a’</a:t>
                      </a:r>
                    </a:p>
                    <a:p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To say 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a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(or 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an)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in Spanish use </a:t>
                      </a:r>
                      <a:r>
                        <a:rPr kumimoji="0" lang="en-GB" sz="11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un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before a masculine noun and </a:t>
                      </a:r>
                      <a:r>
                        <a:rPr kumimoji="0" lang="en-GB" sz="11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una</a:t>
                      </a: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before a feminine noun.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un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</a:t>
                      </a:r>
                      <a:r>
                        <a:rPr kumimoji="0" lang="en-GB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perro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</a:t>
                      </a:r>
                      <a:b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</a:br>
                      <a:b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</a:b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una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planta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Saying what people have with the verb </a:t>
                      </a:r>
                      <a:r>
                        <a:rPr lang="en-GB" sz="1100" b="1" i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tener</a:t>
                      </a:r>
                      <a:endParaRPr lang="en-GB" sz="1100" b="1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40565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09CE153-6240-46A3-BE55-96BC9359EB38}"/>
              </a:ext>
            </a:extLst>
          </p:cNvPr>
          <p:cNvSpPr/>
          <p:nvPr/>
        </p:nvSpPr>
        <p:spPr>
          <a:xfrm>
            <a:off x="2724965" y="6026255"/>
            <a:ext cx="3257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➜</a:t>
            </a:r>
            <a:endParaRPr lang="en-GB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7D8654E8-0C5F-4C99-8A90-E614B653F847}"/>
              </a:ext>
            </a:extLst>
          </p:cNvPr>
          <p:cNvSpPr/>
          <p:nvPr/>
        </p:nvSpPr>
        <p:spPr>
          <a:xfrm>
            <a:off x="2800002" y="6327658"/>
            <a:ext cx="325730" cy="259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➜</a:t>
            </a:r>
            <a:endParaRPr lang="en-GB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DAB8353-27FE-4215-8AF0-0D64AC7FB4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300054"/>
              </p:ext>
            </p:extLst>
          </p:nvPr>
        </p:nvGraphicFramePr>
        <p:xfrm>
          <a:off x="6051555" y="4643588"/>
          <a:ext cx="5802126" cy="21608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4042">
                  <a:extLst>
                    <a:ext uri="{9D8B030D-6E8A-4147-A177-3AD203B41FA5}">
                      <a16:colId xmlns:a16="http://schemas.microsoft.com/office/drawing/2014/main" val="4011427014"/>
                    </a:ext>
                  </a:extLst>
                </a:gridCol>
                <a:gridCol w="1841488">
                  <a:extLst>
                    <a:ext uri="{9D8B030D-6E8A-4147-A177-3AD203B41FA5}">
                      <a16:colId xmlns:a16="http://schemas.microsoft.com/office/drawing/2014/main" val="586425027"/>
                    </a:ext>
                  </a:extLst>
                </a:gridCol>
                <a:gridCol w="2026596">
                  <a:extLst>
                    <a:ext uri="{9D8B030D-6E8A-4147-A177-3AD203B41FA5}">
                      <a16:colId xmlns:a16="http://schemas.microsoft.com/office/drawing/2014/main" val="3188531593"/>
                    </a:ext>
                  </a:extLst>
                </a:gridCol>
              </a:tblGrid>
              <a:tr h="2160890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Asking yes/no questions</a:t>
                      </a:r>
                    </a:p>
                    <a:p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Adjectives after the noun</a:t>
                      </a:r>
                      <a:endParaRPr lang="en-GB" sz="1100" b="1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In Spanish, many adjectives 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follow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the noun: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papel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</a:t>
                      </a: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viejo</a:t>
                      </a:r>
                      <a:b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</a:b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old paper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una planta </a:t>
                      </a: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sana</a:t>
                      </a:r>
                      <a:b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</a:b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a healthy plant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b="1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468948"/>
                  </a:ext>
                </a:extLst>
              </a:tr>
            </a:tbl>
          </a:graphicData>
        </a:graphic>
      </p:graphicFrame>
      <p:sp>
        <p:nvSpPr>
          <p:cNvPr id="90" name="TextBox 89">
            <a:extLst>
              <a:ext uri="{FF2B5EF4-FFF2-40B4-BE49-F238E27FC236}">
                <a16:creationId xmlns:a16="http://schemas.microsoft.com/office/drawing/2014/main" id="{64B5143F-D63C-42FF-9D6C-3FB264340B3E}"/>
              </a:ext>
            </a:extLst>
          </p:cNvPr>
          <p:cNvSpPr txBox="1"/>
          <p:nvPr/>
        </p:nvSpPr>
        <p:spPr>
          <a:xfrm>
            <a:off x="6028890" y="4852484"/>
            <a:ext cx="203440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Change a statement into a question by raising your voice at the end.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9BBBFBAB-0D69-49A3-9FCA-CCEA77284309}"/>
              </a:ext>
            </a:extLst>
          </p:cNvPr>
          <p:cNvSpPr txBox="1"/>
          <p:nvPr/>
        </p:nvSpPr>
        <p:spPr>
          <a:xfrm>
            <a:off x="6181129" y="5810096"/>
            <a:ext cx="13223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Tiene una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regla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400E2B0D-22A4-4E86-B8BE-D8C1FD8C650F}"/>
              </a:ext>
            </a:extLst>
          </p:cNvPr>
          <p:cNvSpPr txBox="1"/>
          <p:nvPr/>
        </p:nvSpPr>
        <p:spPr>
          <a:xfrm>
            <a:off x="6181129" y="6198179"/>
            <a:ext cx="14599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¿Tiene una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regla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E5DD678B-5ECC-4D4A-8D14-1EAD2D149316}"/>
              </a:ext>
            </a:extLst>
          </p:cNvPr>
          <p:cNvSpPr txBox="1"/>
          <p:nvPr/>
        </p:nvSpPr>
        <p:spPr>
          <a:xfrm>
            <a:off x="6163697" y="5984380"/>
            <a:ext cx="13301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He has a ruler.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0B0C18CF-F768-4DBB-BE8D-122E1479AFB2}"/>
              </a:ext>
            </a:extLst>
          </p:cNvPr>
          <p:cNvSpPr txBox="1"/>
          <p:nvPr/>
        </p:nvSpPr>
        <p:spPr>
          <a:xfrm>
            <a:off x="6176683" y="6360626"/>
            <a:ext cx="17039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Does he have a ruler?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68FE8228-560F-403B-9059-37ADC2D3423C}"/>
              </a:ext>
            </a:extLst>
          </p:cNvPr>
          <p:cNvSpPr txBox="1"/>
          <p:nvPr/>
        </p:nvSpPr>
        <p:spPr>
          <a:xfrm>
            <a:off x="9856867" y="4671594"/>
            <a:ext cx="1996814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Villancico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is the Spanish word for Christmas carol. One of the most popular Spanish Christmas carols is called 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Los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peces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en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río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(the fish in the river). </a:t>
            </a:r>
          </a:p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The words are about Mary washing her child’s clothes in the river.</a:t>
            </a:r>
            <a:b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pez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(m) = a fish</a:t>
            </a:r>
            <a:b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peces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(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mpl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) = fish (plural)</a:t>
            </a: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D27073A7-C33F-4722-AAA6-02C869556690}"/>
              </a:ext>
            </a:extLst>
          </p:cNvPr>
          <p:cNvGrpSpPr/>
          <p:nvPr/>
        </p:nvGrpSpPr>
        <p:grpSpPr>
          <a:xfrm>
            <a:off x="3865415" y="4940105"/>
            <a:ext cx="2215486" cy="1952525"/>
            <a:chOff x="-2189748" y="1562550"/>
            <a:chExt cx="2453859" cy="2162605"/>
          </a:xfrm>
        </p:grpSpPr>
        <p:pic>
          <p:nvPicPr>
            <p:cNvPr id="134" name="Picture 133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655662AB-DA15-4116-87F3-BBA1054E88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508" r="6862" b="68466"/>
            <a:stretch/>
          </p:blipFill>
          <p:spPr>
            <a:xfrm>
              <a:off x="-2189748" y="1562550"/>
              <a:ext cx="2219253" cy="2162605"/>
            </a:xfrm>
            <a:prstGeom prst="rect">
              <a:avLst/>
            </a:prstGeom>
          </p:spPr>
        </p:pic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F1937AC3-CD53-4528-BAB6-7A7DDE70108F}"/>
                </a:ext>
              </a:extLst>
            </p:cNvPr>
            <p:cNvSpPr txBox="1"/>
            <p:nvPr/>
          </p:nvSpPr>
          <p:spPr>
            <a:xfrm>
              <a:off x="-1512989" y="2461284"/>
              <a:ext cx="932087" cy="409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tener</a:t>
              </a:r>
              <a:endParaRPr lang="en-GB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7C0642D1-1DB3-46D6-A439-A7063AC65C68}"/>
                </a:ext>
              </a:extLst>
            </p:cNvPr>
            <p:cNvSpPr txBox="1"/>
            <p:nvPr/>
          </p:nvSpPr>
          <p:spPr>
            <a:xfrm>
              <a:off x="-2184731" y="1781572"/>
              <a:ext cx="770596" cy="340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tengo</a:t>
              </a:r>
              <a:endParaRPr lang="en-GB" sz="1400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5D7E67C8-5A72-4121-AD3E-F1BBCD3EF97D}"/>
                </a:ext>
              </a:extLst>
            </p:cNvPr>
            <p:cNvSpPr txBox="1"/>
            <p:nvPr/>
          </p:nvSpPr>
          <p:spPr>
            <a:xfrm>
              <a:off x="-668591" y="1789056"/>
              <a:ext cx="770596" cy="340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tiene</a:t>
              </a:r>
              <a:endParaRPr lang="en-GB" sz="1400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64A67BD7-06DF-4449-B64C-1C1AF027673F}"/>
                </a:ext>
              </a:extLst>
            </p:cNvPr>
            <p:cNvSpPr txBox="1"/>
            <p:nvPr/>
          </p:nvSpPr>
          <p:spPr>
            <a:xfrm>
              <a:off x="-1467953" y="1634521"/>
              <a:ext cx="770596" cy="340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tienes</a:t>
              </a:r>
              <a:endParaRPr lang="en-GB" sz="1400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41C9161C-C1F5-4EDC-A0CE-C9405942997F}"/>
                </a:ext>
              </a:extLst>
            </p:cNvPr>
            <p:cNvSpPr txBox="1"/>
            <p:nvPr/>
          </p:nvSpPr>
          <p:spPr>
            <a:xfrm rot="21400105">
              <a:off x="-2109194" y="1993067"/>
              <a:ext cx="770596" cy="289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I have</a:t>
              </a: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1616B5A3-65CC-4E2F-A568-F66F470FD0B8}"/>
                </a:ext>
              </a:extLst>
            </p:cNvPr>
            <p:cNvSpPr txBox="1"/>
            <p:nvPr/>
          </p:nvSpPr>
          <p:spPr>
            <a:xfrm>
              <a:off x="-1531693" y="1846631"/>
              <a:ext cx="1048430" cy="289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you have</a:t>
              </a: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7E62290F-D08A-4F5B-A960-903FB86FC815}"/>
                </a:ext>
              </a:extLst>
            </p:cNvPr>
            <p:cNvSpPr txBox="1"/>
            <p:nvPr/>
          </p:nvSpPr>
          <p:spPr>
            <a:xfrm>
              <a:off x="-849887" y="2049096"/>
              <a:ext cx="1113998" cy="289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s/he, it has</a:t>
              </a: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32D2D092-D379-4804-9C1D-AC42BF3AE7C5}"/>
                </a:ext>
              </a:extLst>
            </p:cNvPr>
            <p:cNvSpPr txBox="1"/>
            <p:nvPr/>
          </p:nvSpPr>
          <p:spPr>
            <a:xfrm>
              <a:off x="-1765764" y="2746548"/>
              <a:ext cx="1422109" cy="289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to </a:t>
              </a:r>
              <a:r>
                <a:rPr lang="en-GB" sz="1100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have|having</a:t>
              </a:r>
              <a:endParaRPr lang="en-GB" sz="1100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76" name="Rectangle 175">
            <a:extLst>
              <a:ext uri="{FF2B5EF4-FFF2-40B4-BE49-F238E27FC236}">
                <a16:creationId xmlns:a16="http://schemas.microsoft.com/office/drawing/2014/main" id="{71C42673-673C-4FBC-A6DC-A65754F7AD1A}"/>
              </a:ext>
            </a:extLst>
          </p:cNvPr>
          <p:cNvSpPr/>
          <p:nvPr/>
        </p:nvSpPr>
        <p:spPr>
          <a:xfrm>
            <a:off x="5785963" y="741052"/>
            <a:ext cx="59663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ca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ma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CCEE9B58-5440-41C7-9090-A1DB8AF524AF}"/>
              </a:ext>
            </a:extLst>
          </p:cNvPr>
          <p:cNvSpPr/>
          <p:nvPr/>
        </p:nvSpPr>
        <p:spPr>
          <a:xfrm>
            <a:off x="5780346" y="1201397"/>
            <a:ext cx="63671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co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ntar</a:t>
            </a:r>
            <a:endParaRPr lang="en-GB" sz="11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37" name="Picture 2" descr="Matrimonial Bed, Bed, Marriage Bed, Marital Bed">
            <a:extLst>
              <a:ext uri="{FF2B5EF4-FFF2-40B4-BE49-F238E27FC236}">
                <a16:creationId xmlns:a16="http://schemas.microsoft.com/office/drawing/2014/main" id="{49FB7FF1-3D04-4FFE-83DC-5CC0B342E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142" y="782683"/>
            <a:ext cx="313748" cy="19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8" name="Picture 2" descr="Counting, Fingers, First, Hand, One">
            <a:extLst>
              <a:ext uri="{FF2B5EF4-FFF2-40B4-BE49-F238E27FC236}">
                <a16:creationId xmlns:a16="http://schemas.microsoft.com/office/drawing/2014/main" id="{EB691394-FD5B-4890-A2C4-C4A6FA99A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759" y="1321929"/>
            <a:ext cx="340507" cy="17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1" name="Table 107">
            <a:extLst>
              <a:ext uri="{FF2B5EF4-FFF2-40B4-BE49-F238E27FC236}">
                <a16:creationId xmlns:a16="http://schemas.microsoft.com/office/drawing/2014/main" id="{AB7BD1FB-C9F3-4128-B3C3-0D56FA2D51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639598"/>
              </p:ext>
            </p:extLst>
          </p:nvPr>
        </p:nvGraphicFramePr>
        <p:xfrm>
          <a:off x="5499799" y="3294144"/>
          <a:ext cx="6515606" cy="3841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2830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232830">
                  <a:extLst>
                    <a:ext uri="{9D8B030D-6E8A-4147-A177-3AD203B41FA5}">
                      <a16:colId xmlns:a16="http://schemas.microsoft.com/office/drawing/2014/main" val="459371953"/>
                    </a:ext>
                  </a:extLst>
                </a:gridCol>
                <a:gridCol w="1408558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320694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320694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</a:tblGrid>
              <a:tr h="384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[z]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7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7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7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7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sp>
        <p:nvSpPr>
          <p:cNvPr id="244" name="Rectangle 243">
            <a:extLst>
              <a:ext uri="{FF2B5EF4-FFF2-40B4-BE49-F238E27FC236}">
                <a16:creationId xmlns:a16="http://schemas.microsoft.com/office/drawing/2014/main" id="{BC9A9CF8-429E-46CB-9BCA-2DBC412585BB}"/>
              </a:ext>
            </a:extLst>
          </p:cNvPr>
          <p:cNvSpPr/>
          <p:nvPr/>
        </p:nvSpPr>
        <p:spPr>
          <a:xfrm>
            <a:off x="5680109" y="3341801"/>
            <a:ext cx="67839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z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apato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49" name="Picture 4" descr="Zapato Bajo, Zapato, Brown, Ropa, Pie, Vestir">
            <a:extLst>
              <a:ext uri="{FF2B5EF4-FFF2-40B4-BE49-F238E27FC236}">
                <a16:creationId xmlns:a16="http://schemas.microsoft.com/office/drawing/2014/main" id="{C05D01F9-6036-4FFF-9724-5A87E277D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576" y="3315853"/>
            <a:ext cx="407502" cy="32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1" name="Rectangle 250">
            <a:extLst>
              <a:ext uri="{FF2B5EF4-FFF2-40B4-BE49-F238E27FC236}">
                <a16:creationId xmlns:a16="http://schemas.microsoft.com/office/drawing/2014/main" id="{09A40BFF-8EB5-499B-A7D3-C77A939CFC5B}"/>
              </a:ext>
            </a:extLst>
          </p:cNvPr>
          <p:cNvSpPr/>
          <p:nvPr/>
        </p:nvSpPr>
        <p:spPr>
          <a:xfrm>
            <a:off x="6684201" y="3352507"/>
            <a:ext cx="84350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man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z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ana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FDDAAA38-EC89-4C95-869C-C2F6A97ADED1}"/>
              </a:ext>
            </a:extLst>
          </p:cNvPr>
          <p:cNvSpPr/>
          <p:nvPr/>
        </p:nvSpPr>
        <p:spPr>
          <a:xfrm>
            <a:off x="7912381" y="3348960"/>
            <a:ext cx="57579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bra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z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8920F8E8-9B83-435D-A227-C5CD0FE5C377}"/>
              </a:ext>
            </a:extLst>
          </p:cNvPr>
          <p:cNvSpPr/>
          <p:nvPr/>
        </p:nvSpPr>
        <p:spPr>
          <a:xfrm>
            <a:off x="9349803" y="3348960"/>
            <a:ext cx="52770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z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ona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A673A2D7-48CA-4691-92E3-A2FE230EA8A3}"/>
              </a:ext>
            </a:extLst>
          </p:cNvPr>
          <p:cNvSpPr/>
          <p:nvPr/>
        </p:nvSpPr>
        <p:spPr>
          <a:xfrm>
            <a:off x="10639645" y="3355437"/>
            <a:ext cx="55976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z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umo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55" name="Picture 254" descr="Shape&#10;&#10;Description automatically generated">
            <a:extLst>
              <a:ext uri="{FF2B5EF4-FFF2-40B4-BE49-F238E27FC236}">
                <a16:creationId xmlns:a16="http://schemas.microsoft.com/office/drawing/2014/main" id="{7BEC3E47-683C-45D9-A60B-8489DD64D1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702" y="3341800"/>
            <a:ext cx="249598" cy="285001"/>
          </a:xfrm>
          <a:prstGeom prst="rect">
            <a:avLst/>
          </a:prstGeom>
        </p:spPr>
      </p:pic>
      <p:pic>
        <p:nvPicPr>
          <p:cNvPr id="256" name="Picture 255" descr="Icon&#10;&#10;Description automatically generated">
            <a:extLst>
              <a:ext uri="{FF2B5EF4-FFF2-40B4-BE49-F238E27FC236}">
                <a16:creationId xmlns:a16="http://schemas.microsoft.com/office/drawing/2014/main" id="{85936549-4DBE-4085-9C7B-28A5A1C4C2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100" y="3321398"/>
            <a:ext cx="325848" cy="349611"/>
          </a:xfrm>
          <a:prstGeom prst="rect">
            <a:avLst/>
          </a:prstGeom>
        </p:spPr>
      </p:pic>
      <p:pic>
        <p:nvPicPr>
          <p:cNvPr id="257" name="Picture 10" descr="Jugo, Beber, Vidrio, Jugo De Naranja">
            <a:extLst>
              <a:ext uri="{FF2B5EF4-FFF2-40B4-BE49-F238E27FC236}">
                <a16:creationId xmlns:a16="http://schemas.microsoft.com/office/drawing/2014/main" id="{E38F00F7-041A-42C1-8198-1C7DFFB7F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7399" y="3310381"/>
            <a:ext cx="364643" cy="33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26255FD4-A6C1-4A9C-847B-E2C6EDD0C7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081" y="3292562"/>
            <a:ext cx="757960" cy="351114"/>
          </a:xfrm>
          <a:prstGeom prst="rect">
            <a:avLst/>
          </a:prstGeom>
        </p:spPr>
      </p:pic>
      <p:graphicFrame>
        <p:nvGraphicFramePr>
          <p:cNvPr id="258" name="Table 107">
            <a:extLst>
              <a:ext uri="{FF2B5EF4-FFF2-40B4-BE49-F238E27FC236}">
                <a16:creationId xmlns:a16="http://schemas.microsoft.com/office/drawing/2014/main" id="{1981B410-0946-40A1-A6EB-0317D40D28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805506"/>
              </p:ext>
            </p:extLst>
          </p:nvPr>
        </p:nvGraphicFramePr>
        <p:xfrm>
          <a:off x="5495858" y="2771502"/>
          <a:ext cx="6515606" cy="3841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2830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232830">
                  <a:extLst>
                    <a:ext uri="{9D8B030D-6E8A-4147-A177-3AD203B41FA5}">
                      <a16:colId xmlns:a16="http://schemas.microsoft.com/office/drawing/2014/main" val="459371953"/>
                    </a:ext>
                  </a:extLst>
                </a:gridCol>
                <a:gridCol w="1408558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320694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320694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</a:tblGrid>
              <a:tr h="384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[ci]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sp>
        <p:nvSpPr>
          <p:cNvPr id="261" name="Rectangle 260">
            <a:extLst>
              <a:ext uri="{FF2B5EF4-FFF2-40B4-BE49-F238E27FC236}">
                <a16:creationId xmlns:a16="http://schemas.microsoft.com/office/drawing/2014/main" id="{C6A67DDA-0116-4353-99A8-ECBEEC233478}"/>
              </a:ext>
            </a:extLst>
          </p:cNvPr>
          <p:cNvSpPr/>
          <p:nvPr/>
        </p:nvSpPr>
        <p:spPr>
          <a:xfrm>
            <a:off x="6694242" y="2831077"/>
            <a:ext cx="675185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ci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na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52C4E3EF-EFBF-4E92-89B9-C4FDEFDFD893}"/>
              </a:ext>
            </a:extLst>
          </p:cNvPr>
          <p:cNvSpPr/>
          <p:nvPr/>
        </p:nvSpPr>
        <p:spPr>
          <a:xfrm>
            <a:off x="5767948" y="2755896"/>
            <a:ext cx="540533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de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ci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</a:t>
            </a:r>
            <a:endParaRPr lang="en-GB" sz="11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AA436C48-00DA-42C2-B96D-FC55C8718D17}"/>
              </a:ext>
            </a:extLst>
          </p:cNvPr>
          <p:cNvSpPr txBox="1"/>
          <p:nvPr/>
        </p:nvSpPr>
        <p:spPr>
          <a:xfrm>
            <a:off x="5741411" y="2915630"/>
            <a:ext cx="8046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rgbClr val="002060"/>
                </a:solidFill>
                <a:latin typeface="Century Gothic" panose="020B0502020202020204" pitchFamily="34" charset="0"/>
              </a:rPr>
              <a:t>[to say, tell]</a:t>
            </a:r>
          </a:p>
        </p:txBody>
      </p:sp>
      <p:pic>
        <p:nvPicPr>
          <p:cNvPr id="126" name="Picture 125" descr="Icon&#10;&#10;Description automatically generated">
            <a:extLst>
              <a:ext uri="{FF2B5EF4-FFF2-40B4-BE49-F238E27FC236}">
                <a16:creationId xmlns:a16="http://schemas.microsoft.com/office/drawing/2014/main" id="{A51E5E75-F164-4075-ABE2-C4DBCB283F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153" y="2787325"/>
            <a:ext cx="287635" cy="357797"/>
          </a:xfrm>
          <a:prstGeom prst="rect">
            <a:avLst/>
          </a:prstGeom>
        </p:spPr>
      </p:pic>
      <p:pic>
        <p:nvPicPr>
          <p:cNvPr id="129" name="Picture 128" descr="Icon&#10;&#10;Description automatically generated">
            <a:extLst>
              <a:ext uri="{FF2B5EF4-FFF2-40B4-BE49-F238E27FC236}">
                <a16:creationId xmlns:a16="http://schemas.microsoft.com/office/drawing/2014/main" id="{26A208BF-A20D-49E5-B7B0-17267E7F7B9E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585" y="2918504"/>
            <a:ext cx="246907" cy="234754"/>
          </a:xfrm>
          <a:prstGeom prst="rect">
            <a:avLst/>
          </a:prstGeom>
        </p:spPr>
      </p:pic>
      <p:sp>
        <p:nvSpPr>
          <p:cNvPr id="269" name="Rectangle 268">
            <a:extLst>
              <a:ext uri="{FF2B5EF4-FFF2-40B4-BE49-F238E27FC236}">
                <a16:creationId xmlns:a16="http://schemas.microsoft.com/office/drawing/2014/main" id="{3BEB0E9B-D856-4757-92D3-E53F358F6660}"/>
              </a:ext>
            </a:extLst>
          </p:cNvPr>
          <p:cNvSpPr/>
          <p:nvPr/>
        </p:nvSpPr>
        <p:spPr>
          <a:xfrm>
            <a:off x="7912381" y="2828653"/>
            <a:ext cx="579005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ci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nco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7C6559C7-5160-4C2D-A476-763B1EE7E53F}"/>
              </a:ext>
            </a:extLst>
          </p:cNvPr>
          <p:cNvSpPr/>
          <p:nvPr/>
        </p:nvSpPr>
        <p:spPr>
          <a:xfrm>
            <a:off x="9320416" y="2818475"/>
            <a:ext cx="486030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ci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ne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55B3B24D-99E5-4F81-81B7-3648C01183B6}"/>
              </a:ext>
            </a:extLst>
          </p:cNvPr>
          <p:cNvSpPr/>
          <p:nvPr/>
        </p:nvSpPr>
        <p:spPr>
          <a:xfrm>
            <a:off x="10621675" y="2814670"/>
            <a:ext cx="433132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bi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ci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72" name="Picture 271">
            <a:extLst>
              <a:ext uri="{FF2B5EF4-FFF2-40B4-BE49-F238E27FC236}">
                <a16:creationId xmlns:a16="http://schemas.microsoft.com/office/drawing/2014/main" id="{E8299BB2-CAA9-4673-AF82-9A3E9FD098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180" y="2800741"/>
            <a:ext cx="244704" cy="328324"/>
          </a:xfrm>
          <a:prstGeom prst="rect">
            <a:avLst/>
          </a:prstGeom>
        </p:spPr>
      </p:pic>
      <p:pic>
        <p:nvPicPr>
          <p:cNvPr id="273" name="Picture 272">
            <a:extLst>
              <a:ext uri="{FF2B5EF4-FFF2-40B4-BE49-F238E27FC236}">
                <a16:creationId xmlns:a16="http://schemas.microsoft.com/office/drawing/2014/main" id="{E2D3D51D-04DF-4335-ABEA-AF849DE2F49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035" y="2783017"/>
            <a:ext cx="527738" cy="370241"/>
          </a:xfrm>
          <a:prstGeom prst="rect">
            <a:avLst/>
          </a:prstGeom>
        </p:spPr>
      </p:pic>
      <p:graphicFrame>
        <p:nvGraphicFramePr>
          <p:cNvPr id="274" name="Table 107">
            <a:extLst>
              <a:ext uri="{FF2B5EF4-FFF2-40B4-BE49-F238E27FC236}">
                <a16:creationId xmlns:a16="http://schemas.microsoft.com/office/drawing/2014/main" id="{C4729FE5-80F3-4740-94A3-81683FD811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594305"/>
              </p:ext>
            </p:extLst>
          </p:nvPr>
        </p:nvGraphicFramePr>
        <p:xfrm>
          <a:off x="5479297" y="2254474"/>
          <a:ext cx="6515606" cy="3841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2830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232830">
                  <a:extLst>
                    <a:ext uri="{9D8B030D-6E8A-4147-A177-3AD203B41FA5}">
                      <a16:colId xmlns:a16="http://schemas.microsoft.com/office/drawing/2014/main" val="459371953"/>
                    </a:ext>
                  </a:extLst>
                </a:gridCol>
                <a:gridCol w="1408558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320694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320694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</a:tblGrid>
              <a:tr h="384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[ci]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sp>
        <p:nvSpPr>
          <p:cNvPr id="275" name="Rectangle 274">
            <a:extLst>
              <a:ext uri="{FF2B5EF4-FFF2-40B4-BE49-F238E27FC236}">
                <a16:creationId xmlns:a16="http://schemas.microsoft.com/office/drawing/2014/main" id="{FEA42AAB-01C2-4987-BA18-2EEE3626EA64}"/>
              </a:ext>
            </a:extLst>
          </p:cNvPr>
          <p:cNvSpPr/>
          <p:nvPr/>
        </p:nvSpPr>
        <p:spPr>
          <a:xfrm>
            <a:off x="6677681" y="2314049"/>
            <a:ext cx="768159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prin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ce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sa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F7D7A5B0-D911-471D-83F8-249EC06C537F}"/>
              </a:ext>
            </a:extLst>
          </p:cNvPr>
          <p:cNvSpPr/>
          <p:nvPr/>
        </p:nvSpPr>
        <p:spPr>
          <a:xfrm>
            <a:off x="7895820" y="2311625"/>
            <a:ext cx="590226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ce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rdo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2938A86A-1EC8-4012-B3B1-92192964471F}"/>
              </a:ext>
            </a:extLst>
          </p:cNvPr>
          <p:cNvSpPr/>
          <p:nvPr/>
        </p:nvSpPr>
        <p:spPr>
          <a:xfrm>
            <a:off x="9303855" y="2301447"/>
            <a:ext cx="760144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ce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lebrar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3D8658CE-DC0F-4B57-B071-6688479D0518}"/>
              </a:ext>
            </a:extLst>
          </p:cNvPr>
          <p:cNvSpPr/>
          <p:nvPr/>
        </p:nvSpPr>
        <p:spPr>
          <a:xfrm>
            <a:off x="10605114" y="2297642"/>
            <a:ext cx="574196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dul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ce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6B247AE0-732C-40D6-AB29-C49B1808958C}"/>
              </a:ext>
            </a:extLst>
          </p:cNvPr>
          <p:cNvSpPr/>
          <p:nvPr/>
        </p:nvSpPr>
        <p:spPr>
          <a:xfrm>
            <a:off x="5741411" y="2311472"/>
            <a:ext cx="6335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ce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ntro</a:t>
            </a:r>
            <a:endParaRPr lang="en-GB" sz="11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31" name="Picture 130">
            <a:extLst>
              <a:ext uri="{FF2B5EF4-FFF2-40B4-BE49-F238E27FC236}">
                <a16:creationId xmlns:a16="http://schemas.microsoft.com/office/drawing/2014/main" id="{A198E8B4-2761-4121-9E23-A7F38A4E200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25531" y="2265398"/>
            <a:ext cx="352150" cy="353751"/>
          </a:xfrm>
          <a:prstGeom prst="rect">
            <a:avLst/>
          </a:prstGeom>
        </p:spPr>
      </p:pic>
      <p:pic>
        <p:nvPicPr>
          <p:cNvPr id="285" name="Picture 28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0B01D23-090C-44B4-99FE-FF1AB0FBAE1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704" y="2265125"/>
            <a:ext cx="178810" cy="353751"/>
          </a:xfrm>
          <a:prstGeom prst="rect">
            <a:avLst/>
          </a:prstGeom>
        </p:spPr>
      </p:pic>
      <p:pic>
        <p:nvPicPr>
          <p:cNvPr id="286" name="Picture 285">
            <a:extLst>
              <a:ext uri="{FF2B5EF4-FFF2-40B4-BE49-F238E27FC236}">
                <a16:creationId xmlns:a16="http://schemas.microsoft.com/office/drawing/2014/main" id="{2500AB95-4E7C-4D95-A70D-210C5AF8992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352" y="2254474"/>
            <a:ext cx="438775" cy="365760"/>
          </a:xfrm>
          <a:prstGeom prst="rect">
            <a:avLst/>
          </a:prstGeom>
        </p:spPr>
      </p:pic>
      <p:pic>
        <p:nvPicPr>
          <p:cNvPr id="16" name="Picture 15" descr="A picture containing transport, bicycle, wheel&#10;&#10;Description automatically generated">
            <a:extLst>
              <a:ext uri="{FF2B5EF4-FFF2-40B4-BE49-F238E27FC236}">
                <a16:creationId xmlns:a16="http://schemas.microsoft.com/office/drawing/2014/main" id="{B2937431-5745-484E-8003-09574B9FDE9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394" y="2787194"/>
            <a:ext cx="445449" cy="344527"/>
          </a:xfrm>
          <a:prstGeom prst="rect">
            <a:avLst/>
          </a:prstGeom>
        </p:spPr>
      </p:pic>
      <p:pic>
        <p:nvPicPr>
          <p:cNvPr id="19" name="Picture 18" descr="A picture containing text, curtain&#10;&#10;Description automatically generated">
            <a:extLst>
              <a:ext uri="{FF2B5EF4-FFF2-40B4-BE49-F238E27FC236}">
                <a16:creationId xmlns:a16="http://schemas.microsoft.com/office/drawing/2014/main" id="{F1E7E743-F42A-480A-9FF8-E7D60682EF7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165" y="2795109"/>
            <a:ext cx="369637" cy="357797"/>
          </a:xfrm>
          <a:prstGeom prst="rect">
            <a:avLst/>
          </a:prstGeom>
        </p:spPr>
      </p:pic>
      <p:graphicFrame>
        <p:nvGraphicFramePr>
          <p:cNvPr id="287" name="Table 107">
            <a:extLst>
              <a:ext uri="{FF2B5EF4-FFF2-40B4-BE49-F238E27FC236}">
                <a16:creationId xmlns:a16="http://schemas.microsoft.com/office/drawing/2014/main" id="{DC9D4ABE-2378-4979-84AD-FBD742E9C3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094756"/>
              </p:ext>
            </p:extLst>
          </p:nvPr>
        </p:nvGraphicFramePr>
        <p:xfrm>
          <a:off x="5493823" y="1716642"/>
          <a:ext cx="6515606" cy="3841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2830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232830">
                  <a:extLst>
                    <a:ext uri="{9D8B030D-6E8A-4147-A177-3AD203B41FA5}">
                      <a16:colId xmlns:a16="http://schemas.microsoft.com/office/drawing/2014/main" val="459371953"/>
                    </a:ext>
                  </a:extLst>
                </a:gridCol>
                <a:gridCol w="1408558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320694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320694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</a:tblGrid>
              <a:tr h="384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[cu]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7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7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7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7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sp>
        <p:nvSpPr>
          <p:cNvPr id="290" name="Rectangle 289">
            <a:extLst>
              <a:ext uri="{FF2B5EF4-FFF2-40B4-BE49-F238E27FC236}">
                <a16:creationId xmlns:a16="http://schemas.microsoft.com/office/drawing/2014/main" id="{5BBA879B-28A7-429D-A416-CEC119ACAE03}"/>
              </a:ext>
            </a:extLst>
          </p:cNvPr>
          <p:cNvSpPr/>
          <p:nvPr/>
        </p:nvSpPr>
        <p:spPr>
          <a:xfrm>
            <a:off x="6678225" y="1775005"/>
            <a:ext cx="8210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cu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char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75F97919-C177-4474-9F3B-A8F225647CA0}"/>
              </a:ext>
            </a:extLst>
          </p:cNvPr>
          <p:cNvSpPr/>
          <p:nvPr/>
        </p:nvSpPr>
        <p:spPr>
          <a:xfrm>
            <a:off x="7906277" y="1782881"/>
            <a:ext cx="65915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cu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ltura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92" name="Rectangle 291">
            <a:extLst>
              <a:ext uri="{FF2B5EF4-FFF2-40B4-BE49-F238E27FC236}">
                <a16:creationId xmlns:a16="http://schemas.microsoft.com/office/drawing/2014/main" id="{27CE56B3-1298-483E-A482-0C4DE6FBB1F0}"/>
              </a:ext>
            </a:extLst>
          </p:cNvPr>
          <p:cNvSpPr/>
          <p:nvPr/>
        </p:nvSpPr>
        <p:spPr>
          <a:xfrm>
            <a:off x="9343827" y="1771458"/>
            <a:ext cx="67037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cu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rioso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93" name="Rectangle 292">
            <a:extLst>
              <a:ext uri="{FF2B5EF4-FFF2-40B4-BE49-F238E27FC236}">
                <a16:creationId xmlns:a16="http://schemas.microsoft.com/office/drawing/2014/main" id="{DDCA053F-CEA1-4BEA-8439-504E695F7738}"/>
              </a:ext>
            </a:extLst>
          </p:cNvPr>
          <p:cNvSpPr/>
          <p:nvPr/>
        </p:nvSpPr>
        <p:spPr>
          <a:xfrm>
            <a:off x="10633669" y="1777935"/>
            <a:ext cx="72167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cu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ela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B4E1CEDE-0B30-41A6-B8AF-937F5E0C8C61}"/>
              </a:ext>
            </a:extLst>
          </p:cNvPr>
          <p:cNvSpPr/>
          <p:nvPr/>
        </p:nvSpPr>
        <p:spPr>
          <a:xfrm>
            <a:off x="6688266" y="1253575"/>
            <a:ext cx="598241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bar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co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id="{005E4A14-DD85-4F13-B8BA-C1804C832587}"/>
              </a:ext>
            </a:extLst>
          </p:cNvPr>
          <p:cNvSpPr txBox="1"/>
          <p:nvPr/>
        </p:nvSpPr>
        <p:spPr>
          <a:xfrm>
            <a:off x="5747066" y="1403832"/>
            <a:ext cx="8046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rgbClr val="002060"/>
                </a:solidFill>
                <a:latin typeface="Century Gothic" panose="020B0502020202020204" pitchFamily="34" charset="0"/>
              </a:rPr>
              <a:t>[to count]</a:t>
            </a:r>
          </a:p>
        </p:txBody>
      </p:sp>
      <p:sp>
        <p:nvSpPr>
          <p:cNvPr id="304" name="Rectangle 303">
            <a:extLst>
              <a:ext uri="{FF2B5EF4-FFF2-40B4-BE49-F238E27FC236}">
                <a16:creationId xmlns:a16="http://schemas.microsoft.com/office/drawing/2014/main" id="{AF95FDB9-9EB8-4308-9185-B54C8C5C955A}"/>
              </a:ext>
            </a:extLst>
          </p:cNvPr>
          <p:cNvSpPr/>
          <p:nvPr/>
        </p:nvSpPr>
        <p:spPr>
          <a:xfrm>
            <a:off x="7906405" y="1251151"/>
            <a:ext cx="450764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co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n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05" name="Rectangle 304">
            <a:extLst>
              <a:ext uri="{FF2B5EF4-FFF2-40B4-BE49-F238E27FC236}">
                <a16:creationId xmlns:a16="http://schemas.microsoft.com/office/drawing/2014/main" id="{0015CED6-1552-4BE6-8418-00F8663C193C}"/>
              </a:ext>
            </a:extLst>
          </p:cNvPr>
          <p:cNvSpPr/>
          <p:nvPr/>
        </p:nvSpPr>
        <p:spPr>
          <a:xfrm>
            <a:off x="9314440" y="1240973"/>
            <a:ext cx="764953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co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rrecto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06" name="Rectangle 305">
            <a:extLst>
              <a:ext uri="{FF2B5EF4-FFF2-40B4-BE49-F238E27FC236}">
                <a16:creationId xmlns:a16="http://schemas.microsoft.com/office/drawing/2014/main" id="{4F170618-B0A9-47D5-94AF-ED349C116DE9}"/>
              </a:ext>
            </a:extLst>
          </p:cNvPr>
          <p:cNvSpPr/>
          <p:nvPr/>
        </p:nvSpPr>
        <p:spPr>
          <a:xfrm>
            <a:off x="10615699" y="1237168"/>
            <a:ext cx="763351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un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po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co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0" name="Rectangle 309">
            <a:extLst>
              <a:ext uri="{FF2B5EF4-FFF2-40B4-BE49-F238E27FC236}">
                <a16:creationId xmlns:a16="http://schemas.microsoft.com/office/drawing/2014/main" id="{9F16A7F5-3791-42E0-8FC5-33D56C318547}"/>
              </a:ext>
            </a:extLst>
          </p:cNvPr>
          <p:cNvSpPr/>
          <p:nvPr/>
        </p:nvSpPr>
        <p:spPr>
          <a:xfrm>
            <a:off x="6671705" y="736547"/>
            <a:ext cx="639919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ca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ntar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1" name="Rectangle 310">
            <a:extLst>
              <a:ext uri="{FF2B5EF4-FFF2-40B4-BE49-F238E27FC236}">
                <a16:creationId xmlns:a16="http://schemas.microsoft.com/office/drawing/2014/main" id="{6AB36DC1-CC91-4E50-899C-E32CED640C71}"/>
              </a:ext>
            </a:extLst>
          </p:cNvPr>
          <p:cNvSpPr/>
          <p:nvPr/>
        </p:nvSpPr>
        <p:spPr>
          <a:xfrm>
            <a:off x="7889844" y="734123"/>
            <a:ext cx="665567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músi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ca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6DEB3D9F-0DC8-4DA7-882F-47EE25BCB13F}"/>
              </a:ext>
            </a:extLst>
          </p:cNvPr>
          <p:cNvSpPr/>
          <p:nvPr/>
        </p:nvSpPr>
        <p:spPr>
          <a:xfrm>
            <a:off x="9297879" y="723945"/>
            <a:ext cx="556563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bo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ca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CDE86538-9BF8-4B56-B6DF-4F9064066797}"/>
              </a:ext>
            </a:extLst>
          </p:cNvPr>
          <p:cNvSpPr/>
          <p:nvPr/>
        </p:nvSpPr>
        <p:spPr>
          <a:xfrm>
            <a:off x="10587964" y="712887"/>
            <a:ext cx="793807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ca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nsado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3171461-B8B9-43DD-983E-E721D5073884}"/>
              </a:ext>
            </a:extLst>
          </p:cNvPr>
          <p:cNvSpPr/>
          <p:nvPr/>
        </p:nvSpPr>
        <p:spPr>
          <a:xfrm>
            <a:off x="5761972" y="1835403"/>
            <a:ext cx="9589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cu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caracha</a:t>
            </a:r>
          </a:p>
        </p:txBody>
      </p:sp>
      <p:pic>
        <p:nvPicPr>
          <p:cNvPr id="239" name="Picture 4" descr="Cockroach, Insect, Ugly, Bug">
            <a:extLst>
              <a:ext uri="{FF2B5EF4-FFF2-40B4-BE49-F238E27FC236}">
                <a16:creationId xmlns:a16="http://schemas.microsoft.com/office/drawing/2014/main" id="{4FD62338-03C1-4A72-9C7D-43F88F612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98976">
            <a:off x="6075873" y="1659648"/>
            <a:ext cx="242305" cy="31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" name="Picture 4" descr="Globos, Globos Azules, Serpentinas">
            <a:extLst>
              <a:ext uri="{FF2B5EF4-FFF2-40B4-BE49-F238E27FC236}">
                <a16:creationId xmlns:a16="http://schemas.microsoft.com/office/drawing/2014/main" id="{4AB49DBB-23E5-4E6C-A73A-D073069E1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500" y="2266535"/>
            <a:ext cx="178592" cy="20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1" name="Picture 6" descr="Gente De Palo, Máximo De Cinco">
            <a:extLst>
              <a:ext uri="{FF2B5EF4-FFF2-40B4-BE49-F238E27FC236}">
                <a16:creationId xmlns:a16="http://schemas.microsoft.com/office/drawing/2014/main" id="{A5A74CF0-ADDF-4D32-BAF8-E4A3D2A6B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789" y="2244542"/>
            <a:ext cx="396481" cy="35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2" name="Picture 2" descr="Dulces, Pastel, Postre, Cumpleaños, Alimentos, Vistoso">
            <a:extLst>
              <a:ext uri="{FF2B5EF4-FFF2-40B4-BE49-F238E27FC236}">
                <a16:creationId xmlns:a16="http://schemas.microsoft.com/office/drawing/2014/main" id="{CF6876E5-4B80-4BB4-BAE7-947437C773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1" t="9947"/>
          <a:stretch/>
        </p:blipFill>
        <p:spPr bwMode="auto">
          <a:xfrm>
            <a:off x="11106807" y="2180058"/>
            <a:ext cx="885993" cy="58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4" name="Picture 323">
            <a:extLst>
              <a:ext uri="{FF2B5EF4-FFF2-40B4-BE49-F238E27FC236}">
                <a16:creationId xmlns:a16="http://schemas.microsoft.com/office/drawing/2014/main" id="{CE14EFFF-11CC-470C-8BF5-1B70D8B174FC}"/>
              </a:ext>
            </a:extLst>
          </p:cNvPr>
          <p:cNvPicPr>
            <a:picLocks noChangeAspect="1"/>
          </p:cNvPicPr>
          <p:nvPr/>
        </p:nvPicPr>
        <p:blipFill>
          <a:blip r:embed="rId2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3154">
            <a:off x="8567241" y="675072"/>
            <a:ext cx="665567" cy="408700"/>
          </a:xfrm>
          <a:prstGeom prst="rect">
            <a:avLst/>
          </a:prstGeom>
        </p:spPr>
      </p:pic>
      <p:pic>
        <p:nvPicPr>
          <p:cNvPr id="325" name="Picture 324" descr="A picture containing icon&#10;&#10;Description automatically generated">
            <a:extLst>
              <a:ext uri="{FF2B5EF4-FFF2-40B4-BE49-F238E27FC236}">
                <a16:creationId xmlns:a16="http://schemas.microsoft.com/office/drawing/2014/main" id="{822CC741-CCDB-493A-AC4F-9D9AFB12DD8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188" y="719757"/>
            <a:ext cx="209397" cy="29133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73CB010-CDDC-4811-908E-FA69E755D2FC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412" y="752623"/>
            <a:ext cx="492599" cy="27439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AD778B9-F4C5-4561-BF6D-D1BD19169F38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756" y="685938"/>
            <a:ext cx="358425" cy="374248"/>
          </a:xfrm>
          <a:prstGeom prst="rect">
            <a:avLst/>
          </a:prstGeom>
        </p:spPr>
      </p:pic>
      <p:pic>
        <p:nvPicPr>
          <p:cNvPr id="326" name="Picture 325" descr="A picture containing shape&#10;&#10;Description automatically generated">
            <a:extLst>
              <a:ext uri="{FF2B5EF4-FFF2-40B4-BE49-F238E27FC236}">
                <a16:creationId xmlns:a16="http://schemas.microsoft.com/office/drawing/2014/main" id="{841E856A-758E-4C41-A45D-86F99603FF59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7118" y="1273271"/>
            <a:ext cx="295238" cy="229303"/>
          </a:xfrm>
          <a:prstGeom prst="rect">
            <a:avLst/>
          </a:prstGeom>
        </p:spPr>
      </p:pic>
      <p:pic>
        <p:nvPicPr>
          <p:cNvPr id="327" name="Google Shape;156;p20">
            <a:extLst>
              <a:ext uri="{FF2B5EF4-FFF2-40B4-BE49-F238E27FC236}">
                <a16:creationId xmlns:a16="http://schemas.microsoft.com/office/drawing/2014/main" id="{4F492270-E12C-440B-B56C-622B46BBCD6E}"/>
              </a:ext>
            </a:extLst>
          </p:cNvPr>
          <p:cNvPicPr preferRelativeResize="0"/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10267507" y="1269145"/>
            <a:ext cx="249693" cy="261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800704F-A005-4AA2-B2D6-4A05E8E5694D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164" y="1272677"/>
            <a:ext cx="532157" cy="266079"/>
          </a:xfrm>
          <a:prstGeom prst="rect">
            <a:avLst/>
          </a:prstGeom>
        </p:spPr>
      </p:pic>
      <p:pic>
        <p:nvPicPr>
          <p:cNvPr id="34" name="Picture 33" descr="A picture containing logo&#10;&#10;Description automatically generated">
            <a:extLst>
              <a:ext uri="{FF2B5EF4-FFF2-40B4-BE49-F238E27FC236}">
                <a16:creationId xmlns:a16="http://schemas.microsoft.com/office/drawing/2014/main" id="{F16657F0-DE5F-4609-A86B-C9D3803382EA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530" y="1247758"/>
            <a:ext cx="546796" cy="316933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9DFE9B33-65D4-4F9A-9DF6-C565E544141A}"/>
              </a:ext>
            </a:extLst>
          </p:cNvPr>
          <p:cNvGrpSpPr/>
          <p:nvPr/>
        </p:nvGrpSpPr>
        <p:grpSpPr>
          <a:xfrm>
            <a:off x="5468562" y="3763901"/>
            <a:ext cx="801046" cy="775262"/>
            <a:chOff x="6210543" y="3764108"/>
            <a:chExt cx="801046" cy="775262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83B6803-A0EC-469C-B58F-E73B55B679EB}"/>
                </a:ext>
              </a:extLst>
            </p:cNvPr>
            <p:cNvSpPr/>
            <p:nvPr/>
          </p:nvSpPr>
          <p:spPr>
            <a:xfrm>
              <a:off x="6210543" y="3764108"/>
              <a:ext cx="775951" cy="775262"/>
            </a:xfrm>
            <a:prstGeom prst="ellipse">
              <a:avLst/>
            </a:prstGeom>
            <a:solidFill>
              <a:srgbClr val="F2F7FC"/>
            </a:solidFill>
            <a:ln w="19050">
              <a:solidFill>
                <a:srgbClr val="FFC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6A8289EC-AA65-4E50-A706-9904AB600D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589"/>
            <a:stretch/>
          </p:blipFill>
          <p:spPr>
            <a:xfrm>
              <a:off x="6374918" y="3827198"/>
              <a:ext cx="469443" cy="634353"/>
            </a:xfrm>
            <a:prstGeom prst="rect">
              <a:avLst/>
            </a:prstGeom>
          </p:spPr>
        </p:pic>
        <p:pic>
          <p:nvPicPr>
            <p:cNvPr id="40" name="Picture 39" descr="A picture containing text, tableware, cup, clipart&#10;&#10;Description automatically generated">
              <a:extLst>
                <a:ext uri="{FF2B5EF4-FFF2-40B4-BE49-F238E27FC236}">
                  <a16:creationId xmlns:a16="http://schemas.microsoft.com/office/drawing/2014/main" id="{F1DDAD5B-0778-4190-AA3A-B6D9BCC68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69256">
              <a:off x="6232179" y="4014052"/>
              <a:ext cx="779410" cy="260851"/>
            </a:xfrm>
            <a:prstGeom prst="rect">
              <a:avLst/>
            </a:prstGeom>
          </p:spPr>
        </p:pic>
      </p:grpSp>
      <p:pic>
        <p:nvPicPr>
          <p:cNvPr id="44" name="Picture 43" descr="A picture containing shape&#10;&#10;Description automatically generated">
            <a:extLst>
              <a:ext uri="{FF2B5EF4-FFF2-40B4-BE49-F238E27FC236}">
                <a16:creationId xmlns:a16="http://schemas.microsoft.com/office/drawing/2014/main" id="{7CDB7EB0-94E3-426F-AAE7-1661B2322AF6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507" y="1714050"/>
            <a:ext cx="308253" cy="394359"/>
          </a:xfrm>
          <a:prstGeom prst="rect">
            <a:avLst/>
          </a:prstGeom>
        </p:spPr>
      </p:pic>
      <p:pic>
        <p:nvPicPr>
          <p:cNvPr id="46" name="Picture 45" descr="Graphical user interface&#10;&#10;Description automatically generated">
            <a:extLst>
              <a:ext uri="{FF2B5EF4-FFF2-40B4-BE49-F238E27FC236}">
                <a16:creationId xmlns:a16="http://schemas.microsoft.com/office/drawing/2014/main" id="{AE65223F-8E32-4B98-A442-C877AB6BABE8}"/>
              </a:ext>
            </a:extLst>
          </p:cNvPr>
          <p:cNvPicPr>
            <a:picLocks noChangeAspect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45" r="34490" b="66200"/>
          <a:stretch/>
        </p:blipFill>
        <p:spPr>
          <a:xfrm>
            <a:off x="11418942" y="1675563"/>
            <a:ext cx="526886" cy="389869"/>
          </a:xfrm>
          <a:prstGeom prst="rect">
            <a:avLst/>
          </a:prstGeom>
        </p:spPr>
      </p:pic>
      <p:pic>
        <p:nvPicPr>
          <p:cNvPr id="48" name="Picture 47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C2C09519-14F9-4F4D-9936-773C3ABF87F8}"/>
              </a:ext>
            </a:extLst>
          </p:cNvPr>
          <p:cNvPicPr>
            <a:picLocks noChangeAspect="1"/>
          </p:cNvPicPr>
          <p:nvPr/>
        </p:nvPicPr>
        <p:blipFill>
          <a:blip r:embed="rId36">
            <a:clrChange>
              <a:clrFrom>
                <a:srgbClr val="FAFCF6"/>
              </a:clrFrom>
              <a:clrTo>
                <a:srgbClr val="FAFC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693" y="1655700"/>
            <a:ext cx="506080" cy="506080"/>
          </a:xfrm>
          <a:prstGeom prst="rect">
            <a:avLst/>
          </a:prstGeom>
        </p:spPr>
      </p:pic>
      <p:pic>
        <p:nvPicPr>
          <p:cNvPr id="50" name="Picture 49" descr="A picture containing text, tableware, cup&#10;&#10;Description automatically generated">
            <a:extLst>
              <a:ext uri="{FF2B5EF4-FFF2-40B4-BE49-F238E27FC236}">
                <a16:creationId xmlns:a16="http://schemas.microsoft.com/office/drawing/2014/main" id="{834E5D86-243B-40F6-BB36-B66858897713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744" y="1809003"/>
            <a:ext cx="614557" cy="209050"/>
          </a:xfrm>
          <a:prstGeom prst="rect">
            <a:avLst/>
          </a:prstGeom>
        </p:spPr>
      </p:pic>
      <p:pic>
        <p:nvPicPr>
          <p:cNvPr id="52" name="Picture 51" descr="Icon&#10;&#10;Description automatically generated">
            <a:extLst>
              <a:ext uri="{FF2B5EF4-FFF2-40B4-BE49-F238E27FC236}">
                <a16:creationId xmlns:a16="http://schemas.microsoft.com/office/drawing/2014/main" id="{548DE115-F1BE-4D5B-9C3C-C0FAD92126E5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239" y="5253048"/>
            <a:ext cx="398674" cy="398674"/>
          </a:xfrm>
          <a:prstGeom prst="rect">
            <a:avLst/>
          </a:prstGeom>
        </p:spPr>
      </p:pic>
      <p:pic>
        <p:nvPicPr>
          <p:cNvPr id="9" name="Picture 8" descr="A dog wearing a garment&#10;&#10;Description automatically generated with medium confidence">
            <a:extLst>
              <a:ext uri="{FF2B5EF4-FFF2-40B4-BE49-F238E27FC236}">
                <a16:creationId xmlns:a16="http://schemas.microsoft.com/office/drawing/2014/main" id="{6BD581E8-5A23-4835-9097-451F02F424BC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110" y="5660269"/>
            <a:ext cx="379609" cy="600164"/>
          </a:xfrm>
          <a:prstGeom prst="rect">
            <a:avLst/>
          </a:prstGeom>
        </p:spPr>
      </p:pic>
      <p:pic>
        <p:nvPicPr>
          <p:cNvPr id="14" name="Picture 13" descr="A plant in a pot&#10;&#10;Description automatically generated with low confidence">
            <a:extLst>
              <a:ext uri="{FF2B5EF4-FFF2-40B4-BE49-F238E27FC236}">
                <a16:creationId xmlns:a16="http://schemas.microsoft.com/office/drawing/2014/main" id="{4391A974-CF59-4335-89E3-E0F71AED11B9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997" y="6245989"/>
            <a:ext cx="401744" cy="528501"/>
          </a:xfrm>
          <a:prstGeom prst="rect">
            <a:avLst/>
          </a:prstGeom>
        </p:spPr>
      </p:pic>
      <p:pic>
        <p:nvPicPr>
          <p:cNvPr id="17" name="Picture 16" descr="A picture containing measuring stick, indoor, black, plant&#10;&#10;Description automatically generated">
            <a:extLst>
              <a:ext uri="{FF2B5EF4-FFF2-40B4-BE49-F238E27FC236}">
                <a16:creationId xmlns:a16="http://schemas.microsoft.com/office/drawing/2014/main" id="{72046C1A-EF4E-4E45-9A3B-679094080979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551" y="5947529"/>
            <a:ext cx="557615" cy="279737"/>
          </a:xfrm>
          <a:prstGeom prst="rect">
            <a:avLst/>
          </a:prstGeom>
        </p:spPr>
      </p:pic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42FD5DD8-9B90-4B42-A17E-14C22CD21E86}"/>
              </a:ext>
            </a:extLst>
          </p:cNvPr>
          <p:cNvSpPr/>
          <p:nvPr/>
        </p:nvSpPr>
        <p:spPr>
          <a:xfrm>
            <a:off x="6308481" y="3982284"/>
            <a:ext cx="4469526" cy="426186"/>
          </a:xfrm>
          <a:prstGeom prst="roundRect">
            <a:avLst/>
          </a:prstGeom>
          <a:solidFill>
            <a:srgbClr val="FFEAA7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Castañuelas</a:t>
            </a:r>
            <a:b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instrumento </a:t>
            </a:r>
            <a:r>
              <a:rPr lang="en-GB" sz="1400" dirty="0" err="1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típico</a:t>
            </a:r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sz="1400" dirty="0" err="1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España</a:t>
            </a:r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1400" dirty="0"/>
          </a:p>
        </p:txBody>
      </p:sp>
      <p:pic>
        <p:nvPicPr>
          <p:cNvPr id="122" name="Picture 121" descr="A picture containing dark&#10;&#10;Description automatically generated">
            <a:extLst>
              <a:ext uri="{FF2B5EF4-FFF2-40B4-BE49-F238E27FC236}">
                <a16:creationId xmlns:a16="http://schemas.microsoft.com/office/drawing/2014/main" id="{949D51D3-7ECE-4E2F-9F8F-AAE582958F70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911" y="3981307"/>
            <a:ext cx="642966" cy="642966"/>
          </a:xfrm>
          <a:prstGeom prst="rect">
            <a:avLst/>
          </a:prstGeom>
        </p:spPr>
      </p:pic>
      <p:sp>
        <p:nvSpPr>
          <p:cNvPr id="125" name="TextBox 124">
            <a:extLst>
              <a:ext uri="{FF2B5EF4-FFF2-40B4-BE49-F238E27FC236}">
                <a16:creationId xmlns:a16="http://schemas.microsoft.com/office/drawing/2014/main" id="{F15313B2-4267-4DA5-8B5D-2FF708CDE28F}"/>
              </a:ext>
            </a:extLst>
          </p:cNvPr>
          <p:cNvSpPr txBox="1"/>
          <p:nvPr/>
        </p:nvSpPr>
        <p:spPr>
          <a:xfrm rot="21211979">
            <a:off x="9684109" y="3982255"/>
            <a:ext cx="1285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>
                <a:solidFill>
                  <a:srgbClr val="002060"/>
                </a:solidFill>
                <a:latin typeface="Segoe Print" panose="02000600000000000000" pitchFamily="2" charset="0"/>
                <a:cs typeface="Arial" panose="020B0604020202020204" pitchFamily="34" charset="0"/>
              </a:rPr>
              <a:t>Clic</a:t>
            </a:r>
            <a:r>
              <a:rPr lang="en-GB" sz="1600" dirty="0">
                <a:solidFill>
                  <a:srgbClr val="002060"/>
                </a:solidFill>
                <a:latin typeface="Segoe Print" panose="02000600000000000000" pitchFamily="2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solidFill>
                  <a:srgbClr val="002060"/>
                </a:solidFill>
                <a:latin typeface="Segoe Print" panose="02000600000000000000" pitchFamily="2" charset="0"/>
                <a:cs typeface="Arial" panose="020B0604020202020204" pitchFamily="34" charset="0"/>
              </a:rPr>
              <a:t>clac</a:t>
            </a:r>
            <a:endParaRPr lang="en-GB" sz="1600" dirty="0">
              <a:solidFill>
                <a:srgbClr val="002060"/>
              </a:solidFill>
              <a:latin typeface="Segoe Print" panose="020006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2" name="Picture 21" descr="Shape&#10;&#10;Description automatically generated">
            <a:extLst>
              <a:ext uri="{FF2B5EF4-FFF2-40B4-BE49-F238E27FC236}">
                <a16:creationId xmlns:a16="http://schemas.microsoft.com/office/drawing/2014/main" id="{8065D9DE-05B0-4DC3-ACC1-2AC7280CED6D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038" y="6143367"/>
            <a:ext cx="355303" cy="265922"/>
          </a:xfrm>
          <a:prstGeom prst="rect">
            <a:avLst/>
          </a:prstGeom>
        </p:spPr>
      </p:pic>
      <p:pic>
        <p:nvPicPr>
          <p:cNvPr id="141" name="Picture 140" descr="Shape&#10;&#10;Description automatically generated">
            <a:extLst>
              <a:ext uri="{FF2B5EF4-FFF2-40B4-BE49-F238E27FC236}">
                <a16:creationId xmlns:a16="http://schemas.microsoft.com/office/drawing/2014/main" id="{35CE73CF-6554-42F4-82CC-B03F93501728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091" y="6557871"/>
            <a:ext cx="355303" cy="265922"/>
          </a:xfrm>
          <a:prstGeom prst="rect">
            <a:avLst/>
          </a:prstGeom>
        </p:spPr>
      </p:pic>
      <p:pic>
        <p:nvPicPr>
          <p:cNvPr id="142" name="Picture 141" descr="Shape&#10;&#10;Description automatically generated">
            <a:extLst>
              <a:ext uri="{FF2B5EF4-FFF2-40B4-BE49-F238E27FC236}">
                <a16:creationId xmlns:a16="http://schemas.microsoft.com/office/drawing/2014/main" id="{BF928476-ECC0-419D-A76F-B29BFA0CC22D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059" y="6566562"/>
            <a:ext cx="355303" cy="26592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468E2E7-40E0-46D8-8F89-3D860126CEDE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971" y="5682212"/>
            <a:ext cx="538285" cy="44871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5174867-2DF0-4EB9-A67F-95C86FF27CB0}"/>
              </a:ext>
            </a:extLst>
          </p:cNvPr>
          <p:cNvPicPr>
            <a:picLocks noChangeAspect="1"/>
          </p:cNvPicPr>
          <p:nvPr/>
        </p:nvPicPr>
        <p:blipFill rotWithShape="1"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8" t="10760" r="53187" b="54101"/>
          <a:stretch/>
        </p:blipFill>
        <p:spPr>
          <a:xfrm>
            <a:off x="9266963" y="6189070"/>
            <a:ext cx="355304" cy="55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6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1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5223</TotalTime>
  <Words>1125</Words>
  <Application>Microsoft Office PowerPoint</Application>
  <PresentationFormat>Widescreen</PresentationFormat>
  <Paragraphs>225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Modern Love</vt:lpstr>
      <vt:lpstr>Segoe Print</vt:lpstr>
      <vt:lpstr>Office Theme</vt:lpstr>
      <vt:lpstr>Amarillo Knowledge Organiser  - Autumn Term A</vt:lpstr>
      <vt:lpstr>Amarillo Knowledge Organiser  - Autumn Term 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Rouge Knowledge Organiser  - Autumn Term A</dc:title>
  <dc:creator>Rachel Hawkes</dc:creator>
  <cp:lastModifiedBy>Rachel Hawkes</cp:lastModifiedBy>
  <cp:revision>85</cp:revision>
  <cp:lastPrinted>2021-11-20T12:47:01Z</cp:lastPrinted>
  <dcterms:created xsi:type="dcterms:W3CDTF">2021-11-17T16:29:35Z</dcterms:created>
  <dcterms:modified xsi:type="dcterms:W3CDTF">2022-09-03T19:03:36Z</dcterms:modified>
</cp:coreProperties>
</file>