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Lst>
  <p:notesMasterIdLst>
    <p:notesMasterId r:id="rId15"/>
  </p:notesMasterIdLst>
  <p:sldIdLst>
    <p:sldId id="969" r:id="rId4"/>
    <p:sldId id="959" r:id="rId5"/>
    <p:sldId id="960" r:id="rId6"/>
    <p:sldId id="956" r:id="rId7"/>
    <p:sldId id="953" r:id="rId8"/>
    <p:sldId id="971" r:id="rId9"/>
    <p:sldId id="947" r:id="rId10"/>
    <p:sldId id="964" r:id="rId11"/>
    <p:sldId id="965" r:id="rId12"/>
    <p:sldId id="966" r:id="rId13"/>
    <p:sldId id="9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E1E3EE"/>
    <a:srgbClr val="00B050"/>
    <a:srgbClr val="D5F7FF"/>
    <a:srgbClr val="2994B2"/>
    <a:srgbClr val="004F87"/>
    <a:srgbClr val="FFF3FF"/>
    <a:srgbClr val="EF6D43"/>
    <a:srgbClr val="CC53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C76D0-88A4-4959-95CB-660CF958B5C7}" v="1" dt="2023-05-01T13:2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1657" autoAdjust="0"/>
  </p:normalViewPr>
  <p:slideViewPr>
    <p:cSldViewPr snapToGrid="0">
      <p:cViewPr varScale="1">
        <p:scale>
          <a:sx n="101" d="100"/>
          <a:sy n="101" d="100"/>
        </p:scale>
        <p:origin x="738"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32C76D0-88A4-4959-95CB-660CF958B5C7}"/>
    <pc:docChg chg="addSld delSld modSld delMainMaster">
      <pc:chgData name="Tom Dawes" userId="fe899cd594ff6f3a" providerId="LiveId" clId="{732C76D0-88A4-4959-95CB-660CF958B5C7}" dt="2023-05-01T13:28:41" v="1"/>
      <pc:docMkLst>
        <pc:docMk/>
      </pc:docMkLst>
      <pc:sldChg chg="add del">
        <pc:chgData name="Tom Dawes" userId="fe899cd594ff6f3a" providerId="LiveId" clId="{732C76D0-88A4-4959-95CB-660CF958B5C7}" dt="2023-05-01T13:28:41" v="1"/>
        <pc:sldMkLst>
          <pc:docMk/>
          <pc:sldMk cId="3971663939" sldId="953"/>
        </pc:sldMkLst>
      </pc:sldChg>
      <pc:sldChg chg="add del">
        <pc:chgData name="Tom Dawes" userId="fe899cd594ff6f3a" providerId="LiveId" clId="{732C76D0-88A4-4959-95CB-660CF958B5C7}" dt="2023-05-01T13:28:41" v="1"/>
        <pc:sldMkLst>
          <pc:docMk/>
          <pc:sldMk cId="2813219114" sldId="971"/>
        </pc:sldMkLst>
      </pc:sldChg>
      <pc:sldMasterChg chg="del delSldLayout">
        <pc:chgData name="Tom Dawes" userId="fe899cd594ff6f3a" providerId="LiveId" clId="{732C76D0-88A4-4959-95CB-660CF958B5C7}" dt="2023-05-01T13:28:38.952" v="0" actId="47"/>
        <pc:sldMasterMkLst>
          <pc:docMk/>
          <pc:sldMasterMk cId="1112471983" sldId="2147483685"/>
        </pc:sldMasterMkLst>
        <pc:sldLayoutChg chg="del">
          <pc:chgData name="Tom Dawes" userId="fe899cd594ff6f3a" providerId="LiveId" clId="{732C76D0-88A4-4959-95CB-660CF958B5C7}" dt="2023-05-01T13:28:38.952" v="0" actId="47"/>
          <pc:sldLayoutMkLst>
            <pc:docMk/>
            <pc:sldMasterMk cId="1112471983" sldId="2147483685"/>
            <pc:sldLayoutMk cId="1180285165" sldId="2147483686"/>
          </pc:sldLayoutMkLst>
        </pc:sldLayoutChg>
        <pc:sldLayoutChg chg="del">
          <pc:chgData name="Tom Dawes" userId="fe899cd594ff6f3a" providerId="LiveId" clId="{732C76D0-88A4-4959-95CB-660CF958B5C7}" dt="2023-05-01T13:28:38.952" v="0" actId="47"/>
          <pc:sldLayoutMkLst>
            <pc:docMk/>
            <pc:sldMasterMk cId="1112471983" sldId="2147483685"/>
            <pc:sldLayoutMk cId="820021875" sldId="2147483687"/>
          </pc:sldLayoutMkLst>
        </pc:sldLayoutChg>
        <pc:sldLayoutChg chg="del">
          <pc:chgData name="Tom Dawes" userId="fe899cd594ff6f3a" providerId="LiveId" clId="{732C76D0-88A4-4959-95CB-660CF958B5C7}" dt="2023-05-01T13:28:38.952" v="0" actId="47"/>
          <pc:sldLayoutMkLst>
            <pc:docMk/>
            <pc:sldMasterMk cId="1112471983" sldId="2147483685"/>
            <pc:sldLayoutMk cId="2810255952" sldId="2147483688"/>
          </pc:sldLayoutMkLst>
        </pc:sldLayoutChg>
        <pc:sldLayoutChg chg="del">
          <pc:chgData name="Tom Dawes" userId="fe899cd594ff6f3a" providerId="LiveId" clId="{732C76D0-88A4-4959-95CB-660CF958B5C7}" dt="2023-05-01T13:28:38.952" v="0" actId="47"/>
          <pc:sldLayoutMkLst>
            <pc:docMk/>
            <pc:sldMasterMk cId="1112471983" sldId="2147483685"/>
            <pc:sldLayoutMk cId="4063699272" sldId="2147483689"/>
          </pc:sldLayoutMkLst>
        </pc:sldLayoutChg>
        <pc:sldLayoutChg chg="del">
          <pc:chgData name="Tom Dawes" userId="fe899cd594ff6f3a" providerId="LiveId" clId="{732C76D0-88A4-4959-95CB-660CF958B5C7}" dt="2023-05-01T13:28:38.952" v="0" actId="47"/>
          <pc:sldLayoutMkLst>
            <pc:docMk/>
            <pc:sldMasterMk cId="1112471983" sldId="2147483685"/>
            <pc:sldLayoutMk cId="790808986" sldId="2147483690"/>
          </pc:sldLayoutMkLst>
        </pc:sldLayoutChg>
        <pc:sldLayoutChg chg="del">
          <pc:chgData name="Tom Dawes" userId="fe899cd594ff6f3a" providerId="LiveId" clId="{732C76D0-88A4-4959-95CB-660CF958B5C7}" dt="2023-05-01T13:28:38.952" v="0" actId="47"/>
          <pc:sldLayoutMkLst>
            <pc:docMk/>
            <pc:sldMasterMk cId="1112471983" sldId="2147483685"/>
            <pc:sldLayoutMk cId="3074924085" sldId="2147483691"/>
          </pc:sldLayoutMkLst>
        </pc:sldLayoutChg>
        <pc:sldLayoutChg chg="del">
          <pc:chgData name="Tom Dawes" userId="fe899cd594ff6f3a" providerId="LiveId" clId="{732C76D0-88A4-4959-95CB-660CF958B5C7}" dt="2023-05-01T13:28:38.952" v="0" actId="47"/>
          <pc:sldLayoutMkLst>
            <pc:docMk/>
            <pc:sldMasterMk cId="1112471983" sldId="2147483685"/>
            <pc:sldLayoutMk cId="1519591685" sldId="2147483692"/>
          </pc:sldLayoutMkLst>
        </pc:sldLayoutChg>
        <pc:sldLayoutChg chg="del">
          <pc:chgData name="Tom Dawes" userId="fe899cd594ff6f3a" providerId="LiveId" clId="{732C76D0-88A4-4959-95CB-660CF958B5C7}" dt="2023-05-01T13:28:38.952" v="0" actId="47"/>
          <pc:sldLayoutMkLst>
            <pc:docMk/>
            <pc:sldMasterMk cId="1112471983" sldId="2147483685"/>
            <pc:sldLayoutMk cId="1217684505" sldId="2147483693"/>
          </pc:sldLayoutMkLst>
        </pc:sldLayoutChg>
        <pc:sldLayoutChg chg="del">
          <pc:chgData name="Tom Dawes" userId="fe899cd594ff6f3a" providerId="LiveId" clId="{732C76D0-88A4-4959-95CB-660CF958B5C7}" dt="2023-05-01T13:28:38.952" v="0" actId="47"/>
          <pc:sldLayoutMkLst>
            <pc:docMk/>
            <pc:sldMasterMk cId="1112471983" sldId="2147483685"/>
            <pc:sldLayoutMk cId="447768914" sldId="2147483694"/>
          </pc:sldLayoutMkLst>
        </pc:sldLayoutChg>
        <pc:sldLayoutChg chg="del">
          <pc:chgData name="Tom Dawes" userId="fe899cd594ff6f3a" providerId="LiveId" clId="{732C76D0-88A4-4959-95CB-660CF958B5C7}" dt="2023-05-01T13:28:38.952" v="0" actId="47"/>
          <pc:sldLayoutMkLst>
            <pc:docMk/>
            <pc:sldMasterMk cId="1112471983" sldId="2147483685"/>
            <pc:sldLayoutMk cId="1647813870" sldId="2147483695"/>
          </pc:sldLayoutMkLst>
        </pc:sldLayoutChg>
        <pc:sldLayoutChg chg="del">
          <pc:chgData name="Tom Dawes" userId="fe899cd594ff6f3a" providerId="LiveId" clId="{732C76D0-88A4-4959-95CB-660CF958B5C7}" dt="2023-05-01T13:28:38.952" v="0" actId="47"/>
          <pc:sldLayoutMkLst>
            <pc:docMk/>
            <pc:sldMasterMk cId="1112471983" sldId="2147483685"/>
            <pc:sldLayoutMk cId="3813135168"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0" strike="noStrike" spc="-1" dirty="0">
                <a:solidFill>
                  <a:srgbClr val="002060"/>
                </a:solidFill>
                <a:latin typeface="Century Gothic"/>
                <a:ea typeface="Century Gothic"/>
              </a:rPr>
              <a:t>[qu] question[144] quatre[283] musique [1139] expliquer [252]  unique [402]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corde [3784] danse [2964] football [2602] guitare [&gt;5000]  piano [4967] sport [2011] tennis [3687] </a:t>
            </a:r>
          </a:p>
          <a:p>
            <a:pPr marL="216000" indent="-216000">
              <a:lnSpc>
                <a:spcPct val="100000"/>
              </a:lnSpc>
            </a:pPr>
            <a:r>
              <a:rPr lang="fr-FR" sz="1800" b="0" i="0" strike="noStrike" spc="-1" dirty="0">
                <a:solidFill>
                  <a:srgbClr val="002060"/>
                </a:solidFill>
                <a:latin typeface="Century Gothic"/>
                <a:ea typeface="Century Gothic"/>
              </a:rPr>
              <a:t>amusant [4695] sympa [4164] intéressant [1244] </a:t>
            </a:r>
            <a:r>
              <a:rPr lang="fr-FR" sz="1800" b="1" i="0" strike="noStrike" spc="-1" dirty="0">
                <a:solidFill>
                  <a:srgbClr val="002060"/>
                </a:solidFill>
                <a:latin typeface="Century Gothic"/>
                <a:ea typeface="Century Gothic"/>
              </a:rPr>
              <a:t>parce que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pourquoi </a:t>
            </a:r>
            <a:r>
              <a:rPr lang="fr-FR" sz="1800" b="0" i="0" strike="noStrike" spc="-1" dirty="0">
                <a:solidFill>
                  <a:srgbClr val="002060"/>
                </a:solidFill>
                <a:latin typeface="Century Gothic"/>
                <a:ea typeface="Century Gothic"/>
              </a:rPr>
              <a:t>[193]</a:t>
            </a:r>
          </a:p>
          <a:p>
            <a:pPr marL="216000" indent="-216000">
              <a:lnSpc>
                <a:spcPct val="100000"/>
              </a:lnSpc>
            </a:pPr>
            <a:r>
              <a:rPr lang="fr-FR" sz="1800" b="1" i="0" strike="noStrike" spc="-1" dirty="0">
                <a:solidFill>
                  <a:srgbClr val="002060"/>
                </a:solidFill>
                <a:latin typeface="Century Gothic"/>
                <a:ea typeface="Century Gothic"/>
              </a:rPr>
              <a:t>Revisit 1: tu fais [25] </a:t>
            </a:r>
            <a:r>
              <a:rPr lang="fr-FR" sz="1800" b="0" i="0" strike="noStrike" spc="-1" dirty="0">
                <a:solidFill>
                  <a:srgbClr val="002060"/>
                </a:solidFill>
                <a:latin typeface="Century Gothic"/>
                <a:ea typeface="Century Gothic"/>
              </a:rPr>
              <a:t>jouer [219] </a:t>
            </a:r>
            <a:r>
              <a:rPr lang="fr-FR" sz="1800" b="1" i="0" strike="noStrike" spc="-1" dirty="0">
                <a:solidFill>
                  <a:srgbClr val="002060"/>
                </a:solidFill>
                <a:latin typeface="Century Gothic"/>
                <a:ea typeface="Century Gothic"/>
              </a:rPr>
              <a:t>danse </a:t>
            </a:r>
            <a:r>
              <a:rPr lang="fr-FR" sz="1800" b="0" i="0" strike="noStrike" spc="-1" dirty="0">
                <a:solidFill>
                  <a:srgbClr val="002060"/>
                </a:solidFill>
                <a:latin typeface="Century Gothic"/>
                <a:ea typeface="Century Gothic"/>
              </a:rPr>
              <a:t>[2964] </a:t>
            </a:r>
            <a:r>
              <a:rPr lang="fr-FR" sz="1800" b="1" i="0" strike="noStrike" spc="-1" dirty="0">
                <a:solidFill>
                  <a:srgbClr val="002060"/>
                </a:solidFill>
                <a:latin typeface="Century Gothic"/>
                <a:ea typeface="Century Gothic"/>
              </a:rPr>
              <a:t>guitare </a:t>
            </a:r>
            <a:r>
              <a:rPr lang="fr-FR" sz="1800" b="0" i="0" strike="noStrike" spc="-1" dirty="0">
                <a:solidFill>
                  <a:srgbClr val="002060"/>
                </a:solidFill>
                <a:latin typeface="Century Gothic"/>
                <a:ea typeface="Century Gothic"/>
              </a:rPr>
              <a:t>[&gt;5000] </a:t>
            </a:r>
            <a:r>
              <a:rPr lang="fr-FR" sz="1800" b="1" i="0" strike="noStrike" spc="-1" dirty="0">
                <a:solidFill>
                  <a:srgbClr val="002060"/>
                </a:solidFill>
                <a:latin typeface="Century Gothic"/>
                <a:ea typeface="Century Gothic"/>
              </a:rPr>
              <a:t>instrument </a:t>
            </a:r>
            <a:r>
              <a:rPr lang="fr-FR" sz="1800" b="0" i="0" strike="noStrike" spc="-1" dirty="0">
                <a:solidFill>
                  <a:srgbClr val="002060"/>
                </a:solidFill>
                <a:latin typeface="Century Gothic"/>
                <a:ea typeface="Century Gothic"/>
              </a:rPr>
              <a:t>[1650] </a:t>
            </a:r>
            <a:r>
              <a:rPr lang="fr-FR" sz="1800" b="1" i="0" strike="noStrike" spc="-1" dirty="0">
                <a:solidFill>
                  <a:srgbClr val="002060"/>
                </a:solidFill>
                <a:latin typeface="Century Gothic"/>
                <a:ea typeface="Century Gothic"/>
              </a:rPr>
              <a:t>piano </a:t>
            </a:r>
            <a:r>
              <a:rPr lang="fr-FR" sz="1800" b="0" i="0" strike="noStrike" spc="-1" dirty="0">
                <a:solidFill>
                  <a:srgbClr val="002060"/>
                </a:solidFill>
                <a:latin typeface="Century Gothic"/>
                <a:ea typeface="Century Gothic"/>
              </a:rPr>
              <a:t>[4967] sport</a:t>
            </a:r>
            <a:r>
              <a:rPr lang="fr-FR" sz="1800" b="1" i="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[2011]</a:t>
            </a:r>
          </a:p>
          <a:p>
            <a:pPr marL="216000" indent="-216000">
              <a:lnSpc>
                <a:spcPct val="100000"/>
              </a:lnSpc>
            </a:pPr>
            <a:r>
              <a:rPr lang="fr-FR" sz="1800" b="1" i="0" strike="noStrike" spc="-1" dirty="0">
                <a:solidFill>
                  <a:srgbClr val="002060"/>
                </a:solidFill>
                <a:latin typeface="Century Gothic"/>
                <a:ea typeface="Century Gothic"/>
              </a:rPr>
              <a:t>Revisit 2: </a:t>
            </a:r>
            <a:r>
              <a:rPr lang="fr-FR" sz="1800" b="0" i="0" strike="noStrike" spc="-1" dirty="0">
                <a:solidFill>
                  <a:srgbClr val="002060"/>
                </a:solidFill>
                <a:latin typeface="Century Gothic"/>
                <a:ea typeface="Century Gothic"/>
              </a:rPr>
              <a:t>--</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a:t>
            </a:r>
            <a:r>
              <a:rPr lang="en-US" dirty="0" err="1"/>
              <a:t>qu</a:t>
            </a:r>
            <a:r>
              <a:rPr lang="en-US" dirty="0"/>
              <a:t>-] in previously taught and new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Present the and listen to the recap of Est-</a:t>
            </a:r>
            <a:r>
              <a:rPr lang="en-US" b="0" dirty="0" err="1"/>
              <a:t>ce</a:t>
            </a:r>
            <a:r>
              <a:rPr lang="en-US" b="0" dirty="0"/>
              <a:t> que.</a:t>
            </a:r>
          </a:p>
          <a:p>
            <a:pPr marL="228600" indent="-228600">
              <a:buAutoNum type="arabicPeriod"/>
            </a:pPr>
            <a:r>
              <a:rPr lang="en-US" b="0" dirty="0"/>
              <a:t>Click to bring up all of the other questions with the [</a:t>
            </a:r>
            <a:r>
              <a:rPr lang="en-US" b="0" dirty="0" err="1"/>
              <a:t>qu</a:t>
            </a:r>
            <a:r>
              <a:rPr lang="en-US" b="0" dirty="0"/>
              <a:t>] highlighted.</a:t>
            </a:r>
          </a:p>
          <a:p>
            <a:pPr marL="228600" indent="-228600">
              <a:buAutoNum type="arabicPeriod"/>
            </a:pPr>
            <a:r>
              <a:rPr lang="en-US" b="0" dirty="0"/>
              <a:t>Pupils </a:t>
            </a:r>
            <a:r>
              <a:rPr lang="en-US" b="0" dirty="0" err="1"/>
              <a:t>practise</a:t>
            </a:r>
            <a:r>
              <a:rPr lang="en-US" b="0" dirty="0"/>
              <a:t> pronunciation.</a:t>
            </a:r>
          </a:p>
          <a:p>
            <a:pPr marL="228600" indent="-228600">
              <a:buAutoNum type="arabicPeriod"/>
            </a:pPr>
            <a:r>
              <a:rPr lang="en-US" b="0" dirty="0"/>
              <a:t>Click on each question icon to hear the questions pronounced.</a:t>
            </a:r>
          </a:p>
          <a:p>
            <a:pPr marL="228600" indent="-228600">
              <a:buAutoNum type="arabicPeriod"/>
            </a:pPr>
            <a:r>
              <a:rPr lang="en-US" b="0" dirty="0"/>
              <a:t>Pupils </a:t>
            </a:r>
            <a:r>
              <a:rPr lang="en-US" b="0" dirty="0" err="1"/>
              <a:t>practise</a:t>
            </a:r>
            <a:r>
              <a:rPr lang="en-US" b="0" dirty="0"/>
              <a:t> in pairs saying a question – the listening partner has to make the appropriate gesture to show their understanding.</a:t>
            </a:r>
            <a:endParaRPr lang="en-US" dirty="0"/>
          </a:p>
          <a:p>
            <a:pPr marL="0" indent="0">
              <a:buNone/>
            </a:pPr>
            <a:endParaRPr lang="en-US" dirty="0"/>
          </a:p>
          <a:p>
            <a:pPr marL="0" indent="0">
              <a:buNone/>
            </a:pPr>
            <a:br>
              <a:rPr lang="en-US" sz="1200" b="0" strike="noStrike" spc="-1" dirty="0">
                <a:solidFill>
                  <a:srgbClr val="000000"/>
                </a:solidFill>
                <a:latin typeface="Arial"/>
              </a:rPr>
            </a:b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longer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which three images match to each listening passage.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answers, click to reveal.</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Read the short text about Chloé </a:t>
            </a:r>
            <a:r>
              <a:rPr lang="en-GB" sz="1200" b="0" dirty="0" err="1"/>
              <a:t>Jacquet</a:t>
            </a:r>
            <a:r>
              <a:rPr lang="en-GB" sz="1200" b="0" dirty="0"/>
              <a:t>, a member of the French national Women’s Rugby 7s team. Ensure understanding.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Ask pupils to read the text aloud – pay attention to their pronunciation of the SSC [</a:t>
            </a:r>
            <a:r>
              <a:rPr lang="en-GB" sz="1200" b="0" dirty="0" err="1"/>
              <a:t>qu</a:t>
            </a:r>
            <a:r>
              <a:rPr lang="en-GB" sz="1200" b="0" dirty="0"/>
              <a: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a:t>1. Est-</a:t>
            </a:r>
            <a:r>
              <a:rPr lang="en-GB" sz="1200" b="0" dirty="0" err="1"/>
              <a:t>ce</a:t>
            </a:r>
            <a:r>
              <a:rPr lang="en-GB" sz="1200" b="0" dirty="0"/>
              <a:t> que </a:t>
            </a:r>
            <a:r>
              <a:rPr lang="en-GB" sz="1200" b="0" dirty="0" err="1"/>
              <a:t>tu</a:t>
            </a:r>
            <a:r>
              <a:rPr lang="en-GB" sz="1200" b="0" dirty="0"/>
              <a:t> </a:t>
            </a:r>
            <a:r>
              <a:rPr lang="en-GB" sz="1200" b="0" dirty="0" err="1"/>
              <a:t>joues</a:t>
            </a:r>
            <a:r>
              <a:rPr lang="en-GB" sz="1200" b="0" dirty="0"/>
              <a:t> au foot ?  Non, je </a:t>
            </a:r>
            <a:r>
              <a:rPr lang="en-GB" sz="1200" b="0" dirty="0" err="1"/>
              <a:t>joue</a:t>
            </a:r>
            <a:r>
              <a:rPr lang="en-GB" sz="1200" b="0" dirty="0"/>
              <a:t> au rugby.</a:t>
            </a:r>
            <a:br>
              <a:rPr lang="en-GB" sz="1200" b="0" dirty="0"/>
            </a:br>
            <a:r>
              <a:rPr lang="en-GB" sz="1200" b="0" dirty="0"/>
              <a:t>2. </a:t>
            </a:r>
            <a:r>
              <a:rPr kumimoji="0" lang="en-GB" sz="1200" b="0"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1200" b="0" dirty="0" err="1">
                <a:solidFill>
                  <a:srgbClr val="002060"/>
                </a:solidFill>
                <a:latin typeface="Century Gothic" panose="020B0502020202020204" pitchFamily="34" charset="0"/>
              </a:rPr>
              <a:t>habites</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J’habite</a:t>
            </a:r>
            <a:r>
              <a:rPr lang="en-GB" sz="1200" b="0" dirty="0">
                <a:solidFill>
                  <a:srgbClr val="002060"/>
                </a:solidFill>
                <a:latin typeface="Century Gothic" panose="020B0502020202020204" pitchFamily="34" charset="0"/>
              </a:rPr>
              <a:t> à Lyon.</a:t>
            </a:r>
            <a:br>
              <a:rPr lang="en-GB" sz="1200" b="0" dirty="0">
                <a:solidFill>
                  <a:srgbClr val="002060"/>
                </a:solidFill>
                <a:latin typeface="Century Gothic" panose="020B0502020202020204" pitchFamily="34" charset="0"/>
              </a:rPr>
            </a:br>
            <a:r>
              <a:rPr lang="en-GB" sz="1200" b="0" dirty="0">
                <a:solidFill>
                  <a:srgbClr val="002060"/>
                </a:solidFill>
                <a:latin typeface="Century Gothic" panose="020B0502020202020204" pitchFamily="34" charset="0"/>
              </a:rPr>
              <a:t>3. </a:t>
            </a:r>
            <a:r>
              <a:rPr lang="en-GB" sz="1200" b="0" dirty="0" err="1">
                <a:solidFill>
                  <a:srgbClr val="002060"/>
                </a:solidFill>
                <a:latin typeface="Century Gothic" panose="020B0502020202020204" pitchFamily="34" charset="0"/>
              </a:rPr>
              <a:t>Pourquoi</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est-ce</a:t>
            </a:r>
            <a:r>
              <a:rPr lang="en-GB" sz="1200" b="0" dirty="0">
                <a:solidFill>
                  <a:srgbClr val="002060"/>
                </a:solidFill>
                <a:latin typeface="Century Gothic" panose="020B0502020202020204" pitchFamily="34" charset="0"/>
              </a:rPr>
              <a:t> que </a:t>
            </a:r>
            <a:r>
              <a:rPr lang="en-GB" sz="1200" b="0" dirty="0" err="1">
                <a:solidFill>
                  <a:srgbClr val="002060"/>
                </a:solidFill>
                <a:latin typeface="Century Gothic" panose="020B0502020202020204" pitchFamily="34" charset="0"/>
              </a:rPr>
              <a:t>tu</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aimes</a:t>
            </a:r>
            <a:r>
              <a:rPr lang="en-GB" sz="1200" b="0" dirty="0">
                <a:solidFill>
                  <a:srgbClr val="002060"/>
                </a:solidFill>
                <a:latin typeface="Century Gothic" panose="020B0502020202020204" pitchFamily="34" charset="0"/>
              </a:rPr>
              <a:t> le rugby ? </a:t>
            </a:r>
            <a:r>
              <a:rPr lang="en-GB" sz="1200" b="0" dirty="0" err="1">
                <a:solidFill>
                  <a:srgbClr val="002060"/>
                </a:solidFill>
                <a:latin typeface="Century Gothic" panose="020B0502020202020204" pitchFamily="34" charset="0"/>
              </a:rPr>
              <a:t>Parce</a:t>
            </a:r>
            <a:r>
              <a:rPr lang="en-GB" sz="1200" b="0" dirty="0">
                <a:solidFill>
                  <a:srgbClr val="002060"/>
                </a:solidFill>
                <a:latin typeface="Century Gothic" panose="020B0502020202020204" pitchFamily="34" charset="0"/>
              </a:rPr>
              <a:t> que </a:t>
            </a:r>
            <a:r>
              <a:rPr lang="en-GB" sz="1200" b="0" dirty="0" err="1">
                <a:solidFill>
                  <a:srgbClr val="002060"/>
                </a:solidFill>
                <a:latin typeface="Century Gothic" panose="020B0502020202020204" pitchFamily="34" charset="0"/>
              </a:rPr>
              <a:t>c’est</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rapide</a:t>
            </a:r>
            <a:r>
              <a:rPr lang="en-GB" sz="1200" b="0" dirty="0">
                <a:solidFill>
                  <a:srgbClr val="002060"/>
                </a:solidFill>
                <a:latin typeface="Century Gothic" panose="020B0502020202020204" pitchFamily="34" charset="0"/>
              </a:rPr>
              <a:t> !</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Picture attribution</a:t>
            </a:r>
            <a:r>
              <a:rPr lang="en-GB" sz="1200" b="0" dirty="0"/>
              <a:t>:</a:t>
            </a:r>
          </a:p>
          <a:p>
            <a:pPr marL="0" marR="0" lvl="0" indent="0" algn="l" rtl="0">
              <a:lnSpc>
                <a:spcPct val="100000"/>
              </a:lnSpc>
              <a:spcBef>
                <a:spcPts val="0"/>
              </a:spcBef>
              <a:spcAft>
                <a:spcPts val="0"/>
              </a:spcAft>
              <a:buClr>
                <a:schemeClr val="dk1"/>
              </a:buClr>
              <a:buSzPts val="1200"/>
              <a:buFont typeface="Calibri"/>
              <a:buNone/>
            </a:pPr>
            <a:r>
              <a:rPr lang="en-GB" sz="1200" b="0" dirty="0" err="1"/>
              <a:t>Sivolc</a:t>
            </a:r>
            <a:r>
              <a:rPr lang="en-GB" sz="1200" b="0" dirty="0"/>
              <a:t>, CC BY-SA 4.0 via Wikimedia Commons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a range of previously taught language in a longer text; oral production of questions to elicit the information in the 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text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either a pupil or the teacher takes the hotseat, facing away from the text. The other pupils ask questions to try to elicit all of the information from the text.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Optional: click again to bring up 12 possible questions and use them for pupils to respond to, chorally. This can serve as an immediate repetition of the speaking task, but with a different format, and involving all pupils at once.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Questions pupils could ask (and answers from the text)</a:t>
            </a:r>
            <a:r>
              <a:rPr lang="en-GB" dirty="0"/>
              <a:t>:</a:t>
            </a:r>
            <a:br>
              <a:rPr lang="en-GB" dirty="0"/>
            </a:br>
            <a:r>
              <a:rPr lang="en-GB" dirty="0"/>
              <a:t>1. Tu as </a:t>
            </a:r>
            <a:r>
              <a:rPr lang="en-GB" dirty="0" err="1"/>
              <a:t>quel</a:t>
            </a:r>
            <a:r>
              <a:rPr lang="en-GB" dirty="0"/>
              <a:t> </a:t>
            </a:r>
            <a:r>
              <a:rPr lang="en-GB" dirty="0" err="1"/>
              <a:t>âge</a:t>
            </a:r>
            <a:r>
              <a:rPr lang="en-GB" dirty="0"/>
              <a:t> ?  </a:t>
            </a:r>
            <a:r>
              <a:rPr lang="en-GB" dirty="0" err="1"/>
              <a:t>J’ai</a:t>
            </a:r>
            <a:r>
              <a:rPr lang="en-GB" dirty="0"/>
              <a:t> </a:t>
            </a:r>
            <a:r>
              <a:rPr lang="en-GB" dirty="0" err="1"/>
              <a:t>vingt</a:t>
            </a:r>
            <a:r>
              <a:rPr lang="en-GB" dirty="0"/>
              <a:t> 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1200" b="0" dirty="0" err="1">
                <a:solidFill>
                  <a:srgbClr val="002060"/>
                </a:solidFill>
                <a:latin typeface="Century Gothic" panose="020B0502020202020204" pitchFamily="34" charset="0"/>
              </a:rPr>
              <a:t>habites</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J’habite</a:t>
            </a:r>
            <a:r>
              <a:rPr lang="en-GB" sz="1200" b="0" dirty="0">
                <a:solidFill>
                  <a:srgbClr val="002060"/>
                </a:solidFill>
                <a:latin typeface="Century Gothic" panose="020B0502020202020204" pitchFamily="34" charset="0"/>
              </a:rPr>
              <a:t> à Lyon.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3.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l’université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J’étudie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l’université</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4. Est-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sport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beaucoup le 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5. Est-</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6.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foot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préfère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7.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Pourquoi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parce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rapide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8.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au rugby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au rugby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tous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jours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9.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le weekend ? Le weekend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10.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il fait du soleil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11.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Pourquoi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du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avec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amis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parce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sympa</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12.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chez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moi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Par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exemple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je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un film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rPr>
              <a:t>j’écoute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 de la musique.</a:t>
            </a:r>
            <a:b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b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text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0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dirty="0">
                <a:solidFill>
                  <a:srgbClr val="1F4E79"/>
                </a:solidFill>
                <a:effectLst/>
                <a:latin typeface="Century Gothic" panose="020B0502020202020204" pitchFamily="34" charset="0"/>
                <a:ea typeface="DengXian" panose="02010600030101010101" pitchFamily="2" charset="-122"/>
              </a:rPr>
              <a:t>Timing: 5 minutes</a:t>
            </a:r>
            <a:br>
              <a:rPr lang="en-GB" sz="1200" b="1" dirty="0">
                <a:solidFill>
                  <a:srgbClr val="1F4E79"/>
                </a:solidFill>
                <a:effectLst/>
                <a:latin typeface="Century Gothic" panose="020B0502020202020204" pitchFamily="34" charset="0"/>
                <a:ea typeface="DengXian" panose="02010600030101010101" pitchFamily="2" charset="-122"/>
              </a:rPr>
            </a:br>
            <a:br>
              <a:rPr lang="en-GB" sz="1200" b="1" dirty="0">
                <a:solidFill>
                  <a:srgbClr val="1F4E79"/>
                </a:solidFill>
                <a:effectLst/>
                <a:latin typeface="Century Gothic" panose="020B0502020202020204" pitchFamily="34" charset="0"/>
                <a:ea typeface="DengXian" panose="02010600030101010101" pitchFamily="2" charset="-122"/>
              </a:rPr>
            </a:b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comprehension and spoken production using vocabulary and grammar from this week to communicate a range of messages about free time activities.</a:t>
            </a:r>
          </a:p>
          <a:p>
            <a:pPr algn="l"/>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with equivalent meanings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 (without or without using the support).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a:p>
            <a:endParaRPr lang="en-GB" dirty="0"/>
          </a:p>
          <a:p>
            <a:r>
              <a:rPr lang="en-GB" b="1" dirty="0"/>
              <a:t>Adaptions</a:t>
            </a:r>
            <a:r>
              <a:rPr lang="en-GB" dirty="0"/>
              <a:t>:</a:t>
            </a:r>
            <a:br>
              <a:rPr lang="en-GB" dirty="0"/>
            </a:br>
            <a:r>
              <a:rPr lang="en-GB" dirty="0"/>
              <a:t>1. Teachers could give English sentences to pupils (a couple of words at a time) and pupils write them using mini whiteboards.</a:t>
            </a:r>
          </a:p>
          <a:p>
            <a:r>
              <a:rPr lang="en-GB" dirty="0"/>
              <a:t>2. Teachers could ask questions in French for pupils to answer (either chorally, or individually) – e.g., </a:t>
            </a:r>
            <a:r>
              <a:rPr lang="en-GB" dirty="0" err="1"/>
              <a:t>Qu’est-ce</a:t>
            </a:r>
            <a:r>
              <a:rPr lang="en-GB" dirty="0"/>
              <a:t> que </a:t>
            </a:r>
            <a:r>
              <a:rPr lang="en-GB" dirty="0" err="1"/>
              <a:t>tu</a:t>
            </a:r>
            <a:r>
              <a:rPr lang="en-GB" dirty="0"/>
              <a:t> </a:t>
            </a:r>
            <a:r>
              <a:rPr lang="en-GB" dirty="0" err="1"/>
              <a:t>fais</a:t>
            </a:r>
            <a:r>
              <a:rPr lang="en-GB" dirty="0"/>
              <a:t> ?  </a:t>
            </a:r>
            <a:r>
              <a:rPr lang="en-GB" dirty="0" err="1"/>
              <a:t>Qu’est-ce</a:t>
            </a:r>
            <a:r>
              <a:rPr lang="en-GB" dirty="0"/>
              <a:t> que </a:t>
            </a:r>
            <a:r>
              <a:rPr lang="en-GB" dirty="0" err="1"/>
              <a:t>tu</a:t>
            </a:r>
            <a:r>
              <a:rPr lang="en-GB" dirty="0"/>
              <a:t> </a:t>
            </a:r>
            <a:r>
              <a:rPr lang="en-GB" dirty="0" err="1"/>
              <a:t>joues</a:t>
            </a:r>
            <a:r>
              <a:rPr lang="en-GB" dirty="0"/>
              <a:t> ? Avec qui ? </a:t>
            </a:r>
            <a:r>
              <a:rPr lang="en-GB" dirty="0" err="1"/>
              <a:t>Quand</a:t>
            </a:r>
            <a:r>
              <a:rPr lang="en-GB" dirty="0"/>
              <a:t> </a:t>
            </a:r>
            <a:r>
              <a:rPr lang="en-GB" dirty="0" err="1"/>
              <a:t>est-ce</a:t>
            </a:r>
            <a:r>
              <a:rPr lang="en-GB" dirty="0"/>
              <a:t> que </a:t>
            </a:r>
            <a:r>
              <a:rPr lang="en-GB" dirty="0" err="1"/>
              <a:t>tu</a:t>
            </a:r>
            <a:r>
              <a:rPr lang="en-GB" dirty="0"/>
              <a:t> </a:t>
            </a:r>
            <a:r>
              <a:rPr lang="en-GB" dirty="0" err="1"/>
              <a:t>fais</a:t>
            </a:r>
            <a:r>
              <a:rPr lang="en-GB" dirty="0"/>
              <a:t> </a:t>
            </a:r>
            <a:r>
              <a:rPr lang="en-GB" dirty="0" err="1"/>
              <a:t>ça</a:t>
            </a:r>
            <a:r>
              <a:rPr lang="en-GB" dirty="0"/>
              <a:t> ? </a:t>
            </a:r>
            <a:r>
              <a:rPr lang="en-GB" dirty="0" err="1"/>
              <a:t>Pourquoi</a:t>
            </a:r>
            <a:r>
              <a:rPr lang="en-GB" dirty="0"/>
              <a:t> </a:t>
            </a:r>
            <a:r>
              <a:rPr lang="en-GB" dirty="0" err="1"/>
              <a:t>est-ce</a:t>
            </a:r>
            <a:r>
              <a:rPr lang="en-GB" dirty="0"/>
              <a:t> que </a:t>
            </a:r>
            <a:r>
              <a:rPr lang="en-GB" dirty="0" err="1"/>
              <a:t>tu</a:t>
            </a:r>
            <a:r>
              <a:rPr lang="en-GB" dirty="0"/>
              <a:t> </a:t>
            </a:r>
            <a:r>
              <a:rPr lang="en-GB" dirty="0" err="1"/>
              <a:t>fais</a:t>
            </a:r>
            <a:r>
              <a:rPr lang="en-GB" dirty="0"/>
              <a:t> </a:t>
            </a:r>
            <a:r>
              <a:rPr lang="en-GB" dirty="0" err="1"/>
              <a:t>ça</a:t>
            </a:r>
            <a:r>
              <a:rPr lang="en-GB" dirty="0"/>
              <a:t> ?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05/05/2023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0.pn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2.wav"/><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7.wav"/><Relationship Id="rId18" Type="http://schemas.openxmlformats.org/officeDocument/2006/relationships/image" Target="../media/image41.png"/><Relationship Id="rId3" Type="http://schemas.openxmlformats.org/officeDocument/2006/relationships/audio" Target="../media/audio3.wav"/><Relationship Id="rId21" Type="http://schemas.openxmlformats.org/officeDocument/2006/relationships/image" Target="../media/image44.gif"/><Relationship Id="rId7" Type="http://schemas.openxmlformats.org/officeDocument/2006/relationships/audio" Target="../media/audio5.wav"/><Relationship Id="rId12" Type="http://schemas.openxmlformats.org/officeDocument/2006/relationships/image" Target="../media/image34.gif"/><Relationship Id="rId17" Type="http://schemas.openxmlformats.org/officeDocument/2006/relationships/image" Target="../media/image40.sv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33.gif"/><Relationship Id="rId5" Type="http://schemas.openxmlformats.org/officeDocument/2006/relationships/image" Target="../media/image30.sv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36.png"/><Relationship Id="rId14" Type="http://schemas.openxmlformats.org/officeDocument/2006/relationships/image" Target="../media/image37.png"/><Relationship Id="rId22" Type="http://schemas.openxmlformats.org/officeDocument/2006/relationships/image" Target="../media/image45.gif"/></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audio" Target="../media/audio15.wav"/><Relationship Id="rId26" Type="http://schemas.openxmlformats.org/officeDocument/2006/relationships/audio" Target="../media/audio23.wav"/><Relationship Id="rId3" Type="http://schemas.openxmlformats.org/officeDocument/2006/relationships/audio" Target="../media/audio8.wav"/><Relationship Id="rId21" Type="http://schemas.openxmlformats.org/officeDocument/2006/relationships/audio" Target="../media/audio18.wav"/><Relationship Id="rId7" Type="http://schemas.openxmlformats.org/officeDocument/2006/relationships/audio" Target="../media/audio11.wav"/><Relationship Id="rId12" Type="http://schemas.openxmlformats.org/officeDocument/2006/relationships/image" Target="../media/image37.png"/><Relationship Id="rId17" Type="http://schemas.openxmlformats.org/officeDocument/2006/relationships/audio" Target="../media/audio14.wav"/><Relationship Id="rId25" Type="http://schemas.openxmlformats.org/officeDocument/2006/relationships/audio" Target="../media/audio22.wav"/><Relationship Id="rId2" Type="http://schemas.openxmlformats.org/officeDocument/2006/relationships/notesSlide" Target="../notesSlides/notesSlide6.xml"/><Relationship Id="rId16" Type="http://schemas.openxmlformats.org/officeDocument/2006/relationships/audio" Target="../media/audio13.wav"/><Relationship Id="rId20" Type="http://schemas.openxmlformats.org/officeDocument/2006/relationships/audio" Target="../media/audio17.wav"/><Relationship Id="rId1" Type="http://schemas.openxmlformats.org/officeDocument/2006/relationships/slideLayout" Target="../slideLayouts/slideLayout16.xml"/><Relationship Id="rId6" Type="http://schemas.openxmlformats.org/officeDocument/2006/relationships/audio" Target="../media/audio10.wav"/><Relationship Id="rId11" Type="http://schemas.openxmlformats.org/officeDocument/2006/relationships/image" Target="../media/image51.png"/><Relationship Id="rId24" Type="http://schemas.openxmlformats.org/officeDocument/2006/relationships/audio" Target="../media/audio21.wav"/><Relationship Id="rId5" Type="http://schemas.openxmlformats.org/officeDocument/2006/relationships/audio" Target="../media/audio9.wav"/><Relationship Id="rId15" Type="http://schemas.openxmlformats.org/officeDocument/2006/relationships/audio" Target="../media/audio12.wav"/><Relationship Id="rId23" Type="http://schemas.openxmlformats.org/officeDocument/2006/relationships/audio" Target="../media/audio20.wav"/><Relationship Id="rId10" Type="http://schemas.openxmlformats.org/officeDocument/2006/relationships/image" Target="../media/image50.png"/><Relationship Id="rId19" Type="http://schemas.openxmlformats.org/officeDocument/2006/relationships/audio" Target="../media/audio16.wav"/><Relationship Id="rId4" Type="http://schemas.openxmlformats.org/officeDocument/2006/relationships/image" Target="../media/image47.png"/><Relationship Id="rId9" Type="http://schemas.openxmlformats.org/officeDocument/2006/relationships/image" Target="../media/image49.svg"/><Relationship Id="rId14" Type="http://schemas.openxmlformats.org/officeDocument/2006/relationships/image" Target="../media/image38.png"/><Relationship Id="rId22" Type="http://schemas.openxmlformats.org/officeDocument/2006/relationships/audio" Target="../media/audio19.wav"/><Relationship Id="rId27" Type="http://schemas.openxmlformats.org/officeDocument/2006/relationships/audio" Target="../media/audio24.wav"/></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7" name="Group 6">
            <a:extLst>
              <a:ext uri="{FF2B5EF4-FFF2-40B4-BE49-F238E27FC236}">
                <a16:creationId xmlns:a16="http://schemas.microsoft.com/office/drawing/2014/main" id="{25CC5EF0-8DE8-4D00-924C-A405FD3F8AE8}"/>
              </a:ext>
            </a:extLst>
          </p:cNvPr>
          <p:cNvGrpSpPr/>
          <p:nvPr/>
        </p:nvGrpSpPr>
        <p:grpSpPr>
          <a:xfrm>
            <a:off x="-16618" y="1378326"/>
            <a:ext cx="4359648" cy="3641535"/>
            <a:chOff x="-16618" y="1378326"/>
            <a:chExt cx="4359648" cy="3641535"/>
          </a:xfrm>
        </p:grpSpPr>
        <p:sp>
          <p:nvSpPr>
            <p:cNvPr id="10" name="Oval 9">
              <a:extLst>
                <a:ext uri="{FF2B5EF4-FFF2-40B4-BE49-F238E27FC236}">
                  <a16:creationId xmlns:a16="http://schemas.microsoft.com/office/drawing/2014/main" id="{2C55EC11-737D-4B77-AB0A-B9C6EC822794}"/>
                </a:ext>
              </a:extLst>
            </p:cNvPr>
            <p:cNvSpPr/>
            <p:nvPr/>
          </p:nvSpPr>
          <p:spPr>
            <a:xfrm>
              <a:off x="-7210" y="1378326"/>
              <a:ext cx="4350240" cy="362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Tennis racket and ball with solid fill">
              <a:extLst>
                <a:ext uri="{FF2B5EF4-FFF2-40B4-BE49-F238E27FC236}">
                  <a16:creationId xmlns:a16="http://schemas.microsoft.com/office/drawing/2014/main" id="{E0F04077-5474-4413-BE83-487A9837D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1980" y="3583984"/>
              <a:ext cx="1062271" cy="1062271"/>
            </a:xfrm>
            <a:prstGeom prst="rect">
              <a:avLst/>
            </a:prstGeom>
          </p:spPr>
        </p:pic>
        <p:pic>
          <p:nvPicPr>
            <p:cNvPr id="12" name="Graphic 11" descr="Cycling with solid fill">
              <a:extLst>
                <a:ext uri="{FF2B5EF4-FFF2-40B4-BE49-F238E27FC236}">
                  <a16:creationId xmlns:a16="http://schemas.microsoft.com/office/drawing/2014/main" id="{85961191-2D15-4344-BF56-F233777E88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582" y="3356292"/>
              <a:ext cx="1140103" cy="1140103"/>
            </a:xfrm>
            <a:prstGeom prst="rect">
              <a:avLst/>
            </a:prstGeom>
          </p:spPr>
        </p:pic>
        <p:pic>
          <p:nvPicPr>
            <p:cNvPr id="13" name="Graphic 12" descr="Skipping Rope with solid fill">
              <a:extLst>
                <a:ext uri="{FF2B5EF4-FFF2-40B4-BE49-F238E27FC236}">
                  <a16:creationId xmlns:a16="http://schemas.microsoft.com/office/drawing/2014/main" id="{0AE2178B-5C4D-40CC-BA2E-E70F527D6A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618" y="2621480"/>
              <a:ext cx="1027252" cy="1027252"/>
            </a:xfrm>
            <a:prstGeom prst="rect">
              <a:avLst/>
            </a:prstGeom>
          </p:spPr>
        </p:pic>
        <p:pic>
          <p:nvPicPr>
            <p:cNvPr id="14" name="Graphic 13" descr="Football ball with solid fill">
              <a:extLst>
                <a:ext uri="{FF2B5EF4-FFF2-40B4-BE49-F238E27FC236}">
                  <a16:creationId xmlns:a16="http://schemas.microsoft.com/office/drawing/2014/main" id="{481C120E-6281-4510-941B-A83D6FF51D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4725" y="2679102"/>
              <a:ext cx="914400" cy="914400"/>
            </a:xfrm>
            <a:prstGeom prst="rect">
              <a:avLst/>
            </a:prstGeom>
          </p:spPr>
        </p:pic>
        <p:grpSp>
          <p:nvGrpSpPr>
            <p:cNvPr id="15" name="Group 14">
              <a:extLst>
                <a:ext uri="{FF2B5EF4-FFF2-40B4-BE49-F238E27FC236}">
                  <a16:creationId xmlns:a16="http://schemas.microsoft.com/office/drawing/2014/main" id="{E8E08396-0A74-4C6A-A654-70AE616D3CD2}"/>
                </a:ext>
              </a:extLst>
            </p:cNvPr>
            <p:cNvGrpSpPr/>
            <p:nvPr/>
          </p:nvGrpSpPr>
          <p:grpSpPr>
            <a:xfrm>
              <a:off x="346441" y="1661404"/>
              <a:ext cx="1476190" cy="939981"/>
              <a:chOff x="618830" y="1946476"/>
              <a:chExt cx="2352180" cy="1497777"/>
            </a:xfrm>
          </p:grpSpPr>
          <p:pic>
            <p:nvPicPr>
              <p:cNvPr id="20" name="Graphic 19" descr="Sport balls outline">
                <a:extLst>
                  <a:ext uri="{FF2B5EF4-FFF2-40B4-BE49-F238E27FC236}">
                    <a16:creationId xmlns:a16="http://schemas.microsoft.com/office/drawing/2014/main" id="{9E587777-12D8-469F-80F5-989184FAAA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21" name="Graphic 20" descr="Tennis racket and ball with solid fill">
                <a:extLst>
                  <a:ext uri="{FF2B5EF4-FFF2-40B4-BE49-F238E27FC236}">
                    <a16:creationId xmlns:a16="http://schemas.microsoft.com/office/drawing/2014/main" id="{02FBC73F-5DF7-4F68-9064-F5C8D5EA1D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30" y="2280907"/>
                <a:ext cx="1062271" cy="1062271"/>
              </a:xfrm>
              <a:prstGeom prst="rect">
                <a:avLst/>
              </a:prstGeom>
            </p:spPr>
          </p:pic>
        </p:grpSp>
        <p:pic>
          <p:nvPicPr>
            <p:cNvPr id="16" name="Graphic 15" descr="Dance with solid fill">
              <a:extLst>
                <a:ext uri="{FF2B5EF4-FFF2-40B4-BE49-F238E27FC236}">
                  <a16:creationId xmlns:a16="http://schemas.microsoft.com/office/drawing/2014/main" id="{2ADC4251-3C8A-47CE-BA07-AF7E78F789E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2188" y="1759212"/>
              <a:ext cx="1040319" cy="1040319"/>
            </a:xfrm>
            <a:prstGeom prst="rect">
              <a:avLst/>
            </a:prstGeom>
          </p:spPr>
        </p:pic>
        <p:pic>
          <p:nvPicPr>
            <p:cNvPr id="17" name="Graphic 16" descr="Piano with solid fill">
              <a:extLst>
                <a:ext uri="{FF2B5EF4-FFF2-40B4-BE49-F238E27FC236}">
                  <a16:creationId xmlns:a16="http://schemas.microsoft.com/office/drawing/2014/main" id="{2028D765-8AD9-40C5-9523-C9CA067534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33952" y="1410817"/>
              <a:ext cx="914400" cy="914400"/>
            </a:xfrm>
            <a:prstGeom prst="rect">
              <a:avLst/>
            </a:prstGeom>
          </p:spPr>
        </p:pic>
        <p:pic>
          <p:nvPicPr>
            <p:cNvPr id="18" name="Graphic 17" descr="Guitar with solid fill">
              <a:extLst>
                <a:ext uri="{FF2B5EF4-FFF2-40B4-BE49-F238E27FC236}">
                  <a16:creationId xmlns:a16="http://schemas.microsoft.com/office/drawing/2014/main" id="{242C6B07-F1C4-48B5-BDFA-762457ECEF2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776747" y="4071898"/>
              <a:ext cx="947963" cy="947963"/>
            </a:xfrm>
            <a:prstGeom prst="rect">
              <a:avLst/>
            </a:prstGeom>
          </p:spPr>
        </p:pic>
        <p:pic>
          <p:nvPicPr>
            <p:cNvPr id="19" name="Picture 18" descr="A person wearing a striped shirt&#10;&#10;Description automatically generated with medium confidence">
              <a:extLst>
                <a:ext uri="{FF2B5EF4-FFF2-40B4-BE49-F238E27FC236}">
                  <a16:creationId xmlns:a16="http://schemas.microsoft.com/office/drawing/2014/main" id="{91623B8C-CA1A-48C1-821F-ADC4BC9EB9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0652" y="2398543"/>
              <a:ext cx="1446682" cy="1468938"/>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17" name="Table 4">
            <a:extLst>
              <a:ext uri="{FF2B5EF4-FFF2-40B4-BE49-F238E27FC236}">
                <a16:creationId xmlns:a16="http://schemas.microsoft.com/office/drawing/2014/main" id="{0E395EE8-2C6B-4FC8-8489-8FA076C21107}"/>
              </a:ext>
            </a:extLst>
          </p:cNvPr>
          <p:cNvGraphicFramePr>
            <a:graphicFrameLocks noGrp="1"/>
          </p:cNvGraphicFramePr>
          <p:nvPr>
            <p:extLst>
              <p:ext uri="{D42A27DB-BD31-4B8C-83A1-F6EECF244321}">
                <p14:modId xmlns:p14="http://schemas.microsoft.com/office/powerpoint/2010/main" val="3561219256"/>
              </p:ext>
            </p:extLst>
          </p:nvPr>
        </p:nvGraphicFramePr>
        <p:xfrm>
          <a:off x="61294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seize</a:t>
                      </a:r>
                    </a:p>
                  </a:txBody>
                  <a:tcPr/>
                </a:tc>
                <a:tc>
                  <a:txBody>
                    <a:bodyPr/>
                    <a:lstStyle/>
                    <a:p>
                      <a:r>
                        <a:rPr lang="en-GB" sz="2400" b="1" dirty="0" err="1">
                          <a:solidFill>
                            <a:srgbClr val="002060"/>
                          </a:solidFill>
                          <a:latin typeface="Century Gothic" panose="020B0502020202020204" pitchFamily="34" charset="0"/>
                        </a:rPr>
                        <a:t>onze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-deux</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-quatre</a:t>
                      </a:r>
                    </a:p>
                  </a:txBody>
                  <a:tcPr/>
                </a:tc>
                <a:tc>
                  <a:txBody>
                    <a:bodyPr/>
                    <a:lstStyle/>
                    <a:p>
                      <a:r>
                        <a:rPr lang="en-GB" sz="2400" b="1" dirty="0" err="1">
                          <a:solidFill>
                            <a:srgbClr val="002060"/>
                          </a:solidFill>
                          <a:latin typeface="Century Gothic" panose="020B0502020202020204" pitchFamily="34" charset="0"/>
                        </a:rPr>
                        <a:t>treize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quatorze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300" b="1" dirty="0">
                          <a:solidFill>
                            <a:srgbClr val="002060"/>
                          </a:solidFill>
                          <a:latin typeface="Century Gothic" panose="020B0502020202020204" pitchFamily="34" charset="0"/>
                        </a:rPr>
                        <a:t>le piano</a:t>
                      </a:r>
                    </a:p>
                  </a:txBody>
                  <a:tcPr/>
                </a:tc>
                <a:tc>
                  <a:txBody>
                    <a:bodyPr/>
                    <a:lstStyle/>
                    <a:p>
                      <a:r>
                        <a:rPr lang="en-GB" sz="2400" b="1" dirty="0" err="1">
                          <a:solidFill>
                            <a:srgbClr val="002060"/>
                          </a:solidFill>
                          <a:latin typeface="Century Gothic" panose="020B0502020202020204" pitchFamily="34" charset="0"/>
                        </a:rPr>
                        <a:t>l’instrument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danse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guitare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quand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parce</a:t>
                      </a:r>
                      <a:r>
                        <a:rPr lang="en-GB" sz="2400" b="1" dirty="0">
                          <a:solidFill>
                            <a:srgbClr val="002060"/>
                          </a:solidFill>
                          <a:latin typeface="Century Gothic" panose="020B0502020202020204" pitchFamily="34" charset="0"/>
                        </a:rPr>
                        <a:t> que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pourquoi</a:t>
                      </a:r>
                      <a:r>
                        <a:rPr lang="en-GB" sz="2400" b="1" dirty="0">
                          <a:solidFill>
                            <a:srgbClr val="002060"/>
                          </a:solidFill>
                          <a:latin typeface="Century Gothic" panose="020B0502020202020204" pitchFamily="34" charset="0"/>
                        </a:rPr>
                        <a:t> ?</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7660D2C9-8E88-4125-AE1F-9EEDCADF8EF6}"/>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E9950AAE-1A3C-46EB-AF4B-F9756EC7A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A6758AA3-AAE4-434D-94F4-C1231083FD16}"/>
              </a:ext>
            </a:extLst>
          </p:cNvPr>
          <p:cNvPicPr>
            <a:picLocks noChangeAspect="1"/>
          </p:cNvPicPr>
          <p:nvPr/>
        </p:nvPicPr>
        <p:blipFill>
          <a:blip r:embed="rId7"/>
          <a:stretch>
            <a:fillRect/>
          </a:stretch>
        </p:blipFill>
        <p:spPr>
          <a:xfrm>
            <a:off x="769971" y="4464502"/>
            <a:ext cx="893494" cy="846468"/>
          </a:xfrm>
          <a:prstGeom prst="rect">
            <a:avLst/>
          </a:prstGeom>
        </p:spPr>
      </p:pic>
      <p:sp>
        <p:nvSpPr>
          <p:cNvPr id="21" name="TextBox 20">
            <a:extLst>
              <a:ext uri="{FF2B5EF4-FFF2-40B4-BE49-F238E27FC236}">
                <a16:creationId xmlns:a16="http://schemas.microsoft.com/office/drawing/2014/main" id="{CEC072E1-3179-4D5E-B3BC-3D11C70B7A12}"/>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BC93FDA9-2376-4C52-B3B4-AF485259384A}"/>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D6E0F083-A7C8-4481-9F0A-19CD19D09BD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1" name="Google Shape;167;p2">
            <a:extLst>
              <a:ext uri="{FF2B5EF4-FFF2-40B4-BE49-F238E27FC236}">
                <a16:creationId xmlns:a16="http://schemas.microsoft.com/office/drawing/2014/main" id="{832C8E0F-82C0-4A34-9962-42500216C33B}"/>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897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B15E5357-4B70-4C0D-956B-C5CE53084144}"/>
              </a:ext>
            </a:extLst>
          </p:cNvPr>
          <p:cNvGraphicFramePr>
            <a:graphicFrameLocks noGrp="1"/>
          </p:cNvGraphicFramePr>
          <p:nvPr>
            <p:extLst>
              <p:ext uri="{D42A27DB-BD31-4B8C-83A1-F6EECF244321}">
                <p14:modId xmlns:p14="http://schemas.microsoft.com/office/powerpoint/2010/main" val="4204625805"/>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18</a:t>
                      </a:r>
                    </a:p>
                  </a:txBody>
                  <a:tcPr/>
                </a:tc>
                <a:tc>
                  <a:txBody>
                    <a:bodyPr/>
                    <a:lstStyle/>
                    <a:p>
                      <a:r>
                        <a:rPr lang="en-GB" sz="2400" b="1" dirty="0">
                          <a:solidFill>
                            <a:srgbClr val="002060"/>
                          </a:solidFill>
                          <a:latin typeface="Century Gothic" panose="020B0502020202020204" pitchFamily="34" charset="0"/>
                        </a:rPr>
                        <a:t>15</a:t>
                      </a:r>
                    </a:p>
                  </a:txBody>
                  <a:tcPr/>
                </a:tc>
                <a:tc>
                  <a:txBody>
                    <a:bodyPr/>
                    <a:lstStyle/>
                    <a:p>
                      <a:r>
                        <a:rPr lang="en-GB" sz="2400" b="1" dirty="0">
                          <a:solidFill>
                            <a:srgbClr val="002060"/>
                          </a:solidFill>
                          <a:latin typeface="Century Gothic" panose="020B0502020202020204" pitchFamily="34" charset="0"/>
                        </a:rPr>
                        <a:t>17</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12</a:t>
                      </a:r>
                    </a:p>
                  </a:txBody>
                  <a:tcPr/>
                </a:tc>
                <a:tc>
                  <a:txBody>
                    <a:bodyPr/>
                    <a:lstStyle/>
                    <a:p>
                      <a:r>
                        <a:rPr lang="en-GB" sz="2400" b="1" dirty="0">
                          <a:solidFill>
                            <a:srgbClr val="002060"/>
                          </a:solidFill>
                          <a:latin typeface="Century Gothic" panose="020B0502020202020204" pitchFamily="34" charset="0"/>
                        </a:rPr>
                        <a:t>30</a:t>
                      </a:r>
                    </a:p>
                  </a:txBody>
                  <a:tcPr/>
                </a:tc>
                <a:tc>
                  <a:txBody>
                    <a:bodyPr/>
                    <a:lstStyle/>
                    <a:p>
                      <a:r>
                        <a:rPr lang="en-GB" sz="2400" b="1" dirty="0">
                          <a:solidFill>
                            <a:srgbClr val="002060"/>
                          </a:solidFill>
                          <a:latin typeface="Century Gothic" panose="020B0502020202020204" pitchFamily="34" charset="0"/>
                        </a:rPr>
                        <a:t>21</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sport</a:t>
                      </a:r>
                    </a:p>
                  </a:txBody>
                  <a:tcPr/>
                </a:tc>
                <a:tc>
                  <a:txBody>
                    <a:bodyPr/>
                    <a:lstStyle/>
                    <a:p>
                      <a:r>
                        <a:rPr lang="en-GB" sz="2300" b="1" dirty="0">
                          <a:solidFill>
                            <a:srgbClr val="002060"/>
                          </a:solidFill>
                          <a:latin typeface="Century Gothic" panose="020B0502020202020204" pitchFamily="34" charset="0"/>
                        </a:rPr>
                        <a:t>to play, playing</a:t>
                      </a:r>
                    </a:p>
                  </a:txBody>
                  <a:tcPr/>
                </a:tc>
                <a:tc>
                  <a:txBody>
                    <a:bodyPr/>
                    <a:lstStyle/>
                    <a:p>
                      <a:r>
                        <a:rPr lang="en-GB" sz="2400" b="1" dirty="0">
                          <a:solidFill>
                            <a:srgbClr val="002060"/>
                          </a:solidFill>
                          <a:latin typeface="Century Gothic" panose="020B0502020202020204" pitchFamily="34" charset="0"/>
                        </a:rPr>
                        <a:t>(the) guitar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dance</a:t>
                      </a:r>
                    </a:p>
                  </a:txBody>
                  <a:tcPr/>
                </a:tc>
                <a:tc>
                  <a:txBody>
                    <a:bodyPr/>
                    <a:lstStyle/>
                    <a:p>
                      <a:r>
                        <a:rPr lang="en-GB" sz="2400" b="1" dirty="0">
                          <a:solidFill>
                            <a:srgbClr val="002060"/>
                          </a:solidFill>
                          <a:latin typeface="Century Gothic" panose="020B0502020202020204" pitchFamily="34" charset="0"/>
                        </a:rPr>
                        <a:t>(the) instrument</a:t>
                      </a:r>
                    </a:p>
                  </a:txBody>
                  <a:tcPr/>
                </a:tc>
                <a:tc>
                  <a:txBody>
                    <a:bodyPr/>
                    <a:lstStyle/>
                    <a:p>
                      <a:r>
                        <a:rPr lang="en-GB" sz="2400" b="1" dirty="0">
                          <a:solidFill>
                            <a:srgbClr val="00206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when</a:t>
                      </a:r>
                    </a:p>
                  </a:txBody>
                  <a:tcPr/>
                </a:tc>
                <a:tc>
                  <a:txBody>
                    <a:bodyPr/>
                    <a:lstStyle/>
                    <a:p>
                      <a:r>
                        <a:rPr lang="en-GB" sz="2400" b="1" dirty="0">
                          <a:solidFill>
                            <a:srgbClr val="002060"/>
                          </a:solidFill>
                          <a:latin typeface="Century Gothic" panose="020B0502020202020204" pitchFamily="34" charset="0"/>
                        </a:rPr>
                        <a:t>she does, makes</a:t>
                      </a:r>
                    </a:p>
                  </a:txBody>
                  <a:tcPr/>
                </a:tc>
                <a:tc>
                  <a:txBody>
                    <a:bodyPr/>
                    <a:lstStyle/>
                    <a:p>
                      <a:r>
                        <a:rPr lang="en-GB" sz="2400" b="1"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because</a:t>
                      </a:r>
                    </a:p>
                  </a:txBody>
                  <a:tcPr/>
                </a:tc>
                <a:tc>
                  <a:txBody>
                    <a:bodyPr/>
                    <a:lstStyle/>
                    <a:p>
                      <a:r>
                        <a:rPr lang="en-GB" sz="2400" b="1" dirty="0">
                          <a:solidFill>
                            <a:srgbClr val="002060"/>
                          </a:solidFill>
                          <a:latin typeface="Century Gothic" panose="020B0502020202020204" pitchFamily="34" charset="0"/>
                        </a:rPr>
                        <a:t>why</a:t>
                      </a:r>
                    </a:p>
                  </a:txBody>
                  <a:tcPr/>
                </a:tc>
                <a:extLst>
                  <a:ext uri="{0D108BD9-81ED-4DB2-BD59-A6C34878D82A}">
                    <a16:rowId xmlns:a16="http://schemas.microsoft.com/office/drawing/2014/main" val="80090313"/>
                  </a:ext>
                </a:extLst>
              </a:tr>
            </a:tbl>
          </a:graphicData>
        </a:graphic>
      </p:graphicFrame>
      <p:pic>
        <p:nvPicPr>
          <p:cNvPr id="24" name="Picture 23">
            <a:extLst>
              <a:ext uri="{FF2B5EF4-FFF2-40B4-BE49-F238E27FC236}">
                <a16:creationId xmlns:a16="http://schemas.microsoft.com/office/drawing/2014/main" id="{AA29026A-CB21-4657-B608-84A1132A8828}"/>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AD1FA97F-2608-41B3-9BBC-DB451BAD1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6" name="Picture 25">
            <a:extLst>
              <a:ext uri="{FF2B5EF4-FFF2-40B4-BE49-F238E27FC236}">
                <a16:creationId xmlns:a16="http://schemas.microsoft.com/office/drawing/2014/main" id="{250E576B-F32A-4517-8525-B4B3D166A2F0}"/>
              </a:ext>
            </a:extLst>
          </p:cNvPr>
          <p:cNvPicPr>
            <a:picLocks noChangeAspect="1"/>
          </p:cNvPicPr>
          <p:nvPr/>
        </p:nvPicPr>
        <p:blipFill>
          <a:blip r:embed="rId7"/>
          <a:stretch>
            <a:fillRect/>
          </a:stretch>
        </p:blipFill>
        <p:spPr>
          <a:xfrm>
            <a:off x="769971" y="4464502"/>
            <a:ext cx="893494" cy="846468"/>
          </a:xfrm>
          <a:prstGeom prst="rect">
            <a:avLst/>
          </a:prstGeom>
        </p:spPr>
      </p:pic>
      <p:sp>
        <p:nvSpPr>
          <p:cNvPr id="27" name="TextBox 26">
            <a:extLst>
              <a:ext uri="{FF2B5EF4-FFF2-40B4-BE49-F238E27FC236}">
                <a16:creationId xmlns:a16="http://schemas.microsoft.com/office/drawing/2014/main" id="{C3154280-DB0F-44C3-9B51-2781D36532E3}"/>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8" name="TextBox 27">
            <a:extLst>
              <a:ext uri="{FF2B5EF4-FFF2-40B4-BE49-F238E27FC236}">
                <a16:creationId xmlns:a16="http://schemas.microsoft.com/office/drawing/2014/main" id="{0F45367F-E20E-4D0E-8BF5-7B2DE9F32EC9}"/>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49959AED-7B2C-488E-956C-E68F2982C3BE}"/>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1" name="Google Shape;167;p2">
            <a:extLst>
              <a:ext uri="{FF2B5EF4-FFF2-40B4-BE49-F238E27FC236}">
                <a16:creationId xmlns:a16="http://schemas.microsoft.com/office/drawing/2014/main" id="{05256E2C-4107-4826-9976-4852D6CA59AC}"/>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19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42799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4093313"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5" name="p_ii.wav"/>
            </a:hlinkClick>
            <a:extLst>
              <a:ext uri="{FF2B5EF4-FFF2-40B4-BE49-F238E27FC236}">
                <a16:creationId xmlns:a16="http://schemas.microsoft.com/office/drawing/2014/main" id="{EEEEC65F-70DA-4836-8C8D-69AB906E60DE}"/>
              </a:ext>
            </a:extLst>
          </p:cNvPr>
          <p:cNvSpPr txBox="1"/>
          <p:nvPr/>
        </p:nvSpPr>
        <p:spPr>
          <a:xfrm>
            <a:off x="1198287" y="662437"/>
            <a:ext cx="3807467" cy="830997"/>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questions.</a:t>
            </a:r>
          </a:p>
          <a:p>
            <a:pPr lvl="0">
              <a:defRPr/>
            </a:pPr>
            <a:endParaRPr lang="fr-FR" sz="2400" b="1" dirty="0">
              <a:solidFill>
                <a:prstClr val="white"/>
              </a:solidFill>
              <a:latin typeface="Century Gothic" panose="020B0502020202020204" pitchFamily="34" charset="0"/>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86187"/>
            <a:ext cx="914400" cy="914400"/>
          </a:xfrm>
          <a:prstGeom prst="rect">
            <a:avLst/>
          </a:prstGeom>
        </p:spPr>
      </p:pic>
      <p:sp>
        <p:nvSpPr>
          <p:cNvPr id="2" name="Speech Bubble: Rectangle with Corners Rounded 1">
            <a:extLst>
              <a:ext uri="{FF2B5EF4-FFF2-40B4-BE49-F238E27FC236}">
                <a16:creationId xmlns:a16="http://schemas.microsoft.com/office/drawing/2014/main" id="{534DF87C-E098-4BB5-89F9-8EEA7661AAD1}"/>
              </a:ext>
            </a:extLst>
          </p:cNvPr>
          <p:cNvSpPr/>
          <p:nvPr/>
        </p:nvSpPr>
        <p:spPr>
          <a:xfrm>
            <a:off x="724790" y="1618256"/>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Google Shape;171;p8">
            <a:extLst>
              <a:ext uri="{FF2B5EF4-FFF2-40B4-BE49-F238E27FC236}">
                <a16:creationId xmlns:a16="http://schemas.microsoft.com/office/drawing/2014/main" id="{F71478F3-179D-46B0-9D88-434B998A7857}"/>
              </a:ext>
            </a:extLst>
          </p:cNvPr>
          <p:cNvSpPr txBox="1"/>
          <p:nvPr/>
        </p:nvSpPr>
        <p:spPr>
          <a:xfrm>
            <a:off x="644541" y="1574197"/>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aimes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la musi</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p>
        </p:txBody>
      </p:sp>
      <p:sp>
        <p:nvSpPr>
          <p:cNvPr id="35" name="Speech Bubble: Rectangle with Corners Rounded 34">
            <a:extLst>
              <a:ext uri="{FF2B5EF4-FFF2-40B4-BE49-F238E27FC236}">
                <a16:creationId xmlns:a16="http://schemas.microsoft.com/office/drawing/2014/main" id="{8FB23A32-85E4-422D-85BF-3F23BDC7DC6A}"/>
              </a:ext>
            </a:extLst>
          </p:cNvPr>
          <p:cNvSpPr/>
          <p:nvPr/>
        </p:nvSpPr>
        <p:spPr>
          <a:xfrm>
            <a:off x="5694307" y="606149"/>
            <a:ext cx="2637692" cy="887285"/>
          </a:xfrm>
          <a:prstGeom prst="wedgeRoundRectCallout">
            <a:avLst>
              <a:gd name="adj1" fmla="val -102381"/>
              <a:gd name="adj2" fmla="val 398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Remember! Use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ask a yes/no question.</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Speech Bubble: Rectangle with Corners Rounded 50">
            <a:extLst>
              <a:ext uri="{FF2B5EF4-FFF2-40B4-BE49-F238E27FC236}">
                <a16:creationId xmlns:a16="http://schemas.microsoft.com/office/drawing/2014/main" id="{992CE32D-498F-401F-883A-C80F8B7E9DF2}"/>
              </a:ext>
            </a:extLst>
          </p:cNvPr>
          <p:cNvSpPr/>
          <p:nvPr/>
        </p:nvSpPr>
        <p:spPr>
          <a:xfrm>
            <a:off x="732660" y="3473059"/>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Google Shape;171;p8">
            <a:extLst>
              <a:ext uri="{FF2B5EF4-FFF2-40B4-BE49-F238E27FC236}">
                <a16:creationId xmlns:a16="http://schemas.microsoft.com/office/drawing/2014/main" id="{5FB0AE34-6A8F-44A8-AC0F-F8F9F9BA6C25}"/>
              </a:ext>
            </a:extLst>
          </p:cNvPr>
          <p:cNvSpPr txBox="1"/>
          <p:nvPr/>
        </p:nvSpPr>
        <p:spPr>
          <a:xfrm>
            <a:off x="652411" y="3429000"/>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vas </a:t>
            </a:r>
            <a:r>
              <a:rPr lang="en-GB" sz="2800" b="1"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matin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Speech Bubble: Rectangle with Corners Rounded 52">
            <a:extLst>
              <a:ext uri="{FF2B5EF4-FFF2-40B4-BE49-F238E27FC236}">
                <a16:creationId xmlns:a16="http://schemas.microsoft.com/office/drawing/2014/main" id="{09A4B11B-2978-4C8C-A6FA-56CFC09D6826}"/>
              </a:ext>
            </a:extLst>
          </p:cNvPr>
          <p:cNvSpPr/>
          <p:nvPr/>
        </p:nvSpPr>
        <p:spPr>
          <a:xfrm>
            <a:off x="4221699" y="2637693"/>
            <a:ext cx="2637692" cy="1208744"/>
          </a:xfrm>
          <a:prstGeom prst="wedgeRoundRectCallout">
            <a:avLst>
              <a:gd name="adj1" fmla="val -77103"/>
              <a:gd name="adj2" fmla="val 333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Add </a:t>
            </a:r>
            <a:r>
              <a:rPr lang="en-GB" sz="2000" dirty="0">
                <a:solidFill>
                  <a:srgbClr val="002060"/>
                </a:solidFill>
                <a:latin typeface="Century Gothic" panose="020B0502020202020204" pitchFamily="34" charset="0"/>
              </a:rPr>
              <a:t>a question word to make an information question.</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Speech Bubble: Rectangle with Corners Rounded 55">
            <a:extLst>
              <a:ext uri="{FF2B5EF4-FFF2-40B4-BE49-F238E27FC236}">
                <a16:creationId xmlns:a16="http://schemas.microsoft.com/office/drawing/2014/main" id="{AE1B81C1-E0B1-4232-B8C2-2C81B6689501}"/>
              </a:ext>
            </a:extLst>
          </p:cNvPr>
          <p:cNvSpPr/>
          <p:nvPr/>
        </p:nvSpPr>
        <p:spPr>
          <a:xfrm>
            <a:off x="724790" y="5283803"/>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Google Shape;171;p8">
            <a:extLst>
              <a:ext uri="{FF2B5EF4-FFF2-40B4-BE49-F238E27FC236}">
                <a16:creationId xmlns:a16="http://schemas.microsoft.com/office/drawing/2014/main" id="{09894D36-9BFF-42D6-9E46-A6D5A5A0FA70}"/>
              </a:ext>
            </a:extLst>
          </p:cNvPr>
          <p:cNvSpPr txBox="1"/>
          <p:nvPr/>
        </p:nvSpPr>
        <p:spPr>
          <a:xfrm>
            <a:off x="644541" y="5239744"/>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fais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soir</a:t>
            </a:r>
            <a:r>
              <a:rPr lang="en-GB" sz="2800" b="1" dirty="0">
                <a:solidFill>
                  <a:srgbClr val="002060"/>
                </a:solidFill>
                <a:latin typeface="Century Gothic" panose="020B0502020202020204" pitchFamily="34" charset="0"/>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Speech Bubble: Rectangle with Corners Rounded 58">
            <a:extLst>
              <a:ext uri="{FF2B5EF4-FFF2-40B4-BE49-F238E27FC236}">
                <a16:creationId xmlns:a16="http://schemas.microsoft.com/office/drawing/2014/main" id="{F3DBAFE2-C0E5-48F1-A253-92B24A537BE5}"/>
              </a:ext>
            </a:extLst>
          </p:cNvPr>
          <p:cNvSpPr/>
          <p:nvPr/>
        </p:nvSpPr>
        <p:spPr>
          <a:xfrm>
            <a:off x="7274600" y="1618256"/>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Google Shape;171;p8">
            <a:extLst>
              <a:ext uri="{FF2B5EF4-FFF2-40B4-BE49-F238E27FC236}">
                <a16:creationId xmlns:a16="http://schemas.microsoft.com/office/drawing/2014/main" id="{C08F0B07-322E-42F2-B7AF-5EF7C0212ADD}"/>
              </a:ext>
            </a:extLst>
          </p:cNvPr>
          <p:cNvSpPr txBox="1"/>
          <p:nvPr/>
        </p:nvSpPr>
        <p:spPr>
          <a:xfrm>
            <a:off x="7194351" y="1574197"/>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joues</a:t>
            </a:r>
            <a:r>
              <a:rPr lang="en-GB" sz="2800" b="1" dirty="0">
                <a:solidFill>
                  <a:srgbClr val="002060"/>
                </a:solidFill>
                <a:latin typeface="Century Gothic" panose="020B0502020202020204" pitchFamily="34" charset="0"/>
              </a:rPr>
              <a:t> au foot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Speech Bubble: Rectangle with Corners Rounded 60">
            <a:extLst>
              <a:ext uri="{FF2B5EF4-FFF2-40B4-BE49-F238E27FC236}">
                <a16:creationId xmlns:a16="http://schemas.microsoft.com/office/drawing/2014/main" id="{96D0C573-0E43-41EE-92C6-CB18F9ED27F6}"/>
              </a:ext>
            </a:extLst>
          </p:cNvPr>
          <p:cNvSpPr/>
          <p:nvPr/>
        </p:nvSpPr>
        <p:spPr>
          <a:xfrm>
            <a:off x="7274600" y="3473059"/>
            <a:ext cx="2919046" cy="1300789"/>
          </a:xfrm>
          <a:prstGeom prst="wedgeRoundRectCallou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Google Shape;171;p8">
            <a:extLst>
              <a:ext uri="{FF2B5EF4-FFF2-40B4-BE49-F238E27FC236}">
                <a16:creationId xmlns:a16="http://schemas.microsoft.com/office/drawing/2014/main" id="{B0528AF0-1562-4A1D-9C94-130810502BE9}"/>
              </a:ext>
            </a:extLst>
          </p:cNvPr>
          <p:cNvSpPr txBox="1"/>
          <p:nvPr/>
        </p:nvSpPr>
        <p:spPr>
          <a:xfrm>
            <a:off x="7194351" y="3429000"/>
            <a:ext cx="3016160" cy="13849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Pour</a:t>
            </a:r>
            <a:r>
              <a:rPr kumimoji="0" lang="en-GB" sz="2800" b="1" i="0" u="sng"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2800" b="1" i="0" u="sng" strike="noStrike" kern="1200" cap="none" spc="0" normalizeH="0" baseline="0" noProof="0" dirty="0" err="1">
                <a:ln>
                  <a:noFill/>
                </a:ln>
                <a:solidFill>
                  <a:srgbClr val="002060"/>
                </a:solidFill>
                <a:effectLst/>
                <a:uLnTx/>
                <a:uFillTx/>
                <a:latin typeface="Century Gothic" panose="020B0502020202020204" pitchFamily="34" charset="0"/>
              </a:rPr>
              <a:t>oi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err="1">
                <a:solidFill>
                  <a:srgbClr val="002060"/>
                </a:solidFill>
                <a:latin typeface="Century Gothic" panose="020B0502020202020204" pitchFamily="34" charset="0"/>
              </a:rPr>
              <a:t>joues</a:t>
            </a:r>
            <a:r>
              <a:rPr lang="en-GB" sz="2800" b="1" dirty="0">
                <a:solidFill>
                  <a:srgbClr val="002060"/>
                </a:solidFill>
                <a:latin typeface="Century Gothic" panose="020B0502020202020204" pitchFamily="34" charset="0"/>
              </a:rPr>
              <a:t> au tennis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6" descr="A picture containing text, vector graphics&#10;&#10;Description automatically generated">
            <a:extLst>
              <a:ext uri="{FF2B5EF4-FFF2-40B4-BE49-F238E27FC236}">
                <a16:creationId xmlns:a16="http://schemas.microsoft.com/office/drawing/2014/main" id="{227548AF-2873-44C6-9C27-D8460734DF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1085" y="5283803"/>
            <a:ext cx="1180515" cy="1219210"/>
          </a:xfrm>
          <a:prstGeom prst="rect">
            <a:avLst/>
          </a:prstGeom>
        </p:spPr>
      </p:pic>
      <p:pic>
        <p:nvPicPr>
          <p:cNvPr id="11" name="Picture 10" descr="A picture containing qr code&#10;&#10;Description automatically generated">
            <a:extLst>
              <a:ext uri="{FF2B5EF4-FFF2-40B4-BE49-F238E27FC236}">
                <a16:creationId xmlns:a16="http://schemas.microsoft.com/office/drawing/2014/main" id="{5AA827B7-24FE-4899-9BDF-B262EEC62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0760" y="1840522"/>
            <a:ext cx="1312977" cy="939581"/>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BE98C773-0ABE-4F00-B6DF-1DA2453FB8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7315" y="3543087"/>
            <a:ext cx="1334285" cy="1134095"/>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B0BA2C67-3C17-455D-9A68-87379E021A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3895" y="3451646"/>
            <a:ext cx="1515402" cy="1305073"/>
          </a:xfrm>
          <a:prstGeom prst="rect">
            <a:avLst/>
          </a:prstGeom>
        </p:spPr>
      </p:pic>
      <p:pic>
        <p:nvPicPr>
          <p:cNvPr id="13" name="Picture 12" descr="A cartoon of a child&#10;&#10;Description automatically generated with low confidence">
            <a:extLst>
              <a:ext uri="{FF2B5EF4-FFF2-40B4-BE49-F238E27FC236}">
                <a16:creationId xmlns:a16="http://schemas.microsoft.com/office/drawing/2014/main" id="{80B36B57-10B6-4772-B16C-4FBFE67340A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2666" y="1456026"/>
            <a:ext cx="1468934" cy="1102810"/>
          </a:xfrm>
          <a:prstGeom prst="rect">
            <a:avLst/>
          </a:prstGeom>
        </p:spPr>
      </p:pic>
      <p:sp>
        <p:nvSpPr>
          <p:cNvPr id="36" name="Speech Bubble: Rectangle with Corners Rounded 35">
            <a:extLst>
              <a:ext uri="{FF2B5EF4-FFF2-40B4-BE49-F238E27FC236}">
                <a16:creationId xmlns:a16="http://schemas.microsoft.com/office/drawing/2014/main" id="{2E6D2608-9F45-40C0-80F9-181FCF8121D8}"/>
              </a:ext>
            </a:extLst>
          </p:cNvPr>
          <p:cNvSpPr/>
          <p:nvPr/>
        </p:nvSpPr>
        <p:spPr>
          <a:xfrm>
            <a:off x="7065769" y="5074194"/>
            <a:ext cx="3273323" cy="1357998"/>
          </a:xfrm>
          <a:prstGeom prst="wedgeRoundRectCallout">
            <a:avLst>
              <a:gd name="adj1" fmla="val 25886"/>
              <a:gd name="adj2" fmla="val -836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Pour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(for)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quoi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for what? This is how to say </a:t>
            </a: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why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sym typeface="Wingdings" panose="05000000000000000000" pitchFamily="2" charset="2"/>
              </a:rPr>
              <a:t> in French.</a:t>
            </a:r>
            <a:endParaRPr kumimoji="0" lang="en-GB"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Google Shape;167;p2">
            <a:extLst>
              <a:ext uri="{FF2B5EF4-FFF2-40B4-BE49-F238E27FC236}">
                <a16:creationId xmlns:a16="http://schemas.microsoft.com/office/drawing/2014/main" id="{1C1571CC-EFAD-4352-9A0F-E6ACEEE953DF}"/>
              </a:ext>
            </a:extLst>
          </p:cNvPr>
          <p:cNvSpPr/>
          <p:nvPr/>
        </p:nvSpPr>
        <p:spPr>
          <a:xfrm>
            <a:off x="115311" y="4017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5" grpId="0" animBg="1"/>
      <p:bldP spid="52" grpId="0"/>
      <p:bldP spid="53" grpId="0" animBg="1"/>
      <p:bldP spid="57" grpId="0"/>
      <p:bldP spid="60" grpId="0"/>
      <p:bldP spid="62"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88DB062-A04B-4569-863D-214E18621911}"/>
              </a:ext>
            </a:extLst>
          </p:cNvPr>
          <p:cNvSpPr txBox="1"/>
          <p:nvPr/>
        </p:nvSpPr>
        <p:spPr>
          <a:xfrm>
            <a:off x="578113" y="1618211"/>
            <a:ext cx="153660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B, I, D</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13" name="Table 13">
            <a:extLst>
              <a:ext uri="{FF2B5EF4-FFF2-40B4-BE49-F238E27FC236}">
                <a16:creationId xmlns:a16="http://schemas.microsoft.com/office/drawing/2014/main" id="{EAFA3839-007E-44B5-BF41-6FE0DEAB7B97}"/>
              </a:ext>
            </a:extLst>
          </p:cNvPr>
          <p:cNvGraphicFramePr>
            <a:graphicFrameLocks noGrp="1"/>
          </p:cNvGraphicFramePr>
          <p:nvPr/>
        </p:nvGraphicFramePr>
        <p:xfrm>
          <a:off x="2046770" y="1494536"/>
          <a:ext cx="6736302" cy="4540071"/>
        </p:xfrm>
        <a:graphic>
          <a:graphicData uri="http://schemas.openxmlformats.org/drawingml/2006/table">
            <a:tbl>
              <a:tblPr firstRow="1" bandRow="1">
                <a:tableStyleId>{5940675A-B579-460E-94D1-54222C63F5DA}</a:tableStyleId>
              </a:tblPr>
              <a:tblGrid>
                <a:gridCol w="2245434">
                  <a:extLst>
                    <a:ext uri="{9D8B030D-6E8A-4147-A177-3AD203B41FA5}">
                      <a16:colId xmlns:a16="http://schemas.microsoft.com/office/drawing/2014/main" val="457529105"/>
                    </a:ext>
                  </a:extLst>
                </a:gridCol>
                <a:gridCol w="2245434">
                  <a:extLst>
                    <a:ext uri="{9D8B030D-6E8A-4147-A177-3AD203B41FA5}">
                      <a16:colId xmlns:a16="http://schemas.microsoft.com/office/drawing/2014/main" val="3713215165"/>
                    </a:ext>
                  </a:extLst>
                </a:gridCol>
                <a:gridCol w="2245434">
                  <a:extLst>
                    <a:ext uri="{9D8B030D-6E8A-4147-A177-3AD203B41FA5}">
                      <a16:colId xmlns:a16="http://schemas.microsoft.com/office/drawing/2014/main" val="2270033968"/>
                    </a:ext>
                  </a:extLst>
                </a:gridCol>
              </a:tblGrid>
              <a:tr h="1513357">
                <a:tc>
                  <a:txBody>
                    <a:bodyPr/>
                    <a:lstStyle/>
                    <a:p>
                      <a:r>
                        <a:rPr lang="en-GB" sz="3200" b="1" dirty="0">
                          <a:solidFill>
                            <a:srgbClr val="002060"/>
                          </a:solidFill>
                          <a:latin typeface="Century Gothic" panose="020B0502020202020204" pitchFamily="34" charset="0"/>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B</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77364851"/>
                  </a:ext>
                </a:extLst>
              </a:tr>
              <a:tr h="1513357">
                <a:tc>
                  <a:txBody>
                    <a:bodyPr/>
                    <a:lstStyle/>
                    <a:p>
                      <a:r>
                        <a:rPr lang="en-GB" sz="3200" b="1" dirty="0">
                          <a:solidFill>
                            <a:srgbClr val="002060"/>
                          </a:solidFill>
                          <a:latin typeface="Century Gothic" panose="020B0502020202020204" pitchFamily="34" charset="0"/>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3134789"/>
                  </a:ext>
                </a:extLst>
              </a:tr>
              <a:tr h="1513357">
                <a:tc>
                  <a:txBody>
                    <a:bodyPr/>
                    <a:lstStyle/>
                    <a:p>
                      <a:r>
                        <a:rPr lang="en-GB" sz="3200" b="1" dirty="0">
                          <a:solidFill>
                            <a:srgbClr val="002060"/>
                          </a:solidFill>
                          <a:latin typeface="Century Gothic" panose="020B0502020202020204" pitchFamily="34" charset="0"/>
                        </a:rPr>
                        <a:t>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200" b="1" dirty="0">
                          <a:solidFill>
                            <a:srgbClr val="002060"/>
                          </a:solidFill>
                          <a:latin typeface="Century Gothic" panose="020B0502020202020204" pitchFamily="34" charset="0"/>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4888626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FUS5_i.wav"/>
            </a:hlinkClick>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C’est quelles images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FUS5_1.wav"/>
            </a:hlinkClick>
            <a:extLst>
              <a:ext uri="{FF2B5EF4-FFF2-40B4-BE49-F238E27FC236}">
                <a16:creationId xmlns:a16="http://schemas.microsoft.com/office/drawing/2014/main" id="{3AC8996D-77D4-43D4-91F4-84FFD4B2F506}"/>
              </a:ext>
            </a:extLst>
          </p:cNvPr>
          <p:cNvSpPr/>
          <p:nvPr/>
        </p:nvSpPr>
        <p:spPr>
          <a:xfrm>
            <a:off x="65812" y="16797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FUS5_2.wav"/>
            </a:hlinkClick>
            <a:extLst>
              <a:ext uri="{FF2B5EF4-FFF2-40B4-BE49-F238E27FC236}">
                <a16:creationId xmlns:a16="http://schemas.microsoft.com/office/drawing/2014/main" id="{55E274EA-78FA-4F2A-97CB-0DEF9680ED5C}"/>
              </a:ext>
            </a:extLst>
          </p:cNvPr>
          <p:cNvSpPr/>
          <p:nvPr/>
        </p:nvSpPr>
        <p:spPr>
          <a:xfrm>
            <a:off x="65812" y="341108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FUS5_3.wav"/>
            </a:hlinkClick>
            <a:extLst>
              <a:ext uri="{FF2B5EF4-FFF2-40B4-BE49-F238E27FC236}">
                <a16:creationId xmlns:a16="http://schemas.microsoft.com/office/drawing/2014/main" id="{6B8D1A3D-FD7E-473F-9ED0-8E1FE7874726}"/>
              </a:ext>
            </a:extLst>
          </p:cNvPr>
          <p:cNvSpPr/>
          <p:nvPr/>
        </p:nvSpPr>
        <p:spPr>
          <a:xfrm>
            <a:off x="65812" y="529413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3" name="Picture 122" descr="Icon&#10;&#10;Description automatically generated">
            <a:extLst>
              <a:ext uri="{FF2B5EF4-FFF2-40B4-BE49-F238E27FC236}">
                <a16:creationId xmlns:a16="http://schemas.microsoft.com/office/drawing/2014/main" id="{11F156CD-82F9-47D0-8451-4913402FC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4" name="Title 1">
            <a:extLst>
              <a:ext uri="{FF2B5EF4-FFF2-40B4-BE49-F238E27FC236}">
                <a16:creationId xmlns:a16="http://schemas.microsoft.com/office/drawing/2014/main" id="{A1244CF0-3E53-4473-9FCE-F4A60CDBA479}"/>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20110009-0F89-4810-9843-8CE29DE4940F}"/>
              </a:ext>
            </a:extLst>
          </p:cNvPr>
          <p:cNvSpPr txBox="1"/>
          <p:nvPr/>
        </p:nvSpPr>
        <p:spPr>
          <a:xfrm>
            <a:off x="426665" y="3314935"/>
            <a:ext cx="17729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E, F, C</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7" name="TextBox 126">
            <a:extLst>
              <a:ext uri="{FF2B5EF4-FFF2-40B4-BE49-F238E27FC236}">
                <a16:creationId xmlns:a16="http://schemas.microsoft.com/office/drawing/2014/main" id="{AD179F5E-0984-481E-8A9B-5223C62A2E01}"/>
              </a:ext>
            </a:extLst>
          </p:cNvPr>
          <p:cNvSpPr txBox="1"/>
          <p:nvPr/>
        </p:nvSpPr>
        <p:spPr>
          <a:xfrm>
            <a:off x="584863" y="5232576"/>
            <a:ext cx="153660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002060"/>
                </a:solidFill>
                <a:latin typeface="Century Gothic" panose="020B0502020202020204" pitchFamily="34" charset="0"/>
                <a:sym typeface="Arial"/>
              </a:rPr>
              <a:t>G, A, D, H</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32" name="Picture 31" descr="A cartoon of a child&#10;&#10;Description automatically generated with low confidence">
            <a:extLst>
              <a:ext uri="{FF2B5EF4-FFF2-40B4-BE49-F238E27FC236}">
                <a16:creationId xmlns:a16="http://schemas.microsoft.com/office/drawing/2014/main" id="{2F6F10A0-C849-44CA-B45F-A4B55CBC487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5312" y="1494536"/>
            <a:ext cx="2096334" cy="1573834"/>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DCB5AD2C-4229-47AA-8E10-7B23419EA0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36" y="3265198"/>
            <a:ext cx="1334285" cy="1134095"/>
          </a:xfrm>
          <a:prstGeom prst="rect">
            <a:avLst/>
          </a:prstGeom>
        </p:spPr>
      </p:pic>
      <p:pic>
        <p:nvPicPr>
          <p:cNvPr id="38" name="Picture 37" descr="A picture containing text, vector graphics&#10;&#10;Description automatically generated">
            <a:extLst>
              <a:ext uri="{FF2B5EF4-FFF2-40B4-BE49-F238E27FC236}">
                <a16:creationId xmlns:a16="http://schemas.microsoft.com/office/drawing/2014/main" id="{86648B83-A25B-4BF2-A886-C9DF00ED9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4295" y="4651128"/>
            <a:ext cx="1515402" cy="1305073"/>
          </a:xfrm>
          <a:prstGeom prst="rect">
            <a:avLst/>
          </a:prstGeom>
        </p:spPr>
      </p:pic>
      <p:sp>
        <p:nvSpPr>
          <p:cNvPr id="41" name="TextBox 40">
            <a:extLst>
              <a:ext uri="{FF2B5EF4-FFF2-40B4-BE49-F238E27FC236}">
                <a16:creationId xmlns:a16="http://schemas.microsoft.com/office/drawing/2014/main" id="{F95A48AA-2B47-4627-845C-60E75D8A133A}"/>
              </a:ext>
            </a:extLst>
          </p:cNvPr>
          <p:cNvSpPr txBox="1"/>
          <p:nvPr/>
        </p:nvSpPr>
        <p:spPr>
          <a:xfrm>
            <a:off x="4296295" y="5626862"/>
            <a:ext cx="229492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fast</a:t>
            </a:r>
          </a:p>
        </p:txBody>
      </p:sp>
      <p:sp>
        <p:nvSpPr>
          <p:cNvPr id="5" name="TextBox 4">
            <a:hlinkClick r:id="" action="ppaction://noaction">
              <a:snd r:embed="rId13" name="FUS5_cult.wav"/>
            </a:hlinkClick>
            <a:extLst>
              <a:ext uri="{FF2B5EF4-FFF2-40B4-BE49-F238E27FC236}">
                <a16:creationId xmlns:a16="http://schemas.microsoft.com/office/drawing/2014/main" id="{6C5FC5AC-185B-4C75-A882-590755B0AD1A}"/>
              </a:ext>
            </a:extLst>
          </p:cNvPr>
          <p:cNvSpPr txBox="1"/>
          <p:nvPr/>
        </p:nvSpPr>
        <p:spPr>
          <a:xfrm>
            <a:off x="8912755" y="2112262"/>
            <a:ext cx="2244554" cy="3139321"/>
          </a:xfrm>
          <a:prstGeom prst="rect">
            <a:avLst/>
          </a:prstGeom>
          <a:solidFill>
            <a:srgbClr val="EFF9FB"/>
          </a:solidFill>
          <a:ln>
            <a:solidFill>
              <a:srgbClr val="002060"/>
            </a:solidFill>
          </a:ln>
        </p:spPr>
        <p:txBody>
          <a:bodyPr wrap="square" rtlCol="0">
            <a:spAutoFit/>
          </a:bodyPr>
          <a:lstStyle/>
          <a:p>
            <a:r>
              <a:rPr lang="en-GB" sz="2200" dirty="0">
                <a:solidFill>
                  <a:srgbClr val="002060"/>
                </a:solidFill>
                <a:latin typeface="Century Gothic" panose="020B0502020202020204" pitchFamily="34" charset="0"/>
              </a:rPr>
              <a:t>Chloé </a:t>
            </a:r>
            <a:r>
              <a:rPr lang="en-GB" sz="2200" dirty="0" err="1">
                <a:solidFill>
                  <a:srgbClr val="002060"/>
                </a:solidFill>
                <a:latin typeface="Century Gothic" panose="020B0502020202020204" pitchFamily="34" charset="0"/>
              </a:rPr>
              <a:t>Jac</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et</a:t>
            </a:r>
            <a:r>
              <a:rPr lang="en-GB" sz="2200" dirty="0">
                <a:solidFill>
                  <a:srgbClr val="002060"/>
                </a:solidFill>
                <a:latin typeface="Century Gothic" panose="020B0502020202020204" pitchFamily="34" charset="0"/>
              </a:rPr>
              <a:t> a 20 ans. Elle </a:t>
            </a:r>
            <a:r>
              <a:rPr lang="en-GB" sz="2200" dirty="0" err="1">
                <a:solidFill>
                  <a:srgbClr val="002060"/>
                </a:solidFill>
                <a:latin typeface="Century Gothic" panose="020B0502020202020204" pitchFamily="34" charset="0"/>
              </a:rPr>
              <a:t>joue</a:t>
            </a:r>
            <a:r>
              <a:rPr lang="en-GB" sz="2200" dirty="0">
                <a:solidFill>
                  <a:srgbClr val="002060"/>
                </a:solidFill>
                <a:latin typeface="Century Gothic" panose="020B0502020202020204" pitchFamily="34" charset="0"/>
              </a:rPr>
              <a:t> au rugby avec </a:t>
            </a:r>
            <a:r>
              <a:rPr lang="en-GB" sz="2200" dirty="0" err="1">
                <a:solidFill>
                  <a:srgbClr val="002060"/>
                </a:solidFill>
                <a:latin typeface="Century Gothic" panose="020B0502020202020204" pitchFamily="34" charset="0"/>
              </a:rPr>
              <a:t>l’é</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ipe</a:t>
            </a:r>
            <a:r>
              <a:rPr lang="en-GB" sz="2200" dirty="0">
                <a:solidFill>
                  <a:srgbClr val="002060"/>
                </a:solidFill>
                <a:latin typeface="Century Gothic" panose="020B0502020202020204" pitchFamily="34" charset="0"/>
              </a:rPr>
              <a:t> de France.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2020 </a:t>
            </a:r>
            <a:r>
              <a:rPr lang="en-GB" sz="2200" dirty="0" err="1">
                <a:solidFill>
                  <a:srgbClr val="002060"/>
                </a:solidFill>
                <a:latin typeface="Century Gothic" panose="020B0502020202020204" pitchFamily="34" charset="0"/>
              </a:rPr>
              <a:t>elle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participe</a:t>
            </a:r>
            <a:r>
              <a:rPr lang="en-GB" sz="2200" dirty="0">
                <a:solidFill>
                  <a:srgbClr val="002060"/>
                </a:solidFill>
                <a:latin typeface="Century Gothic" panose="020B0502020202020204" pitchFamily="34" charset="0"/>
              </a:rPr>
              <a:t> </a:t>
            </a:r>
          </a:p>
          <a:p>
            <a:r>
              <a:rPr lang="en-GB" sz="2200" dirty="0">
                <a:solidFill>
                  <a:srgbClr val="002060"/>
                </a:solidFill>
                <a:latin typeface="Century Gothic" panose="020B0502020202020204" pitchFamily="34" charset="0"/>
              </a:rPr>
              <a:t>aux Jeux </a:t>
            </a:r>
            <a:r>
              <a:rPr lang="en-GB" sz="2200" dirty="0" err="1">
                <a:solidFill>
                  <a:srgbClr val="002060"/>
                </a:solidFill>
                <a:latin typeface="Century Gothic" panose="020B0502020202020204" pitchFamily="34" charset="0"/>
              </a:rPr>
              <a:t>Olympi</a:t>
            </a:r>
            <a:r>
              <a:rPr lang="en-GB" sz="2200" b="1" dirty="0" err="1">
                <a:solidFill>
                  <a:srgbClr val="002060"/>
                </a:solidFill>
                <a:latin typeface="Century Gothic" panose="020B0502020202020204" pitchFamily="34" charset="0"/>
              </a:rPr>
              <a:t>qu</a:t>
            </a:r>
            <a:r>
              <a:rPr lang="en-GB" sz="2200" dirty="0" err="1">
                <a:solidFill>
                  <a:srgbClr val="002060"/>
                </a:solidFill>
                <a:latin typeface="Century Gothic" panose="020B0502020202020204" pitchFamily="34" charset="0"/>
              </a:rPr>
              <a:t>es</a:t>
            </a:r>
            <a:r>
              <a:rPr lang="en-GB" sz="2200" dirty="0">
                <a:solidFill>
                  <a:srgbClr val="002060"/>
                </a:solidFill>
                <a:latin typeface="Century Gothic" panose="020B0502020202020204" pitchFamily="34" charset="0"/>
              </a:rPr>
              <a:t>.</a:t>
            </a:r>
          </a:p>
        </p:txBody>
      </p:sp>
      <p:sp>
        <p:nvSpPr>
          <p:cNvPr id="6" name="TextBox 5">
            <a:extLst>
              <a:ext uri="{FF2B5EF4-FFF2-40B4-BE49-F238E27FC236}">
                <a16:creationId xmlns:a16="http://schemas.microsoft.com/office/drawing/2014/main" id="{A979FD72-80E4-4D22-B360-BC39FA20FCC9}"/>
              </a:ext>
            </a:extLst>
          </p:cNvPr>
          <p:cNvSpPr txBox="1"/>
          <p:nvPr/>
        </p:nvSpPr>
        <p:spPr>
          <a:xfrm>
            <a:off x="9947446" y="6446520"/>
            <a:ext cx="2244554" cy="41148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l’équipe</a:t>
            </a:r>
            <a:r>
              <a:rPr lang="en-GB" sz="2000" dirty="0">
                <a:solidFill>
                  <a:srgbClr val="002060"/>
                </a:solidFill>
                <a:latin typeface="Century Gothic" panose="020B0502020202020204" pitchFamily="34" charset="0"/>
              </a:rPr>
              <a:t> - team</a:t>
            </a:r>
          </a:p>
        </p:txBody>
      </p:sp>
      <p:sp>
        <p:nvSpPr>
          <p:cNvPr id="43" name="Google Shape;167;p2">
            <a:extLst>
              <a:ext uri="{FF2B5EF4-FFF2-40B4-BE49-F238E27FC236}">
                <a16:creationId xmlns:a16="http://schemas.microsoft.com/office/drawing/2014/main" id="{6701A6DC-D38F-4209-8454-4265082983C9}"/>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457D07E0-8EAF-4080-87BF-381F7A6888A1}"/>
              </a:ext>
            </a:extLst>
          </p:cNvPr>
          <p:cNvPicPr>
            <a:picLocks noChangeAspect="1"/>
          </p:cNvPicPr>
          <p:nvPr/>
        </p:nvPicPr>
        <p:blipFill>
          <a:blip r:embed="rId14"/>
          <a:stretch>
            <a:fillRect/>
          </a:stretch>
        </p:blipFill>
        <p:spPr>
          <a:xfrm>
            <a:off x="10683946" y="3941020"/>
            <a:ext cx="1455752" cy="1802631"/>
          </a:xfrm>
          <a:prstGeom prst="ellipse">
            <a:avLst/>
          </a:prstGeom>
          <a:ln>
            <a:solidFill>
              <a:srgbClr val="002060"/>
            </a:solidFill>
          </a:ln>
          <a:effectLst>
            <a:outerShdw blurRad="50800" dist="38100" dir="5400000" algn="t" rotWithShape="0">
              <a:prstClr val="black">
                <a:alpha val="40000"/>
              </a:prstClr>
            </a:outerShdw>
          </a:effectLst>
        </p:spPr>
      </p:pic>
      <p:pic>
        <p:nvPicPr>
          <p:cNvPr id="31" name="Picture 30" descr="Logo&#10;&#10;Description automatically generated">
            <a:extLst>
              <a:ext uri="{FF2B5EF4-FFF2-40B4-BE49-F238E27FC236}">
                <a16:creationId xmlns:a16="http://schemas.microsoft.com/office/drawing/2014/main" id="{229FB082-4F9B-4EBF-A117-9D9EEDEECE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02586" y="65625"/>
            <a:ext cx="1089140" cy="994215"/>
          </a:xfrm>
          <a:prstGeom prst="rect">
            <a:avLst/>
          </a:prstGeom>
        </p:spPr>
      </p:pic>
      <p:pic>
        <p:nvPicPr>
          <p:cNvPr id="8" name="Graphic 7" descr="Rugby ball with solid fill">
            <a:extLst>
              <a:ext uri="{FF2B5EF4-FFF2-40B4-BE49-F238E27FC236}">
                <a16:creationId xmlns:a16="http://schemas.microsoft.com/office/drawing/2014/main" id="{0E97A5A4-C8C5-4014-BC5F-1D342F6EF9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84894" y="3235607"/>
            <a:ext cx="1163686" cy="1163686"/>
          </a:xfrm>
          <a:prstGeom prst="rect">
            <a:avLst/>
          </a:prstGeom>
        </p:spPr>
      </p:pic>
      <p:pic>
        <p:nvPicPr>
          <p:cNvPr id="10" name="Graphic 9" descr="Football ball with solid fill">
            <a:extLst>
              <a:ext uri="{FF2B5EF4-FFF2-40B4-BE49-F238E27FC236}">
                <a16:creationId xmlns:a16="http://schemas.microsoft.com/office/drawing/2014/main" id="{7DB16398-5FAD-4E09-A788-6E86B02F553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83134" y="4922469"/>
            <a:ext cx="914400" cy="914400"/>
          </a:xfrm>
          <a:prstGeom prst="rect">
            <a:avLst/>
          </a:prstGeom>
        </p:spPr>
      </p:pic>
      <p:pic>
        <p:nvPicPr>
          <p:cNvPr id="12" name="Picture 11" descr="Icon&#10;&#10;Description automatically generated">
            <a:extLst>
              <a:ext uri="{FF2B5EF4-FFF2-40B4-BE49-F238E27FC236}">
                <a16:creationId xmlns:a16="http://schemas.microsoft.com/office/drawing/2014/main" id="{3FE3CDBD-9A59-4917-9A7F-8DDE147F9E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81224" y="1608705"/>
            <a:ext cx="1332716" cy="1306863"/>
          </a:xfrm>
          <a:prstGeom prst="rect">
            <a:avLst/>
          </a:prstGeom>
        </p:spPr>
      </p:pic>
      <p:pic>
        <p:nvPicPr>
          <p:cNvPr id="15" name="Picture 14">
            <a:extLst>
              <a:ext uri="{FF2B5EF4-FFF2-40B4-BE49-F238E27FC236}">
                <a16:creationId xmlns:a16="http://schemas.microsoft.com/office/drawing/2014/main" id="{0376EACB-A5E6-4FE1-9E0D-028D4A8ACC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77570" y="4604129"/>
            <a:ext cx="1654076" cy="1383479"/>
          </a:xfrm>
          <a:prstGeom prst="rect">
            <a:avLst/>
          </a:prstGeom>
        </p:spPr>
      </p:pic>
      <p:pic>
        <p:nvPicPr>
          <p:cNvPr id="17" name="Picture 16" descr="Map&#10;&#10;Description automatically generated">
            <a:extLst>
              <a:ext uri="{FF2B5EF4-FFF2-40B4-BE49-F238E27FC236}">
                <a16:creationId xmlns:a16="http://schemas.microsoft.com/office/drawing/2014/main" id="{7B0F72AA-A3A8-43DD-8B20-D0FEBF30E96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31516" y="1524898"/>
            <a:ext cx="1308663" cy="1422912"/>
          </a:xfrm>
          <a:prstGeom prst="rect">
            <a:avLst/>
          </a:prstGeom>
        </p:spPr>
      </p:pic>
      <p:cxnSp>
        <p:nvCxnSpPr>
          <p:cNvPr id="19" name="Straight Arrow Connector 18">
            <a:extLst>
              <a:ext uri="{FF2B5EF4-FFF2-40B4-BE49-F238E27FC236}">
                <a16:creationId xmlns:a16="http://schemas.microsoft.com/office/drawing/2014/main" id="{6B43677D-98AA-4F1B-AE5B-04FDEF6BCBF9}"/>
              </a:ext>
            </a:extLst>
          </p:cNvPr>
          <p:cNvCxnSpPr>
            <a:cxnSpLocks/>
          </p:cNvCxnSpPr>
          <p:nvPr/>
        </p:nvCxnSpPr>
        <p:spPr>
          <a:xfrm>
            <a:off x="7958877" y="1498298"/>
            <a:ext cx="0" cy="78315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15D6F7B8-6D4C-40D1-A2CF-116F7A66F777}"/>
              </a:ext>
            </a:extLst>
          </p:cNvPr>
          <p:cNvPicPr>
            <a:picLocks noChangeAspect="1"/>
          </p:cNvPicPr>
          <p:nvPr/>
        </p:nvPicPr>
        <p:blipFill>
          <a:blip r:embed="rId23">
            <a:duotone>
              <a:schemeClr val="accent4">
                <a:shade val="45000"/>
                <a:satMod val="135000"/>
              </a:schemeClr>
              <a:prstClr val="white"/>
            </a:duotone>
          </a:blip>
          <a:stretch>
            <a:fillRect/>
          </a:stretch>
        </p:blipFill>
        <p:spPr>
          <a:xfrm>
            <a:off x="7117502" y="3351209"/>
            <a:ext cx="1064428" cy="999980"/>
          </a:xfrm>
          <a:prstGeom prst="rect">
            <a:avLst/>
          </a:prstGeom>
        </p:spPr>
      </p:pic>
    </p:spTree>
    <p:extLst>
      <p:ext uri="{BB962C8B-B14F-4D97-AF65-F5344CB8AC3E}">
        <p14:creationId xmlns:p14="http://schemas.microsoft.com/office/powerpoint/2010/main" val="39716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hlinkClick r:id="" action="ppaction://noaction">
              <a:snd r:embed="rId3" name="FUS6_Par exemple....wav"/>
            </a:hlinkClick>
            <a:extLst>
              <a:ext uri="{FF2B5EF4-FFF2-40B4-BE49-F238E27FC236}">
                <a16:creationId xmlns:a16="http://schemas.microsoft.com/office/drawing/2014/main" id="{AE0BF33E-EFD0-46DE-B454-02C91F2C0E6A}"/>
              </a:ext>
            </a:extLst>
          </p:cNvPr>
          <p:cNvSpPr txBox="1"/>
          <p:nvPr/>
        </p:nvSpPr>
        <p:spPr>
          <a:xfrm>
            <a:off x="5677918" y="1497360"/>
            <a:ext cx="6394342" cy="1438855"/>
          </a:xfrm>
          <a:prstGeom prst="rect">
            <a:avLst/>
          </a:prstGeom>
          <a:solidFill>
            <a:srgbClr val="E1E3EE"/>
          </a:solidFill>
        </p:spPr>
        <p:txBody>
          <a:bodyPr wrap="square">
            <a:spAutoFit/>
          </a:bodyPr>
          <a:lstStyle/>
          <a:p>
            <a:pPr lvl="1">
              <a:lnSpc>
                <a:spcPct val="150000"/>
              </a:lnSpc>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Par exemple, je regarde un film à la télé ou j’écoute de la musique dans ma chambre. Et toi ? Qu’est-ce que tu fais le weekend ?</a:t>
            </a:r>
            <a:endParaRPr lang="en-GB" dirty="0"/>
          </a:p>
        </p:txBody>
      </p:sp>
      <p:pic>
        <p:nvPicPr>
          <p:cNvPr id="5" name="Picture 4" descr="A person wearing a mask&#10;&#10;Description automatically generated with low confidence">
            <a:extLst>
              <a:ext uri="{FF2B5EF4-FFF2-40B4-BE49-F238E27FC236}">
                <a16:creationId xmlns:a16="http://schemas.microsoft.com/office/drawing/2014/main" id="{95E93784-1BBE-4A86-80AC-3A799427C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6996" y="510191"/>
            <a:ext cx="816961" cy="868021"/>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5" name="FUS6_t.wav"/>
            </a:hlinkClick>
            <a:extLst>
              <a:ext uri="{FF2B5EF4-FFF2-40B4-BE49-F238E27FC236}">
                <a16:creationId xmlns:a16="http://schemas.microsoft.com/office/drawing/2014/main" id="{F3082EA1-6ED0-40AF-B3A4-2A6A7FC78D5A}"/>
              </a:ext>
            </a:extLst>
          </p:cNvPr>
          <p:cNvSpPr txBox="1"/>
          <p:nvPr/>
        </p:nvSpPr>
        <p:spPr>
          <a:xfrm>
            <a:off x="2795918" y="138549"/>
            <a:ext cx="8490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lit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Chloé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Jacquet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un magazine.</a:t>
            </a:r>
          </a:p>
        </p:txBody>
      </p:sp>
      <p:sp>
        <p:nvSpPr>
          <p:cNvPr id="37" name="TextBox 36">
            <a:hlinkClick r:id="" action="ppaction://noaction">
              <a:snd r:embed="rId6" name="FUS6_salut....wav"/>
            </a:hlinkClick>
            <a:extLst>
              <a:ext uri="{FF2B5EF4-FFF2-40B4-BE49-F238E27FC236}">
                <a16:creationId xmlns:a16="http://schemas.microsoft.com/office/drawing/2014/main" id="{196C1424-A27E-4325-A900-E2E676569FFC}"/>
              </a:ext>
            </a:extLst>
          </p:cNvPr>
          <p:cNvSpPr txBox="1"/>
          <p:nvPr/>
        </p:nvSpPr>
        <p:spPr>
          <a:xfrm>
            <a:off x="228226" y="1505678"/>
            <a:ext cx="5867774" cy="2823850"/>
          </a:xfrm>
          <a:prstGeom prst="rect">
            <a:avLst/>
          </a:prstGeom>
          <a:solidFill>
            <a:srgbClr val="E1E3EE"/>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 Je suis Chloé Jacquet.  J’ai vingt ans. J’habite à Lyon, en France.  J’étudie à l’université et j’aime beaucoup le sport.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J’aime le foot mais j’adore le rugby parce que c’est rapide.  Je joue au rugby tous les jours.  Je joue aussi avec l’équipe de France.</a:t>
            </a:r>
          </a:p>
        </p:txBody>
      </p:sp>
      <p:sp>
        <p:nvSpPr>
          <p:cNvPr id="116" name="TextBox 115">
            <a:hlinkClick r:id="" action="ppaction://noaction">
              <a:snd r:embed="rId7" name="FUS6_i.wav"/>
            </a:hlinkClick>
            <a:extLst>
              <a:ext uri="{FF2B5EF4-FFF2-40B4-BE49-F238E27FC236}">
                <a16:creationId xmlns:a16="http://schemas.microsoft.com/office/drawing/2014/main" id="{C62EDE92-DCAF-4A9C-B0D5-BA6FE89B4CF1}"/>
              </a:ext>
            </a:extLst>
          </p:cNvPr>
          <p:cNvSpPr txBox="1"/>
          <p:nvPr/>
        </p:nvSpPr>
        <p:spPr>
          <a:xfrm>
            <a:off x="1177969" y="874371"/>
            <a:ext cx="8306217"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Pose des questions à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Chloé.</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1" y="818389"/>
            <a:ext cx="8490109"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69116"/>
            <a:ext cx="816961" cy="938928"/>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rPr>
              <a:t>lire</a:t>
            </a:r>
          </a:p>
        </p:txBody>
      </p:sp>
      <p:sp>
        <p:nvSpPr>
          <p:cNvPr id="40" name="Google Shape;167;p2">
            <a:extLst>
              <a:ext uri="{FF2B5EF4-FFF2-40B4-BE49-F238E27FC236}">
                <a16:creationId xmlns:a16="http://schemas.microsoft.com/office/drawing/2014/main" id="{3C119A7F-2ECC-4FB6-90F5-206E872F51A7}"/>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4" name="Picture 43" descr="A picture containing lamp&#10;&#10;Description automatically generated">
            <a:extLst>
              <a:ext uri="{FF2B5EF4-FFF2-40B4-BE49-F238E27FC236}">
                <a16:creationId xmlns:a16="http://schemas.microsoft.com/office/drawing/2014/main" id="{D4A51CD7-3992-4DC5-9B2A-7D16ED0053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1064" y="4489773"/>
            <a:ext cx="1194226" cy="2021823"/>
          </a:xfrm>
          <a:prstGeom prst="rect">
            <a:avLst/>
          </a:prstGeom>
        </p:spPr>
      </p:pic>
      <p:pic>
        <p:nvPicPr>
          <p:cNvPr id="47" name="Picture 46">
            <a:extLst>
              <a:ext uri="{FF2B5EF4-FFF2-40B4-BE49-F238E27FC236}">
                <a16:creationId xmlns:a16="http://schemas.microsoft.com/office/drawing/2014/main" id="{165B0D83-E06D-44CB-8208-C2A9B587652E}"/>
              </a:ext>
            </a:extLst>
          </p:cNvPr>
          <p:cNvPicPr>
            <a:picLocks noChangeAspect="1"/>
          </p:cNvPicPr>
          <p:nvPr/>
        </p:nvPicPr>
        <p:blipFill>
          <a:blip r:embed="rId12"/>
          <a:stretch>
            <a:fillRect/>
          </a:stretch>
        </p:blipFill>
        <p:spPr>
          <a:xfrm>
            <a:off x="7040972" y="3137455"/>
            <a:ext cx="2657273" cy="3290451"/>
          </a:xfrm>
          <a:prstGeom prst="rect">
            <a:avLst/>
          </a:prstGeom>
        </p:spPr>
      </p:pic>
      <p:sp>
        <p:nvSpPr>
          <p:cNvPr id="48" name="Title 2">
            <a:extLst>
              <a:ext uri="{FF2B5EF4-FFF2-40B4-BE49-F238E27FC236}">
                <a16:creationId xmlns:a16="http://schemas.microsoft.com/office/drawing/2014/main" id="{18B7F7F1-FDAC-4CFD-8D76-F3F1E29720E7}"/>
              </a:ext>
            </a:extLst>
          </p:cNvPr>
          <p:cNvSpPr txBox="1">
            <a:spLocks/>
          </p:cNvSpPr>
          <p:nvPr/>
        </p:nvSpPr>
        <p:spPr>
          <a:xfrm>
            <a:off x="11175371" y="384093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9" name="Picture 48" descr="Icon&#10;&#10;Description automatically generated">
            <a:extLst>
              <a:ext uri="{FF2B5EF4-FFF2-40B4-BE49-F238E27FC236}">
                <a16:creationId xmlns:a16="http://schemas.microsoft.com/office/drawing/2014/main" id="{51DCCC57-9A88-4165-B9AF-6C063F5217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5509" y="2947014"/>
            <a:ext cx="912916" cy="915725"/>
          </a:xfrm>
          <a:prstGeom prst="rect">
            <a:avLst/>
          </a:prstGeom>
        </p:spPr>
      </p:pic>
      <p:sp>
        <p:nvSpPr>
          <p:cNvPr id="50" name="TextBox 49">
            <a:extLst>
              <a:ext uri="{FF2B5EF4-FFF2-40B4-BE49-F238E27FC236}">
                <a16:creationId xmlns:a16="http://schemas.microsoft.com/office/drawing/2014/main" id="{B9BD7C7B-45B5-4C27-A3F6-0F604C2AD542}"/>
              </a:ext>
            </a:extLst>
          </p:cNvPr>
          <p:cNvSpPr txBox="1"/>
          <p:nvPr/>
        </p:nvSpPr>
        <p:spPr>
          <a:xfrm>
            <a:off x="0" y="6458128"/>
            <a:ext cx="2244554" cy="41148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l’équipe</a:t>
            </a:r>
            <a:r>
              <a:rPr lang="en-GB" sz="2000" dirty="0">
                <a:solidFill>
                  <a:srgbClr val="002060"/>
                </a:solidFill>
                <a:latin typeface="Century Gothic" panose="020B0502020202020204" pitchFamily="34" charset="0"/>
              </a:rPr>
              <a:t> - team</a:t>
            </a:r>
          </a:p>
        </p:txBody>
      </p:sp>
      <p:pic>
        <p:nvPicPr>
          <p:cNvPr id="7" name="Picture 6" descr="Logo&#10;&#10;Description automatically generated">
            <a:extLst>
              <a:ext uri="{FF2B5EF4-FFF2-40B4-BE49-F238E27FC236}">
                <a16:creationId xmlns:a16="http://schemas.microsoft.com/office/drawing/2014/main" id="{98C83A66-5714-43A8-B0D2-6AA4137DA2A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74912" y="2990562"/>
            <a:ext cx="898214" cy="819929"/>
          </a:xfrm>
          <a:prstGeom prst="rect">
            <a:avLst/>
          </a:prstGeom>
        </p:spPr>
      </p:pic>
      <p:cxnSp>
        <p:nvCxnSpPr>
          <p:cNvPr id="9" name="Straight Connector 8">
            <a:extLst>
              <a:ext uri="{FF2B5EF4-FFF2-40B4-BE49-F238E27FC236}">
                <a16:creationId xmlns:a16="http://schemas.microsoft.com/office/drawing/2014/main" id="{04AE3E17-D9F8-4E5F-A525-DC48F994010D}"/>
              </a:ext>
            </a:extLst>
          </p:cNvPr>
          <p:cNvCxnSpPr/>
          <p:nvPr/>
        </p:nvCxnSpPr>
        <p:spPr>
          <a:xfrm>
            <a:off x="6096000" y="1497360"/>
            <a:ext cx="0" cy="46915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5" name="TextBox 54">
            <a:hlinkClick r:id="" action="ppaction://noaction">
              <a:snd r:embed="rId15" name="FUS6_Le weekend....wav"/>
            </a:hlinkClick>
            <a:extLst>
              <a:ext uri="{FF2B5EF4-FFF2-40B4-BE49-F238E27FC236}">
                <a16:creationId xmlns:a16="http://schemas.microsoft.com/office/drawing/2014/main" id="{390789A1-1E1E-4713-9D56-6FE3CEF58433}"/>
              </a:ext>
            </a:extLst>
          </p:cNvPr>
          <p:cNvSpPr txBox="1"/>
          <p:nvPr/>
        </p:nvSpPr>
        <p:spPr>
          <a:xfrm>
            <a:off x="228226" y="4381174"/>
            <a:ext cx="5867774" cy="1900520"/>
          </a:xfrm>
          <a:prstGeom prst="rect">
            <a:avLst/>
          </a:prstGeom>
          <a:solidFill>
            <a:srgbClr val="E1E3EE"/>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 je préfère être dehors, quand il fait du soleil.  Je fais du vélo avec mes amis parce que c’est sympa. Quand il fait froid, je fais des activités chez moi.  </a:t>
            </a:r>
          </a:p>
        </p:txBody>
      </p:sp>
      <p:sp>
        <p:nvSpPr>
          <p:cNvPr id="3" name="Action Button: Help 2">
            <a:hlinkClick r:id="" action="ppaction://noaction" highlightClick="1">
              <a:snd r:embed="rId16" name="FUS6_Q1.wav"/>
            </a:hlinkClick>
            <a:extLst>
              <a:ext uri="{FF2B5EF4-FFF2-40B4-BE49-F238E27FC236}">
                <a16:creationId xmlns:a16="http://schemas.microsoft.com/office/drawing/2014/main" id="{759F80B8-74BA-46A5-84E2-57F71331F43E}"/>
              </a:ext>
            </a:extLst>
          </p:cNvPr>
          <p:cNvSpPr/>
          <p:nvPr/>
        </p:nvSpPr>
        <p:spPr>
          <a:xfrm>
            <a:off x="2458121"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Help 22">
            <a:hlinkClick r:id="" action="ppaction://noaction" highlightClick="1">
              <a:snd r:embed="rId17" name="FUS6_Q2.wav"/>
            </a:hlinkClick>
            <a:extLst>
              <a:ext uri="{FF2B5EF4-FFF2-40B4-BE49-F238E27FC236}">
                <a16:creationId xmlns:a16="http://schemas.microsoft.com/office/drawing/2014/main" id="{E25DD28B-1D21-4CFC-A4F8-4B42D18F0AC3}"/>
              </a:ext>
            </a:extLst>
          </p:cNvPr>
          <p:cNvSpPr/>
          <p:nvPr/>
        </p:nvSpPr>
        <p:spPr>
          <a:xfrm>
            <a:off x="2970908"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Help 23">
            <a:hlinkClick r:id="" action="ppaction://noaction" highlightClick="1">
              <a:snd r:embed="rId18" name="FUS6_Q3.wav"/>
            </a:hlinkClick>
            <a:extLst>
              <a:ext uri="{FF2B5EF4-FFF2-40B4-BE49-F238E27FC236}">
                <a16:creationId xmlns:a16="http://schemas.microsoft.com/office/drawing/2014/main" id="{9DE513E2-37E8-430D-BE61-C556AAD40816}"/>
              </a:ext>
            </a:extLst>
          </p:cNvPr>
          <p:cNvSpPr/>
          <p:nvPr/>
        </p:nvSpPr>
        <p:spPr>
          <a:xfrm>
            <a:off x="3493418"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Help 24">
            <a:hlinkClick r:id="" action="ppaction://noaction" highlightClick="1">
              <a:snd r:embed="rId19" name="FUS6_Q4.wav"/>
            </a:hlinkClick>
            <a:extLst>
              <a:ext uri="{FF2B5EF4-FFF2-40B4-BE49-F238E27FC236}">
                <a16:creationId xmlns:a16="http://schemas.microsoft.com/office/drawing/2014/main" id="{DBAB808F-EEFD-4F0D-8D8D-25910F9BF446}"/>
              </a:ext>
            </a:extLst>
          </p:cNvPr>
          <p:cNvSpPr/>
          <p:nvPr/>
        </p:nvSpPr>
        <p:spPr>
          <a:xfrm>
            <a:off x="4006205"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Help 25">
            <a:hlinkClick r:id="" action="ppaction://noaction" highlightClick="1">
              <a:snd r:embed="rId20" name="FUS6_Q5.wav"/>
            </a:hlinkClick>
            <a:extLst>
              <a:ext uri="{FF2B5EF4-FFF2-40B4-BE49-F238E27FC236}">
                <a16:creationId xmlns:a16="http://schemas.microsoft.com/office/drawing/2014/main" id="{304F324D-EC63-4F5F-8664-0D52F34987EB}"/>
              </a:ext>
            </a:extLst>
          </p:cNvPr>
          <p:cNvSpPr/>
          <p:nvPr/>
        </p:nvSpPr>
        <p:spPr>
          <a:xfrm>
            <a:off x="4518992"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Help 26">
            <a:hlinkClick r:id="" action="ppaction://noaction" highlightClick="1">
              <a:snd r:embed="rId21" name="FUS6_Q6.wav"/>
            </a:hlinkClick>
            <a:extLst>
              <a:ext uri="{FF2B5EF4-FFF2-40B4-BE49-F238E27FC236}">
                <a16:creationId xmlns:a16="http://schemas.microsoft.com/office/drawing/2014/main" id="{3D32F263-B775-419C-91A5-D5DFF996811B}"/>
              </a:ext>
            </a:extLst>
          </p:cNvPr>
          <p:cNvSpPr/>
          <p:nvPr/>
        </p:nvSpPr>
        <p:spPr>
          <a:xfrm>
            <a:off x="5031779"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Help 27">
            <a:hlinkClick r:id="" action="ppaction://noaction" highlightClick="1">
              <a:snd r:embed="rId22" name="FUS6_Q7.wav"/>
            </a:hlinkClick>
            <a:extLst>
              <a:ext uri="{FF2B5EF4-FFF2-40B4-BE49-F238E27FC236}">
                <a16:creationId xmlns:a16="http://schemas.microsoft.com/office/drawing/2014/main" id="{5076F0F4-D24D-47BD-AA62-7DBAE76EC0B7}"/>
              </a:ext>
            </a:extLst>
          </p:cNvPr>
          <p:cNvSpPr/>
          <p:nvPr/>
        </p:nvSpPr>
        <p:spPr>
          <a:xfrm>
            <a:off x="5554289"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Help 28">
            <a:hlinkClick r:id="" action="ppaction://noaction" highlightClick="1">
              <a:snd r:embed="rId23" name="FUS6_Q8.wav"/>
            </a:hlinkClick>
            <a:extLst>
              <a:ext uri="{FF2B5EF4-FFF2-40B4-BE49-F238E27FC236}">
                <a16:creationId xmlns:a16="http://schemas.microsoft.com/office/drawing/2014/main" id="{DAFD4E7F-4553-4DEA-AD55-F475C0577D44}"/>
              </a:ext>
            </a:extLst>
          </p:cNvPr>
          <p:cNvSpPr/>
          <p:nvPr/>
        </p:nvSpPr>
        <p:spPr>
          <a:xfrm>
            <a:off x="6067076"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Help 29">
            <a:hlinkClick r:id="" action="ppaction://noaction" highlightClick="1">
              <a:snd r:embed="rId24" name="FUS6_Q9.wav"/>
            </a:hlinkClick>
            <a:extLst>
              <a:ext uri="{FF2B5EF4-FFF2-40B4-BE49-F238E27FC236}">
                <a16:creationId xmlns:a16="http://schemas.microsoft.com/office/drawing/2014/main" id="{56DE11C0-B94D-4C7D-8991-9B1F92C766C2}"/>
              </a:ext>
            </a:extLst>
          </p:cNvPr>
          <p:cNvSpPr/>
          <p:nvPr/>
        </p:nvSpPr>
        <p:spPr>
          <a:xfrm>
            <a:off x="6583943"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Help 30">
            <a:hlinkClick r:id="" action="ppaction://noaction" highlightClick="1">
              <a:snd r:embed="rId25" name="FUS6_Q10.wav"/>
            </a:hlinkClick>
            <a:extLst>
              <a:ext uri="{FF2B5EF4-FFF2-40B4-BE49-F238E27FC236}">
                <a16:creationId xmlns:a16="http://schemas.microsoft.com/office/drawing/2014/main" id="{260ED6F5-834E-45B2-8716-436668EAC671}"/>
              </a:ext>
            </a:extLst>
          </p:cNvPr>
          <p:cNvSpPr/>
          <p:nvPr/>
        </p:nvSpPr>
        <p:spPr>
          <a:xfrm>
            <a:off x="7096730"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Help 31">
            <a:hlinkClick r:id="" action="ppaction://noaction" highlightClick="1">
              <a:snd r:embed="rId26" name="FUS6_Q11.wav"/>
            </a:hlinkClick>
            <a:extLst>
              <a:ext uri="{FF2B5EF4-FFF2-40B4-BE49-F238E27FC236}">
                <a16:creationId xmlns:a16="http://schemas.microsoft.com/office/drawing/2014/main" id="{7CF3BDC6-91B4-4F4F-AC53-0614E19B6FEF}"/>
              </a:ext>
            </a:extLst>
          </p:cNvPr>
          <p:cNvSpPr/>
          <p:nvPr/>
        </p:nvSpPr>
        <p:spPr>
          <a:xfrm>
            <a:off x="7619240"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Help 32">
            <a:hlinkClick r:id="" action="ppaction://noaction" highlightClick="1">
              <a:snd r:embed="rId27" name="FUS6_Q12.wav"/>
            </a:hlinkClick>
            <a:extLst>
              <a:ext uri="{FF2B5EF4-FFF2-40B4-BE49-F238E27FC236}">
                <a16:creationId xmlns:a16="http://schemas.microsoft.com/office/drawing/2014/main" id="{FE8FEB02-07A2-457B-A854-C08EEF352CEF}"/>
              </a:ext>
            </a:extLst>
          </p:cNvPr>
          <p:cNvSpPr/>
          <p:nvPr/>
        </p:nvSpPr>
        <p:spPr>
          <a:xfrm>
            <a:off x="8132027" y="6359479"/>
            <a:ext cx="424416" cy="411480"/>
          </a:xfrm>
          <a:prstGeom prst="actionButtonHelp">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321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2404" y="65800"/>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4" name="Google Shape;167;p2">
            <a:extLst>
              <a:ext uri="{FF2B5EF4-FFF2-40B4-BE49-F238E27FC236}">
                <a16:creationId xmlns:a16="http://schemas.microsoft.com/office/drawing/2014/main" id="{6A593A44-6B87-4656-8CD0-6889A58EEBDE}"/>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8" name="Speech Bubble: Rectangle with Corners Rounded 97">
            <a:extLst>
              <a:ext uri="{FF2B5EF4-FFF2-40B4-BE49-F238E27FC236}">
                <a16:creationId xmlns:a16="http://schemas.microsoft.com/office/drawing/2014/main" id="{8D7118C2-D600-4EBE-A8D1-B223D9904965}"/>
              </a:ext>
            </a:extLst>
          </p:cNvPr>
          <p:cNvSpPr/>
          <p:nvPr/>
        </p:nvSpPr>
        <p:spPr>
          <a:xfrm>
            <a:off x="929004" y="524187"/>
            <a:ext cx="8843646" cy="902770"/>
          </a:xfrm>
          <a:prstGeom prst="wedgeRoundRectCallout">
            <a:avLst>
              <a:gd name="adj1" fmla="val -53395"/>
              <a:gd name="adj2" fmla="val -10322"/>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itle 1">
            <a:extLst>
              <a:ext uri="{FF2B5EF4-FFF2-40B4-BE49-F238E27FC236}">
                <a16:creationId xmlns:a16="http://schemas.microsoft.com/office/drawing/2014/main" id="{8B2EC032-8EDB-46C0-B2E3-C325D8EACF41}"/>
              </a:ext>
            </a:extLst>
          </p:cNvPr>
          <p:cNvSpPr txBox="1">
            <a:spLocks/>
          </p:cNvSpPr>
          <p:nvPr/>
        </p:nvSpPr>
        <p:spPr>
          <a:xfrm>
            <a:off x="2977294" y="-14120"/>
            <a:ext cx="4066936"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ea typeface="Century Gothic"/>
                <a:cs typeface="Century Gothic"/>
                <a:sym typeface="Century Gothic"/>
              </a:rPr>
              <a:t>Parle</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en</a:t>
            </a:r>
            <a:r>
              <a:rPr lang="en-GB" sz="2800" b="1" dirty="0">
                <a:solidFill>
                  <a:srgbClr val="002060"/>
                </a:solidFill>
                <a:latin typeface="Century Gothic" panose="020B0502020202020204" pitchFamily="34" charset="0"/>
                <a:ea typeface="Century Gothic"/>
                <a:cs typeface="Century Gothic"/>
                <a:sym typeface="Century Gothic"/>
              </a:rPr>
              <a:t> </a:t>
            </a:r>
            <a:r>
              <a:rPr lang="en-GB" sz="2800" b="1" dirty="0" err="1">
                <a:solidFill>
                  <a:srgbClr val="002060"/>
                </a:solidFill>
                <a:latin typeface="Century Gothic" panose="020B0502020202020204" pitchFamily="34" charset="0"/>
                <a:ea typeface="Century Gothic"/>
                <a:cs typeface="Century Gothic"/>
                <a:sym typeface="Century Gothic"/>
              </a:rPr>
              <a:t>français</a:t>
            </a:r>
            <a:r>
              <a:rPr lang="en-GB" sz="2800" b="1" dirty="0">
                <a:solidFill>
                  <a:srgbClr val="002060"/>
                </a:solidFill>
                <a:latin typeface="Century Gothic" panose="020B0502020202020204" pitchFamily="34" charset="0"/>
                <a:ea typeface="Century Gothic"/>
                <a:cs typeface="Century Gothic"/>
                <a:sym typeface="Century Gothic"/>
              </a:rPr>
              <a:t>. </a:t>
            </a:r>
            <a:endParaRPr lang="en-GB" sz="2800" dirty="0">
              <a:latin typeface="Century Gothic" panose="020B0502020202020204" pitchFamily="34" charset="0"/>
            </a:endParaRPr>
          </a:p>
        </p:txBody>
      </p:sp>
      <p:pic>
        <p:nvPicPr>
          <p:cNvPr id="100" name="Graphic 99" descr="Teacher">
            <a:extLst>
              <a:ext uri="{FF2B5EF4-FFF2-40B4-BE49-F238E27FC236}">
                <a16:creationId xmlns:a16="http://schemas.microsoft.com/office/drawing/2014/main" id="{E62644EA-C434-4343-95AA-16FB9E40A7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04" y="462042"/>
            <a:ext cx="914400" cy="914400"/>
          </a:xfrm>
          <a:prstGeom prst="rect">
            <a:avLst/>
          </a:prstGeom>
        </p:spPr>
      </p:pic>
      <p:graphicFrame>
        <p:nvGraphicFramePr>
          <p:cNvPr id="101" name="Table 5">
            <a:extLst>
              <a:ext uri="{FF2B5EF4-FFF2-40B4-BE49-F238E27FC236}">
                <a16:creationId xmlns:a16="http://schemas.microsoft.com/office/drawing/2014/main" id="{CC20CF0C-1A89-4BA5-83D8-6770B2D49C99}"/>
              </a:ext>
            </a:extLst>
          </p:cNvPr>
          <p:cNvGraphicFramePr>
            <a:graphicFrameLocks noGrp="1"/>
          </p:cNvGraphicFramePr>
          <p:nvPr>
            <p:extLst>
              <p:ext uri="{D42A27DB-BD31-4B8C-83A1-F6EECF244321}">
                <p14:modId xmlns:p14="http://schemas.microsoft.com/office/powerpoint/2010/main" val="2079648251"/>
              </p:ext>
            </p:extLst>
          </p:nvPr>
        </p:nvGraphicFramePr>
        <p:xfrm>
          <a:off x="48560" y="1568753"/>
          <a:ext cx="10868845" cy="3093909"/>
        </p:xfrm>
        <a:graphic>
          <a:graphicData uri="http://schemas.openxmlformats.org/drawingml/2006/table">
            <a:tbl>
              <a:tblPr firstRow="1" bandRow="1"/>
              <a:tblGrid>
                <a:gridCol w="850342">
                  <a:extLst>
                    <a:ext uri="{9D8B030D-6E8A-4147-A177-3AD203B41FA5}">
                      <a16:colId xmlns:a16="http://schemas.microsoft.com/office/drawing/2014/main" val="4108464527"/>
                    </a:ext>
                  </a:extLst>
                </a:gridCol>
                <a:gridCol w="983983">
                  <a:extLst>
                    <a:ext uri="{9D8B030D-6E8A-4147-A177-3AD203B41FA5}">
                      <a16:colId xmlns:a16="http://schemas.microsoft.com/office/drawing/2014/main" val="2605482868"/>
                    </a:ext>
                  </a:extLst>
                </a:gridCol>
                <a:gridCol w="1133606">
                  <a:extLst>
                    <a:ext uri="{9D8B030D-6E8A-4147-A177-3AD203B41FA5}">
                      <a16:colId xmlns:a16="http://schemas.microsoft.com/office/drawing/2014/main" val="3998369992"/>
                    </a:ext>
                  </a:extLst>
                </a:gridCol>
                <a:gridCol w="1564695">
                  <a:extLst>
                    <a:ext uri="{9D8B030D-6E8A-4147-A177-3AD203B41FA5}">
                      <a16:colId xmlns:a16="http://schemas.microsoft.com/office/drawing/2014/main" val="1877817290"/>
                    </a:ext>
                  </a:extLst>
                </a:gridCol>
                <a:gridCol w="1101673">
                  <a:extLst>
                    <a:ext uri="{9D8B030D-6E8A-4147-A177-3AD203B41FA5}">
                      <a16:colId xmlns:a16="http://schemas.microsoft.com/office/drawing/2014/main" val="2357527663"/>
                    </a:ext>
                  </a:extLst>
                </a:gridCol>
                <a:gridCol w="975137">
                  <a:extLst>
                    <a:ext uri="{9D8B030D-6E8A-4147-A177-3AD203B41FA5}">
                      <a16:colId xmlns:a16="http://schemas.microsoft.com/office/drawing/2014/main" val="55865390"/>
                    </a:ext>
                  </a:extLst>
                </a:gridCol>
                <a:gridCol w="1419803">
                  <a:extLst>
                    <a:ext uri="{9D8B030D-6E8A-4147-A177-3AD203B41FA5}">
                      <a16:colId xmlns:a16="http://schemas.microsoft.com/office/drawing/2014/main" val="3737688773"/>
                    </a:ext>
                  </a:extLst>
                </a:gridCol>
                <a:gridCol w="1419803">
                  <a:extLst>
                    <a:ext uri="{9D8B030D-6E8A-4147-A177-3AD203B41FA5}">
                      <a16:colId xmlns:a16="http://schemas.microsoft.com/office/drawing/2014/main" val="926640231"/>
                    </a:ext>
                  </a:extLst>
                </a:gridCol>
                <a:gridCol w="1419803">
                  <a:extLst>
                    <a:ext uri="{9D8B030D-6E8A-4147-A177-3AD203B41FA5}">
                      <a16:colId xmlns:a16="http://schemas.microsoft.com/office/drawing/2014/main" val="2519045997"/>
                    </a:ext>
                  </a:extLst>
                </a:gridCol>
              </a:tblGrid>
              <a:tr h="309390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Je/j’</a:t>
                      </a:r>
                    </a:p>
                    <a:p>
                      <a:pPr algn="ctr"/>
                      <a:r>
                        <a:rPr lang="en-GB" sz="2400" b="0" dirty="0">
                          <a:solidFill>
                            <a:srgbClr val="002060"/>
                          </a:solidFill>
                          <a:latin typeface="Century Gothic" panose="020B0502020202020204" pitchFamily="34" charset="0"/>
                        </a:rPr>
                        <a:t>Tu</a:t>
                      </a:r>
                    </a:p>
                    <a:p>
                      <a:pPr algn="ctr"/>
                      <a:r>
                        <a:rPr lang="en-GB" sz="2400" b="0" dirty="0">
                          <a:solidFill>
                            <a:srgbClr val="002060"/>
                          </a:solidFill>
                          <a:latin typeface="Century Gothic" panose="020B0502020202020204" pitchFamily="34" charset="0"/>
                        </a:rPr>
                        <a:t>Il</a:t>
                      </a:r>
                    </a:p>
                    <a:p>
                      <a:pPr algn="ctr"/>
                      <a:r>
                        <a:rPr lang="en-GB" sz="2400" b="0" dirty="0">
                          <a:solidFill>
                            <a:srgbClr val="002060"/>
                          </a:solidFill>
                          <a:latin typeface="Century Gothic" panose="020B0502020202020204" pitchFamily="34" charset="0"/>
                        </a:rPr>
                        <a:t>Elle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fais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fait</a:t>
                      </a:r>
                    </a:p>
                    <a:p>
                      <a:pPr algn="ctr"/>
                      <a:r>
                        <a:rPr lang="en-GB" sz="2400" b="0" dirty="0" err="1">
                          <a:solidFill>
                            <a:srgbClr val="002060"/>
                          </a:solidFill>
                          <a:latin typeface="Century Gothic" panose="020B0502020202020204" pitchFamily="34" charset="0"/>
                        </a:rPr>
                        <a:t>joue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joue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au</a:t>
                      </a:r>
                    </a:p>
                    <a:p>
                      <a:pPr algn="ctr"/>
                      <a:r>
                        <a:rPr lang="en-GB" sz="2400" b="0" dirty="0">
                          <a:solidFill>
                            <a:srgbClr val="002060"/>
                          </a:solidFill>
                          <a:latin typeface="Century Gothic" panose="020B0502020202020204" pitchFamily="34" charset="0"/>
                        </a:rPr>
                        <a:t>à la</a:t>
                      </a: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dessin</a:t>
                      </a:r>
                    </a:p>
                    <a:p>
                      <a:pPr algn="ctr"/>
                      <a:r>
                        <a:rPr lang="en-GB" sz="2400" b="0" dirty="0">
                          <a:solidFill>
                            <a:srgbClr val="002060"/>
                          </a:solidFill>
                          <a:latin typeface="Century Gothic" panose="020B0502020202020204" pitchFamily="34" charset="0"/>
                        </a:rPr>
                        <a:t>gâteau</a:t>
                      </a:r>
                    </a:p>
                    <a:p>
                      <a:pPr algn="ctr"/>
                      <a:r>
                        <a:rPr lang="en-GB" sz="2400" b="0" dirty="0">
                          <a:solidFill>
                            <a:srgbClr val="002060"/>
                          </a:solidFill>
                          <a:latin typeface="Century Gothic" panose="020B0502020202020204" pitchFamily="34" charset="0"/>
                        </a:rPr>
                        <a:t>course foot</a:t>
                      </a:r>
                    </a:p>
                    <a:p>
                      <a:pPr algn="ctr"/>
                      <a:r>
                        <a:rPr lang="en-GB" sz="2400" b="0" dirty="0">
                          <a:solidFill>
                            <a:srgbClr val="002060"/>
                          </a:solidFill>
                          <a:latin typeface="Century Gothic" panose="020B0502020202020204" pitchFamily="34" charset="0"/>
                        </a:rPr>
                        <a:t>tennis</a:t>
                      </a:r>
                    </a:p>
                    <a:p>
                      <a:pPr algn="ctr"/>
                      <a:r>
                        <a:rPr lang="en-GB" sz="2400" b="0" dirty="0" err="1">
                          <a:solidFill>
                            <a:srgbClr val="002060"/>
                          </a:solidFill>
                          <a:latin typeface="Century Gothic" panose="020B0502020202020204" pitchFamily="34" charset="0"/>
                        </a:rPr>
                        <a:t>corde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piano</a:t>
                      </a:r>
                    </a:p>
                    <a:p>
                      <a:pPr algn="ctr"/>
                      <a:r>
                        <a:rPr lang="en-GB" sz="2400" b="0" dirty="0" err="1">
                          <a:solidFill>
                            <a:srgbClr val="002060"/>
                          </a:solidFill>
                          <a:latin typeface="Century Gothic" panose="020B0502020202020204" pitchFamily="34" charset="0"/>
                        </a:rPr>
                        <a:t>guitare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a:solidFill>
                            <a:srgbClr val="002060"/>
                          </a:solidFill>
                          <a:latin typeface="Century Gothic" panose="020B0502020202020204" pitchFamily="34" charset="0"/>
                        </a:rPr>
                        <a:t>avec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mon</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ton</a:t>
                      </a:r>
                    </a:p>
                    <a:p>
                      <a:pPr algn="ctr"/>
                      <a:r>
                        <a:rPr lang="en-GB" sz="2400" b="0" dirty="0">
                          <a:solidFill>
                            <a:srgbClr val="002060"/>
                          </a:solidFill>
                          <a:latin typeface="Century Gothic" panose="020B0502020202020204" pitchFamily="34" charset="0"/>
                        </a:rPr>
                        <a:t>ma</a:t>
                      </a:r>
                    </a:p>
                    <a:p>
                      <a:pPr algn="ctr"/>
                      <a:r>
                        <a:rPr lang="en-GB" sz="2400" b="0" dirty="0">
                          <a:solidFill>
                            <a:srgbClr val="002060"/>
                          </a:solidFill>
                          <a:latin typeface="Century Gothic" panose="020B0502020202020204" pitchFamily="34" charset="0"/>
                        </a:rPr>
                        <a:t>ta</a:t>
                      </a:r>
                    </a:p>
                    <a:p>
                      <a:pPr algn="ctr"/>
                      <a:r>
                        <a:rPr lang="en-GB" sz="2400" b="0" dirty="0" err="1">
                          <a:solidFill>
                            <a:srgbClr val="002060"/>
                          </a:solidFill>
                          <a:latin typeface="Century Gothic" panose="020B0502020202020204" pitchFamily="34" charset="0"/>
                        </a:rPr>
                        <a:t>mes</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tes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ami</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amie</a:t>
                      </a:r>
                    </a:p>
                    <a:p>
                      <a:pPr algn="ctr"/>
                      <a:r>
                        <a:rPr lang="en-GB" sz="2400" b="0" dirty="0">
                          <a:solidFill>
                            <a:srgbClr val="002060"/>
                          </a:solidFill>
                          <a:latin typeface="Century Gothic" panose="020B0502020202020204" pitchFamily="34" charset="0"/>
                        </a:rPr>
                        <a:t>frère</a:t>
                      </a:r>
                    </a:p>
                    <a:p>
                      <a:pPr algn="ctr"/>
                      <a:r>
                        <a:rPr lang="en-GB" sz="2400" b="0" dirty="0" err="1">
                          <a:solidFill>
                            <a:srgbClr val="002060"/>
                          </a:solidFill>
                          <a:latin typeface="Century Gothic" panose="020B0502020202020204" pitchFamily="34" charset="0"/>
                        </a:rPr>
                        <a:t>sœur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famille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parents</a:t>
                      </a:r>
                    </a:p>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quand</a:t>
                      </a:r>
                      <a:r>
                        <a:rPr lang="en-GB" sz="2400" b="0" dirty="0">
                          <a:solidFill>
                            <a:srgbClr val="002060"/>
                          </a:solidFill>
                          <a:latin typeface="Century Gothic" panose="020B0502020202020204" pitchFamily="34" charset="0"/>
                        </a:rPr>
                        <a:t> il fait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400" b="0" dirty="0" err="1">
                          <a:solidFill>
                            <a:srgbClr val="002060"/>
                          </a:solidFill>
                          <a:latin typeface="Century Gothic" panose="020B0502020202020204" pitchFamily="34" charset="0"/>
                        </a:rPr>
                        <a:t>chaud</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froid</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du soleil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06" name="TextBox 105">
            <a:extLst>
              <a:ext uri="{FF2B5EF4-FFF2-40B4-BE49-F238E27FC236}">
                <a16:creationId xmlns:a16="http://schemas.microsoft.com/office/drawing/2014/main" id="{69E96C67-D5B8-47E6-B4CC-43FCC9F7089A}"/>
              </a:ext>
            </a:extLst>
          </p:cNvPr>
          <p:cNvSpPr txBox="1"/>
          <p:nvPr/>
        </p:nvSpPr>
        <p:spPr>
          <a:xfrm>
            <a:off x="982219" y="527333"/>
            <a:ext cx="8554049" cy="830997"/>
          </a:xfrm>
          <a:prstGeom prst="rect">
            <a:avLst/>
          </a:prstGeom>
          <a:noFill/>
        </p:spPr>
        <p:txBody>
          <a:bodyPr wrap="square" rtlCol="0">
            <a:spAutoFit/>
          </a:bodyPr>
          <a:lstStyle/>
          <a:p>
            <a:pPr>
              <a:defRPr/>
            </a:pPr>
            <a:r>
              <a:rPr lang="en-GB" sz="2400" dirty="0" err="1">
                <a:solidFill>
                  <a:prstClr val="white"/>
                </a:solidFill>
                <a:latin typeface="Century Gothic" panose="020B0502020202020204" pitchFamily="34" charset="0"/>
              </a:rPr>
              <a:t>Écris</a:t>
            </a:r>
            <a:r>
              <a:rPr lang="en-GB" sz="2400" dirty="0">
                <a:solidFill>
                  <a:prstClr val="white"/>
                </a:solidFill>
                <a:latin typeface="Century Gothic" panose="020B0502020202020204" pitchFamily="34" charset="0"/>
              </a:rPr>
              <a:t> cinq phrases </a:t>
            </a:r>
            <a:r>
              <a:rPr lang="en-GB" sz="2400" dirty="0" err="1">
                <a:solidFill>
                  <a:prstClr val="white"/>
                </a:solidFill>
                <a:latin typeface="Century Gothic" panose="020B0502020202020204" pitchFamily="34" charset="0"/>
              </a:rPr>
              <a:t>en</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anglais</a:t>
            </a:r>
            <a:r>
              <a:rPr lang="en-GB" sz="2400" dirty="0">
                <a:solidFill>
                  <a:prstClr val="white"/>
                </a:solidFill>
                <a:latin typeface="Century Gothic" panose="020B0502020202020204" pitchFamily="34" charset="0"/>
              </a:rPr>
              <a:t>. Utilise les mots du tableau.</a:t>
            </a:r>
          </a:p>
          <a:p>
            <a:pPr>
              <a:defRPr/>
            </a:pPr>
            <a:r>
              <a:rPr lang="en-GB" sz="2400" dirty="0">
                <a:solidFill>
                  <a:prstClr val="white"/>
                </a:solidFill>
                <a:latin typeface="Century Gothic" panose="020B0502020202020204" pitchFamily="34" charset="0"/>
              </a:rPr>
              <a:t>Ton/ta </a:t>
            </a:r>
            <a:r>
              <a:rPr lang="en-GB" sz="2400" dirty="0" err="1">
                <a:solidFill>
                  <a:prstClr val="white"/>
                </a:solidFill>
                <a:latin typeface="Century Gothic" panose="020B0502020202020204" pitchFamily="34" charset="0"/>
              </a:rPr>
              <a:t>partenaire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dit</a:t>
            </a:r>
            <a:r>
              <a:rPr lang="en-GB" sz="2400" dirty="0">
                <a:solidFill>
                  <a:prstClr val="white"/>
                </a:solidFill>
                <a:latin typeface="Century Gothic" panose="020B0502020202020204" pitchFamily="34" charset="0"/>
              </a:rPr>
              <a:t> tes phrases </a:t>
            </a:r>
            <a:r>
              <a:rPr lang="en-GB" sz="2400" dirty="0" err="1">
                <a:solidFill>
                  <a:prstClr val="white"/>
                </a:solidFill>
                <a:latin typeface="Century Gothic" panose="020B0502020202020204" pitchFamily="34" charset="0"/>
              </a:rPr>
              <a:t>en</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français</a:t>
            </a:r>
            <a:r>
              <a:rPr lang="en-GB" sz="2400" dirty="0">
                <a:solidFill>
                  <a:prstClr val="white"/>
                </a:solidFill>
                <a:latin typeface="Century Gothic" panose="020B0502020202020204" pitchFamily="34" charset="0"/>
              </a:rPr>
              <a:t>.</a:t>
            </a:r>
          </a:p>
        </p:txBody>
      </p:sp>
      <p:grpSp>
        <p:nvGrpSpPr>
          <p:cNvPr id="107" name="Group 106">
            <a:extLst>
              <a:ext uri="{FF2B5EF4-FFF2-40B4-BE49-F238E27FC236}">
                <a16:creationId xmlns:a16="http://schemas.microsoft.com/office/drawing/2014/main" id="{C5911AA5-E295-4391-9754-0B0102624C8E}"/>
              </a:ext>
            </a:extLst>
          </p:cNvPr>
          <p:cNvGrpSpPr/>
          <p:nvPr/>
        </p:nvGrpSpPr>
        <p:grpSpPr>
          <a:xfrm>
            <a:off x="7158440" y="4677729"/>
            <a:ext cx="3134216" cy="1966219"/>
            <a:chOff x="-2702857" y="836329"/>
            <a:chExt cx="9681882" cy="5884770"/>
          </a:xfrm>
        </p:grpSpPr>
        <p:pic>
          <p:nvPicPr>
            <p:cNvPr id="109" name="Picture 108" descr="A picture containing text, dark&#10;&#10;Description automatically generated">
              <a:extLst>
                <a:ext uri="{FF2B5EF4-FFF2-40B4-BE49-F238E27FC236}">
                  <a16:creationId xmlns:a16="http://schemas.microsoft.com/office/drawing/2014/main" id="{3BD2A23E-0B93-42B3-8B8F-872D6D9FD966}"/>
                </a:ext>
              </a:extLst>
            </p:cNvPr>
            <p:cNvPicPr>
              <a:picLocks noChangeAspect="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7" name="Rectangle: Rounded Corners 126">
              <a:extLst>
                <a:ext uri="{FF2B5EF4-FFF2-40B4-BE49-F238E27FC236}">
                  <a16:creationId xmlns:a16="http://schemas.microsoft.com/office/drawing/2014/main" id="{F48C36CD-A77C-4B58-81E0-D2549ACA0FF5}"/>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Rectangle: Rounded Corners 127">
              <a:extLst>
                <a:ext uri="{FF2B5EF4-FFF2-40B4-BE49-F238E27FC236}">
                  <a16:creationId xmlns:a16="http://schemas.microsoft.com/office/drawing/2014/main" id="{5449A34E-7BB9-4004-B204-1429D2884305}"/>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6" name="Arrow: Chevron 145">
            <a:extLst>
              <a:ext uri="{FF2B5EF4-FFF2-40B4-BE49-F238E27FC236}">
                <a16:creationId xmlns:a16="http://schemas.microsoft.com/office/drawing/2014/main" id="{521A3099-62AF-499E-9732-2A3908BD397F}"/>
              </a:ext>
            </a:extLst>
          </p:cNvPr>
          <p:cNvSpPr/>
          <p:nvPr/>
        </p:nvSpPr>
        <p:spPr>
          <a:xfrm>
            <a:off x="384619" y="5261323"/>
            <a:ext cx="1362107" cy="765124"/>
          </a:xfrm>
          <a:prstGeom prst="chevro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1" name="Table 8">
            <a:extLst>
              <a:ext uri="{FF2B5EF4-FFF2-40B4-BE49-F238E27FC236}">
                <a16:creationId xmlns:a16="http://schemas.microsoft.com/office/drawing/2014/main" id="{55C25A09-92EF-45CF-B19D-5DDC9B901974}"/>
              </a:ext>
            </a:extLst>
          </p:cNvPr>
          <p:cNvGraphicFramePr>
            <a:graphicFrameLocks noGrp="1"/>
          </p:cNvGraphicFramePr>
          <p:nvPr>
            <p:extLst>
              <p:ext uri="{D42A27DB-BD31-4B8C-83A1-F6EECF244321}">
                <p14:modId xmlns:p14="http://schemas.microsoft.com/office/powerpoint/2010/main" val="2090516243"/>
              </p:ext>
            </p:extLst>
          </p:nvPr>
        </p:nvGraphicFramePr>
        <p:xfrm>
          <a:off x="1871885" y="4804458"/>
          <a:ext cx="4902203" cy="1920240"/>
        </p:xfrm>
        <a:graphic>
          <a:graphicData uri="http://schemas.openxmlformats.org/drawingml/2006/table">
            <a:tbl>
              <a:tblPr firstRow="1" bandRow="1"/>
              <a:tblGrid>
                <a:gridCol w="1906111">
                  <a:extLst>
                    <a:ext uri="{9D8B030D-6E8A-4147-A177-3AD203B41FA5}">
                      <a16:colId xmlns:a16="http://schemas.microsoft.com/office/drawing/2014/main" val="2645723394"/>
                    </a:ext>
                  </a:extLst>
                </a:gridCol>
                <a:gridCol w="1038386">
                  <a:extLst>
                    <a:ext uri="{9D8B030D-6E8A-4147-A177-3AD203B41FA5}">
                      <a16:colId xmlns:a16="http://schemas.microsoft.com/office/drawing/2014/main" val="25373867"/>
                    </a:ext>
                  </a:extLst>
                </a:gridCol>
                <a:gridCol w="1957706">
                  <a:extLst>
                    <a:ext uri="{9D8B030D-6E8A-4147-A177-3AD203B41FA5}">
                      <a16:colId xmlns:a16="http://schemas.microsoft.com/office/drawing/2014/main" val="2329360250"/>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rgbClr val="002060"/>
                          </a:solidFill>
                          <a:latin typeface="Century Gothic" panose="020B0502020202020204" pitchFamily="34" charset="0"/>
                        </a:rPr>
                        <a:t>parce</a:t>
                      </a:r>
                      <a:r>
                        <a:rPr lang="en-GB" sz="2400" dirty="0">
                          <a:solidFill>
                            <a:srgbClr val="002060"/>
                          </a:solidFill>
                          <a:latin typeface="Century Gothic" panose="020B0502020202020204" pitchFamily="34" charset="0"/>
                        </a:rPr>
                        <a:t> 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err="1">
                          <a:solidFill>
                            <a:srgbClr val="002060"/>
                          </a:solidFill>
                          <a:latin typeface="Century Gothic" panose="020B0502020202020204" pitchFamily="34" charset="0"/>
                        </a:rPr>
                        <a:t>c’est</a:t>
                      </a:r>
                      <a:endParaRPr lang="en-GB" sz="24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2400" dirty="0">
                          <a:solidFill>
                            <a:srgbClr val="002060"/>
                          </a:solidFill>
                          <a:latin typeface="Century Gothic" panose="020B0502020202020204" pitchFamily="34" charset="0"/>
                        </a:rPr>
                        <a:t>super.</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genial.</a:t>
                      </a:r>
                    </a:p>
                    <a:p>
                      <a:r>
                        <a:rPr lang="en-GB" sz="2400" dirty="0" err="1">
                          <a:solidFill>
                            <a:srgbClr val="002060"/>
                          </a:solidFill>
                          <a:latin typeface="Century Gothic" panose="020B0502020202020204" pitchFamily="34" charset="0"/>
                        </a:rPr>
                        <a:t>intéressant</a:t>
                      </a:r>
                      <a:r>
                        <a:rPr lang="en-GB" sz="2400" dirty="0">
                          <a:solidFill>
                            <a:srgbClr val="002060"/>
                          </a:solidFill>
                          <a:latin typeface="Century Gothic" panose="020B0502020202020204" pitchFamily="34" charset="0"/>
                        </a:rPr>
                        <a:t>.</a:t>
                      </a:r>
                    </a:p>
                    <a:p>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fantastique.</a:t>
                      </a: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420773"/>
                  </a:ext>
                </a:extLst>
              </a:tr>
            </a:tbl>
          </a:graphicData>
        </a:graphic>
      </p:graphicFrame>
      <p:sp>
        <p:nvSpPr>
          <p:cNvPr id="162" name="Title 2">
            <a:extLst>
              <a:ext uri="{FF2B5EF4-FFF2-40B4-BE49-F238E27FC236}">
                <a16:creationId xmlns:a16="http://schemas.microsoft.com/office/drawing/2014/main" id="{055043E2-FF94-42F2-9789-FC1916EDE139}"/>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3" name="Picture 162" descr="Icon&#10;&#10;Description automatically generated">
            <a:extLst>
              <a:ext uri="{FF2B5EF4-FFF2-40B4-BE49-F238E27FC236}">
                <a16:creationId xmlns:a16="http://schemas.microsoft.com/office/drawing/2014/main" id="{F73281F1-C58F-4D20-81B2-1C1F9E9200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4" name="Google Shape;410;p19">
            <a:extLst>
              <a:ext uri="{FF2B5EF4-FFF2-40B4-BE49-F238E27FC236}">
                <a16:creationId xmlns:a16="http://schemas.microsoft.com/office/drawing/2014/main" id="{7AFFED89-CE9F-4F73-89AC-3574DB245ED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65" name="Google Shape;387;p19">
            <a:extLst>
              <a:ext uri="{FF2B5EF4-FFF2-40B4-BE49-F238E27FC236}">
                <a16:creationId xmlns:a16="http://schemas.microsoft.com/office/drawing/2014/main" id="{0F502D41-3414-4E41-83A4-C90DB6CE63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6" name="Google Shape;388;p19">
            <a:extLst>
              <a:ext uri="{FF2B5EF4-FFF2-40B4-BE49-F238E27FC236}">
                <a16:creationId xmlns:a16="http://schemas.microsoft.com/office/drawing/2014/main" id="{E0674786-A01E-4EE4-B563-6E44928F0AB8}"/>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67" name="Google Shape;389;p19">
            <a:extLst>
              <a:ext uri="{FF2B5EF4-FFF2-40B4-BE49-F238E27FC236}">
                <a16:creationId xmlns:a16="http://schemas.microsoft.com/office/drawing/2014/main" id="{BA0B5ADC-CD8C-49B3-86D1-E5BECC6A567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68" name="Google Shape;390;p19">
            <a:extLst>
              <a:ext uri="{FF2B5EF4-FFF2-40B4-BE49-F238E27FC236}">
                <a16:creationId xmlns:a16="http://schemas.microsoft.com/office/drawing/2014/main" id="{0B2CA104-5164-49BF-9AB0-0A2F1EC1AB01}"/>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9" name="Google Shape;391;p19">
            <a:extLst>
              <a:ext uri="{FF2B5EF4-FFF2-40B4-BE49-F238E27FC236}">
                <a16:creationId xmlns:a16="http://schemas.microsoft.com/office/drawing/2014/main" id="{72057A56-C930-46FB-AD73-62D3EA9C3C5A}"/>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70" name="Google Shape;393;p19">
            <a:extLst>
              <a:ext uri="{FF2B5EF4-FFF2-40B4-BE49-F238E27FC236}">
                <a16:creationId xmlns:a16="http://schemas.microsoft.com/office/drawing/2014/main" id="{AE9BAA8D-0014-4F46-BD66-CA570BA73A92}"/>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1" name="Google Shape;394;p19">
            <a:extLst>
              <a:ext uri="{FF2B5EF4-FFF2-40B4-BE49-F238E27FC236}">
                <a16:creationId xmlns:a16="http://schemas.microsoft.com/office/drawing/2014/main" id="{D7F83A84-9C0A-4A38-B51D-62E3F434301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2" name="Google Shape;395;p19">
            <a:extLst>
              <a:ext uri="{FF2B5EF4-FFF2-40B4-BE49-F238E27FC236}">
                <a16:creationId xmlns:a16="http://schemas.microsoft.com/office/drawing/2014/main" id="{6655C9B8-6013-48A0-8687-35329A87BFAA}"/>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TextBox 25">
            <a:extLst>
              <a:ext uri="{FF2B5EF4-FFF2-40B4-BE49-F238E27FC236}">
                <a16:creationId xmlns:a16="http://schemas.microsoft.com/office/drawing/2014/main" id="{E88D4E0D-2016-425A-A01D-8B624264E4C3}"/>
              </a:ext>
            </a:extLst>
          </p:cNvPr>
          <p:cNvSpPr txBox="1"/>
          <p:nvPr/>
        </p:nvSpPr>
        <p:spPr>
          <a:xfrm>
            <a:off x="8454694" y="76530"/>
            <a:ext cx="2416872"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le tableau – table</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66"/>
                                        </p:tgtEl>
                                        <p:attrNameLst>
                                          <p:attrName>ppt_y</p:attrName>
                                        </p:attrNameLst>
                                      </p:cBhvr>
                                      <p:tavLst>
                                        <p:tav tm="0">
                                          <p:val>
                                            <p:strVal val="#ppt_y"/>
                                          </p:val>
                                        </p:tav>
                                        <p:tav tm="100000">
                                          <p:val>
                                            <p:strVal val="#ppt_y+#ppt_h*1.125000"/>
                                          </p:val>
                                        </p:tav>
                                      </p:tavLst>
                                    </p:anim>
                                    <p:animEffect transition="out" filter="wipe(down)">
                                      <p:cBhvr>
                                        <p:cTn id="7" dur="30000"/>
                                        <p:tgtEl>
                                          <p:spTgt spid="166"/>
                                        </p:tgtEl>
                                      </p:cBhvr>
                                    </p:animEffect>
                                    <p:set>
                                      <p:cBhvr>
                                        <p:cTn id="8" dur="1" fill="hold">
                                          <p:stCondLst>
                                            <p:cond delay="29999"/>
                                          </p:stCondLst>
                                        </p:cTn>
                                        <p:tgtEl>
                                          <p:spTgt spid="166"/>
                                        </p:tgtEl>
                                        <p:attrNameLst>
                                          <p:attrName>style.visibility</p:attrName>
                                        </p:attrNameLst>
                                      </p:cBhvr>
                                      <p:to>
                                        <p:strVal val="hidden"/>
                                      </p:to>
                                    </p:set>
                                  </p:childTnLst>
                                </p:cTn>
                              </p:par>
                            </p:childTnLst>
                          </p:cTn>
                        </p:par>
                      </p:childTnLst>
                    </p:cTn>
                  </p:par>
                </p:childTnLst>
              </p:cTn>
              <p:nextCondLst>
                <p:cond evt="onClick" delay="0">
                  <p:tgtEl>
                    <p:spTgt spid="172"/>
                  </p:tgtEl>
                </p:cond>
              </p:nextCondLst>
            </p:seq>
          </p:childTnLst>
        </p:cTn>
      </p:par>
    </p:tnLst>
    <p:bldLst>
      <p:bldP spid="1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217467101"/>
              </p:ext>
            </p:extLst>
          </p:nvPr>
        </p:nvGraphicFramePr>
        <p:xfrm>
          <a:off x="612940" y="812181"/>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seize</a:t>
                      </a:r>
                    </a:p>
                  </a:txBody>
                  <a:tcPr/>
                </a:tc>
                <a:tc>
                  <a:txBody>
                    <a:bodyPr/>
                    <a:lstStyle/>
                    <a:p>
                      <a:r>
                        <a:rPr lang="en-GB" sz="2400" b="1" dirty="0" err="1">
                          <a:solidFill>
                            <a:srgbClr val="00B0F0"/>
                          </a:solidFill>
                          <a:latin typeface="Century Gothic" panose="020B0502020202020204" pitchFamily="34" charset="0"/>
                        </a:rPr>
                        <a:t>onze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trente</a:t>
                      </a:r>
                      <a:r>
                        <a:rPr lang="en-GB" sz="2400" b="1" dirty="0">
                          <a:solidFill>
                            <a:srgbClr val="00B0F0"/>
                          </a:solidFill>
                          <a:latin typeface="Century Gothic" panose="020B0502020202020204" pitchFamily="34" charset="0"/>
                        </a:rPr>
                        <a:t>-deux</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vingt</a:t>
                      </a:r>
                      <a:r>
                        <a:rPr lang="en-GB" sz="2400" b="1" dirty="0">
                          <a:solidFill>
                            <a:srgbClr val="00B0F0"/>
                          </a:solidFill>
                          <a:latin typeface="Century Gothic" panose="020B0502020202020204" pitchFamily="34" charset="0"/>
                        </a:rPr>
                        <a:t>-quatre</a:t>
                      </a:r>
                    </a:p>
                  </a:txBody>
                  <a:tcPr/>
                </a:tc>
                <a:tc>
                  <a:txBody>
                    <a:bodyPr/>
                    <a:lstStyle/>
                    <a:p>
                      <a:r>
                        <a:rPr lang="en-GB" sz="2400" b="1" dirty="0" err="1">
                          <a:solidFill>
                            <a:srgbClr val="00B0F0"/>
                          </a:solidFill>
                          <a:latin typeface="Century Gothic" panose="020B0502020202020204" pitchFamily="34" charset="0"/>
                        </a:rPr>
                        <a:t>treize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quatorze</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sport</a:t>
                      </a:r>
                    </a:p>
                  </a:txBody>
                  <a:tcPr/>
                </a:tc>
                <a:tc>
                  <a:txBody>
                    <a:bodyPr/>
                    <a:lstStyle/>
                    <a:p>
                      <a:r>
                        <a:rPr lang="en-GB" sz="2300" b="1" dirty="0">
                          <a:solidFill>
                            <a:srgbClr val="92D050"/>
                          </a:solidFill>
                          <a:latin typeface="Century Gothic" panose="020B0502020202020204" pitchFamily="34" charset="0"/>
                        </a:rPr>
                        <a:t>le piano</a:t>
                      </a:r>
                    </a:p>
                  </a:txBody>
                  <a:tcPr/>
                </a:tc>
                <a:tc>
                  <a:txBody>
                    <a:bodyPr/>
                    <a:lstStyle/>
                    <a:p>
                      <a:r>
                        <a:rPr lang="en-GB" sz="2400" b="1" dirty="0" err="1">
                          <a:solidFill>
                            <a:srgbClr val="92D050"/>
                          </a:solidFill>
                          <a:latin typeface="Century Gothic" panose="020B0502020202020204" pitchFamily="34" charset="0"/>
                        </a:rPr>
                        <a:t>l’instrument</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jouer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danse</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guitare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fait</a:t>
                      </a: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quand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parce</a:t>
                      </a:r>
                      <a:r>
                        <a:rPr lang="en-GB" sz="2400" b="1" dirty="0">
                          <a:solidFill>
                            <a:srgbClr val="FF3399"/>
                          </a:solidFill>
                          <a:latin typeface="Century Gothic" panose="020B0502020202020204" pitchFamily="34" charset="0"/>
                        </a:rPr>
                        <a:t> que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pourquoi</a:t>
                      </a:r>
                      <a:r>
                        <a:rPr lang="en-GB" sz="2400" b="1" dirty="0">
                          <a:solidFill>
                            <a:srgbClr val="FF3399"/>
                          </a:solidFill>
                          <a:latin typeface="Century Gothic" panose="020B0502020202020204" pitchFamily="34" charset="0"/>
                        </a:rPr>
                        <a:t> ?</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does,</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makes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708644" y="476072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do/make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38022"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play, playing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26901" y="3992228"/>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dance</a:t>
            </a:r>
          </a:p>
        </p:txBody>
      </p:sp>
      <p:sp>
        <p:nvSpPr>
          <p:cNvPr id="59" name="TextBox 58">
            <a:extLst>
              <a:ext uri="{FF2B5EF4-FFF2-40B4-BE49-F238E27FC236}">
                <a16:creationId xmlns:a16="http://schemas.microsoft.com/office/drawing/2014/main" id="{839E6EBF-DDB8-4C06-B428-41FDF712E3AA}"/>
              </a:ext>
            </a:extLst>
          </p:cNvPr>
          <p:cNvSpPr txBox="1"/>
          <p:nvPr/>
        </p:nvSpPr>
        <p:spPr>
          <a:xfrm>
            <a:off x="7666209" y="3973209"/>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guitar</a:t>
            </a:r>
          </a:p>
        </p:txBody>
      </p:sp>
      <p:sp>
        <p:nvSpPr>
          <p:cNvPr id="60" name="TextBox 59">
            <a:extLst>
              <a:ext uri="{FF2B5EF4-FFF2-40B4-BE49-F238E27FC236}">
                <a16:creationId xmlns:a16="http://schemas.microsoft.com/office/drawing/2014/main" id="{5DCB7683-CC1E-4D1E-87CB-CBB652E4D1C3}"/>
              </a:ext>
            </a:extLst>
          </p:cNvPr>
          <p:cNvSpPr txBox="1"/>
          <p:nvPr/>
        </p:nvSpPr>
        <p:spPr>
          <a:xfrm>
            <a:off x="2301692" y="3121238"/>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0" y="3167279"/>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piano</a:t>
            </a:r>
          </a:p>
        </p:txBody>
      </p:sp>
      <p:sp>
        <p:nvSpPr>
          <p:cNvPr id="62" name="TextBox 61">
            <a:extLst>
              <a:ext uri="{FF2B5EF4-FFF2-40B4-BE49-F238E27FC236}">
                <a16:creationId xmlns:a16="http://schemas.microsoft.com/office/drawing/2014/main" id="{53982CEC-4146-4DE6-945A-557A22BFFACF}"/>
              </a:ext>
            </a:extLst>
          </p:cNvPr>
          <p:cNvSpPr txBox="1"/>
          <p:nvPr/>
        </p:nvSpPr>
        <p:spPr>
          <a:xfrm>
            <a:off x="7702994" y="3148260"/>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13711" y="2352575"/>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24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13</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14</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8232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16</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42710" y="134501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11</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57380" y="1346117"/>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32</a:t>
            </a: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because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B1F1B387-4963-47EC-BFAB-9F14210E33B1}"/>
              </a:ext>
            </a:extLst>
          </p:cNvPr>
          <p:cNvSpPr txBox="1"/>
          <p:nvPr/>
        </p:nvSpPr>
        <p:spPr>
          <a:xfrm>
            <a:off x="4646462" y="553632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make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339816526"/>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18</a:t>
                      </a:r>
                    </a:p>
                  </a:txBody>
                  <a:tcPr/>
                </a:tc>
                <a:tc>
                  <a:txBody>
                    <a:bodyPr/>
                    <a:lstStyle/>
                    <a:p>
                      <a:r>
                        <a:rPr lang="en-GB" sz="2400" b="1" dirty="0">
                          <a:solidFill>
                            <a:srgbClr val="00B0F0"/>
                          </a:solidFill>
                          <a:latin typeface="Century Gothic" panose="020B0502020202020204" pitchFamily="34" charset="0"/>
                        </a:rPr>
                        <a:t>15</a:t>
                      </a:r>
                    </a:p>
                  </a:txBody>
                  <a:tcPr/>
                </a:tc>
                <a:tc>
                  <a:txBody>
                    <a:bodyPr/>
                    <a:lstStyle/>
                    <a:p>
                      <a:r>
                        <a:rPr lang="en-GB" sz="2400" b="1" dirty="0">
                          <a:solidFill>
                            <a:srgbClr val="00B0F0"/>
                          </a:solidFill>
                          <a:latin typeface="Century Gothic" panose="020B0502020202020204" pitchFamily="34" charset="0"/>
                        </a:rPr>
                        <a:t>17</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12</a:t>
                      </a:r>
                    </a:p>
                  </a:txBody>
                  <a:tcPr/>
                </a:tc>
                <a:tc>
                  <a:txBody>
                    <a:bodyPr/>
                    <a:lstStyle/>
                    <a:p>
                      <a:r>
                        <a:rPr lang="en-GB" sz="2400" b="1" dirty="0">
                          <a:solidFill>
                            <a:srgbClr val="00B0F0"/>
                          </a:solidFill>
                          <a:latin typeface="Century Gothic" panose="020B0502020202020204" pitchFamily="34" charset="0"/>
                        </a:rPr>
                        <a:t>30</a:t>
                      </a:r>
                    </a:p>
                  </a:txBody>
                  <a:tcPr/>
                </a:tc>
                <a:tc>
                  <a:txBody>
                    <a:bodyPr/>
                    <a:lstStyle/>
                    <a:p>
                      <a:r>
                        <a:rPr lang="en-GB" sz="2400" b="1" dirty="0">
                          <a:solidFill>
                            <a:srgbClr val="00B0F0"/>
                          </a:solidFill>
                          <a:latin typeface="Century Gothic" panose="020B0502020202020204" pitchFamily="34" charset="0"/>
                        </a:rPr>
                        <a:t>21</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sport</a:t>
                      </a:r>
                    </a:p>
                  </a:txBody>
                  <a:tcPr/>
                </a:tc>
                <a:tc>
                  <a:txBody>
                    <a:bodyPr/>
                    <a:lstStyle/>
                    <a:p>
                      <a:r>
                        <a:rPr lang="en-GB" sz="2300" b="1" dirty="0">
                          <a:solidFill>
                            <a:srgbClr val="92D050"/>
                          </a:solidFill>
                          <a:latin typeface="Century Gothic" panose="020B0502020202020204" pitchFamily="34" charset="0"/>
                        </a:rPr>
                        <a:t>to play, playing</a:t>
                      </a:r>
                    </a:p>
                  </a:txBody>
                  <a:tcPr/>
                </a:tc>
                <a:tc>
                  <a:txBody>
                    <a:bodyPr/>
                    <a:lstStyle/>
                    <a:p>
                      <a:r>
                        <a:rPr lang="en-GB" sz="2400" b="1" dirty="0">
                          <a:solidFill>
                            <a:srgbClr val="92D050"/>
                          </a:solidFill>
                          <a:latin typeface="Century Gothic" panose="020B0502020202020204" pitchFamily="34" charset="0"/>
                        </a:rPr>
                        <a:t>(the) guitar</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dance</a:t>
                      </a:r>
                    </a:p>
                  </a:txBody>
                  <a:tcPr/>
                </a:tc>
                <a:tc>
                  <a:txBody>
                    <a:bodyPr/>
                    <a:lstStyle/>
                    <a:p>
                      <a:r>
                        <a:rPr lang="en-GB" sz="2400" b="1" dirty="0">
                          <a:solidFill>
                            <a:srgbClr val="92D050"/>
                          </a:solidFill>
                          <a:latin typeface="Century Gothic" panose="020B0502020202020204" pitchFamily="34" charset="0"/>
                        </a:rPr>
                        <a:t>(the) instrument</a:t>
                      </a:r>
                    </a:p>
                  </a:txBody>
                  <a:tcPr/>
                </a:tc>
                <a:tc>
                  <a:txBody>
                    <a:bodyPr/>
                    <a:lstStyle/>
                    <a:p>
                      <a:r>
                        <a:rPr lang="en-GB" sz="2400" b="1" dirty="0">
                          <a:solidFill>
                            <a:srgbClr val="92D05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when</a:t>
                      </a:r>
                    </a:p>
                  </a:txBody>
                  <a:tcPr/>
                </a:tc>
                <a:tc>
                  <a:txBody>
                    <a:bodyPr/>
                    <a:lstStyle/>
                    <a:p>
                      <a:r>
                        <a:rPr lang="en-GB" sz="2400" b="1" dirty="0">
                          <a:solidFill>
                            <a:srgbClr val="FF3399"/>
                          </a:solidFill>
                          <a:latin typeface="Century Gothic" panose="020B0502020202020204" pitchFamily="34" charset="0"/>
                        </a:rPr>
                        <a:t>she does, makes</a:t>
                      </a:r>
                    </a:p>
                  </a:txBody>
                  <a:tcPr/>
                </a:tc>
                <a:tc>
                  <a:txBody>
                    <a:bodyPr/>
                    <a:lstStyle/>
                    <a:p>
                      <a:r>
                        <a:rPr lang="en-GB" sz="2400" b="1" dirty="0">
                          <a:solidFill>
                            <a:srgbClr val="FF3399"/>
                          </a:solidFill>
                          <a:latin typeface="Century Gothic" panose="020B0502020202020204" pitchFamily="34" charset="0"/>
                        </a:rPr>
                        <a:t>I do, make</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because</a:t>
                      </a:r>
                    </a:p>
                  </a:txBody>
                  <a:tcPr/>
                </a:tc>
                <a:tc>
                  <a:txBody>
                    <a:bodyPr/>
                    <a:lstStyle/>
                    <a:p>
                      <a:r>
                        <a:rPr lang="en-GB" sz="2400" b="1" dirty="0">
                          <a:solidFill>
                            <a:srgbClr val="FF3399"/>
                          </a:solidFill>
                          <a:latin typeface="Century Gothic" panose="020B0502020202020204" pitchFamily="34" charset="0"/>
                        </a:rPr>
                        <a:t>why</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fait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danse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691779" y="3930614"/>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705297" y="3937714"/>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sport</a:t>
            </a: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jouer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a:t>
            </a:r>
            <a:r>
              <a:rPr lang="en-GB" sz="2000" kern="0" dirty="0" err="1">
                <a:solidFill>
                  <a:srgbClr val="002060"/>
                </a:solidFill>
                <a:latin typeface="Century Gothic" panose="020B0502020202020204" pitchFamily="34" charset="0"/>
                <a:cs typeface="Arial"/>
                <a:sym typeface="Arial"/>
              </a:rPr>
              <a:t>guitare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313711" y="23272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vingt-et-un</a:t>
            </a:r>
          </a:p>
        </p:txBody>
      </p:sp>
      <p:sp>
        <p:nvSpPr>
          <p:cNvPr id="87" name="TextBox 86">
            <a:extLst>
              <a:ext uri="{FF2B5EF4-FFF2-40B4-BE49-F238E27FC236}">
                <a16:creationId xmlns:a16="http://schemas.microsoft.com/office/drawing/2014/main" id="{0EA0C09E-B9D2-4C8E-B2D3-A99775C826C0}"/>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quinze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dix-sept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4873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parce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que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pourquoi</a:t>
            </a:r>
            <a:r>
              <a:rPr lang="en-GB" sz="2000" kern="0" dirty="0">
                <a:solidFill>
                  <a:srgbClr val="002060"/>
                </a:solidFill>
                <a:latin typeface="Century Gothic" panose="020B0502020202020204" pitchFamily="34" charset="0"/>
                <a:cs typeface="Arial"/>
                <a:sym typeface="Arial"/>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14488</TotalTime>
  <Words>2483</Words>
  <Application>Microsoft Office PowerPoint</Application>
  <PresentationFormat>Widescreen</PresentationFormat>
  <Paragraphs>359</Paragraphs>
  <Slides>11</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Arial</vt:lpstr>
      <vt:lpstr>Calibri</vt:lpstr>
      <vt:lpstr>Century Gothic</vt:lpstr>
      <vt:lpstr>Eras Demi ITC</vt:lpstr>
      <vt:lpstr>Modern Love</vt:lpstr>
      <vt:lpstr>Segoe Print</vt:lpstr>
      <vt:lpstr>Symbol</vt:lpstr>
      <vt:lpstr>Tw Cen MT</vt:lpstr>
      <vt:lpstr>Wingdings</vt:lpstr>
      <vt:lpstr>1_Office Theme</vt:lpstr>
      <vt:lpstr>2_Office Theme</vt:lpstr>
      <vt:lpstr>1_NCELP Theme</vt:lpstr>
      <vt:lpstr>Describing me and others </vt:lpstr>
      <vt:lpstr> [qu]</vt:lpstr>
      <vt:lpstr> [qu]</vt:lpstr>
      <vt:lpstr>prononcer </vt:lpstr>
      <vt:lpstr>Follow up 2</vt:lpstr>
      <vt:lpstr>Follow up 3: </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176</cp:revision>
  <dcterms:created xsi:type="dcterms:W3CDTF">2022-04-17T18:00:57Z</dcterms:created>
  <dcterms:modified xsi:type="dcterms:W3CDTF">2023-05-05T09:24:12Z</dcterms:modified>
</cp:coreProperties>
</file>