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952" r:id="rId3"/>
    <p:sldId id="375" r:id="rId4"/>
    <p:sldId id="953" r:id="rId5"/>
    <p:sldId id="938" r:id="rId6"/>
    <p:sldId id="796" r:id="rId7"/>
    <p:sldId id="942" r:id="rId8"/>
    <p:sldId id="943" r:id="rId9"/>
    <p:sldId id="818" r:id="rId10"/>
    <p:sldId id="918" r:id="rId11"/>
    <p:sldId id="917" r:id="rId12"/>
    <p:sldId id="946" r:id="rId13"/>
    <p:sldId id="947" r:id="rId14"/>
    <p:sldId id="889" r:id="rId15"/>
    <p:sldId id="921" r:id="rId16"/>
    <p:sldId id="931" r:id="rId17"/>
    <p:sldId id="914" r:id="rId18"/>
    <p:sldId id="9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1614" autoAdjust="0"/>
  </p:normalViewPr>
  <p:slideViewPr>
    <p:cSldViewPr snapToGrid="0">
      <p:cViewPr varScale="1">
        <p:scale>
          <a:sx n="89" d="100"/>
          <a:sy n="89" d="100"/>
        </p:scale>
        <p:origin x="552" y="90"/>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15809-B431-4F1C-B0CB-A3A5C798BCFF}"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A74D5-B104-4D38-B1E6-75623C875E6F}" type="slidenum">
              <a:rPr lang="en-GB" smtClean="0"/>
              <a:t>‹#›</a:t>
            </a:fld>
            <a:endParaRPr lang="en-GB"/>
          </a:p>
        </p:txBody>
      </p:sp>
    </p:spTree>
    <p:extLst>
      <p:ext uri="{BB962C8B-B14F-4D97-AF65-F5344CB8AC3E}">
        <p14:creationId xmlns:p14="http://schemas.microsoft.com/office/powerpoint/2010/main" val="159882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r>
              <a:rPr lang="fr-FR" sz="1800" b="0" i="0" strike="noStrike" spc="-1" dirty="0">
                <a:solidFill>
                  <a:srgbClr val="002060"/>
                </a:solidFill>
                <a:latin typeface="Century Gothic"/>
                <a:ea typeface="Century Gothic"/>
              </a:rPr>
              <a:t>[-tion] attention [482] motion [855]  population [509] pollution [3073] solution [608] </a:t>
            </a: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tu fais [25]</a:t>
            </a:r>
            <a:r>
              <a:rPr lang="fr-FR" sz="1800" b="0" strike="noStrike" spc="-1" dirty="0">
                <a:solidFill>
                  <a:srgbClr val="002060"/>
                </a:solidFill>
                <a:latin typeface="Century Gothic"/>
                <a:ea typeface="Century Gothic"/>
              </a:rPr>
              <a:t> jouer [219] </a:t>
            </a:r>
            <a:r>
              <a:rPr lang="fr-FR" sz="1800" b="1" strike="noStrike" spc="-1" dirty="0">
                <a:solidFill>
                  <a:srgbClr val="002060"/>
                </a:solidFill>
                <a:latin typeface="Century Gothic"/>
                <a:ea typeface="Century Gothic"/>
              </a:rPr>
              <a:t>danse </a:t>
            </a:r>
            <a:r>
              <a:rPr lang="fr-FR" sz="1800" b="0" strike="noStrike" spc="-1" dirty="0">
                <a:solidFill>
                  <a:srgbClr val="002060"/>
                </a:solidFill>
                <a:latin typeface="Century Gothic"/>
                <a:ea typeface="Century Gothic"/>
              </a:rPr>
              <a:t>[2964] </a:t>
            </a:r>
            <a:r>
              <a:rPr lang="fr-FR" sz="1800" b="1" strike="noStrike" spc="-1" dirty="0">
                <a:solidFill>
                  <a:srgbClr val="002060"/>
                </a:solidFill>
                <a:latin typeface="Century Gothic"/>
                <a:ea typeface="Century Gothic"/>
              </a:rPr>
              <a:t>guitare </a:t>
            </a:r>
            <a:r>
              <a:rPr lang="fr-FR" sz="1800" b="0" strike="noStrike" spc="-1" dirty="0">
                <a:solidFill>
                  <a:srgbClr val="002060"/>
                </a:solidFill>
                <a:latin typeface="Century Gothic"/>
                <a:ea typeface="Century Gothic"/>
              </a:rPr>
              <a:t>[&gt;5000] </a:t>
            </a:r>
            <a:r>
              <a:rPr lang="fr-FR" sz="1800" b="1" strike="noStrike" spc="-1" dirty="0">
                <a:solidFill>
                  <a:srgbClr val="002060"/>
                </a:solidFill>
                <a:latin typeface="Century Gothic"/>
                <a:ea typeface="Century Gothic"/>
              </a:rPr>
              <a:t>instrument </a:t>
            </a:r>
            <a:r>
              <a:rPr lang="fr-FR" sz="1800" b="0" strike="noStrike" spc="-1" dirty="0">
                <a:solidFill>
                  <a:srgbClr val="002060"/>
                </a:solidFill>
                <a:latin typeface="Century Gothic"/>
                <a:ea typeface="Century Gothic"/>
              </a:rPr>
              <a:t>[1650] </a:t>
            </a:r>
            <a:r>
              <a:rPr lang="fr-FR" sz="1800" b="1" strike="noStrike" spc="-1" dirty="0">
                <a:solidFill>
                  <a:srgbClr val="002060"/>
                </a:solidFill>
                <a:latin typeface="Century Gothic"/>
                <a:ea typeface="Century Gothic"/>
              </a:rPr>
              <a:t>piano </a:t>
            </a:r>
            <a:r>
              <a:rPr lang="fr-FR" sz="1800" b="0" strike="noStrike" spc="-1" dirty="0">
                <a:solidFill>
                  <a:srgbClr val="002060"/>
                </a:solidFill>
                <a:latin typeface="Century Gothic"/>
                <a:ea typeface="Century Gothic"/>
              </a:rPr>
              <a:t>[4967] sport [2011] vélo [4594]</a:t>
            </a:r>
          </a:p>
          <a:p>
            <a:pPr marL="216000" indent="-216000">
              <a:lnSpc>
                <a:spcPct val="100000"/>
              </a:lnSpc>
            </a:pPr>
            <a:r>
              <a:rPr lang="it-IT" sz="1800" b="1" strike="noStrike" spc="-1" dirty="0">
                <a:solidFill>
                  <a:srgbClr val="002060"/>
                </a:solidFill>
                <a:latin typeface="Century Gothic"/>
                <a:ea typeface="Century Gothic"/>
              </a:rPr>
              <a:t>Revisit 1: </a:t>
            </a:r>
            <a:r>
              <a:rPr lang="fr-FR" sz="1800" b="0" strike="noStrike" spc="-1" dirty="0">
                <a:solidFill>
                  <a:srgbClr val="002060"/>
                </a:solidFill>
                <a:latin typeface="Century Gothic"/>
                <a:ea typeface="Century Gothic"/>
              </a:rPr>
              <a:t>aimer [242] apporter [339] arriver [174] organiser [701] porter [105] préparer [368] </a:t>
            </a:r>
            <a:r>
              <a:rPr lang="fr-FR" sz="1800" b="1" strike="noStrike" spc="-1" dirty="0">
                <a:solidFill>
                  <a:srgbClr val="002060"/>
                </a:solidFill>
                <a:latin typeface="Century Gothic"/>
                <a:ea typeface="Century Gothic"/>
              </a:rPr>
              <a:t>créer </a:t>
            </a:r>
            <a:r>
              <a:rPr lang="fr-FR" sz="1800" b="0" strike="noStrike" spc="-1" dirty="0">
                <a:solidFill>
                  <a:srgbClr val="002060"/>
                </a:solidFill>
                <a:latin typeface="Century Gothic"/>
                <a:ea typeface="Century Gothic"/>
              </a:rPr>
              <a:t>[332] </a:t>
            </a:r>
            <a:r>
              <a:rPr lang="fr-FR" sz="1800" b="1" strike="noStrike" spc="-1" dirty="0">
                <a:solidFill>
                  <a:srgbClr val="002060"/>
                </a:solidFill>
                <a:latin typeface="Century Gothic"/>
                <a:ea typeface="Century Gothic"/>
              </a:rPr>
              <a:t>marcher </a:t>
            </a:r>
            <a:r>
              <a:rPr lang="fr-FR" sz="1800" b="0" strike="noStrike" spc="-1" dirty="0">
                <a:solidFill>
                  <a:srgbClr val="002060"/>
                </a:solidFill>
                <a:latin typeface="Century Gothic"/>
                <a:ea typeface="Century Gothic"/>
              </a:rPr>
              <a:t>[1532] </a:t>
            </a:r>
            <a:r>
              <a:rPr lang="fr-FR" sz="1800" b="1" strike="noStrike" spc="-1" dirty="0">
                <a:solidFill>
                  <a:srgbClr val="002060"/>
                </a:solidFill>
                <a:latin typeface="Century Gothic"/>
                <a:ea typeface="Century Gothic"/>
              </a:rPr>
              <a:t>monter </a:t>
            </a:r>
            <a:r>
              <a:rPr lang="fr-FR" sz="1800" b="0" strike="noStrike" spc="-1" dirty="0">
                <a:solidFill>
                  <a:srgbClr val="002060"/>
                </a:solidFill>
                <a:latin typeface="Century Gothic"/>
                <a:ea typeface="Century Gothic"/>
              </a:rPr>
              <a:t>[853] </a:t>
            </a:r>
            <a:r>
              <a:rPr lang="fr-FR" sz="1800" b="1" strike="noStrike" spc="-1" dirty="0">
                <a:solidFill>
                  <a:srgbClr val="002060"/>
                </a:solidFill>
                <a:latin typeface="Century Gothic"/>
                <a:ea typeface="Century Gothic"/>
              </a:rPr>
              <a:t>quitter </a:t>
            </a:r>
            <a:r>
              <a:rPr lang="fr-FR" sz="1800" b="0" strike="noStrike" spc="-1" dirty="0">
                <a:solidFill>
                  <a:srgbClr val="002060"/>
                </a:solidFill>
                <a:latin typeface="Century Gothic"/>
                <a:ea typeface="Century Gothic"/>
              </a:rPr>
              <a:t>[507] </a:t>
            </a:r>
            <a:r>
              <a:rPr lang="fr-FR" sz="1800" b="1" strike="noStrike" spc="-1" dirty="0">
                <a:solidFill>
                  <a:srgbClr val="002060"/>
                </a:solidFill>
                <a:latin typeface="Century Gothic"/>
                <a:ea typeface="Century Gothic"/>
              </a:rPr>
              <a:t>gens </a:t>
            </a:r>
            <a:r>
              <a:rPr lang="fr-FR" sz="1800" b="0" strike="noStrike" spc="-1" dirty="0">
                <a:solidFill>
                  <a:srgbClr val="002060"/>
                </a:solidFill>
                <a:latin typeface="Century Gothic"/>
                <a:ea typeface="Century Gothic"/>
              </a:rPr>
              <a:t>[236] </a:t>
            </a:r>
            <a:r>
              <a:rPr lang="fr-FR" sz="1800" b="1" strike="noStrike" spc="-1" dirty="0">
                <a:solidFill>
                  <a:srgbClr val="002060"/>
                </a:solidFill>
                <a:latin typeface="Century Gothic"/>
                <a:ea typeface="Century Gothic"/>
              </a:rPr>
              <a:t>puis</a:t>
            </a:r>
          </a:p>
          <a:p>
            <a:pPr marL="216000" indent="-216000">
              <a:lnSpc>
                <a:spcPct val="100000"/>
              </a:lnSpc>
            </a:pPr>
            <a:r>
              <a:rPr lang="fr-FR" sz="1800" b="0" strike="noStrike" spc="-1" dirty="0">
                <a:solidFill>
                  <a:srgbClr val="002060"/>
                </a:solidFill>
                <a:latin typeface="Century Gothic"/>
                <a:ea typeface="Century Gothic"/>
              </a:rPr>
              <a:t>[230]</a:t>
            </a:r>
          </a:p>
          <a:p>
            <a:pPr marL="216000" indent="-216000">
              <a:lnSpc>
                <a:spcPct val="100000"/>
              </a:lnSpc>
            </a:pPr>
            <a:r>
              <a:rPr lang="it-IT" sz="1800" b="1" i="0" strike="noStrike" spc="-1" dirty="0">
                <a:solidFill>
                  <a:srgbClr val="002060"/>
                </a:solidFill>
                <a:latin typeface="Century Gothic"/>
                <a:ea typeface="Century Gothic"/>
              </a:rPr>
              <a:t>Revisit 2</a:t>
            </a:r>
            <a:r>
              <a:rPr lang="it-IT"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tu vas </a:t>
            </a:r>
            <a:r>
              <a:rPr lang="fr-FR" sz="1800" b="0" i="0" strike="noStrike" spc="-1" dirty="0">
                <a:solidFill>
                  <a:srgbClr val="002060"/>
                </a:solidFill>
                <a:latin typeface="Century Gothic"/>
                <a:ea typeface="Century Gothic"/>
              </a:rPr>
              <a:t>je vais  [53] tu es je suis [5] à (meaning ‘at/in/to’)[4] café [1886] campagne [666] centre commercial [n/a] église [1782] ile [1245] magasin [1736]</a:t>
            </a:r>
          </a:p>
          <a:p>
            <a:pPr marL="216000" indent="-216000">
              <a:lnSpc>
                <a:spcPct val="100000"/>
              </a:lnSpc>
            </a:pPr>
            <a:r>
              <a:rPr lang="fr-FR" sz="1800" b="0" i="0" strike="noStrike" spc="-1" dirty="0">
                <a:solidFill>
                  <a:srgbClr val="002060"/>
                </a:solidFill>
                <a:latin typeface="Century Gothic"/>
                <a:ea typeface="Century Gothic"/>
              </a:rPr>
              <a:t>maison [325] marché [280] montagne [1732] plage [2693] pont [1889] port [1304]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1834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 – DO NOT DISPLAY DURING THE ACTIVITY</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22420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A</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59195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HANDOUT PARTENAIRE B</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83268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a:t>
            </a:r>
            <a:r>
              <a:rPr lang="en-US" b="0" dirty="0"/>
              <a:t> </a:t>
            </a:r>
            <a:r>
              <a:rPr lang="en-US" b="1" dirty="0"/>
              <a:t>5 minutes</a:t>
            </a:r>
          </a:p>
          <a:p>
            <a:endParaRPr lang="en-US" b="1" dirty="0"/>
          </a:p>
          <a:p>
            <a:r>
              <a:rPr lang="en-US" b="1" dirty="0"/>
              <a:t>Aim: </a:t>
            </a:r>
            <a:r>
              <a:rPr lang="en-GB" dirty="0"/>
              <a:t>to practise written production of vocabulary and the first and third person singular forms of </a:t>
            </a:r>
            <a:r>
              <a:rPr lang="en-GB" i="1" dirty="0"/>
              <a:t>faire + de</a:t>
            </a:r>
            <a:r>
              <a:rPr lang="en-GB" i="0" dirty="0"/>
              <a:t> and </a:t>
            </a:r>
            <a:r>
              <a:rPr lang="en-GB" i="1" dirty="0" err="1"/>
              <a:t>jouer</a:t>
            </a:r>
            <a:r>
              <a:rPr lang="en-GB" i="1" dirty="0"/>
              <a:t> de + de.</a:t>
            </a:r>
            <a:endParaRPr lang="en-US" b="1" i="1" dirty="0"/>
          </a:p>
          <a:p>
            <a:endParaRPr lang="en-US" b="1" dirty="0"/>
          </a:p>
          <a:p>
            <a:r>
              <a:rPr lang="en-US" b="1" dirty="0"/>
              <a:t>Procedure:</a:t>
            </a:r>
          </a:p>
          <a:p>
            <a:pPr marL="228600" indent="-228600">
              <a:buAutoNum type="arabicPeriod"/>
            </a:pPr>
            <a:r>
              <a:rPr lang="en-GB" dirty="0"/>
              <a:t>Check understanding of the rubric, given in French.  Pupils know these words from previous learning.</a:t>
            </a:r>
          </a:p>
          <a:p>
            <a:pPr marL="228600" indent="-228600">
              <a:buAutoNum type="arabicPeriod"/>
            </a:pPr>
            <a:r>
              <a:rPr lang="en-GB" dirty="0"/>
              <a:t>Use</a:t>
            </a:r>
            <a:r>
              <a:rPr lang="en-GB" baseline="0" dirty="0"/>
              <a:t> stressed intonation and strategic pointing (i.e. at </a:t>
            </a:r>
            <a:r>
              <a:rPr lang="en-GB" baseline="0" dirty="0" err="1"/>
              <a:t>Clémentine</a:t>
            </a:r>
            <a:r>
              <a:rPr lang="en-GB" baseline="0" dirty="0"/>
              <a:t> and Jean-Michel) to ensure that the instruction for the task is fully understood.</a:t>
            </a:r>
          </a:p>
          <a:p>
            <a:pPr marL="228600" indent="-228600">
              <a:buAutoNum type="arabicPeriod"/>
            </a:pPr>
            <a:r>
              <a:rPr lang="en-GB" baseline="0" dirty="0"/>
              <a:t>Do the first one together as an example, ensuring pupils focus on the verb ending as well as the pronoun, when feedback on the first answer is given.</a:t>
            </a:r>
          </a:p>
          <a:p>
            <a:pPr marL="228600" indent="-228600">
              <a:buAutoNum type="arabicPeriod"/>
            </a:pPr>
            <a:r>
              <a:rPr lang="en-GB" baseline="0" dirty="0"/>
              <a:t>Then give students time to do questions 2-5, before checking them together.</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129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words with the SSC [-</a:t>
            </a:r>
            <a:r>
              <a:rPr lang="en-GB" b="0" dirty="0" err="1">
                <a:latin typeface="Calibri" panose="020F0502020204030204" pitchFamily="34" charset="0"/>
                <a:cs typeface="Calibri" panose="020F0502020204030204" pitchFamily="34" charset="0"/>
              </a:rPr>
              <a:t>tion</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pronounce as many words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start the timer.  Pupils may have time for each partner to pronounce all the words within a minute.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br>
              <a:rPr lang="en-GB" sz="1200" b="0" strike="noStrike" spc="-1">
                <a:solidFill>
                  <a:srgbClr val="000000"/>
                </a:solidFill>
                <a:latin typeface="Arial"/>
              </a:rPr>
            </a:br>
            <a:r>
              <a:rPr lang="en-GB" sz="1200" b="0" strike="noStrike" spc="-1">
                <a:solidFill>
                  <a:srgbClr val="000000"/>
                </a:solidFill>
                <a:latin typeface="Arial"/>
              </a:rPr>
              <a:t>competition [2651] condition </a:t>
            </a:r>
            <a:r>
              <a:rPr lang="en-GB" sz="1200" b="0" strike="noStrike" spc="-1" dirty="0">
                <a:solidFill>
                  <a:srgbClr val="000000"/>
                </a:solidFill>
                <a:latin typeface="Arial"/>
              </a:rPr>
              <a:t>[281] direction [582] </a:t>
            </a:r>
            <a:r>
              <a:rPr lang="en-GB" sz="1200" b="0" strike="noStrike" spc="-1" dirty="0" err="1">
                <a:solidFill>
                  <a:srgbClr val="000000"/>
                </a:solidFill>
                <a:latin typeface="Arial"/>
              </a:rPr>
              <a:t>émotion</a:t>
            </a:r>
            <a:r>
              <a:rPr lang="en-GB" sz="1200" b="0" strike="noStrike" spc="-1" dirty="0">
                <a:solidFill>
                  <a:srgbClr val="000000"/>
                </a:solidFill>
                <a:latin typeface="Arial"/>
              </a:rPr>
              <a:t> [1854] equitation [&gt;5000] motivation [3522] motion [855] musculation [&gt;5000] natation [&gt;5000] option [2156] organisation [570] position [383]</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Do this recap before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use of </a:t>
            </a:r>
            <a:r>
              <a:rPr lang="en-GB" b="1" i="1" dirty="0"/>
              <a:t>Est-</a:t>
            </a:r>
            <a:r>
              <a:rPr lang="en-GB" b="1" i="1" dirty="0" err="1"/>
              <a:t>ce</a:t>
            </a:r>
            <a:r>
              <a:rPr lang="en-GB" b="1" i="1" dirty="0"/>
              <a:t> que </a:t>
            </a:r>
            <a:r>
              <a:rPr lang="en-GB" b="0" dirty="0"/>
              <a:t>to ask questions and introduce </a:t>
            </a:r>
            <a:r>
              <a:rPr lang="en-GB" b="1" i="1" dirty="0"/>
              <a:t>Qu’ </a:t>
            </a:r>
            <a:r>
              <a:rPr lang="en-GB" b="1" i="1" dirty="0" err="1"/>
              <a:t>est-ce</a:t>
            </a:r>
            <a:r>
              <a:rPr lang="en-GB" b="1" i="1" dirty="0"/>
              <a:t> que</a:t>
            </a:r>
            <a:br>
              <a:rPr lang="en-GB" b="1" i="1" dirty="0"/>
            </a:br>
            <a:br>
              <a:rPr lang="en-GB" b="1" i="1" dirty="0"/>
            </a:br>
            <a:r>
              <a:rPr lang="en-GB" b="1" i="1" dirty="0"/>
              <a:t>(Remember that pupils have already also been taught </a:t>
            </a:r>
            <a:r>
              <a:rPr lang="en-GB" sz="1200" b="1" i="1" dirty="0" err="1">
                <a:solidFill>
                  <a:srgbClr val="1E4E79"/>
                </a:solidFill>
                <a:latin typeface="Century Gothic"/>
                <a:ea typeface="Century Gothic"/>
                <a:cs typeface="Century Gothic"/>
                <a:sym typeface="Century Gothic"/>
              </a:rPr>
              <a:t>Où</a:t>
            </a:r>
            <a:r>
              <a:rPr lang="en-GB" sz="1200" b="1" dirty="0">
                <a:solidFill>
                  <a:srgbClr val="1E4E79"/>
                </a:solidFill>
                <a:latin typeface="Century Gothic"/>
                <a:ea typeface="Century Gothic"/>
                <a:cs typeface="Century Gothic"/>
                <a:sym typeface="Century Gothic"/>
              </a:rPr>
              <a:t> </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1" i="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pronouncing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each audio button to hear </a:t>
            </a:r>
            <a:r>
              <a:rPr lang="en-GB" sz="1200" b="1" i="1" dirty="0" err="1">
                <a:solidFill>
                  <a:srgbClr val="1E4E79"/>
                </a:solidFill>
                <a:latin typeface="Century Gothic"/>
                <a:ea typeface="Century Gothic"/>
                <a:cs typeface="Century Gothic"/>
                <a:sym typeface="Century Gothic"/>
              </a:rPr>
              <a:t>Qu’</a:t>
            </a:r>
            <a:r>
              <a:rPr lang="en-GB" sz="1200" b="1" dirty="0" err="1">
                <a:solidFill>
                  <a:srgbClr val="1E4E79"/>
                </a:solidFill>
                <a:latin typeface="Century Gothic"/>
                <a:ea typeface="Century Gothic"/>
                <a:cs typeface="Century Gothic"/>
                <a:sym typeface="Century Gothic"/>
              </a:rPr>
              <a:t>e</a:t>
            </a:r>
            <a:r>
              <a:rPr lang="en-GB" sz="1200" b="1" i="1" dirty="0" err="1">
                <a:solidFill>
                  <a:srgbClr val="1E4E79"/>
                </a:solidFill>
                <a:latin typeface="Century Gothic"/>
                <a:ea typeface="Century Gothic"/>
                <a:cs typeface="Century Gothic"/>
                <a:sym typeface="Century Gothic"/>
              </a:rPr>
              <a:t>st-ce</a:t>
            </a:r>
            <a:r>
              <a:rPr lang="en-GB" sz="1200" b="1" i="1" dirty="0">
                <a:solidFill>
                  <a:srgbClr val="1E4E79"/>
                </a:solidFill>
                <a:latin typeface="Century Gothic"/>
                <a:ea typeface="Century Gothic"/>
                <a:cs typeface="Century Gothic"/>
                <a:sym typeface="Century Gothic"/>
              </a:rPr>
              <a:t> que </a:t>
            </a:r>
            <a:r>
              <a:rPr lang="en-GB" dirty="0"/>
              <a:t>at two different speeds.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303745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and differentiation between ‘</a:t>
            </a:r>
            <a:r>
              <a:rPr lang="en-GB" b="0" dirty="0" err="1"/>
              <a:t>qu’est-ce</a:t>
            </a:r>
            <a:r>
              <a:rPr lang="en-GB" b="0" dirty="0"/>
              <a:t> que’ and ‘</a:t>
            </a:r>
            <a:r>
              <a:rPr lang="en-GB" b="0" dirty="0" err="1"/>
              <a:t>est-ce</a:t>
            </a:r>
            <a:r>
              <a:rPr lang="en-GB" b="0" dirty="0"/>
              <a:t> que’ questions.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 in French. Explain that Est-</a:t>
            </a:r>
            <a:r>
              <a:rPr lang="en-GB" dirty="0" err="1"/>
              <a:t>ce</a:t>
            </a:r>
            <a:r>
              <a:rPr lang="en-GB" dirty="0"/>
              <a:t> que (is/are) questions are ‘yes/no’ questions, but that </a:t>
            </a:r>
            <a:r>
              <a:rPr lang="en-GB" dirty="0" err="1"/>
              <a:t>qu’est-ce</a:t>
            </a:r>
            <a:r>
              <a:rPr lang="en-GB" dirty="0"/>
              <a:t> que (what) questions require information and can’t be answered with a yes/no.</a:t>
            </a:r>
          </a:p>
          <a:p>
            <a:pPr marL="228600" lvl="0" indent="-228600" algn="l" rtl="0">
              <a:spcBef>
                <a:spcPts val="0"/>
              </a:spcBef>
              <a:spcAft>
                <a:spcPts val="0"/>
              </a:spcAft>
              <a:buAutoNum type="arabicPeriod"/>
            </a:pPr>
            <a:r>
              <a:rPr lang="en-GB" dirty="0"/>
              <a:t>Do [1] with the pupils. Click to listen. Pupils write A or B, depending on the question they hear.</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2-5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le weekend ?</a:t>
            </a:r>
          </a:p>
          <a:p>
            <a:r>
              <a:rPr lang="es-ES_tradnl" sz="1200" b="0" kern="1200" dirty="0">
                <a:solidFill>
                  <a:schemeClr val="tx1"/>
                </a:solidFill>
                <a:effectLst/>
                <a:latin typeface="+mn-lt"/>
                <a:ea typeface="+mn-ea"/>
                <a:cs typeface="+mn-cs"/>
              </a:rPr>
              <a:t>Est-ce que tu fais de la danse avec moi ?</a:t>
            </a:r>
          </a:p>
          <a:p>
            <a:r>
              <a:rPr lang="es-ES_tradnl" sz="1200" b="0" kern="1200" dirty="0">
                <a:solidFill>
                  <a:schemeClr val="tx1"/>
                </a:solidFill>
                <a:effectLst/>
                <a:latin typeface="+mn-lt"/>
                <a:ea typeface="+mn-ea"/>
                <a:cs typeface="+mn-cs"/>
              </a:rPr>
              <a:t>Est-ce que tu joues du piano ?</a:t>
            </a:r>
            <a:br>
              <a:rPr lang="es-ES_tradnl"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Qu’est-ce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fais</a:t>
            </a:r>
            <a:r>
              <a:rPr lang="en-GB" sz="1200" b="0" kern="1200" dirty="0">
                <a:solidFill>
                  <a:schemeClr val="tx1"/>
                </a:solidFill>
                <a:effectLst/>
                <a:latin typeface="+mn-lt"/>
                <a:ea typeface="+mn-ea"/>
                <a:cs typeface="+mn-cs"/>
              </a:rPr>
              <a:t> le </a:t>
            </a:r>
            <a:r>
              <a:rPr lang="en-GB" sz="1200" b="0" kern="1200" dirty="0" err="1">
                <a:solidFill>
                  <a:schemeClr val="tx1"/>
                </a:solidFill>
                <a:effectLst/>
                <a:latin typeface="+mn-lt"/>
                <a:ea typeface="+mn-ea"/>
                <a:cs typeface="+mn-cs"/>
              </a:rPr>
              <a:t>samedi</a:t>
            </a:r>
            <a:r>
              <a:rPr lang="en-GB" sz="1200" b="0"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Est-</a:t>
            </a:r>
            <a:r>
              <a:rPr lang="en-GB" sz="1200" b="0" kern="1200" dirty="0" err="1">
                <a:solidFill>
                  <a:schemeClr val="tx1"/>
                </a:solidFill>
                <a:effectLst/>
                <a:latin typeface="+mn-lt"/>
                <a:ea typeface="+mn-ea"/>
                <a:cs typeface="+mn-cs"/>
              </a:rPr>
              <a:t>ce</a:t>
            </a:r>
            <a:r>
              <a:rPr lang="en-GB" sz="1200" b="0" kern="1200" dirty="0">
                <a:solidFill>
                  <a:schemeClr val="tx1"/>
                </a:solidFill>
                <a:effectLst/>
                <a:latin typeface="+mn-lt"/>
                <a:ea typeface="+mn-ea"/>
                <a:cs typeface="+mn-cs"/>
              </a:rPr>
              <a:t> que </a:t>
            </a:r>
            <a:r>
              <a:rPr lang="en-GB" sz="1200" b="0" kern="1200" dirty="0" err="1">
                <a:solidFill>
                  <a:schemeClr val="tx1"/>
                </a:solidFill>
                <a:effectLst/>
                <a:latin typeface="+mn-lt"/>
                <a:ea typeface="+mn-ea"/>
                <a:cs typeface="+mn-cs"/>
              </a:rPr>
              <a:t>tu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joues</a:t>
            </a:r>
            <a:r>
              <a:rPr lang="en-GB" sz="1200" b="0" kern="1200" dirty="0">
                <a:solidFill>
                  <a:schemeClr val="tx1"/>
                </a:solidFill>
                <a:effectLst/>
                <a:latin typeface="+mn-lt"/>
                <a:ea typeface="+mn-ea"/>
                <a:cs typeface="+mn-cs"/>
              </a:rPr>
              <a:t> du violon ?</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je </a:t>
            </a:r>
            <a:r>
              <a:rPr lang="en-US" b="0" dirty="0" err="1"/>
              <a:t>fais</a:t>
            </a:r>
            <a:r>
              <a:rPr lang="en-US" b="0" dirty="0"/>
              <a:t> and </a:t>
            </a:r>
            <a:r>
              <a:rPr lang="en-US" b="0" dirty="0" err="1"/>
              <a:t>tu</a:t>
            </a:r>
            <a:r>
              <a:rPr lang="en-US" b="0" dirty="0"/>
              <a:t> </a:t>
            </a:r>
            <a:r>
              <a:rPr lang="en-US" b="0" dirty="0" err="1"/>
              <a:t>fais</a:t>
            </a:r>
            <a:r>
              <a:rPr lang="en-US" b="0" dirty="0"/>
              <a:t>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writes the three activities that start ‘You are doing/making…’ and the three that start ‘I am doing/making…’</a:t>
            </a:r>
          </a:p>
          <a:p>
            <a:r>
              <a:rPr lang="en-US" b="0" dirty="0"/>
              <a:t>3.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 DO NOT DISPLAY DURING THE ACTIVITY</a:t>
            </a:r>
            <a:endParaRPr lang="en-US" b="0" dirty="0"/>
          </a:p>
          <a:p>
            <a:endParaRPr lang="en-US" b="1" dirty="0"/>
          </a:p>
          <a:p>
            <a:r>
              <a:rPr lang="en-US" b="1" dirty="0"/>
              <a:t>Procedure:</a:t>
            </a:r>
          </a:p>
          <a:p>
            <a:pPr marL="228600" indent="-228600">
              <a:buAutoNum type="arabicPeriod"/>
            </a:pPr>
            <a:r>
              <a:rPr lang="en-US" b="0" dirty="0"/>
              <a:t>Elicit French from partner As and English from partner Bs.</a:t>
            </a:r>
          </a:p>
          <a:p>
            <a:pPr marL="228600" indent="-228600">
              <a:buAutoNum type="arabicPeriod"/>
            </a:pPr>
            <a:r>
              <a:rPr lang="en-US" b="0" dirty="0"/>
              <a:t>Click to reveal written answers.</a:t>
            </a:r>
          </a:p>
          <a:p>
            <a:pPr marL="228600" indent="-228600">
              <a:buAutoNum type="arabicPeriod"/>
            </a:pPr>
            <a:r>
              <a:rPr lang="en-US" b="0" dirty="0"/>
              <a:t>Continue with the answers for 4B on the next slide.</a:t>
            </a:r>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1920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83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94770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04989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50475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52059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950764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878963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689613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53972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1652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1254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951988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590597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15796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9251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71977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80931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6681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008921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5527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2925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1022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78855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619872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16/04/2023</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343344776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sv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5"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9.svg"/><Relationship Id="rId24" Type="http://schemas.openxmlformats.org/officeDocument/2006/relationships/image" Target="../media/image22.png"/><Relationship Id="rId5" Type="http://schemas.openxmlformats.org/officeDocument/2006/relationships/image" Target="../media/image3.svg"/><Relationship Id="rId15" Type="http://schemas.openxmlformats.org/officeDocument/2006/relationships/image" Target="../media/image13.svg"/><Relationship Id="rId23" Type="http://schemas.openxmlformats.org/officeDocument/2006/relationships/image" Target="../media/image21.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48.wav"/><Relationship Id="rId3" Type="http://schemas.openxmlformats.org/officeDocument/2006/relationships/audio" Target="../media/audio49.wav"/><Relationship Id="rId7" Type="http://schemas.openxmlformats.org/officeDocument/2006/relationships/audio" Target="../media/audio53.wav"/><Relationship Id="rId12" Type="http://schemas.openxmlformats.org/officeDocument/2006/relationships/image" Target="../media/image50.gi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audio" Target="../media/audio52.wav"/><Relationship Id="rId11" Type="http://schemas.openxmlformats.org/officeDocument/2006/relationships/image" Target="../media/image49.png"/><Relationship Id="rId5" Type="http://schemas.openxmlformats.org/officeDocument/2006/relationships/audio" Target="../media/audio51.wav"/><Relationship Id="rId10" Type="http://schemas.openxmlformats.org/officeDocument/2006/relationships/audio" Target="../media/audio47.wav"/><Relationship Id="rId4" Type="http://schemas.openxmlformats.org/officeDocument/2006/relationships/audio" Target="../media/audio50.wav"/><Relationship Id="rId9" Type="http://schemas.openxmlformats.org/officeDocument/2006/relationships/audio" Target="../media/audio46.wav"/></Relationships>
</file>

<file path=ppt/slides/_rels/slide11.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sv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png"/><Relationship Id="rId2" Type="http://schemas.openxmlformats.org/officeDocument/2006/relationships/notesSlide" Target="../notesSlides/notesSlide11.xml"/><Relationship Id="rId16" Type="http://schemas.openxmlformats.org/officeDocument/2006/relationships/image" Target="../media/image62.svg"/><Relationship Id="rId20" Type="http://schemas.openxmlformats.org/officeDocument/2006/relationships/image" Target="../media/image66.svg"/><Relationship Id="rId1" Type="http://schemas.openxmlformats.org/officeDocument/2006/relationships/slideLayout" Target="../slideLayouts/slideLayout18.xml"/><Relationship Id="rId6" Type="http://schemas.openxmlformats.org/officeDocument/2006/relationships/image" Target="../media/image52.svg"/><Relationship Id="rId11" Type="http://schemas.openxmlformats.org/officeDocument/2006/relationships/image" Target="../media/image57.png"/><Relationship Id="rId24" Type="http://schemas.openxmlformats.org/officeDocument/2006/relationships/image" Target="../media/image70.sv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svg"/><Relationship Id="rId19" Type="http://schemas.openxmlformats.org/officeDocument/2006/relationships/image" Target="../media/image65.png"/><Relationship Id="rId4" Type="http://schemas.openxmlformats.org/officeDocument/2006/relationships/image" Target="../media/image50.gif"/><Relationship Id="rId9" Type="http://schemas.openxmlformats.org/officeDocument/2006/relationships/image" Target="../media/image55.png"/><Relationship Id="rId14" Type="http://schemas.openxmlformats.org/officeDocument/2006/relationships/image" Target="../media/image60.svg"/><Relationship Id="rId22" Type="http://schemas.openxmlformats.org/officeDocument/2006/relationships/image" Target="../media/image68.svg"/></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18" Type="http://schemas.openxmlformats.org/officeDocument/2006/relationships/image" Target="../media/image62.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6.svg"/><Relationship Id="rId17"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60.svg"/><Relationship Id="rId1" Type="http://schemas.openxmlformats.org/officeDocument/2006/relationships/slideLayout" Target="../slideLayouts/slideLayout18.xml"/><Relationship Id="rId6" Type="http://schemas.openxmlformats.org/officeDocument/2006/relationships/image" Target="../media/image72.svg"/><Relationship Id="rId11" Type="http://schemas.openxmlformats.org/officeDocument/2006/relationships/image" Target="../media/image55.png"/><Relationship Id="rId5" Type="http://schemas.openxmlformats.org/officeDocument/2006/relationships/image" Target="../media/image71.png"/><Relationship Id="rId15" Type="http://schemas.openxmlformats.org/officeDocument/2006/relationships/image" Target="../media/image59.png"/><Relationship Id="rId10" Type="http://schemas.openxmlformats.org/officeDocument/2006/relationships/image" Target="../media/image54.svg"/><Relationship Id="rId4" Type="http://schemas.openxmlformats.org/officeDocument/2006/relationships/image" Target="../media/image50.gif"/><Relationship Id="rId9" Type="http://schemas.openxmlformats.org/officeDocument/2006/relationships/image" Target="../media/image53.png"/><Relationship Id="rId14" Type="http://schemas.openxmlformats.org/officeDocument/2006/relationships/image" Target="../media/image58.svg"/></Relationships>
</file>

<file path=ppt/slides/_rels/slide1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9.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audio" Target="../media/audio55.wav"/><Relationship Id="rId4" Type="http://schemas.openxmlformats.org/officeDocument/2006/relationships/image" Target="../media/image73.png"/><Relationship Id="rId9" Type="http://schemas.openxmlformats.org/officeDocument/2006/relationships/audio" Target="../media/audio56.wav"/></Relationships>
</file>

<file path=ppt/slides/_rels/slide14.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67.wav"/><Relationship Id="rId18" Type="http://schemas.openxmlformats.org/officeDocument/2006/relationships/audio" Target="../media/audio72.wav"/><Relationship Id="rId26" Type="http://schemas.openxmlformats.org/officeDocument/2006/relationships/audio" Target="../media/audio75.wav"/><Relationship Id="rId3" Type="http://schemas.openxmlformats.org/officeDocument/2006/relationships/audio" Target="../media/audio57.wav"/><Relationship Id="rId21" Type="http://schemas.openxmlformats.org/officeDocument/2006/relationships/image" Target="../media/image49.png"/><Relationship Id="rId7" Type="http://schemas.openxmlformats.org/officeDocument/2006/relationships/audio" Target="../media/audio61.wav"/><Relationship Id="rId12" Type="http://schemas.openxmlformats.org/officeDocument/2006/relationships/audio" Target="../media/audio66.wav"/><Relationship Id="rId17" Type="http://schemas.openxmlformats.org/officeDocument/2006/relationships/audio" Target="../media/audio71.wav"/><Relationship Id="rId25" Type="http://schemas.openxmlformats.org/officeDocument/2006/relationships/image" Target="../media/image76.png"/><Relationship Id="rId2" Type="http://schemas.openxmlformats.org/officeDocument/2006/relationships/notesSlide" Target="../notesSlides/notesSlide14.xml"/><Relationship Id="rId16" Type="http://schemas.openxmlformats.org/officeDocument/2006/relationships/audio" Target="../media/audio70.wav"/><Relationship Id="rId20" Type="http://schemas.openxmlformats.org/officeDocument/2006/relationships/audio" Target="../media/audio74.wav"/><Relationship Id="rId1" Type="http://schemas.openxmlformats.org/officeDocument/2006/relationships/slideLayout" Target="../slideLayouts/slideLayout5.xml"/><Relationship Id="rId6" Type="http://schemas.openxmlformats.org/officeDocument/2006/relationships/audio" Target="../media/audio60.wav"/><Relationship Id="rId11" Type="http://schemas.openxmlformats.org/officeDocument/2006/relationships/audio" Target="../media/audio65.wav"/><Relationship Id="rId24" Type="http://schemas.openxmlformats.org/officeDocument/2006/relationships/image" Target="../media/image75.png"/><Relationship Id="rId5" Type="http://schemas.openxmlformats.org/officeDocument/2006/relationships/audio" Target="../media/audio59.wav"/><Relationship Id="rId15" Type="http://schemas.openxmlformats.org/officeDocument/2006/relationships/audio" Target="../media/audio69.wav"/><Relationship Id="rId23" Type="http://schemas.openxmlformats.org/officeDocument/2006/relationships/image" Target="../media/image74.png"/><Relationship Id="rId10" Type="http://schemas.openxmlformats.org/officeDocument/2006/relationships/audio" Target="../media/audio64.wav"/><Relationship Id="rId19" Type="http://schemas.openxmlformats.org/officeDocument/2006/relationships/audio" Target="../media/audio73.wav"/><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audio" Target="../media/audio68.wav"/><Relationship Id="rId22" Type="http://schemas.openxmlformats.org/officeDocument/2006/relationships/image" Target="../media/image73.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46.gif"/><Relationship Id="rId18" Type="http://schemas.openxmlformats.org/officeDocument/2006/relationships/image" Target="../media/image54.svg"/><Relationship Id="rId26" Type="http://schemas.openxmlformats.org/officeDocument/2006/relationships/image" Target="../media/image62.svg"/><Relationship Id="rId3" Type="http://schemas.openxmlformats.org/officeDocument/2006/relationships/image" Target="../media/image32.png"/><Relationship Id="rId21" Type="http://schemas.openxmlformats.org/officeDocument/2006/relationships/image" Target="../media/image57.png"/><Relationship Id="rId7" Type="http://schemas.openxmlformats.org/officeDocument/2006/relationships/audio" Target="../media/audio78.wav"/><Relationship Id="rId12" Type="http://schemas.openxmlformats.org/officeDocument/2006/relationships/audio" Target="../media/audio82.wav"/><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notesSlide" Target="../notesSlides/notesSlide15.xml"/><Relationship Id="rId16" Type="http://schemas.openxmlformats.org/officeDocument/2006/relationships/image" Target="../media/image72.svg"/><Relationship Id="rId20" Type="http://schemas.openxmlformats.org/officeDocument/2006/relationships/image" Target="../media/image56.svg"/><Relationship Id="rId1" Type="http://schemas.openxmlformats.org/officeDocument/2006/relationships/slideLayout" Target="../slideLayouts/slideLayout5.xml"/><Relationship Id="rId6" Type="http://schemas.openxmlformats.org/officeDocument/2006/relationships/audio" Target="../media/audio77.wav"/><Relationship Id="rId11" Type="http://schemas.openxmlformats.org/officeDocument/2006/relationships/audio" Target="../media/audio81.wav"/><Relationship Id="rId24" Type="http://schemas.openxmlformats.org/officeDocument/2006/relationships/image" Target="../media/image60.svg"/><Relationship Id="rId5" Type="http://schemas.openxmlformats.org/officeDocument/2006/relationships/audio" Target="../media/audio76.wav"/><Relationship Id="rId15" Type="http://schemas.openxmlformats.org/officeDocument/2006/relationships/image" Target="../media/image71.png"/><Relationship Id="rId23" Type="http://schemas.openxmlformats.org/officeDocument/2006/relationships/image" Target="../media/image59.png"/><Relationship Id="rId10" Type="http://schemas.openxmlformats.org/officeDocument/2006/relationships/audio" Target="../media/audio80.wav"/><Relationship Id="rId19" Type="http://schemas.openxmlformats.org/officeDocument/2006/relationships/image" Target="../media/image55.png"/><Relationship Id="rId4" Type="http://schemas.openxmlformats.org/officeDocument/2006/relationships/image" Target="../media/image33.svg"/><Relationship Id="rId9" Type="http://schemas.openxmlformats.org/officeDocument/2006/relationships/audio" Target="../media/audio79.wav"/><Relationship Id="rId14" Type="http://schemas.openxmlformats.org/officeDocument/2006/relationships/image" Target="../media/image78.gif"/><Relationship Id="rId22"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2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26.png"/><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video" Target="../media/media2.mkv"/><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29.png"/><Relationship Id="rId5" Type="http://schemas.openxmlformats.org/officeDocument/2006/relationships/audio" Target="../media/audio4.wav"/><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4.wav"/><Relationship Id="rId18" Type="http://schemas.openxmlformats.org/officeDocument/2006/relationships/audio" Target="../media/audio16.wav"/><Relationship Id="rId26" Type="http://schemas.openxmlformats.org/officeDocument/2006/relationships/image" Target="../media/image42.svg"/><Relationship Id="rId3" Type="http://schemas.openxmlformats.org/officeDocument/2006/relationships/image" Target="../media/image24.png"/><Relationship Id="rId21" Type="http://schemas.openxmlformats.org/officeDocument/2006/relationships/audio" Target="../media/audio17.wav"/><Relationship Id="rId7" Type="http://schemas.openxmlformats.org/officeDocument/2006/relationships/audio" Target="../media/audio10.wav"/><Relationship Id="rId12" Type="http://schemas.openxmlformats.org/officeDocument/2006/relationships/audio" Target="../media/audio13.wav"/><Relationship Id="rId17" Type="http://schemas.openxmlformats.org/officeDocument/2006/relationships/audio" Target="../media/audio15.wav"/><Relationship Id="rId25"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image" Target="../media/image36.png"/><Relationship Id="rId20"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33.svg"/><Relationship Id="rId24" Type="http://schemas.openxmlformats.org/officeDocument/2006/relationships/image" Target="../media/image40.svg"/><Relationship Id="rId5" Type="http://schemas.openxmlformats.org/officeDocument/2006/relationships/audio" Target="../media/audio8.wav"/><Relationship Id="rId15" Type="http://schemas.openxmlformats.org/officeDocument/2006/relationships/image" Target="../media/image35.png"/><Relationship Id="rId23" Type="http://schemas.openxmlformats.org/officeDocument/2006/relationships/image" Target="../media/image39.png"/><Relationship Id="rId28" Type="http://schemas.openxmlformats.org/officeDocument/2006/relationships/audio" Target="../media/audio19.wav"/><Relationship Id="rId10" Type="http://schemas.openxmlformats.org/officeDocument/2006/relationships/image" Target="../media/image32.png"/><Relationship Id="rId19" Type="http://schemas.openxmlformats.org/officeDocument/2006/relationships/image" Target="../media/image37.png"/><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34.png"/><Relationship Id="rId22" Type="http://schemas.openxmlformats.org/officeDocument/2006/relationships/audio" Target="../media/audio18.wav"/><Relationship Id="rId27"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0.wav"/><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audio" Target="../media/audio25.wav"/><Relationship Id="rId4" Type="http://schemas.openxmlformats.org/officeDocument/2006/relationships/audio" Target="../media/audio24.wav"/></Relationships>
</file>

<file path=ppt/slides/_rels/slide7.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48.png"/><Relationship Id="rId18" Type="http://schemas.openxmlformats.org/officeDocument/2006/relationships/audio" Target="../media/audio36.wav"/><Relationship Id="rId3" Type="http://schemas.openxmlformats.org/officeDocument/2006/relationships/audio" Target="../media/audio26.wav"/><Relationship Id="rId7" Type="http://schemas.openxmlformats.org/officeDocument/2006/relationships/audio" Target="../media/audio30.wav"/><Relationship Id="rId12" Type="http://schemas.openxmlformats.org/officeDocument/2006/relationships/audio" Target="../media/audio31.wav"/><Relationship Id="rId17" Type="http://schemas.openxmlformats.org/officeDocument/2006/relationships/audio" Target="../media/audio35.wav"/><Relationship Id="rId2" Type="http://schemas.openxmlformats.org/officeDocument/2006/relationships/notesSlide" Target="../notesSlides/notesSlide7.xml"/><Relationship Id="rId16" Type="http://schemas.openxmlformats.org/officeDocument/2006/relationships/audio" Target="../media/audio34.wav"/><Relationship Id="rId1" Type="http://schemas.openxmlformats.org/officeDocument/2006/relationships/slideLayout" Target="../slideLayouts/slideLayout18.xml"/><Relationship Id="rId6" Type="http://schemas.openxmlformats.org/officeDocument/2006/relationships/audio" Target="../media/audio29.wav"/><Relationship Id="rId11" Type="http://schemas.openxmlformats.org/officeDocument/2006/relationships/image" Target="../media/image33.svg"/><Relationship Id="rId5" Type="http://schemas.openxmlformats.org/officeDocument/2006/relationships/audio" Target="../media/audio28.wav"/><Relationship Id="rId15" Type="http://schemas.openxmlformats.org/officeDocument/2006/relationships/audio" Target="../media/audio33.wav"/><Relationship Id="rId10" Type="http://schemas.openxmlformats.org/officeDocument/2006/relationships/image" Target="../media/image32.png"/><Relationship Id="rId4" Type="http://schemas.openxmlformats.org/officeDocument/2006/relationships/audio" Target="../media/audio27.wav"/><Relationship Id="rId9" Type="http://schemas.openxmlformats.org/officeDocument/2006/relationships/image" Target="../media/image47.gif"/><Relationship Id="rId14" Type="http://schemas.openxmlformats.org/officeDocument/2006/relationships/audio" Target="../media/audio32.wav"/></Relationships>
</file>

<file path=ppt/slides/_rels/slide8.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audio" Target="../media/audio39.wav"/><Relationship Id="rId4" Type="http://schemas.openxmlformats.org/officeDocument/2006/relationships/audio" Target="../media/audio38.wav"/></Relationships>
</file>

<file path=ppt/slides/_rels/slide9.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48.wav"/><Relationship Id="rId3" Type="http://schemas.openxmlformats.org/officeDocument/2006/relationships/audio" Target="../media/audio40.wav"/><Relationship Id="rId7" Type="http://schemas.openxmlformats.org/officeDocument/2006/relationships/audio" Target="../media/audio44.wav"/><Relationship Id="rId12" Type="http://schemas.openxmlformats.org/officeDocument/2006/relationships/image" Target="../media/image50.gif"/><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audio" Target="../media/audio43.wav"/><Relationship Id="rId11" Type="http://schemas.openxmlformats.org/officeDocument/2006/relationships/image" Target="../media/image49.png"/><Relationship Id="rId5" Type="http://schemas.openxmlformats.org/officeDocument/2006/relationships/audio" Target="../media/audio42.wav"/><Relationship Id="rId10" Type="http://schemas.openxmlformats.org/officeDocument/2006/relationships/audio" Target="../media/audio47.wav"/><Relationship Id="rId4" Type="http://schemas.openxmlformats.org/officeDocument/2006/relationships/audio" Target="../media/audio41.wav"/><Relationship Id="rId9" Type="http://schemas.openxmlformats.org/officeDocument/2006/relationships/audio" Target="../media/audio4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br>
              <a:rPr lang="en-GB" sz="3600" dirty="0">
                <a:solidFill>
                  <a:srgbClr val="000000"/>
                </a:solidFill>
                <a:latin typeface="Arial"/>
                <a:cs typeface="Arial"/>
                <a:sym typeface="Arial"/>
              </a:rPr>
            </a:b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4" name="Graphic 3" descr="Dance with solid fill">
            <a:extLst>
              <a:ext uri="{FF2B5EF4-FFF2-40B4-BE49-F238E27FC236}">
                <a16:creationId xmlns:a16="http://schemas.microsoft.com/office/drawing/2014/main" id="{14D1BCE6-DC0C-4A2B-BFB3-E587B3BBF2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144" y="3240277"/>
            <a:ext cx="1100394" cy="1100394"/>
          </a:xfrm>
          <a:prstGeom prst="rect">
            <a:avLst/>
          </a:prstGeom>
        </p:spPr>
      </p:pic>
      <p:pic>
        <p:nvPicPr>
          <p:cNvPr id="6" name="Graphic 5" descr="Guitar with solid fill">
            <a:extLst>
              <a:ext uri="{FF2B5EF4-FFF2-40B4-BE49-F238E27FC236}">
                <a16:creationId xmlns:a16="http://schemas.microsoft.com/office/drawing/2014/main" id="{E0698E99-9C8C-4747-A64F-D8321B40FE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5400" y="1445059"/>
            <a:ext cx="914400" cy="914400"/>
          </a:xfrm>
          <a:prstGeom prst="rect">
            <a:avLst/>
          </a:prstGeom>
        </p:spPr>
      </p:pic>
      <p:pic>
        <p:nvPicPr>
          <p:cNvPr id="11" name="Graphic 10" descr="Piano with solid fill">
            <a:extLst>
              <a:ext uri="{FF2B5EF4-FFF2-40B4-BE49-F238E27FC236}">
                <a16:creationId xmlns:a16="http://schemas.microsoft.com/office/drawing/2014/main" id="{E4C39CDD-6963-49E7-A53A-1281296C3B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203" y="1450352"/>
            <a:ext cx="914400" cy="914400"/>
          </a:xfrm>
          <a:prstGeom prst="rect">
            <a:avLst/>
          </a:prstGeom>
        </p:spPr>
      </p:pic>
      <p:grpSp>
        <p:nvGrpSpPr>
          <p:cNvPr id="24" name="Group 23">
            <a:extLst>
              <a:ext uri="{FF2B5EF4-FFF2-40B4-BE49-F238E27FC236}">
                <a16:creationId xmlns:a16="http://schemas.microsoft.com/office/drawing/2014/main" id="{F693A904-B292-417C-86DA-4B2E2CFFDFC7}"/>
              </a:ext>
            </a:extLst>
          </p:cNvPr>
          <p:cNvGrpSpPr/>
          <p:nvPr/>
        </p:nvGrpSpPr>
        <p:grpSpPr>
          <a:xfrm>
            <a:off x="2434064" y="1534805"/>
            <a:ext cx="2018224" cy="1056815"/>
            <a:chOff x="2434064" y="1534805"/>
            <a:chExt cx="2018224" cy="1056815"/>
          </a:xfrm>
        </p:grpSpPr>
        <p:pic>
          <p:nvPicPr>
            <p:cNvPr id="13" name="Graphic 12" descr="Harp with solid fill">
              <a:extLst>
                <a:ext uri="{FF2B5EF4-FFF2-40B4-BE49-F238E27FC236}">
                  <a16:creationId xmlns:a16="http://schemas.microsoft.com/office/drawing/2014/main" id="{BE169CFB-409B-47DE-AED8-D752AD1A92B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80688" y="1677220"/>
              <a:ext cx="914400" cy="914400"/>
            </a:xfrm>
            <a:prstGeom prst="rect">
              <a:avLst/>
            </a:prstGeom>
          </p:spPr>
        </p:pic>
        <p:pic>
          <p:nvPicPr>
            <p:cNvPr id="17" name="Graphic 16" descr="Saxophone with solid fill">
              <a:extLst>
                <a:ext uri="{FF2B5EF4-FFF2-40B4-BE49-F238E27FC236}">
                  <a16:creationId xmlns:a16="http://schemas.microsoft.com/office/drawing/2014/main" id="{D04D0E20-4CB6-4C35-9F43-EBF92C8F514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34064" y="1631641"/>
              <a:ext cx="914400" cy="914400"/>
            </a:xfrm>
            <a:prstGeom prst="rect">
              <a:avLst/>
            </a:prstGeom>
          </p:spPr>
        </p:pic>
        <p:pic>
          <p:nvPicPr>
            <p:cNvPr id="21" name="Graphic 20" descr="Clarinet with solid fill">
              <a:extLst>
                <a:ext uri="{FF2B5EF4-FFF2-40B4-BE49-F238E27FC236}">
                  <a16:creationId xmlns:a16="http://schemas.microsoft.com/office/drawing/2014/main" id="{2E7053BF-6007-4213-9219-46E509760EA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20528664">
              <a:off x="3537888" y="1534805"/>
              <a:ext cx="914400" cy="914400"/>
            </a:xfrm>
            <a:prstGeom prst="rect">
              <a:avLst/>
            </a:prstGeom>
          </p:spPr>
        </p:pic>
      </p:grpSp>
      <p:pic>
        <p:nvPicPr>
          <p:cNvPr id="23" name="Graphic 22" descr="Trumpet with solid fill">
            <a:extLst>
              <a:ext uri="{FF2B5EF4-FFF2-40B4-BE49-F238E27FC236}">
                <a16:creationId xmlns:a16="http://schemas.microsoft.com/office/drawing/2014/main" id="{57FB709B-FEFA-40D4-A115-1B0E4842465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22116" y="1032027"/>
            <a:ext cx="914400" cy="914400"/>
          </a:xfrm>
          <a:prstGeom prst="rect">
            <a:avLst/>
          </a:prstGeom>
        </p:spPr>
      </p:pic>
      <p:pic>
        <p:nvPicPr>
          <p:cNvPr id="26" name="Graphic 25" descr="Yoga with solid fill">
            <a:extLst>
              <a:ext uri="{FF2B5EF4-FFF2-40B4-BE49-F238E27FC236}">
                <a16:creationId xmlns:a16="http://schemas.microsoft.com/office/drawing/2014/main" id="{8EE14B92-68AB-4083-8D47-2A68C95BE2C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184090" y="3439208"/>
            <a:ext cx="914400" cy="914400"/>
          </a:xfrm>
          <a:prstGeom prst="rect">
            <a:avLst/>
          </a:prstGeom>
        </p:spPr>
      </p:pic>
      <p:pic>
        <p:nvPicPr>
          <p:cNvPr id="28" name="Graphic 27" descr="Body builder with solid fill">
            <a:extLst>
              <a:ext uri="{FF2B5EF4-FFF2-40B4-BE49-F238E27FC236}">
                <a16:creationId xmlns:a16="http://schemas.microsoft.com/office/drawing/2014/main" id="{8A1E1796-8EF1-4536-A65B-0A1A4E2BB48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46636" y="4201595"/>
            <a:ext cx="914400" cy="914400"/>
          </a:xfrm>
          <a:prstGeom prst="rect">
            <a:avLst/>
          </a:prstGeom>
        </p:spPr>
      </p:pic>
      <p:pic>
        <p:nvPicPr>
          <p:cNvPr id="30" name="Graphic 29" descr="Run with solid fill">
            <a:extLst>
              <a:ext uri="{FF2B5EF4-FFF2-40B4-BE49-F238E27FC236}">
                <a16:creationId xmlns:a16="http://schemas.microsoft.com/office/drawing/2014/main" id="{CFFF2F41-773A-4273-8795-AB71B6A0580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13565" y="3280527"/>
            <a:ext cx="914400" cy="914400"/>
          </a:xfrm>
          <a:prstGeom prst="rect">
            <a:avLst/>
          </a:prstGeom>
        </p:spPr>
      </p:pic>
      <p:pic>
        <p:nvPicPr>
          <p:cNvPr id="32" name="Graphic 31" descr="Walk with solid fill">
            <a:extLst>
              <a:ext uri="{FF2B5EF4-FFF2-40B4-BE49-F238E27FC236}">
                <a16:creationId xmlns:a16="http://schemas.microsoft.com/office/drawing/2014/main" id="{6F2D8371-6733-4C30-8923-7DDF5CA0487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76111" y="4164706"/>
            <a:ext cx="914400" cy="914400"/>
          </a:xfrm>
          <a:prstGeom prst="rect">
            <a:avLst/>
          </a:prstGeom>
        </p:spPr>
      </p:pic>
    </p:spTree>
    <p:extLst>
      <p:ext uri="{BB962C8B-B14F-4D97-AF65-F5344CB8AC3E}">
        <p14:creationId xmlns:p14="http://schemas.microsoft.com/office/powerpoint/2010/main" val="2623772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
            <a:extLst>
              <a:ext uri="{FF2B5EF4-FFF2-40B4-BE49-F238E27FC236}">
                <a16:creationId xmlns:a16="http://schemas.microsoft.com/office/drawing/2014/main" id="{4FAB24F2-E8B4-4741-A193-2092601724E0}"/>
              </a:ext>
            </a:extLst>
          </p:cNvPr>
          <p:cNvGraphicFramePr>
            <a:graphicFrameLocks noGrp="1"/>
          </p:cNvGraphicFramePr>
          <p:nvPr/>
        </p:nvGraphicFramePr>
        <p:xfrm>
          <a:off x="6189508" y="1864456"/>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hlinkClick r:id="" action="ppaction://noaction">
              <a:snd r:embed="rId9" name="T3_W3F_9.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hlinkClick r:id="" action="ppaction://noaction">
              <a:snd r:embed="rId10" name="T3_W3F_9.2.wav"/>
            </a:hlinkClick>
            <a:extLst>
              <a:ext uri="{FF2B5EF4-FFF2-40B4-BE49-F238E27FC236}">
                <a16:creationId xmlns:a16="http://schemas.microsoft.com/office/drawing/2014/main" id="{5D0898DE-1127-456E-A502-E1D92714763F}"/>
              </a:ext>
            </a:extLst>
          </p:cNvPr>
          <p:cNvSpPr txBox="1"/>
          <p:nvPr/>
        </p:nvSpPr>
        <p:spPr>
          <a:xfrm>
            <a:off x="342230" y="688200"/>
            <a:ext cx="51006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39887" y="525732"/>
            <a:ext cx="870244" cy="848156"/>
          </a:xfrm>
          <a:prstGeom prst="rect">
            <a:avLst/>
          </a:prstGeom>
        </p:spPr>
      </p:pic>
      <p:sp>
        <p:nvSpPr>
          <p:cNvPr id="9" name="TextBox 8">
            <a:hlinkClick r:id="" action="ppaction://noaction">
              <a:snd r:embed="rId13" name="T3_W3F_9.3.wav"/>
            </a:hlinkClick>
            <a:extLst>
              <a:ext uri="{FF2B5EF4-FFF2-40B4-BE49-F238E27FC236}">
                <a16:creationId xmlns:a16="http://schemas.microsoft.com/office/drawing/2014/main" id="{5CD5357E-745F-4C15-9028-66624DB31F0A}"/>
              </a:ext>
            </a:extLst>
          </p:cNvPr>
          <p:cNvSpPr txBox="1"/>
          <p:nvPr/>
        </p:nvSpPr>
        <p:spPr>
          <a:xfrm>
            <a:off x="6516824" y="680030"/>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419999" y="1834876"/>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342229" y="1189542"/>
            <a:ext cx="52664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Tell your partner: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going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 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going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3 places.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6631844" y="1316991"/>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places.</a:t>
            </a:r>
          </a:p>
        </p:txBody>
      </p:sp>
      <p:sp>
        <p:nvSpPr>
          <p:cNvPr id="37" name="TextBox 36">
            <a:extLst>
              <a:ext uri="{FF2B5EF4-FFF2-40B4-BE49-F238E27FC236}">
                <a16:creationId xmlns:a16="http://schemas.microsoft.com/office/drawing/2014/main" id="{AFD7B26E-DE86-4FA1-AB86-8C7E539F31C3}"/>
              </a:ext>
            </a:extLst>
          </p:cNvPr>
          <p:cNvSpPr txBox="1"/>
          <p:nvPr/>
        </p:nvSpPr>
        <p:spPr>
          <a:xfrm>
            <a:off x="1069295" y="1982540"/>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pied).</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3E202237-8404-4DB1-A908-B8ABE55F76F1}"/>
              </a:ext>
            </a:extLst>
          </p:cNvPr>
          <p:cNvSpPr txBox="1"/>
          <p:nvPr/>
        </p:nvSpPr>
        <p:spPr>
          <a:xfrm>
            <a:off x="7479920" y="2032219"/>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 running.</a:t>
            </a:r>
          </a:p>
        </p:txBody>
      </p:sp>
      <p:sp>
        <p:nvSpPr>
          <p:cNvPr id="42" name="TextBox 41">
            <a:extLst>
              <a:ext uri="{FF2B5EF4-FFF2-40B4-BE49-F238E27FC236}">
                <a16:creationId xmlns:a16="http://schemas.microsoft.com/office/drawing/2014/main" id="{AF4F7F20-9F63-4000-BE95-99032F5F165C}"/>
              </a:ext>
            </a:extLst>
          </p:cNvPr>
          <p:cNvSpPr txBox="1"/>
          <p:nvPr/>
        </p:nvSpPr>
        <p:spPr>
          <a:xfrm>
            <a:off x="1057938" y="2792527"/>
            <a:ext cx="3081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p>
        </p:txBody>
      </p:sp>
      <p:sp>
        <p:nvSpPr>
          <p:cNvPr id="43" name="TextBox 42">
            <a:extLst>
              <a:ext uri="{FF2B5EF4-FFF2-40B4-BE49-F238E27FC236}">
                <a16:creationId xmlns:a16="http://schemas.microsoft.com/office/drawing/2014/main" id="{A35C8C66-B74A-4780-B45B-7BF60B8A2D5D}"/>
              </a:ext>
            </a:extLst>
          </p:cNvPr>
          <p:cNvSpPr txBox="1"/>
          <p:nvPr/>
        </p:nvSpPr>
        <p:spPr>
          <a:xfrm>
            <a:off x="7413100" y="284230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piano.</a:t>
            </a:r>
          </a:p>
        </p:txBody>
      </p:sp>
      <p:sp>
        <p:nvSpPr>
          <p:cNvPr id="45" name="TextBox 44">
            <a:extLst>
              <a:ext uri="{FF2B5EF4-FFF2-40B4-BE49-F238E27FC236}">
                <a16:creationId xmlns:a16="http://schemas.microsoft.com/office/drawing/2014/main" id="{D1D65AA8-6CFD-42F3-A7DA-D92175F1B952}"/>
              </a:ext>
            </a:extLst>
          </p:cNvPr>
          <p:cNvSpPr txBox="1"/>
          <p:nvPr/>
        </p:nvSpPr>
        <p:spPr>
          <a:xfrm>
            <a:off x="1101499" y="3602514"/>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3C878774-6956-4852-B339-32BD903B9C19}"/>
              </a:ext>
            </a:extLst>
          </p:cNvPr>
          <p:cNvSpPr txBox="1"/>
          <p:nvPr/>
        </p:nvSpPr>
        <p:spPr>
          <a:xfrm>
            <a:off x="7413099" y="3626371"/>
            <a:ext cx="4283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cycling.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D4B8CDDB-D9BA-4076-9157-01838280EE9F}"/>
              </a:ext>
            </a:extLst>
          </p:cNvPr>
          <p:cNvSpPr txBox="1"/>
          <p:nvPr/>
        </p:nvSpPr>
        <p:spPr>
          <a:xfrm>
            <a:off x="1069294" y="4399538"/>
            <a:ext cx="3266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sport.</a:t>
            </a:r>
          </a:p>
        </p:txBody>
      </p:sp>
      <p:sp>
        <p:nvSpPr>
          <p:cNvPr id="48" name="TextBox 47">
            <a:extLst>
              <a:ext uri="{FF2B5EF4-FFF2-40B4-BE49-F238E27FC236}">
                <a16:creationId xmlns:a16="http://schemas.microsoft.com/office/drawing/2014/main" id="{433BFE54-437F-4029-8E35-DA6488BFE89E}"/>
              </a:ext>
            </a:extLst>
          </p:cNvPr>
          <p:cNvSpPr txBox="1"/>
          <p:nvPr/>
        </p:nvSpPr>
        <p:spPr>
          <a:xfrm>
            <a:off x="7884366" y="4446485"/>
            <a:ext cx="3070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sport.</a:t>
            </a:r>
          </a:p>
        </p:txBody>
      </p:sp>
      <p:sp>
        <p:nvSpPr>
          <p:cNvPr id="49" name="TextBox 48">
            <a:extLst>
              <a:ext uri="{FF2B5EF4-FFF2-40B4-BE49-F238E27FC236}">
                <a16:creationId xmlns:a16="http://schemas.microsoft.com/office/drawing/2014/main" id="{90A9E739-00E3-413C-9FF4-33B383CE49EA}"/>
              </a:ext>
            </a:extLst>
          </p:cNvPr>
          <p:cNvSpPr txBox="1"/>
          <p:nvPr/>
        </p:nvSpPr>
        <p:spPr>
          <a:xfrm>
            <a:off x="1164648" y="5209525"/>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p>
        </p:txBody>
      </p:sp>
      <p:sp>
        <p:nvSpPr>
          <p:cNvPr id="50" name="TextBox 49">
            <a:extLst>
              <a:ext uri="{FF2B5EF4-FFF2-40B4-BE49-F238E27FC236}">
                <a16:creationId xmlns:a16="http://schemas.microsoft.com/office/drawing/2014/main" id="{5E7AACB6-549B-45DE-AD1B-33E3809C061E}"/>
              </a:ext>
            </a:extLst>
          </p:cNvPr>
          <p:cNvSpPr txBox="1"/>
          <p:nvPr/>
        </p:nvSpPr>
        <p:spPr>
          <a:xfrm>
            <a:off x="7884366" y="5230551"/>
            <a:ext cx="3545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dance.</a:t>
            </a:r>
          </a:p>
        </p:txBody>
      </p:sp>
      <p:sp>
        <p:nvSpPr>
          <p:cNvPr id="55" name="TextBox 54">
            <a:extLst>
              <a:ext uri="{FF2B5EF4-FFF2-40B4-BE49-F238E27FC236}">
                <a16:creationId xmlns:a16="http://schemas.microsoft.com/office/drawing/2014/main" id="{F46FABC2-9CA2-484F-99BB-C1771D6092B6}"/>
              </a:ext>
            </a:extLst>
          </p:cNvPr>
          <p:cNvSpPr txBox="1"/>
          <p:nvPr/>
        </p:nvSpPr>
        <p:spPr>
          <a:xfrm>
            <a:off x="7838229" y="6033231"/>
            <a:ext cx="33999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guitar.</a:t>
            </a:r>
          </a:p>
        </p:txBody>
      </p:sp>
      <p:sp>
        <p:nvSpPr>
          <p:cNvPr id="56" name="TextBox 55">
            <a:extLst>
              <a:ext uri="{FF2B5EF4-FFF2-40B4-BE49-F238E27FC236}">
                <a16:creationId xmlns:a16="http://schemas.microsoft.com/office/drawing/2014/main" id="{7DF609C3-FC5A-4E4F-B5A2-C0E84C2D5484}"/>
              </a:ext>
            </a:extLst>
          </p:cNvPr>
          <p:cNvSpPr txBox="1"/>
          <p:nvPr/>
        </p:nvSpPr>
        <p:spPr>
          <a:xfrm>
            <a:off x="1111342" y="6020344"/>
            <a:ext cx="32667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6" name="Google Shape;167;p2">
            <a:extLst>
              <a:ext uri="{FF2B5EF4-FFF2-40B4-BE49-F238E27FC236}">
                <a16:creationId xmlns:a16="http://schemas.microsoft.com/office/drawing/2014/main" id="{27DA3541-B84C-45CC-8394-E0794C87EA27}"/>
              </a:ext>
            </a:extLst>
          </p:cNvPr>
          <p:cNvSpPr/>
          <p:nvPr/>
        </p:nvSpPr>
        <p:spPr>
          <a:xfrm>
            <a:off x="154501" y="12009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705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9.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F_9.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F_9.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F_9.13.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3F_9.1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3F_9.1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2" grpId="0"/>
      <p:bldP spid="43" grpId="0"/>
      <p:bldP spid="45" grpId="0"/>
      <p:bldP spid="46" grpId="0"/>
      <p:bldP spid="47" grpId="0"/>
      <p:bldP spid="48" grpId="0"/>
      <p:bldP spid="49" grpId="0"/>
      <p:bldP spid="50"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171" y="75195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5" name="TextBox 4">
            <a:extLst>
              <a:ext uri="{FF2B5EF4-FFF2-40B4-BE49-F238E27FC236}">
                <a16:creationId xmlns:a16="http://schemas.microsoft.com/office/drawing/2014/main" id="{872E3855-D436-4767-BE40-5E805CD5C63B}"/>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13" name="TextBox 12">
            <a:extLst>
              <a:ext uri="{FF2B5EF4-FFF2-40B4-BE49-F238E27FC236}">
                <a16:creationId xmlns:a16="http://schemas.microsoft.com/office/drawing/2014/main" id="{86C581AA-A282-47D3-8330-53DEC7644C7D}"/>
              </a:ext>
            </a:extLst>
          </p:cNvPr>
          <p:cNvSpPr txBox="1"/>
          <p:nvPr/>
        </p:nvSpPr>
        <p:spPr>
          <a:xfrm>
            <a:off x="5980980" y="1213119"/>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14" name="Table 3">
            <a:extLst>
              <a:ext uri="{FF2B5EF4-FFF2-40B4-BE49-F238E27FC236}">
                <a16:creationId xmlns:a16="http://schemas.microsoft.com/office/drawing/2014/main" id="{8FB8E228-6753-47F6-826D-D9E868F65ACE}"/>
              </a:ext>
            </a:extLst>
          </p:cNvPr>
          <p:cNvGraphicFramePr>
            <a:graphicFrameLocks noGrp="1"/>
          </p:cNvGraphicFramePr>
          <p:nvPr/>
        </p:nvGraphicFramePr>
        <p:xfrm>
          <a:off x="6096000"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2" name="Google Shape;167;p2">
            <a:extLst>
              <a:ext uri="{FF2B5EF4-FFF2-40B4-BE49-F238E27FC236}">
                <a16:creationId xmlns:a16="http://schemas.microsoft.com/office/drawing/2014/main" id="{B3050B30-6742-4A27-9C4F-807D2188954F}"/>
              </a:ext>
            </a:extLst>
          </p:cNvPr>
          <p:cNvSpPr/>
          <p:nvPr/>
        </p:nvSpPr>
        <p:spPr>
          <a:xfrm>
            <a:off x="139945" y="128498"/>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Cycling with solid fill">
            <a:extLst>
              <a:ext uri="{FF2B5EF4-FFF2-40B4-BE49-F238E27FC236}">
                <a16:creationId xmlns:a16="http://schemas.microsoft.com/office/drawing/2014/main" id="{15AE056B-D1AE-4085-90E3-A13004AE01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80035" y="5950153"/>
            <a:ext cx="792430" cy="792430"/>
          </a:xfrm>
          <a:prstGeom prst="rect">
            <a:avLst/>
          </a:prstGeom>
        </p:spPr>
      </p:pic>
      <p:pic>
        <p:nvPicPr>
          <p:cNvPr id="24" name="Graphic 23" descr="Piano with solid fill">
            <a:extLst>
              <a:ext uri="{FF2B5EF4-FFF2-40B4-BE49-F238E27FC236}">
                <a16:creationId xmlns:a16="http://schemas.microsoft.com/office/drawing/2014/main" id="{382163CB-65CD-4A35-8462-2E516EB326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1093" y="5071429"/>
            <a:ext cx="914400" cy="914400"/>
          </a:xfrm>
          <a:prstGeom prst="rect">
            <a:avLst/>
          </a:prstGeom>
        </p:spPr>
      </p:pic>
      <p:pic>
        <p:nvPicPr>
          <p:cNvPr id="25" name="Graphic 24" descr="Guitar with solid fill">
            <a:extLst>
              <a:ext uri="{FF2B5EF4-FFF2-40B4-BE49-F238E27FC236}">
                <a16:creationId xmlns:a16="http://schemas.microsoft.com/office/drawing/2014/main" id="{037DE339-5EB0-4344-A7FD-6C3D85F291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11093" y="1874700"/>
            <a:ext cx="865358" cy="865358"/>
          </a:xfrm>
          <a:prstGeom prst="rect">
            <a:avLst/>
          </a:prstGeom>
        </p:spPr>
      </p:pic>
      <p:pic>
        <p:nvPicPr>
          <p:cNvPr id="26" name="Graphic 25" descr="Dance with solid fill">
            <a:extLst>
              <a:ext uri="{FF2B5EF4-FFF2-40B4-BE49-F238E27FC236}">
                <a16:creationId xmlns:a16="http://schemas.microsoft.com/office/drawing/2014/main" id="{AF184549-1316-44F5-9F73-2A2B2E19E9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39789" y="2672623"/>
            <a:ext cx="912269" cy="907476"/>
          </a:xfrm>
          <a:prstGeom prst="rect">
            <a:avLst/>
          </a:prstGeom>
        </p:spPr>
      </p:pic>
      <p:pic>
        <p:nvPicPr>
          <p:cNvPr id="28" name="Graphic 27" descr="Yoga with solid fill">
            <a:extLst>
              <a:ext uri="{FF2B5EF4-FFF2-40B4-BE49-F238E27FC236}">
                <a16:creationId xmlns:a16="http://schemas.microsoft.com/office/drawing/2014/main" id="{0AF5751A-412D-4D22-9159-968BF24835E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08949" y="3574562"/>
            <a:ext cx="717617" cy="717617"/>
          </a:xfrm>
          <a:prstGeom prst="rect">
            <a:avLst/>
          </a:prstGeom>
        </p:spPr>
      </p:pic>
      <p:pic>
        <p:nvPicPr>
          <p:cNvPr id="29" name="Graphic 28" descr="Body builder with solid fill">
            <a:extLst>
              <a:ext uri="{FF2B5EF4-FFF2-40B4-BE49-F238E27FC236}">
                <a16:creationId xmlns:a16="http://schemas.microsoft.com/office/drawing/2014/main" id="{4B013023-B0C8-443B-B9AA-A4E7FDF2DDB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07198" y="3496399"/>
            <a:ext cx="798680" cy="798680"/>
          </a:xfrm>
          <a:prstGeom prst="rect">
            <a:avLst/>
          </a:prstGeom>
        </p:spPr>
      </p:pic>
      <p:grpSp>
        <p:nvGrpSpPr>
          <p:cNvPr id="31" name="Group 30">
            <a:extLst>
              <a:ext uri="{FF2B5EF4-FFF2-40B4-BE49-F238E27FC236}">
                <a16:creationId xmlns:a16="http://schemas.microsoft.com/office/drawing/2014/main" id="{DBA11800-A02F-4D58-AFA1-7507D17E64CB}"/>
              </a:ext>
            </a:extLst>
          </p:cNvPr>
          <p:cNvGrpSpPr/>
          <p:nvPr/>
        </p:nvGrpSpPr>
        <p:grpSpPr>
          <a:xfrm>
            <a:off x="3787212" y="4237393"/>
            <a:ext cx="1064846" cy="834389"/>
            <a:chOff x="4585379" y="4393396"/>
            <a:chExt cx="2018224" cy="1566148"/>
          </a:xfrm>
        </p:grpSpPr>
        <p:grpSp>
          <p:nvGrpSpPr>
            <p:cNvPr id="32" name="Group 31">
              <a:extLst>
                <a:ext uri="{FF2B5EF4-FFF2-40B4-BE49-F238E27FC236}">
                  <a16:creationId xmlns:a16="http://schemas.microsoft.com/office/drawing/2014/main" id="{23B475BA-3ECA-49B3-9A70-F1B1650650D7}"/>
                </a:ext>
              </a:extLst>
            </p:cNvPr>
            <p:cNvGrpSpPr/>
            <p:nvPr/>
          </p:nvGrpSpPr>
          <p:grpSpPr>
            <a:xfrm>
              <a:off x="4585379" y="4902729"/>
              <a:ext cx="2018224" cy="1056815"/>
              <a:chOff x="2434064" y="1534805"/>
              <a:chExt cx="2018224" cy="1056815"/>
            </a:xfrm>
            <a:solidFill>
              <a:srgbClr val="002060"/>
            </a:solidFill>
          </p:grpSpPr>
          <p:pic>
            <p:nvPicPr>
              <p:cNvPr id="35" name="Graphic 34" descr="Harp with solid fill">
                <a:extLst>
                  <a:ext uri="{FF2B5EF4-FFF2-40B4-BE49-F238E27FC236}">
                    <a16:creationId xmlns:a16="http://schemas.microsoft.com/office/drawing/2014/main" id="{70FC5B59-22BF-4E9E-B69A-B9207DF65F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80688" y="1677220"/>
                <a:ext cx="914400" cy="914400"/>
              </a:xfrm>
              <a:prstGeom prst="rect">
                <a:avLst/>
              </a:prstGeom>
            </p:spPr>
          </p:pic>
          <p:pic>
            <p:nvPicPr>
              <p:cNvPr id="36" name="Graphic 35" descr="Saxophone with solid fill">
                <a:extLst>
                  <a:ext uri="{FF2B5EF4-FFF2-40B4-BE49-F238E27FC236}">
                    <a16:creationId xmlns:a16="http://schemas.microsoft.com/office/drawing/2014/main" id="{2ADA23B2-58CF-4927-AFAF-B4685D40C96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434064" y="1631641"/>
                <a:ext cx="914400" cy="914400"/>
              </a:xfrm>
              <a:prstGeom prst="rect">
                <a:avLst/>
              </a:prstGeom>
            </p:spPr>
          </p:pic>
          <p:pic>
            <p:nvPicPr>
              <p:cNvPr id="37" name="Graphic 36" descr="Clarinet with solid fill">
                <a:extLst>
                  <a:ext uri="{FF2B5EF4-FFF2-40B4-BE49-F238E27FC236}">
                    <a16:creationId xmlns:a16="http://schemas.microsoft.com/office/drawing/2014/main" id="{08186071-CBF9-470D-B76B-61F3905EB9A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528664">
                <a:off x="3537888" y="1534805"/>
                <a:ext cx="914400" cy="914400"/>
              </a:xfrm>
              <a:prstGeom prst="rect">
                <a:avLst/>
              </a:prstGeom>
            </p:spPr>
          </p:pic>
        </p:grpSp>
        <p:pic>
          <p:nvPicPr>
            <p:cNvPr id="33" name="Graphic 32" descr="Trumpet with solid fill">
              <a:extLst>
                <a:ext uri="{FF2B5EF4-FFF2-40B4-BE49-F238E27FC236}">
                  <a16:creationId xmlns:a16="http://schemas.microsoft.com/office/drawing/2014/main" id="{890EA7CF-1AC0-4391-A5B0-3338B8BCE72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140373" y="4393396"/>
              <a:ext cx="914400" cy="914400"/>
            </a:xfrm>
            <a:prstGeom prst="rect">
              <a:avLst/>
            </a:prstGeom>
          </p:spPr>
        </p:pic>
      </p:grpSp>
    </p:spTree>
    <p:extLst>
      <p:ext uri="{BB962C8B-B14F-4D97-AF65-F5344CB8AC3E}">
        <p14:creationId xmlns:p14="http://schemas.microsoft.com/office/powerpoint/2010/main" val="420448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4B: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6112456" y="726099"/>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0114" y="563631"/>
            <a:ext cx="870244" cy="848156"/>
          </a:xfrm>
          <a:prstGeom prst="rect">
            <a:avLst/>
          </a:prstGeom>
        </p:spPr>
      </p:pic>
      <p:sp>
        <p:nvSpPr>
          <p:cNvPr id="9" name="TextBox 8">
            <a:extLst>
              <a:ext uri="{FF2B5EF4-FFF2-40B4-BE49-F238E27FC236}">
                <a16:creationId xmlns:a16="http://schemas.microsoft.com/office/drawing/2014/main" id="{5CD5357E-745F-4C15-9028-66624DB31F0A}"/>
              </a:ext>
            </a:extLst>
          </p:cNvPr>
          <p:cNvSpPr txBox="1"/>
          <p:nvPr/>
        </p:nvSpPr>
        <p:spPr>
          <a:xfrm>
            <a:off x="194477" y="710575"/>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6038452" y="1887803"/>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1" name="TextBox 20">
            <a:extLst>
              <a:ext uri="{FF2B5EF4-FFF2-40B4-BE49-F238E27FC236}">
                <a16:creationId xmlns:a16="http://schemas.microsoft.com/office/drawing/2014/main" id="{901C68F1-7CF4-4533-B25C-6C1A76A334E7}"/>
              </a:ext>
            </a:extLst>
          </p:cNvPr>
          <p:cNvSpPr txBox="1"/>
          <p:nvPr/>
        </p:nvSpPr>
        <p:spPr>
          <a:xfrm>
            <a:off x="5836290" y="119408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23" name="TextBox 22">
            <a:extLst>
              <a:ext uri="{FF2B5EF4-FFF2-40B4-BE49-F238E27FC236}">
                <a16:creationId xmlns:a16="http://schemas.microsoft.com/office/drawing/2014/main" id="{3EEF91F1-13B6-4699-8592-B266C388E90C}"/>
              </a:ext>
            </a:extLst>
          </p:cNvPr>
          <p:cNvSpPr txBox="1"/>
          <p:nvPr/>
        </p:nvSpPr>
        <p:spPr>
          <a:xfrm>
            <a:off x="46447" y="1231462"/>
            <a:ext cx="5191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 with either ‘doing’ or ‘making’.</a:t>
            </a:r>
          </a:p>
        </p:txBody>
      </p:sp>
      <p:graphicFrame>
        <p:nvGraphicFramePr>
          <p:cNvPr id="24" name="Table 3">
            <a:extLst>
              <a:ext uri="{FF2B5EF4-FFF2-40B4-BE49-F238E27FC236}">
                <a16:creationId xmlns:a16="http://schemas.microsoft.com/office/drawing/2014/main" id="{BB01DD21-3308-4892-8FA6-88B277F7A4D9}"/>
              </a:ext>
            </a:extLst>
          </p:cNvPr>
          <p:cNvGraphicFramePr>
            <a:graphicFrameLocks noGrp="1"/>
          </p:cNvGraphicFramePr>
          <p:nvPr/>
        </p:nvGraphicFramePr>
        <p:xfrm>
          <a:off x="123171" y="1921005"/>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9" name="Google Shape;167;p2">
            <a:extLst>
              <a:ext uri="{FF2B5EF4-FFF2-40B4-BE49-F238E27FC236}">
                <a16:creationId xmlns:a16="http://schemas.microsoft.com/office/drawing/2014/main" id="{E204CD1A-A9F1-4CE3-BF86-A2E257BC336D}"/>
              </a:ext>
            </a:extLst>
          </p:cNvPr>
          <p:cNvSpPr/>
          <p:nvPr/>
        </p:nvSpPr>
        <p:spPr>
          <a:xfrm>
            <a:off x="142707" y="105603"/>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 name="Graphic 29" descr="Run with solid fill">
            <a:extLst>
              <a:ext uri="{FF2B5EF4-FFF2-40B4-BE49-F238E27FC236}">
                <a16:creationId xmlns:a16="http://schemas.microsoft.com/office/drawing/2014/main" id="{7B5B87A6-1B7D-4DA2-8113-9CA265AD37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26879" y="1939348"/>
            <a:ext cx="691836" cy="691836"/>
          </a:xfrm>
          <a:prstGeom prst="rect">
            <a:avLst/>
          </a:prstGeom>
        </p:spPr>
      </p:pic>
      <p:pic>
        <p:nvPicPr>
          <p:cNvPr id="33" name="Graphic 32" descr="Cycling with solid fill">
            <a:extLst>
              <a:ext uri="{FF2B5EF4-FFF2-40B4-BE49-F238E27FC236}">
                <a16:creationId xmlns:a16="http://schemas.microsoft.com/office/drawing/2014/main" id="{BB11FCAD-A34E-43E3-A154-3DD48CED57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03302" y="3512282"/>
            <a:ext cx="792430" cy="792430"/>
          </a:xfrm>
          <a:prstGeom prst="rect">
            <a:avLst/>
          </a:prstGeom>
        </p:spPr>
      </p:pic>
      <p:pic>
        <p:nvPicPr>
          <p:cNvPr id="34" name="Graphic 33" descr="Piano with solid fill">
            <a:extLst>
              <a:ext uri="{FF2B5EF4-FFF2-40B4-BE49-F238E27FC236}">
                <a16:creationId xmlns:a16="http://schemas.microsoft.com/office/drawing/2014/main" id="{FA829AD6-80FF-4F90-9035-DEA741A971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42317" y="2595689"/>
            <a:ext cx="914400" cy="914400"/>
          </a:xfrm>
          <a:prstGeom prst="rect">
            <a:avLst/>
          </a:prstGeom>
        </p:spPr>
      </p:pic>
      <p:pic>
        <p:nvPicPr>
          <p:cNvPr id="38" name="Graphic 37" descr="Guitar with solid fill">
            <a:extLst>
              <a:ext uri="{FF2B5EF4-FFF2-40B4-BE49-F238E27FC236}">
                <a16:creationId xmlns:a16="http://schemas.microsoft.com/office/drawing/2014/main" id="{43A6E9C1-5C0A-4B4C-813C-15FE7608E6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66838" y="5871249"/>
            <a:ext cx="865358" cy="865358"/>
          </a:xfrm>
          <a:prstGeom prst="rect">
            <a:avLst/>
          </a:prstGeom>
        </p:spPr>
      </p:pic>
      <p:pic>
        <p:nvPicPr>
          <p:cNvPr id="39" name="Graphic 38" descr="Dance with solid fill">
            <a:extLst>
              <a:ext uri="{FF2B5EF4-FFF2-40B4-BE49-F238E27FC236}">
                <a16:creationId xmlns:a16="http://schemas.microsoft.com/office/drawing/2014/main" id="{B58DA189-22C2-4428-87DD-CDC3CB21E7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23432" y="5096564"/>
            <a:ext cx="912269" cy="907476"/>
          </a:xfrm>
          <a:prstGeom prst="rect">
            <a:avLst/>
          </a:prstGeom>
        </p:spPr>
      </p:pic>
      <p:pic>
        <p:nvPicPr>
          <p:cNvPr id="40" name="Graphic 39" descr="Yoga with solid fill">
            <a:extLst>
              <a:ext uri="{FF2B5EF4-FFF2-40B4-BE49-F238E27FC236}">
                <a16:creationId xmlns:a16="http://schemas.microsoft.com/office/drawing/2014/main" id="{0C437CD7-84BE-4A20-AA89-B187EB3D66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59788" y="4382297"/>
            <a:ext cx="717617" cy="717617"/>
          </a:xfrm>
          <a:prstGeom prst="rect">
            <a:avLst/>
          </a:prstGeom>
        </p:spPr>
      </p:pic>
      <p:pic>
        <p:nvPicPr>
          <p:cNvPr id="41" name="Graphic 40" descr="Body builder with solid fill">
            <a:extLst>
              <a:ext uri="{FF2B5EF4-FFF2-40B4-BE49-F238E27FC236}">
                <a16:creationId xmlns:a16="http://schemas.microsoft.com/office/drawing/2014/main" id="{CCF0C7A2-EB18-4C5B-B136-C12C6B4799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58037" y="4304134"/>
            <a:ext cx="798680" cy="798680"/>
          </a:xfrm>
          <a:prstGeom prst="rect">
            <a:avLst/>
          </a:prstGeom>
        </p:spPr>
      </p:pic>
    </p:spTree>
    <p:extLst>
      <p:ext uri="{BB962C8B-B14F-4D97-AF65-F5344CB8AC3E}">
        <p14:creationId xmlns:p14="http://schemas.microsoft.com/office/powerpoint/2010/main" val="3448981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024057806"/>
              </p:ext>
            </p:extLst>
          </p:nvPr>
        </p:nvGraphicFramePr>
        <p:xfrm>
          <a:off x="612940" y="676472"/>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aller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vélo</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maison</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es</a:t>
                      </a: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vas</a:t>
                      </a:r>
                    </a:p>
                  </a:txBody>
                  <a:tcPr/>
                </a:tc>
                <a:tc>
                  <a:txBody>
                    <a:bodyPr/>
                    <a:lstStyle/>
                    <a:p>
                      <a:r>
                        <a:rPr lang="en-GB" sz="2400" b="1" dirty="0">
                          <a:solidFill>
                            <a:srgbClr val="00B0F0"/>
                          </a:solidFill>
                          <a:latin typeface="Century Gothic" panose="020B0502020202020204" pitchFamily="34" charset="0"/>
                        </a:rPr>
                        <a:t>à</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gens</a:t>
                      </a:r>
                    </a:p>
                  </a:txBody>
                  <a:tcPr/>
                </a:tc>
                <a:tc>
                  <a:txBody>
                    <a:bodyPr/>
                    <a:lstStyle/>
                    <a:p>
                      <a:r>
                        <a:rPr lang="en-GB" sz="2400" b="1" dirty="0">
                          <a:solidFill>
                            <a:srgbClr val="92D050"/>
                          </a:solidFill>
                          <a:latin typeface="Century Gothic" panose="020B0502020202020204" pitchFamily="34" charset="0"/>
                        </a:rPr>
                        <a:t>quitter</a:t>
                      </a:r>
                    </a:p>
                  </a:txBody>
                  <a:tcPr/>
                </a:tc>
                <a:tc>
                  <a:txBody>
                    <a:bodyPr/>
                    <a:lstStyle/>
                    <a:p>
                      <a:r>
                        <a:rPr lang="en-GB" sz="2400" b="1" dirty="0" err="1">
                          <a:solidFill>
                            <a:srgbClr val="92D050"/>
                          </a:solidFill>
                          <a:latin typeface="Century Gothic" panose="020B0502020202020204" pitchFamily="34" charset="0"/>
                        </a:rPr>
                        <a:t>créer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marcher</a:t>
                      </a:r>
                    </a:p>
                  </a:txBody>
                  <a:tcPr/>
                </a:tc>
                <a:tc>
                  <a:txBody>
                    <a:bodyPr/>
                    <a:lstStyle/>
                    <a:p>
                      <a:r>
                        <a:rPr lang="en-GB" sz="2300" b="1" dirty="0" err="1">
                          <a:solidFill>
                            <a:srgbClr val="92D050"/>
                          </a:solidFill>
                          <a:latin typeface="Century Gothic" panose="020B0502020202020204" pitchFamily="34" charset="0"/>
                        </a:rPr>
                        <a:t>monter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puis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fais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danse</a:t>
                      </a:r>
                    </a:p>
                  </a:txBody>
                  <a:tcPr/>
                </a:tc>
                <a:tc>
                  <a:txBody>
                    <a:bodyPr/>
                    <a:lstStyle/>
                    <a:p>
                      <a:r>
                        <a:rPr lang="en-GB" sz="2400" b="1" dirty="0">
                          <a:solidFill>
                            <a:srgbClr val="FF3399"/>
                          </a:solidFill>
                          <a:latin typeface="Century Gothic" panose="020B0502020202020204" pitchFamily="34" charset="0"/>
                        </a:rPr>
                        <a:t>faire</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guitare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l’instrument</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piano</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hlinkClick r:id="" action="ppaction://noaction">
                  <a:snd r:embed="rId5" name="T3_W3F_10.1.wav"/>
                  <a:extLst>
                    <a:ext uri="{A12FA001-AC4F-418D-AE19-62706E023703}">
                      <ahyp:hlinkClr xmlns:ahyp="http://schemas.microsoft.com/office/drawing/2018/hyperlinkcolor" val="tx"/>
                    </a:ext>
                  </a:extLst>
                </a:hlinkClick>
              </a:rPr>
              <a:t>vocabulaire</a:t>
            </a:r>
            <a:endParaRPr lang="en-GB" sz="2000" b="1" dirty="0">
              <a:solidFill>
                <a:schemeClr val="bg1"/>
              </a:solidFill>
              <a:latin typeface="Century Gothic" panose="020B0502020202020204" pitchFamily="34" charset="0"/>
              <a:hlinkClick r:id="" action="ppaction://noaction">
                <a:snd r:embed="rId5" name="T3_W3F_10.1.wav"/>
                <a:extLst>
                  <a:ext uri="{A12FA001-AC4F-418D-AE19-62706E023703}">
                    <ahyp:hlinkClr xmlns:ahyp="http://schemas.microsoft.com/office/drawing/2018/hyperlinkcolor" val="tx"/>
                  </a:ext>
                </a:extLst>
              </a:hlinkClick>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6"/>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8"/>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hlinkClick r:id="" action="ppaction://noaction">
              <a:snd r:embed="rId9" name="T3_W3F_10.2.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69423" y="6221088"/>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guitar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737065" y="6191270"/>
            <a:ext cx="30427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instrument</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87423" y="622338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piano</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47054" y="5283056"/>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do, make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37065" y="5319377"/>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dance</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7925" y="528042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do, to make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82146" y="4336680"/>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walk, walking</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1048" y="4393290"/>
            <a:ext cx="3127085"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ride, climb</a:t>
            </a:r>
            <a:r>
              <a:rPr kumimoji="0" lang="en-GB" sz="19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up/on/into</a:t>
            </a:r>
            <a:endParaRPr kumimoji="0" lang="en-GB" sz="1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748094" y="4361238"/>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then</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69423" y="3423352"/>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people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8937" y="3430438"/>
            <a:ext cx="28017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leave somewhere</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07925" y="3412258"/>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create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3534" y="251002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96617" y="249652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go, are going</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07925" y="247145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at, in, 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AAEA6AC8-E51D-4F39-93D0-93E001ECB78D}"/>
              </a:ext>
            </a:extLst>
          </p:cNvPr>
          <p:cNvSpPr txBox="1"/>
          <p:nvPr/>
        </p:nvSpPr>
        <p:spPr>
          <a:xfrm>
            <a:off x="2285953" y="143773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go, going </a:t>
            </a:r>
          </a:p>
        </p:txBody>
      </p:sp>
      <p:sp>
        <p:nvSpPr>
          <p:cNvPr id="44" name="TextBox 43">
            <a:extLst>
              <a:ext uri="{FF2B5EF4-FFF2-40B4-BE49-F238E27FC236}">
                <a16:creationId xmlns:a16="http://schemas.microsoft.com/office/drawing/2014/main" id="{5BEEE08D-FFA6-4C1A-BD91-FDFE84EF6335}"/>
              </a:ext>
            </a:extLst>
          </p:cNvPr>
          <p:cNvSpPr txBox="1"/>
          <p:nvPr/>
        </p:nvSpPr>
        <p:spPr>
          <a:xfrm>
            <a:off x="4696617" y="1410210"/>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bicycle</a:t>
            </a:r>
          </a:p>
        </p:txBody>
      </p:sp>
      <p:sp>
        <p:nvSpPr>
          <p:cNvPr id="45" name="TextBox 44">
            <a:extLst>
              <a:ext uri="{FF2B5EF4-FFF2-40B4-BE49-F238E27FC236}">
                <a16:creationId xmlns:a16="http://schemas.microsoft.com/office/drawing/2014/main" id="{F9DDD565-5814-4993-962E-FD415220E5F1}"/>
              </a:ext>
            </a:extLst>
          </p:cNvPr>
          <p:cNvSpPr txBox="1"/>
          <p:nvPr/>
        </p:nvSpPr>
        <p:spPr>
          <a:xfrm>
            <a:off x="7689228" y="1410210"/>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house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Google Shape;167;p2">
            <a:extLst>
              <a:ext uri="{FF2B5EF4-FFF2-40B4-BE49-F238E27FC236}">
                <a16:creationId xmlns:a16="http://schemas.microsoft.com/office/drawing/2014/main" id="{EB5D4F05-2F5B-4948-BDAF-CAB7405D810C}"/>
              </a:ext>
            </a:extLst>
          </p:cNvPr>
          <p:cNvSpPr/>
          <p:nvPr/>
        </p:nvSpPr>
        <p:spPr>
          <a:xfrm>
            <a:off x="140367" y="156117"/>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63347128"/>
              </p:ext>
            </p:extLst>
          </p:nvPr>
        </p:nvGraphicFramePr>
        <p:xfrm>
          <a:off x="578096" y="779363"/>
          <a:ext cx="9810698" cy="594472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11950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are</a:t>
                      </a:r>
                    </a:p>
                  </a:txBody>
                  <a:tcPr/>
                </a:tc>
                <a:tc>
                  <a:txBody>
                    <a:bodyPr/>
                    <a:lstStyle/>
                    <a:p>
                      <a:r>
                        <a:rPr lang="en-GB" sz="2400" b="1" dirty="0">
                          <a:solidFill>
                            <a:srgbClr val="00B0F0"/>
                          </a:solidFill>
                          <a:latin typeface="Century Gothic" panose="020B0502020202020204" pitchFamily="34" charset="0"/>
                        </a:rPr>
                        <a:t>(the) house</a:t>
                      </a:r>
                    </a:p>
                  </a:txBody>
                  <a:tcPr/>
                </a:tc>
                <a:tc>
                  <a:txBody>
                    <a:bodyPr/>
                    <a:lstStyle/>
                    <a:p>
                      <a:r>
                        <a:rPr lang="en-GB" sz="2400" b="1" dirty="0">
                          <a:solidFill>
                            <a:srgbClr val="00B0F0"/>
                          </a:solidFill>
                          <a:latin typeface="Century Gothic" panose="020B0502020202020204" pitchFamily="34" charset="0"/>
                        </a:rPr>
                        <a:t>at, in, to, on</a:t>
                      </a:r>
                    </a:p>
                  </a:txBody>
                  <a:tcPr/>
                </a:tc>
                <a:extLst>
                  <a:ext uri="{0D108BD9-81ED-4DB2-BD59-A6C34878D82A}">
                    <a16:rowId xmlns:a16="http://schemas.microsoft.com/office/drawing/2014/main" val="1812706363"/>
                  </a:ext>
                </a:extLst>
              </a:tr>
              <a:tr h="111950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go</a:t>
                      </a:r>
                    </a:p>
                  </a:txBody>
                  <a:tcPr/>
                </a:tc>
                <a:tc>
                  <a:txBody>
                    <a:bodyPr/>
                    <a:lstStyle/>
                    <a:p>
                      <a:r>
                        <a:rPr lang="en-GB" sz="2400" b="1" dirty="0">
                          <a:solidFill>
                            <a:srgbClr val="00B0F0"/>
                          </a:solidFill>
                          <a:latin typeface="Century Gothic" panose="020B0502020202020204" pitchFamily="34" charset="0"/>
                        </a:rPr>
                        <a:t>to go, going</a:t>
                      </a:r>
                    </a:p>
                  </a:txBody>
                  <a:tcPr/>
                </a:tc>
                <a:tc>
                  <a:txBody>
                    <a:bodyPr/>
                    <a:lstStyle/>
                    <a:p>
                      <a:r>
                        <a:rPr lang="en-GB" sz="2400" b="1" dirty="0">
                          <a:solidFill>
                            <a:srgbClr val="00B0F0"/>
                          </a:solidFill>
                          <a:latin typeface="Century Gothic" panose="020B0502020202020204" pitchFamily="34" charset="0"/>
                        </a:rPr>
                        <a:t>(the) bicycle</a:t>
                      </a:r>
                    </a:p>
                  </a:txBody>
                  <a:tcPr/>
                </a:tc>
                <a:extLst>
                  <a:ext uri="{0D108BD9-81ED-4DB2-BD59-A6C34878D82A}">
                    <a16:rowId xmlns:a16="http://schemas.microsoft.com/office/drawing/2014/main" val="760878619"/>
                  </a:ext>
                </a:extLst>
              </a:tr>
              <a:tr h="92642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then</a:t>
                      </a:r>
                    </a:p>
                  </a:txBody>
                  <a:tcPr/>
                </a:tc>
                <a:tc>
                  <a:txBody>
                    <a:bodyPr/>
                    <a:lstStyle/>
                    <a:p>
                      <a:r>
                        <a:rPr lang="en-GB" sz="1800" b="1" dirty="0">
                          <a:solidFill>
                            <a:srgbClr val="92D050"/>
                          </a:solidFill>
                          <a:latin typeface="Century Gothic" panose="020B0502020202020204" pitchFamily="34" charset="0"/>
                        </a:rPr>
                        <a:t>to ride, climb up/on/into</a:t>
                      </a:r>
                    </a:p>
                  </a:txBody>
                  <a:tcPr/>
                </a:tc>
                <a:tc>
                  <a:txBody>
                    <a:bodyPr/>
                    <a:lstStyle/>
                    <a:p>
                      <a:r>
                        <a:rPr lang="en-GB" sz="2400" b="1" dirty="0">
                          <a:solidFill>
                            <a:srgbClr val="92D05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create</a:t>
                      </a:r>
                    </a:p>
                  </a:txBody>
                  <a:tcPr/>
                </a:tc>
                <a:tc>
                  <a:txBody>
                    <a:bodyPr/>
                    <a:lstStyle/>
                    <a:p>
                      <a:r>
                        <a:rPr lang="en-GB" sz="2300" b="1" dirty="0">
                          <a:solidFill>
                            <a:srgbClr val="92D050"/>
                          </a:solidFill>
                          <a:latin typeface="Century Gothic" panose="020B0502020202020204" pitchFamily="34" charset="0"/>
                        </a:rPr>
                        <a:t>to walk, walking</a:t>
                      </a:r>
                    </a:p>
                  </a:txBody>
                  <a:tcPr/>
                </a:tc>
                <a:tc>
                  <a:txBody>
                    <a:bodyPr/>
                    <a:lstStyle/>
                    <a:p>
                      <a:r>
                        <a:rPr lang="en-GB" sz="2000" b="1" dirty="0">
                          <a:solidFill>
                            <a:srgbClr val="92D050"/>
                          </a:solidFill>
                          <a:latin typeface="Century Gothic" panose="020B0502020202020204" pitchFamily="34" charset="0"/>
                        </a:rPr>
                        <a:t>to leave somewhere</a:t>
                      </a:r>
                    </a:p>
                  </a:txBody>
                  <a:tcPr/>
                </a:tc>
                <a:extLst>
                  <a:ext uri="{0D108BD9-81ED-4DB2-BD59-A6C34878D82A}">
                    <a16:rowId xmlns:a16="http://schemas.microsoft.com/office/drawing/2014/main" val="3903794855"/>
                  </a:ext>
                </a:extLst>
              </a:tr>
              <a:tr h="92642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guitar</a:t>
                      </a:r>
                    </a:p>
                  </a:txBody>
                  <a:tcPr/>
                </a:tc>
                <a:tc>
                  <a:txBody>
                    <a:bodyPr/>
                    <a:lstStyle/>
                    <a:p>
                      <a:r>
                        <a:rPr lang="en-GB" sz="2400" b="1" dirty="0">
                          <a:solidFill>
                            <a:srgbClr val="FF3399"/>
                          </a:solidFill>
                          <a:latin typeface="Century Gothic" panose="020B0502020202020204" pitchFamily="34" charset="0"/>
                        </a:rPr>
                        <a:t>(the) instrument</a:t>
                      </a:r>
                    </a:p>
                  </a:txBody>
                  <a:tcPr/>
                </a:tc>
                <a:tc>
                  <a:txBody>
                    <a:bodyPr/>
                    <a:lstStyle/>
                    <a:p>
                      <a:r>
                        <a:rPr lang="en-GB" sz="2400" b="1" dirty="0">
                          <a:solidFill>
                            <a:srgbClr val="FF3399"/>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92642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do, to make</a:t>
                      </a:r>
                    </a:p>
                  </a:txBody>
                  <a:tcPr/>
                </a:tc>
                <a:tc>
                  <a:txBody>
                    <a:bodyPr/>
                    <a:lstStyle/>
                    <a:p>
                      <a:r>
                        <a:rPr lang="en-GB" sz="2400" b="1" dirty="0">
                          <a:solidFill>
                            <a:srgbClr val="FF3399"/>
                          </a:solidFill>
                          <a:latin typeface="Century Gothic" panose="020B0502020202020204" pitchFamily="34" charset="0"/>
                        </a:rPr>
                        <a:t>you do, make</a:t>
                      </a:r>
                    </a:p>
                  </a:txBody>
                  <a:tcPr/>
                </a:tc>
                <a:tc>
                  <a:txBody>
                    <a:bodyPr/>
                    <a:lstStyle/>
                    <a:p>
                      <a:r>
                        <a:rPr lang="en-GB" sz="2400" b="1" dirty="0">
                          <a:solidFill>
                            <a:srgbClr val="FF3399"/>
                          </a:solidFill>
                          <a:latin typeface="Century Gothic" panose="020B0502020202020204" pitchFamily="34" charset="0"/>
                        </a:rPr>
                        <a:t>(the) dance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3"/>
          <a:stretch>
            <a:fillRect/>
          </a:stretch>
        </p:blipFill>
        <p:spPr>
          <a:xfrm>
            <a:off x="809298" y="33237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5"/>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 name="TextBox 4">
            <a:hlinkClick r:id="" action="ppaction://noaction">
              <a:snd r:embed="rId3" name="T3_W3F_10.4.wav"/>
            </a:hlinkClick>
            <a:extLst>
              <a:ext uri="{FF2B5EF4-FFF2-40B4-BE49-F238E27FC236}">
                <a16:creationId xmlns:a16="http://schemas.microsoft.com/office/drawing/2014/main" id="{EF9EC7F8-49FC-4FB1-97E5-C475D7E46448}"/>
              </a:ext>
            </a:extLst>
          </p:cNvPr>
          <p:cNvSpPr txBox="1"/>
          <p:nvPr/>
        </p:nvSpPr>
        <p:spPr>
          <a:xfrm>
            <a:off x="2289864" y="633604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faire</a:t>
            </a:r>
          </a:p>
        </p:txBody>
      </p:sp>
      <p:sp>
        <p:nvSpPr>
          <p:cNvPr id="29" name="TextBox 28">
            <a:hlinkClick r:id="" action="ppaction://noaction">
              <a:snd r:embed="rId4" name="T3_W3F_10.5.wav"/>
            </a:hlinkClick>
            <a:extLst>
              <a:ext uri="{FF2B5EF4-FFF2-40B4-BE49-F238E27FC236}">
                <a16:creationId xmlns:a16="http://schemas.microsoft.com/office/drawing/2014/main" id="{BBEE3DE9-6FF9-4BB7-8B14-083C2935993C}"/>
              </a:ext>
            </a:extLst>
          </p:cNvPr>
          <p:cNvSpPr txBox="1"/>
          <p:nvPr/>
        </p:nvSpPr>
        <p:spPr>
          <a:xfrm>
            <a:off x="4694870" y="631585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hlinkClick r:id="" action="ppaction://noaction">
              <a:snd r:embed="rId5" name="T3_W3F_10.6.wav"/>
            </a:hlinkClick>
            <a:extLst>
              <a:ext uri="{FF2B5EF4-FFF2-40B4-BE49-F238E27FC236}">
                <a16:creationId xmlns:a16="http://schemas.microsoft.com/office/drawing/2014/main" id="{ED4AF96D-5473-4811-B1E6-8F0FED1E9C19}"/>
              </a:ext>
            </a:extLst>
          </p:cNvPr>
          <p:cNvSpPr txBox="1"/>
          <p:nvPr/>
        </p:nvSpPr>
        <p:spPr>
          <a:xfrm>
            <a:off x="7702994" y="632397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danse</a:t>
            </a:r>
          </a:p>
        </p:txBody>
      </p:sp>
      <p:sp>
        <p:nvSpPr>
          <p:cNvPr id="31" name="TextBox 30">
            <a:hlinkClick r:id="" action="ppaction://noaction">
              <a:snd r:embed="rId6" name="T3_W3F_10.7.wav"/>
            </a:hlinkClick>
            <a:extLst>
              <a:ext uri="{FF2B5EF4-FFF2-40B4-BE49-F238E27FC236}">
                <a16:creationId xmlns:a16="http://schemas.microsoft.com/office/drawing/2014/main" id="{B2AFB990-E563-4B97-9D41-28864BDBB375}"/>
              </a:ext>
            </a:extLst>
          </p:cNvPr>
          <p:cNvSpPr txBox="1"/>
          <p:nvPr/>
        </p:nvSpPr>
        <p:spPr>
          <a:xfrm>
            <a:off x="2289864" y="5365465"/>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guitare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hlinkClick r:id="" action="ppaction://noaction">
              <a:snd r:embed="rId7" name="T3_W3F_10.8.wav"/>
            </a:hlinkClick>
            <a:extLst>
              <a:ext uri="{FF2B5EF4-FFF2-40B4-BE49-F238E27FC236}">
                <a16:creationId xmlns:a16="http://schemas.microsoft.com/office/drawing/2014/main" id="{111B4DC4-0960-4E81-8848-85973A07B7AA}"/>
              </a:ext>
            </a:extLst>
          </p:cNvPr>
          <p:cNvSpPr txBox="1"/>
          <p:nvPr/>
        </p:nvSpPr>
        <p:spPr>
          <a:xfrm>
            <a:off x="4712819" y="537714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l’instrument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hlinkClick r:id="" action="ppaction://noaction">
              <a:snd r:embed="rId8" name="T3_W3F_10.9.wav"/>
            </a:hlinkClick>
            <a:extLst>
              <a:ext uri="{FF2B5EF4-FFF2-40B4-BE49-F238E27FC236}">
                <a16:creationId xmlns:a16="http://schemas.microsoft.com/office/drawing/2014/main" id="{88C004C4-D688-4821-B196-9D33A683871C}"/>
              </a:ext>
            </a:extLst>
          </p:cNvPr>
          <p:cNvSpPr txBox="1"/>
          <p:nvPr/>
        </p:nvSpPr>
        <p:spPr>
          <a:xfrm>
            <a:off x="7644157" y="537714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piano</a:t>
            </a:r>
          </a:p>
        </p:txBody>
      </p:sp>
      <p:sp>
        <p:nvSpPr>
          <p:cNvPr id="34" name="TextBox 33">
            <a:hlinkClick r:id="" action="ppaction://noaction">
              <a:snd r:embed="rId9" name="T3_W3F_10.10.wav"/>
            </a:hlinkClick>
            <a:extLst>
              <a:ext uri="{FF2B5EF4-FFF2-40B4-BE49-F238E27FC236}">
                <a16:creationId xmlns:a16="http://schemas.microsoft.com/office/drawing/2014/main" id="{5E73D956-D9D5-4FF8-8DD6-AF66B3D68061}"/>
              </a:ext>
            </a:extLst>
          </p:cNvPr>
          <p:cNvSpPr txBox="1"/>
          <p:nvPr/>
        </p:nvSpPr>
        <p:spPr>
          <a:xfrm>
            <a:off x="2301817" y="4412945"/>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créer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hlinkClick r:id="" action="ppaction://noaction">
              <a:snd r:embed="rId10" name="T3_W3F_10.11.wav"/>
            </a:hlinkClick>
            <a:extLst>
              <a:ext uri="{FF2B5EF4-FFF2-40B4-BE49-F238E27FC236}">
                <a16:creationId xmlns:a16="http://schemas.microsoft.com/office/drawing/2014/main" id="{12D3DE3F-B13D-4B0F-8AAA-B8484B26A50B}"/>
              </a:ext>
            </a:extLst>
          </p:cNvPr>
          <p:cNvSpPr txBox="1"/>
          <p:nvPr/>
        </p:nvSpPr>
        <p:spPr>
          <a:xfrm>
            <a:off x="4721048" y="4433223"/>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marcher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hlinkClick r:id="" action="ppaction://noaction">
              <a:snd r:embed="rId11" name="T3_W3F_10.12.wav"/>
            </a:hlinkClick>
            <a:extLst>
              <a:ext uri="{FF2B5EF4-FFF2-40B4-BE49-F238E27FC236}">
                <a16:creationId xmlns:a16="http://schemas.microsoft.com/office/drawing/2014/main" id="{C1CE95E1-0483-4346-AC3F-1BCCA4290DF3}"/>
              </a:ext>
            </a:extLst>
          </p:cNvPr>
          <p:cNvSpPr txBox="1"/>
          <p:nvPr/>
        </p:nvSpPr>
        <p:spPr>
          <a:xfrm>
            <a:off x="7702994" y="444052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quitter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hlinkClick r:id="" action="ppaction://noaction">
              <a:snd r:embed="rId12" name="T3_W3F_10.13.wav"/>
            </a:hlinkClick>
            <a:extLst>
              <a:ext uri="{FF2B5EF4-FFF2-40B4-BE49-F238E27FC236}">
                <a16:creationId xmlns:a16="http://schemas.microsoft.com/office/drawing/2014/main" id="{68149A81-5207-44A8-87E6-FF9D619AD053}"/>
              </a:ext>
            </a:extLst>
          </p:cNvPr>
          <p:cNvSpPr txBox="1"/>
          <p:nvPr/>
        </p:nvSpPr>
        <p:spPr>
          <a:xfrm>
            <a:off x="2297328" y="3516977"/>
            <a:ext cx="25315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puis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hlinkClick r:id="" action="ppaction://noaction">
              <a:snd r:embed="rId13" name="T3_W3F_10.14.wav"/>
            </a:hlinkClick>
            <a:extLst>
              <a:ext uri="{FF2B5EF4-FFF2-40B4-BE49-F238E27FC236}">
                <a16:creationId xmlns:a16="http://schemas.microsoft.com/office/drawing/2014/main" id="{78436581-4251-4CEA-926F-C5A31C06C093}"/>
              </a:ext>
            </a:extLst>
          </p:cNvPr>
          <p:cNvSpPr txBox="1"/>
          <p:nvPr/>
        </p:nvSpPr>
        <p:spPr>
          <a:xfrm>
            <a:off x="4723947" y="3543480"/>
            <a:ext cx="24107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hlinkClick r:id="" action="ppaction://noaction">
              <a:snd r:embed="rId14" name="T3_W3F_10.15.wav"/>
            </a:hlinkClick>
            <a:extLst>
              <a:ext uri="{FF2B5EF4-FFF2-40B4-BE49-F238E27FC236}">
                <a16:creationId xmlns:a16="http://schemas.microsoft.com/office/drawing/2014/main" id="{6209F364-6E76-4962-B2CA-EF55AB79DDDB}"/>
              </a:ext>
            </a:extLst>
          </p:cNvPr>
          <p:cNvSpPr txBox="1"/>
          <p:nvPr/>
        </p:nvSpPr>
        <p:spPr>
          <a:xfrm>
            <a:off x="7790245" y="3543715"/>
            <a:ext cx="18995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gens</a:t>
            </a:r>
          </a:p>
        </p:txBody>
      </p:sp>
      <p:sp>
        <p:nvSpPr>
          <p:cNvPr id="40" name="TextBox 39">
            <a:hlinkClick r:id="" action="ppaction://noaction">
              <a:snd r:embed="rId15" name="T3_W3F_10.16.wav"/>
            </a:hlinkClick>
            <a:extLst>
              <a:ext uri="{FF2B5EF4-FFF2-40B4-BE49-F238E27FC236}">
                <a16:creationId xmlns:a16="http://schemas.microsoft.com/office/drawing/2014/main" id="{8038C3E0-A69E-4D74-8C18-E2B0C4D22924}"/>
              </a:ext>
            </a:extLst>
          </p:cNvPr>
          <p:cNvSpPr txBox="1"/>
          <p:nvPr/>
        </p:nvSpPr>
        <p:spPr>
          <a:xfrm>
            <a:off x="2330731" y="259013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vas</a:t>
            </a:r>
          </a:p>
        </p:txBody>
      </p:sp>
      <p:sp>
        <p:nvSpPr>
          <p:cNvPr id="41" name="TextBox 40">
            <a:hlinkClick r:id="" action="ppaction://noaction">
              <a:snd r:embed="rId16" name="T3_W3F_10.17.wav"/>
            </a:hlinkClick>
            <a:extLst>
              <a:ext uri="{FF2B5EF4-FFF2-40B4-BE49-F238E27FC236}">
                <a16:creationId xmlns:a16="http://schemas.microsoft.com/office/drawing/2014/main" id="{ADEE972D-DD7F-42DB-A87B-EEA82AA07AB1}"/>
              </a:ext>
            </a:extLst>
          </p:cNvPr>
          <p:cNvSpPr txBox="1"/>
          <p:nvPr/>
        </p:nvSpPr>
        <p:spPr>
          <a:xfrm>
            <a:off x="4712819" y="264855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aller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hlinkClick r:id="" action="ppaction://noaction">
              <a:snd r:embed="rId17" name="T3_W3F_10.18.wav"/>
            </a:hlinkClick>
            <a:extLst>
              <a:ext uri="{FF2B5EF4-FFF2-40B4-BE49-F238E27FC236}">
                <a16:creationId xmlns:a16="http://schemas.microsoft.com/office/drawing/2014/main" id="{10F01E41-FB16-47F4-AC5C-ACB994E84987}"/>
              </a:ext>
            </a:extLst>
          </p:cNvPr>
          <p:cNvSpPr txBox="1"/>
          <p:nvPr/>
        </p:nvSpPr>
        <p:spPr>
          <a:xfrm>
            <a:off x="7702994" y="260987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hlinkClick r:id="" action="ppaction://noaction">
              <a:snd r:embed="rId18" name="T3_W3F_10.19.wav"/>
            </a:hlinkClick>
            <a:extLst>
              <a:ext uri="{FF2B5EF4-FFF2-40B4-BE49-F238E27FC236}">
                <a16:creationId xmlns:a16="http://schemas.microsoft.com/office/drawing/2014/main" id="{AAEA6AC8-E51D-4F39-93D0-93E001ECB78D}"/>
              </a:ext>
            </a:extLst>
          </p:cNvPr>
          <p:cNvSpPr txBox="1"/>
          <p:nvPr/>
        </p:nvSpPr>
        <p:spPr>
          <a:xfrm>
            <a:off x="2297328" y="1494566"/>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es</a:t>
            </a:r>
          </a:p>
        </p:txBody>
      </p:sp>
      <p:sp>
        <p:nvSpPr>
          <p:cNvPr id="44" name="TextBox 43">
            <a:hlinkClick r:id="" action="ppaction://noaction">
              <a:snd r:embed="rId19" name="T3_W3F_10.20.wav"/>
            </a:hlinkClick>
            <a:extLst>
              <a:ext uri="{FF2B5EF4-FFF2-40B4-BE49-F238E27FC236}">
                <a16:creationId xmlns:a16="http://schemas.microsoft.com/office/drawing/2014/main" id="{5BEEE08D-FFA6-4C1A-BD91-FDFE84EF6335}"/>
              </a:ext>
            </a:extLst>
          </p:cNvPr>
          <p:cNvSpPr txBox="1"/>
          <p:nvPr/>
        </p:nvSpPr>
        <p:spPr>
          <a:xfrm>
            <a:off x="4681763" y="1479805"/>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maison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hlinkClick r:id="" action="ppaction://noaction">
              <a:snd r:embed="rId20" name="T3_W3F_10.21.wav"/>
            </a:hlinkClick>
            <a:extLst>
              <a:ext uri="{FF2B5EF4-FFF2-40B4-BE49-F238E27FC236}">
                <a16:creationId xmlns:a16="http://schemas.microsoft.com/office/drawing/2014/main" id="{F9DDD565-5814-4993-962E-FD415220E5F1}"/>
              </a:ext>
            </a:extLst>
          </p:cNvPr>
          <p:cNvSpPr txBox="1"/>
          <p:nvPr/>
        </p:nvSpPr>
        <p:spPr>
          <a:xfrm>
            <a:off x="7702994" y="150327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46" name="Rectangle 45">
            <a:hlinkClick r:id="" action="ppaction://noaction">
              <a:snd r:embed="rId26" name="T3_W3F_10.3.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7" name="Google Shape;167;p2">
            <a:extLst>
              <a:ext uri="{FF2B5EF4-FFF2-40B4-BE49-F238E27FC236}">
                <a16:creationId xmlns:a16="http://schemas.microsoft.com/office/drawing/2014/main" id="{F3D9A6AB-916D-4CC3-96B4-49B14D6156FA}"/>
              </a:ext>
            </a:extLst>
          </p:cNvPr>
          <p:cNvSpPr/>
          <p:nvPr/>
        </p:nvSpPr>
        <p:spPr>
          <a:xfrm>
            <a:off x="128036" y="65461"/>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10.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F_10.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F_10.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F_10.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F_10.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F_10.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F_10.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F_10.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3F_10.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3F_10.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3F_10.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3F_10.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3F_10.16.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3F_10.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3F_10.18.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3F_10.1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3F_10.2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3F_10.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5B0FF679-59FE-4F83-B75D-0B7F1F5F99F5}"/>
              </a:ext>
            </a:extLst>
          </p:cNvPr>
          <p:cNvGraphicFramePr>
            <a:graphicFrameLocks noGrp="1"/>
          </p:cNvGraphicFramePr>
          <p:nvPr/>
        </p:nvGraphicFramePr>
        <p:xfrm>
          <a:off x="683502" y="3583562"/>
          <a:ext cx="8128000" cy="3015540"/>
        </p:xfrm>
        <a:graphic>
          <a:graphicData uri="http://schemas.openxmlformats.org/drawingml/2006/table">
            <a:tbl>
              <a:tblPr firstRow="1" bandRow="1">
                <a:tableStyleId>{5940675A-B579-460E-94D1-54222C63F5DA}</a:tableStyleId>
              </a:tblPr>
              <a:tblGrid>
                <a:gridCol w="858859">
                  <a:extLst>
                    <a:ext uri="{9D8B030D-6E8A-4147-A177-3AD203B41FA5}">
                      <a16:colId xmlns:a16="http://schemas.microsoft.com/office/drawing/2014/main" val="2614569837"/>
                    </a:ext>
                  </a:extLst>
                </a:gridCol>
                <a:gridCol w="7269141">
                  <a:extLst>
                    <a:ext uri="{9D8B030D-6E8A-4147-A177-3AD203B41FA5}">
                      <a16:colId xmlns:a16="http://schemas.microsoft.com/office/drawing/2014/main" val="2695975179"/>
                    </a:ext>
                  </a:extLst>
                </a:gridCol>
              </a:tblGrid>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5522100"/>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4095026"/>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496315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4559805"/>
                  </a:ext>
                </a:extLst>
              </a:tr>
              <a:tr h="603108">
                <a:tc>
                  <a:txBody>
                    <a:bodyPr/>
                    <a:lstStyle/>
                    <a:p>
                      <a:endParaRPr lang="en-GB"/>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3226285"/>
                  </a:ext>
                </a:extLst>
              </a:tr>
            </a:tbl>
          </a:graphicData>
        </a:graphic>
      </p:graphicFrame>
      <p:pic>
        <p:nvPicPr>
          <p:cNvPr id="30" name="Graphic 29" descr="Teacher">
            <a:extLst>
              <a:ext uri="{FF2B5EF4-FFF2-40B4-BE49-F238E27FC236}">
                <a16:creationId xmlns:a16="http://schemas.microsoft.com/office/drawing/2014/main" id="{D22F58B0-A5FA-43A8-BB44-3E9340A87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200" y="463512"/>
            <a:ext cx="914400" cy="914400"/>
          </a:xfrm>
          <a:prstGeom prst="rect">
            <a:avLst/>
          </a:prstGeom>
        </p:spPr>
      </p:pic>
      <p:sp>
        <p:nvSpPr>
          <p:cNvPr id="4" name="Speech Bubble: Rectangle with Corners Rounded 3">
            <a:hlinkClick r:id="" action="ppaction://noaction">
              <a:snd r:embed="rId5" name="T3_W3F_11.1.wav"/>
            </a:hlinkClick>
            <a:extLst>
              <a:ext uri="{FF2B5EF4-FFF2-40B4-BE49-F238E27FC236}">
                <a16:creationId xmlns:a16="http://schemas.microsoft.com/office/drawing/2014/main" id="{0B9BD761-9247-413C-8B7B-8A61F336F6DA}"/>
              </a:ext>
            </a:extLst>
          </p:cNvPr>
          <p:cNvSpPr/>
          <p:nvPr/>
        </p:nvSpPr>
        <p:spPr>
          <a:xfrm>
            <a:off x="1136899" y="581691"/>
            <a:ext cx="8762111" cy="493983"/>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Google Shape;108;p3">
            <a:hlinkClick r:id="" action="ppaction://noaction">
              <a:snd r:embed="rId5" name="T3_W3F_11.1.wav"/>
            </a:hlinkClick>
            <a:extLst>
              <a:ext uri="{FF2B5EF4-FFF2-40B4-BE49-F238E27FC236}">
                <a16:creationId xmlns:a16="http://schemas.microsoft.com/office/drawing/2014/main" id="{8A172C33-597D-45A1-8713-22EC248A9CBC}"/>
              </a:ext>
            </a:extLst>
          </p:cNvPr>
          <p:cNvSpPr txBox="1"/>
          <p:nvPr/>
        </p:nvSpPr>
        <p:spPr>
          <a:xfrm>
            <a:off x="1137767" y="613581"/>
            <a:ext cx="809331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organises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semaine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4" name="CustomShape 23">
            <a:hlinkClick r:id="" action="ppaction://noaction">
              <a:snd r:embed="rId6" name="T3_W3F_11.3.wav"/>
            </a:hlinkClick>
            <a:extLst>
              <a:ext uri="{FF2B5EF4-FFF2-40B4-BE49-F238E27FC236}">
                <a16:creationId xmlns:a16="http://schemas.microsoft.com/office/drawing/2014/main" id="{ACE10AAE-267A-4E97-9738-BCCD9713B19D}"/>
              </a:ext>
            </a:extLst>
          </p:cNvPr>
          <p:cNvSpPr/>
          <p:nvPr/>
        </p:nvSpPr>
        <p:spPr>
          <a:xfrm>
            <a:off x="904880" y="36810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2" name="Google Shape;108;p3">
            <a:hlinkClick r:id="" action="ppaction://noaction">
              <a:snd r:embed="rId7" name="T3_W3F_11.2.wav"/>
            </a:hlinkClick>
            <a:extLst>
              <a:ext uri="{FF2B5EF4-FFF2-40B4-BE49-F238E27FC236}">
                <a16:creationId xmlns:a16="http://schemas.microsoft.com/office/drawing/2014/main" id="{F9A3A684-482A-4D86-9F69-8ABDF4831A10}"/>
              </a:ext>
            </a:extLst>
          </p:cNvPr>
          <p:cNvSpPr txBox="1"/>
          <p:nvPr/>
        </p:nvSpPr>
        <p:spPr>
          <a:xfrm>
            <a:off x="160200" y="1185373"/>
            <a:ext cx="10999088"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messages à ton frère.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cinq phrases avec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Clémentine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(Jean-Michel).</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 name="Title 6">
            <a:extLst>
              <a:ext uri="{FF2B5EF4-FFF2-40B4-BE49-F238E27FC236}">
                <a16:creationId xmlns:a16="http://schemas.microsoft.com/office/drawing/2014/main" id="{C760358F-EA01-4FAC-9D16-F99C18F1AFC6}"/>
              </a:ext>
            </a:extLst>
          </p:cNvPr>
          <p:cNvSpPr>
            <a:spLocks noGrp="1"/>
          </p:cNvSpPr>
          <p:nvPr>
            <p:ph type="title"/>
          </p:nvPr>
        </p:nvSpPr>
        <p:spPr>
          <a:xfrm>
            <a:off x="883848" y="29362"/>
            <a:ext cx="2208427" cy="518040"/>
          </a:xfrm>
        </p:spPr>
        <p:txBody>
          <a:bodyPr/>
          <a:lstStyle/>
          <a:p>
            <a:pPr marL="0" marR="0" lvl="0" indent="0" defTabSz="914400" rtl="0" eaLnBrk="1" fontAlgn="auto" latinLnBrk="0" hangingPunct="1">
              <a:lnSpc>
                <a:spcPct val="100000"/>
              </a:lnSpc>
              <a:spcBef>
                <a:spcPts val="0"/>
              </a:spcBef>
              <a:spcAft>
                <a:spcPts val="0"/>
              </a:spcAft>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Follow up 5</a:t>
            </a:r>
            <a:endParaRPr lang="en-GB" dirty="0"/>
          </a:p>
        </p:txBody>
      </p:sp>
      <p:sp>
        <p:nvSpPr>
          <p:cNvPr id="44" name="Title 2">
            <a:extLst>
              <a:ext uri="{FF2B5EF4-FFF2-40B4-BE49-F238E27FC236}">
                <a16:creationId xmlns:a16="http://schemas.microsoft.com/office/drawing/2014/main" id="{1B644C46-BF45-4DDF-831E-809925AA46C1}"/>
              </a:ext>
            </a:extLst>
          </p:cNvPr>
          <p:cNvSpPr txBox="1">
            <a:spLocks/>
          </p:cNvSpPr>
          <p:nvPr/>
        </p:nvSpPr>
        <p:spPr>
          <a:xfrm>
            <a:off x="11159288" y="1157246"/>
            <a:ext cx="953857" cy="374973"/>
          </a:xfrm>
          <a:prstGeom prst="rect">
            <a:avLst/>
          </a:prstGeom>
          <a:solidFill>
            <a:srgbClr val="36AFCE">
              <a:lumMod val="75000"/>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2CC83F8D-22AC-4D8E-8E71-3F71983F2E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2920" y="27186"/>
            <a:ext cx="1126594" cy="1130060"/>
          </a:xfrm>
          <a:prstGeom prst="rect">
            <a:avLst/>
          </a:prstGeom>
        </p:spPr>
      </p:pic>
      <p:sp>
        <p:nvSpPr>
          <p:cNvPr id="61" name="CustomShape 23">
            <a:hlinkClick r:id="" action="ppaction://noaction">
              <a:snd r:embed="rId9" name="T3_W3F_11.4.wav"/>
            </a:hlinkClick>
            <a:extLst>
              <a:ext uri="{FF2B5EF4-FFF2-40B4-BE49-F238E27FC236}">
                <a16:creationId xmlns:a16="http://schemas.microsoft.com/office/drawing/2014/main" id="{13020751-731D-4477-9E16-6819626B9E0A}"/>
              </a:ext>
            </a:extLst>
          </p:cNvPr>
          <p:cNvSpPr/>
          <p:nvPr/>
        </p:nvSpPr>
        <p:spPr>
          <a:xfrm>
            <a:off x="904880" y="4284761"/>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2" name="CustomShape 23">
            <a:hlinkClick r:id="" action="ppaction://noaction">
              <a:snd r:embed="rId10" name="T3_W3F_11.5.wav"/>
            </a:hlinkClick>
            <a:extLst>
              <a:ext uri="{FF2B5EF4-FFF2-40B4-BE49-F238E27FC236}">
                <a16:creationId xmlns:a16="http://schemas.microsoft.com/office/drawing/2014/main" id="{B6D82E5D-88E7-4681-92E8-42FD521FB1BC}"/>
              </a:ext>
            </a:extLst>
          </p:cNvPr>
          <p:cNvSpPr/>
          <p:nvPr/>
        </p:nvSpPr>
        <p:spPr>
          <a:xfrm>
            <a:off x="904880" y="4902056"/>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3" name="CustomShape 23">
            <a:hlinkClick r:id="" action="ppaction://noaction">
              <a:snd r:embed="rId11" name="T3_W3F_11.6.wav"/>
            </a:hlinkClick>
            <a:extLst>
              <a:ext uri="{FF2B5EF4-FFF2-40B4-BE49-F238E27FC236}">
                <a16:creationId xmlns:a16="http://schemas.microsoft.com/office/drawing/2014/main" id="{247D188E-1CDC-4E9D-9410-1B0ED6E34A6F}"/>
              </a:ext>
            </a:extLst>
          </p:cNvPr>
          <p:cNvSpPr/>
          <p:nvPr/>
        </p:nvSpPr>
        <p:spPr>
          <a:xfrm>
            <a:off x="904880" y="5486419"/>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64" name="CustomShape 23">
            <a:hlinkClick r:id="" action="ppaction://noaction">
              <a:snd r:embed="rId12" name="T3_W3F_11.7.wav"/>
            </a:hlinkClick>
            <a:extLst>
              <a:ext uri="{FF2B5EF4-FFF2-40B4-BE49-F238E27FC236}">
                <a16:creationId xmlns:a16="http://schemas.microsoft.com/office/drawing/2014/main" id="{909D5A59-8742-49D4-8DF0-865E303F0631}"/>
              </a:ext>
            </a:extLst>
          </p:cNvPr>
          <p:cNvSpPr/>
          <p:nvPr/>
        </p:nvSpPr>
        <p:spPr>
          <a:xfrm>
            <a:off x="904880" y="6103833"/>
            <a:ext cx="464040" cy="396360"/>
          </a:xfrm>
          <a:prstGeom prst="actionButtonBlank">
            <a:avLst/>
          </a:prstGeom>
          <a:solidFill>
            <a:schemeClr val="accent6">
              <a:lumMod val="20000"/>
              <a:lumOff val="80000"/>
            </a:schemeClr>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 name="TextBox 9">
            <a:extLst>
              <a:ext uri="{FF2B5EF4-FFF2-40B4-BE49-F238E27FC236}">
                <a16:creationId xmlns:a16="http://schemas.microsoft.com/office/drawing/2014/main" id="{3C05D537-78E5-4967-9414-B2C546F8651B}"/>
              </a:ext>
            </a:extLst>
          </p:cNvPr>
          <p:cNvSpPr txBox="1"/>
          <p:nvPr/>
        </p:nvSpPr>
        <p:spPr>
          <a:xfrm>
            <a:off x="1723701" y="2237875"/>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1</a:t>
            </a:r>
          </a:p>
        </p:txBody>
      </p:sp>
      <p:sp>
        <p:nvSpPr>
          <p:cNvPr id="73" name="TextBox 72">
            <a:extLst>
              <a:ext uri="{FF2B5EF4-FFF2-40B4-BE49-F238E27FC236}">
                <a16:creationId xmlns:a16="http://schemas.microsoft.com/office/drawing/2014/main" id="{190A5569-7BD1-4F66-A3CD-616376012A0B}"/>
              </a:ext>
            </a:extLst>
          </p:cNvPr>
          <p:cNvSpPr txBox="1"/>
          <p:nvPr/>
        </p:nvSpPr>
        <p:spPr>
          <a:xfrm>
            <a:off x="9021049" y="208137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2</a:t>
            </a:r>
          </a:p>
        </p:txBody>
      </p:sp>
      <p:sp>
        <p:nvSpPr>
          <p:cNvPr id="74" name="TextBox 73">
            <a:extLst>
              <a:ext uri="{FF2B5EF4-FFF2-40B4-BE49-F238E27FC236}">
                <a16:creationId xmlns:a16="http://schemas.microsoft.com/office/drawing/2014/main" id="{6BB67EC9-268D-4B40-863C-922B7E491CBB}"/>
              </a:ext>
            </a:extLst>
          </p:cNvPr>
          <p:cNvSpPr txBox="1"/>
          <p:nvPr/>
        </p:nvSpPr>
        <p:spPr>
          <a:xfrm>
            <a:off x="3284063" y="212602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3</a:t>
            </a:r>
          </a:p>
        </p:txBody>
      </p:sp>
      <p:sp>
        <p:nvSpPr>
          <p:cNvPr id="75" name="TextBox 74">
            <a:extLst>
              <a:ext uri="{FF2B5EF4-FFF2-40B4-BE49-F238E27FC236}">
                <a16:creationId xmlns:a16="http://schemas.microsoft.com/office/drawing/2014/main" id="{E5909E6B-6AEE-4F47-9B05-73949C5EEECB}"/>
              </a:ext>
            </a:extLst>
          </p:cNvPr>
          <p:cNvSpPr txBox="1"/>
          <p:nvPr/>
        </p:nvSpPr>
        <p:spPr>
          <a:xfrm>
            <a:off x="4609636" y="1979557"/>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4</a:t>
            </a:r>
          </a:p>
        </p:txBody>
      </p:sp>
      <p:sp>
        <p:nvSpPr>
          <p:cNvPr id="76" name="TextBox 75">
            <a:extLst>
              <a:ext uri="{FF2B5EF4-FFF2-40B4-BE49-F238E27FC236}">
                <a16:creationId xmlns:a16="http://schemas.microsoft.com/office/drawing/2014/main" id="{733E9FC8-1713-43B8-B27A-D6A8A2C8CB28}"/>
              </a:ext>
            </a:extLst>
          </p:cNvPr>
          <p:cNvSpPr txBox="1"/>
          <p:nvPr/>
        </p:nvSpPr>
        <p:spPr>
          <a:xfrm>
            <a:off x="10055599" y="1952886"/>
            <a:ext cx="399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6859D"/>
                </a:solidFill>
                <a:effectLst/>
                <a:uLnTx/>
                <a:uFillTx/>
                <a:latin typeface="Century Gothic" panose="020B0502020202020204" pitchFamily="34" charset="0"/>
              </a:rPr>
              <a:t>5</a:t>
            </a:r>
          </a:p>
        </p:txBody>
      </p:sp>
      <p:sp>
        <p:nvSpPr>
          <p:cNvPr id="77" name="Google Shape;108;p3">
            <a:extLst>
              <a:ext uri="{FF2B5EF4-FFF2-40B4-BE49-F238E27FC236}">
                <a16:creationId xmlns:a16="http://schemas.microsoft.com/office/drawing/2014/main" id="{BB60F118-FBCA-45C9-8031-39D5A660AF34}"/>
              </a:ext>
            </a:extLst>
          </p:cNvPr>
          <p:cNvSpPr txBox="1"/>
          <p:nvPr/>
        </p:nvSpPr>
        <p:spPr>
          <a:xfrm>
            <a:off x="1590297" y="3648401"/>
            <a:ext cx="28047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sport.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8" name="Google Shape;108;p3">
            <a:extLst>
              <a:ext uri="{FF2B5EF4-FFF2-40B4-BE49-F238E27FC236}">
                <a16:creationId xmlns:a16="http://schemas.microsoft.com/office/drawing/2014/main" id="{120DF57C-04A2-46F8-AEC6-ADD51DA1CC65}"/>
              </a:ext>
            </a:extLst>
          </p:cNvPr>
          <p:cNvSpPr txBox="1"/>
          <p:nvPr/>
        </p:nvSpPr>
        <p:spPr>
          <a:xfrm>
            <a:off x="1613507" y="4268510"/>
            <a:ext cx="42254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79" name="Google Shape;108;p3">
            <a:extLst>
              <a:ext uri="{FF2B5EF4-FFF2-40B4-BE49-F238E27FC236}">
                <a16:creationId xmlns:a16="http://schemas.microsoft.com/office/drawing/2014/main" id="{F3F87A47-FF00-47B7-993C-FB4CFFF80EBD}"/>
              </a:ext>
            </a:extLst>
          </p:cNvPr>
          <p:cNvSpPr txBox="1"/>
          <p:nvPr/>
        </p:nvSpPr>
        <p:spPr>
          <a:xfrm>
            <a:off x="1613507" y="4869424"/>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du piano.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0" name="Google Shape;108;p3">
            <a:extLst>
              <a:ext uri="{FF2B5EF4-FFF2-40B4-BE49-F238E27FC236}">
                <a16:creationId xmlns:a16="http://schemas.microsoft.com/office/drawing/2014/main" id="{36DBF9FC-0C8F-4304-AF05-335B90189ADE}"/>
              </a:ext>
            </a:extLst>
          </p:cNvPr>
          <p:cNvSpPr txBox="1"/>
          <p:nvPr/>
        </p:nvSpPr>
        <p:spPr>
          <a:xfrm>
            <a:off x="1590297" y="5453787"/>
            <a:ext cx="46925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pied).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81" name="Google Shape;108;p3">
            <a:extLst>
              <a:ext uri="{FF2B5EF4-FFF2-40B4-BE49-F238E27FC236}">
                <a16:creationId xmlns:a16="http://schemas.microsoft.com/office/drawing/2014/main" id="{BAFBE0B8-64CD-4576-95D4-1E6F2CF88535}"/>
              </a:ext>
            </a:extLst>
          </p:cNvPr>
          <p:cNvSpPr txBox="1"/>
          <p:nvPr/>
        </p:nvSpPr>
        <p:spPr>
          <a:xfrm>
            <a:off x="1613507" y="6083358"/>
            <a:ext cx="39712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2" name="Google Shape;167;p2">
            <a:extLst>
              <a:ext uri="{FF2B5EF4-FFF2-40B4-BE49-F238E27FC236}">
                <a16:creationId xmlns:a16="http://schemas.microsoft.com/office/drawing/2014/main" id="{B6F5B2B8-1C09-4687-B4EA-B169B8E09DCA}"/>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3" name="Picture 32" descr="A picture containing text, toy, doll&#10;&#10;Description automatically generated">
            <a:extLst>
              <a:ext uri="{FF2B5EF4-FFF2-40B4-BE49-F238E27FC236}">
                <a16:creationId xmlns:a16="http://schemas.microsoft.com/office/drawing/2014/main" id="{732748CB-EE9B-4339-8474-3086ABAB07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464" y="2126027"/>
            <a:ext cx="780594" cy="1287385"/>
          </a:xfrm>
          <a:prstGeom prst="ellipse">
            <a:avLst/>
          </a:prstGeom>
        </p:spPr>
      </p:pic>
      <p:pic>
        <p:nvPicPr>
          <p:cNvPr id="3" name="Picture 2" descr="A person wearing a striped shirt&#10;&#10;Description automatically generated with medium confidence">
            <a:extLst>
              <a:ext uri="{FF2B5EF4-FFF2-40B4-BE49-F238E27FC236}">
                <a16:creationId xmlns:a16="http://schemas.microsoft.com/office/drawing/2014/main" id="{E57C848A-F9D9-42EF-98D2-CFB779E03F3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79227" y="1875277"/>
            <a:ext cx="1350799" cy="1371581"/>
          </a:xfrm>
          <a:prstGeom prst="ellipse">
            <a:avLst/>
          </a:prstGeom>
        </p:spPr>
      </p:pic>
      <p:pic>
        <p:nvPicPr>
          <p:cNvPr id="36" name="Graphic 35" descr="Run with solid fill">
            <a:extLst>
              <a:ext uri="{FF2B5EF4-FFF2-40B4-BE49-F238E27FC236}">
                <a16:creationId xmlns:a16="http://schemas.microsoft.com/office/drawing/2014/main" id="{A6F528AB-8235-4C92-9368-406DAC622C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93696" y="2613756"/>
            <a:ext cx="691836" cy="691836"/>
          </a:xfrm>
          <a:prstGeom prst="rect">
            <a:avLst/>
          </a:prstGeom>
        </p:spPr>
      </p:pic>
      <p:pic>
        <p:nvPicPr>
          <p:cNvPr id="38" name="Graphic 37" descr="Piano with solid fill">
            <a:extLst>
              <a:ext uri="{FF2B5EF4-FFF2-40B4-BE49-F238E27FC236}">
                <a16:creationId xmlns:a16="http://schemas.microsoft.com/office/drawing/2014/main" id="{873ABBE1-10E9-4B68-AEBA-5DD7B99EABC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17907" y="2438133"/>
            <a:ext cx="914400" cy="914400"/>
          </a:xfrm>
          <a:prstGeom prst="rect">
            <a:avLst/>
          </a:prstGeom>
        </p:spPr>
      </p:pic>
      <p:pic>
        <p:nvPicPr>
          <p:cNvPr id="39" name="Graphic 38" descr="Guitar with solid fill">
            <a:extLst>
              <a:ext uri="{FF2B5EF4-FFF2-40B4-BE49-F238E27FC236}">
                <a16:creationId xmlns:a16="http://schemas.microsoft.com/office/drawing/2014/main" id="{A5C61C4F-F8FC-4143-A24F-73AF6916BC6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68725" y="2381500"/>
            <a:ext cx="865358" cy="865358"/>
          </a:xfrm>
          <a:prstGeom prst="rect">
            <a:avLst/>
          </a:prstGeom>
        </p:spPr>
      </p:pic>
      <p:pic>
        <p:nvPicPr>
          <p:cNvPr id="40" name="Graphic 39" descr="Dance with solid fill">
            <a:extLst>
              <a:ext uri="{FF2B5EF4-FFF2-40B4-BE49-F238E27FC236}">
                <a16:creationId xmlns:a16="http://schemas.microsoft.com/office/drawing/2014/main" id="{9BFD1053-BD6C-487C-B1E0-F56F2FDCA80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841991" y="2505936"/>
            <a:ext cx="912269" cy="907476"/>
          </a:xfrm>
          <a:prstGeom prst="rect">
            <a:avLst/>
          </a:prstGeom>
        </p:spPr>
      </p:pic>
      <p:pic>
        <p:nvPicPr>
          <p:cNvPr id="41" name="Graphic 40" descr="Yoga with solid fill">
            <a:extLst>
              <a:ext uri="{FF2B5EF4-FFF2-40B4-BE49-F238E27FC236}">
                <a16:creationId xmlns:a16="http://schemas.microsoft.com/office/drawing/2014/main" id="{06298D10-73D8-4043-9249-29ABEAC89AB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393589" y="2635401"/>
            <a:ext cx="717617" cy="717617"/>
          </a:xfrm>
          <a:prstGeom prst="rect">
            <a:avLst/>
          </a:prstGeom>
        </p:spPr>
      </p:pic>
      <p:pic>
        <p:nvPicPr>
          <p:cNvPr id="43" name="Graphic 42" descr="Body builder with solid fill">
            <a:extLst>
              <a:ext uri="{FF2B5EF4-FFF2-40B4-BE49-F238E27FC236}">
                <a16:creationId xmlns:a16="http://schemas.microsoft.com/office/drawing/2014/main" id="{7E730B9B-5517-48F3-8471-D449012D6E1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007651" y="2587692"/>
            <a:ext cx="798680" cy="798680"/>
          </a:xfrm>
          <a:prstGeom prst="rect">
            <a:avLst/>
          </a:prstGeom>
        </p:spPr>
      </p:pic>
      <p:sp>
        <p:nvSpPr>
          <p:cNvPr id="45" name="Speech Bubble: Rectangle with Corners Rounded 44">
            <a:extLst>
              <a:ext uri="{FF2B5EF4-FFF2-40B4-BE49-F238E27FC236}">
                <a16:creationId xmlns:a16="http://schemas.microsoft.com/office/drawing/2014/main" id="{B25BBDE2-BEB0-45A7-B056-F8ACA5F4009A}"/>
              </a:ext>
            </a:extLst>
          </p:cNvPr>
          <p:cNvSpPr/>
          <p:nvPr/>
        </p:nvSpPr>
        <p:spPr>
          <a:xfrm>
            <a:off x="5480588" y="3558521"/>
            <a:ext cx="4774457" cy="1142008"/>
          </a:xfrm>
          <a:prstGeom prst="wedgeRoundRectCallout">
            <a:avLst>
              <a:gd name="adj1" fmla="val -62707"/>
              <a:gd name="adj2" fmla="val 3095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Remember: </a:t>
            </a:r>
            <a:r>
              <a:rPr kumimoji="0" lang="en-GB" sz="2400" b="1" i="0" u="sng" strike="noStrike" kern="1200" cap="none" spc="0" normalizeH="0" baseline="0" noProof="0" dirty="0">
                <a:ln>
                  <a:noFill/>
                </a:ln>
                <a:solidFill>
                  <a:srgbClr val="002060"/>
                </a:solidFill>
                <a:effectLst/>
                <a:uLnTx/>
                <a:uFillTx/>
                <a:latin typeface="Century Gothic" panose="020F0302020204030204"/>
              </a:rPr>
              <a:t>you do/make</a:t>
            </a:r>
            <a:r>
              <a:rPr kumimoji="0" lang="en-GB" sz="2400" b="1" i="0" u="none" strike="noStrike" kern="1200" cap="none" spc="0" normalizeH="0" baseline="0" noProof="0" dirty="0">
                <a:ln>
                  <a:noFill/>
                </a:ln>
                <a:solidFill>
                  <a:srgbClr val="002060"/>
                </a:solidFill>
                <a:effectLst/>
                <a:uLnTx/>
                <a:uFillTx/>
                <a:latin typeface="Century Gothic" panose="020F0302020204030204"/>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is the same form as I do/make</a:t>
            </a:r>
            <a:r>
              <a:rPr kumimoji="0" lang="en-GB" sz="2400" b="0" i="0" u="none" strike="noStrike" kern="1200" cap="none" spc="0" normalizeH="0" noProof="0" dirty="0">
                <a:ln>
                  <a:noFill/>
                </a:ln>
                <a:solidFill>
                  <a:srgbClr val="002060"/>
                </a:solidFill>
                <a:effectLst/>
                <a:uLnTx/>
                <a:uFillTx/>
                <a:latin typeface="Century Gothic" panose="020F0302020204030204"/>
              </a:rPr>
              <a:t> </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sng" strike="noStrike" kern="1200" cap="none" spc="0" normalizeH="0" noProof="0" dirty="0" err="1">
                <a:ln>
                  <a:noFill/>
                </a:ln>
                <a:solidFill>
                  <a:srgbClr val="002060"/>
                </a:solidFill>
                <a:effectLst/>
                <a:uLnTx/>
                <a:uFillTx/>
                <a:latin typeface="Century Gothic" panose="020F0302020204030204"/>
                <a:sym typeface="Wingdings" panose="05000000000000000000" pitchFamily="2" charset="2"/>
              </a:rPr>
              <a:t>tu</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 </a:t>
            </a:r>
            <a:r>
              <a:rPr kumimoji="0" lang="en-GB" sz="2400" b="1" i="0" u="sng" strike="noStrike" kern="1200" cap="none" spc="0" normalizeH="0" noProof="0" dirty="0" err="1">
                <a:ln>
                  <a:noFill/>
                </a:ln>
                <a:solidFill>
                  <a:srgbClr val="002060"/>
                </a:solidFill>
                <a:effectLst/>
                <a:uLnTx/>
                <a:uFillTx/>
                <a:latin typeface="Century Gothic" panose="020F0302020204030204"/>
                <a:sym typeface="Wingdings" panose="05000000000000000000" pitchFamily="2" charset="2"/>
              </a:rPr>
              <a:t>fais</a:t>
            </a:r>
            <a:r>
              <a:rPr kumimoji="0" lang="en-GB" sz="24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a:t>
            </a:r>
            <a:endParaRPr kumimoji="0" lang="en-GB" sz="2400" b="1" i="0" u="none" strike="noStrike" kern="1200" cap="none" spc="0" normalizeH="0" baseline="0" noProof="0" dirty="0">
              <a:ln>
                <a:noFill/>
              </a:ln>
              <a:solidFill>
                <a:srgbClr val="FF0133"/>
              </a:solidFill>
              <a:effectLst/>
              <a:uLnTx/>
              <a:uFillTx/>
              <a:latin typeface="Century Gothic" panose="020F0302020204030204"/>
            </a:endParaRPr>
          </a:p>
        </p:txBody>
      </p:sp>
    </p:spTree>
    <p:extLst>
      <p:ext uri="{BB962C8B-B14F-4D97-AF65-F5344CB8AC3E}">
        <p14:creationId xmlns:p14="http://schemas.microsoft.com/office/powerpoint/2010/main" val="28012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0" grpId="0"/>
      <p:bldP spid="81" grpId="0"/>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0D65F244-1415-4668-B459-2785209F0C2F}"/>
              </a:ext>
            </a:extLst>
          </p:cNvPr>
          <p:cNvGraphicFramePr>
            <a:graphicFrameLocks noGrp="1"/>
          </p:cNvGraphicFramePr>
          <p:nvPr>
            <p:extLst>
              <p:ext uri="{D42A27DB-BD31-4B8C-83A1-F6EECF244321}">
                <p14:modId xmlns:p14="http://schemas.microsoft.com/office/powerpoint/2010/main" val="857537329"/>
              </p:ext>
            </p:extLst>
          </p:nvPr>
        </p:nvGraphicFramePr>
        <p:xfrm>
          <a:off x="612940" y="676472"/>
          <a:ext cx="9810698" cy="5861982"/>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7699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aller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vélo</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maison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76997">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760878619"/>
                  </a:ext>
                </a:extLst>
              </a:tr>
              <a:tr h="976997">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gens</a:t>
                      </a:r>
                    </a:p>
                  </a:txBody>
                  <a:tcPr/>
                </a:tc>
                <a:tc>
                  <a:txBody>
                    <a:bodyPr/>
                    <a:lstStyle/>
                    <a:p>
                      <a:r>
                        <a:rPr lang="en-GB" sz="2400" b="1" dirty="0">
                          <a:solidFill>
                            <a:srgbClr val="002060"/>
                          </a:solidFill>
                          <a:latin typeface="Century Gothic" panose="020B0502020202020204" pitchFamily="34" charset="0"/>
                        </a:rPr>
                        <a:t>quitter</a:t>
                      </a:r>
                    </a:p>
                  </a:txBody>
                  <a:tcPr/>
                </a:tc>
                <a:tc>
                  <a:txBody>
                    <a:bodyPr/>
                    <a:lstStyle/>
                    <a:p>
                      <a:r>
                        <a:rPr lang="en-GB" sz="2400" b="1" dirty="0" err="1">
                          <a:solidFill>
                            <a:srgbClr val="002060"/>
                          </a:solidFill>
                          <a:latin typeface="Century Gothic" panose="020B0502020202020204" pitchFamily="34" charset="0"/>
                        </a:rPr>
                        <a:t>créer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976997">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marcher</a:t>
                      </a:r>
                    </a:p>
                  </a:txBody>
                  <a:tcPr/>
                </a:tc>
                <a:tc>
                  <a:txBody>
                    <a:bodyPr/>
                    <a:lstStyle/>
                    <a:p>
                      <a:r>
                        <a:rPr lang="en-GB" sz="2300" b="1" dirty="0" err="1">
                          <a:solidFill>
                            <a:srgbClr val="002060"/>
                          </a:solidFill>
                          <a:latin typeface="Century Gothic" panose="020B0502020202020204" pitchFamily="34" charset="0"/>
                        </a:rPr>
                        <a:t>monter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puis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976997">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danse</a:t>
                      </a:r>
                    </a:p>
                  </a:txBody>
                  <a:tcPr/>
                </a:tc>
                <a:tc>
                  <a:txBody>
                    <a:bodyPr/>
                    <a:lstStyle/>
                    <a:p>
                      <a:r>
                        <a:rPr lang="en-GB" sz="2400" b="1"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3343226472"/>
                  </a:ext>
                </a:extLst>
              </a:tr>
              <a:tr h="976997">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guitare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l’instrument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piano</a:t>
                      </a: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F0538B2F-7727-48ED-9816-F0F202361FEA}"/>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AB8CCE41-F05A-4D0A-8946-43FF364C9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A09CFC6B-C0E1-48CF-AE8F-760048103D55}"/>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1" name="TextBox 20">
            <a:extLst>
              <a:ext uri="{FF2B5EF4-FFF2-40B4-BE49-F238E27FC236}">
                <a16:creationId xmlns:a16="http://schemas.microsoft.com/office/drawing/2014/main" id="{2F00AEB8-8E37-44F5-B1E4-5BFF4F080597}"/>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CA6D54BB-7792-420F-A5FC-54C7D65A9D14}"/>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1B3D7330-33BA-4A8E-A641-7E3143DE8D7A}"/>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EC4640B8-FEB6-45F1-A3C6-AEDBD784DAB8}"/>
              </a:ext>
            </a:extLst>
          </p:cNvPr>
          <p:cNvGraphicFramePr>
            <a:graphicFrameLocks noGrp="1"/>
          </p:cNvGraphicFramePr>
          <p:nvPr>
            <p:extLst>
              <p:ext uri="{D42A27DB-BD31-4B8C-83A1-F6EECF244321}">
                <p14:modId xmlns:p14="http://schemas.microsoft.com/office/powerpoint/2010/main" val="3848128209"/>
              </p:ext>
            </p:extLst>
          </p:nvPr>
        </p:nvGraphicFramePr>
        <p:xfrm>
          <a:off x="578096" y="779363"/>
          <a:ext cx="9810698" cy="5827914"/>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7131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(the) house</a:t>
                      </a:r>
                    </a:p>
                  </a:txBody>
                  <a:tcPr/>
                </a:tc>
                <a:tc>
                  <a:txBody>
                    <a:bodyPr/>
                    <a:lstStyle/>
                    <a:p>
                      <a:r>
                        <a:rPr lang="en-GB" sz="2400" b="1" dirty="0">
                          <a:solidFill>
                            <a:srgbClr val="002060"/>
                          </a:solidFill>
                          <a:latin typeface="Century Gothic" panose="020B0502020202020204" pitchFamily="34" charset="0"/>
                        </a:rPr>
                        <a:t>at, in, to, on</a:t>
                      </a:r>
                    </a:p>
                  </a:txBody>
                  <a:tcPr/>
                </a:tc>
                <a:extLst>
                  <a:ext uri="{0D108BD9-81ED-4DB2-BD59-A6C34878D82A}">
                    <a16:rowId xmlns:a16="http://schemas.microsoft.com/office/drawing/2014/main" val="1812706363"/>
                  </a:ext>
                </a:extLst>
              </a:tr>
              <a:tr h="97131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go</a:t>
                      </a:r>
                    </a:p>
                  </a:txBody>
                  <a:tcPr/>
                </a:tc>
                <a:tc>
                  <a:txBody>
                    <a:bodyPr/>
                    <a:lstStyle/>
                    <a:p>
                      <a:r>
                        <a:rPr lang="en-GB" sz="2400" b="1" dirty="0">
                          <a:solidFill>
                            <a:srgbClr val="002060"/>
                          </a:solidFill>
                          <a:latin typeface="Century Gothic" panose="020B0502020202020204" pitchFamily="34" charset="0"/>
                        </a:rPr>
                        <a:t>to go, going</a:t>
                      </a:r>
                    </a:p>
                  </a:txBody>
                  <a:tcPr/>
                </a:tc>
                <a:tc>
                  <a:txBody>
                    <a:bodyPr/>
                    <a:lstStyle/>
                    <a:p>
                      <a:r>
                        <a:rPr lang="en-GB" sz="2400" b="1" dirty="0">
                          <a:solidFill>
                            <a:srgbClr val="002060"/>
                          </a:solidFill>
                          <a:latin typeface="Century Gothic" panose="020B0502020202020204" pitchFamily="34" charset="0"/>
                        </a:rPr>
                        <a:t>(the) bicycle</a:t>
                      </a:r>
                    </a:p>
                  </a:txBody>
                  <a:tcPr/>
                </a:tc>
                <a:extLst>
                  <a:ext uri="{0D108BD9-81ED-4DB2-BD59-A6C34878D82A}">
                    <a16:rowId xmlns:a16="http://schemas.microsoft.com/office/drawing/2014/main" val="760878619"/>
                  </a:ext>
                </a:extLst>
              </a:tr>
              <a:tr h="97131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then</a:t>
                      </a:r>
                    </a:p>
                  </a:txBody>
                  <a:tcPr/>
                </a:tc>
                <a:tc>
                  <a:txBody>
                    <a:bodyPr/>
                    <a:lstStyle/>
                    <a:p>
                      <a:r>
                        <a:rPr lang="en-GB" sz="1800" b="1" dirty="0">
                          <a:solidFill>
                            <a:srgbClr val="002060"/>
                          </a:solidFill>
                          <a:latin typeface="Century Gothic" panose="020B0502020202020204" pitchFamily="34" charset="0"/>
                        </a:rPr>
                        <a:t>to ride, climb up/on/into</a:t>
                      </a:r>
                    </a:p>
                  </a:txBody>
                  <a:tcPr/>
                </a:tc>
                <a:tc>
                  <a:txBody>
                    <a:bodyPr/>
                    <a:lstStyle/>
                    <a:p>
                      <a:r>
                        <a:rPr lang="en-GB" sz="2400" b="1" dirty="0">
                          <a:solidFill>
                            <a:srgbClr val="002060"/>
                          </a:solidFill>
                          <a:latin typeface="Century Gothic" panose="020B0502020202020204" pitchFamily="34" charset="0"/>
                        </a:rPr>
                        <a:t>(the) people</a:t>
                      </a:r>
                    </a:p>
                  </a:txBody>
                  <a:tcPr/>
                </a:tc>
                <a:extLst>
                  <a:ext uri="{0D108BD9-81ED-4DB2-BD59-A6C34878D82A}">
                    <a16:rowId xmlns:a16="http://schemas.microsoft.com/office/drawing/2014/main" val="1047692962"/>
                  </a:ext>
                </a:extLst>
              </a:tr>
              <a:tr h="971319">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create</a:t>
                      </a:r>
                    </a:p>
                  </a:txBody>
                  <a:tcPr/>
                </a:tc>
                <a:tc>
                  <a:txBody>
                    <a:bodyPr/>
                    <a:lstStyle/>
                    <a:p>
                      <a:r>
                        <a:rPr lang="en-GB" sz="2300" b="1" dirty="0">
                          <a:solidFill>
                            <a:srgbClr val="002060"/>
                          </a:solidFill>
                          <a:latin typeface="Century Gothic" panose="020B0502020202020204" pitchFamily="34" charset="0"/>
                        </a:rPr>
                        <a:t>to walk, walking</a:t>
                      </a:r>
                    </a:p>
                  </a:txBody>
                  <a:tcPr/>
                </a:tc>
                <a:tc>
                  <a:txBody>
                    <a:bodyPr/>
                    <a:lstStyle/>
                    <a:p>
                      <a:r>
                        <a:rPr lang="en-GB" sz="2000" b="1" dirty="0">
                          <a:solidFill>
                            <a:srgbClr val="002060"/>
                          </a:solidFill>
                          <a:latin typeface="Century Gothic" panose="020B0502020202020204" pitchFamily="34" charset="0"/>
                        </a:rPr>
                        <a:t>to leave somewhere</a:t>
                      </a:r>
                    </a:p>
                  </a:txBody>
                  <a:tcPr/>
                </a:tc>
                <a:extLst>
                  <a:ext uri="{0D108BD9-81ED-4DB2-BD59-A6C34878D82A}">
                    <a16:rowId xmlns:a16="http://schemas.microsoft.com/office/drawing/2014/main" val="3903794855"/>
                  </a:ext>
                </a:extLst>
              </a:tr>
              <a:tr h="971319">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guitar</a:t>
                      </a:r>
                    </a:p>
                  </a:txBody>
                  <a:tcPr/>
                </a:tc>
                <a:tc>
                  <a:txBody>
                    <a:bodyPr/>
                    <a:lstStyle/>
                    <a:p>
                      <a:r>
                        <a:rPr lang="en-GB" sz="2400" b="1" dirty="0">
                          <a:solidFill>
                            <a:srgbClr val="002060"/>
                          </a:solidFill>
                          <a:latin typeface="Century Gothic" panose="020B0502020202020204" pitchFamily="34" charset="0"/>
                        </a:rPr>
                        <a:t>(the) instrument</a:t>
                      </a:r>
                    </a:p>
                  </a:txBody>
                  <a:tcPr/>
                </a:tc>
                <a:tc>
                  <a:txBody>
                    <a:bodyPr/>
                    <a:lstStyle/>
                    <a:p>
                      <a:r>
                        <a:rPr lang="en-GB" sz="2400" b="1" dirty="0">
                          <a:solidFill>
                            <a:srgbClr val="002060"/>
                          </a:solidFill>
                          <a:latin typeface="Century Gothic" panose="020B0502020202020204" pitchFamily="34" charset="0"/>
                        </a:rPr>
                        <a:t>(the) piano</a:t>
                      </a:r>
                    </a:p>
                  </a:txBody>
                  <a:tcPr/>
                </a:tc>
                <a:extLst>
                  <a:ext uri="{0D108BD9-81ED-4DB2-BD59-A6C34878D82A}">
                    <a16:rowId xmlns:a16="http://schemas.microsoft.com/office/drawing/2014/main" val="3343226472"/>
                  </a:ext>
                </a:extLst>
              </a:tr>
              <a:tr h="971319">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to make</a:t>
                      </a: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(the) dance</a:t>
                      </a:r>
                    </a:p>
                  </a:txBody>
                  <a:tcPr/>
                </a:tc>
                <a:extLst>
                  <a:ext uri="{0D108BD9-81ED-4DB2-BD59-A6C34878D82A}">
                    <a16:rowId xmlns:a16="http://schemas.microsoft.com/office/drawing/2014/main" val="3232139915"/>
                  </a:ext>
                </a:extLst>
              </a:tr>
            </a:tbl>
          </a:graphicData>
        </a:graphic>
      </p:graphicFrame>
      <p:pic>
        <p:nvPicPr>
          <p:cNvPr id="25" name="Picture 24">
            <a:extLst>
              <a:ext uri="{FF2B5EF4-FFF2-40B4-BE49-F238E27FC236}">
                <a16:creationId xmlns:a16="http://schemas.microsoft.com/office/drawing/2014/main" id="{2C96CF89-12DC-4E8C-87E8-B8F3E0655EF2}"/>
              </a:ext>
            </a:extLst>
          </p:cNvPr>
          <p:cNvPicPr>
            <a:picLocks noChangeAspect="1"/>
          </p:cNvPicPr>
          <p:nvPr/>
        </p:nvPicPr>
        <p:blipFill>
          <a:blip r:embed="rId5"/>
          <a:stretch>
            <a:fillRect/>
          </a:stretch>
        </p:blipFill>
        <p:spPr>
          <a:xfrm>
            <a:off x="809298" y="3323761"/>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9E93C4C0-B8AC-45E6-8F23-BAD411A15F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A02BC1FE-17E6-4481-BF4F-D7E890A9177D}"/>
              </a:ext>
            </a:extLst>
          </p:cNvPr>
          <p:cNvPicPr>
            <a:picLocks noChangeAspect="1"/>
          </p:cNvPicPr>
          <p:nvPr/>
        </p:nvPicPr>
        <p:blipFill>
          <a:blip r:embed="rId7"/>
          <a:stretch>
            <a:fillRect/>
          </a:stretch>
        </p:blipFill>
        <p:spPr>
          <a:xfrm>
            <a:off x="705024" y="5215290"/>
            <a:ext cx="1162417" cy="1101237"/>
          </a:xfrm>
          <a:prstGeom prst="rect">
            <a:avLst/>
          </a:prstGeom>
        </p:spPr>
      </p:pic>
      <p:sp>
        <p:nvSpPr>
          <p:cNvPr id="28" name="TextBox 27">
            <a:extLst>
              <a:ext uri="{FF2B5EF4-FFF2-40B4-BE49-F238E27FC236}">
                <a16:creationId xmlns:a16="http://schemas.microsoft.com/office/drawing/2014/main" id="{9AB19FC0-90E4-4453-9D07-170176D013E7}"/>
              </a:ext>
            </a:extLst>
          </p:cNvPr>
          <p:cNvSpPr txBox="1"/>
          <p:nvPr/>
        </p:nvSpPr>
        <p:spPr>
          <a:xfrm>
            <a:off x="1803206" y="5884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FAFC7293-5D7B-4C81-BEEA-E0AAEAA5C795}"/>
              </a:ext>
            </a:extLst>
          </p:cNvPr>
          <p:cNvSpPr txBox="1"/>
          <p:nvPr/>
        </p:nvSpPr>
        <p:spPr>
          <a:xfrm>
            <a:off x="1724072" y="301292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61B3817D-AB9C-4DFC-A61F-D5D73DEB7593}"/>
              </a:ext>
            </a:extLst>
          </p:cNvPr>
          <p:cNvSpPr txBox="1"/>
          <p:nvPr/>
        </p:nvSpPr>
        <p:spPr>
          <a:xfrm>
            <a:off x="1752095" y="16169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pic>
        <p:nvPicPr>
          <p:cNvPr id="3" name="tion BT3W3 video">
            <a:hlinkClick r:id="" action="ppaction://media"/>
            <a:extLst>
              <a:ext uri="{FF2B5EF4-FFF2-40B4-BE49-F238E27FC236}">
                <a16:creationId xmlns:a16="http://schemas.microsoft.com/office/drawing/2014/main" id="{67D13434-C3B1-463D-8912-6F8B35E7C3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2917" r="14375"/>
          <a:stretch/>
        </p:blipFill>
        <p:spPr>
          <a:xfrm>
            <a:off x="304800" y="1422204"/>
            <a:ext cx="3558385" cy="3191907"/>
          </a:xfrm>
          <a:prstGeom prst="rect">
            <a:avLst/>
          </a:prstGeom>
        </p:spPr>
      </p:pic>
      <p:pic>
        <p:nvPicPr>
          <p:cNvPr id="4" name="attention BT3W3 video">
            <a:hlinkClick r:id="" action="ppaction://media"/>
            <a:extLst>
              <a:ext uri="{FF2B5EF4-FFF2-40B4-BE49-F238E27FC236}">
                <a16:creationId xmlns:a16="http://schemas.microsoft.com/office/drawing/2014/main" id="{43132C0A-27F4-467B-BB3E-F08F13D5D0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2291" r="4896"/>
          <a:stretch/>
        </p:blipFill>
        <p:spPr>
          <a:xfrm>
            <a:off x="8287521" y="1688298"/>
            <a:ext cx="3771900" cy="2913914"/>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59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attention.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8" name="attenti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0331" y="60177"/>
            <a:ext cx="3175220"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2300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ttention.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attention.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5.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_polluti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p_pollution.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p_solution.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p_solution.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p.18.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p.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12" name="Google Shape;290;p6">
            <a:hlinkClick r:id="" action="ppaction://noaction">
              <a:snd r:embed="rId4" name="T3_W3F_4.6.wav"/>
            </a:hlinkClick>
            <a:extLst>
              <a:ext uri="{FF2B5EF4-FFF2-40B4-BE49-F238E27FC236}">
                <a16:creationId xmlns:a16="http://schemas.microsoft.com/office/drawing/2014/main" id="{9C681A85-3D8E-4A17-A6BF-121D4C2B1C6E}"/>
              </a:ext>
            </a:extLst>
          </p:cNvPr>
          <p:cNvSpPr txBox="1"/>
          <p:nvPr/>
        </p:nvSpPr>
        <p:spPr>
          <a:xfrm>
            <a:off x="132307" y="3158705"/>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op</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3" name="Google Shape;290;p6">
            <a:hlinkClick r:id="" action="ppaction://noaction">
              <a:snd r:embed="rId5" name="T3_W3F_4.11.wav"/>
            </a:hlinkClick>
            <a:extLst>
              <a:ext uri="{FF2B5EF4-FFF2-40B4-BE49-F238E27FC236}">
                <a16:creationId xmlns:a16="http://schemas.microsoft.com/office/drawing/2014/main" id="{E1C719E3-BB00-41B4-81AA-570C61CBA58B}"/>
              </a:ext>
            </a:extLst>
          </p:cNvPr>
          <p:cNvSpPr txBox="1"/>
          <p:nvPr/>
        </p:nvSpPr>
        <p:spPr>
          <a:xfrm>
            <a:off x="5723490" y="5169656"/>
            <a:ext cx="24350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direc</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8" name="Google Shape;290;p6">
            <a:hlinkClick r:id="" action="ppaction://noaction">
              <a:snd r:embed="rId6" name="T3_W3F_4.3.wav"/>
            </a:hlinkClick>
            <a:extLst>
              <a:ext uri="{FF2B5EF4-FFF2-40B4-BE49-F238E27FC236}">
                <a16:creationId xmlns:a16="http://schemas.microsoft.com/office/drawing/2014/main" id="{8D7AA27D-AE14-4407-8394-6124CB88064D}"/>
              </a:ext>
            </a:extLst>
          </p:cNvPr>
          <p:cNvSpPr txBox="1"/>
          <p:nvPr/>
        </p:nvSpPr>
        <p:spPr>
          <a:xfrm>
            <a:off x="2463377" y="1898427"/>
            <a:ext cx="23731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organisa</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5" name="Google Shape;290;p6">
            <a:hlinkClick r:id="" action="ppaction://noaction">
              <a:snd r:embed="rId7" name="T3_W3F_4.5.wav"/>
            </a:hlinkClick>
            <a:extLst>
              <a:ext uri="{FF2B5EF4-FFF2-40B4-BE49-F238E27FC236}">
                <a16:creationId xmlns:a16="http://schemas.microsoft.com/office/drawing/2014/main" id="{57B1B785-0CB2-4AB4-8CF5-DEB6622983A6}"/>
              </a:ext>
            </a:extLst>
          </p:cNvPr>
          <p:cNvSpPr txBox="1"/>
          <p:nvPr/>
        </p:nvSpPr>
        <p:spPr>
          <a:xfrm>
            <a:off x="8393013" y="440193"/>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émo</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6" name="Google Shape;290;p6">
            <a:hlinkClick r:id="" action="ppaction://noaction">
              <a:snd r:embed="rId8" name="T3_W3F_4.2.wav"/>
            </a:hlinkClick>
            <a:extLst>
              <a:ext uri="{FF2B5EF4-FFF2-40B4-BE49-F238E27FC236}">
                <a16:creationId xmlns:a16="http://schemas.microsoft.com/office/drawing/2014/main" id="{B762A4EA-4350-4FE5-A51A-40B4FD26B108}"/>
              </a:ext>
            </a:extLst>
          </p:cNvPr>
          <p:cNvSpPr txBox="1"/>
          <p:nvPr/>
        </p:nvSpPr>
        <p:spPr>
          <a:xfrm rot="21026421">
            <a:off x="252378" y="1655377"/>
            <a:ext cx="240002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motiva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77" name="Google Shape;410;p19">
            <a:extLst>
              <a:ext uri="{FF2B5EF4-FFF2-40B4-BE49-F238E27FC236}">
                <a16:creationId xmlns:a16="http://schemas.microsoft.com/office/drawing/2014/main" id="{59A4A052-90B1-4A46-A4E7-DB415376181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8" name="Google Shape;387;p19">
            <a:extLst>
              <a:ext uri="{FF2B5EF4-FFF2-40B4-BE49-F238E27FC236}">
                <a16:creationId xmlns:a16="http://schemas.microsoft.com/office/drawing/2014/main" id="{CFFD3467-D9C2-4EAA-8A4E-DF0EB708D12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79AAD0A3-BF3A-4200-AF73-BA292EADCB9A}"/>
              </a:ext>
            </a:extLst>
          </p:cNvPr>
          <p:cNvSpPr/>
          <p:nvPr/>
        </p:nvSpPr>
        <p:spPr>
          <a:xfrm>
            <a:off x="11000369" y="1881615"/>
            <a:ext cx="503528" cy="4156259"/>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07BB19C2-1437-4732-8DBC-67D56281D21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A727973A-DAD1-4111-8458-AA164E20114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B55B3D5B-83EF-4B30-A8AC-9B5BD2262C5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90F1F378-81EE-45F0-8FF0-C082A26856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94;p19">
            <a:extLst>
              <a:ext uri="{FF2B5EF4-FFF2-40B4-BE49-F238E27FC236}">
                <a16:creationId xmlns:a16="http://schemas.microsoft.com/office/drawing/2014/main" id="{80D1EA35-D59D-46A4-B227-3FB9342B55A4}"/>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395;p19">
            <a:extLst>
              <a:ext uri="{FF2B5EF4-FFF2-40B4-BE49-F238E27FC236}">
                <a16:creationId xmlns:a16="http://schemas.microsoft.com/office/drawing/2014/main" id="{08AA102B-3F55-4808-8AAD-0AA58B5B266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Speech Bubble: Rectangle with Corners Rounded 85">
            <a:hlinkClick r:id="" action="ppaction://noaction">
              <a:snd r:embed="rId9" name="T3_W3F_4.1.wav"/>
            </a:hlinkClick>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9" name="T3_W3F_4.1.wav"/>
            </a:hlinkClick>
            <a:extLst>
              <a:ext uri="{FF2B5EF4-FFF2-40B4-BE49-F238E27FC236}">
                <a16:creationId xmlns:a16="http://schemas.microsoft.com/office/drawing/2014/main" id="{EEEEC65F-70DA-4836-8C8D-69AB906E60DE}"/>
              </a:ext>
            </a:extLst>
          </p:cNvPr>
          <p:cNvSpPr txBox="1"/>
          <p:nvPr/>
        </p:nvSpPr>
        <p:spPr>
          <a:xfrm>
            <a:off x="1067134" y="681368"/>
            <a:ext cx="31128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02" y="486187"/>
            <a:ext cx="914400" cy="914400"/>
          </a:xfrm>
          <a:prstGeom prst="rect">
            <a:avLst/>
          </a:prstGeom>
        </p:spPr>
      </p:pic>
      <p:sp>
        <p:nvSpPr>
          <p:cNvPr id="17" name="Google Shape;290;p6">
            <a:hlinkClick r:id="" action="ppaction://noaction">
              <a:snd r:embed="rId12" name="T3_W3F_4.10.wav"/>
            </a:hlinkClick>
            <a:extLst>
              <a:ext uri="{FF2B5EF4-FFF2-40B4-BE49-F238E27FC236}">
                <a16:creationId xmlns:a16="http://schemas.microsoft.com/office/drawing/2014/main" id="{D119ED83-B511-441D-9A80-EA93CC9BEFF6}"/>
              </a:ext>
            </a:extLst>
          </p:cNvPr>
          <p:cNvSpPr txBox="1"/>
          <p:nvPr/>
        </p:nvSpPr>
        <p:spPr>
          <a:xfrm>
            <a:off x="3492924" y="5248546"/>
            <a:ext cx="18355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condi</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 name="Google Shape;290;p6">
            <a:hlinkClick r:id="" action="ppaction://noaction">
              <a:snd r:embed="rId13" name="T3_W3F_4.9.wav"/>
            </a:hlinkClick>
            <a:extLst>
              <a:ext uri="{FF2B5EF4-FFF2-40B4-BE49-F238E27FC236}">
                <a16:creationId xmlns:a16="http://schemas.microsoft.com/office/drawing/2014/main" id="{17732A50-741A-4259-80B6-72C80E1834B8}"/>
              </a:ext>
            </a:extLst>
          </p:cNvPr>
          <p:cNvSpPr txBox="1"/>
          <p:nvPr/>
        </p:nvSpPr>
        <p:spPr>
          <a:xfrm>
            <a:off x="224494" y="4413812"/>
            <a:ext cx="19056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posi</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AD83E2FD-ABFD-49E7-87B5-F516B7DC6AC1}"/>
              </a:ext>
            </a:extLst>
          </p:cNvPr>
          <p:cNvPicPr>
            <a:picLocks noChangeAspect="1"/>
          </p:cNvPicPr>
          <p:nvPr/>
        </p:nvPicPr>
        <p:blipFill>
          <a:blip r:embed="rId14"/>
          <a:stretch>
            <a:fillRect/>
          </a:stretch>
        </p:blipFill>
        <p:spPr>
          <a:xfrm>
            <a:off x="2841942" y="3312844"/>
            <a:ext cx="4909684" cy="2014591"/>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9747126F-D54C-4221-91B4-5D1E9933F580}"/>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96618" y="4582103"/>
            <a:ext cx="2402758" cy="2134325"/>
          </a:xfrm>
          <a:prstGeom prst="rect">
            <a:avLst/>
          </a:prstGeom>
        </p:spPr>
      </p:pic>
      <p:pic>
        <p:nvPicPr>
          <p:cNvPr id="59" name="Picture 58" descr="Map&#10;&#10;Description automatically generated">
            <a:extLst>
              <a:ext uri="{FF2B5EF4-FFF2-40B4-BE49-F238E27FC236}">
                <a16:creationId xmlns:a16="http://schemas.microsoft.com/office/drawing/2014/main" id="{B743660F-EBD0-4BA7-80BA-65F2017506E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7690" y="4969492"/>
            <a:ext cx="2062199" cy="1670703"/>
          </a:xfrm>
          <a:prstGeom prst="rect">
            <a:avLst/>
          </a:prstGeom>
        </p:spPr>
      </p:pic>
      <p:sp>
        <p:nvSpPr>
          <p:cNvPr id="21" name="Google Shape;290;p6">
            <a:hlinkClick r:id="" action="ppaction://noaction">
              <a:snd r:embed="rId17" name="T3_W3F_4.13.wav"/>
            </a:hlinkClick>
            <a:extLst>
              <a:ext uri="{FF2B5EF4-FFF2-40B4-BE49-F238E27FC236}">
                <a16:creationId xmlns:a16="http://schemas.microsoft.com/office/drawing/2014/main" id="{B0F4B1E4-B8E1-441C-B4C9-8F7A5C8DA46B}"/>
              </a:ext>
            </a:extLst>
          </p:cNvPr>
          <p:cNvSpPr txBox="1"/>
          <p:nvPr/>
        </p:nvSpPr>
        <p:spPr>
          <a:xfrm rot="21345157">
            <a:off x="8958076" y="4474962"/>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mo</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89" name="Google Shape;290;p6">
            <a:hlinkClick r:id="" action="ppaction://noaction">
              <a:snd r:embed="rId18" name="T3_W3F_4.7.wav"/>
            </a:hlinkClick>
            <a:extLst>
              <a:ext uri="{FF2B5EF4-FFF2-40B4-BE49-F238E27FC236}">
                <a16:creationId xmlns:a16="http://schemas.microsoft.com/office/drawing/2014/main" id="{2E5EE49F-4D4A-476E-B48D-1ECB78962CFE}"/>
              </a:ext>
            </a:extLst>
          </p:cNvPr>
          <p:cNvSpPr txBox="1"/>
          <p:nvPr/>
        </p:nvSpPr>
        <p:spPr>
          <a:xfrm>
            <a:off x="4141885" y="2982716"/>
            <a:ext cx="23731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muscula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61" name="Graphic 60" descr="Swimming with solid fill">
            <a:extLst>
              <a:ext uri="{FF2B5EF4-FFF2-40B4-BE49-F238E27FC236}">
                <a16:creationId xmlns:a16="http://schemas.microsoft.com/office/drawing/2014/main" id="{8EA99B93-404B-4BF5-ACAF-21747044AF4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53598" y="1486256"/>
            <a:ext cx="1199229" cy="1199229"/>
          </a:xfrm>
          <a:prstGeom prst="rect">
            <a:avLst/>
          </a:prstGeom>
        </p:spPr>
      </p:pic>
      <p:sp>
        <p:nvSpPr>
          <p:cNvPr id="90" name="Google Shape;290;p6">
            <a:hlinkClick r:id="" action="ppaction://noaction">
              <a:snd r:embed="rId21" name="T3_W3F_4.4.wav"/>
            </a:hlinkClick>
            <a:extLst>
              <a:ext uri="{FF2B5EF4-FFF2-40B4-BE49-F238E27FC236}">
                <a16:creationId xmlns:a16="http://schemas.microsoft.com/office/drawing/2014/main" id="{8A3D71BE-CE59-41E9-8FB5-B40B8966E178}"/>
              </a:ext>
            </a:extLst>
          </p:cNvPr>
          <p:cNvSpPr txBox="1"/>
          <p:nvPr/>
        </p:nvSpPr>
        <p:spPr>
          <a:xfrm>
            <a:off x="7061259" y="163683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nata</a:t>
            </a: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91" name="Google Shape;290;p6">
            <a:hlinkClick r:id="" action="ppaction://noaction">
              <a:snd r:embed="rId22" name="T3_W3F_4.8.wav"/>
            </a:hlinkClick>
            <a:extLst>
              <a:ext uri="{FF2B5EF4-FFF2-40B4-BE49-F238E27FC236}">
                <a16:creationId xmlns:a16="http://schemas.microsoft.com/office/drawing/2014/main" id="{0B59010B-7D60-4D86-BA79-2F7EC15E4671}"/>
              </a:ext>
            </a:extLst>
          </p:cNvPr>
          <p:cNvSpPr txBox="1"/>
          <p:nvPr/>
        </p:nvSpPr>
        <p:spPr>
          <a:xfrm>
            <a:off x="8170898" y="2571891"/>
            <a:ext cx="212847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équita</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pic>
        <p:nvPicPr>
          <p:cNvPr id="63" name="Graphic 62" descr="Meditation with solid fill">
            <a:extLst>
              <a:ext uri="{FF2B5EF4-FFF2-40B4-BE49-F238E27FC236}">
                <a16:creationId xmlns:a16="http://schemas.microsoft.com/office/drawing/2014/main" id="{9ADB979E-04D1-444B-8EA1-4DA20CEF2A1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988299" y="865799"/>
            <a:ext cx="914400" cy="914400"/>
          </a:xfrm>
          <a:prstGeom prst="rect">
            <a:avLst/>
          </a:prstGeom>
        </p:spPr>
      </p:pic>
      <p:pic>
        <p:nvPicPr>
          <p:cNvPr id="70" name="Graphic 69" descr="Spinning Plates with solid fill">
            <a:extLst>
              <a:ext uri="{FF2B5EF4-FFF2-40B4-BE49-F238E27FC236}">
                <a16:creationId xmlns:a16="http://schemas.microsoft.com/office/drawing/2014/main" id="{FBD8830B-068F-4C5C-AEA5-A3AED261ECE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489128" y="2345672"/>
            <a:ext cx="1114002" cy="1114002"/>
          </a:xfrm>
          <a:prstGeom prst="rect">
            <a:avLst/>
          </a:prstGeom>
        </p:spPr>
      </p:pic>
      <p:pic>
        <p:nvPicPr>
          <p:cNvPr id="93" name="Picture 92" descr="Icon&#10;&#10;Description automatically generated">
            <a:extLst>
              <a:ext uri="{FF2B5EF4-FFF2-40B4-BE49-F238E27FC236}">
                <a16:creationId xmlns:a16="http://schemas.microsoft.com/office/drawing/2014/main" id="{53BFD569-3F4C-400C-BC09-3C2E2A580BA4}"/>
              </a:ext>
            </a:extLst>
          </p:cNvPr>
          <p:cNvPicPr>
            <a:picLocks noChangeAspect="1"/>
          </p:cNvPicPr>
          <p:nvPr/>
        </p:nvPicPr>
        <p:blipFill rotWithShape="1">
          <a:blip r:embed="rId27">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l="7400" t="6417" r="6019" b="7142"/>
          <a:stretch/>
        </p:blipFill>
        <p:spPr>
          <a:xfrm>
            <a:off x="8798120" y="3027414"/>
            <a:ext cx="1311077" cy="1308942"/>
          </a:xfrm>
          <a:prstGeom prst="rect">
            <a:avLst/>
          </a:prstGeom>
        </p:spPr>
      </p:pic>
      <p:sp>
        <p:nvSpPr>
          <p:cNvPr id="94" name="Google Shape;167;p2">
            <a:extLst>
              <a:ext uri="{FF2B5EF4-FFF2-40B4-BE49-F238E27FC236}">
                <a16:creationId xmlns:a16="http://schemas.microsoft.com/office/drawing/2014/main" id="{452C7128-ADD4-4E6A-85CF-15DAD1EC1AEA}"/>
              </a:ext>
            </a:extLst>
          </p:cNvPr>
          <p:cNvSpPr/>
          <p:nvPr/>
        </p:nvSpPr>
        <p:spPr>
          <a:xfrm>
            <a:off x="171472" y="13921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290;p6">
            <a:hlinkClick r:id="" action="ppaction://noaction">
              <a:snd r:embed="rId28" name="T3_W3F_4.12.wav"/>
            </a:hlinkClick>
            <a:extLst>
              <a:ext uri="{FF2B5EF4-FFF2-40B4-BE49-F238E27FC236}">
                <a16:creationId xmlns:a16="http://schemas.microsoft.com/office/drawing/2014/main" id="{1050A00D-76DA-417A-9D8C-FCBC4C2EA143}"/>
              </a:ext>
            </a:extLst>
          </p:cNvPr>
          <p:cNvSpPr txBox="1"/>
          <p:nvPr/>
        </p:nvSpPr>
        <p:spPr>
          <a:xfrm>
            <a:off x="4027481" y="6115769"/>
            <a:ext cx="27825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compéti</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tion</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6882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79"/>
                                        </p:tgtEl>
                                        <p:attrNameLst>
                                          <p:attrName>ppt_y</p:attrName>
                                        </p:attrNameLst>
                                      </p:cBhvr>
                                      <p:tavLst>
                                        <p:tav tm="0">
                                          <p:val>
                                            <p:strVal val="#ppt_y"/>
                                          </p:val>
                                        </p:tav>
                                        <p:tav tm="100000">
                                          <p:val>
                                            <p:strVal val="#ppt_y+#ppt_h*1.125000"/>
                                          </p:val>
                                        </p:tav>
                                      </p:tavLst>
                                    </p:anim>
                                    <p:animEffect transition="out" filter="wipe(down)">
                                      <p:cBhvr>
                                        <p:cTn id="7" dur="59000"/>
                                        <p:tgtEl>
                                          <p:spTgt spid="79"/>
                                        </p:tgtEl>
                                      </p:cBhvr>
                                    </p:animEffect>
                                    <p:set>
                                      <p:cBhvr>
                                        <p:cTn id="8" dur="1" fill="hold">
                                          <p:stCondLst>
                                            <p:cond delay="58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5"/>
                  </p:tgtEl>
                </p:cond>
              </p:nextCondLst>
            </p:seq>
          </p:childTnLst>
        </p:cTn>
      </p:par>
    </p:tnLst>
    <p:bldLst>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i="1" dirty="0">
                <a:solidFill>
                  <a:srgbClr val="1E4E79"/>
                </a:solidFill>
                <a:latin typeface="Century Gothic"/>
                <a:ea typeface="Century Gothic"/>
                <a:cs typeface="Century Gothic"/>
                <a:sym typeface="Century Gothic"/>
              </a:rPr>
              <a:t>Est-</a:t>
            </a:r>
            <a:r>
              <a:rPr lang="en-GB" sz="3600" b="1" i="1" dirty="0" err="1">
                <a:solidFill>
                  <a:srgbClr val="1E4E79"/>
                </a:solidFill>
                <a:latin typeface="Century Gothic"/>
                <a:ea typeface="Century Gothic"/>
                <a:cs typeface="Century Gothic"/>
                <a:sym typeface="Century Gothic"/>
              </a:rPr>
              <a: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-ER verbs: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tu</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a:t>
            </a:r>
            <a:r>
              <a:rPr kumimoji="0" lang="en-GB" sz="2800" b="0"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vous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(you, formal)</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Google Shape;171;p8">
            <a:extLst>
              <a:ext uri="{FF2B5EF4-FFF2-40B4-BE49-F238E27FC236}">
                <a16:creationId xmlns:a16="http://schemas.microsoft.com/office/drawing/2014/main" id="{CFE8DCE3-209E-4DF5-BF5E-63133FAE0361}"/>
              </a:ext>
            </a:extLst>
          </p:cNvPr>
          <p:cNvSpPr txBox="1"/>
          <p:nvPr/>
        </p:nvSpPr>
        <p:spPr>
          <a:xfrm>
            <a:off x="204236" y="1432438"/>
            <a:ext cx="1049753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make it clear that a yes/no question is being asked, we can add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that…?’) at the start of any statement:</a:t>
            </a:r>
          </a:p>
        </p:txBody>
      </p:sp>
      <p:sp>
        <p:nvSpPr>
          <p:cNvPr id="29" name="Rectangle: Rounded Corners 28">
            <a:extLst>
              <a:ext uri="{FF2B5EF4-FFF2-40B4-BE49-F238E27FC236}">
                <a16:creationId xmlns:a16="http://schemas.microsoft.com/office/drawing/2014/main" id="{89FE8F19-1E3B-4432-8ED7-909D04C74DF8}"/>
              </a:ext>
            </a:extLst>
          </p:cNvPr>
          <p:cNvSpPr/>
          <p:nvPr/>
        </p:nvSpPr>
        <p:spPr>
          <a:xfrm>
            <a:off x="298544" y="248511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Google Shape;171;p8">
            <a:extLst>
              <a:ext uri="{FF2B5EF4-FFF2-40B4-BE49-F238E27FC236}">
                <a16:creationId xmlns:a16="http://schemas.microsoft.com/office/drawing/2014/main" id="{E9663092-2DD9-4237-AC31-402FCE74D2F5}"/>
              </a:ext>
            </a:extLst>
          </p:cNvPr>
          <p:cNvSpPr txBox="1"/>
          <p:nvPr/>
        </p:nvSpPr>
        <p:spPr>
          <a:xfrm>
            <a:off x="239801" y="246818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il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fait 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Google Shape;183;p8">
            <a:extLst>
              <a:ext uri="{FF2B5EF4-FFF2-40B4-BE49-F238E27FC236}">
                <a16:creationId xmlns:a16="http://schemas.microsoft.com/office/drawing/2014/main" id="{9CA3A104-4259-4D60-9AD3-8EB391D523B4}"/>
              </a:ext>
            </a:extLst>
          </p:cNvPr>
          <p:cNvPicPr preferRelativeResize="0"/>
          <p:nvPr/>
        </p:nvPicPr>
        <p:blipFill rotWithShape="1">
          <a:blip r:embed="rId8">
            <a:alphaModFix/>
          </a:blip>
          <a:srcRect/>
          <a:stretch/>
        </p:blipFill>
        <p:spPr>
          <a:xfrm>
            <a:off x="204236" y="3103790"/>
            <a:ext cx="552560" cy="546211"/>
          </a:xfrm>
          <a:prstGeom prst="rect">
            <a:avLst/>
          </a:prstGeom>
          <a:noFill/>
          <a:ln>
            <a:noFill/>
          </a:ln>
        </p:spPr>
      </p:pic>
      <p:sp>
        <p:nvSpPr>
          <p:cNvPr id="33" name="Google Shape;171;p8">
            <a:extLst>
              <a:ext uri="{FF2B5EF4-FFF2-40B4-BE49-F238E27FC236}">
                <a16:creationId xmlns:a16="http://schemas.microsoft.com/office/drawing/2014/main" id="{BBAF4658-FCFC-4E6E-99F2-6FC02530E071}"/>
              </a:ext>
            </a:extLst>
          </p:cNvPr>
          <p:cNvSpPr txBox="1"/>
          <p:nvPr/>
        </p:nvSpPr>
        <p:spPr>
          <a:xfrm>
            <a:off x="756796" y="307689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do/go cycling?</a:t>
            </a:r>
          </a:p>
        </p:txBody>
      </p:sp>
      <p:sp>
        <p:nvSpPr>
          <p:cNvPr id="34" name="Rectangle: Rounded Corners 33">
            <a:extLst>
              <a:ext uri="{FF2B5EF4-FFF2-40B4-BE49-F238E27FC236}">
                <a16:creationId xmlns:a16="http://schemas.microsoft.com/office/drawing/2014/main" id="{F6A747E4-F362-430F-B570-7993C37627D5}"/>
              </a:ext>
            </a:extLst>
          </p:cNvPr>
          <p:cNvSpPr/>
          <p:nvPr/>
        </p:nvSpPr>
        <p:spPr>
          <a:xfrm>
            <a:off x="7021712" y="2487280"/>
            <a:ext cx="385583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9" name="Google Shape;171;p8">
            <a:extLst>
              <a:ext uri="{FF2B5EF4-FFF2-40B4-BE49-F238E27FC236}">
                <a16:creationId xmlns:a16="http://schemas.microsoft.com/office/drawing/2014/main" id="{C94AFDFD-D24A-4FF5-B77B-AF3BCD4BA4DC}"/>
              </a:ext>
            </a:extLst>
          </p:cNvPr>
          <p:cNvSpPr txBox="1"/>
          <p:nvPr/>
        </p:nvSpPr>
        <p:spPr>
          <a:xfrm>
            <a:off x="7080456" y="2486036"/>
            <a:ext cx="379709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Oui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il fait du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0" name="Google Shape;183;p8">
            <a:extLst>
              <a:ext uri="{FF2B5EF4-FFF2-40B4-BE49-F238E27FC236}">
                <a16:creationId xmlns:a16="http://schemas.microsoft.com/office/drawing/2014/main" id="{37C07470-2BFB-4DE1-B640-ECA85E78A18C}"/>
              </a:ext>
            </a:extLst>
          </p:cNvPr>
          <p:cNvPicPr preferRelativeResize="0"/>
          <p:nvPr/>
        </p:nvPicPr>
        <p:blipFill rotWithShape="1">
          <a:blip r:embed="rId8">
            <a:alphaModFix/>
          </a:blip>
          <a:srcRect/>
          <a:stretch/>
        </p:blipFill>
        <p:spPr>
          <a:xfrm>
            <a:off x="6437182" y="3065378"/>
            <a:ext cx="552560" cy="546211"/>
          </a:xfrm>
          <a:prstGeom prst="rect">
            <a:avLst/>
          </a:prstGeom>
          <a:noFill/>
          <a:ln>
            <a:noFill/>
          </a:ln>
        </p:spPr>
      </p:pic>
      <p:sp>
        <p:nvSpPr>
          <p:cNvPr id="41" name="Google Shape;171;p8">
            <a:extLst>
              <a:ext uri="{FF2B5EF4-FFF2-40B4-BE49-F238E27FC236}">
                <a16:creationId xmlns:a16="http://schemas.microsoft.com/office/drawing/2014/main" id="{47A058B6-6106-4D96-A243-944E0D45E52A}"/>
              </a:ext>
            </a:extLst>
          </p:cNvPr>
          <p:cNvSpPr txBox="1"/>
          <p:nvPr/>
        </p:nvSpPr>
        <p:spPr>
          <a:xfrm>
            <a:off x="7080456" y="3077579"/>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does/goes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cycling.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Google Shape;171;p8">
            <a:extLst>
              <a:ext uri="{FF2B5EF4-FFF2-40B4-BE49-F238E27FC236}">
                <a16:creationId xmlns:a16="http://schemas.microsoft.com/office/drawing/2014/main" id="{B5C0932A-205D-4BB9-81E7-1BFB6696D20B}"/>
              </a:ext>
            </a:extLst>
          </p:cNvPr>
          <p:cNvSpPr txBox="1"/>
          <p:nvPr/>
        </p:nvSpPr>
        <p:spPr>
          <a:xfrm>
            <a:off x="756796" y="362615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doing/going cycling?</a:t>
            </a:r>
          </a:p>
        </p:txBody>
      </p:sp>
      <p:pic>
        <p:nvPicPr>
          <p:cNvPr id="25" name="Google Shape;183;p8">
            <a:extLst>
              <a:ext uri="{FF2B5EF4-FFF2-40B4-BE49-F238E27FC236}">
                <a16:creationId xmlns:a16="http://schemas.microsoft.com/office/drawing/2014/main" id="{A735E470-A6E1-4055-B4F3-0784D4190932}"/>
              </a:ext>
            </a:extLst>
          </p:cNvPr>
          <p:cNvPicPr preferRelativeResize="0"/>
          <p:nvPr/>
        </p:nvPicPr>
        <p:blipFill rotWithShape="1">
          <a:blip r:embed="rId8">
            <a:alphaModFix/>
          </a:blip>
          <a:srcRect/>
          <a:stretch/>
        </p:blipFill>
        <p:spPr>
          <a:xfrm>
            <a:off x="6437182" y="3566388"/>
            <a:ext cx="552560" cy="546211"/>
          </a:xfrm>
          <a:prstGeom prst="rect">
            <a:avLst/>
          </a:prstGeom>
          <a:noFill/>
          <a:ln>
            <a:noFill/>
          </a:ln>
        </p:spPr>
      </p:pic>
      <p:sp>
        <p:nvSpPr>
          <p:cNvPr id="32" name="Google Shape;171;p8">
            <a:extLst>
              <a:ext uri="{FF2B5EF4-FFF2-40B4-BE49-F238E27FC236}">
                <a16:creationId xmlns:a16="http://schemas.microsoft.com/office/drawing/2014/main" id="{1A0E632C-C8DE-48B9-9802-CA4B6117EFCF}"/>
              </a:ext>
            </a:extLst>
          </p:cNvPr>
          <p:cNvSpPr txBox="1"/>
          <p:nvPr/>
        </p:nvSpPr>
        <p:spPr>
          <a:xfrm>
            <a:off x="7080456" y="3531524"/>
            <a:ext cx="583209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Yes, he is doing/going cycling.</a:t>
            </a:r>
          </a:p>
        </p:txBody>
      </p:sp>
      <p:sp>
        <p:nvSpPr>
          <p:cNvPr id="35" name="Google Shape;171;p8">
            <a:extLst>
              <a:ext uri="{FF2B5EF4-FFF2-40B4-BE49-F238E27FC236}">
                <a16:creationId xmlns:a16="http://schemas.microsoft.com/office/drawing/2014/main" id="{99D41127-E2B6-468D-B4AE-ABD065C8819E}"/>
              </a:ext>
            </a:extLst>
          </p:cNvPr>
          <p:cNvSpPr txBox="1"/>
          <p:nvPr/>
        </p:nvSpPr>
        <p:spPr>
          <a:xfrm>
            <a:off x="204236" y="4203693"/>
            <a:ext cx="1169022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ask a ‘what’ question, we can add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is it that…?’) at the start of any statement:</a:t>
            </a:r>
          </a:p>
        </p:txBody>
      </p:sp>
      <p:sp>
        <p:nvSpPr>
          <p:cNvPr id="36" name="Rectangle: Rounded Corners 35">
            <a:extLst>
              <a:ext uri="{FF2B5EF4-FFF2-40B4-BE49-F238E27FC236}">
                <a16:creationId xmlns:a16="http://schemas.microsoft.com/office/drawing/2014/main" id="{15470401-3D8A-4611-98AE-209F2C7700F5}"/>
              </a:ext>
            </a:extLst>
          </p:cNvPr>
          <p:cNvSpPr/>
          <p:nvPr/>
        </p:nvSpPr>
        <p:spPr>
          <a:xfrm>
            <a:off x="334010" y="5149647"/>
            <a:ext cx="54839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Google Shape;171;p8">
            <a:extLst>
              <a:ext uri="{FF2B5EF4-FFF2-40B4-BE49-F238E27FC236}">
                <a16:creationId xmlns:a16="http://schemas.microsoft.com/office/drawing/2014/main" id="{8EE2AD78-6CC6-48FE-A84E-FD44CA224C06}"/>
              </a:ext>
            </a:extLst>
          </p:cNvPr>
          <p:cNvSpPr txBox="1"/>
          <p:nvPr/>
        </p:nvSpPr>
        <p:spPr>
          <a:xfrm>
            <a:off x="275267" y="5132712"/>
            <a:ext cx="548395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38E96EBF-8DD9-458C-BEE0-B568138439E3}"/>
              </a:ext>
            </a:extLst>
          </p:cNvPr>
          <p:cNvSpPr/>
          <p:nvPr/>
        </p:nvSpPr>
        <p:spPr>
          <a:xfrm>
            <a:off x="7057179" y="5151810"/>
            <a:ext cx="3820372"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2" name="Google Shape;171;p8">
            <a:extLst>
              <a:ext uri="{FF2B5EF4-FFF2-40B4-BE49-F238E27FC236}">
                <a16:creationId xmlns:a16="http://schemas.microsoft.com/office/drawing/2014/main" id="{CF87DE93-CC4D-432C-BF97-EF919B2810BE}"/>
              </a:ext>
            </a:extLst>
          </p:cNvPr>
          <p:cNvSpPr txBox="1"/>
          <p:nvPr/>
        </p:nvSpPr>
        <p:spPr>
          <a:xfrm>
            <a:off x="7115922" y="5150566"/>
            <a:ext cx="360391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de la course.</a:t>
            </a:r>
          </a:p>
        </p:txBody>
      </p:sp>
      <p:pic>
        <p:nvPicPr>
          <p:cNvPr id="43" name="Google Shape;183;p8">
            <a:extLst>
              <a:ext uri="{FF2B5EF4-FFF2-40B4-BE49-F238E27FC236}">
                <a16:creationId xmlns:a16="http://schemas.microsoft.com/office/drawing/2014/main" id="{14F67414-82F5-41DB-B1E4-39D0E76881C4}"/>
              </a:ext>
            </a:extLst>
          </p:cNvPr>
          <p:cNvPicPr preferRelativeResize="0"/>
          <p:nvPr/>
        </p:nvPicPr>
        <p:blipFill rotWithShape="1">
          <a:blip r:embed="rId8">
            <a:alphaModFix/>
          </a:blip>
          <a:srcRect/>
          <a:stretch/>
        </p:blipFill>
        <p:spPr>
          <a:xfrm>
            <a:off x="204236" y="3624050"/>
            <a:ext cx="552560" cy="462482"/>
          </a:xfrm>
          <a:prstGeom prst="rect">
            <a:avLst/>
          </a:prstGeom>
          <a:noFill/>
          <a:ln>
            <a:noFill/>
          </a:ln>
        </p:spPr>
      </p:pic>
      <p:pic>
        <p:nvPicPr>
          <p:cNvPr id="44" name="Google Shape;183;p8">
            <a:extLst>
              <a:ext uri="{FF2B5EF4-FFF2-40B4-BE49-F238E27FC236}">
                <a16:creationId xmlns:a16="http://schemas.microsoft.com/office/drawing/2014/main" id="{E732963E-D1F6-4635-B3E0-526A2AAFD091}"/>
              </a:ext>
            </a:extLst>
          </p:cNvPr>
          <p:cNvPicPr preferRelativeResize="0"/>
          <p:nvPr/>
        </p:nvPicPr>
        <p:blipFill rotWithShape="1">
          <a:blip r:embed="rId8">
            <a:alphaModFix/>
          </a:blip>
          <a:srcRect/>
          <a:stretch/>
        </p:blipFill>
        <p:spPr>
          <a:xfrm>
            <a:off x="343808" y="5754557"/>
            <a:ext cx="552560" cy="546211"/>
          </a:xfrm>
          <a:prstGeom prst="rect">
            <a:avLst/>
          </a:prstGeom>
          <a:noFill/>
          <a:ln>
            <a:noFill/>
          </a:ln>
        </p:spPr>
      </p:pic>
      <p:sp>
        <p:nvSpPr>
          <p:cNvPr id="45" name="Google Shape;171;p8">
            <a:extLst>
              <a:ext uri="{FF2B5EF4-FFF2-40B4-BE49-F238E27FC236}">
                <a16:creationId xmlns:a16="http://schemas.microsoft.com/office/drawing/2014/main" id="{891DA884-2EB9-4FC2-B094-B59C5EC784EA}"/>
              </a:ext>
            </a:extLst>
          </p:cNvPr>
          <p:cNvSpPr txBox="1"/>
          <p:nvPr/>
        </p:nvSpPr>
        <p:spPr>
          <a:xfrm>
            <a:off x="896368" y="5727661"/>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make?</a:t>
            </a:r>
          </a:p>
        </p:txBody>
      </p:sp>
      <p:sp>
        <p:nvSpPr>
          <p:cNvPr id="46" name="Google Shape;171;p8">
            <a:extLst>
              <a:ext uri="{FF2B5EF4-FFF2-40B4-BE49-F238E27FC236}">
                <a16:creationId xmlns:a16="http://schemas.microsoft.com/office/drawing/2014/main" id="{DB336CEF-91D9-4066-AEEF-59C00DDCB665}"/>
              </a:ext>
            </a:extLst>
          </p:cNvPr>
          <p:cNvSpPr txBox="1"/>
          <p:nvPr/>
        </p:nvSpPr>
        <p:spPr>
          <a:xfrm>
            <a:off x="896368" y="6256272"/>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are you doing, making?</a:t>
            </a:r>
          </a:p>
        </p:txBody>
      </p:sp>
      <p:pic>
        <p:nvPicPr>
          <p:cNvPr id="55" name="Google Shape;183;p8">
            <a:extLst>
              <a:ext uri="{FF2B5EF4-FFF2-40B4-BE49-F238E27FC236}">
                <a16:creationId xmlns:a16="http://schemas.microsoft.com/office/drawing/2014/main" id="{E5B90041-D4F1-4961-AAE7-EBC016674D6F}"/>
              </a:ext>
            </a:extLst>
          </p:cNvPr>
          <p:cNvPicPr preferRelativeResize="0"/>
          <p:nvPr/>
        </p:nvPicPr>
        <p:blipFill rotWithShape="1">
          <a:blip r:embed="rId8">
            <a:alphaModFix/>
          </a:blip>
          <a:srcRect/>
          <a:stretch/>
        </p:blipFill>
        <p:spPr>
          <a:xfrm>
            <a:off x="343808" y="6274817"/>
            <a:ext cx="552560" cy="462482"/>
          </a:xfrm>
          <a:prstGeom prst="rect">
            <a:avLst/>
          </a:prstGeom>
          <a:noFill/>
          <a:ln>
            <a:noFill/>
          </a:ln>
        </p:spPr>
      </p:pic>
      <p:pic>
        <p:nvPicPr>
          <p:cNvPr id="56" name="Google Shape;183;p8">
            <a:extLst>
              <a:ext uri="{FF2B5EF4-FFF2-40B4-BE49-F238E27FC236}">
                <a16:creationId xmlns:a16="http://schemas.microsoft.com/office/drawing/2014/main" id="{131B1988-4A03-4B28-908A-539E526FC1DE}"/>
              </a:ext>
            </a:extLst>
          </p:cNvPr>
          <p:cNvPicPr preferRelativeResize="0"/>
          <p:nvPr/>
        </p:nvPicPr>
        <p:blipFill rotWithShape="1">
          <a:blip r:embed="rId8">
            <a:alphaModFix/>
          </a:blip>
          <a:srcRect/>
          <a:stretch/>
        </p:blipFill>
        <p:spPr>
          <a:xfrm>
            <a:off x="6561698" y="5732739"/>
            <a:ext cx="552560" cy="546211"/>
          </a:xfrm>
          <a:prstGeom prst="rect">
            <a:avLst/>
          </a:prstGeom>
          <a:noFill/>
          <a:ln>
            <a:noFill/>
          </a:ln>
        </p:spPr>
      </p:pic>
      <p:sp>
        <p:nvSpPr>
          <p:cNvPr id="57" name="Google Shape;171;p8">
            <a:extLst>
              <a:ext uri="{FF2B5EF4-FFF2-40B4-BE49-F238E27FC236}">
                <a16:creationId xmlns:a16="http://schemas.microsoft.com/office/drawing/2014/main" id="{A491C965-87F3-4C3A-B371-F24C5EB46D7A}"/>
              </a:ext>
            </a:extLst>
          </p:cNvPr>
          <p:cNvSpPr txBox="1"/>
          <p:nvPr/>
        </p:nvSpPr>
        <p:spPr>
          <a:xfrm>
            <a:off x="7114258" y="5705843"/>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do/go</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running.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Google Shape;171;p8">
            <a:extLst>
              <a:ext uri="{FF2B5EF4-FFF2-40B4-BE49-F238E27FC236}">
                <a16:creationId xmlns:a16="http://schemas.microsoft.com/office/drawing/2014/main" id="{4510DA98-CE41-405A-8929-BFD18626A4AE}"/>
              </a:ext>
            </a:extLst>
          </p:cNvPr>
          <p:cNvSpPr txBox="1"/>
          <p:nvPr/>
        </p:nvSpPr>
        <p:spPr>
          <a:xfrm>
            <a:off x="7114258" y="6234454"/>
            <a:ext cx="566533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going/going running.</a:t>
            </a:r>
          </a:p>
        </p:txBody>
      </p:sp>
      <p:pic>
        <p:nvPicPr>
          <p:cNvPr id="59" name="Google Shape;183;p8">
            <a:extLst>
              <a:ext uri="{FF2B5EF4-FFF2-40B4-BE49-F238E27FC236}">
                <a16:creationId xmlns:a16="http://schemas.microsoft.com/office/drawing/2014/main" id="{5CE9D1B2-AC56-4EF8-8785-88232DD92593}"/>
              </a:ext>
            </a:extLst>
          </p:cNvPr>
          <p:cNvPicPr preferRelativeResize="0"/>
          <p:nvPr/>
        </p:nvPicPr>
        <p:blipFill rotWithShape="1">
          <a:blip r:embed="rId8">
            <a:alphaModFix/>
          </a:blip>
          <a:srcRect/>
          <a:stretch/>
        </p:blipFill>
        <p:spPr>
          <a:xfrm>
            <a:off x="6561698" y="6252999"/>
            <a:ext cx="552560" cy="462482"/>
          </a:xfrm>
          <a:prstGeom prst="rect">
            <a:avLst/>
          </a:prstGeom>
          <a:noFill/>
          <a:ln>
            <a:noFill/>
          </a:ln>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F_5.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3F_5.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T3_W3F_5.3.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6" name="T3_W3F_5.4.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3" grpId="0"/>
      <p:bldP spid="34" grpId="0" animBg="1"/>
      <p:bldP spid="39" grpId="0"/>
      <p:bldP spid="41" grpId="0"/>
      <p:bldP spid="24" grpId="0"/>
      <p:bldP spid="32" grpId="0"/>
      <p:bldP spid="36" grpId="0" animBg="1"/>
      <p:bldP spid="37" grpId="0"/>
      <p:bldP spid="38" grpId="0" animBg="1"/>
      <p:bldP spid="42" grpId="0"/>
      <p:bldP spid="45" grpId="0"/>
      <p:bldP spid="46" grpId="0"/>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Asking questions using ‘</a:t>
            </a:r>
            <a:r>
              <a:rPr lang="en-GB" sz="3600" b="1" dirty="0" err="1">
                <a:solidFill>
                  <a:srgbClr val="1E4E79"/>
                </a:solidFill>
                <a:latin typeface="Century Gothic"/>
                <a:ea typeface="Century Gothic"/>
                <a:cs typeface="Century Gothic"/>
                <a:sym typeface="Century Gothic"/>
              </a:rPr>
              <a:t>Q</a:t>
            </a:r>
            <a:r>
              <a:rPr lang="en-GB" sz="3600" b="1" i="1" dirty="0" err="1">
                <a:solidFill>
                  <a:srgbClr val="1E4E79"/>
                </a:solidFill>
                <a:latin typeface="Century Gothic"/>
                <a:ea typeface="Century Gothic"/>
                <a:cs typeface="Century Gothic"/>
                <a:sym typeface="Century Gothic"/>
              </a:rPr>
              <a:t>u’</a:t>
            </a:r>
            <a:r>
              <a:rPr lang="en-GB" sz="3600" b="1" dirty="0" err="1">
                <a:solidFill>
                  <a:srgbClr val="1E4E79"/>
                </a:solidFill>
                <a:latin typeface="Century Gothic"/>
                <a:ea typeface="Century Gothic"/>
                <a:cs typeface="Century Gothic"/>
                <a:sym typeface="Century Gothic"/>
              </a:rPr>
              <a:t>e</a:t>
            </a:r>
            <a:r>
              <a:rPr lang="en-GB" sz="3600" b="1" i="1" dirty="0" err="1">
                <a:solidFill>
                  <a:srgbClr val="1E4E79"/>
                </a:solidFill>
                <a:latin typeface="Century Gothic"/>
                <a:ea typeface="Century Gothic"/>
                <a:cs typeface="Century Gothic"/>
                <a:sym typeface="Century Gothic"/>
              </a:rPr>
              <a:t>st-ce</a:t>
            </a:r>
            <a:r>
              <a:rPr lang="en-GB" sz="3600" b="1" i="1" dirty="0">
                <a:solidFill>
                  <a:srgbClr val="1E4E79"/>
                </a:solidFill>
                <a:latin typeface="Century Gothic"/>
                <a:ea typeface="Century Gothic"/>
                <a:cs typeface="Century Gothic"/>
                <a:sym typeface="Century Gothic"/>
              </a:rPr>
              <a:t> que…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52941" y="1525315"/>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Let’s practise saying </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800" b="1" i="1"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ea typeface="+mn-ea"/>
                <a:cs typeface="+mn-cs"/>
              </a:rPr>
              <a:t>st</a:t>
            </a:r>
            <a:r>
              <a:rPr kumimoji="0" lang="en-GB" sz="28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questions:</a:t>
            </a: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1058380" y="3289370"/>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909789" y="3263887"/>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F60C2A04-D1BD-4B71-ABA3-37A8676DF984}"/>
              </a:ext>
            </a:extLst>
          </p:cNvPr>
          <p:cNvSpPr/>
          <p:nvPr/>
        </p:nvSpPr>
        <p:spPr>
          <a:xfrm>
            <a:off x="4262846" y="2156680"/>
            <a:ext cx="3378152" cy="479350"/>
          </a:xfrm>
          <a:prstGeom prst="wedgeRoundRectCallout">
            <a:avLst>
              <a:gd name="adj1" fmla="val -38465"/>
              <a:gd name="adj2" fmla="val -980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are silent.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5" name="Speech Bubble: Rectangle with Corners Rounded 24">
            <a:extLst>
              <a:ext uri="{FF2B5EF4-FFF2-40B4-BE49-F238E27FC236}">
                <a16:creationId xmlns:a16="http://schemas.microsoft.com/office/drawing/2014/main" id="{E82CEB95-504D-4BA7-9C8A-2D44AABE149F}"/>
              </a:ext>
            </a:extLst>
          </p:cNvPr>
          <p:cNvSpPr/>
          <p:nvPr/>
        </p:nvSpPr>
        <p:spPr>
          <a:xfrm>
            <a:off x="6838977" y="727077"/>
            <a:ext cx="3378152" cy="887285"/>
          </a:xfrm>
          <a:prstGeom prst="wedgeRoundRectCallout">
            <a:avLst>
              <a:gd name="adj1" fmla="val -92306"/>
              <a:gd name="adj2" fmla="val 5853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 ‘s’ sound is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soft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CustomShape 23">
            <a:hlinkClick r:id="" action="ppaction://noaction">
              <a:snd r:embed="rId4" name="T3_W3F_6.1.wav"/>
            </a:hlinkClick>
            <a:extLst>
              <a:ext uri="{FF2B5EF4-FFF2-40B4-BE49-F238E27FC236}">
                <a16:creationId xmlns:a16="http://schemas.microsoft.com/office/drawing/2014/main" id="{6485FC7D-3F67-4658-889C-A23B7AF27D5E}"/>
              </a:ext>
            </a:extLst>
          </p:cNvPr>
          <p:cNvSpPr/>
          <p:nvPr/>
        </p:nvSpPr>
        <p:spPr>
          <a:xfrm>
            <a:off x="380971" y="33299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4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4" name="Speech Bubble: Rectangle with Corners Rounded 43">
            <a:extLst>
              <a:ext uri="{FF2B5EF4-FFF2-40B4-BE49-F238E27FC236}">
                <a16:creationId xmlns:a16="http://schemas.microsoft.com/office/drawing/2014/main" id="{F04E3C32-632D-4C82-85D0-B29FAA15CADD}"/>
              </a:ext>
            </a:extLst>
          </p:cNvPr>
          <p:cNvSpPr/>
          <p:nvPr/>
        </p:nvSpPr>
        <p:spPr>
          <a:xfrm>
            <a:off x="744109" y="4914698"/>
            <a:ext cx="4710710" cy="777712"/>
          </a:xfrm>
          <a:prstGeom prst="wedgeRoundRectCallout">
            <a:avLst>
              <a:gd name="adj1" fmla="val -22062"/>
              <a:gd name="adj2" fmla="val -45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When you say it slowly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five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separate 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945F35BF-C238-4DDE-8748-2779C6764D92}"/>
              </a:ext>
            </a:extLst>
          </p:cNvPr>
          <p:cNvSpPr/>
          <p:nvPr/>
        </p:nvSpPr>
        <p:spPr>
          <a:xfrm>
            <a:off x="6956641" y="4914698"/>
            <a:ext cx="4896901" cy="744121"/>
          </a:xfrm>
          <a:prstGeom prst="wedgeRoundRectCallout">
            <a:avLst>
              <a:gd name="adj1" fmla="val -16554"/>
              <a:gd name="adj2" fmla="val -4483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In conversation we speed up and there are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four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syllables.</a:t>
            </a:r>
            <a:endParaRPr kumimoji="0" lang="en-GB" sz="2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Rectangle: Rounded Corners 18">
            <a:extLst>
              <a:ext uri="{FF2B5EF4-FFF2-40B4-BE49-F238E27FC236}">
                <a16:creationId xmlns:a16="http://schemas.microsoft.com/office/drawing/2014/main" id="{9DB44A33-6375-4D4C-9792-71A5C0AF08F2}"/>
              </a:ext>
            </a:extLst>
          </p:cNvPr>
          <p:cNvSpPr/>
          <p:nvPr/>
        </p:nvSpPr>
        <p:spPr>
          <a:xfrm>
            <a:off x="7402030" y="3304623"/>
            <a:ext cx="4284095"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Google Shape;171;p8">
            <a:extLst>
              <a:ext uri="{FF2B5EF4-FFF2-40B4-BE49-F238E27FC236}">
                <a16:creationId xmlns:a16="http://schemas.microsoft.com/office/drawing/2014/main" id="{011FD9FF-1E53-44FB-91D0-00A3A666F0B6}"/>
              </a:ext>
            </a:extLst>
          </p:cNvPr>
          <p:cNvSpPr txBox="1"/>
          <p:nvPr/>
        </p:nvSpPr>
        <p:spPr>
          <a:xfrm>
            <a:off x="7253439" y="3279140"/>
            <a:ext cx="443268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a:t>
            </a:r>
            <a:r>
              <a:rPr kumimoji="0" lang="en-GB" sz="2800" b="1" i="0" u="none" strike="noStrike" kern="1200" cap="none" spc="0" normalizeH="0" baseline="0" noProof="0" dirty="0" err="1">
                <a:ln>
                  <a:noFill/>
                </a:ln>
                <a:solidFill>
                  <a:srgbClr val="44546A">
                    <a:lumMod val="60000"/>
                    <a:lumOff val="40000"/>
                  </a:srgbClr>
                </a:solidFill>
                <a:effectLst/>
                <a:uLnTx/>
                <a:uFillTx/>
                <a:latin typeface="Century Gothic" panose="020B0502020202020204" pitchFamily="34" charset="0"/>
              </a:rPr>
              <a:t>st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3">
            <a:hlinkClick r:id="" action="ppaction://noaction">
              <a:snd r:embed="rId5" name="T3_W3F_6.2.wav"/>
            </a:hlinkClick>
            <a:extLst>
              <a:ext uri="{FF2B5EF4-FFF2-40B4-BE49-F238E27FC236}">
                <a16:creationId xmlns:a16="http://schemas.microsoft.com/office/drawing/2014/main" id="{B576CDAA-3017-4EAB-897E-96773C45B6CD}"/>
              </a:ext>
            </a:extLst>
          </p:cNvPr>
          <p:cNvSpPr/>
          <p:nvPr/>
        </p:nvSpPr>
        <p:spPr>
          <a:xfrm>
            <a:off x="6724621" y="334522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Google Shape;169;p8">
            <a:extLst>
              <a:ext uri="{FF2B5EF4-FFF2-40B4-BE49-F238E27FC236}">
                <a16:creationId xmlns:a16="http://schemas.microsoft.com/office/drawing/2014/main" id="{D1B167AA-E92B-408A-8A50-FE8ED359A4AF}"/>
              </a:ext>
            </a:extLst>
          </p:cNvPr>
          <p:cNvSpPr txBox="1"/>
          <p:nvPr/>
        </p:nvSpPr>
        <p:spPr>
          <a:xfrm>
            <a:off x="965584" y="3905036"/>
            <a:ext cx="575903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make?</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are you doing, making?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69;p8">
            <a:extLst>
              <a:ext uri="{FF2B5EF4-FFF2-40B4-BE49-F238E27FC236}">
                <a16:creationId xmlns:a16="http://schemas.microsoft.com/office/drawing/2014/main" id="{DC7D1DEA-1677-4ECC-B734-6E980E1341B7}"/>
              </a:ext>
            </a:extLst>
          </p:cNvPr>
          <p:cNvSpPr txBox="1"/>
          <p:nvPr/>
        </p:nvSpPr>
        <p:spPr>
          <a:xfrm>
            <a:off x="7402030" y="3859187"/>
            <a:ext cx="5759037"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do you do, make?</a:t>
            </a:r>
            <a:b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What are you doing, making?</a:t>
            </a:r>
            <a:endParaRPr kumimoji="0"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57568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24" grpId="0" animBg="1"/>
      <p:bldP spid="25" grpId="0" animBg="1"/>
      <p:bldP spid="32" grpId="0" animBg="1"/>
      <p:bldP spid="44" grpId="0" animBg="1"/>
      <p:bldP spid="45" grpId="0" animBg="1"/>
      <p:bldP spid="19" grpId="0" animBg="1"/>
      <p:bldP spid="20" grpId="0"/>
      <p:bldP spid="21" grpId="0" animBg="1"/>
      <p:bldP spid="31"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44" name="Picture 43" descr="A picture containing text, toy, doll&#10;&#10;Description automatically generated">
            <a:extLst>
              <a:ext uri="{FF2B5EF4-FFF2-40B4-BE49-F238E27FC236}">
                <a16:creationId xmlns:a16="http://schemas.microsoft.com/office/drawing/2014/main" id="{03A63F0E-F0CB-4793-B68A-0B65DB472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80991" y="4289497"/>
            <a:ext cx="780594" cy="1287385"/>
          </a:xfrm>
          <a:prstGeom prst="rect">
            <a:avLst/>
          </a:prstGeom>
        </p:spPr>
      </p:pic>
      <p:sp>
        <p:nvSpPr>
          <p:cNvPr id="109" name="Speech Bubble: Rectangle with Corners Rounded 108">
            <a:extLst>
              <a:ext uri="{FF2B5EF4-FFF2-40B4-BE49-F238E27FC236}">
                <a16:creationId xmlns:a16="http://schemas.microsoft.com/office/drawing/2014/main" id="{3981C090-30AC-45D4-A954-226DC0FCCC51}"/>
              </a:ext>
            </a:extLst>
          </p:cNvPr>
          <p:cNvSpPr/>
          <p:nvPr/>
        </p:nvSpPr>
        <p:spPr>
          <a:xfrm>
            <a:off x="716800" y="2281488"/>
            <a:ext cx="10102542" cy="4324833"/>
          </a:xfrm>
          <a:prstGeom prst="wedgeRoundRectCallout">
            <a:avLst>
              <a:gd name="adj1" fmla="val 57555"/>
              <a:gd name="adj2" fmla="val 1317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text, toy, doll&#10;&#10;Description automatically generated">
            <a:extLst>
              <a:ext uri="{FF2B5EF4-FFF2-40B4-BE49-F238E27FC236}">
                <a16:creationId xmlns:a16="http://schemas.microsoft.com/office/drawing/2014/main" id="{5369B7DA-5E1D-4CE4-90E8-A3C56D12EA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135" y="966395"/>
            <a:ext cx="874351" cy="1485942"/>
          </a:xfrm>
          <a:prstGeom prst="rect">
            <a:avLst/>
          </a:prstGeom>
        </p:spPr>
      </p:pic>
      <p:pic>
        <p:nvPicPr>
          <p:cNvPr id="41" name="Graphic 40" descr="Teacher">
            <a:extLst>
              <a:ext uri="{FF2B5EF4-FFF2-40B4-BE49-F238E27FC236}">
                <a16:creationId xmlns:a16="http://schemas.microsoft.com/office/drawing/2014/main" id="{2E09E86C-F0EB-4891-BA05-1ABA3D03CD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93860" y="-16829"/>
            <a:ext cx="914400" cy="914400"/>
          </a:xfrm>
          <a:prstGeom prst="rect">
            <a:avLst/>
          </a:prstGeom>
        </p:spPr>
      </p:pic>
      <p:sp>
        <p:nvSpPr>
          <p:cNvPr id="42" name="Speech Bubble: Rectangle with Corners Rounded 41">
            <a:hlinkClick r:id="" action="ppaction://noaction">
              <a:snd r:embed="rId12" name="T3_W3F_7.1.wav"/>
            </a:hlinkClick>
            <a:extLst>
              <a:ext uri="{FF2B5EF4-FFF2-40B4-BE49-F238E27FC236}">
                <a16:creationId xmlns:a16="http://schemas.microsoft.com/office/drawing/2014/main" id="{9566B0F9-0BDA-4B72-AB8C-083C5DF00E5C}"/>
              </a:ext>
            </a:extLst>
          </p:cNvPr>
          <p:cNvSpPr/>
          <p:nvPr/>
        </p:nvSpPr>
        <p:spPr>
          <a:xfrm>
            <a:off x="3766948" y="90198"/>
            <a:ext cx="7183628" cy="51804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158" name="Google Shape;369;p8">
            <a:hlinkClick r:id="" action="ppaction://noaction">
              <a:snd r:embed="rId12" name="T3_W3F_7.1.wav"/>
            </a:hlinkClick>
            <a:extLst>
              <a:ext uri="{FF2B5EF4-FFF2-40B4-BE49-F238E27FC236}">
                <a16:creationId xmlns:a16="http://schemas.microsoft.com/office/drawing/2014/main" id="{7CCC0705-9CE5-4D6B-879F-C58BDCE1EF1A}"/>
              </a:ext>
            </a:extLst>
          </p:cNvPr>
          <p:cNvSpPr txBox="1"/>
          <p:nvPr/>
        </p:nvSpPr>
        <p:spPr>
          <a:xfrm>
            <a:off x="3755145" y="118405"/>
            <a:ext cx="73954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Écoute. Quelle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réponse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correspondante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32945"/>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22328"/>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8" name="CustomShape 23">
            <a:hlinkClick r:id="" action="ppaction://noaction">
              <a:snd r:embed="rId14" name="T3_W3F_7.2.wav"/>
            </a:hlinkClick>
            <a:extLst>
              <a:ext uri="{FF2B5EF4-FFF2-40B4-BE49-F238E27FC236}">
                <a16:creationId xmlns:a16="http://schemas.microsoft.com/office/drawing/2014/main" id="{467C8E07-46C9-4836-871C-045133A0A54D}"/>
              </a:ext>
            </a:extLst>
          </p:cNvPr>
          <p:cNvSpPr/>
          <p:nvPr/>
        </p:nvSpPr>
        <p:spPr>
          <a:xfrm>
            <a:off x="1847667" y="1011327"/>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72" name="CustomShape 23">
            <a:hlinkClick r:id="" action="ppaction://noaction">
              <a:snd r:embed="rId15" name="T3_W3F_7.3.wav"/>
            </a:hlinkClick>
            <a:extLst>
              <a:ext uri="{FF2B5EF4-FFF2-40B4-BE49-F238E27FC236}">
                <a16:creationId xmlns:a16="http://schemas.microsoft.com/office/drawing/2014/main" id="{DA744442-574B-4953-A05E-86EA3B48DF4F}"/>
              </a:ext>
            </a:extLst>
          </p:cNvPr>
          <p:cNvSpPr/>
          <p:nvPr/>
        </p:nvSpPr>
        <p:spPr>
          <a:xfrm>
            <a:off x="2732867" y="1000416"/>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2" name="CustomShape 23">
            <a:hlinkClick r:id="" action="ppaction://noaction">
              <a:snd r:embed="rId16" name="T3_W3F_7.4.wav"/>
            </a:hlinkClick>
            <a:extLst>
              <a:ext uri="{FF2B5EF4-FFF2-40B4-BE49-F238E27FC236}">
                <a16:creationId xmlns:a16="http://schemas.microsoft.com/office/drawing/2014/main" id="{AF4173E9-35A8-47DC-ABDF-0EE1C90E4F17}"/>
              </a:ext>
            </a:extLst>
          </p:cNvPr>
          <p:cNvSpPr/>
          <p:nvPr/>
        </p:nvSpPr>
        <p:spPr>
          <a:xfrm>
            <a:off x="3593661" y="986855"/>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3" name="CustomShape 23">
            <a:hlinkClick r:id="" action="ppaction://noaction">
              <a:snd r:embed="rId17" name="T3_W3F_7.5.wav"/>
            </a:hlinkClick>
            <a:extLst>
              <a:ext uri="{FF2B5EF4-FFF2-40B4-BE49-F238E27FC236}">
                <a16:creationId xmlns:a16="http://schemas.microsoft.com/office/drawing/2014/main" id="{DCE66A3E-88B8-4B91-90A9-163FA518D1AD}"/>
              </a:ext>
            </a:extLst>
          </p:cNvPr>
          <p:cNvSpPr/>
          <p:nvPr/>
        </p:nvSpPr>
        <p:spPr>
          <a:xfrm>
            <a:off x="4454455" y="986855"/>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84" name="CustomShape 23">
            <a:hlinkClick r:id="" action="ppaction://noaction">
              <a:snd r:embed="rId18" name="T3_W3F_7.6.wav"/>
            </a:hlinkClick>
            <a:extLst>
              <a:ext uri="{FF2B5EF4-FFF2-40B4-BE49-F238E27FC236}">
                <a16:creationId xmlns:a16="http://schemas.microsoft.com/office/drawing/2014/main" id="{B02AC3FD-2B82-45AD-81C3-C18EF99C19BC}"/>
              </a:ext>
            </a:extLst>
          </p:cNvPr>
          <p:cNvSpPr/>
          <p:nvPr/>
        </p:nvSpPr>
        <p:spPr>
          <a:xfrm>
            <a:off x="5355379" y="986855"/>
            <a:ext cx="464040" cy="396360"/>
          </a:xfrm>
          <a:prstGeom prst="actionButtonBlank">
            <a:avLst/>
          </a:prstGeom>
          <a:solidFill>
            <a:srgbClr val="F19D19">
              <a:lumMod val="20000"/>
              <a:lumOff val="80000"/>
            </a:srgbClr>
          </a:solidFill>
          <a:ln w="25400" cap="flat" cmpd="sng" algn="ctr">
            <a:solidFill>
              <a:srgbClr val="36AFCE">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01" name="Speech Bubble: Rectangle with Corners Rounded 100">
            <a:extLst>
              <a:ext uri="{FF2B5EF4-FFF2-40B4-BE49-F238E27FC236}">
                <a16:creationId xmlns:a16="http://schemas.microsoft.com/office/drawing/2014/main" id="{27CCB05D-38EC-416E-B7D6-310554A0A84E}"/>
              </a:ext>
            </a:extLst>
          </p:cNvPr>
          <p:cNvSpPr/>
          <p:nvPr/>
        </p:nvSpPr>
        <p:spPr>
          <a:xfrm>
            <a:off x="1411697" y="871257"/>
            <a:ext cx="4822232" cy="1169938"/>
          </a:xfrm>
          <a:prstGeom prst="wedgeRoundRectCallout">
            <a:avLst>
              <a:gd name="adj1" fmla="val -55648"/>
              <a:gd name="adj2" fmla="val 26521"/>
              <a:gd name="adj3" fmla="val 16667"/>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Google Shape;167;p2">
            <a:extLst>
              <a:ext uri="{FF2B5EF4-FFF2-40B4-BE49-F238E27FC236}">
                <a16:creationId xmlns:a16="http://schemas.microsoft.com/office/drawing/2014/main" id="{B1D2A79F-2AB8-4300-9112-D51A07F12784}"/>
              </a:ext>
            </a:extLst>
          </p:cNvPr>
          <p:cNvSpPr/>
          <p:nvPr/>
        </p:nvSpPr>
        <p:spPr>
          <a:xfrm>
            <a:off x="171472" y="13921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08;p3">
            <a:extLst>
              <a:ext uri="{FF2B5EF4-FFF2-40B4-BE49-F238E27FC236}">
                <a16:creationId xmlns:a16="http://schemas.microsoft.com/office/drawing/2014/main" id="{A55DB339-1020-405F-858F-E5C49CDAD0AC}"/>
              </a:ext>
            </a:extLst>
          </p:cNvPr>
          <p:cNvSpPr txBox="1"/>
          <p:nvPr/>
        </p:nvSpPr>
        <p:spPr>
          <a:xfrm>
            <a:off x="1331568" y="2787211"/>
            <a:ext cx="47622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 à pied.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7" name="Google Shape;108;p3">
            <a:extLst>
              <a:ext uri="{FF2B5EF4-FFF2-40B4-BE49-F238E27FC236}">
                <a16:creationId xmlns:a16="http://schemas.microsoft.com/office/drawing/2014/main" id="{DE2B1731-0B75-44E7-85C3-4FE14A6AF8E2}"/>
              </a:ext>
            </a:extLst>
          </p:cNvPr>
          <p:cNvSpPr txBox="1"/>
          <p:nvPr/>
        </p:nvSpPr>
        <p:spPr>
          <a:xfrm>
            <a:off x="6197444" y="2851386"/>
            <a:ext cx="422543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course à pied.</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8" name="Google Shape;108;p3">
            <a:extLst>
              <a:ext uri="{FF2B5EF4-FFF2-40B4-BE49-F238E27FC236}">
                <a16:creationId xmlns:a16="http://schemas.microsoft.com/office/drawing/2014/main" id="{1865311E-2CCF-4C8D-8979-B4A6A7FC3D63}"/>
              </a:ext>
            </a:extLst>
          </p:cNvPr>
          <p:cNvSpPr txBox="1"/>
          <p:nvPr/>
        </p:nvSpPr>
        <p:spPr>
          <a:xfrm>
            <a:off x="1304708" y="3432266"/>
            <a:ext cx="3531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99" name="Google Shape;108;p3">
            <a:extLst>
              <a:ext uri="{FF2B5EF4-FFF2-40B4-BE49-F238E27FC236}">
                <a16:creationId xmlns:a16="http://schemas.microsoft.com/office/drawing/2014/main" id="{89F23828-AEAC-4242-98F1-FF81CBEA9384}"/>
              </a:ext>
            </a:extLst>
          </p:cNvPr>
          <p:cNvSpPr txBox="1"/>
          <p:nvPr/>
        </p:nvSpPr>
        <p:spPr>
          <a:xfrm>
            <a:off x="1331568" y="4180758"/>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00" name="Google Shape;108;p3">
            <a:extLst>
              <a:ext uri="{FF2B5EF4-FFF2-40B4-BE49-F238E27FC236}">
                <a16:creationId xmlns:a16="http://schemas.microsoft.com/office/drawing/2014/main" id="{2A98F753-5418-4E7A-B687-B68AB76E660A}"/>
              </a:ext>
            </a:extLst>
          </p:cNvPr>
          <p:cNvSpPr txBox="1"/>
          <p:nvPr/>
        </p:nvSpPr>
        <p:spPr>
          <a:xfrm>
            <a:off x="1372658" y="4974295"/>
            <a:ext cx="476221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lang="en-GB" sz="2400" dirty="0" err="1">
                <a:solidFill>
                  <a:srgbClr val="002060"/>
                </a:solidFill>
                <a:latin typeface="Century Gothic" panose="020B0502020202020204" pitchFamily="34" charset="0"/>
              </a:rPr>
              <a:t>joue</a:t>
            </a:r>
            <a:r>
              <a:rPr lang="en-GB" sz="2400" dirty="0">
                <a:solidFill>
                  <a:srgbClr val="002060"/>
                </a:solidFill>
                <a:latin typeface="Century Gothic" panose="020B0502020202020204" pitchFamily="34" charset="0"/>
              </a:rPr>
              <a:t> de la </a:t>
            </a:r>
            <a:r>
              <a:rPr lang="en-GB" sz="2400" dirty="0" err="1">
                <a:solidFill>
                  <a:srgbClr val="002060"/>
                </a:solidFill>
                <a:latin typeface="Century Gothic" panose="020B0502020202020204" pitchFamily="34" charset="0"/>
              </a:rPr>
              <a:t>guitare</a:t>
            </a:r>
            <a:r>
              <a:rPr lang="en-GB" sz="2400" dirty="0">
                <a:solidFill>
                  <a:srgbClr val="002060"/>
                </a:solidFill>
                <a:latin typeface="Century Gothic" panose="020B0502020202020204" pitchFamily="34" charset="0"/>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cxnSp>
        <p:nvCxnSpPr>
          <p:cNvPr id="4" name="Straight Connector 3">
            <a:extLst>
              <a:ext uri="{FF2B5EF4-FFF2-40B4-BE49-F238E27FC236}">
                <a16:creationId xmlns:a16="http://schemas.microsoft.com/office/drawing/2014/main" id="{E7645149-8200-4C28-86B1-31ADA25ADE0F}"/>
              </a:ext>
            </a:extLst>
          </p:cNvPr>
          <p:cNvCxnSpPr/>
          <p:nvPr/>
        </p:nvCxnSpPr>
        <p:spPr>
          <a:xfrm>
            <a:off x="6027575" y="3018810"/>
            <a:ext cx="37235" cy="314725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0" name="Google Shape;108;p3">
            <a:extLst>
              <a:ext uri="{FF2B5EF4-FFF2-40B4-BE49-F238E27FC236}">
                <a16:creationId xmlns:a16="http://schemas.microsoft.com/office/drawing/2014/main" id="{B4040453-67E3-4CF6-B2AC-5BCCD2839099}"/>
              </a:ext>
            </a:extLst>
          </p:cNvPr>
          <p:cNvSpPr txBox="1"/>
          <p:nvPr/>
        </p:nvSpPr>
        <p:spPr>
          <a:xfrm>
            <a:off x="1349460" y="5795608"/>
            <a:ext cx="5273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je 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du violon.</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1" name="Google Shape;108;p3">
            <a:extLst>
              <a:ext uri="{FF2B5EF4-FFF2-40B4-BE49-F238E27FC236}">
                <a16:creationId xmlns:a16="http://schemas.microsoft.com/office/drawing/2014/main" id="{C352CC60-0B43-43EE-90F2-4F044EDA59A9}"/>
              </a:ext>
            </a:extLst>
          </p:cNvPr>
          <p:cNvSpPr txBox="1"/>
          <p:nvPr/>
        </p:nvSpPr>
        <p:spPr>
          <a:xfrm>
            <a:off x="6139181" y="3540665"/>
            <a:ext cx="501142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Non, je 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pas de la danse.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2" name="Google Shape;108;p3">
            <a:extLst>
              <a:ext uri="{FF2B5EF4-FFF2-40B4-BE49-F238E27FC236}">
                <a16:creationId xmlns:a16="http://schemas.microsoft.com/office/drawing/2014/main" id="{88F20A71-4D46-47CC-B0A5-93E3142C05BF}"/>
              </a:ext>
            </a:extLst>
          </p:cNvPr>
          <p:cNvSpPr txBox="1"/>
          <p:nvPr/>
        </p:nvSpPr>
        <p:spPr>
          <a:xfrm>
            <a:off x="6120170" y="4284751"/>
            <a:ext cx="370881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3" name="Google Shape;108;p3">
            <a:extLst>
              <a:ext uri="{FF2B5EF4-FFF2-40B4-BE49-F238E27FC236}">
                <a16:creationId xmlns:a16="http://schemas.microsoft.com/office/drawing/2014/main" id="{B5CBE876-7110-4439-8C10-5B25AF8CA53C}"/>
              </a:ext>
            </a:extLst>
          </p:cNvPr>
          <p:cNvSpPr txBox="1"/>
          <p:nvPr/>
        </p:nvSpPr>
        <p:spPr>
          <a:xfrm>
            <a:off x="6049208" y="4940703"/>
            <a:ext cx="420686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115" name="Google Shape;108;p3">
            <a:extLst>
              <a:ext uri="{FF2B5EF4-FFF2-40B4-BE49-F238E27FC236}">
                <a16:creationId xmlns:a16="http://schemas.microsoft.com/office/drawing/2014/main" id="{B92A0CB5-CB84-449A-BCB6-E33C93A863C0}"/>
              </a:ext>
            </a:extLst>
          </p:cNvPr>
          <p:cNvSpPr txBox="1"/>
          <p:nvPr/>
        </p:nvSpPr>
        <p:spPr>
          <a:xfrm>
            <a:off x="6134869" y="5773435"/>
            <a:ext cx="330001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violon.</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1C51CF9F-4BD7-459E-AA8D-2B9B0A9785C0}"/>
              </a:ext>
            </a:extLst>
          </p:cNvPr>
          <p:cNvSpPr txBox="1"/>
          <p:nvPr/>
        </p:nvSpPr>
        <p:spPr>
          <a:xfrm>
            <a:off x="864992" y="2742067"/>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16" name="TextBox 115">
            <a:extLst>
              <a:ext uri="{FF2B5EF4-FFF2-40B4-BE49-F238E27FC236}">
                <a16:creationId xmlns:a16="http://schemas.microsoft.com/office/drawing/2014/main" id="{251BEB02-865F-48BD-9816-351B4D575A19}"/>
              </a:ext>
            </a:extLst>
          </p:cNvPr>
          <p:cNvSpPr txBox="1"/>
          <p:nvPr/>
        </p:nvSpPr>
        <p:spPr>
          <a:xfrm>
            <a:off x="3165033" y="2253752"/>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17" name="TextBox 116">
            <a:extLst>
              <a:ext uri="{FF2B5EF4-FFF2-40B4-BE49-F238E27FC236}">
                <a16:creationId xmlns:a16="http://schemas.microsoft.com/office/drawing/2014/main" id="{9FF2AEC2-7021-44AD-A669-020CC589EB2A}"/>
              </a:ext>
            </a:extLst>
          </p:cNvPr>
          <p:cNvSpPr txBox="1"/>
          <p:nvPr/>
        </p:nvSpPr>
        <p:spPr>
          <a:xfrm>
            <a:off x="8126621" y="2288389"/>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18" name="TextBox 117">
            <a:extLst>
              <a:ext uri="{FF2B5EF4-FFF2-40B4-BE49-F238E27FC236}">
                <a16:creationId xmlns:a16="http://schemas.microsoft.com/office/drawing/2014/main" id="{51E2658E-AC3D-4CD6-8B3F-01207BE2EB33}"/>
              </a:ext>
            </a:extLst>
          </p:cNvPr>
          <p:cNvSpPr txBox="1"/>
          <p:nvPr/>
        </p:nvSpPr>
        <p:spPr>
          <a:xfrm>
            <a:off x="891853" y="3385848"/>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19" name="TextBox 118">
            <a:extLst>
              <a:ext uri="{FF2B5EF4-FFF2-40B4-BE49-F238E27FC236}">
                <a16:creationId xmlns:a16="http://schemas.microsoft.com/office/drawing/2014/main" id="{2F5D1B83-4E0C-450A-9553-FB421A9C71F9}"/>
              </a:ext>
            </a:extLst>
          </p:cNvPr>
          <p:cNvSpPr txBox="1"/>
          <p:nvPr/>
        </p:nvSpPr>
        <p:spPr>
          <a:xfrm>
            <a:off x="902224" y="4128539"/>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20" name="TextBox 119">
            <a:extLst>
              <a:ext uri="{FF2B5EF4-FFF2-40B4-BE49-F238E27FC236}">
                <a16:creationId xmlns:a16="http://schemas.microsoft.com/office/drawing/2014/main" id="{1FDAD703-90A3-4212-B23E-C4B335ED6EF3}"/>
              </a:ext>
            </a:extLst>
          </p:cNvPr>
          <p:cNvSpPr txBox="1"/>
          <p:nvPr/>
        </p:nvSpPr>
        <p:spPr>
          <a:xfrm>
            <a:off x="902224" y="4946884"/>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121" name="TextBox 120">
            <a:extLst>
              <a:ext uri="{FF2B5EF4-FFF2-40B4-BE49-F238E27FC236}">
                <a16:creationId xmlns:a16="http://schemas.microsoft.com/office/drawing/2014/main" id="{F53ED6D5-8995-4EBF-BF99-7A45536635A8}"/>
              </a:ext>
            </a:extLst>
          </p:cNvPr>
          <p:cNvSpPr txBox="1"/>
          <p:nvPr/>
        </p:nvSpPr>
        <p:spPr>
          <a:xfrm>
            <a:off x="902224" y="5622451"/>
            <a:ext cx="43971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 name="Rectangle: Rounded Corners 2">
            <a:extLst>
              <a:ext uri="{FF2B5EF4-FFF2-40B4-BE49-F238E27FC236}">
                <a16:creationId xmlns:a16="http://schemas.microsoft.com/office/drawing/2014/main" id="{79F51A3C-D340-4578-97EA-8347E257F62D}"/>
              </a:ext>
            </a:extLst>
          </p:cNvPr>
          <p:cNvSpPr/>
          <p:nvPr/>
        </p:nvSpPr>
        <p:spPr>
          <a:xfrm>
            <a:off x="6179579" y="2851386"/>
            <a:ext cx="4076493"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BB4F1DEB-05A7-4F0F-BA10-284DCFECACD8}"/>
              </a:ext>
            </a:extLst>
          </p:cNvPr>
          <p:cNvSpPr/>
          <p:nvPr/>
        </p:nvSpPr>
        <p:spPr>
          <a:xfrm>
            <a:off x="6171241" y="3519059"/>
            <a:ext cx="4691500" cy="49385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043362C1-D7A3-4523-A5BB-11547C832E16}"/>
              </a:ext>
            </a:extLst>
          </p:cNvPr>
          <p:cNvSpPr/>
          <p:nvPr/>
        </p:nvSpPr>
        <p:spPr>
          <a:xfrm>
            <a:off x="6176927" y="4289497"/>
            <a:ext cx="2728996" cy="451246"/>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FAFD11D4-9099-43A6-8A11-3EEB7F135779}"/>
              </a:ext>
            </a:extLst>
          </p:cNvPr>
          <p:cNvSpPr/>
          <p:nvPr/>
        </p:nvSpPr>
        <p:spPr>
          <a:xfrm>
            <a:off x="1385337" y="4982871"/>
            <a:ext cx="4642237" cy="523220"/>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FEBC7E1C-2B02-4E09-A5BB-A94978BC3CDC}"/>
              </a:ext>
            </a:extLst>
          </p:cNvPr>
          <p:cNvSpPr/>
          <p:nvPr/>
        </p:nvSpPr>
        <p:spPr>
          <a:xfrm>
            <a:off x="1314531" y="5765228"/>
            <a:ext cx="4669645" cy="492003"/>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3_W3F_7.7.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ircle(in)">
                                      <p:cBhvr>
                                        <p:cTn id="12" dur="20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3F_7.8.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circle(in)">
                                      <p:cBhvr>
                                        <p:cTn id="17" dur="2000"/>
                                        <p:tgtEl>
                                          <p:spTgt spid="37"/>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3F_7.9.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circle(in)">
                                      <p:cBhvr>
                                        <p:cTn id="22" dur="2000"/>
                                        <p:tgtEl>
                                          <p:spTgt spid="38"/>
                                        </p:tgtEl>
                                      </p:cBhvr>
                                    </p:animEffect>
                                  </p:childTnLst>
                                  <p:subTnLst>
                                    <p:audio>
                                      <p:cMediaNode>
                                        <p:cTn display="0" masterRel="sameClick">
                                          <p:stCondLst>
                                            <p:cond evt="begin" delay="0">
                                              <p:tn val="20"/>
                                            </p:cond>
                                          </p:stCondLst>
                                          <p:endCondLst>
                                            <p:cond evt="onStopAudio" delay="0">
                                              <p:tgtEl>
                                                <p:sldTgt/>
                                              </p:tgtEl>
                                            </p:cond>
                                          </p:endCondLst>
                                        </p:cTn>
                                        <p:tgtEl>
                                          <p:sndTgt r:embed="rId6" name="T3_W3F_7.10.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circle(in)">
                                      <p:cBhvr>
                                        <p:cTn id="27" dur="2000"/>
                                        <p:tgtEl>
                                          <p:spTgt spid="39"/>
                                        </p:tgtEl>
                                      </p:cBhvr>
                                    </p:animEffect>
                                  </p:childTnLst>
                                  <p:subTnLst>
                                    <p:audio>
                                      <p:cMediaNode>
                                        <p:cTn display="0" masterRel="sameClick">
                                          <p:stCondLst>
                                            <p:cond evt="begin" delay="0">
                                              <p:tn val="25"/>
                                            </p:cond>
                                          </p:stCondLst>
                                          <p:endCondLst>
                                            <p:cond evt="onStopAudio" delay="0">
                                              <p:tgtEl>
                                                <p:sldTgt/>
                                              </p:tgtEl>
                                            </p:cond>
                                          </p:endCondLst>
                                        </p:cTn>
                                        <p:tgtEl>
                                          <p:sndTgt r:embed="rId7" name="T3_W3F_7.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37"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2" name="TextBox 51">
            <a:hlinkClick r:id="" action="ppaction://noaction">
              <a:snd r:embed="rId5" name="T3_W3F_8.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ton/ta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partenaire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4" name="TextBox 43">
            <a:extLst>
              <a:ext uri="{FF2B5EF4-FFF2-40B4-BE49-F238E27FC236}">
                <a16:creationId xmlns:a16="http://schemas.microsoft.com/office/drawing/2014/main" id="{5D0898DE-1127-456E-A502-E1D92714763F}"/>
              </a:ext>
            </a:extLst>
          </p:cNvPr>
          <p:cNvSpPr txBox="1"/>
          <p:nvPr/>
        </p:nvSpPr>
        <p:spPr>
          <a:xfrm>
            <a:off x="123797" y="1737840"/>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1" name="TextBox 80">
            <a:extLst>
              <a:ext uri="{FF2B5EF4-FFF2-40B4-BE49-F238E27FC236}">
                <a16:creationId xmlns:a16="http://schemas.microsoft.com/office/drawing/2014/main" id="{2D44D90B-4841-4A27-93B5-B2FC94E24524}"/>
              </a:ext>
            </a:extLst>
          </p:cNvPr>
          <p:cNvSpPr txBox="1"/>
          <p:nvPr/>
        </p:nvSpPr>
        <p:spPr>
          <a:xfrm>
            <a:off x="192831" y="4131181"/>
            <a:ext cx="43835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Qu’est-ce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je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82" name="TextBox 81">
            <a:extLst>
              <a:ext uri="{FF2B5EF4-FFF2-40B4-BE49-F238E27FC236}">
                <a16:creationId xmlns:a16="http://schemas.microsoft.com/office/drawing/2014/main" id="{B1DADC38-168F-4C5C-BE79-6BCE0C3B8860}"/>
              </a:ext>
            </a:extLst>
          </p:cNvPr>
          <p:cNvSpPr txBox="1"/>
          <p:nvPr/>
        </p:nvSpPr>
        <p:spPr>
          <a:xfrm>
            <a:off x="156453" y="11556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are you doing?</a:t>
            </a:r>
          </a:p>
        </p:txBody>
      </p:sp>
      <p:sp>
        <p:nvSpPr>
          <p:cNvPr id="83" name="TextBox 82">
            <a:extLst>
              <a:ext uri="{FF2B5EF4-FFF2-40B4-BE49-F238E27FC236}">
                <a16:creationId xmlns:a16="http://schemas.microsoft.com/office/drawing/2014/main" id="{DD858CB1-B38F-4C3C-8FA8-258F1857B3A2}"/>
              </a:ext>
            </a:extLst>
          </p:cNvPr>
          <p:cNvSpPr txBox="1"/>
          <p:nvPr/>
        </p:nvSpPr>
        <p:spPr>
          <a:xfrm>
            <a:off x="123171" y="2548150"/>
            <a:ext cx="1142428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I am doing or playing… and the 3 activities on your card.</a:t>
            </a:r>
          </a:p>
        </p:txBody>
      </p:sp>
      <p:sp>
        <p:nvSpPr>
          <p:cNvPr id="84" name="TextBox 83">
            <a:extLst>
              <a:ext uri="{FF2B5EF4-FFF2-40B4-BE49-F238E27FC236}">
                <a16:creationId xmlns:a16="http://schemas.microsoft.com/office/drawing/2014/main" id="{335EC582-1D42-4AF2-AECE-31C88DC9F2B4}"/>
              </a:ext>
            </a:extLst>
          </p:cNvPr>
          <p:cNvSpPr txBox="1"/>
          <p:nvPr/>
        </p:nvSpPr>
        <p:spPr>
          <a:xfrm>
            <a:off x="138089" y="3401771"/>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Ask your partner: What am I doing?</a:t>
            </a:r>
          </a:p>
        </p:txBody>
      </p:sp>
      <p:sp>
        <p:nvSpPr>
          <p:cNvPr id="85" name="TextBox 84">
            <a:extLst>
              <a:ext uri="{FF2B5EF4-FFF2-40B4-BE49-F238E27FC236}">
                <a16:creationId xmlns:a16="http://schemas.microsoft.com/office/drawing/2014/main" id="{F5CD6E35-3CF4-41EA-A7C5-CD44A746E843}"/>
              </a:ext>
            </a:extLst>
          </p:cNvPr>
          <p:cNvSpPr txBox="1"/>
          <p:nvPr/>
        </p:nvSpPr>
        <p:spPr>
          <a:xfrm>
            <a:off x="156453" y="4873518"/>
            <a:ext cx="1251451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Tell your partner: You are doing or playing… and the 3 activities on your card.</a:t>
            </a:r>
          </a:p>
        </p:txBody>
      </p:sp>
      <p:sp>
        <p:nvSpPr>
          <p:cNvPr id="86" name="TextBox 85">
            <a:extLst>
              <a:ext uri="{FF2B5EF4-FFF2-40B4-BE49-F238E27FC236}">
                <a16:creationId xmlns:a16="http://schemas.microsoft.com/office/drawing/2014/main" id="{F7EE5D45-8426-4D78-96A9-C2E2EABA5F7D}"/>
              </a:ext>
            </a:extLst>
          </p:cNvPr>
          <p:cNvSpPr txBox="1"/>
          <p:nvPr/>
        </p:nvSpPr>
        <p:spPr>
          <a:xfrm>
            <a:off x="156453" y="5754923"/>
            <a:ext cx="911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Make sure you write down all six activities.</a:t>
            </a:r>
          </a:p>
        </p:txBody>
      </p:sp>
      <p:sp>
        <p:nvSpPr>
          <p:cNvPr id="3" name="Speech Bubble: Rectangle with Corners Rounded 2">
            <a:extLst>
              <a:ext uri="{FF2B5EF4-FFF2-40B4-BE49-F238E27FC236}">
                <a16:creationId xmlns:a16="http://schemas.microsoft.com/office/drawing/2014/main" id="{1983CDF6-4B50-4DD2-AB4F-E03587F53754}"/>
              </a:ext>
            </a:extLst>
          </p:cNvPr>
          <p:cNvSpPr/>
          <p:nvPr/>
        </p:nvSpPr>
        <p:spPr>
          <a:xfrm>
            <a:off x="8283160" y="5342191"/>
            <a:ext cx="3383173" cy="1252630"/>
          </a:xfrm>
          <a:prstGeom prst="wedgeRoundRectCallout">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Then swap roles!</a:t>
            </a:r>
          </a:p>
        </p:txBody>
      </p:sp>
      <p:sp>
        <p:nvSpPr>
          <p:cNvPr id="88" name="Speech Bubble: Rectangle with Corners Rounded 87">
            <a:extLst>
              <a:ext uri="{FF2B5EF4-FFF2-40B4-BE49-F238E27FC236}">
                <a16:creationId xmlns:a16="http://schemas.microsoft.com/office/drawing/2014/main" id="{84A08A7C-73B4-41B6-89FE-1DCBDE0E419D}"/>
              </a:ext>
            </a:extLst>
          </p:cNvPr>
          <p:cNvSpPr/>
          <p:nvPr/>
        </p:nvSpPr>
        <p:spPr>
          <a:xfrm>
            <a:off x="7388352" y="3123964"/>
            <a:ext cx="4680477" cy="1626841"/>
          </a:xfrm>
          <a:prstGeom prst="wedgeRoundRectCallout">
            <a:avLst>
              <a:gd name="adj1" fmla="val -61839"/>
              <a:gd name="adj2" fmla="val -23591"/>
              <a:gd name="adj3" fmla="val 16667"/>
            </a:avLst>
          </a:prstGeom>
          <a:solidFill>
            <a:srgbClr val="FF006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means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 do/make </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 am doing/making;</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je </a:t>
            </a:r>
            <a:r>
              <a:rPr kumimoji="0" lang="en-GB" sz="28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joue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means </a:t>
            </a:r>
            <a:br>
              <a:rPr kumimoji="0" lang="en-GB" sz="280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I play/am playing.</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Google Shape;167;p2">
            <a:extLst>
              <a:ext uri="{FF2B5EF4-FFF2-40B4-BE49-F238E27FC236}">
                <a16:creationId xmlns:a16="http://schemas.microsoft.com/office/drawing/2014/main" id="{D2F277E4-DCC9-48BE-8990-3F42E6A6FD47}"/>
              </a:ext>
            </a:extLst>
          </p:cNvPr>
          <p:cNvSpPr/>
          <p:nvPr/>
        </p:nvSpPr>
        <p:spPr>
          <a:xfrm>
            <a:off x="123171" y="101386"/>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3F_8.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1" grpId="0"/>
      <p:bldP spid="83" grpId="0"/>
      <p:bldP spid="84" grpId="0"/>
      <p:bldP spid="85" grpId="0"/>
      <p:bldP spid="86" grpId="0"/>
      <p:bldP spid="3" grpId="0" animBg="1"/>
      <p:bldP spid="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3">
            <a:extLst>
              <a:ext uri="{FF2B5EF4-FFF2-40B4-BE49-F238E27FC236}">
                <a16:creationId xmlns:a16="http://schemas.microsoft.com/office/drawing/2014/main" id="{1E9B8ED9-9755-436E-ABAE-8425A2DAEC2C}"/>
              </a:ext>
            </a:extLst>
          </p:cNvPr>
          <p:cNvGraphicFramePr>
            <a:graphicFrameLocks noGrp="1"/>
          </p:cNvGraphicFramePr>
          <p:nvPr/>
        </p:nvGraphicFramePr>
        <p:xfrm>
          <a:off x="5982074" y="1884184"/>
          <a:ext cx="5863771" cy="4830870"/>
        </p:xfrm>
        <a:graphic>
          <a:graphicData uri="http://schemas.openxmlformats.org/drawingml/2006/table">
            <a:tbl>
              <a:tblPr firstRow="1" bandRow="1">
                <a:tableStyleId>{5940675A-B579-460E-94D1-54222C63F5DA}</a:tableStyleId>
              </a:tblPr>
              <a:tblGrid>
                <a:gridCol w="5863771">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I am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You are …</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4A: </a:t>
            </a:r>
            <a:endParaRPr lang="en-GB" sz="2800" dirty="0">
              <a:latin typeface="Century Gothic" panose="020B0502020202020204" pitchFamily="34" charset="0"/>
            </a:endParaRPr>
          </a:p>
        </p:txBody>
      </p:sp>
      <p:sp>
        <p:nvSpPr>
          <p:cNvPr id="52" name="TextBox 51">
            <a:hlinkClick r:id="" action="ppaction://noaction">
              <a:snd r:embed="rId9" name="T3_W3F_9.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hlinkClick r:id="" action="ppaction://noaction">
              <a:snd r:embed="rId10" name="T3_W3F_9.2.wav"/>
            </a:hlinkClick>
            <a:extLst>
              <a:ext uri="{FF2B5EF4-FFF2-40B4-BE49-F238E27FC236}">
                <a16:creationId xmlns:a16="http://schemas.microsoft.com/office/drawing/2014/main" id="{5D0898DE-1127-456E-A502-E1D92714763F}"/>
              </a:ext>
            </a:extLst>
          </p:cNvPr>
          <p:cNvSpPr txBox="1"/>
          <p:nvPr/>
        </p:nvSpPr>
        <p:spPr>
          <a:xfrm>
            <a:off x="123171" y="751954"/>
            <a:ext cx="533710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0829" y="589486"/>
            <a:ext cx="870244" cy="848156"/>
          </a:xfrm>
          <a:prstGeom prst="rect">
            <a:avLst/>
          </a:prstGeom>
        </p:spPr>
      </p:pic>
      <p:sp>
        <p:nvSpPr>
          <p:cNvPr id="9" name="TextBox 8">
            <a:hlinkClick r:id="" action="ppaction://noaction">
              <a:snd r:embed="rId13" name="T3_W3F_9.3.wav"/>
            </a:hlinkClick>
            <a:extLst>
              <a:ext uri="{FF2B5EF4-FFF2-40B4-BE49-F238E27FC236}">
                <a16:creationId xmlns:a16="http://schemas.microsoft.com/office/drawing/2014/main" id="{5CD5357E-745F-4C15-9028-66624DB31F0A}"/>
              </a:ext>
            </a:extLst>
          </p:cNvPr>
          <p:cNvSpPr txBox="1"/>
          <p:nvPr/>
        </p:nvSpPr>
        <p:spPr>
          <a:xfrm>
            <a:off x="5980980" y="751954"/>
            <a:ext cx="403306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aphicFrame>
        <p:nvGraphicFramePr>
          <p:cNvPr id="3" name="Table 3">
            <a:extLst>
              <a:ext uri="{FF2B5EF4-FFF2-40B4-BE49-F238E27FC236}">
                <a16:creationId xmlns:a16="http://schemas.microsoft.com/office/drawing/2014/main" id="{6D474AAA-8993-4A60-86F7-E4E086361E37}"/>
              </a:ext>
            </a:extLst>
          </p:cNvPr>
          <p:cNvGraphicFramePr>
            <a:graphicFrameLocks noGrp="1"/>
          </p:cNvGraphicFramePr>
          <p:nvPr/>
        </p:nvGraphicFramePr>
        <p:xfrm>
          <a:off x="200941" y="1898630"/>
          <a:ext cx="4780263" cy="4830870"/>
        </p:xfrm>
        <a:graphic>
          <a:graphicData uri="http://schemas.openxmlformats.org/drawingml/2006/table">
            <a:tbl>
              <a:tblPr firstRow="1" bandRow="1">
                <a:tableStyleId>{5940675A-B579-460E-94D1-54222C63F5DA}</a:tableStyleId>
              </a:tblPr>
              <a:tblGrid>
                <a:gridCol w="4780263">
                  <a:extLst>
                    <a:ext uri="{9D8B030D-6E8A-4147-A177-3AD203B41FA5}">
                      <a16:colId xmlns:a16="http://schemas.microsoft.com/office/drawing/2014/main" val="2677920829"/>
                    </a:ext>
                  </a:extLst>
                </a:gridCol>
              </a:tblGrid>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6628718"/>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8995283"/>
                  </a:ext>
                </a:extLst>
              </a:tr>
              <a:tr h="805145">
                <a:tc>
                  <a:txBody>
                    <a:bodyPr/>
                    <a:lstStyle/>
                    <a:p>
                      <a:r>
                        <a:rPr lang="en-GB" sz="2400" dirty="0">
                          <a:solidFill>
                            <a:srgbClr val="002060"/>
                          </a:solidFill>
                          <a:latin typeface="Century Gothic" panose="020B0502020202020204" pitchFamily="34" charset="0"/>
                        </a:rPr>
                        <a:t>Tu…</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3540824"/>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9801998"/>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74445152"/>
                  </a:ext>
                </a:extLst>
              </a:tr>
              <a:tr h="805145">
                <a:tc>
                  <a:txBody>
                    <a:bodyPr/>
                    <a:lstStyle/>
                    <a:p>
                      <a:r>
                        <a:rPr lang="en-GB" sz="2400" dirty="0">
                          <a:solidFill>
                            <a:srgbClr val="002060"/>
                          </a:solidFill>
                          <a:latin typeface="Century Gothic" panose="020B0502020202020204" pitchFamily="34" charset="0"/>
                        </a:rPr>
                        <a:t>Je…</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18606"/>
                  </a:ext>
                </a:extLst>
              </a:tr>
            </a:tbl>
          </a:graphicData>
        </a:graphic>
      </p:graphicFrame>
      <p:sp>
        <p:nvSpPr>
          <p:cNvPr id="4" name="TextBox 3">
            <a:extLst>
              <a:ext uri="{FF2B5EF4-FFF2-40B4-BE49-F238E27FC236}">
                <a16:creationId xmlns:a16="http://schemas.microsoft.com/office/drawing/2014/main" id="{A4705468-CCC9-4559-87B5-6203D14FA02C}"/>
              </a:ext>
            </a:extLst>
          </p:cNvPr>
          <p:cNvSpPr txBox="1"/>
          <p:nvPr/>
        </p:nvSpPr>
        <p:spPr>
          <a:xfrm>
            <a:off x="952509" y="2065293"/>
            <a:ext cx="3284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2" name="TextBox 21">
            <a:extLst>
              <a:ext uri="{FF2B5EF4-FFF2-40B4-BE49-F238E27FC236}">
                <a16:creationId xmlns:a16="http://schemas.microsoft.com/office/drawing/2014/main" id="{C5323D1A-6D42-4759-A55D-2BDEA24C1CDF}"/>
              </a:ext>
            </a:extLst>
          </p:cNvPr>
          <p:cNvSpPr txBox="1"/>
          <p:nvPr/>
        </p:nvSpPr>
        <p:spPr>
          <a:xfrm>
            <a:off x="7173975" y="204803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guitar.</a:t>
            </a:r>
          </a:p>
        </p:txBody>
      </p:sp>
      <p:sp>
        <p:nvSpPr>
          <p:cNvPr id="23" name="TextBox 22">
            <a:extLst>
              <a:ext uri="{FF2B5EF4-FFF2-40B4-BE49-F238E27FC236}">
                <a16:creationId xmlns:a16="http://schemas.microsoft.com/office/drawing/2014/main" id="{2F00D707-6B3A-4CD1-A307-8CF352FA15D2}"/>
              </a:ext>
            </a:extLst>
          </p:cNvPr>
          <p:cNvSpPr txBox="1"/>
          <p:nvPr/>
        </p:nvSpPr>
        <p:spPr>
          <a:xfrm>
            <a:off x="952508" y="2856613"/>
            <a:ext cx="2817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danse.</a:t>
            </a:r>
          </a:p>
        </p:txBody>
      </p:sp>
      <p:sp>
        <p:nvSpPr>
          <p:cNvPr id="25" name="TextBox 24">
            <a:extLst>
              <a:ext uri="{FF2B5EF4-FFF2-40B4-BE49-F238E27FC236}">
                <a16:creationId xmlns:a16="http://schemas.microsoft.com/office/drawing/2014/main" id="{201A2977-9CBE-4CE5-93EE-C1F3ACFD244A}"/>
              </a:ext>
            </a:extLst>
          </p:cNvPr>
          <p:cNvSpPr txBox="1"/>
          <p:nvPr/>
        </p:nvSpPr>
        <p:spPr>
          <a:xfrm>
            <a:off x="952508" y="3628189"/>
            <a:ext cx="2768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sport.</a:t>
            </a:r>
          </a:p>
        </p:txBody>
      </p:sp>
      <p:sp>
        <p:nvSpPr>
          <p:cNvPr id="29" name="TextBox 28">
            <a:extLst>
              <a:ext uri="{FF2B5EF4-FFF2-40B4-BE49-F238E27FC236}">
                <a16:creationId xmlns:a16="http://schemas.microsoft.com/office/drawing/2014/main" id="{11F88B5D-E261-4F28-8C99-5A0C338F8814}"/>
              </a:ext>
            </a:extLst>
          </p:cNvPr>
          <p:cNvSpPr txBox="1"/>
          <p:nvPr/>
        </p:nvSpPr>
        <p:spPr>
          <a:xfrm>
            <a:off x="952507" y="4482291"/>
            <a:ext cx="34655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d’un instrument.</a:t>
            </a:r>
          </a:p>
        </p:txBody>
      </p:sp>
      <p:sp>
        <p:nvSpPr>
          <p:cNvPr id="32" name="TextBox 31">
            <a:extLst>
              <a:ext uri="{FF2B5EF4-FFF2-40B4-BE49-F238E27FC236}">
                <a16:creationId xmlns:a16="http://schemas.microsoft.com/office/drawing/2014/main" id="{D9A7896F-23BE-4635-8979-5F6E3CB37029}"/>
              </a:ext>
            </a:extLst>
          </p:cNvPr>
          <p:cNvSpPr txBox="1"/>
          <p:nvPr/>
        </p:nvSpPr>
        <p:spPr>
          <a:xfrm>
            <a:off x="984713" y="5248809"/>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piano.</a:t>
            </a:r>
          </a:p>
        </p:txBody>
      </p:sp>
      <p:sp>
        <p:nvSpPr>
          <p:cNvPr id="39" name="TextBox 38">
            <a:extLst>
              <a:ext uri="{FF2B5EF4-FFF2-40B4-BE49-F238E27FC236}">
                <a16:creationId xmlns:a16="http://schemas.microsoft.com/office/drawing/2014/main" id="{1A803F51-73E3-4A65-A9BF-2B705D66C02D}"/>
              </a:ext>
            </a:extLst>
          </p:cNvPr>
          <p:cNvSpPr txBox="1"/>
          <p:nvPr/>
        </p:nvSpPr>
        <p:spPr>
          <a:xfrm>
            <a:off x="984713" y="6103097"/>
            <a:ext cx="27849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du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TextBox 40">
            <a:extLst>
              <a:ext uri="{FF2B5EF4-FFF2-40B4-BE49-F238E27FC236}">
                <a16:creationId xmlns:a16="http://schemas.microsoft.com/office/drawing/2014/main" id="{4EAF12CD-62F7-4D82-930D-F729B13AFB9D}"/>
              </a:ext>
            </a:extLst>
          </p:cNvPr>
          <p:cNvSpPr txBox="1"/>
          <p:nvPr/>
        </p:nvSpPr>
        <p:spPr>
          <a:xfrm>
            <a:off x="123171" y="1253296"/>
            <a:ext cx="5972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doing/making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doing/making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 activities.</a:t>
            </a:r>
          </a:p>
        </p:txBody>
      </p:sp>
      <p:sp>
        <p:nvSpPr>
          <p:cNvPr id="42" name="TextBox 41">
            <a:extLst>
              <a:ext uri="{FF2B5EF4-FFF2-40B4-BE49-F238E27FC236}">
                <a16:creationId xmlns:a16="http://schemas.microsoft.com/office/drawing/2014/main" id="{165B1C9A-32BD-46A5-BEA3-2940E51B96D7}"/>
              </a:ext>
            </a:extLst>
          </p:cNvPr>
          <p:cNvSpPr txBox="1"/>
          <p:nvPr/>
        </p:nvSpPr>
        <p:spPr>
          <a:xfrm>
            <a:off x="5980980" y="1484074"/>
            <a:ext cx="5575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Listen and write the six activities.</a:t>
            </a:r>
          </a:p>
        </p:txBody>
      </p:sp>
      <p:sp>
        <p:nvSpPr>
          <p:cNvPr id="46" name="TextBox 45">
            <a:extLst>
              <a:ext uri="{FF2B5EF4-FFF2-40B4-BE49-F238E27FC236}">
                <a16:creationId xmlns:a16="http://schemas.microsoft.com/office/drawing/2014/main" id="{BD75AAD8-07D2-4DDD-85E1-C7464768E186}"/>
              </a:ext>
            </a:extLst>
          </p:cNvPr>
          <p:cNvSpPr txBox="1"/>
          <p:nvPr/>
        </p:nvSpPr>
        <p:spPr>
          <a:xfrm>
            <a:off x="7173975" y="2856612"/>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dance.</a:t>
            </a:r>
          </a:p>
        </p:txBody>
      </p:sp>
      <p:sp>
        <p:nvSpPr>
          <p:cNvPr id="47" name="TextBox 46">
            <a:extLst>
              <a:ext uri="{FF2B5EF4-FFF2-40B4-BE49-F238E27FC236}">
                <a16:creationId xmlns:a16="http://schemas.microsoft.com/office/drawing/2014/main" id="{5D6ECA65-3679-4406-840D-DD60DE7267BF}"/>
              </a:ext>
            </a:extLst>
          </p:cNvPr>
          <p:cNvSpPr txBox="1"/>
          <p:nvPr/>
        </p:nvSpPr>
        <p:spPr>
          <a:xfrm>
            <a:off x="7173975" y="3665187"/>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 sport.</a:t>
            </a:r>
          </a:p>
        </p:txBody>
      </p:sp>
      <p:sp>
        <p:nvSpPr>
          <p:cNvPr id="48" name="TextBox 47">
            <a:extLst>
              <a:ext uri="{FF2B5EF4-FFF2-40B4-BE49-F238E27FC236}">
                <a16:creationId xmlns:a16="http://schemas.microsoft.com/office/drawing/2014/main" id="{85685723-BC58-423E-BBD9-C3CC6AABC81F}"/>
              </a:ext>
            </a:extLst>
          </p:cNvPr>
          <p:cNvSpPr txBox="1"/>
          <p:nvPr/>
        </p:nvSpPr>
        <p:spPr>
          <a:xfrm>
            <a:off x="7617351" y="4482291"/>
            <a:ext cx="45393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an instrument.</a:t>
            </a:r>
          </a:p>
        </p:txBody>
      </p:sp>
      <p:sp>
        <p:nvSpPr>
          <p:cNvPr id="49" name="TextBox 48">
            <a:extLst>
              <a:ext uri="{FF2B5EF4-FFF2-40B4-BE49-F238E27FC236}">
                <a16:creationId xmlns:a16="http://schemas.microsoft.com/office/drawing/2014/main" id="{71E13E25-262F-46BE-A719-8A1C4C2E8986}"/>
              </a:ext>
            </a:extLst>
          </p:cNvPr>
          <p:cNvSpPr txBox="1"/>
          <p:nvPr/>
        </p:nvSpPr>
        <p:spPr>
          <a:xfrm>
            <a:off x="7629183" y="5252356"/>
            <a:ext cx="3210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playing the piano.</a:t>
            </a:r>
          </a:p>
        </p:txBody>
      </p:sp>
      <p:sp>
        <p:nvSpPr>
          <p:cNvPr id="50" name="TextBox 49">
            <a:extLst>
              <a:ext uri="{FF2B5EF4-FFF2-40B4-BE49-F238E27FC236}">
                <a16:creationId xmlns:a16="http://schemas.microsoft.com/office/drawing/2014/main" id="{3E3A07EA-0757-45FB-B7AF-D76DA9FCFBD9}"/>
              </a:ext>
            </a:extLst>
          </p:cNvPr>
          <p:cNvSpPr txBox="1"/>
          <p:nvPr/>
        </p:nvSpPr>
        <p:spPr>
          <a:xfrm>
            <a:off x="7637327" y="6087556"/>
            <a:ext cx="39193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doing/going cycling.</a:t>
            </a:r>
          </a:p>
        </p:txBody>
      </p:sp>
      <p:sp>
        <p:nvSpPr>
          <p:cNvPr id="26" name="Google Shape;167;p2">
            <a:extLst>
              <a:ext uri="{FF2B5EF4-FFF2-40B4-BE49-F238E27FC236}">
                <a16:creationId xmlns:a16="http://schemas.microsoft.com/office/drawing/2014/main" id="{BFCA0A49-5FF1-44A4-B7D0-B0B8EDCF890D}"/>
              </a:ext>
            </a:extLst>
          </p:cNvPr>
          <p:cNvSpPr/>
          <p:nvPr/>
        </p:nvSpPr>
        <p:spPr>
          <a:xfrm>
            <a:off x="121484" y="126104"/>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00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F_9.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3F_9.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3F_9.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3F_9.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3F_9.8.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3F_9.9.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p:bldP spid="25" grpId="0"/>
      <p:bldP spid="29" grpId="0"/>
      <p:bldP spid="32" grpId="0"/>
      <p:bldP spid="39" grpId="0"/>
      <p:bldP spid="46" grpId="0"/>
      <p:bldP spid="47" grpId="0"/>
      <p:bldP spid="48" grpId="0"/>
      <p:bldP spid="49" grpId="0"/>
      <p:bldP spid="5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3091</Words>
  <Application>Microsoft Office PowerPoint</Application>
  <PresentationFormat>Widescreen</PresentationFormat>
  <Paragraphs>482</Paragraphs>
  <Slides>17</Slides>
  <Notes>17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Century Gothic</vt:lpstr>
      <vt:lpstr>Eras Demi ITC</vt:lpstr>
      <vt:lpstr>Modern Love</vt:lpstr>
      <vt:lpstr>Symbol</vt:lpstr>
      <vt:lpstr>Wingdings</vt:lpstr>
      <vt:lpstr>2_Office Theme</vt:lpstr>
      <vt:lpstr>3_Office Theme</vt:lpstr>
      <vt:lpstr>Saying what I and others do </vt:lpstr>
      <vt:lpstr> [-tion]</vt:lpstr>
      <vt:lpstr> [-tion]</vt:lpstr>
      <vt:lpstr>prononcer </vt:lpstr>
      <vt:lpstr>Asking questions using Est-ce que…</vt:lpstr>
      <vt:lpstr>Asking questions using ‘Qu’est-ce que…</vt:lpstr>
      <vt:lpstr>Follow up 2 </vt:lpstr>
      <vt:lpstr>Follow up 3: </vt:lpstr>
      <vt:lpstr>Follow up 4A: </vt:lpstr>
      <vt:lpstr>Follow up 4B: </vt:lpstr>
      <vt:lpstr>Follow up 4A: </vt:lpstr>
      <vt:lpstr>Follow up 4B: </vt:lpstr>
      <vt:lpstr>vocabulaire</vt:lpstr>
      <vt:lpstr>vocabulaire</vt:lpstr>
      <vt:lpstr>Follow up 5</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22</cp:revision>
  <dcterms:created xsi:type="dcterms:W3CDTF">2023-03-25T21:01:13Z</dcterms:created>
  <dcterms:modified xsi:type="dcterms:W3CDTF">2023-04-16T13:43:10Z</dcterms:modified>
</cp:coreProperties>
</file>