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</p:sldMasterIdLst>
  <p:notesMasterIdLst>
    <p:notesMasterId r:id="rId23"/>
  </p:notesMasterIdLst>
  <p:sldIdLst>
    <p:sldId id="275" r:id="rId4"/>
    <p:sldId id="934" r:id="rId5"/>
    <p:sldId id="923" r:id="rId6"/>
    <p:sldId id="926" r:id="rId7"/>
    <p:sldId id="294" r:id="rId8"/>
    <p:sldId id="927" r:id="rId9"/>
    <p:sldId id="928" r:id="rId10"/>
    <p:sldId id="451" r:id="rId11"/>
    <p:sldId id="452" r:id="rId12"/>
    <p:sldId id="453" r:id="rId13"/>
    <p:sldId id="279" r:id="rId14"/>
    <p:sldId id="834" r:id="rId15"/>
    <p:sldId id="281" r:id="rId16"/>
    <p:sldId id="929" r:id="rId17"/>
    <p:sldId id="930" r:id="rId18"/>
    <p:sldId id="931" r:id="rId19"/>
    <p:sldId id="932" r:id="rId20"/>
    <p:sldId id="933" r:id="rId21"/>
    <p:sldId id="29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91F5"/>
    <a:srgbClr val="FF0066"/>
    <a:srgbClr val="EFF9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22CDA16-0C2E-422A-B5FE-2862C936612C}" v="3" dt="2023-03-27T13:12:36.7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99" autoAdjust="0"/>
    <p:restoredTop sz="67568" autoAdjust="0"/>
  </p:normalViewPr>
  <p:slideViewPr>
    <p:cSldViewPr snapToGrid="0">
      <p:cViewPr varScale="1">
        <p:scale>
          <a:sx n="73" d="100"/>
          <a:sy n="73" d="100"/>
        </p:scale>
        <p:origin x="2148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SFe (or SFC) timide [3835] monde [77] moderne [1239] centre [491] douze [1664]</a:t>
            </a:r>
          </a:p>
          <a:p>
            <a:pPr marL="216000" indent="-216000"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de</a:t>
            </a:r>
            <a:r>
              <a:rPr lang="fr-FR" sz="1200" b="1" i="0" strike="noStrike" spc="-1" baseline="30000" dirty="0">
                <a:solidFill>
                  <a:srgbClr val="002060"/>
                </a:solidFill>
                <a:latin typeface="Century Gothic"/>
                <a:ea typeface="Century Gothic"/>
              </a:rPr>
              <a:t>2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[2]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côté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[123]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près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[341]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loin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[341]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piscine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[&gt;5000]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théâtre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[1701]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stade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[1967]</a:t>
            </a:r>
          </a:p>
          <a:p>
            <a:pPr marL="216000" indent="-216000">
              <a:lnSpc>
                <a:spcPct val="100000"/>
              </a:lnSpc>
            </a:pP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1: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il y a un [3] deux [41], trois [115], quatre [253], cinq [288], six [450], sept [905], huit [877], neuf [787], dix [372], onze [2447], douze [1664] des [2] combien [800] treize [3285], quatorze [3359], quinze [1472], seize [3285], dix-sept [3812], dix-huit</a:t>
            </a:r>
          </a:p>
          <a:p>
            <a:pPr marL="216000" indent="-216000">
              <a:lnSpc>
                <a:spcPct val="100000"/>
              </a:lnSpc>
            </a:pP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[3592], dix-neuf [4851], vingt [1273], vingt-et-un [1273/6/3], vingt-deux, vingt-trois, vingt-quatre, vingt-cinq, vingt-six, vingt-sept, vingt-huit, vingt-neuf, trente [1646]</a:t>
            </a:r>
          </a:p>
          <a:p>
            <a:pPr marL="216000" indent="-216000">
              <a:lnSpc>
                <a:spcPct val="100000"/>
              </a:lnSpc>
            </a:pP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2: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étudier [960]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gagner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[258] cacher [914]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pratiquer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[1268] présenter [209] prononcer [706] trouver [83] école [477] porte [696] pays [114] carte [955]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dictionnaire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[4094]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prix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[310]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salle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[812] sur [16] à (meaning ‘at’)[4]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1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[3/3]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PIERRE ANDRE LECLERCQ, CC BY-SA 4.0 via Wikimedia Commons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8A7DB-3951-47CF-8E53-B42241E86674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20544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Read the grammar explanation about 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three adverbial expressions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. 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English translation for the French examples provided.  This is another opportunity to hear and see some of our new vocabulary.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65227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the contraction ‘du’.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grammar explanation on ‘(to) the/from the’.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French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Note</a:t>
            </a:r>
            <a:r>
              <a:rPr lang="en-GB" dirty="0"/>
              <a:t>: in the audio version the full phrase is heard as the preposition + article combination is highlighted.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12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05872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8 minutes (six slides)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identification of the correct preposition + article combination.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Introduce the task. Remind pupils that we are in the town of </a:t>
            </a:r>
            <a:r>
              <a:rPr lang="en-GB" dirty="0" err="1"/>
              <a:t>Berck</a:t>
            </a:r>
            <a:r>
              <a:rPr lang="en-GB" dirty="0"/>
              <a:t>-sur-Mer this week, and this is a plan / map of the town.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Draw pupils’ attention to gender of the noun (</a:t>
            </a:r>
            <a:r>
              <a:rPr lang="en-GB" dirty="0" err="1"/>
              <a:t>théâtre</a:t>
            </a:r>
            <a:r>
              <a:rPr lang="en-GB" dirty="0"/>
              <a:t> = masculine).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Give pupils 20-30 seconds to read the sentence aloud in pairs and decide on the correct preposition + article combination.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Elicit response from pupils.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There are 6 sentences in total, including the example.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Transcript:</a:t>
            </a:r>
            <a:endParaRPr lang="en-GB" sz="1200" b="1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Le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marché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près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du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théâtre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[2/6]</a:t>
            </a:r>
            <a:endParaRPr lang="en-GB" dirty="0"/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Transcript:</a:t>
            </a:r>
            <a:endParaRPr lang="en-GB" sz="1200" b="1" strike="noStrike" spc="-1" dirty="0">
              <a:solidFill>
                <a:schemeClr val="tx1"/>
              </a:solidFill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L’hôpital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loin 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du 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centre commercial.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29835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[3/6]</a:t>
            </a:r>
            <a:endParaRPr lang="en-GB" dirty="0"/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. La piscine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à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côté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de la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plage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4118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[4/6]</a:t>
            </a:r>
            <a:endParaRPr lang="en-GB" dirty="0"/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4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. Le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musée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près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de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l’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église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73370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[5/6]</a:t>
            </a:r>
            <a:endParaRPr lang="en-GB" dirty="0"/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5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. Le centre sportif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assez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* loin 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de la 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piscine.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46561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[6/6]</a:t>
            </a:r>
            <a:endParaRPr lang="en-GB" dirty="0"/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Transcript: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6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L’église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près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du 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café.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134581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recap [SFC] with –t, -s, -d, -x and introduce awareness of consonants –c, -r, -f, and –l, which are often pronounced.</a:t>
            </a: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Click through the animations to present the information.</a:t>
            </a:r>
            <a:br>
              <a:rPr lang="en-GB" sz="1200" b="0" strike="noStrike" spc="-1" dirty="0">
                <a:solidFill>
                  <a:srgbClr val="000000"/>
                </a:solidFill>
                <a:latin typeface="Arial"/>
              </a:rPr>
            </a:br>
            <a:endParaRPr lang="en-GB" sz="1200" b="0" strike="noStrike" spc="-1" dirty="0">
              <a:solidFill>
                <a:srgbClr val="000000"/>
              </a:solidFill>
              <a:latin typeface="Arial"/>
            </a:endParaRP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3547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2 minutes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introduce/consolidate SSC </a:t>
            </a:r>
            <a:r>
              <a:rPr lang="en-GB" b="1" dirty="0"/>
              <a:t>[</a:t>
            </a:r>
            <a:r>
              <a:rPr lang="en-GB" b="1" dirty="0" err="1"/>
              <a:t>SFe</a:t>
            </a:r>
            <a:r>
              <a:rPr lang="en-GB" b="1" dirty="0"/>
              <a:t>]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1. Practise the pronunciation of the </a:t>
            </a:r>
            <a:r>
              <a:rPr lang="en-GB" b="1" dirty="0"/>
              <a:t>individual SSC [</a:t>
            </a:r>
            <a:r>
              <a:rPr lang="en-GB" b="1" dirty="0" err="1"/>
              <a:t>SFe</a:t>
            </a:r>
            <a:r>
              <a:rPr lang="en-GB" b="1" dirty="0"/>
              <a:t>] </a:t>
            </a:r>
            <a:r>
              <a:rPr lang="en-GB" dirty="0"/>
              <a:t>and then the </a:t>
            </a:r>
            <a:r>
              <a:rPr lang="en-GB" b="1" dirty="0"/>
              <a:t>source</a:t>
            </a:r>
            <a:r>
              <a:rPr lang="en-GB" dirty="0"/>
              <a:t> word again ‘</a:t>
            </a:r>
            <a:r>
              <a:rPr lang="en-GB" b="1" dirty="0" err="1"/>
              <a:t>timide</a:t>
            </a:r>
            <a:r>
              <a:rPr lang="en-GB" dirty="0"/>
              <a:t>’ (with gesture, if using).</a:t>
            </a:r>
            <a:br>
              <a:rPr lang="en-GB" dirty="0"/>
            </a:br>
            <a:r>
              <a:rPr lang="en-GB" dirty="0"/>
              <a:t>2. Then present and elicit the pronunciation of the four </a:t>
            </a:r>
            <a:r>
              <a:rPr lang="en-GB" b="1" dirty="0"/>
              <a:t>cluster</a:t>
            </a:r>
            <a:r>
              <a:rPr lang="en-GB" dirty="0"/>
              <a:t> words.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Frequency: </a:t>
            </a:r>
            <a:br>
              <a:rPr lang="en-GB" dirty="0"/>
            </a:br>
            <a:r>
              <a:rPr lang="en-GB" b="1" dirty="0"/>
              <a:t>monde</a:t>
            </a:r>
            <a:r>
              <a:rPr lang="en-GB" dirty="0"/>
              <a:t> [77] </a:t>
            </a:r>
            <a:r>
              <a:rPr lang="en-GB" b="1" dirty="0" err="1"/>
              <a:t>moderne</a:t>
            </a:r>
            <a:r>
              <a:rPr lang="en-GB" b="1" dirty="0"/>
              <a:t> </a:t>
            </a:r>
            <a:r>
              <a:rPr lang="en-GB" b="0" dirty="0"/>
              <a:t>[1239]</a:t>
            </a:r>
            <a:r>
              <a:rPr lang="en-GB" dirty="0"/>
              <a:t> </a:t>
            </a:r>
            <a:r>
              <a:rPr lang="en-GB" b="1" dirty="0"/>
              <a:t>centre </a:t>
            </a:r>
            <a:r>
              <a:rPr lang="en-GB" dirty="0"/>
              <a:t>[491] </a:t>
            </a:r>
            <a:r>
              <a:rPr lang="en-GB" b="1" dirty="0"/>
              <a:t>vie</a:t>
            </a:r>
            <a:r>
              <a:rPr lang="en-GB" dirty="0"/>
              <a:t> [132] </a:t>
            </a:r>
            <a:r>
              <a:rPr lang="en-GB" b="1" dirty="0" err="1"/>
              <a:t>douze</a:t>
            </a:r>
            <a:r>
              <a:rPr lang="en-GB" dirty="0"/>
              <a:t> [1664] </a:t>
            </a:r>
            <a:r>
              <a:rPr lang="en-GB" b="1" dirty="0" err="1"/>
              <a:t>timide</a:t>
            </a:r>
            <a:r>
              <a:rPr lang="en-GB" b="1" dirty="0"/>
              <a:t> </a:t>
            </a:r>
            <a:r>
              <a:rPr lang="en-GB" dirty="0"/>
              <a:t>[3835]</a:t>
            </a:r>
            <a:br>
              <a:rPr lang="en-GB" dirty="0"/>
            </a:br>
            <a:r>
              <a:rPr lang="en-GB" sz="1200" b="0" i="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Source: </a:t>
            </a:r>
            <a:r>
              <a:rPr lang="en-GB" sz="12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Londsale</a:t>
            </a:r>
            <a:r>
              <a:rPr lang="en-GB" sz="1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D., &amp; Le Bras, Y. (2009). </a:t>
            </a:r>
            <a:r>
              <a:rPr lang="en-GB" sz="1200" i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Frequency Dictionary of French: Core vocabulary for learners </a:t>
            </a:r>
            <a:r>
              <a:rPr lang="en-GB" sz="1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London: Routledge.</a:t>
            </a:r>
            <a:endParaRPr lang="en-GB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71415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b="1" dirty="0"/>
              <a:t>Timing: 5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aural distinction between words with </a:t>
            </a:r>
            <a:r>
              <a:rPr lang="en-US" b="0" dirty="0" err="1"/>
              <a:t>SFe</a:t>
            </a:r>
            <a:r>
              <a:rPr lang="en-US" b="0" dirty="0"/>
              <a:t> and SFC.</a:t>
            </a:r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dirty="0"/>
              <a:t>Read the instruction. Tell pupils these words are cognates – similar or identical to English words. Do they end in ‘e’ or not?  </a:t>
            </a:r>
          </a:p>
          <a:p>
            <a:pPr marL="228600" indent="-228600">
              <a:buAutoNum type="arabicPeriod"/>
            </a:pPr>
            <a:r>
              <a:rPr lang="en-US" b="0" dirty="0"/>
              <a:t>Do the first one with pupils. Remind them that if they hear the final consonant pronounced there is a </a:t>
            </a:r>
            <a:r>
              <a:rPr lang="en-US" b="0" dirty="0" err="1"/>
              <a:t>SFe</a:t>
            </a:r>
            <a:r>
              <a:rPr lang="en-US" b="0" dirty="0"/>
              <a:t>.</a:t>
            </a:r>
          </a:p>
          <a:p>
            <a:pPr marL="228600" indent="-228600">
              <a:buAutoNum type="arabicPeriod"/>
            </a:pPr>
            <a:r>
              <a:rPr lang="en-US" b="0" dirty="0"/>
              <a:t>They can write down either [e] or [--].</a:t>
            </a:r>
          </a:p>
          <a:p>
            <a:pPr marL="228600" indent="-228600">
              <a:buAutoNum type="arabicPeriod"/>
            </a:pPr>
            <a:r>
              <a:rPr lang="en-US" b="0" dirty="0"/>
              <a:t>Elicit responses chorally, and click to reveal the answers (i.e. by disappearing the kites)</a:t>
            </a:r>
          </a:p>
          <a:p>
            <a:pPr marL="228600" indent="-228600">
              <a:buAutoNum type="arabicPeriod"/>
            </a:pPr>
            <a:endParaRPr lang="en-US" b="0" dirty="0"/>
          </a:p>
          <a:p>
            <a:r>
              <a:rPr lang="en-US" b="1" dirty="0"/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paradis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dynamite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accident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cousine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guide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</a:t>
            </a:r>
            <a:r>
              <a:rPr lang="en-GB" sz="1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opard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profit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Frequency of unknown words and cognates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paradis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[2952] agent [885] dynamite [&gt;5000] accident [1227]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cousine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[3387] guide [2392]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léopard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[&gt;5000] profit [1032]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err="1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200" i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GB" b="0" dirty="0"/>
          </a:p>
          <a:p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29707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8 minutes (three slides)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new vocabulary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1.Teacher introduces items one by one (word, picture &amp; English) and pupils practise pronunciation aloud.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2. Move to next slide.</a:t>
            </a:r>
            <a:br>
              <a:rPr lang="en-GB" b="0" baseline="0" dirty="0"/>
            </a:b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3512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[2/3]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1.Teacher clicks to bring up a prompt.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strike="noStrike" spc="-1" baseline="0" dirty="0">
                <a:latin typeface="Arial"/>
              </a:rPr>
              <a:t>2. Pupils identify and read the French word aloud, chorally.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strike="noStrike" spc="-1" baseline="0" dirty="0">
                <a:latin typeface="Arial"/>
              </a:rPr>
              <a:t>3. Continue until all 8 items have been correctly identified and pronounced.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48138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[3/3]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baseline="0" dirty="0"/>
              <a:t>Click to bring up the English prompt/picture and the gapped French word.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baseline="0" dirty="0"/>
              <a:t>Elicit the French word orally from pupils.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0" baseline="0" dirty="0"/>
            </a:b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34456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4 minutes (three slides)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Aim</a:t>
            </a:r>
            <a:r>
              <a:rPr lang="en-GB" sz="1200" b="0" strike="noStrike" spc="-1" dirty="0">
                <a:latin typeface="Arial"/>
              </a:rPr>
              <a:t>: to introduce information about a kite festival in </a:t>
            </a:r>
            <a:r>
              <a:rPr lang="en-GB" sz="1200" b="0" strike="noStrike" spc="-1" dirty="0" err="1">
                <a:latin typeface="Arial"/>
              </a:rPr>
              <a:t>Berck</a:t>
            </a:r>
            <a:r>
              <a:rPr lang="en-GB" sz="1200" b="0" strike="noStrike" spc="-1" dirty="0">
                <a:latin typeface="Arial"/>
              </a:rPr>
              <a:t>-sur-</a:t>
            </a:r>
            <a:r>
              <a:rPr lang="en-GB" sz="1200" b="0" strike="noStrike" spc="-1" dirty="0" err="1">
                <a:latin typeface="Arial"/>
              </a:rPr>
              <a:t>mer</a:t>
            </a:r>
            <a:r>
              <a:rPr lang="en-GB" sz="1200" b="0" strike="noStrike" spc="-1" dirty="0">
                <a:latin typeface="Arial"/>
              </a:rPr>
              <a:t> in France; to use three of the new vocabulary items in context.</a:t>
            </a:r>
            <a:br>
              <a:rPr lang="en-GB" sz="1200" b="0" strike="noStrike" spc="-1" dirty="0">
                <a:latin typeface="Arial"/>
              </a:rPr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Click to hear the phrase ‘Le festival des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</a:rPr>
              <a:t>cerfs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</a:rPr>
              <a:t>volants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’.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Read the information with pupils.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Elicit and ensure pupil understanding of the text. A translation of the text is below:</a:t>
            </a:r>
            <a:br>
              <a:rPr lang="en-GB" sz="1200" b="0" strike="noStrike" spc="-1" dirty="0">
                <a:solidFill>
                  <a:srgbClr val="000000"/>
                </a:solidFill>
                <a:latin typeface="+mn-lt"/>
              </a:rPr>
            </a:b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sz="1200" b="0" i="1" strike="noStrike" spc="-1" dirty="0" err="1">
                <a:solidFill>
                  <a:srgbClr val="000000"/>
                </a:solidFill>
                <a:latin typeface="+mn-lt"/>
              </a:rPr>
              <a:t>Berck</a:t>
            </a:r>
            <a:r>
              <a:rPr lang="en-GB" sz="1200" b="0" i="1" strike="noStrike" spc="-1" dirty="0">
                <a:solidFill>
                  <a:srgbClr val="000000"/>
                </a:solidFill>
                <a:latin typeface="+mn-lt"/>
              </a:rPr>
              <a:t>-on-Sea is a town in the north of France, near to Boulogne.  It is not far from Calais.</a:t>
            </a:r>
            <a:br>
              <a:rPr lang="en-GB" sz="1200" b="0" i="1" strike="noStrike" spc="-1" dirty="0">
                <a:solidFill>
                  <a:srgbClr val="000000"/>
                </a:solidFill>
                <a:latin typeface="+mn-lt"/>
              </a:rPr>
            </a:br>
            <a:r>
              <a:rPr lang="en-GB" sz="1200" b="0" i="1" strike="noStrike" spc="-1" dirty="0" err="1">
                <a:solidFill>
                  <a:srgbClr val="000000"/>
                </a:solidFill>
                <a:latin typeface="+mn-lt"/>
              </a:rPr>
              <a:t>Berck</a:t>
            </a:r>
            <a:r>
              <a:rPr lang="en-GB" sz="1200" b="0" i="1" strike="noStrike" spc="-1" dirty="0">
                <a:solidFill>
                  <a:srgbClr val="000000"/>
                </a:solidFill>
                <a:latin typeface="+mn-lt"/>
              </a:rPr>
              <a:t> is next to the sea.  The town is known for its beach and its kite festival, which attracts more than 500,000 people every April.</a:t>
            </a:r>
            <a:endParaRPr lang="en-GB" sz="1200" b="0" i="1" strike="noStrike" spc="-1" dirty="0">
              <a:latin typeface="Arial"/>
            </a:endParaRP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Picture attribution</a:t>
            </a:r>
            <a:r>
              <a:rPr lang="en-GB" dirty="0"/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Roland45, CC BY-SA 4.0 via Wikimedia Commons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Bourrichon</a:t>
            </a:r>
            <a:r>
              <a:rPr lang="en-US" dirty="0"/>
              <a:t> - </a:t>
            </a:r>
            <a:r>
              <a:rPr lang="en-US" dirty="0" err="1"/>
              <a:t>fr:Bourrichon</a:t>
            </a:r>
            <a:r>
              <a:rPr lang="en-US" dirty="0"/>
              <a:t>), CC BY-SA 4.0 via Wikimedia Commons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41758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[2/3]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reveal images on this and the next slide.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Image attribution</a:t>
            </a:r>
            <a:r>
              <a:rPr lang="en-GB" sz="1200" b="0" strike="noStrike" spc="-1" dirty="0">
                <a:latin typeface="Arial"/>
              </a:rPr>
              <a:t>:</a:t>
            </a:r>
          </a:p>
          <a:p>
            <a:pPr marL="216000" marR="0" lvl="0" indent="-2152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Berckplage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cerfvolant.JPG :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Bateloupreautderivative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work : Barbe-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sauvage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, CC BY-SA 3.0 via Wikimedia Commons</a:t>
            </a:r>
          </a:p>
          <a:p>
            <a:pPr marL="216000" marR="0" lvl="0" indent="-2152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Ibex73, CC BY-SA 4.0 via Wikimedia Commons</a:t>
            </a:r>
          </a:p>
          <a:p>
            <a:pPr marL="216000" marR="0" lvl="0" indent="-2152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PIERRE ANDRE LECLERCQ, CC BY-SA 4.0 via Wikimedia Commons</a:t>
            </a:r>
          </a:p>
          <a:p>
            <a:pPr marL="216000" marR="0" lvl="0" indent="-2152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216000" indent="-215280">
              <a:lnSpc>
                <a:spcPct val="100000"/>
              </a:lnSpc>
            </a:pPr>
            <a:br>
              <a:rPr lang="en-GB" sz="1200" b="0" strike="noStrike" spc="-1" dirty="0">
                <a:latin typeface="Arial"/>
              </a:rPr>
            </a:b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7833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64219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28133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36225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44778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39464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78421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7166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91373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00947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45762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0500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52903-743F-43B9-83F3-F3DB83F04A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62BAAA-547C-49A8-9A22-5A20CE61CE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97C7C1-F979-42AD-BC1C-1A80B6F59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2EBE7D-8AA0-4604-B8DE-98BA0900E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3F5D65-B5A9-4DDE-B7A7-9D16B652F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13838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4A69E-80A2-46D4-9D63-416F89B37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7738FD-72DE-49E4-919D-8473CCFF13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FAD0A-2D4F-487E-BB15-9A1A99A52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D9E392-82EB-40B5-A665-1DD3664F4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D6B309-D27A-4C60-9E63-AE96E985C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60000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CF7C8-E8ED-4372-9855-055842FA2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75FD46-530E-4E24-91D2-2CCADE9DBA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8FB243-68A1-46D4-93D3-DF93BD9B7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0B32DF-AE2F-4E12-9C59-8C5B6B21D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F92E43-3963-4595-8F99-4B117A940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84225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0D949-3558-4D30-8E06-2E613139F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B6D5D6-1BA5-43B6-85E9-9F9DFEF4F6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A4167C-9DB0-473F-9DA6-EBB545DC32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C0D70E-229B-4FCE-A4C5-BF66E787F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7C1077-E684-4312-BD32-1B6E42F73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50772F-8BEF-4F2E-8763-824C2EA4D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37463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9EA22-35EB-4F4B-82C8-CEA37B3A2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A323A9-9E83-49F1-96C9-D7EC6934CC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51AFF1-487D-4985-A18B-D4C03FC1C8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122ADA-F6BB-4FC7-A08D-34FFD30D30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FEC994-8A8E-4030-9843-5440F47F5F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7F9F46-B02B-42FE-88C1-3833C6EC9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B8BA00-BC7F-43F0-9DFD-6646BD170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3507A3-21B3-4ECD-ACFF-2584572C5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50750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FC8B4-A1FC-4D98-999A-EBB3CC43A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227761-8567-4456-B14C-04489A825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1E2847-79A8-4E7C-B367-C20A8EB7A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D61DB8-89CC-453B-945D-FBD6BE386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7114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9F5237-E42F-4BAC-8012-9D2537B2C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8BD0C3-FBD3-4910-9F2D-A34071B0B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BD69F4-D025-46A9-BC50-F71BD3857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11521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2E342-0F66-4E9B-9DB2-CC6E5EDB8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639111-5042-4FF5-AA9F-5D935B1005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4955E7-F858-46F5-A8DD-E94FCA004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495BB1-487F-4982-970A-42B8C27F9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23D891-FE26-4D7C-9FED-542B8BD0C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0DE94B-9C19-43AF-808B-0D5FF10BF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18305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A8772-6272-4E48-A604-91AAEE2CB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8BF935-E032-4E76-A262-B00A656473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DEFF70-D0B5-41AB-AD60-4F36CE7311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51176A-5FAC-4FD7-8EF1-3804532F1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317F26-294B-430A-9B46-F7AA6641C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DDC26E-A591-4BDC-89B4-3602804AD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63443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8D30D-97BB-4BC8-A43E-FA3DBF7DC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4807E1-14B9-422B-B188-ECDB27E032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B42BD6-2BC8-4412-AC1C-18AE49F39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34020-804E-4786-9FB9-6A649C98F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C2210D-B5CA-4A09-BDF8-DBE08F9F9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13220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65509E-974B-4DFC-BB84-A1778A54C9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0A2CE7-E4AC-454F-B64C-1F72BD4D65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00D1F0-D9A9-480A-BAD4-D7388E2F5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5A29FC-DC75-4FC0-A9FA-B0720D72A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D38A6-F67B-47FE-BB92-C6069C09C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1891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37973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88EF60-C5F0-43CC-9178-07662FB1C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599554-E0B0-4E84-A5BE-FD50C986C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327394-E562-4E66-9A36-6FFEA9E956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EFDFC4-3BD3-4770-AEC7-D8C4BD490BFE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A2DB03-C0A4-4F11-8FC2-3D37A24F5C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97CF8C-2078-40B3-B9B7-7527F0041E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7758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34.wav"/><Relationship Id="rId13" Type="http://schemas.openxmlformats.org/officeDocument/2006/relationships/image" Target="../media/image58.svg"/><Relationship Id="rId18" Type="http://schemas.openxmlformats.org/officeDocument/2006/relationships/image" Target="../media/image63.png"/><Relationship Id="rId3" Type="http://schemas.openxmlformats.org/officeDocument/2006/relationships/audio" Target="../media/audio31.wav"/><Relationship Id="rId21" Type="http://schemas.openxmlformats.org/officeDocument/2006/relationships/image" Target="../media/image66.svg"/><Relationship Id="rId7" Type="http://schemas.openxmlformats.org/officeDocument/2006/relationships/image" Target="../media/image53.png"/><Relationship Id="rId12" Type="http://schemas.openxmlformats.org/officeDocument/2006/relationships/image" Target="../media/image57.png"/><Relationship Id="rId17" Type="http://schemas.openxmlformats.org/officeDocument/2006/relationships/image" Target="../media/image62.sv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png"/><Relationship Id="rId11" Type="http://schemas.openxmlformats.org/officeDocument/2006/relationships/image" Target="../media/image56.svg"/><Relationship Id="rId5" Type="http://schemas.openxmlformats.org/officeDocument/2006/relationships/audio" Target="../media/audio33.wav"/><Relationship Id="rId15" Type="http://schemas.openxmlformats.org/officeDocument/2006/relationships/image" Target="../media/image60.svg"/><Relationship Id="rId10" Type="http://schemas.openxmlformats.org/officeDocument/2006/relationships/image" Target="../media/image55.png"/><Relationship Id="rId19" Type="http://schemas.openxmlformats.org/officeDocument/2006/relationships/image" Target="../media/image64.svg"/><Relationship Id="rId4" Type="http://schemas.openxmlformats.org/officeDocument/2006/relationships/audio" Target="../media/audio32.wav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audio" Target="../media/audio35.wav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6" Type="http://schemas.openxmlformats.org/officeDocument/2006/relationships/audio" Target="../media/audio38.wav"/><Relationship Id="rId5" Type="http://schemas.openxmlformats.org/officeDocument/2006/relationships/audio" Target="../media/audio37.wav"/><Relationship Id="rId4" Type="http://schemas.openxmlformats.org/officeDocument/2006/relationships/audio" Target="../media/audio36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audio" Target="../media/audio39.wav"/><Relationship Id="rId7" Type="http://schemas.openxmlformats.org/officeDocument/2006/relationships/audio" Target="../media/audio40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10" Type="http://schemas.openxmlformats.org/officeDocument/2006/relationships/image" Target="../media/image44.png"/><Relationship Id="rId4" Type="http://schemas.openxmlformats.org/officeDocument/2006/relationships/image" Target="../media/image67.png"/><Relationship Id="rId9" Type="http://schemas.openxmlformats.org/officeDocument/2006/relationships/image" Target="../media/image6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audio" Target="../media/audio41.wav"/><Relationship Id="rId7" Type="http://schemas.openxmlformats.org/officeDocument/2006/relationships/audio" Target="../media/audio40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10" Type="http://schemas.openxmlformats.org/officeDocument/2006/relationships/image" Target="../media/image44.png"/><Relationship Id="rId4" Type="http://schemas.openxmlformats.org/officeDocument/2006/relationships/image" Target="../media/image67.png"/><Relationship Id="rId9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audio" Target="../media/audio42.wav"/><Relationship Id="rId7" Type="http://schemas.openxmlformats.org/officeDocument/2006/relationships/audio" Target="../media/audio40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10" Type="http://schemas.openxmlformats.org/officeDocument/2006/relationships/image" Target="../media/image44.png"/><Relationship Id="rId4" Type="http://schemas.openxmlformats.org/officeDocument/2006/relationships/image" Target="../media/image67.png"/><Relationship Id="rId9" Type="http://schemas.openxmlformats.org/officeDocument/2006/relationships/image" Target="../media/image6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audio" Target="../media/audio43.wav"/><Relationship Id="rId7" Type="http://schemas.openxmlformats.org/officeDocument/2006/relationships/audio" Target="../media/audio40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10" Type="http://schemas.openxmlformats.org/officeDocument/2006/relationships/image" Target="../media/image44.png"/><Relationship Id="rId4" Type="http://schemas.openxmlformats.org/officeDocument/2006/relationships/image" Target="../media/image67.png"/><Relationship Id="rId9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audio" Target="../media/audio44.wav"/><Relationship Id="rId7" Type="http://schemas.openxmlformats.org/officeDocument/2006/relationships/audio" Target="../media/audio40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10" Type="http://schemas.openxmlformats.org/officeDocument/2006/relationships/image" Target="../media/image44.png"/><Relationship Id="rId4" Type="http://schemas.openxmlformats.org/officeDocument/2006/relationships/image" Target="../media/image67.png"/><Relationship Id="rId9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audio" Target="../media/audio45.wav"/><Relationship Id="rId7" Type="http://schemas.openxmlformats.org/officeDocument/2006/relationships/audio" Target="../media/audio40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10" Type="http://schemas.openxmlformats.org/officeDocument/2006/relationships/image" Target="../media/image44.png"/><Relationship Id="rId4" Type="http://schemas.openxmlformats.org/officeDocument/2006/relationships/image" Target="../media/image67.png"/><Relationship Id="rId9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jpg"/><Relationship Id="rId3" Type="http://schemas.openxmlformats.org/officeDocument/2006/relationships/audio" Target="../media/audio1.wav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9.png"/><Relationship Id="rId5" Type="http://schemas.openxmlformats.org/officeDocument/2006/relationships/audio" Target="../media/audio3.wav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audio" Target="../media/audio2.wav"/><Relationship Id="rId9" Type="http://schemas.openxmlformats.org/officeDocument/2006/relationships/image" Target="../media/image7.svg"/><Relationship Id="rId14" Type="http://schemas.openxmlformats.org/officeDocument/2006/relationships/image" Target="../media/image12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8.png"/><Relationship Id="rId3" Type="http://schemas.openxmlformats.org/officeDocument/2006/relationships/audio" Target="../media/audio5.wav"/><Relationship Id="rId7" Type="http://schemas.openxmlformats.org/officeDocument/2006/relationships/audio" Target="../media/audio9.wav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8.wav"/><Relationship Id="rId11" Type="http://schemas.openxmlformats.org/officeDocument/2006/relationships/image" Target="../media/image16.png"/><Relationship Id="rId5" Type="http://schemas.openxmlformats.org/officeDocument/2006/relationships/audio" Target="../media/audio7.wav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audio" Target="../media/audio6.wav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.wav"/><Relationship Id="rId13" Type="http://schemas.openxmlformats.org/officeDocument/2006/relationships/image" Target="../media/image26.png"/><Relationship Id="rId18" Type="http://schemas.openxmlformats.org/officeDocument/2006/relationships/audio" Target="../media/audio16.wav"/><Relationship Id="rId3" Type="http://schemas.openxmlformats.org/officeDocument/2006/relationships/image" Target="../media/image22.jpg"/><Relationship Id="rId21" Type="http://schemas.openxmlformats.org/officeDocument/2006/relationships/audio" Target="../media/audio19.wav"/><Relationship Id="rId7" Type="http://schemas.openxmlformats.org/officeDocument/2006/relationships/audio" Target="../media/audio12.wav"/><Relationship Id="rId12" Type="http://schemas.openxmlformats.org/officeDocument/2006/relationships/image" Target="../media/image25.svg"/><Relationship Id="rId17" Type="http://schemas.openxmlformats.org/officeDocument/2006/relationships/audio" Target="../media/audio15.wav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9.png"/><Relationship Id="rId20" Type="http://schemas.openxmlformats.org/officeDocument/2006/relationships/audio" Target="../media/audio18.wav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11.wav"/><Relationship Id="rId11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19" Type="http://schemas.openxmlformats.org/officeDocument/2006/relationships/audio" Target="../media/audio17.wav"/><Relationship Id="rId4" Type="http://schemas.openxmlformats.org/officeDocument/2006/relationships/audio" Target="../media/audio10.wav"/><Relationship Id="rId9" Type="http://schemas.openxmlformats.org/officeDocument/2006/relationships/audio" Target="../media/audio14.wav"/><Relationship Id="rId14" Type="http://schemas.openxmlformats.org/officeDocument/2006/relationships/image" Target="../media/image27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5.wav"/><Relationship Id="rId13" Type="http://schemas.openxmlformats.org/officeDocument/2006/relationships/image" Target="../media/image33.svg"/><Relationship Id="rId18" Type="http://schemas.openxmlformats.org/officeDocument/2006/relationships/image" Target="../media/image37.png"/><Relationship Id="rId3" Type="http://schemas.openxmlformats.org/officeDocument/2006/relationships/audio" Target="../media/audio20.wav"/><Relationship Id="rId21" Type="http://schemas.openxmlformats.org/officeDocument/2006/relationships/image" Target="../media/image40.png"/><Relationship Id="rId7" Type="http://schemas.openxmlformats.org/officeDocument/2006/relationships/audio" Target="../media/audio24.wav"/><Relationship Id="rId12" Type="http://schemas.openxmlformats.org/officeDocument/2006/relationships/image" Target="../media/image32.pn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5.png"/><Relationship Id="rId20" Type="http://schemas.openxmlformats.org/officeDocument/2006/relationships/image" Target="../media/image39.jp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23.wav"/><Relationship Id="rId11" Type="http://schemas.openxmlformats.org/officeDocument/2006/relationships/image" Target="../media/image31.png"/><Relationship Id="rId5" Type="http://schemas.openxmlformats.org/officeDocument/2006/relationships/audio" Target="../media/audio22.wav"/><Relationship Id="rId15" Type="http://schemas.openxmlformats.org/officeDocument/2006/relationships/image" Target="../media/image34.png"/><Relationship Id="rId10" Type="http://schemas.openxmlformats.org/officeDocument/2006/relationships/image" Target="../media/image30.png"/><Relationship Id="rId19" Type="http://schemas.openxmlformats.org/officeDocument/2006/relationships/image" Target="../media/image38.gif"/><Relationship Id="rId4" Type="http://schemas.openxmlformats.org/officeDocument/2006/relationships/audio" Target="../media/audio21.wav"/><Relationship Id="rId9" Type="http://schemas.openxmlformats.org/officeDocument/2006/relationships/audio" Target="../media/audio26.wav"/><Relationship Id="rId14" Type="http://schemas.openxmlformats.org/officeDocument/2006/relationships/audio" Target="../media/audio27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5.wav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3" Type="http://schemas.openxmlformats.org/officeDocument/2006/relationships/audio" Target="../media/audio22.wav"/><Relationship Id="rId21" Type="http://schemas.openxmlformats.org/officeDocument/2006/relationships/image" Target="../media/image33.svg"/><Relationship Id="rId7" Type="http://schemas.openxmlformats.org/officeDocument/2006/relationships/audio" Target="../media/audio24.wav"/><Relationship Id="rId12" Type="http://schemas.openxmlformats.org/officeDocument/2006/relationships/image" Target="../media/image34.png"/><Relationship Id="rId17" Type="http://schemas.openxmlformats.org/officeDocument/2006/relationships/image" Target="../media/image39.jp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8.gif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21.wav"/><Relationship Id="rId11" Type="http://schemas.openxmlformats.org/officeDocument/2006/relationships/image" Target="../media/image31.png"/><Relationship Id="rId5" Type="http://schemas.openxmlformats.org/officeDocument/2006/relationships/audio" Target="../media/audio20.wav"/><Relationship Id="rId15" Type="http://schemas.openxmlformats.org/officeDocument/2006/relationships/image" Target="../media/image37.png"/><Relationship Id="rId10" Type="http://schemas.openxmlformats.org/officeDocument/2006/relationships/image" Target="../media/image30.png"/><Relationship Id="rId19" Type="http://schemas.openxmlformats.org/officeDocument/2006/relationships/image" Target="../media/image41.png"/><Relationship Id="rId4" Type="http://schemas.openxmlformats.org/officeDocument/2006/relationships/audio" Target="../media/audio23.wav"/><Relationship Id="rId9" Type="http://schemas.openxmlformats.org/officeDocument/2006/relationships/audio" Target="../media/audio26.wav"/><Relationship Id="rId14" Type="http://schemas.openxmlformats.org/officeDocument/2006/relationships/image" Target="../media/image36.png"/><Relationship Id="rId22" Type="http://schemas.openxmlformats.org/officeDocument/2006/relationships/audio" Target="../media/audio28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5.wav"/><Relationship Id="rId13" Type="http://schemas.openxmlformats.org/officeDocument/2006/relationships/image" Target="../media/image35.png"/><Relationship Id="rId18" Type="http://schemas.openxmlformats.org/officeDocument/2006/relationships/image" Target="../media/image37.png"/><Relationship Id="rId3" Type="http://schemas.openxmlformats.org/officeDocument/2006/relationships/audio" Target="../media/audio20.wav"/><Relationship Id="rId21" Type="http://schemas.openxmlformats.org/officeDocument/2006/relationships/audio" Target="../media/audio28.wav"/><Relationship Id="rId7" Type="http://schemas.openxmlformats.org/officeDocument/2006/relationships/audio" Target="../media/audio24.wav"/><Relationship Id="rId12" Type="http://schemas.openxmlformats.org/officeDocument/2006/relationships/image" Target="../media/image34.png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9.jpg"/><Relationship Id="rId20" Type="http://schemas.openxmlformats.org/officeDocument/2006/relationships/image" Target="../media/image33.sv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23.wav"/><Relationship Id="rId11" Type="http://schemas.openxmlformats.org/officeDocument/2006/relationships/image" Target="../media/image31.png"/><Relationship Id="rId5" Type="http://schemas.openxmlformats.org/officeDocument/2006/relationships/audio" Target="../media/audio22.wav"/><Relationship Id="rId15" Type="http://schemas.openxmlformats.org/officeDocument/2006/relationships/image" Target="../media/image38.gif"/><Relationship Id="rId10" Type="http://schemas.openxmlformats.org/officeDocument/2006/relationships/image" Target="../media/image30.png"/><Relationship Id="rId19" Type="http://schemas.openxmlformats.org/officeDocument/2006/relationships/image" Target="../media/image32.png"/><Relationship Id="rId4" Type="http://schemas.openxmlformats.org/officeDocument/2006/relationships/audio" Target="../media/audio21.wav"/><Relationship Id="rId9" Type="http://schemas.openxmlformats.org/officeDocument/2006/relationships/audio" Target="../media/audio26.wav"/><Relationship Id="rId1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29.wav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3.png"/><Relationship Id="rId4" Type="http://schemas.openxmlformats.org/officeDocument/2006/relationships/audio" Target="../media/audio30.wav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8;p2" descr="background rectangle">
            <a:extLst>
              <a:ext uri="{FF2B5EF4-FFF2-40B4-BE49-F238E27FC236}">
                <a16:creationId xmlns:a16="http://schemas.microsoft.com/office/drawing/2014/main" id="{42015C49-978B-4558-895F-BEB364B457CC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</a:pPr>
            <a:r>
              <a:rPr lang="en-GB" sz="9600" dirty="0">
                <a:solidFill>
                  <a:srgbClr val="00B05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vert</a:t>
            </a:r>
            <a:endParaRPr lang="en-GB" sz="9600" dirty="0">
              <a:solidFill>
                <a:srgbClr val="00B05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43047" y="5329800"/>
            <a:ext cx="4571280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r-FR" sz="28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location phrases with de</a:t>
            </a:r>
            <a:endParaRPr kumimoji="0" lang="fr-FR" sz="2800" b="1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SFe and SFC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473" y="184975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Saying what I and others do</a:t>
            </a:r>
            <a:endParaRPr lang="en-GB" sz="4000" dirty="0"/>
          </a:p>
        </p:txBody>
      </p:sp>
      <p:pic>
        <p:nvPicPr>
          <p:cNvPr id="12" name="Picture 11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9E6F2143-2D08-4F52-8FAE-C0BD51AD32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954FE7-6EF8-4979-85E0-C875C87E55C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22699" y="3963767"/>
            <a:ext cx="1516758" cy="1582704"/>
          </a:xfrm>
          <a:prstGeom prst="rect">
            <a:avLst/>
          </a:prstGeom>
        </p:spPr>
      </p:pic>
      <p:pic>
        <p:nvPicPr>
          <p:cNvPr id="9" name="Picture 8" descr="A picture containing kite, colorful&#10;&#10;Description automatically generated">
            <a:extLst>
              <a:ext uri="{FF2B5EF4-FFF2-40B4-BE49-F238E27FC236}">
                <a16:creationId xmlns:a16="http://schemas.microsoft.com/office/drawing/2014/main" id="{EAA98F65-7C26-4BA2-ABA6-025579E3FD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4202" y="1609179"/>
            <a:ext cx="5415186" cy="3937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CE743C6-159B-4EF5-BF7C-035E93BA9C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71" y="1404011"/>
            <a:ext cx="1241359" cy="11928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EADAA-8873-4618-942F-CF1B3A9D1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DA333F-29AA-4869-95FA-C05D424319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559"/>
          <a:stretch/>
        </p:blipFill>
        <p:spPr>
          <a:xfrm>
            <a:off x="-35443" y="1"/>
            <a:ext cx="12227443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DA870E-5D1D-47DE-8EB1-1788EA0509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444" y="2353858"/>
            <a:ext cx="6005523" cy="45041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059746-9E99-4B4B-B6D7-2E61048320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5290" y="-1"/>
            <a:ext cx="4876800" cy="35337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F93C12-5801-43E5-9937-01578B930F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0080" y="3533774"/>
            <a:ext cx="6257365" cy="332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037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6"/>
          <a:stretch/>
        </p:blipFill>
        <p:spPr>
          <a:xfrm>
            <a:off x="10721400" y="111744"/>
            <a:ext cx="1329840" cy="1331640"/>
          </a:xfrm>
          <a:prstGeom prst="rect">
            <a:avLst/>
          </a:prstGeom>
          <a:ln>
            <a:noFill/>
          </a:ln>
        </p:spPr>
      </p:pic>
      <p:sp>
        <p:nvSpPr>
          <p:cNvPr id="90" name="CustomShape 3"/>
          <p:cNvSpPr/>
          <p:nvPr/>
        </p:nvSpPr>
        <p:spPr>
          <a:xfrm>
            <a:off x="140760" y="821633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To say something is </a:t>
            </a:r>
            <a:r>
              <a:rPr lang="en-GB" sz="2800" b="1" i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near </a:t>
            </a:r>
            <a:r>
              <a:rPr lang="en-GB" sz="2800" b="1" i="1" u="sng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to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, use 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près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u="sng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de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02" name="Google Shape;183;p8"/>
          <p:cNvPicPr/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>
          <a:xfrm>
            <a:off x="36794" y="1854107"/>
            <a:ext cx="498830" cy="575351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760" y="-142278"/>
            <a:ext cx="7267988" cy="1144800"/>
          </a:xfrm>
        </p:spPr>
        <p:txBody>
          <a:bodyPr/>
          <a:lstStyle/>
          <a:p>
            <a:r>
              <a:rPr lang="en-GB" sz="36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hlinkClick r:id="" action="ppaction://noaction">
                  <a:snd r:embed="rId8" name="T3_W1_6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près</a:t>
            </a:r>
            <a:r>
              <a:rPr lang="en-GB" sz="36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hlinkClick r:id="" action="ppaction://noaction">
                  <a:snd r:embed="rId8" name="T3_W1_6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(de), loin (de), à </a:t>
            </a:r>
            <a:r>
              <a:rPr lang="en-GB" sz="36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hlinkClick r:id="" action="ppaction://noaction">
                  <a:snd r:embed="rId8" name="T3_W1_6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côté</a:t>
            </a:r>
            <a:r>
              <a:rPr lang="en-GB" sz="36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hlinkClick r:id="" action="ppaction://noaction">
                  <a:snd r:embed="rId8" name="T3_W1_6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(de)</a:t>
            </a:r>
            <a:endParaRPr lang="en-GB" sz="3600" dirty="0">
              <a:solidFill>
                <a:srgbClr val="002060"/>
              </a:solidFill>
              <a:hlinkClick r:id="" action="ppaction://noaction">
                <a:snd r:embed="rId8" name="T3_W1_6.1.wav"/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346190-5134-4FB4-AF87-17C6A137E164}"/>
              </a:ext>
            </a:extLst>
          </p:cNvPr>
          <p:cNvSpPr/>
          <p:nvPr/>
        </p:nvSpPr>
        <p:spPr>
          <a:xfrm>
            <a:off x="535624" y="1309289"/>
            <a:ext cx="55603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Le </a:t>
            </a: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stade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près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de 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plage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1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993B680-72B6-41FB-A506-B18349095E7E}"/>
              </a:ext>
            </a:extLst>
          </p:cNvPr>
          <p:cNvSpPr/>
          <p:nvPr/>
        </p:nvSpPr>
        <p:spPr>
          <a:xfrm>
            <a:off x="535624" y="1880172"/>
            <a:ext cx="65065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The stadium is 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near (to) 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the beach.</a:t>
            </a:r>
            <a:endParaRPr kumimoji="0" lang="en-GB" sz="1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6" name="Picture 2" descr="Mapa De La Ciudad, Localización">
            <a:extLst>
              <a:ext uri="{FF2B5EF4-FFF2-40B4-BE49-F238E27FC236}">
                <a16:creationId xmlns:a16="http://schemas.microsoft.com/office/drawing/2014/main" id="{2CCDEEAF-A0E5-4678-8F8B-0E98B5DEF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042216" y="1768586"/>
            <a:ext cx="5149784" cy="511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Graphic 14" descr="Swimming with solid fill">
            <a:extLst>
              <a:ext uri="{FF2B5EF4-FFF2-40B4-BE49-F238E27FC236}">
                <a16:creationId xmlns:a16="http://schemas.microsoft.com/office/drawing/2014/main" id="{E46D4F7E-B8FF-4D30-B79D-1D37ABC940C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165669" y="1778429"/>
            <a:ext cx="914400" cy="914400"/>
          </a:xfrm>
          <a:prstGeom prst="rect">
            <a:avLst/>
          </a:prstGeom>
        </p:spPr>
      </p:pic>
      <p:pic>
        <p:nvPicPr>
          <p:cNvPr id="21" name="Graphic 20" descr="Stadium with solid fill">
            <a:extLst>
              <a:ext uri="{FF2B5EF4-FFF2-40B4-BE49-F238E27FC236}">
                <a16:creationId xmlns:a16="http://schemas.microsoft.com/office/drawing/2014/main" id="{E19451E6-A3BA-4D3A-8302-CF3893C3628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166110" y="4825773"/>
            <a:ext cx="914400" cy="914400"/>
          </a:xfrm>
          <a:prstGeom prst="rect">
            <a:avLst/>
          </a:prstGeom>
        </p:spPr>
      </p:pic>
      <p:pic>
        <p:nvPicPr>
          <p:cNvPr id="28" name="Graphic 27" descr="Holiday with solid fill">
            <a:extLst>
              <a:ext uri="{FF2B5EF4-FFF2-40B4-BE49-F238E27FC236}">
                <a16:creationId xmlns:a16="http://schemas.microsoft.com/office/drawing/2014/main" id="{43B84B93-C250-4E0A-BAD8-A9B3C17E2E0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105130" y="5854457"/>
            <a:ext cx="914400" cy="914400"/>
          </a:xfrm>
          <a:prstGeom prst="rect">
            <a:avLst/>
          </a:prstGeom>
        </p:spPr>
      </p:pic>
      <p:pic>
        <p:nvPicPr>
          <p:cNvPr id="30" name="Graphic 29" descr="Cathedral with solid fill">
            <a:extLst>
              <a:ext uri="{FF2B5EF4-FFF2-40B4-BE49-F238E27FC236}">
                <a16:creationId xmlns:a16="http://schemas.microsoft.com/office/drawing/2014/main" id="{3EF95B0D-4135-4CB1-A174-065BDF8EF9E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929120" y="1645457"/>
            <a:ext cx="914400" cy="914400"/>
          </a:xfrm>
          <a:prstGeom prst="rect">
            <a:avLst/>
          </a:prstGeom>
        </p:spPr>
      </p:pic>
      <p:pic>
        <p:nvPicPr>
          <p:cNvPr id="32" name="Graphic 31" descr="Table setting with solid fill">
            <a:extLst>
              <a:ext uri="{FF2B5EF4-FFF2-40B4-BE49-F238E27FC236}">
                <a16:creationId xmlns:a16="http://schemas.microsoft.com/office/drawing/2014/main" id="{D8B5DC35-03D3-4648-8DBB-4721AB645B2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337392" y="1825160"/>
            <a:ext cx="914400" cy="914400"/>
          </a:xfrm>
          <a:prstGeom prst="rect">
            <a:avLst/>
          </a:prstGeom>
        </p:spPr>
      </p:pic>
      <p:pic>
        <p:nvPicPr>
          <p:cNvPr id="34" name="Graphic 33" descr="Performance Curtains with solid fill">
            <a:extLst>
              <a:ext uri="{FF2B5EF4-FFF2-40B4-BE49-F238E27FC236}">
                <a16:creationId xmlns:a16="http://schemas.microsoft.com/office/drawing/2014/main" id="{A47761E0-F994-4D09-B603-EDF95FC1C1C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925972" y="2739560"/>
            <a:ext cx="914400" cy="914400"/>
          </a:xfrm>
          <a:prstGeom prst="rect">
            <a:avLst/>
          </a:prstGeom>
        </p:spPr>
      </p:pic>
      <p:pic>
        <p:nvPicPr>
          <p:cNvPr id="50" name="Google Shape;183;p8">
            <a:extLst>
              <a:ext uri="{FF2B5EF4-FFF2-40B4-BE49-F238E27FC236}">
                <a16:creationId xmlns:a16="http://schemas.microsoft.com/office/drawing/2014/main" id="{E6C5422C-A3F0-47C4-B92E-93FE4E338ECE}"/>
              </a:ext>
            </a:extLst>
          </p:cNvPr>
          <p:cNvPicPr/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>
          <a:xfrm>
            <a:off x="316376" y="3754228"/>
            <a:ext cx="498830" cy="575351"/>
          </a:xfrm>
          <a:prstGeom prst="rect">
            <a:avLst/>
          </a:prstGeom>
          <a:ln>
            <a:noFill/>
          </a:ln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9D5E70D6-341F-429F-B86C-BBF3D3673F03}"/>
              </a:ext>
            </a:extLst>
          </p:cNvPr>
          <p:cNvSpPr/>
          <p:nvPr/>
        </p:nvSpPr>
        <p:spPr>
          <a:xfrm>
            <a:off x="815206" y="3316888"/>
            <a:ext cx="62899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Le </a:t>
            </a: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théâtre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loin de 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plage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1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0350F545-5815-4885-A67B-6BA78C116A8E}"/>
              </a:ext>
            </a:extLst>
          </p:cNvPr>
          <p:cNvSpPr/>
          <p:nvPr/>
        </p:nvSpPr>
        <p:spPr>
          <a:xfrm>
            <a:off x="815206" y="3780293"/>
            <a:ext cx="62899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The theatre is 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far from 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the beach.</a:t>
            </a:r>
            <a:endParaRPr kumimoji="0" lang="en-GB" sz="1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3" name="CustomShape 3">
            <a:extLst>
              <a:ext uri="{FF2B5EF4-FFF2-40B4-BE49-F238E27FC236}">
                <a16:creationId xmlns:a16="http://schemas.microsoft.com/office/drawing/2014/main" id="{536D59E3-C398-4F83-B6D5-B726272E95BA}"/>
              </a:ext>
            </a:extLst>
          </p:cNvPr>
          <p:cNvSpPr/>
          <p:nvPr/>
        </p:nvSpPr>
        <p:spPr>
          <a:xfrm>
            <a:off x="110302" y="2740116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For </a:t>
            </a:r>
            <a:r>
              <a:rPr lang="en-GB" sz="2800" b="1" i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far </a:t>
            </a:r>
            <a:r>
              <a:rPr lang="en-GB" sz="2800" b="1" i="1" u="sng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from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, use 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loin </a:t>
            </a:r>
            <a:r>
              <a:rPr lang="en-GB" sz="2800" b="1" u="sng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de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4" name="Speech Bubble: Rectangle with Corners Rounded 53">
            <a:extLst>
              <a:ext uri="{FF2B5EF4-FFF2-40B4-BE49-F238E27FC236}">
                <a16:creationId xmlns:a16="http://schemas.microsoft.com/office/drawing/2014/main" id="{D06BAA84-4328-4127-91F6-B9EC580DEAFE}"/>
              </a:ext>
            </a:extLst>
          </p:cNvPr>
          <p:cNvSpPr/>
          <p:nvPr/>
        </p:nvSpPr>
        <p:spPr>
          <a:xfrm>
            <a:off x="7522366" y="81050"/>
            <a:ext cx="4605884" cy="1459170"/>
          </a:xfrm>
          <a:prstGeom prst="wedgeRoundRectCallout">
            <a:avLst>
              <a:gd name="adj1" fmla="val 8342"/>
              <a:gd name="adj2" fmla="val 80706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Note: we use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for all these expressions in French but we say nothing, ‘from’ or ‘to’ in English.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43A8E91-20F5-4740-9833-C5A18285B5D6}"/>
              </a:ext>
            </a:extLst>
          </p:cNvPr>
          <p:cNvSpPr/>
          <p:nvPr/>
        </p:nvSpPr>
        <p:spPr>
          <a:xfrm>
            <a:off x="7037325" y="4689324"/>
            <a:ext cx="1214467" cy="2216339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1091A44D-7014-4AEC-BAFE-493AC663176F}"/>
              </a:ext>
            </a:extLst>
          </p:cNvPr>
          <p:cNvSpPr/>
          <p:nvPr/>
        </p:nvSpPr>
        <p:spPr>
          <a:xfrm rot="3105673">
            <a:off x="8905920" y="1555804"/>
            <a:ext cx="1214467" cy="6236541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7" name="Google Shape;183;p8">
            <a:extLst>
              <a:ext uri="{FF2B5EF4-FFF2-40B4-BE49-F238E27FC236}">
                <a16:creationId xmlns:a16="http://schemas.microsoft.com/office/drawing/2014/main" id="{B5A140F2-7001-4BF3-8B8B-39F44A33D928}"/>
              </a:ext>
            </a:extLst>
          </p:cNvPr>
          <p:cNvPicPr/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>
          <a:xfrm>
            <a:off x="217845" y="5868996"/>
            <a:ext cx="498830" cy="575351"/>
          </a:xfrm>
          <a:prstGeom prst="rect">
            <a:avLst/>
          </a:prstGeom>
          <a:ln>
            <a:noFill/>
          </a:ln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677566D7-D972-4034-8177-4FD153499DB3}"/>
              </a:ext>
            </a:extLst>
          </p:cNvPr>
          <p:cNvSpPr/>
          <p:nvPr/>
        </p:nvSpPr>
        <p:spPr>
          <a:xfrm>
            <a:off x="716675" y="5431656"/>
            <a:ext cx="62899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Le café </a:t>
            </a: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à 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côté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de 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la piscine.</a:t>
            </a:r>
            <a:endParaRPr kumimoji="0" lang="en-GB" sz="1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73AF05E5-E14F-42B4-898D-0BC050CAE96D}"/>
              </a:ext>
            </a:extLst>
          </p:cNvPr>
          <p:cNvSpPr/>
          <p:nvPr/>
        </p:nvSpPr>
        <p:spPr>
          <a:xfrm>
            <a:off x="716675" y="5895061"/>
            <a:ext cx="62899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The café is 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next to 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the pool.</a:t>
            </a:r>
            <a:endParaRPr kumimoji="0" lang="en-GB" sz="1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0" name="CustomShape 3">
            <a:extLst>
              <a:ext uri="{FF2B5EF4-FFF2-40B4-BE49-F238E27FC236}">
                <a16:creationId xmlns:a16="http://schemas.microsoft.com/office/drawing/2014/main" id="{15BD79C0-61F7-415C-BD26-B320411B0FF0}"/>
              </a:ext>
            </a:extLst>
          </p:cNvPr>
          <p:cNvSpPr/>
          <p:nvPr/>
        </p:nvSpPr>
        <p:spPr>
          <a:xfrm>
            <a:off x="140760" y="4853300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For </a:t>
            </a:r>
            <a:r>
              <a:rPr lang="en-GB" sz="2800" b="1" i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next </a:t>
            </a:r>
            <a:r>
              <a:rPr lang="en-GB" sz="2800" b="1" i="1" u="sng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to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, use 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à 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côté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u="sng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de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8E98202D-0EFC-488F-B7FC-4C240B25DDAC}"/>
              </a:ext>
            </a:extLst>
          </p:cNvPr>
          <p:cNvSpPr/>
          <p:nvPr/>
        </p:nvSpPr>
        <p:spPr>
          <a:xfrm rot="5400000">
            <a:off x="7794592" y="1266875"/>
            <a:ext cx="914400" cy="2022570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84737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1_6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1_6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1_6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5" grpId="0"/>
      <p:bldP spid="51" grpId="0"/>
      <p:bldP spid="52" grpId="0"/>
      <p:bldP spid="54" grpId="0" animBg="1"/>
      <p:bldP spid="35" grpId="0" animBg="1"/>
      <p:bldP spid="56" grpId="0" animBg="1"/>
      <p:bldP spid="58" grpId="0"/>
      <p:bldP spid="59" grpId="0"/>
      <p:bldP spid="6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476;p51">
            <a:extLst>
              <a:ext uri="{FF2B5EF4-FFF2-40B4-BE49-F238E27FC236}">
                <a16:creationId xmlns:a16="http://schemas.microsoft.com/office/drawing/2014/main" id="{2E44FE98-51E0-4959-A1D5-D0FC947E009D}"/>
              </a:ext>
            </a:extLst>
          </p:cNvPr>
          <p:cNvSpPr txBox="1"/>
          <p:nvPr/>
        </p:nvSpPr>
        <p:spPr>
          <a:xfrm>
            <a:off x="810470" y="3153726"/>
            <a:ext cx="5371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près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de la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piscine.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Using ‘du’ &amp; ‘de la’</a:t>
            </a: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2BAA639-5AAD-4041-9CB0-75288F906A95}"/>
              </a:ext>
            </a:extLst>
          </p:cNvPr>
          <p:cNvSpPr/>
          <p:nvPr/>
        </p:nvSpPr>
        <p:spPr>
          <a:xfrm>
            <a:off x="1686453" y="3163133"/>
            <a:ext cx="1037239" cy="535145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Google Shape;561;p58">
            <a:extLst>
              <a:ext uri="{FF2B5EF4-FFF2-40B4-BE49-F238E27FC236}">
                <a16:creationId xmlns:a16="http://schemas.microsoft.com/office/drawing/2014/main" id="{B774579E-A929-4CC2-807C-03B2426AB6E6}"/>
              </a:ext>
            </a:extLst>
          </p:cNvPr>
          <p:cNvSpPr txBox="1"/>
          <p:nvPr/>
        </p:nvSpPr>
        <p:spPr>
          <a:xfrm>
            <a:off x="148477" y="1442339"/>
            <a:ext cx="5151480" cy="1821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200"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To mean ‘</a:t>
            </a:r>
            <a:r>
              <a:rPr kumimoji="0" lang="en-GB" sz="28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near to the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/ </a:t>
            </a:r>
            <a:r>
              <a:rPr kumimoji="0" lang="en-GB" sz="28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far from the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’ before a singular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feminine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noun, use ‘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 la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’.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7" name="Google Shape;485;p51">
            <a:extLst>
              <a:ext uri="{FF2B5EF4-FFF2-40B4-BE49-F238E27FC236}">
                <a16:creationId xmlns:a16="http://schemas.microsoft.com/office/drawing/2014/main" id="{F68A88EB-6F97-4F55-897F-70E7672FDD3E}"/>
              </a:ext>
            </a:extLst>
          </p:cNvPr>
          <p:cNvSpPr txBox="1"/>
          <p:nvPr/>
        </p:nvSpPr>
        <p:spPr>
          <a:xfrm>
            <a:off x="818362" y="3854934"/>
            <a:ext cx="4574691" cy="602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Near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(to)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the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pool.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28" name="Google Shape;183;p8">
            <a:extLst>
              <a:ext uri="{FF2B5EF4-FFF2-40B4-BE49-F238E27FC236}">
                <a16:creationId xmlns:a16="http://schemas.microsoft.com/office/drawing/2014/main" id="{0AC4293B-F980-4FEF-9526-8D97232132DD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95879" y="3891729"/>
            <a:ext cx="537470" cy="52318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561;p58">
            <a:extLst>
              <a:ext uri="{FF2B5EF4-FFF2-40B4-BE49-F238E27FC236}">
                <a16:creationId xmlns:a16="http://schemas.microsoft.com/office/drawing/2014/main" id="{5E828AC6-EBF2-4B88-9EEC-1A99E000EACE}"/>
              </a:ext>
            </a:extLst>
          </p:cNvPr>
          <p:cNvSpPr txBox="1"/>
          <p:nvPr/>
        </p:nvSpPr>
        <p:spPr>
          <a:xfrm>
            <a:off x="5934044" y="1490661"/>
            <a:ext cx="6109479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200"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To mean ‘</a:t>
            </a:r>
            <a:r>
              <a:rPr kumimoji="0" lang="en-GB" sz="28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near to the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/ </a:t>
            </a:r>
            <a:r>
              <a:rPr kumimoji="0" lang="en-GB" sz="28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far from the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’ before a singular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masculine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noun,  use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+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le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Wingdings" panose="05000000000000000000" pitchFamily="2" charset="2"/>
              </a:rPr>
              <a:t>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Wingdings" panose="05000000000000000000" pitchFamily="2" charset="2"/>
              </a:rPr>
              <a:t>.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</a:p>
        </p:txBody>
      </p:sp>
      <p:sp>
        <p:nvSpPr>
          <p:cNvPr id="32" name="Google Shape;485;p51">
            <a:extLst>
              <a:ext uri="{FF2B5EF4-FFF2-40B4-BE49-F238E27FC236}">
                <a16:creationId xmlns:a16="http://schemas.microsoft.com/office/drawing/2014/main" id="{80993648-7025-47D4-ABD4-4D91654EAC4B}"/>
              </a:ext>
            </a:extLst>
          </p:cNvPr>
          <p:cNvSpPr txBox="1"/>
          <p:nvPr/>
        </p:nvSpPr>
        <p:spPr>
          <a:xfrm>
            <a:off x="7024810" y="3793413"/>
            <a:ext cx="4965199" cy="403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near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(to)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the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stadium.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33" name="Google Shape;183;p8">
            <a:extLst>
              <a:ext uri="{FF2B5EF4-FFF2-40B4-BE49-F238E27FC236}">
                <a16:creationId xmlns:a16="http://schemas.microsoft.com/office/drawing/2014/main" id="{39301F14-74EC-48B7-8A85-30CB3F93F4FC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487340" y="3778190"/>
            <a:ext cx="537470" cy="52318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476;p51">
            <a:extLst>
              <a:ext uri="{FF2B5EF4-FFF2-40B4-BE49-F238E27FC236}">
                <a16:creationId xmlns:a16="http://schemas.microsoft.com/office/drawing/2014/main" id="{44EA3C40-6807-4ECA-9D47-8B2ED14CC9B4}"/>
              </a:ext>
            </a:extLst>
          </p:cNvPr>
          <p:cNvSpPr txBox="1"/>
          <p:nvPr/>
        </p:nvSpPr>
        <p:spPr>
          <a:xfrm>
            <a:off x="7024810" y="3191007"/>
            <a:ext cx="5371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près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du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stade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.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AB65867-BA93-470B-818F-263CF0FF816C}"/>
              </a:ext>
            </a:extLst>
          </p:cNvPr>
          <p:cNvSpPr/>
          <p:nvPr/>
        </p:nvSpPr>
        <p:spPr>
          <a:xfrm>
            <a:off x="7848241" y="3210356"/>
            <a:ext cx="687536" cy="535145"/>
          </a:xfrm>
          <a:prstGeom prst="ellipse">
            <a:avLst/>
          </a:prstGeom>
          <a:noFill/>
          <a:ln w="38100">
            <a:solidFill>
              <a:srgbClr val="22A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753CF3-D28A-4996-A779-EBF3BCDEDB8C}"/>
              </a:ext>
            </a:extLst>
          </p:cNvPr>
          <p:cNvSpPr txBox="1"/>
          <p:nvPr/>
        </p:nvSpPr>
        <p:spPr>
          <a:xfrm>
            <a:off x="7944788" y="3870834"/>
            <a:ext cx="1366557" cy="369332"/>
          </a:xfrm>
          <a:prstGeom prst="rect">
            <a:avLst/>
          </a:prstGeom>
          <a:solidFill>
            <a:srgbClr val="C5F2FB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EB4BBDF-8408-4520-9321-2A92A471DFC9}"/>
              </a:ext>
            </a:extLst>
          </p:cNvPr>
          <p:cNvSpPr txBox="1"/>
          <p:nvPr/>
        </p:nvSpPr>
        <p:spPr>
          <a:xfrm>
            <a:off x="1855713" y="3951909"/>
            <a:ext cx="1366767" cy="369332"/>
          </a:xfrm>
          <a:prstGeom prst="rect">
            <a:avLst/>
          </a:prstGeom>
          <a:solidFill>
            <a:srgbClr val="FFD5FF">
              <a:alpha val="35686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</a:t>
            </a:r>
          </a:p>
        </p:txBody>
      </p:sp>
      <p:sp>
        <p:nvSpPr>
          <p:cNvPr id="14" name="Google Shape;476;p51">
            <a:extLst>
              <a:ext uri="{FF2B5EF4-FFF2-40B4-BE49-F238E27FC236}">
                <a16:creationId xmlns:a16="http://schemas.microsoft.com/office/drawing/2014/main" id="{05614086-95AA-FDEA-501C-04E3C6D5714D}"/>
              </a:ext>
            </a:extLst>
          </p:cNvPr>
          <p:cNvSpPr txBox="1"/>
          <p:nvPr/>
        </p:nvSpPr>
        <p:spPr>
          <a:xfrm>
            <a:off x="810470" y="4763955"/>
            <a:ext cx="5371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loin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de la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plage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.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87CAFB7-5659-FF8A-E3EC-9E85770C147A}"/>
              </a:ext>
            </a:extLst>
          </p:cNvPr>
          <p:cNvSpPr/>
          <p:nvPr/>
        </p:nvSpPr>
        <p:spPr>
          <a:xfrm>
            <a:off x="1556089" y="4752010"/>
            <a:ext cx="1102290" cy="535145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Google Shape;485;p51">
            <a:extLst>
              <a:ext uri="{FF2B5EF4-FFF2-40B4-BE49-F238E27FC236}">
                <a16:creationId xmlns:a16="http://schemas.microsoft.com/office/drawing/2014/main" id="{662F2E46-11FD-310B-9F50-2C24D0F72951}"/>
              </a:ext>
            </a:extLst>
          </p:cNvPr>
          <p:cNvSpPr txBox="1"/>
          <p:nvPr/>
        </p:nvSpPr>
        <p:spPr>
          <a:xfrm>
            <a:off x="818362" y="5465163"/>
            <a:ext cx="4574691" cy="602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Far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from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the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beach.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17" name="Google Shape;183;p8">
            <a:extLst>
              <a:ext uri="{FF2B5EF4-FFF2-40B4-BE49-F238E27FC236}">
                <a16:creationId xmlns:a16="http://schemas.microsoft.com/office/drawing/2014/main" id="{71726A2F-8A92-CFD7-8B94-E78ED0EA530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95879" y="5501958"/>
            <a:ext cx="537470" cy="52318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485;p51">
            <a:extLst>
              <a:ext uri="{FF2B5EF4-FFF2-40B4-BE49-F238E27FC236}">
                <a16:creationId xmlns:a16="http://schemas.microsoft.com/office/drawing/2014/main" id="{D606B538-BAF1-65DA-9E54-4D6BB05F2854}"/>
              </a:ext>
            </a:extLst>
          </p:cNvPr>
          <p:cNvSpPr txBox="1"/>
          <p:nvPr/>
        </p:nvSpPr>
        <p:spPr>
          <a:xfrm>
            <a:off x="7024810" y="5403642"/>
            <a:ext cx="4965199" cy="403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Far 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from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the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theatre.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29" name="Google Shape;183;p8">
            <a:extLst>
              <a:ext uri="{FF2B5EF4-FFF2-40B4-BE49-F238E27FC236}">
                <a16:creationId xmlns:a16="http://schemas.microsoft.com/office/drawing/2014/main" id="{38E37CA2-76B3-F4E5-0ADD-1643796FD400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487340" y="5388419"/>
            <a:ext cx="537470" cy="52318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476;p51">
            <a:extLst>
              <a:ext uri="{FF2B5EF4-FFF2-40B4-BE49-F238E27FC236}">
                <a16:creationId xmlns:a16="http://schemas.microsoft.com/office/drawing/2014/main" id="{37FF9B11-549B-EC8F-BA7E-11B53B5A0538}"/>
              </a:ext>
            </a:extLst>
          </p:cNvPr>
          <p:cNvSpPr txBox="1"/>
          <p:nvPr/>
        </p:nvSpPr>
        <p:spPr>
          <a:xfrm>
            <a:off x="7024810" y="4824007"/>
            <a:ext cx="5371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loin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du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théâtre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.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202D7884-BEC1-EAE5-C7F5-EF9E2D10524B}"/>
              </a:ext>
            </a:extLst>
          </p:cNvPr>
          <p:cNvSpPr/>
          <p:nvPr/>
        </p:nvSpPr>
        <p:spPr>
          <a:xfrm>
            <a:off x="7735701" y="4812062"/>
            <a:ext cx="687536" cy="535145"/>
          </a:xfrm>
          <a:prstGeom prst="ellipse">
            <a:avLst/>
          </a:prstGeom>
          <a:noFill/>
          <a:ln w="38100">
            <a:solidFill>
              <a:srgbClr val="22A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ACCCB2D-BE50-189C-ADA6-DFC7FE2A9440}"/>
              </a:ext>
            </a:extLst>
          </p:cNvPr>
          <p:cNvSpPr txBox="1"/>
          <p:nvPr/>
        </p:nvSpPr>
        <p:spPr>
          <a:xfrm>
            <a:off x="7735701" y="5490211"/>
            <a:ext cx="1543375" cy="369332"/>
          </a:xfrm>
          <a:prstGeom prst="rect">
            <a:avLst/>
          </a:prstGeom>
          <a:solidFill>
            <a:srgbClr val="C5F2FB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DCCD429-F277-474D-6944-0801D3884997}"/>
              </a:ext>
            </a:extLst>
          </p:cNvPr>
          <p:cNvSpPr txBox="1"/>
          <p:nvPr/>
        </p:nvSpPr>
        <p:spPr>
          <a:xfrm>
            <a:off x="1438346" y="5544369"/>
            <a:ext cx="1533454" cy="369332"/>
          </a:xfrm>
          <a:prstGeom prst="rect">
            <a:avLst/>
          </a:prstGeom>
          <a:solidFill>
            <a:srgbClr val="FFD5FF">
              <a:alpha val="35686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</a:t>
            </a:r>
          </a:p>
        </p:txBody>
      </p:sp>
      <p:sp>
        <p:nvSpPr>
          <p:cNvPr id="39" name="Speech Bubble: Rectangle with Corners Rounded 38">
            <a:extLst>
              <a:ext uri="{FF2B5EF4-FFF2-40B4-BE49-F238E27FC236}">
                <a16:creationId xmlns:a16="http://schemas.microsoft.com/office/drawing/2014/main" id="{99681CAF-9630-4607-8688-0D86683047F7}"/>
              </a:ext>
            </a:extLst>
          </p:cNvPr>
          <p:cNvSpPr/>
          <p:nvPr/>
        </p:nvSpPr>
        <p:spPr>
          <a:xfrm>
            <a:off x="7554686" y="78547"/>
            <a:ext cx="4488837" cy="1332245"/>
          </a:xfrm>
          <a:prstGeom prst="wedgeRoundRectCallout">
            <a:avLst>
              <a:gd name="adj1" fmla="val -14939"/>
              <a:gd name="adj2" fmla="val 61096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Remember: before a noun beginning with a vowel or h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muet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use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l’: </a:t>
            </a:r>
            <a:r>
              <a:rPr kumimoji="0" lang="en-GB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près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l’</a:t>
            </a:r>
            <a:r>
              <a:rPr kumimoji="0" lang="en-GB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église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5029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1_7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1_7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1_7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1_7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9" grpId="0" animBg="1"/>
      <p:bldP spid="4" grpId="0" animBg="1"/>
      <p:bldP spid="23" grpId="0" animBg="1"/>
      <p:bldP spid="15" grpId="0" animBg="1"/>
      <p:bldP spid="34" grpId="0" animBg="1"/>
      <p:bldP spid="37" grpId="0" animBg="1"/>
      <p:bldP spid="38" grpId="0" animBg="1"/>
      <p:bldP spid="3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0830" y="12972"/>
            <a:ext cx="914401" cy="91440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791438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pic>
        <p:nvPicPr>
          <p:cNvPr id="8" name="Graphic 7" descr="Teacher">
            <a:extLst>
              <a:ext uri="{FF2B5EF4-FFF2-40B4-BE49-F238E27FC236}">
                <a16:creationId xmlns:a16="http://schemas.microsoft.com/office/drawing/2014/main" id="{A738C222-7AAE-4F02-BDE1-FE676BFCA3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12971"/>
            <a:ext cx="914400" cy="914400"/>
          </a:xfrm>
          <a:prstGeom prst="rect">
            <a:avLst/>
          </a:prstGeom>
        </p:spPr>
      </p:pic>
      <p:sp>
        <p:nvSpPr>
          <p:cNvPr id="9" name="Speech Bubble: Rectangle with Corners Rounded 8">
            <a:hlinkClick r:id="" action="ppaction://noaction">
              <a:snd r:embed="rId7" name="T3_W1_13.1.wav"/>
            </a:hlinkClick>
            <a:extLst>
              <a:ext uri="{FF2B5EF4-FFF2-40B4-BE49-F238E27FC236}">
                <a16:creationId xmlns:a16="http://schemas.microsoft.com/office/drawing/2014/main" id="{1F57809B-C166-4168-8049-D58D7EE37CC7}"/>
              </a:ext>
            </a:extLst>
          </p:cNvPr>
          <p:cNvSpPr/>
          <p:nvPr/>
        </p:nvSpPr>
        <p:spPr>
          <a:xfrm>
            <a:off x="1112639" y="194121"/>
            <a:ext cx="5244618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" name="CustomShape 7">
            <a:hlinkClick r:id="" action="ppaction://noaction">
              <a:snd r:embed="rId7" name="T3_W1_13.1.wav"/>
            </a:hlinkClick>
            <a:extLst>
              <a:ext uri="{FF2B5EF4-FFF2-40B4-BE49-F238E27FC236}">
                <a16:creationId xmlns:a16="http://schemas.microsoft.com/office/drawing/2014/main" id="{7E0356F1-E59C-48D3-AE35-6183BAECF93F}"/>
              </a:ext>
            </a:extLst>
          </p:cNvPr>
          <p:cNvSpPr/>
          <p:nvPr/>
        </p:nvSpPr>
        <p:spPr>
          <a:xfrm>
            <a:off x="1134410" y="233085"/>
            <a:ext cx="4961590" cy="5393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Lis la phrase. C’est </a:t>
            </a: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du</a:t>
            </a:r>
            <a:r>
              <a:rPr kumimoji="0" lang="fr-FR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ou </a:t>
            </a: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de la </a:t>
            </a:r>
            <a:r>
              <a:rPr kumimoji="0" lang="fr-FR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?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endParaRPr kumimoji="0" lang="en-GB" sz="24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E2BC651-A744-4DB6-93B9-FD08343BA9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121111"/>
            <a:ext cx="12192000" cy="572825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5E255E1-5A8F-484B-8BFD-A3A18BBEC851}"/>
              </a:ext>
            </a:extLst>
          </p:cNvPr>
          <p:cNvSpPr/>
          <p:nvPr/>
        </p:nvSpPr>
        <p:spPr>
          <a:xfrm>
            <a:off x="0" y="865341"/>
            <a:ext cx="1240675" cy="304800"/>
          </a:xfrm>
          <a:prstGeom prst="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5491F5"/>
                </a:solidFill>
                <a:latin typeface="Century Gothic" panose="020B0502020202020204" pitchFamily="34" charset="0"/>
              </a:rPr>
              <a:t>la </a:t>
            </a:r>
            <a:r>
              <a:rPr lang="en-GB" b="1" dirty="0" err="1">
                <a:solidFill>
                  <a:srgbClr val="5491F5"/>
                </a:solidFill>
                <a:latin typeface="Century Gothic" panose="020B0502020202020204" pitchFamily="34" charset="0"/>
              </a:rPr>
              <a:t>plage</a:t>
            </a:r>
            <a:endParaRPr lang="en-GB" b="1" dirty="0">
              <a:solidFill>
                <a:srgbClr val="5491F5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0049E8D-47F5-4479-92C2-E79DBC7416D2}"/>
              </a:ext>
            </a:extLst>
          </p:cNvPr>
          <p:cNvSpPr/>
          <p:nvPr/>
        </p:nvSpPr>
        <p:spPr>
          <a:xfrm>
            <a:off x="7762240" y="2135341"/>
            <a:ext cx="1280160" cy="304800"/>
          </a:xfrm>
          <a:prstGeom prst="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5491F5"/>
                </a:solidFill>
                <a:latin typeface="Century Gothic" panose="020B0502020202020204" pitchFamily="34" charset="0"/>
              </a:rPr>
              <a:t>le </a:t>
            </a:r>
            <a:r>
              <a:rPr lang="en-GB" b="1" dirty="0" err="1">
                <a:solidFill>
                  <a:srgbClr val="5491F5"/>
                </a:solidFill>
                <a:latin typeface="Century Gothic" panose="020B0502020202020204" pitchFamily="34" charset="0"/>
              </a:rPr>
              <a:t>théâtre</a:t>
            </a:r>
            <a:endParaRPr lang="en-GB" b="1" dirty="0">
              <a:solidFill>
                <a:srgbClr val="5491F5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AC693E-E452-4BFD-99E1-C18E3A56768D}"/>
              </a:ext>
            </a:extLst>
          </p:cNvPr>
          <p:cNvSpPr/>
          <p:nvPr/>
        </p:nvSpPr>
        <p:spPr>
          <a:xfrm>
            <a:off x="10412232" y="3311902"/>
            <a:ext cx="1779767" cy="538774"/>
          </a:xfrm>
          <a:prstGeom prst="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5491F5"/>
                </a:solidFill>
                <a:latin typeface="Century Gothic" panose="020B0502020202020204" pitchFamily="34" charset="0"/>
              </a:rPr>
              <a:t>le centre commercial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A4364CE-097D-4264-9AE7-4C455534706F}"/>
              </a:ext>
            </a:extLst>
          </p:cNvPr>
          <p:cNvSpPr/>
          <p:nvPr/>
        </p:nvSpPr>
        <p:spPr>
          <a:xfrm>
            <a:off x="3107192" y="4978142"/>
            <a:ext cx="1779767" cy="538774"/>
          </a:xfrm>
          <a:prstGeom prst="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5491F5"/>
                </a:solidFill>
                <a:latin typeface="Century Gothic" panose="020B0502020202020204" pitchFamily="34" charset="0"/>
              </a:rPr>
              <a:t>le centre sportif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B6C704-AD12-49FB-82D2-773609B754FB}"/>
              </a:ext>
            </a:extLst>
          </p:cNvPr>
          <p:cNvSpPr/>
          <p:nvPr/>
        </p:nvSpPr>
        <p:spPr>
          <a:xfrm>
            <a:off x="1575773" y="1012638"/>
            <a:ext cx="1340147" cy="307547"/>
          </a:xfrm>
          <a:prstGeom prst="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5491F5"/>
                </a:solidFill>
                <a:latin typeface="Century Gothic" panose="020B0502020202020204" pitchFamily="34" charset="0"/>
              </a:rPr>
              <a:t>la piscine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A655BBB-BCB9-4CF8-8D96-09ABD99E590F}"/>
              </a:ext>
            </a:extLst>
          </p:cNvPr>
          <p:cNvSpPr/>
          <p:nvPr/>
        </p:nvSpPr>
        <p:spPr>
          <a:xfrm>
            <a:off x="1646893" y="2132594"/>
            <a:ext cx="1035347" cy="307547"/>
          </a:xfrm>
          <a:prstGeom prst="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5491F5"/>
                </a:solidFill>
                <a:latin typeface="Century Gothic" panose="020B0502020202020204" pitchFamily="34" charset="0"/>
              </a:rPr>
              <a:t>le café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507513D-7B47-4DB2-8964-B69BE19967DF}"/>
              </a:ext>
            </a:extLst>
          </p:cNvPr>
          <p:cNvSpPr/>
          <p:nvPr/>
        </p:nvSpPr>
        <p:spPr>
          <a:xfrm>
            <a:off x="2915920" y="3049405"/>
            <a:ext cx="1130539" cy="307547"/>
          </a:xfrm>
          <a:prstGeom prst="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>
                <a:solidFill>
                  <a:srgbClr val="5491F5"/>
                </a:solidFill>
                <a:latin typeface="Century Gothic" panose="020B0502020202020204" pitchFamily="34" charset="0"/>
              </a:rPr>
              <a:t>l’église</a:t>
            </a:r>
            <a:endParaRPr lang="en-GB" b="1" dirty="0">
              <a:solidFill>
                <a:srgbClr val="5491F5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68FDC63-CE79-444C-BEF0-3EA286A1CD9E}"/>
              </a:ext>
            </a:extLst>
          </p:cNvPr>
          <p:cNvSpPr/>
          <p:nvPr/>
        </p:nvSpPr>
        <p:spPr>
          <a:xfrm>
            <a:off x="8646160" y="1090433"/>
            <a:ext cx="1381760" cy="304800"/>
          </a:xfrm>
          <a:prstGeom prst="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5491F5"/>
                </a:solidFill>
                <a:latin typeface="Century Gothic" panose="020B0502020202020204" pitchFamily="34" charset="0"/>
              </a:rPr>
              <a:t>le </a:t>
            </a:r>
            <a:r>
              <a:rPr lang="en-GB" b="1" dirty="0" err="1">
                <a:solidFill>
                  <a:srgbClr val="5491F5"/>
                </a:solidFill>
                <a:latin typeface="Century Gothic" panose="020B0502020202020204" pitchFamily="34" charset="0"/>
              </a:rPr>
              <a:t>marché</a:t>
            </a:r>
            <a:endParaRPr lang="en-GB" b="1" dirty="0">
              <a:solidFill>
                <a:srgbClr val="5491F5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7C437A6-6FB5-4E1A-B137-6CD9BCFA39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26322" y="3046625"/>
            <a:ext cx="267585" cy="3305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E316431-820D-4A89-8FF7-6831A34959F1}"/>
              </a:ext>
            </a:extLst>
          </p:cNvPr>
          <p:cNvSpPr/>
          <p:nvPr/>
        </p:nvSpPr>
        <p:spPr>
          <a:xfrm>
            <a:off x="3598670" y="2475358"/>
            <a:ext cx="1288289" cy="307547"/>
          </a:xfrm>
          <a:prstGeom prst="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5491F5"/>
                </a:solidFill>
                <a:latin typeface="Century Gothic" panose="020B0502020202020204" pitchFamily="34" charset="0"/>
              </a:rPr>
              <a:t>le </a:t>
            </a:r>
            <a:r>
              <a:rPr lang="en-GB" b="1" dirty="0" err="1">
                <a:solidFill>
                  <a:srgbClr val="5491F5"/>
                </a:solidFill>
                <a:latin typeface="Century Gothic" panose="020B0502020202020204" pitchFamily="34" charset="0"/>
              </a:rPr>
              <a:t>musée</a:t>
            </a:r>
            <a:endParaRPr lang="en-GB" b="1" dirty="0">
              <a:solidFill>
                <a:srgbClr val="5491F5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C58FD31-2004-47BC-81B8-8C8A893A6E5D}"/>
              </a:ext>
            </a:extLst>
          </p:cNvPr>
          <p:cNvSpPr/>
          <p:nvPr/>
        </p:nvSpPr>
        <p:spPr>
          <a:xfrm>
            <a:off x="254000" y="4522605"/>
            <a:ext cx="1130539" cy="307547"/>
          </a:xfrm>
          <a:prstGeom prst="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>
                <a:solidFill>
                  <a:srgbClr val="5491F5"/>
                </a:solidFill>
                <a:latin typeface="Century Gothic" panose="020B0502020202020204" pitchFamily="34" charset="0"/>
              </a:rPr>
              <a:t>l’hôpital</a:t>
            </a:r>
            <a:endParaRPr lang="en-GB" b="1" dirty="0">
              <a:solidFill>
                <a:srgbClr val="5491F5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09700EE-72CB-4769-872B-E2669903573D}"/>
              </a:ext>
            </a:extLst>
          </p:cNvPr>
          <p:cNvSpPr/>
          <p:nvPr/>
        </p:nvSpPr>
        <p:spPr>
          <a:xfrm>
            <a:off x="0" y="5992659"/>
            <a:ext cx="12192000" cy="632256"/>
          </a:xfrm>
          <a:prstGeom prst="round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BBF16B-7E1C-4F42-AD3D-9AFEE0707380}"/>
              </a:ext>
            </a:extLst>
          </p:cNvPr>
          <p:cNvSpPr txBox="1"/>
          <p:nvPr/>
        </p:nvSpPr>
        <p:spPr>
          <a:xfrm>
            <a:off x="-552226" y="6014664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. Le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marché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près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du | de la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théâtre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344FBE1-6D3F-4B3E-B8F5-202C87BA2F03}"/>
              </a:ext>
            </a:extLst>
          </p:cNvPr>
          <p:cNvSpPr/>
          <p:nvPr/>
        </p:nvSpPr>
        <p:spPr>
          <a:xfrm>
            <a:off x="5817475" y="5983026"/>
            <a:ext cx="557049" cy="623886"/>
          </a:xfrm>
          <a:prstGeom prst="rect">
            <a:avLst/>
          </a:prstGeom>
          <a:solidFill>
            <a:srgbClr val="92D050">
              <a:alpha val="40000"/>
            </a:srgb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 descr="Logo&#10;&#10;Description automatically generated">
            <a:extLst>
              <a:ext uri="{FF2B5EF4-FFF2-40B4-BE49-F238E27FC236}">
                <a16:creationId xmlns:a16="http://schemas.microsoft.com/office/drawing/2014/main" id="{D0AE886C-58FF-47E7-8A1F-20C6D42B1EE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93"/>
          <a:stretch/>
        </p:blipFill>
        <p:spPr>
          <a:xfrm>
            <a:off x="6673932" y="88348"/>
            <a:ext cx="1607708" cy="914402"/>
          </a:xfrm>
          <a:prstGeom prst="rect">
            <a:avLst/>
          </a:prstGeom>
        </p:spPr>
      </p:pic>
      <p:pic>
        <p:nvPicPr>
          <p:cNvPr id="25" name="Picture 24" descr="Logo&#10;&#10;Description automatically generated">
            <a:extLst>
              <a:ext uri="{FF2B5EF4-FFF2-40B4-BE49-F238E27FC236}">
                <a16:creationId xmlns:a16="http://schemas.microsoft.com/office/drawing/2014/main" id="{91F88A4C-9E51-47F7-AAFF-BEE63B3055E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193"/>
          <a:stretch/>
        </p:blipFill>
        <p:spPr>
          <a:xfrm>
            <a:off x="8086055" y="64524"/>
            <a:ext cx="1607708" cy="91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1_13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0830" y="12972"/>
            <a:ext cx="914401" cy="91440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791438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pic>
        <p:nvPicPr>
          <p:cNvPr id="8" name="Graphic 7" descr="Teacher">
            <a:extLst>
              <a:ext uri="{FF2B5EF4-FFF2-40B4-BE49-F238E27FC236}">
                <a16:creationId xmlns:a16="http://schemas.microsoft.com/office/drawing/2014/main" id="{A738C222-7AAE-4F02-BDE1-FE676BFCA3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12971"/>
            <a:ext cx="914400" cy="914400"/>
          </a:xfrm>
          <a:prstGeom prst="rect">
            <a:avLst/>
          </a:prstGeom>
        </p:spPr>
      </p:pic>
      <p:sp>
        <p:nvSpPr>
          <p:cNvPr id="9" name="Speech Bubble: Rectangle with Corners Rounded 8">
            <a:hlinkClick r:id="" action="ppaction://noaction">
              <a:snd r:embed="rId7" name="T3_W1_13.1.wav"/>
            </a:hlinkClick>
            <a:extLst>
              <a:ext uri="{FF2B5EF4-FFF2-40B4-BE49-F238E27FC236}">
                <a16:creationId xmlns:a16="http://schemas.microsoft.com/office/drawing/2014/main" id="{1F57809B-C166-4168-8049-D58D7EE37CC7}"/>
              </a:ext>
            </a:extLst>
          </p:cNvPr>
          <p:cNvSpPr/>
          <p:nvPr/>
        </p:nvSpPr>
        <p:spPr>
          <a:xfrm>
            <a:off x="1112639" y="194121"/>
            <a:ext cx="5244618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" name="CustomShape 7">
            <a:hlinkClick r:id="" action="ppaction://noaction">
              <a:snd r:embed="rId7" name="T3_W1_13.1.wav"/>
            </a:hlinkClick>
            <a:extLst>
              <a:ext uri="{FF2B5EF4-FFF2-40B4-BE49-F238E27FC236}">
                <a16:creationId xmlns:a16="http://schemas.microsoft.com/office/drawing/2014/main" id="{7E0356F1-E59C-48D3-AE35-6183BAECF93F}"/>
              </a:ext>
            </a:extLst>
          </p:cNvPr>
          <p:cNvSpPr/>
          <p:nvPr/>
        </p:nvSpPr>
        <p:spPr>
          <a:xfrm>
            <a:off x="1134410" y="233085"/>
            <a:ext cx="5061117" cy="63810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Lis la phrase. C’est </a:t>
            </a: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du</a:t>
            </a:r>
            <a:r>
              <a:rPr kumimoji="0" lang="fr-FR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ou </a:t>
            </a: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de la </a:t>
            </a:r>
            <a:r>
              <a:rPr kumimoji="0" lang="fr-FR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?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endParaRPr kumimoji="0" lang="en-GB" sz="24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E2BC651-A744-4DB6-93B9-FD08343BA9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121111"/>
            <a:ext cx="12192000" cy="572825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5E255E1-5A8F-484B-8BFD-A3A18BBEC851}"/>
              </a:ext>
            </a:extLst>
          </p:cNvPr>
          <p:cNvSpPr/>
          <p:nvPr/>
        </p:nvSpPr>
        <p:spPr>
          <a:xfrm>
            <a:off x="0" y="865341"/>
            <a:ext cx="1240675" cy="304800"/>
          </a:xfrm>
          <a:prstGeom prst="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5491F5"/>
                </a:solidFill>
                <a:latin typeface="Century Gothic" panose="020B0502020202020204" pitchFamily="34" charset="0"/>
              </a:rPr>
              <a:t>la </a:t>
            </a:r>
            <a:r>
              <a:rPr lang="en-GB" b="1" dirty="0" err="1">
                <a:solidFill>
                  <a:srgbClr val="5491F5"/>
                </a:solidFill>
                <a:latin typeface="Century Gothic" panose="020B0502020202020204" pitchFamily="34" charset="0"/>
              </a:rPr>
              <a:t>plage</a:t>
            </a:r>
            <a:endParaRPr lang="en-GB" b="1" dirty="0">
              <a:solidFill>
                <a:srgbClr val="5491F5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0049E8D-47F5-4479-92C2-E79DBC7416D2}"/>
              </a:ext>
            </a:extLst>
          </p:cNvPr>
          <p:cNvSpPr/>
          <p:nvPr/>
        </p:nvSpPr>
        <p:spPr>
          <a:xfrm>
            <a:off x="7762240" y="2135341"/>
            <a:ext cx="1280160" cy="304800"/>
          </a:xfrm>
          <a:prstGeom prst="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5491F5"/>
                </a:solidFill>
                <a:latin typeface="Century Gothic" panose="020B0502020202020204" pitchFamily="34" charset="0"/>
              </a:rPr>
              <a:t>le </a:t>
            </a:r>
            <a:r>
              <a:rPr lang="en-GB" b="1" dirty="0" err="1">
                <a:solidFill>
                  <a:srgbClr val="5491F5"/>
                </a:solidFill>
                <a:latin typeface="Century Gothic" panose="020B0502020202020204" pitchFamily="34" charset="0"/>
              </a:rPr>
              <a:t>théâtre</a:t>
            </a:r>
            <a:endParaRPr lang="en-GB" b="1" dirty="0">
              <a:solidFill>
                <a:srgbClr val="5491F5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AC693E-E452-4BFD-99E1-C18E3A56768D}"/>
              </a:ext>
            </a:extLst>
          </p:cNvPr>
          <p:cNvSpPr/>
          <p:nvPr/>
        </p:nvSpPr>
        <p:spPr>
          <a:xfrm>
            <a:off x="10412232" y="3311902"/>
            <a:ext cx="1779767" cy="538774"/>
          </a:xfrm>
          <a:prstGeom prst="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5491F5"/>
                </a:solidFill>
                <a:latin typeface="Century Gothic" panose="020B0502020202020204" pitchFamily="34" charset="0"/>
              </a:rPr>
              <a:t>le centre commercial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A4364CE-097D-4264-9AE7-4C455534706F}"/>
              </a:ext>
            </a:extLst>
          </p:cNvPr>
          <p:cNvSpPr/>
          <p:nvPr/>
        </p:nvSpPr>
        <p:spPr>
          <a:xfrm>
            <a:off x="3107192" y="4978142"/>
            <a:ext cx="1779767" cy="538774"/>
          </a:xfrm>
          <a:prstGeom prst="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5491F5"/>
                </a:solidFill>
                <a:latin typeface="Century Gothic" panose="020B0502020202020204" pitchFamily="34" charset="0"/>
              </a:rPr>
              <a:t>le centre sportif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B6C704-AD12-49FB-82D2-773609B754FB}"/>
              </a:ext>
            </a:extLst>
          </p:cNvPr>
          <p:cNvSpPr/>
          <p:nvPr/>
        </p:nvSpPr>
        <p:spPr>
          <a:xfrm>
            <a:off x="1575773" y="1012638"/>
            <a:ext cx="1340147" cy="307547"/>
          </a:xfrm>
          <a:prstGeom prst="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5491F5"/>
                </a:solidFill>
                <a:latin typeface="Century Gothic" panose="020B0502020202020204" pitchFamily="34" charset="0"/>
              </a:rPr>
              <a:t>la piscine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A655BBB-BCB9-4CF8-8D96-09ABD99E590F}"/>
              </a:ext>
            </a:extLst>
          </p:cNvPr>
          <p:cNvSpPr/>
          <p:nvPr/>
        </p:nvSpPr>
        <p:spPr>
          <a:xfrm>
            <a:off x="1646893" y="2132594"/>
            <a:ext cx="1035347" cy="307547"/>
          </a:xfrm>
          <a:prstGeom prst="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5491F5"/>
                </a:solidFill>
                <a:latin typeface="Century Gothic" panose="020B0502020202020204" pitchFamily="34" charset="0"/>
              </a:rPr>
              <a:t>le café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507513D-7B47-4DB2-8964-B69BE19967DF}"/>
              </a:ext>
            </a:extLst>
          </p:cNvPr>
          <p:cNvSpPr/>
          <p:nvPr/>
        </p:nvSpPr>
        <p:spPr>
          <a:xfrm>
            <a:off x="2915920" y="3049405"/>
            <a:ext cx="1130539" cy="307547"/>
          </a:xfrm>
          <a:prstGeom prst="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>
                <a:solidFill>
                  <a:srgbClr val="5491F5"/>
                </a:solidFill>
                <a:latin typeface="Century Gothic" panose="020B0502020202020204" pitchFamily="34" charset="0"/>
              </a:rPr>
              <a:t>l’église</a:t>
            </a:r>
            <a:endParaRPr lang="en-GB" b="1" dirty="0">
              <a:solidFill>
                <a:srgbClr val="5491F5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68FDC63-CE79-444C-BEF0-3EA286A1CD9E}"/>
              </a:ext>
            </a:extLst>
          </p:cNvPr>
          <p:cNvSpPr/>
          <p:nvPr/>
        </p:nvSpPr>
        <p:spPr>
          <a:xfrm>
            <a:off x="8646160" y="1090433"/>
            <a:ext cx="1381760" cy="304800"/>
          </a:xfrm>
          <a:prstGeom prst="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5491F5"/>
                </a:solidFill>
                <a:latin typeface="Century Gothic" panose="020B0502020202020204" pitchFamily="34" charset="0"/>
              </a:rPr>
              <a:t>le </a:t>
            </a:r>
            <a:r>
              <a:rPr lang="en-GB" b="1" dirty="0" err="1">
                <a:solidFill>
                  <a:srgbClr val="5491F5"/>
                </a:solidFill>
                <a:latin typeface="Century Gothic" panose="020B0502020202020204" pitchFamily="34" charset="0"/>
              </a:rPr>
              <a:t>marché</a:t>
            </a:r>
            <a:endParaRPr lang="en-GB" b="1" dirty="0">
              <a:solidFill>
                <a:srgbClr val="5491F5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7C437A6-6FB5-4E1A-B137-6CD9BCFA39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26322" y="3046625"/>
            <a:ext cx="267585" cy="3305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E316431-820D-4A89-8FF7-6831A34959F1}"/>
              </a:ext>
            </a:extLst>
          </p:cNvPr>
          <p:cNvSpPr/>
          <p:nvPr/>
        </p:nvSpPr>
        <p:spPr>
          <a:xfrm>
            <a:off x="3598670" y="2475358"/>
            <a:ext cx="1288289" cy="307547"/>
          </a:xfrm>
          <a:prstGeom prst="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5491F5"/>
                </a:solidFill>
                <a:latin typeface="Century Gothic" panose="020B0502020202020204" pitchFamily="34" charset="0"/>
              </a:rPr>
              <a:t>le </a:t>
            </a:r>
            <a:r>
              <a:rPr lang="en-GB" b="1" dirty="0" err="1">
                <a:solidFill>
                  <a:srgbClr val="5491F5"/>
                </a:solidFill>
                <a:latin typeface="Century Gothic" panose="020B0502020202020204" pitchFamily="34" charset="0"/>
              </a:rPr>
              <a:t>musée</a:t>
            </a:r>
            <a:endParaRPr lang="en-GB" b="1" dirty="0">
              <a:solidFill>
                <a:srgbClr val="5491F5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C58FD31-2004-47BC-81B8-8C8A893A6E5D}"/>
              </a:ext>
            </a:extLst>
          </p:cNvPr>
          <p:cNvSpPr/>
          <p:nvPr/>
        </p:nvSpPr>
        <p:spPr>
          <a:xfrm>
            <a:off x="254000" y="4522605"/>
            <a:ext cx="1130539" cy="307547"/>
          </a:xfrm>
          <a:prstGeom prst="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>
                <a:solidFill>
                  <a:srgbClr val="5491F5"/>
                </a:solidFill>
                <a:latin typeface="Century Gothic" panose="020B0502020202020204" pitchFamily="34" charset="0"/>
              </a:rPr>
              <a:t>l’hôpital</a:t>
            </a:r>
            <a:endParaRPr lang="en-GB" b="1" dirty="0">
              <a:solidFill>
                <a:srgbClr val="5491F5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09700EE-72CB-4769-872B-E2669903573D}"/>
              </a:ext>
            </a:extLst>
          </p:cNvPr>
          <p:cNvSpPr/>
          <p:nvPr/>
        </p:nvSpPr>
        <p:spPr>
          <a:xfrm>
            <a:off x="0" y="5992659"/>
            <a:ext cx="12192000" cy="632256"/>
          </a:xfrm>
          <a:prstGeom prst="round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BBF16B-7E1C-4F42-AD3D-9AFEE0707380}"/>
              </a:ext>
            </a:extLst>
          </p:cNvPr>
          <p:cNvSpPr txBox="1"/>
          <p:nvPr/>
        </p:nvSpPr>
        <p:spPr>
          <a:xfrm>
            <a:off x="-552226" y="6014664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L’hôpital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loin 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de la | du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centre commercial.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344FBE1-6D3F-4B3E-B8F5-202C87BA2F03}"/>
              </a:ext>
            </a:extLst>
          </p:cNvPr>
          <p:cNvSpPr/>
          <p:nvPr/>
        </p:nvSpPr>
        <p:spPr>
          <a:xfrm>
            <a:off x="5856664" y="6001029"/>
            <a:ext cx="557049" cy="623886"/>
          </a:xfrm>
          <a:prstGeom prst="rect">
            <a:avLst/>
          </a:prstGeom>
          <a:solidFill>
            <a:srgbClr val="92D050">
              <a:alpha val="40000"/>
            </a:srgb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 descr="Logo&#10;&#10;Description automatically generated">
            <a:extLst>
              <a:ext uri="{FF2B5EF4-FFF2-40B4-BE49-F238E27FC236}">
                <a16:creationId xmlns:a16="http://schemas.microsoft.com/office/drawing/2014/main" id="{D0AE886C-58FF-47E7-8A1F-20C6D42B1EE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93"/>
          <a:stretch/>
        </p:blipFill>
        <p:spPr>
          <a:xfrm>
            <a:off x="6673932" y="88348"/>
            <a:ext cx="1607708" cy="914402"/>
          </a:xfrm>
          <a:prstGeom prst="rect">
            <a:avLst/>
          </a:prstGeom>
        </p:spPr>
      </p:pic>
      <p:pic>
        <p:nvPicPr>
          <p:cNvPr id="25" name="Picture 24" descr="Logo&#10;&#10;Description automatically generated">
            <a:extLst>
              <a:ext uri="{FF2B5EF4-FFF2-40B4-BE49-F238E27FC236}">
                <a16:creationId xmlns:a16="http://schemas.microsoft.com/office/drawing/2014/main" id="{91F88A4C-9E51-47F7-AAFF-BEE63B3055E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193"/>
          <a:stretch/>
        </p:blipFill>
        <p:spPr>
          <a:xfrm>
            <a:off x="8086055" y="64524"/>
            <a:ext cx="1607708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315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1_13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0830" y="12972"/>
            <a:ext cx="914401" cy="91440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791438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pic>
        <p:nvPicPr>
          <p:cNvPr id="8" name="Graphic 7" descr="Teacher">
            <a:extLst>
              <a:ext uri="{FF2B5EF4-FFF2-40B4-BE49-F238E27FC236}">
                <a16:creationId xmlns:a16="http://schemas.microsoft.com/office/drawing/2014/main" id="{A738C222-7AAE-4F02-BDE1-FE676BFCA3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12971"/>
            <a:ext cx="914400" cy="914400"/>
          </a:xfrm>
          <a:prstGeom prst="rect">
            <a:avLst/>
          </a:prstGeom>
        </p:spPr>
      </p:pic>
      <p:sp>
        <p:nvSpPr>
          <p:cNvPr id="9" name="Speech Bubble: Rectangle with Corners Rounded 8">
            <a:hlinkClick r:id="" action="ppaction://noaction">
              <a:snd r:embed="rId7" name="T3_W1_13.1.wav"/>
            </a:hlinkClick>
            <a:extLst>
              <a:ext uri="{FF2B5EF4-FFF2-40B4-BE49-F238E27FC236}">
                <a16:creationId xmlns:a16="http://schemas.microsoft.com/office/drawing/2014/main" id="{1F57809B-C166-4168-8049-D58D7EE37CC7}"/>
              </a:ext>
            </a:extLst>
          </p:cNvPr>
          <p:cNvSpPr/>
          <p:nvPr/>
        </p:nvSpPr>
        <p:spPr>
          <a:xfrm>
            <a:off x="1112639" y="194121"/>
            <a:ext cx="5244618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" name="CustomShape 7">
            <a:hlinkClick r:id="" action="ppaction://noaction">
              <a:snd r:embed="rId7" name="T3_W1_13.1.wav"/>
            </a:hlinkClick>
            <a:extLst>
              <a:ext uri="{FF2B5EF4-FFF2-40B4-BE49-F238E27FC236}">
                <a16:creationId xmlns:a16="http://schemas.microsoft.com/office/drawing/2014/main" id="{7E0356F1-E59C-48D3-AE35-6183BAECF93F}"/>
              </a:ext>
            </a:extLst>
          </p:cNvPr>
          <p:cNvSpPr/>
          <p:nvPr/>
        </p:nvSpPr>
        <p:spPr>
          <a:xfrm>
            <a:off x="1134410" y="200229"/>
            <a:ext cx="4961590" cy="53722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Lis la phrase. C’est </a:t>
            </a: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du</a:t>
            </a:r>
            <a:r>
              <a:rPr kumimoji="0" lang="fr-FR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ou </a:t>
            </a: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de la </a:t>
            </a:r>
            <a:r>
              <a:rPr kumimoji="0" lang="fr-FR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?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endParaRPr kumimoji="0" lang="en-GB" sz="24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E2BC651-A744-4DB6-93B9-FD08343BA9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121111"/>
            <a:ext cx="12192000" cy="572825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5E255E1-5A8F-484B-8BFD-A3A18BBEC851}"/>
              </a:ext>
            </a:extLst>
          </p:cNvPr>
          <p:cNvSpPr/>
          <p:nvPr/>
        </p:nvSpPr>
        <p:spPr>
          <a:xfrm>
            <a:off x="0" y="865341"/>
            <a:ext cx="1240675" cy="304800"/>
          </a:xfrm>
          <a:prstGeom prst="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5491F5"/>
                </a:solidFill>
                <a:latin typeface="Century Gothic" panose="020B0502020202020204" pitchFamily="34" charset="0"/>
              </a:rPr>
              <a:t>la </a:t>
            </a:r>
            <a:r>
              <a:rPr lang="en-GB" b="1" dirty="0" err="1">
                <a:solidFill>
                  <a:srgbClr val="5491F5"/>
                </a:solidFill>
                <a:latin typeface="Century Gothic" panose="020B0502020202020204" pitchFamily="34" charset="0"/>
              </a:rPr>
              <a:t>plage</a:t>
            </a:r>
            <a:endParaRPr lang="en-GB" b="1" dirty="0">
              <a:solidFill>
                <a:srgbClr val="5491F5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0049E8D-47F5-4479-92C2-E79DBC7416D2}"/>
              </a:ext>
            </a:extLst>
          </p:cNvPr>
          <p:cNvSpPr/>
          <p:nvPr/>
        </p:nvSpPr>
        <p:spPr>
          <a:xfrm>
            <a:off x="7762240" y="2135341"/>
            <a:ext cx="1280160" cy="304800"/>
          </a:xfrm>
          <a:prstGeom prst="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5491F5"/>
                </a:solidFill>
                <a:latin typeface="Century Gothic" panose="020B0502020202020204" pitchFamily="34" charset="0"/>
              </a:rPr>
              <a:t>le </a:t>
            </a:r>
            <a:r>
              <a:rPr lang="en-GB" b="1" dirty="0" err="1">
                <a:solidFill>
                  <a:srgbClr val="5491F5"/>
                </a:solidFill>
                <a:latin typeface="Century Gothic" panose="020B0502020202020204" pitchFamily="34" charset="0"/>
              </a:rPr>
              <a:t>théâtre</a:t>
            </a:r>
            <a:endParaRPr lang="en-GB" b="1" dirty="0">
              <a:solidFill>
                <a:srgbClr val="5491F5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AC693E-E452-4BFD-99E1-C18E3A56768D}"/>
              </a:ext>
            </a:extLst>
          </p:cNvPr>
          <p:cNvSpPr/>
          <p:nvPr/>
        </p:nvSpPr>
        <p:spPr>
          <a:xfrm>
            <a:off x="10412232" y="3311902"/>
            <a:ext cx="1779767" cy="538774"/>
          </a:xfrm>
          <a:prstGeom prst="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5491F5"/>
                </a:solidFill>
                <a:latin typeface="Century Gothic" panose="020B0502020202020204" pitchFamily="34" charset="0"/>
              </a:rPr>
              <a:t>le centre commercial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A4364CE-097D-4264-9AE7-4C455534706F}"/>
              </a:ext>
            </a:extLst>
          </p:cNvPr>
          <p:cNvSpPr/>
          <p:nvPr/>
        </p:nvSpPr>
        <p:spPr>
          <a:xfrm>
            <a:off x="3107192" y="4978142"/>
            <a:ext cx="1779767" cy="538774"/>
          </a:xfrm>
          <a:prstGeom prst="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5491F5"/>
                </a:solidFill>
                <a:latin typeface="Century Gothic" panose="020B0502020202020204" pitchFamily="34" charset="0"/>
              </a:rPr>
              <a:t>le centre sportif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B6C704-AD12-49FB-82D2-773609B754FB}"/>
              </a:ext>
            </a:extLst>
          </p:cNvPr>
          <p:cNvSpPr/>
          <p:nvPr/>
        </p:nvSpPr>
        <p:spPr>
          <a:xfrm>
            <a:off x="1575773" y="1012638"/>
            <a:ext cx="1340147" cy="307547"/>
          </a:xfrm>
          <a:prstGeom prst="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5491F5"/>
                </a:solidFill>
                <a:latin typeface="Century Gothic" panose="020B0502020202020204" pitchFamily="34" charset="0"/>
              </a:rPr>
              <a:t>la piscine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A655BBB-BCB9-4CF8-8D96-09ABD99E590F}"/>
              </a:ext>
            </a:extLst>
          </p:cNvPr>
          <p:cNvSpPr/>
          <p:nvPr/>
        </p:nvSpPr>
        <p:spPr>
          <a:xfrm>
            <a:off x="1646893" y="2132594"/>
            <a:ext cx="1035347" cy="307547"/>
          </a:xfrm>
          <a:prstGeom prst="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5491F5"/>
                </a:solidFill>
                <a:latin typeface="Century Gothic" panose="020B0502020202020204" pitchFamily="34" charset="0"/>
              </a:rPr>
              <a:t>le café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507513D-7B47-4DB2-8964-B69BE19967DF}"/>
              </a:ext>
            </a:extLst>
          </p:cNvPr>
          <p:cNvSpPr/>
          <p:nvPr/>
        </p:nvSpPr>
        <p:spPr>
          <a:xfrm>
            <a:off x="2915920" y="3049405"/>
            <a:ext cx="1130539" cy="307547"/>
          </a:xfrm>
          <a:prstGeom prst="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>
                <a:solidFill>
                  <a:srgbClr val="5491F5"/>
                </a:solidFill>
                <a:latin typeface="Century Gothic" panose="020B0502020202020204" pitchFamily="34" charset="0"/>
              </a:rPr>
              <a:t>l’église</a:t>
            </a:r>
            <a:endParaRPr lang="en-GB" b="1" dirty="0">
              <a:solidFill>
                <a:srgbClr val="5491F5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68FDC63-CE79-444C-BEF0-3EA286A1CD9E}"/>
              </a:ext>
            </a:extLst>
          </p:cNvPr>
          <p:cNvSpPr/>
          <p:nvPr/>
        </p:nvSpPr>
        <p:spPr>
          <a:xfrm>
            <a:off x="8646160" y="1090433"/>
            <a:ext cx="1381760" cy="304800"/>
          </a:xfrm>
          <a:prstGeom prst="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5491F5"/>
                </a:solidFill>
                <a:latin typeface="Century Gothic" panose="020B0502020202020204" pitchFamily="34" charset="0"/>
              </a:rPr>
              <a:t>le </a:t>
            </a:r>
            <a:r>
              <a:rPr lang="en-GB" b="1" dirty="0" err="1">
                <a:solidFill>
                  <a:srgbClr val="5491F5"/>
                </a:solidFill>
                <a:latin typeface="Century Gothic" panose="020B0502020202020204" pitchFamily="34" charset="0"/>
              </a:rPr>
              <a:t>marché</a:t>
            </a:r>
            <a:endParaRPr lang="en-GB" b="1" dirty="0">
              <a:solidFill>
                <a:srgbClr val="5491F5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7C437A6-6FB5-4E1A-B137-6CD9BCFA39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26322" y="3046625"/>
            <a:ext cx="267585" cy="3305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E316431-820D-4A89-8FF7-6831A34959F1}"/>
              </a:ext>
            </a:extLst>
          </p:cNvPr>
          <p:cNvSpPr/>
          <p:nvPr/>
        </p:nvSpPr>
        <p:spPr>
          <a:xfrm>
            <a:off x="3598670" y="2475358"/>
            <a:ext cx="1288289" cy="307547"/>
          </a:xfrm>
          <a:prstGeom prst="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5491F5"/>
                </a:solidFill>
                <a:latin typeface="Century Gothic" panose="020B0502020202020204" pitchFamily="34" charset="0"/>
              </a:rPr>
              <a:t>le </a:t>
            </a:r>
            <a:r>
              <a:rPr lang="en-GB" b="1" dirty="0" err="1">
                <a:solidFill>
                  <a:srgbClr val="5491F5"/>
                </a:solidFill>
                <a:latin typeface="Century Gothic" panose="020B0502020202020204" pitchFamily="34" charset="0"/>
              </a:rPr>
              <a:t>musée</a:t>
            </a:r>
            <a:endParaRPr lang="en-GB" b="1" dirty="0">
              <a:solidFill>
                <a:srgbClr val="5491F5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C58FD31-2004-47BC-81B8-8C8A893A6E5D}"/>
              </a:ext>
            </a:extLst>
          </p:cNvPr>
          <p:cNvSpPr/>
          <p:nvPr/>
        </p:nvSpPr>
        <p:spPr>
          <a:xfrm>
            <a:off x="254000" y="4522605"/>
            <a:ext cx="1130539" cy="307547"/>
          </a:xfrm>
          <a:prstGeom prst="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>
                <a:solidFill>
                  <a:srgbClr val="5491F5"/>
                </a:solidFill>
                <a:latin typeface="Century Gothic" panose="020B0502020202020204" pitchFamily="34" charset="0"/>
              </a:rPr>
              <a:t>l’hôpital</a:t>
            </a:r>
            <a:endParaRPr lang="en-GB" b="1" dirty="0">
              <a:solidFill>
                <a:srgbClr val="5491F5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09700EE-72CB-4769-872B-E2669903573D}"/>
              </a:ext>
            </a:extLst>
          </p:cNvPr>
          <p:cNvSpPr/>
          <p:nvPr/>
        </p:nvSpPr>
        <p:spPr>
          <a:xfrm>
            <a:off x="0" y="5992659"/>
            <a:ext cx="12192000" cy="632256"/>
          </a:xfrm>
          <a:prstGeom prst="round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BBF16B-7E1C-4F42-AD3D-9AFEE0707380}"/>
              </a:ext>
            </a:extLst>
          </p:cNvPr>
          <p:cNvSpPr txBox="1"/>
          <p:nvPr/>
        </p:nvSpPr>
        <p:spPr>
          <a:xfrm>
            <a:off x="-552226" y="6014664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. La piscine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à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côté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du | de la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plage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344FBE1-6D3F-4B3E-B8F5-202C87BA2F03}"/>
              </a:ext>
            </a:extLst>
          </p:cNvPr>
          <p:cNvSpPr/>
          <p:nvPr/>
        </p:nvSpPr>
        <p:spPr>
          <a:xfrm>
            <a:off x="7093291" y="5997324"/>
            <a:ext cx="1149160" cy="623886"/>
          </a:xfrm>
          <a:prstGeom prst="rect">
            <a:avLst/>
          </a:prstGeom>
          <a:solidFill>
            <a:srgbClr val="92D050">
              <a:alpha val="40000"/>
            </a:srgb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 descr="Logo&#10;&#10;Description automatically generated">
            <a:extLst>
              <a:ext uri="{FF2B5EF4-FFF2-40B4-BE49-F238E27FC236}">
                <a16:creationId xmlns:a16="http://schemas.microsoft.com/office/drawing/2014/main" id="{D0AE886C-58FF-47E7-8A1F-20C6D42B1EE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93"/>
          <a:stretch/>
        </p:blipFill>
        <p:spPr>
          <a:xfrm>
            <a:off x="6673932" y="88348"/>
            <a:ext cx="1607708" cy="914402"/>
          </a:xfrm>
          <a:prstGeom prst="rect">
            <a:avLst/>
          </a:prstGeom>
        </p:spPr>
      </p:pic>
      <p:pic>
        <p:nvPicPr>
          <p:cNvPr id="25" name="Picture 24" descr="Logo&#10;&#10;Description automatically generated">
            <a:extLst>
              <a:ext uri="{FF2B5EF4-FFF2-40B4-BE49-F238E27FC236}">
                <a16:creationId xmlns:a16="http://schemas.microsoft.com/office/drawing/2014/main" id="{91F88A4C-9E51-47F7-AAFF-BEE63B3055E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193"/>
          <a:stretch/>
        </p:blipFill>
        <p:spPr>
          <a:xfrm>
            <a:off x="8086055" y="64524"/>
            <a:ext cx="1607708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75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1_13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0830" y="12972"/>
            <a:ext cx="914401" cy="91440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791438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pic>
        <p:nvPicPr>
          <p:cNvPr id="8" name="Graphic 7" descr="Teacher">
            <a:extLst>
              <a:ext uri="{FF2B5EF4-FFF2-40B4-BE49-F238E27FC236}">
                <a16:creationId xmlns:a16="http://schemas.microsoft.com/office/drawing/2014/main" id="{A738C222-7AAE-4F02-BDE1-FE676BFCA3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12971"/>
            <a:ext cx="914400" cy="914400"/>
          </a:xfrm>
          <a:prstGeom prst="rect">
            <a:avLst/>
          </a:prstGeom>
        </p:spPr>
      </p:pic>
      <p:sp>
        <p:nvSpPr>
          <p:cNvPr id="9" name="Speech Bubble: Rectangle with Corners Rounded 8">
            <a:hlinkClick r:id="" action="ppaction://noaction">
              <a:snd r:embed="rId7" name="T3_W1_13.1.wav"/>
            </a:hlinkClick>
            <a:extLst>
              <a:ext uri="{FF2B5EF4-FFF2-40B4-BE49-F238E27FC236}">
                <a16:creationId xmlns:a16="http://schemas.microsoft.com/office/drawing/2014/main" id="{1F57809B-C166-4168-8049-D58D7EE37CC7}"/>
              </a:ext>
            </a:extLst>
          </p:cNvPr>
          <p:cNvSpPr/>
          <p:nvPr/>
        </p:nvSpPr>
        <p:spPr>
          <a:xfrm>
            <a:off x="1112639" y="194121"/>
            <a:ext cx="5244618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" name="CustomShape 7">
            <a:hlinkClick r:id="" action="ppaction://noaction">
              <a:snd r:embed="rId7" name="T3_W1_13.1.wav"/>
            </a:hlinkClick>
            <a:extLst>
              <a:ext uri="{FF2B5EF4-FFF2-40B4-BE49-F238E27FC236}">
                <a16:creationId xmlns:a16="http://schemas.microsoft.com/office/drawing/2014/main" id="{7E0356F1-E59C-48D3-AE35-6183BAECF93F}"/>
              </a:ext>
            </a:extLst>
          </p:cNvPr>
          <p:cNvSpPr/>
          <p:nvPr/>
        </p:nvSpPr>
        <p:spPr>
          <a:xfrm>
            <a:off x="1134410" y="233085"/>
            <a:ext cx="5998070" cy="50437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Lis la phrase. C’est </a:t>
            </a: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du</a:t>
            </a:r>
            <a:r>
              <a:rPr kumimoji="0" lang="fr-FR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ou </a:t>
            </a: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de la </a:t>
            </a:r>
            <a:r>
              <a:rPr kumimoji="0" lang="fr-FR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?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endParaRPr kumimoji="0" lang="en-GB" sz="24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E2BC651-A744-4DB6-93B9-FD08343BA9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121111"/>
            <a:ext cx="12192000" cy="572825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5E255E1-5A8F-484B-8BFD-A3A18BBEC851}"/>
              </a:ext>
            </a:extLst>
          </p:cNvPr>
          <p:cNvSpPr/>
          <p:nvPr/>
        </p:nvSpPr>
        <p:spPr>
          <a:xfrm>
            <a:off x="0" y="865341"/>
            <a:ext cx="1240675" cy="304800"/>
          </a:xfrm>
          <a:prstGeom prst="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5491F5"/>
                </a:solidFill>
                <a:latin typeface="Century Gothic" panose="020B0502020202020204" pitchFamily="34" charset="0"/>
              </a:rPr>
              <a:t>la </a:t>
            </a:r>
            <a:r>
              <a:rPr lang="en-GB" b="1" dirty="0" err="1">
                <a:solidFill>
                  <a:srgbClr val="5491F5"/>
                </a:solidFill>
                <a:latin typeface="Century Gothic" panose="020B0502020202020204" pitchFamily="34" charset="0"/>
              </a:rPr>
              <a:t>plage</a:t>
            </a:r>
            <a:endParaRPr lang="en-GB" b="1" dirty="0">
              <a:solidFill>
                <a:srgbClr val="5491F5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0049E8D-47F5-4479-92C2-E79DBC7416D2}"/>
              </a:ext>
            </a:extLst>
          </p:cNvPr>
          <p:cNvSpPr/>
          <p:nvPr/>
        </p:nvSpPr>
        <p:spPr>
          <a:xfrm>
            <a:off x="7762240" y="2135341"/>
            <a:ext cx="1280160" cy="304800"/>
          </a:xfrm>
          <a:prstGeom prst="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5491F5"/>
                </a:solidFill>
                <a:latin typeface="Century Gothic" panose="020B0502020202020204" pitchFamily="34" charset="0"/>
              </a:rPr>
              <a:t>le </a:t>
            </a:r>
            <a:r>
              <a:rPr lang="en-GB" b="1" dirty="0" err="1">
                <a:solidFill>
                  <a:srgbClr val="5491F5"/>
                </a:solidFill>
                <a:latin typeface="Century Gothic" panose="020B0502020202020204" pitchFamily="34" charset="0"/>
              </a:rPr>
              <a:t>théâtre</a:t>
            </a:r>
            <a:endParaRPr lang="en-GB" b="1" dirty="0">
              <a:solidFill>
                <a:srgbClr val="5491F5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AC693E-E452-4BFD-99E1-C18E3A56768D}"/>
              </a:ext>
            </a:extLst>
          </p:cNvPr>
          <p:cNvSpPr/>
          <p:nvPr/>
        </p:nvSpPr>
        <p:spPr>
          <a:xfrm>
            <a:off x="10412232" y="3311902"/>
            <a:ext cx="1779767" cy="538774"/>
          </a:xfrm>
          <a:prstGeom prst="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5491F5"/>
                </a:solidFill>
                <a:latin typeface="Century Gothic" panose="020B0502020202020204" pitchFamily="34" charset="0"/>
              </a:rPr>
              <a:t>le centre commercial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A4364CE-097D-4264-9AE7-4C455534706F}"/>
              </a:ext>
            </a:extLst>
          </p:cNvPr>
          <p:cNvSpPr/>
          <p:nvPr/>
        </p:nvSpPr>
        <p:spPr>
          <a:xfrm>
            <a:off x="3107192" y="4978142"/>
            <a:ext cx="1779767" cy="538774"/>
          </a:xfrm>
          <a:prstGeom prst="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5491F5"/>
                </a:solidFill>
                <a:latin typeface="Century Gothic" panose="020B0502020202020204" pitchFamily="34" charset="0"/>
              </a:rPr>
              <a:t>le centre sportif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B6C704-AD12-49FB-82D2-773609B754FB}"/>
              </a:ext>
            </a:extLst>
          </p:cNvPr>
          <p:cNvSpPr/>
          <p:nvPr/>
        </p:nvSpPr>
        <p:spPr>
          <a:xfrm>
            <a:off x="1575773" y="1012638"/>
            <a:ext cx="1340147" cy="307547"/>
          </a:xfrm>
          <a:prstGeom prst="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5491F5"/>
                </a:solidFill>
                <a:latin typeface="Century Gothic" panose="020B0502020202020204" pitchFamily="34" charset="0"/>
              </a:rPr>
              <a:t>la piscine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A655BBB-BCB9-4CF8-8D96-09ABD99E590F}"/>
              </a:ext>
            </a:extLst>
          </p:cNvPr>
          <p:cNvSpPr/>
          <p:nvPr/>
        </p:nvSpPr>
        <p:spPr>
          <a:xfrm>
            <a:off x="1646893" y="2132594"/>
            <a:ext cx="1035347" cy="307547"/>
          </a:xfrm>
          <a:prstGeom prst="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5491F5"/>
                </a:solidFill>
                <a:latin typeface="Century Gothic" panose="020B0502020202020204" pitchFamily="34" charset="0"/>
              </a:rPr>
              <a:t>le café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507513D-7B47-4DB2-8964-B69BE19967DF}"/>
              </a:ext>
            </a:extLst>
          </p:cNvPr>
          <p:cNvSpPr/>
          <p:nvPr/>
        </p:nvSpPr>
        <p:spPr>
          <a:xfrm>
            <a:off x="2915920" y="3049405"/>
            <a:ext cx="1130539" cy="307547"/>
          </a:xfrm>
          <a:prstGeom prst="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>
                <a:solidFill>
                  <a:srgbClr val="5491F5"/>
                </a:solidFill>
                <a:latin typeface="Century Gothic" panose="020B0502020202020204" pitchFamily="34" charset="0"/>
              </a:rPr>
              <a:t>l’église</a:t>
            </a:r>
            <a:endParaRPr lang="en-GB" b="1" dirty="0">
              <a:solidFill>
                <a:srgbClr val="5491F5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68FDC63-CE79-444C-BEF0-3EA286A1CD9E}"/>
              </a:ext>
            </a:extLst>
          </p:cNvPr>
          <p:cNvSpPr/>
          <p:nvPr/>
        </p:nvSpPr>
        <p:spPr>
          <a:xfrm>
            <a:off x="8646160" y="1090433"/>
            <a:ext cx="1381760" cy="304800"/>
          </a:xfrm>
          <a:prstGeom prst="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5491F5"/>
                </a:solidFill>
                <a:latin typeface="Century Gothic" panose="020B0502020202020204" pitchFamily="34" charset="0"/>
              </a:rPr>
              <a:t>le </a:t>
            </a:r>
            <a:r>
              <a:rPr lang="en-GB" b="1" dirty="0" err="1">
                <a:solidFill>
                  <a:srgbClr val="5491F5"/>
                </a:solidFill>
                <a:latin typeface="Century Gothic" panose="020B0502020202020204" pitchFamily="34" charset="0"/>
              </a:rPr>
              <a:t>marché</a:t>
            </a:r>
            <a:endParaRPr lang="en-GB" b="1" dirty="0">
              <a:solidFill>
                <a:srgbClr val="5491F5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7C437A6-6FB5-4E1A-B137-6CD9BCFA39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26322" y="3046625"/>
            <a:ext cx="267585" cy="3305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E316431-820D-4A89-8FF7-6831A34959F1}"/>
              </a:ext>
            </a:extLst>
          </p:cNvPr>
          <p:cNvSpPr/>
          <p:nvPr/>
        </p:nvSpPr>
        <p:spPr>
          <a:xfrm>
            <a:off x="3598670" y="2475358"/>
            <a:ext cx="1288289" cy="307547"/>
          </a:xfrm>
          <a:prstGeom prst="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5491F5"/>
                </a:solidFill>
                <a:latin typeface="Century Gothic" panose="020B0502020202020204" pitchFamily="34" charset="0"/>
              </a:rPr>
              <a:t>le </a:t>
            </a:r>
            <a:r>
              <a:rPr lang="en-GB" b="1" dirty="0" err="1">
                <a:solidFill>
                  <a:srgbClr val="5491F5"/>
                </a:solidFill>
                <a:latin typeface="Century Gothic" panose="020B0502020202020204" pitchFamily="34" charset="0"/>
              </a:rPr>
              <a:t>musée</a:t>
            </a:r>
            <a:endParaRPr lang="en-GB" b="1" dirty="0">
              <a:solidFill>
                <a:srgbClr val="5491F5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C58FD31-2004-47BC-81B8-8C8A893A6E5D}"/>
              </a:ext>
            </a:extLst>
          </p:cNvPr>
          <p:cNvSpPr/>
          <p:nvPr/>
        </p:nvSpPr>
        <p:spPr>
          <a:xfrm>
            <a:off x="254000" y="4522605"/>
            <a:ext cx="1130539" cy="307547"/>
          </a:xfrm>
          <a:prstGeom prst="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>
                <a:solidFill>
                  <a:srgbClr val="5491F5"/>
                </a:solidFill>
                <a:latin typeface="Century Gothic" panose="020B0502020202020204" pitchFamily="34" charset="0"/>
              </a:rPr>
              <a:t>l’hôpital</a:t>
            </a:r>
            <a:endParaRPr lang="en-GB" b="1" dirty="0">
              <a:solidFill>
                <a:srgbClr val="5491F5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09700EE-72CB-4769-872B-E2669903573D}"/>
              </a:ext>
            </a:extLst>
          </p:cNvPr>
          <p:cNvSpPr/>
          <p:nvPr/>
        </p:nvSpPr>
        <p:spPr>
          <a:xfrm>
            <a:off x="0" y="5992659"/>
            <a:ext cx="12192000" cy="632256"/>
          </a:xfrm>
          <a:prstGeom prst="round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BBF16B-7E1C-4F42-AD3D-9AFEE0707380}"/>
              </a:ext>
            </a:extLst>
          </p:cNvPr>
          <p:cNvSpPr txBox="1"/>
          <p:nvPr/>
        </p:nvSpPr>
        <p:spPr>
          <a:xfrm>
            <a:off x="-604317" y="5996167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4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. Le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musée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près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de 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de l’ | du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église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344FBE1-6D3F-4B3E-B8F5-202C87BA2F03}"/>
              </a:ext>
            </a:extLst>
          </p:cNvPr>
          <p:cNvSpPr/>
          <p:nvPr/>
        </p:nvSpPr>
        <p:spPr>
          <a:xfrm>
            <a:off x="6235338" y="5988291"/>
            <a:ext cx="887903" cy="623886"/>
          </a:xfrm>
          <a:prstGeom prst="rect">
            <a:avLst/>
          </a:prstGeom>
          <a:solidFill>
            <a:srgbClr val="92D050">
              <a:alpha val="40000"/>
            </a:srgb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 descr="Logo&#10;&#10;Description automatically generated">
            <a:extLst>
              <a:ext uri="{FF2B5EF4-FFF2-40B4-BE49-F238E27FC236}">
                <a16:creationId xmlns:a16="http://schemas.microsoft.com/office/drawing/2014/main" id="{D0AE886C-58FF-47E7-8A1F-20C6D42B1EE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93"/>
          <a:stretch/>
        </p:blipFill>
        <p:spPr>
          <a:xfrm>
            <a:off x="6673932" y="88348"/>
            <a:ext cx="1607708" cy="914402"/>
          </a:xfrm>
          <a:prstGeom prst="rect">
            <a:avLst/>
          </a:prstGeom>
        </p:spPr>
      </p:pic>
      <p:pic>
        <p:nvPicPr>
          <p:cNvPr id="25" name="Picture 24" descr="Logo&#10;&#10;Description automatically generated">
            <a:extLst>
              <a:ext uri="{FF2B5EF4-FFF2-40B4-BE49-F238E27FC236}">
                <a16:creationId xmlns:a16="http://schemas.microsoft.com/office/drawing/2014/main" id="{91F88A4C-9E51-47F7-AAFF-BEE63B3055E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193"/>
          <a:stretch/>
        </p:blipFill>
        <p:spPr>
          <a:xfrm>
            <a:off x="8086055" y="64524"/>
            <a:ext cx="1607708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069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1_13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0830" y="12972"/>
            <a:ext cx="914401" cy="91440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791438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pic>
        <p:nvPicPr>
          <p:cNvPr id="8" name="Graphic 7" descr="Teacher">
            <a:extLst>
              <a:ext uri="{FF2B5EF4-FFF2-40B4-BE49-F238E27FC236}">
                <a16:creationId xmlns:a16="http://schemas.microsoft.com/office/drawing/2014/main" id="{A738C222-7AAE-4F02-BDE1-FE676BFCA3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12971"/>
            <a:ext cx="914400" cy="914400"/>
          </a:xfrm>
          <a:prstGeom prst="rect">
            <a:avLst/>
          </a:prstGeom>
        </p:spPr>
      </p:pic>
      <p:sp>
        <p:nvSpPr>
          <p:cNvPr id="9" name="Speech Bubble: Rectangle with Corners Rounded 8">
            <a:hlinkClick r:id="" action="ppaction://noaction">
              <a:snd r:embed="rId7" name="T3_W1_13.1.wav"/>
            </a:hlinkClick>
            <a:extLst>
              <a:ext uri="{FF2B5EF4-FFF2-40B4-BE49-F238E27FC236}">
                <a16:creationId xmlns:a16="http://schemas.microsoft.com/office/drawing/2014/main" id="{1F57809B-C166-4168-8049-D58D7EE37CC7}"/>
              </a:ext>
            </a:extLst>
          </p:cNvPr>
          <p:cNvSpPr/>
          <p:nvPr/>
        </p:nvSpPr>
        <p:spPr>
          <a:xfrm>
            <a:off x="1112639" y="194121"/>
            <a:ext cx="5244618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" name="CustomShape 7">
            <a:hlinkClick r:id="" action="ppaction://noaction">
              <a:snd r:embed="rId7" name="T3_W1_13.1.wav"/>
            </a:hlinkClick>
            <a:extLst>
              <a:ext uri="{FF2B5EF4-FFF2-40B4-BE49-F238E27FC236}">
                <a16:creationId xmlns:a16="http://schemas.microsoft.com/office/drawing/2014/main" id="{7E0356F1-E59C-48D3-AE35-6183BAECF93F}"/>
              </a:ext>
            </a:extLst>
          </p:cNvPr>
          <p:cNvSpPr/>
          <p:nvPr/>
        </p:nvSpPr>
        <p:spPr>
          <a:xfrm>
            <a:off x="1134410" y="233085"/>
            <a:ext cx="5998070" cy="50437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Lis la phrase. C’est </a:t>
            </a: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du</a:t>
            </a:r>
            <a:r>
              <a:rPr kumimoji="0" lang="fr-FR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ou </a:t>
            </a: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de la </a:t>
            </a:r>
            <a:r>
              <a:rPr kumimoji="0" lang="fr-FR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?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endParaRPr kumimoji="0" lang="en-GB" sz="24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E2BC651-A744-4DB6-93B9-FD08343BA9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121111"/>
            <a:ext cx="12192000" cy="572825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5E255E1-5A8F-484B-8BFD-A3A18BBEC851}"/>
              </a:ext>
            </a:extLst>
          </p:cNvPr>
          <p:cNvSpPr/>
          <p:nvPr/>
        </p:nvSpPr>
        <p:spPr>
          <a:xfrm>
            <a:off x="0" y="865341"/>
            <a:ext cx="1240675" cy="304800"/>
          </a:xfrm>
          <a:prstGeom prst="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5491F5"/>
                </a:solidFill>
                <a:latin typeface="Century Gothic" panose="020B0502020202020204" pitchFamily="34" charset="0"/>
              </a:rPr>
              <a:t>la </a:t>
            </a:r>
            <a:r>
              <a:rPr lang="en-GB" b="1" dirty="0" err="1">
                <a:solidFill>
                  <a:srgbClr val="5491F5"/>
                </a:solidFill>
                <a:latin typeface="Century Gothic" panose="020B0502020202020204" pitchFamily="34" charset="0"/>
              </a:rPr>
              <a:t>plage</a:t>
            </a:r>
            <a:endParaRPr lang="en-GB" b="1" dirty="0">
              <a:solidFill>
                <a:srgbClr val="5491F5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0049E8D-47F5-4479-92C2-E79DBC7416D2}"/>
              </a:ext>
            </a:extLst>
          </p:cNvPr>
          <p:cNvSpPr/>
          <p:nvPr/>
        </p:nvSpPr>
        <p:spPr>
          <a:xfrm>
            <a:off x="7762240" y="2135341"/>
            <a:ext cx="1280160" cy="304800"/>
          </a:xfrm>
          <a:prstGeom prst="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5491F5"/>
                </a:solidFill>
                <a:latin typeface="Century Gothic" panose="020B0502020202020204" pitchFamily="34" charset="0"/>
              </a:rPr>
              <a:t>le </a:t>
            </a:r>
            <a:r>
              <a:rPr lang="en-GB" b="1" dirty="0" err="1">
                <a:solidFill>
                  <a:srgbClr val="5491F5"/>
                </a:solidFill>
                <a:latin typeface="Century Gothic" panose="020B0502020202020204" pitchFamily="34" charset="0"/>
              </a:rPr>
              <a:t>théâtre</a:t>
            </a:r>
            <a:endParaRPr lang="en-GB" b="1" dirty="0">
              <a:solidFill>
                <a:srgbClr val="5491F5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AC693E-E452-4BFD-99E1-C18E3A56768D}"/>
              </a:ext>
            </a:extLst>
          </p:cNvPr>
          <p:cNvSpPr/>
          <p:nvPr/>
        </p:nvSpPr>
        <p:spPr>
          <a:xfrm>
            <a:off x="10412232" y="3311902"/>
            <a:ext cx="1779767" cy="538774"/>
          </a:xfrm>
          <a:prstGeom prst="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5491F5"/>
                </a:solidFill>
                <a:latin typeface="Century Gothic" panose="020B0502020202020204" pitchFamily="34" charset="0"/>
              </a:rPr>
              <a:t>le centre commercial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A4364CE-097D-4264-9AE7-4C455534706F}"/>
              </a:ext>
            </a:extLst>
          </p:cNvPr>
          <p:cNvSpPr/>
          <p:nvPr/>
        </p:nvSpPr>
        <p:spPr>
          <a:xfrm>
            <a:off x="3107192" y="4978142"/>
            <a:ext cx="1779767" cy="538774"/>
          </a:xfrm>
          <a:prstGeom prst="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5491F5"/>
                </a:solidFill>
                <a:latin typeface="Century Gothic" panose="020B0502020202020204" pitchFamily="34" charset="0"/>
              </a:rPr>
              <a:t>le centre sportif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B6C704-AD12-49FB-82D2-773609B754FB}"/>
              </a:ext>
            </a:extLst>
          </p:cNvPr>
          <p:cNvSpPr/>
          <p:nvPr/>
        </p:nvSpPr>
        <p:spPr>
          <a:xfrm>
            <a:off x="1575773" y="1012638"/>
            <a:ext cx="1340147" cy="307547"/>
          </a:xfrm>
          <a:prstGeom prst="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5491F5"/>
                </a:solidFill>
                <a:latin typeface="Century Gothic" panose="020B0502020202020204" pitchFamily="34" charset="0"/>
              </a:rPr>
              <a:t>la piscine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A655BBB-BCB9-4CF8-8D96-09ABD99E590F}"/>
              </a:ext>
            </a:extLst>
          </p:cNvPr>
          <p:cNvSpPr/>
          <p:nvPr/>
        </p:nvSpPr>
        <p:spPr>
          <a:xfrm>
            <a:off x="1646893" y="2132594"/>
            <a:ext cx="1035347" cy="307547"/>
          </a:xfrm>
          <a:prstGeom prst="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5491F5"/>
                </a:solidFill>
                <a:latin typeface="Century Gothic" panose="020B0502020202020204" pitchFamily="34" charset="0"/>
              </a:rPr>
              <a:t>le café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507513D-7B47-4DB2-8964-B69BE19967DF}"/>
              </a:ext>
            </a:extLst>
          </p:cNvPr>
          <p:cNvSpPr/>
          <p:nvPr/>
        </p:nvSpPr>
        <p:spPr>
          <a:xfrm>
            <a:off x="2915920" y="3049405"/>
            <a:ext cx="1130539" cy="307547"/>
          </a:xfrm>
          <a:prstGeom prst="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>
                <a:solidFill>
                  <a:srgbClr val="5491F5"/>
                </a:solidFill>
                <a:latin typeface="Century Gothic" panose="020B0502020202020204" pitchFamily="34" charset="0"/>
              </a:rPr>
              <a:t>l’église</a:t>
            </a:r>
            <a:endParaRPr lang="en-GB" b="1" dirty="0">
              <a:solidFill>
                <a:srgbClr val="5491F5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68FDC63-CE79-444C-BEF0-3EA286A1CD9E}"/>
              </a:ext>
            </a:extLst>
          </p:cNvPr>
          <p:cNvSpPr/>
          <p:nvPr/>
        </p:nvSpPr>
        <p:spPr>
          <a:xfrm>
            <a:off x="8646160" y="1090433"/>
            <a:ext cx="1381760" cy="304800"/>
          </a:xfrm>
          <a:prstGeom prst="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5491F5"/>
                </a:solidFill>
                <a:latin typeface="Century Gothic" panose="020B0502020202020204" pitchFamily="34" charset="0"/>
              </a:rPr>
              <a:t>le </a:t>
            </a:r>
            <a:r>
              <a:rPr lang="en-GB" b="1" dirty="0" err="1">
                <a:solidFill>
                  <a:srgbClr val="5491F5"/>
                </a:solidFill>
                <a:latin typeface="Century Gothic" panose="020B0502020202020204" pitchFamily="34" charset="0"/>
              </a:rPr>
              <a:t>marché</a:t>
            </a:r>
            <a:endParaRPr lang="en-GB" b="1" dirty="0">
              <a:solidFill>
                <a:srgbClr val="5491F5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7C437A6-6FB5-4E1A-B137-6CD9BCFA39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26322" y="3046625"/>
            <a:ext cx="267585" cy="3305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E316431-820D-4A89-8FF7-6831A34959F1}"/>
              </a:ext>
            </a:extLst>
          </p:cNvPr>
          <p:cNvSpPr/>
          <p:nvPr/>
        </p:nvSpPr>
        <p:spPr>
          <a:xfrm>
            <a:off x="3598670" y="2475358"/>
            <a:ext cx="1288289" cy="307547"/>
          </a:xfrm>
          <a:prstGeom prst="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5491F5"/>
                </a:solidFill>
                <a:latin typeface="Century Gothic" panose="020B0502020202020204" pitchFamily="34" charset="0"/>
              </a:rPr>
              <a:t>le </a:t>
            </a:r>
            <a:r>
              <a:rPr lang="en-GB" b="1" dirty="0" err="1">
                <a:solidFill>
                  <a:srgbClr val="5491F5"/>
                </a:solidFill>
                <a:latin typeface="Century Gothic" panose="020B0502020202020204" pitchFamily="34" charset="0"/>
              </a:rPr>
              <a:t>musée</a:t>
            </a:r>
            <a:endParaRPr lang="en-GB" b="1" dirty="0">
              <a:solidFill>
                <a:srgbClr val="5491F5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C58FD31-2004-47BC-81B8-8C8A893A6E5D}"/>
              </a:ext>
            </a:extLst>
          </p:cNvPr>
          <p:cNvSpPr/>
          <p:nvPr/>
        </p:nvSpPr>
        <p:spPr>
          <a:xfrm>
            <a:off x="254000" y="4522605"/>
            <a:ext cx="1130539" cy="307547"/>
          </a:xfrm>
          <a:prstGeom prst="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>
                <a:solidFill>
                  <a:srgbClr val="5491F5"/>
                </a:solidFill>
                <a:latin typeface="Century Gothic" panose="020B0502020202020204" pitchFamily="34" charset="0"/>
              </a:rPr>
              <a:t>l’hôpital</a:t>
            </a:r>
            <a:endParaRPr lang="en-GB" b="1" dirty="0">
              <a:solidFill>
                <a:srgbClr val="5491F5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09700EE-72CB-4769-872B-E2669903573D}"/>
              </a:ext>
            </a:extLst>
          </p:cNvPr>
          <p:cNvSpPr/>
          <p:nvPr/>
        </p:nvSpPr>
        <p:spPr>
          <a:xfrm>
            <a:off x="0" y="5992659"/>
            <a:ext cx="12192000" cy="632256"/>
          </a:xfrm>
          <a:prstGeom prst="round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BBF16B-7E1C-4F42-AD3D-9AFEE0707380}"/>
              </a:ext>
            </a:extLst>
          </p:cNvPr>
          <p:cNvSpPr txBox="1"/>
          <p:nvPr/>
        </p:nvSpPr>
        <p:spPr>
          <a:xfrm>
            <a:off x="0" y="6016399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5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. Le centre sportif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assez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* loin 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de l’ | de la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piscine.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344FBE1-6D3F-4B3E-B8F5-202C87BA2F03}"/>
              </a:ext>
            </a:extLst>
          </p:cNvPr>
          <p:cNvSpPr/>
          <p:nvPr/>
        </p:nvSpPr>
        <p:spPr>
          <a:xfrm>
            <a:off x="8661401" y="6001028"/>
            <a:ext cx="1075192" cy="623886"/>
          </a:xfrm>
          <a:prstGeom prst="rect">
            <a:avLst/>
          </a:prstGeom>
          <a:solidFill>
            <a:srgbClr val="92D050">
              <a:alpha val="40000"/>
            </a:srgb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 descr="Logo&#10;&#10;Description automatically generated">
            <a:extLst>
              <a:ext uri="{FF2B5EF4-FFF2-40B4-BE49-F238E27FC236}">
                <a16:creationId xmlns:a16="http://schemas.microsoft.com/office/drawing/2014/main" id="{D0AE886C-58FF-47E7-8A1F-20C6D42B1EE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93"/>
          <a:stretch/>
        </p:blipFill>
        <p:spPr>
          <a:xfrm>
            <a:off x="6673932" y="88348"/>
            <a:ext cx="1607708" cy="914402"/>
          </a:xfrm>
          <a:prstGeom prst="rect">
            <a:avLst/>
          </a:prstGeom>
        </p:spPr>
      </p:pic>
      <p:pic>
        <p:nvPicPr>
          <p:cNvPr id="25" name="Picture 24" descr="Logo&#10;&#10;Description automatically generated">
            <a:extLst>
              <a:ext uri="{FF2B5EF4-FFF2-40B4-BE49-F238E27FC236}">
                <a16:creationId xmlns:a16="http://schemas.microsoft.com/office/drawing/2014/main" id="{91F88A4C-9E51-47F7-AAFF-BEE63B3055E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193"/>
          <a:stretch/>
        </p:blipFill>
        <p:spPr>
          <a:xfrm>
            <a:off x="8086055" y="64524"/>
            <a:ext cx="1607708" cy="9144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E6201D-F603-4FA9-9C2B-F30E6B65E48A}"/>
              </a:ext>
            </a:extLst>
          </p:cNvPr>
          <p:cNvSpPr txBox="1"/>
          <p:nvPr/>
        </p:nvSpPr>
        <p:spPr>
          <a:xfrm>
            <a:off x="10037042" y="247391"/>
            <a:ext cx="1130539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latin typeface="Century Gothic" panose="020B0502020202020204" pitchFamily="34" charset="0"/>
              </a:rPr>
              <a:t>assez</a:t>
            </a:r>
            <a:r>
              <a:rPr lang="en-GB" sz="2000" dirty="0">
                <a:latin typeface="Century Gothic" panose="020B0502020202020204" pitchFamily="34" charset="0"/>
              </a:rPr>
              <a:t> - quite</a:t>
            </a:r>
          </a:p>
        </p:txBody>
      </p:sp>
    </p:spTree>
    <p:extLst>
      <p:ext uri="{BB962C8B-B14F-4D97-AF65-F5344CB8AC3E}">
        <p14:creationId xmlns:p14="http://schemas.microsoft.com/office/powerpoint/2010/main" val="3713653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1_13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0830" y="12972"/>
            <a:ext cx="914401" cy="91440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791438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pic>
        <p:nvPicPr>
          <p:cNvPr id="8" name="Graphic 7" descr="Teacher">
            <a:extLst>
              <a:ext uri="{FF2B5EF4-FFF2-40B4-BE49-F238E27FC236}">
                <a16:creationId xmlns:a16="http://schemas.microsoft.com/office/drawing/2014/main" id="{A738C222-7AAE-4F02-BDE1-FE676BFCA3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12971"/>
            <a:ext cx="914400" cy="914400"/>
          </a:xfrm>
          <a:prstGeom prst="rect">
            <a:avLst/>
          </a:prstGeom>
        </p:spPr>
      </p:pic>
      <p:sp>
        <p:nvSpPr>
          <p:cNvPr id="9" name="Speech Bubble: Rectangle with Corners Rounded 8">
            <a:hlinkClick r:id="" action="ppaction://noaction">
              <a:snd r:embed="rId7" name="T3_W1_13.1.wav"/>
            </a:hlinkClick>
            <a:extLst>
              <a:ext uri="{FF2B5EF4-FFF2-40B4-BE49-F238E27FC236}">
                <a16:creationId xmlns:a16="http://schemas.microsoft.com/office/drawing/2014/main" id="{1F57809B-C166-4168-8049-D58D7EE37CC7}"/>
              </a:ext>
            </a:extLst>
          </p:cNvPr>
          <p:cNvSpPr/>
          <p:nvPr/>
        </p:nvSpPr>
        <p:spPr>
          <a:xfrm>
            <a:off x="1112639" y="194121"/>
            <a:ext cx="5244618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" name="CustomShape 7">
            <a:hlinkClick r:id="" action="ppaction://noaction">
              <a:snd r:embed="rId7" name="T3_W1_13.1.wav"/>
            </a:hlinkClick>
            <a:extLst>
              <a:ext uri="{FF2B5EF4-FFF2-40B4-BE49-F238E27FC236}">
                <a16:creationId xmlns:a16="http://schemas.microsoft.com/office/drawing/2014/main" id="{7E0356F1-E59C-48D3-AE35-6183BAECF93F}"/>
              </a:ext>
            </a:extLst>
          </p:cNvPr>
          <p:cNvSpPr/>
          <p:nvPr/>
        </p:nvSpPr>
        <p:spPr>
          <a:xfrm>
            <a:off x="1134410" y="233085"/>
            <a:ext cx="5998070" cy="50437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Lis la phrase. C’est </a:t>
            </a: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du</a:t>
            </a:r>
            <a:r>
              <a:rPr kumimoji="0" lang="fr-FR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ou </a:t>
            </a: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de la </a:t>
            </a:r>
            <a:r>
              <a:rPr kumimoji="0" lang="fr-FR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?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endParaRPr kumimoji="0" lang="en-GB" sz="24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E2BC651-A744-4DB6-93B9-FD08343BA9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121111"/>
            <a:ext cx="12192000" cy="572825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5E255E1-5A8F-484B-8BFD-A3A18BBEC851}"/>
              </a:ext>
            </a:extLst>
          </p:cNvPr>
          <p:cNvSpPr/>
          <p:nvPr/>
        </p:nvSpPr>
        <p:spPr>
          <a:xfrm>
            <a:off x="0" y="865341"/>
            <a:ext cx="1240675" cy="304800"/>
          </a:xfrm>
          <a:prstGeom prst="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5491F5"/>
                </a:solidFill>
                <a:latin typeface="Century Gothic" panose="020B0502020202020204" pitchFamily="34" charset="0"/>
              </a:rPr>
              <a:t>la </a:t>
            </a:r>
            <a:r>
              <a:rPr lang="en-GB" b="1" dirty="0" err="1">
                <a:solidFill>
                  <a:srgbClr val="5491F5"/>
                </a:solidFill>
                <a:latin typeface="Century Gothic" panose="020B0502020202020204" pitchFamily="34" charset="0"/>
              </a:rPr>
              <a:t>plage</a:t>
            </a:r>
            <a:endParaRPr lang="en-GB" b="1" dirty="0">
              <a:solidFill>
                <a:srgbClr val="5491F5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0049E8D-47F5-4479-92C2-E79DBC7416D2}"/>
              </a:ext>
            </a:extLst>
          </p:cNvPr>
          <p:cNvSpPr/>
          <p:nvPr/>
        </p:nvSpPr>
        <p:spPr>
          <a:xfrm>
            <a:off x="7762240" y="2135341"/>
            <a:ext cx="1280160" cy="304800"/>
          </a:xfrm>
          <a:prstGeom prst="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5491F5"/>
                </a:solidFill>
                <a:latin typeface="Century Gothic" panose="020B0502020202020204" pitchFamily="34" charset="0"/>
              </a:rPr>
              <a:t>le </a:t>
            </a:r>
            <a:r>
              <a:rPr lang="en-GB" b="1" dirty="0" err="1">
                <a:solidFill>
                  <a:srgbClr val="5491F5"/>
                </a:solidFill>
                <a:latin typeface="Century Gothic" panose="020B0502020202020204" pitchFamily="34" charset="0"/>
              </a:rPr>
              <a:t>théâtre</a:t>
            </a:r>
            <a:endParaRPr lang="en-GB" b="1" dirty="0">
              <a:solidFill>
                <a:srgbClr val="5491F5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AC693E-E452-4BFD-99E1-C18E3A56768D}"/>
              </a:ext>
            </a:extLst>
          </p:cNvPr>
          <p:cNvSpPr/>
          <p:nvPr/>
        </p:nvSpPr>
        <p:spPr>
          <a:xfrm>
            <a:off x="10412232" y="3311902"/>
            <a:ext cx="1779767" cy="538774"/>
          </a:xfrm>
          <a:prstGeom prst="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5491F5"/>
                </a:solidFill>
                <a:latin typeface="Century Gothic" panose="020B0502020202020204" pitchFamily="34" charset="0"/>
              </a:rPr>
              <a:t>le centre commercial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A4364CE-097D-4264-9AE7-4C455534706F}"/>
              </a:ext>
            </a:extLst>
          </p:cNvPr>
          <p:cNvSpPr/>
          <p:nvPr/>
        </p:nvSpPr>
        <p:spPr>
          <a:xfrm>
            <a:off x="3107192" y="4978142"/>
            <a:ext cx="1779767" cy="538774"/>
          </a:xfrm>
          <a:prstGeom prst="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5491F5"/>
                </a:solidFill>
                <a:latin typeface="Century Gothic" panose="020B0502020202020204" pitchFamily="34" charset="0"/>
              </a:rPr>
              <a:t>le centre sportif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B6C704-AD12-49FB-82D2-773609B754FB}"/>
              </a:ext>
            </a:extLst>
          </p:cNvPr>
          <p:cNvSpPr/>
          <p:nvPr/>
        </p:nvSpPr>
        <p:spPr>
          <a:xfrm>
            <a:off x="1575773" y="1012638"/>
            <a:ext cx="1340147" cy="307547"/>
          </a:xfrm>
          <a:prstGeom prst="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5491F5"/>
                </a:solidFill>
                <a:latin typeface="Century Gothic" panose="020B0502020202020204" pitchFamily="34" charset="0"/>
              </a:rPr>
              <a:t>la piscine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A655BBB-BCB9-4CF8-8D96-09ABD99E590F}"/>
              </a:ext>
            </a:extLst>
          </p:cNvPr>
          <p:cNvSpPr/>
          <p:nvPr/>
        </p:nvSpPr>
        <p:spPr>
          <a:xfrm>
            <a:off x="1646893" y="2132594"/>
            <a:ext cx="1035347" cy="307547"/>
          </a:xfrm>
          <a:prstGeom prst="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5491F5"/>
                </a:solidFill>
                <a:latin typeface="Century Gothic" panose="020B0502020202020204" pitchFamily="34" charset="0"/>
              </a:rPr>
              <a:t>le café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507513D-7B47-4DB2-8964-B69BE19967DF}"/>
              </a:ext>
            </a:extLst>
          </p:cNvPr>
          <p:cNvSpPr/>
          <p:nvPr/>
        </p:nvSpPr>
        <p:spPr>
          <a:xfrm>
            <a:off x="2915920" y="3049405"/>
            <a:ext cx="1130539" cy="307547"/>
          </a:xfrm>
          <a:prstGeom prst="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>
                <a:solidFill>
                  <a:srgbClr val="5491F5"/>
                </a:solidFill>
                <a:latin typeface="Century Gothic" panose="020B0502020202020204" pitchFamily="34" charset="0"/>
              </a:rPr>
              <a:t>l’église</a:t>
            </a:r>
            <a:endParaRPr lang="en-GB" b="1" dirty="0">
              <a:solidFill>
                <a:srgbClr val="5491F5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68FDC63-CE79-444C-BEF0-3EA286A1CD9E}"/>
              </a:ext>
            </a:extLst>
          </p:cNvPr>
          <p:cNvSpPr/>
          <p:nvPr/>
        </p:nvSpPr>
        <p:spPr>
          <a:xfrm>
            <a:off x="8646160" y="1090433"/>
            <a:ext cx="1381760" cy="304800"/>
          </a:xfrm>
          <a:prstGeom prst="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5491F5"/>
                </a:solidFill>
                <a:latin typeface="Century Gothic" panose="020B0502020202020204" pitchFamily="34" charset="0"/>
              </a:rPr>
              <a:t>le </a:t>
            </a:r>
            <a:r>
              <a:rPr lang="en-GB" b="1" dirty="0" err="1">
                <a:solidFill>
                  <a:srgbClr val="5491F5"/>
                </a:solidFill>
                <a:latin typeface="Century Gothic" panose="020B0502020202020204" pitchFamily="34" charset="0"/>
              </a:rPr>
              <a:t>marché</a:t>
            </a:r>
            <a:endParaRPr lang="en-GB" b="1" dirty="0">
              <a:solidFill>
                <a:srgbClr val="5491F5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7C437A6-6FB5-4E1A-B137-6CD9BCFA39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26322" y="3046625"/>
            <a:ext cx="267585" cy="3305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E316431-820D-4A89-8FF7-6831A34959F1}"/>
              </a:ext>
            </a:extLst>
          </p:cNvPr>
          <p:cNvSpPr/>
          <p:nvPr/>
        </p:nvSpPr>
        <p:spPr>
          <a:xfrm>
            <a:off x="3598670" y="2475358"/>
            <a:ext cx="1288289" cy="307547"/>
          </a:xfrm>
          <a:prstGeom prst="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5491F5"/>
                </a:solidFill>
                <a:latin typeface="Century Gothic" panose="020B0502020202020204" pitchFamily="34" charset="0"/>
              </a:rPr>
              <a:t>le </a:t>
            </a:r>
            <a:r>
              <a:rPr lang="en-GB" b="1" dirty="0" err="1">
                <a:solidFill>
                  <a:srgbClr val="5491F5"/>
                </a:solidFill>
                <a:latin typeface="Century Gothic" panose="020B0502020202020204" pitchFamily="34" charset="0"/>
              </a:rPr>
              <a:t>musée</a:t>
            </a:r>
            <a:endParaRPr lang="en-GB" b="1" dirty="0">
              <a:solidFill>
                <a:srgbClr val="5491F5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C58FD31-2004-47BC-81B8-8C8A893A6E5D}"/>
              </a:ext>
            </a:extLst>
          </p:cNvPr>
          <p:cNvSpPr/>
          <p:nvPr/>
        </p:nvSpPr>
        <p:spPr>
          <a:xfrm>
            <a:off x="254000" y="4522605"/>
            <a:ext cx="1130539" cy="307547"/>
          </a:xfrm>
          <a:prstGeom prst="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>
                <a:solidFill>
                  <a:srgbClr val="5491F5"/>
                </a:solidFill>
                <a:latin typeface="Century Gothic" panose="020B0502020202020204" pitchFamily="34" charset="0"/>
              </a:rPr>
              <a:t>l’hôpital</a:t>
            </a:r>
            <a:endParaRPr lang="en-GB" b="1" dirty="0">
              <a:solidFill>
                <a:srgbClr val="5491F5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09700EE-72CB-4769-872B-E2669903573D}"/>
              </a:ext>
            </a:extLst>
          </p:cNvPr>
          <p:cNvSpPr/>
          <p:nvPr/>
        </p:nvSpPr>
        <p:spPr>
          <a:xfrm>
            <a:off x="0" y="5992659"/>
            <a:ext cx="12192000" cy="632256"/>
          </a:xfrm>
          <a:prstGeom prst="roundRect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BBF16B-7E1C-4F42-AD3D-9AFEE0707380}"/>
              </a:ext>
            </a:extLst>
          </p:cNvPr>
          <p:cNvSpPr txBox="1"/>
          <p:nvPr/>
        </p:nvSpPr>
        <p:spPr>
          <a:xfrm>
            <a:off x="0" y="6016399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6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L’église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près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de la | du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café.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344FBE1-6D3F-4B3E-B8F5-202C87BA2F03}"/>
              </a:ext>
            </a:extLst>
          </p:cNvPr>
          <p:cNvSpPr/>
          <p:nvPr/>
        </p:nvSpPr>
        <p:spPr>
          <a:xfrm>
            <a:off x="7758298" y="5977288"/>
            <a:ext cx="627844" cy="623886"/>
          </a:xfrm>
          <a:prstGeom prst="rect">
            <a:avLst/>
          </a:prstGeom>
          <a:solidFill>
            <a:srgbClr val="92D050">
              <a:alpha val="40000"/>
            </a:srgb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 descr="Logo&#10;&#10;Description automatically generated">
            <a:extLst>
              <a:ext uri="{FF2B5EF4-FFF2-40B4-BE49-F238E27FC236}">
                <a16:creationId xmlns:a16="http://schemas.microsoft.com/office/drawing/2014/main" id="{D0AE886C-58FF-47E7-8A1F-20C6D42B1EE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93"/>
          <a:stretch/>
        </p:blipFill>
        <p:spPr>
          <a:xfrm>
            <a:off x="6673932" y="88348"/>
            <a:ext cx="1607708" cy="914402"/>
          </a:xfrm>
          <a:prstGeom prst="rect">
            <a:avLst/>
          </a:prstGeom>
        </p:spPr>
      </p:pic>
      <p:pic>
        <p:nvPicPr>
          <p:cNvPr id="25" name="Picture 24" descr="Logo&#10;&#10;Description automatically generated">
            <a:extLst>
              <a:ext uri="{FF2B5EF4-FFF2-40B4-BE49-F238E27FC236}">
                <a16:creationId xmlns:a16="http://schemas.microsoft.com/office/drawing/2014/main" id="{91F88A4C-9E51-47F7-AAFF-BEE63B3055E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193"/>
          <a:stretch/>
        </p:blipFill>
        <p:spPr>
          <a:xfrm>
            <a:off x="8086055" y="64524"/>
            <a:ext cx="1607708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854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1_13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8;p2" descr="background rectangle">
            <a:extLst>
              <a:ext uri="{FF2B5EF4-FFF2-40B4-BE49-F238E27FC236}">
                <a16:creationId xmlns:a16="http://schemas.microsoft.com/office/drawing/2014/main" id="{12EB0254-102A-4D62-8742-7758EE0A4C4C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Au revoir 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</a:pPr>
            <a:r>
              <a:rPr lang="en-GB" sz="9600" dirty="0">
                <a:solidFill>
                  <a:srgbClr val="00B05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vert</a:t>
            </a:r>
            <a:endParaRPr lang="en-GB" sz="9600" dirty="0">
              <a:solidFill>
                <a:srgbClr val="00B05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pic>
        <p:nvPicPr>
          <p:cNvPr id="5" name="Picture 4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1AC97B20-350B-4BEA-A803-79712922E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795" y="459558"/>
            <a:ext cx="5084505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88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7"/>
          <a:stretch/>
        </p:blipFill>
        <p:spPr>
          <a:xfrm>
            <a:off x="11283981" y="12773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55" name="CustomShape 3"/>
          <p:cNvSpPr/>
          <p:nvPr/>
        </p:nvSpPr>
        <p:spPr>
          <a:xfrm>
            <a:off x="10604782" y="1053061"/>
            <a:ext cx="1587218" cy="362668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prononcer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1877FE-F3C4-4FE5-BF56-318F705D9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8579" y="145694"/>
            <a:ext cx="10135598" cy="994003"/>
          </a:xfrm>
        </p:spPr>
        <p:txBody>
          <a:bodyPr/>
          <a:lstStyle/>
          <a:p>
            <a:r>
              <a:rPr lang="en-GB" sz="72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[SFC] </a:t>
            </a:r>
            <a:r>
              <a:rPr lang="en-GB" sz="4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</a:t>
            </a:r>
            <a:r>
              <a:rPr lang="en-GB" sz="4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ilent </a:t>
            </a:r>
            <a:r>
              <a:rPr lang="en-GB" sz="4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f</a:t>
            </a:r>
            <a:r>
              <a:rPr lang="en-GB" sz="4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inal </a:t>
            </a:r>
            <a:r>
              <a:rPr lang="en-GB" sz="4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c</a:t>
            </a:r>
            <a:r>
              <a:rPr lang="en-GB" sz="4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onsonant</a:t>
            </a:r>
            <a:endParaRPr lang="en-GB" sz="7200" dirty="0"/>
          </a:p>
        </p:txBody>
      </p:sp>
      <p:pic>
        <p:nvPicPr>
          <p:cNvPr id="14" name="Graphic 13" descr="Line arrow Clockwise curve">
            <a:extLst>
              <a:ext uri="{FF2B5EF4-FFF2-40B4-BE49-F238E27FC236}">
                <a16:creationId xmlns:a16="http://schemas.microsoft.com/office/drawing/2014/main" id="{B2A0F508-E858-4CC9-88AE-BD31AA9A3D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7245837">
            <a:off x="10642485" y="2268840"/>
            <a:ext cx="722713" cy="112425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236F7BE-3C01-427B-9BB8-9750416C4946}"/>
              </a:ext>
            </a:extLst>
          </p:cNvPr>
          <p:cNvSpPr txBox="1"/>
          <p:nvPr/>
        </p:nvSpPr>
        <p:spPr>
          <a:xfrm>
            <a:off x="154561" y="1589531"/>
            <a:ext cx="101355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rPr>
              <a:t>You know that in French we often don’t pronounce the final consonant:</a:t>
            </a:r>
          </a:p>
        </p:txBody>
      </p:sp>
      <p:sp>
        <p:nvSpPr>
          <p:cNvPr id="16" name="CustomShape 2">
            <a:extLst>
              <a:ext uri="{FF2B5EF4-FFF2-40B4-BE49-F238E27FC236}">
                <a16:creationId xmlns:a16="http://schemas.microsoft.com/office/drawing/2014/main" id="{AC940620-1FAC-4229-983E-699903015FE9}"/>
              </a:ext>
            </a:extLst>
          </p:cNvPr>
          <p:cNvSpPr/>
          <p:nvPr/>
        </p:nvSpPr>
        <p:spPr>
          <a:xfrm>
            <a:off x="154561" y="2734253"/>
            <a:ext cx="2251020" cy="130354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peti</a:t>
            </a: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t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pic>
        <p:nvPicPr>
          <p:cNvPr id="20" name="Picture 2" descr="Quiet Sign Clip Art">
            <a:extLst>
              <a:ext uri="{FF2B5EF4-FFF2-40B4-BE49-F238E27FC236}">
                <a16:creationId xmlns:a16="http://schemas.microsoft.com/office/drawing/2014/main" id="{0346402E-D20F-40B6-A062-9EAC4FE76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468" y="3684010"/>
            <a:ext cx="281678" cy="39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 descr="a tall boy and a small boy with arrow pointing to the small boy">
            <a:extLst>
              <a:ext uri="{FF2B5EF4-FFF2-40B4-BE49-F238E27FC236}">
                <a16:creationId xmlns:a16="http://schemas.microsoft.com/office/drawing/2014/main" id="{A202648D-50D2-47C6-BD4D-E017A82D48CC}"/>
              </a:ext>
            </a:extLst>
          </p:cNvPr>
          <p:cNvGrpSpPr/>
          <p:nvPr/>
        </p:nvGrpSpPr>
        <p:grpSpPr>
          <a:xfrm>
            <a:off x="651894" y="3814882"/>
            <a:ext cx="1270697" cy="1661838"/>
            <a:chOff x="1199148" y="1347764"/>
            <a:chExt cx="1423730" cy="1953518"/>
          </a:xfrm>
        </p:grpSpPr>
        <p:pic>
          <p:nvPicPr>
            <p:cNvPr id="22" name="Picture 21" descr="tall boy">
              <a:extLst>
                <a:ext uri="{FF2B5EF4-FFF2-40B4-BE49-F238E27FC236}">
                  <a16:creationId xmlns:a16="http://schemas.microsoft.com/office/drawing/2014/main" id="{3E178296-08B2-486B-8D73-B7D695935B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9148" y="1347764"/>
              <a:ext cx="976759" cy="1953518"/>
            </a:xfrm>
            <a:prstGeom prst="rect">
              <a:avLst/>
            </a:prstGeom>
          </p:spPr>
        </p:pic>
        <p:pic>
          <p:nvPicPr>
            <p:cNvPr id="23" name="Picture 22" descr="small boy">
              <a:extLst>
                <a:ext uri="{FF2B5EF4-FFF2-40B4-BE49-F238E27FC236}">
                  <a16:creationId xmlns:a16="http://schemas.microsoft.com/office/drawing/2014/main" id="{4AB97B3F-39EF-432E-8B61-EC0B54E31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6404" y="2048334"/>
              <a:ext cx="626474" cy="1252948"/>
            </a:xfrm>
            <a:prstGeom prst="rect">
              <a:avLst/>
            </a:prstGeom>
          </p:spPr>
        </p:pic>
        <p:sp>
          <p:nvSpPr>
            <p:cNvPr id="24" name="Down Arrow 32">
              <a:extLst>
                <a:ext uri="{FF2B5EF4-FFF2-40B4-BE49-F238E27FC236}">
                  <a16:creationId xmlns:a16="http://schemas.microsoft.com/office/drawing/2014/main" id="{0B6F8139-ECFB-4AE1-A346-06CE54578B8D}"/>
                </a:ext>
              </a:extLst>
            </p:cNvPr>
            <p:cNvSpPr/>
            <p:nvPr/>
          </p:nvSpPr>
          <p:spPr>
            <a:xfrm>
              <a:off x="2151840" y="1347764"/>
              <a:ext cx="315601" cy="635876"/>
            </a:xfrm>
            <a:prstGeom prst="downArrow">
              <a:avLst/>
            </a:prstGeom>
            <a:solidFill>
              <a:srgbClr val="E65D0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25" name="CustomShape 2">
            <a:extLst>
              <a:ext uri="{FF2B5EF4-FFF2-40B4-BE49-F238E27FC236}">
                <a16:creationId xmlns:a16="http://schemas.microsoft.com/office/drawing/2014/main" id="{C4924EEC-6437-4D96-A65A-6238BC306CA2}"/>
              </a:ext>
            </a:extLst>
          </p:cNvPr>
          <p:cNvSpPr/>
          <p:nvPr/>
        </p:nvSpPr>
        <p:spPr>
          <a:xfrm>
            <a:off x="3224863" y="2681617"/>
            <a:ext cx="2145226" cy="95718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mai</a:t>
            </a: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s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pic>
        <p:nvPicPr>
          <p:cNvPr id="26" name="Google Shape;375;p6" descr="face icon to show 'but'">
            <a:extLst>
              <a:ext uri="{FF2B5EF4-FFF2-40B4-BE49-F238E27FC236}">
                <a16:creationId xmlns:a16="http://schemas.microsoft.com/office/drawing/2014/main" id="{3CF736BD-F27D-4192-8399-4E5861FE180C}"/>
              </a:ext>
            </a:extLst>
          </p:cNvPr>
          <p:cNvPicPr preferRelativeResize="0"/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3848110" y="4112866"/>
            <a:ext cx="1125872" cy="106587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78C702B-61C7-4F7F-995E-ADA91C7DEBCA}"/>
              </a:ext>
            </a:extLst>
          </p:cNvPr>
          <p:cNvSpPr txBox="1"/>
          <p:nvPr/>
        </p:nvSpPr>
        <p:spPr>
          <a:xfrm>
            <a:off x="3719451" y="3537346"/>
            <a:ext cx="1596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[but]</a:t>
            </a:r>
          </a:p>
        </p:txBody>
      </p:sp>
      <p:sp>
        <p:nvSpPr>
          <p:cNvPr id="28" name="CustomShape 2">
            <a:extLst>
              <a:ext uri="{FF2B5EF4-FFF2-40B4-BE49-F238E27FC236}">
                <a16:creationId xmlns:a16="http://schemas.microsoft.com/office/drawing/2014/main" id="{76172B6B-8BFE-42E7-9BDC-7883FD40D69E}"/>
              </a:ext>
            </a:extLst>
          </p:cNvPr>
          <p:cNvSpPr/>
          <p:nvPr/>
        </p:nvSpPr>
        <p:spPr>
          <a:xfrm>
            <a:off x="6096000" y="2722280"/>
            <a:ext cx="2789312" cy="106587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gr</a:t>
            </a:r>
            <a:r>
              <a:rPr kumimoji="0" lang="en-GB" sz="6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an</a:t>
            </a: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d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pic>
        <p:nvPicPr>
          <p:cNvPr id="29" name="Image3">
            <a:extLst>
              <a:ext uri="{FF2B5EF4-FFF2-40B4-BE49-F238E27FC236}">
                <a16:creationId xmlns:a16="http://schemas.microsoft.com/office/drawing/2014/main" id="{46B5915B-E55A-4AB6-B247-1AC1E61E235B}"/>
              </a:ext>
            </a:extLst>
          </p:cNvPr>
          <p:cNvPicPr/>
          <p:nvPr/>
        </p:nvPicPr>
        <p:blipFill>
          <a:blip r:embed="rId14">
            <a:lum/>
            <a:alphaModFix/>
          </a:blip>
          <a:srcRect/>
          <a:stretch>
            <a:fillRect/>
          </a:stretch>
        </p:blipFill>
        <p:spPr>
          <a:xfrm>
            <a:off x="6538282" y="3737740"/>
            <a:ext cx="1817670" cy="1346219"/>
          </a:xfrm>
          <a:prstGeom prst="rect">
            <a:avLst/>
          </a:prstGeom>
        </p:spPr>
      </p:pic>
      <p:sp>
        <p:nvSpPr>
          <p:cNvPr id="30" name="CustomShape 2">
            <a:extLst>
              <a:ext uri="{FF2B5EF4-FFF2-40B4-BE49-F238E27FC236}">
                <a16:creationId xmlns:a16="http://schemas.microsoft.com/office/drawing/2014/main" id="{92449A7A-091F-4FCF-9F66-F8C8332A2184}"/>
              </a:ext>
            </a:extLst>
          </p:cNvPr>
          <p:cNvSpPr/>
          <p:nvPr/>
        </p:nvSpPr>
        <p:spPr>
          <a:xfrm>
            <a:off x="9486978" y="2711517"/>
            <a:ext cx="2368774" cy="10200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deu</a:t>
            </a: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x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46D260EC-3EB0-41CA-94C9-BCA8A648620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471" y="3881483"/>
            <a:ext cx="1062489" cy="1062489"/>
          </a:xfrm>
          <a:prstGeom prst="rect">
            <a:avLst/>
          </a:prstGeom>
        </p:spPr>
      </p:pic>
      <p:pic>
        <p:nvPicPr>
          <p:cNvPr id="32" name="Graphic 31" descr="Line arrow Clockwise curve">
            <a:extLst>
              <a:ext uri="{FF2B5EF4-FFF2-40B4-BE49-F238E27FC236}">
                <a16:creationId xmlns:a16="http://schemas.microsoft.com/office/drawing/2014/main" id="{62F1A0DF-C6E5-468E-876E-E036AE5B47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3961320">
            <a:off x="8740539" y="2701660"/>
            <a:ext cx="589546" cy="917096"/>
          </a:xfrm>
          <a:prstGeom prst="rect">
            <a:avLst/>
          </a:prstGeom>
        </p:spPr>
      </p:pic>
      <p:pic>
        <p:nvPicPr>
          <p:cNvPr id="33" name="Graphic 32" descr="Line arrow Clockwise curve">
            <a:extLst>
              <a:ext uri="{FF2B5EF4-FFF2-40B4-BE49-F238E27FC236}">
                <a16:creationId xmlns:a16="http://schemas.microsoft.com/office/drawing/2014/main" id="{37F15B06-0872-4925-A618-00315C53F3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5894500">
            <a:off x="5499818" y="2371071"/>
            <a:ext cx="589546" cy="1480619"/>
          </a:xfrm>
          <a:prstGeom prst="rect">
            <a:avLst/>
          </a:prstGeom>
        </p:spPr>
      </p:pic>
      <p:pic>
        <p:nvPicPr>
          <p:cNvPr id="34" name="Graphic 33" descr="Line arrow Clockwise curve">
            <a:extLst>
              <a:ext uri="{FF2B5EF4-FFF2-40B4-BE49-F238E27FC236}">
                <a16:creationId xmlns:a16="http://schemas.microsoft.com/office/drawing/2014/main" id="{0A7FBE82-EB1A-42B6-A672-FCD021423D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5894500">
            <a:off x="2591557" y="2419898"/>
            <a:ext cx="589546" cy="1480619"/>
          </a:xfrm>
          <a:prstGeom prst="rect">
            <a:avLst/>
          </a:prstGeom>
        </p:spPr>
      </p:pic>
      <p:pic>
        <p:nvPicPr>
          <p:cNvPr id="35" name="Picture 2" descr="Quiet Sign Clip Art">
            <a:extLst>
              <a:ext uri="{FF2B5EF4-FFF2-40B4-BE49-F238E27FC236}">
                <a16:creationId xmlns:a16="http://schemas.microsoft.com/office/drawing/2014/main" id="{E83AC353-2261-4DFB-87D9-7617E694E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801" y="3666493"/>
            <a:ext cx="281678" cy="39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Quiet Sign Clip Art">
            <a:extLst>
              <a:ext uri="{FF2B5EF4-FFF2-40B4-BE49-F238E27FC236}">
                <a16:creationId xmlns:a16="http://schemas.microsoft.com/office/drawing/2014/main" id="{6F72D68B-C050-4102-AE65-021FFE6A6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8954" y="3666493"/>
            <a:ext cx="281678" cy="39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Quiet Sign Clip Art">
            <a:extLst>
              <a:ext uri="{FF2B5EF4-FFF2-40B4-BE49-F238E27FC236}">
                <a16:creationId xmlns:a16="http://schemas.microsoft.com/office/drawing/2014/main" id="{DB69DF11-D6FA-4110-8CCC-F2B8F9D7E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3376" y="3667168"/>
            <a:ext cx="281678" cy="39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341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t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ra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eu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5" grpId="0"/>
      <p:bldP spid="27" grpId="0"/>
      <p:bldP spid="28" grpId="0"/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3249940" y="1521820"/>
            <a:ext cx="5798947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timid</a:t>
            </a:r>
            <a:r>
              <a:rPr kumimoji="0" lang="en-GB" sz="11500" b="0" i="0" u="none" strike="noStrike" kern="1200" cap="none" spc="-1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115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115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4" name="Google Shape;111;p3"/>
          <p:cNvPicPr/>
          <p:nvPr/>
        </p:nvPicPr>
        <p:blipFill>
          <a:blip r:embed="rId8"/>
          <a:stretch/>
        </p:blipFill>
        <p:spPr>
          <a:xfrm>
            <a:off x="11085614" y="7125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4668" y="934595"/>
            <a:ext cx="1437332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-1" y="-75270"/>
            <a:ext cx="3143115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kumimoji="0" lang="en-GB" sz="8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SFe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5" name="Google Shape;335;p5" descr="boy holding a sign that says 'shy'">
            <a:extLst>
              <a:ext uri="{FF2B5EF4-FFF2-40B4-BE49-F238E27FC236}">
                <a16:creationId xmlns:a16="http://schemas.microsoft.com/office/drawing/2014/main" id="{2046586F-8E19-4200-BBB6-A6089C9C0CF0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059669" y="3167103"/>
            <a:ext cx="2034010" cy="271957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336;p5">
            <a:extLst>
              <a:ext uri="{FF2B5EF4-FFF2-40B4-BE49-F238E27FC236}">
                <a16:creationId xmlns:a16="http://schemas.microsoft.com/office/drawing/2014/main" id="{CC59E0EC-69D4-4243-B52D-87A7956C5DE9}"/>
              </a:ext>
            </a:extLst>
          </p:cNvPr>
          <p:cNvSpPr/>
          <p:nvPr/>
        </p:nvSpPr>
        <p:spPr>
          <a:xfrm>
            <a:off x="5351954" y="3978131"/>
            <a:ext cx="1449436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5076"/>
              </a:buClr>
              <a:buSzPts val="4400"/>
              <a:buFont typeface="Century Gothic"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[shy]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9" name="Picture 8" descr="A picture containing balloon, aircraft, transport&#10;&#10;Description automatically generated">
            <a:extLst>
              <a:ext uri="{FF2B5EF4-FFF2-40B4-BE49-F238E27FC236}">
                <a16:creationId xmlns:a16="http://schemas.microsoft.com/office/drawing/2014/main" id="{04E18F8F-2D9B-458D-9F07-083BFBAD16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13" y="2531297"/>
            <a:ext cx="1668885" cy="1668885"/>
          </a:xfrm>
          <a:prstGeom prst="rect">
            <a:avLst/>
          </a:prstGeom>
        </p:spPr>
      </p:pic>
      <p:sp>
        <p:nvSpPr>
          <p:cNvPr id="10" name="CustomShape 2">
            <a:extLst>
              <a:ext uri="{FF2B5EF4-FFF2-40B4-BE49-F238E27FC236}">
                <a16:creationId xmlns:a16="http://schemas.microsoft.com/office/drawing/2014/main" id="{CE2B4022-FEA4-4C02-8FB5-B337760E503E}"/>
              </a:ext>
            </a:extLst>
          </p:cNvPr>
          <p:cNvSpPr/>
          <p:nvPr/>
        </p:nvSpPr>
        <p:spPr>
          <a:xfrm>
            <a:off x="-146245" y="1517919"/>
            <a:ext cx="3879599" cy="1264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mond</a:t>
            </a: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C4F70807-1D11-4FEC-BD47-819389FFB350}"/>
              </a:ext>
            </a:extLst>
          </p:cNvPr>
          <p:cNvSpPr/>
          <p:nvPr/>
        </p:nvSpPr>
        <p:spPr>
          <a:xfrm>
            <a:off x="-146246" y="4330774"/>
            <a:ext cx="3879599" cy="1264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centr</a:t>
            </a: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2" name="Google Shape;356;p6" descr="target with an arrow in the centre">
            <a:extLst>
              <a:ext uri="{FF2B5EF4-FFF2-40B4-BE49-F238E27FC236}">
                <a16:creationId xmlns:a16="http://schemas.microsoft.com/office/drawing/2014/main" id="{AA18C156-BBDB-419E-811F-F8EE39C98487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343139" y="5504867"/>
            <a:ext cx="1042296" cy="102801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CustomShape 2">
            <a:extLst>
              <a:ext uri="{FF2B5EF4-FFF2-40B4-BE49-F238E27FC236}">
                <a16:creationId xmlns:a16="http://schemas.microsoft.com/office/drawing/2014/main" id="{17A8F196-F5B8-4B4F-97E9-CC6751347F06}"/>
              </a:ext>
            </a:extLst>
          </p:cNvPr>
          <p:cNvSpPr/>
          <p:nvPr/>
        </p:nvSpPr>
        <p:spPr>
          <a:xfrm>
            <a:off x="7909560" y="4287934"/>
            <a:ext cx="4108647" cy="1264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modern</a:t>
            </a: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4" name="Google Shape;360;p6" descr="yellow sports car">
            <a:extLst>
              <a:ext uri="{FF2B5EF4-FFF2-40B4-BE49-F238E27FC236}">
                <a16:creationId xmlns:a16="http://schemas.microsoft.com/office/drawing/2014/main" id="{7D46B2BE-1708-4063-885B-ED9F7457ED07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033548" y="5862021"/>
            <a:ext cx="1912451" cy="956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361;p6" descr="green checkmark">
            <a:extLst>
              <a:ext uri="{FF2B5EF4-FFF2-40B4-BE49-F238E27FC236}">
                <a16:creationId xmlns:a16="http://schemas.microsoft.com/office/drawing/2014/main" id="{353EB380-DB55-4519-9872-78E969954EFB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989773" y="5357179"/>
            <a:ext cx="480045" cy="500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362;p6" descr="old red car">
            <a:extLst>
              <a:ext uri="{FF2B5EF4-FFF2-40B4-BE49-F238E27FC236}">
                <a16:creationId xmlns:a16="http://schemas.microsoft.com/office/drawing/2014/main" id="{3769F06B-0D26-4369-9C31-8DED36CDB6CD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0017360" y="5857225"/>
            <a:ext cx="1437332" cy="902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363;p6" descr="red cross">
            <a:extLst>
              <a:ext uri="{FF2B5EF4-FFF2-40B4-BE49-F238E27FC236}">
                <a16:creationId xmlns:a16="http://schemas.microsoft.com/office/drawing/2014/main" id="{56469352-B744-481F-A3CA-B858571C808D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0641434" y="5340545"/>
            <a:ext cx="497082" cy="566897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CustomShape 2">
            <a:extLst>
              <a:ext uri="{FF2B5EF4-FFF2-40B4-BE49-F238E27FC236}">
                <a16:creationId xmlns:a16="http://schemas.microsoft.com/office/drawing/2014/main" id="{A2528893-39F6-4F15-976D-18379AA7B5D3}"/>
              </a:ext>
            </a:extLst>
          </p:cNvPr>
          <p:cNvSpPr/>
          <p:nvPr/>
        </p:nvSpPr>
        <p:spPr>
          <a:xfrm>
            <a:off x="8336425" y="1470724"/>
            <a:ext cx="4108647" cy="1264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douz</a:t>
            </a: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1" name="Google Shape;365;p6" descr="the number twelve">
            <a:extLst>
              <a:ext uri="{FF2B5EF4-FFF2-40B4-BE49-F238E27FC236}">
                <a16:creationId xmlns:a16="http://schemas.microsoft.com/office/drawing/2014/main" id="{C79B6EEA-D9C8-4E61-98C3-5F19199B402F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9657783" y="2531297"/>
            <a:ext cx="1815551" cy="145794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220314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mi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mi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on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on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ent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ent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u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u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oder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oder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sky with clouds&#10;&#10;Description automatically generated with low confidence">
            <a:extLst>
              <a:ext uri="{FF2B5EF4-FFF2-40B4-BE49-F238E27FC236}">
                <a16:creationId xmlns:a16="http://schemas.microsoft.com/office/drawing/2014/main" id="{6BCBEFFD-2646-4635-97F6-FB66D66D08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83"/>
          <a:stretch/>
        </p:blipFill>
        <p:spPr>
          <a:xfrm>
            <a:off x="0" y="0"/>
            <a:ext cx="12537971" cy="6858000"/>
          </a:xfrm>
          <a:prstGeom prst="rect">
            <a:avLst/>
          </a:prstGeom>
        </p:spPr>
      </p:pic>
      <p:sp>
        <p:nvSpPr>
          <p:cNvPr id="7" name="Speech Bubble: Rectangle with Corners Rounded 6">
            <a:hlinkClick r:id="" action="ppaction://noaction">
              <a:snd r:embed="rId4" name="T3_W1_3.2.wav"/>
            </a:hlinkClick>
            <a:extLst>
              <a:ext uri="{FF2B5EF4-FFF2-40B4-BE49-F238E27FC236}">
                <a16:creationId xmlns:a16="http://schemas.microsoft.com/office/drawing/2014/main" id="{EB1FE294-85CB-49D0-8AD0-304BBDC1FAA3}"/>
              </a:ext>
            </a:extLst>
          </p:cNvPr>
          <p:cNvSpPr/>
          <p:nvPr/>
        </p:nvSpPr>
        <p:spPr>
          <a:xfrm>
            <a:off x="1054349" y="663832"/>
            <a:ext cx="3739626" cy="470201"/>
          </a:xfrm>
          <a:prstGeom prst="wedgeRoundRectCallout">
            <a:avLst>
              <a:gd name="adj1" fmla="val -54733"/>
              <a:gd name="adj2" fmla="val 798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604"/>
            <a:ext cx="6481860" cy="675762"/>
          </a:xfrm>
        </p:spPr>
        <p:txBody>
          <a:bodyPr>
            <a:normAutofit/>
          </a:bodyPr>
          <a:lstStyle/>
          <a:p>
            <a:r>
              <a:rPr lang="en-GB" sz="3200" b="1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SFe</a:t>
            </a:r>
            <a:r>
              <a:rPr lang="en-GB" sz="32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ou</a:t>
            </a:r>
            <a:r>
              <a:rPr lang="en-GB" sz="32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SFC ?  </a:t>
            </a:r>
            <a:endParaRPr lang="en-GB" sz="3200" dirty="0">
              <a:solidFill>
                <a:schemeClr val="bg1"/>
              </a:solidFill>
            </a:endParaRPr>
          </a:p>
        </p:txBody>
      </p:sp>
      <p:pic>
        <p:nvPicPr>
          <p:cNvPr id="19" name="Google Shape;111;p3">
            <a:extLst>
              <a:ext uri="{FF2B5EF4-FFF2-40B4-BE49-F238E27FC236}">
                <a16:creationId xmlns:a16="http://schemas.microsoft.com/office/drawing/2014/main" id="{8EE364A6-7F02-42E5-AD55-8D6D557A235C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11380110" y="71249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A27F0D73-D063-40FF-85EB-F4BE0D1BB089}"/>
              </a:ext>
            </a:extLst>
          </p:cNvPr>
          <p:cNvSpPr txBox="1">
            <a:spLocks/>
          </p:cNvSpPr>
          <p:nvPr/>
        </p:nvSpPr>
        <p:spPr>
          <a:xfrm>
            <a:off x="9532422" y="177305"/>
            <a:ext cx="1437332" cy="39636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prononcer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58" name="TextBox 57">
            <a:hlinkClick r:id="" action="ppaction://noaction">
              <a:snd r:embed="rId4" name="T3_W1_3.2.wav"/>
            </a:hlinkClick>
            <a:extLst>
              <a:ext uri="{FF2B5EF4-FFF2-40B4-BE49-F238E27FC236}">
                <a16:creationId xmlns:a16="http://schemas.microsoft.com/office/drawing/2014/main" id="{C70F02DE-1360-45C2-820F-0466DACA58C9}"/>
              </a:ext>
            </a:extLst>
          </p:cNvPr>
          <p:cNvSpPr txBox="1"/>
          <p:nvPr/>
        </p:nvSpPr>
        <p:spPr>
          <a:xfrm>
            <a:off x="1054349" y="676318"/>
            <a:ext cx="3739626" cy="466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prononce</a:t>
            </a: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les mots.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2" name="CustomShape 23">
            <a:hlinkClick r:id="" action="ppaction://noaction">
              <a:snd r:embed="rId6" name="T3_W1_3.3.wav"/>
            </a:hlinkClick>
            <a:extLst>
              <a:ext uri="{FF2B5EF4-FFF2-40B4-BE49-F238E27FC236}">
                <a16:creationId xmlns:a16="http://schemas.microsoft.com/office/drawing/2014/main" id="{18357F38-4629-4504-8130-18685F357253}"/>
              </a:ext>
            </a:extLst>
          </p:cNvPr>
          <p:cNvSpPr/>
          <p:nvPr/>
        </p:nvSpPr>
        <p:spPr>
          <a:xfrm>
            <a:off x="140816" y="1735950"/>
            <a:ext cx="498726" cy="461665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3" name="CustomShape 23">
            <a:hlinkClick r:id="" action="ppaction://noaction">
              <a:snd r:embed="rId7" name="T3_W1_3.4.wav"/>
            </a:hlinkClick>
            <a:extLst>
              <a:ext uri="{FF2B5EF4-FFF2-40B4-BE49-F238E27FC236}">
                <a16:creationId xmlns:a16="http://schemas.microsoft.com/office/drawing/2014/main" id="{9C609E5B-9C28-4A4E-AB17-0E89C9A4577E}"/>
              </a:ext>
            </a:extLst>
          </p:cNvPr>
          <p:cNvSpPr/>
          <p:nvPr/>
        </p:nvSpPr>
        <p:spPr>
          <a:xfrm>
            <a:off x="3089476" y="1312188"/>
            <a:ext cx="498726" cy="461665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4" name="CustomShape 23">
            <a:hlinkClick r:id="" action="ppaction://noaction">
              <a:snd r:embed="rId8" name="T3_W1_3.5.wav"/>
            </a:hlinkClick>
            <a:extLst>
              <a:ext uri="{FF2B5EF4-FFF2-40B4-BE49-F238E27FC236}">
                <a16:creationId xmlns:a16="http://schemas.microsoft.com/office/drawing/2014/main" id="{B6D49E85-6D00-4851-9322-3553AB362F4F}"/>
              </a:ext>
            </a:extLst>
          </p:cNvPr>
          <p:cNvSpPr/>
          <p:nvPr/>
        </p:nvSpPr>
        <p:spPr>
          <a:xfrm>
            <a:off x="5974164" y="1500370"/>
            <a:ext cx="498726" cy="461665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5" name="CustomShape 23">
            <a:hlinkClick r:id="" action="ppaction://noaction">
              <a:snd r:embed="rId9" name="T3_W1_3.6.wav"/>
            </a:hlinkClick>
            <a:extLst>
              <a:ext uri="{FF2B5EF4-FFF2-40B4-BE49-F238E27FC236}">
                <a16:creationId xmlns:a16="http://schemas.microsoft.com/office/drawing/2014/main" id="{91D1AAA7-8FED-47BF-B457-946A889EAB4E}"/>
              </a:ext>
            </a:extLst>
          </p:cNvPr>
          <p:cNvSpPr/>
          <p:nvPr/>
        </p:nvSpPr>
        <p:spPr>
          <a:xfrm>
            <a:off x="9350392" y="1055388"/>
            <a:ext cx="498726" cy="461665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4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7" name="Picture 16" descr="Shape&#10;&#10;Description automatically generated">
            <a:extLst>
              <a:ext uri="{FF2B5EF4-FFF2-40B4-BE49-F238E27FC236}">
                <a16:creationId xmlns:a16="http://schemas.microsoft.com/office/drawing/2014/main" id="{E96FF70A-B1F2-4EB6-84CA-48557D632A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1591">
            <a:off x="98256" y="5215761"/>
            <a:ext cx="1481557" cy="1683588"/>
          </a:xfrm>
          <a:prstGeom prst="rect">
            <a:avLst/>
          </a:prstGeom>
        </p:spPr>
      </p:pic>
      <p:pic>
        <p:nvPicPr>
          <p:cNvPr id="126" name="Graphic 125" descr="Teacher">
            <a:extLst>
              <a:ext uri="{FF2B5EF4-FFF2-40B4-BE49-F238E27FC236}">
                <a16:creationId xmlns:a16="http://schemas.microsoft.com/office/drawing/2014/main" id="{CCC0190A-5754-4636-896A-9864C0BE64C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0" y="501141"/>
            <a:ext cx="1043752" cy="1043752"/>
          </a:xfrm>
          <a:prstGeom prst="rect">
            <a:avLst/>
          </a:prstGeom>
        </p:spPr>
      </p:pic>
      <p:pic>
        <p:nvPicPr>
          <p:cNvPr id="51" name="Picture 50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CC6EEC49-8FC1-476C-8F73-82D94BD2987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54654">
            <a:off x="7893516" y="5247017"/>
            <a:ext cx="1481557" cy="1683588"/>
          </a:xfrm>
          <a:prstGeom prst="rect">
            <a:avLst/>
          </a:prstGeom>
        </p:spPr>
      </p:pic>
      <p:sp>
        <p:nvSpPr>
          <p:cNvPr id="22" name="Cloud 21">
            <a:extLst>
              <a:ext uri="{FF2B5EF4-FFF2-40B4-BE49-F238E27FC236}">
                <a16:creationId xmlns:a16="http://schemas.microsoft.com/office/drawing/2014/main" id="{9172F355-EB47-4877-A2F9-9955945B5F00}"/>
              </a:ext>
            </a:extLst>
          </p:cNvPr>
          <p:cNvSpPr/>
          <p:nvPr/>
        </p:nvSpPr>
        <p:spPr>
          <a:xfrm>
            <a:off x="827233" y="1463031"/>
            <a:ext cx="1717084" cy="1066800"/>
          </a:xfrm>
          <a:prstGeom prst="cloud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72CF3A7-39F5-4617-BB9E-B135693CA8CB}"/>
              </a:ext>
            </a:extLst>
          </p:cNvPr>
          <p:cNvSpPr txBox="1"/>
          <p:nvPr/>
        </p:nvSpPr>
        <p:spPr>
          <a:xfrm>
            <a:off x="949887" y="1775279"/>
            <a:ext cx="19023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paradis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9" name="Picture 48" descr="Shape&#10;&#10;Description automatically generated">
            <a:extLst>
              <a:ext uri="{FF2B5EF4-FFF2-40B4-BE49-F238E27FC236}">
                <a16:creationId xmlns:a16="http://schemas.microsoft.com/office/drawing/2014/main" id="{D88AE5F6-A169-4197-A72D-E3D659526B33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787" y="1457164"/>
            <a:ext cx="1827066" cy="2076211"/>
          </a:xfrm>
          <a:prstGeom prst="rect">
            <a:avLst/>
          </a:prstGeom>
        </p:spPr>
      </p:pic>
      <p:sp>
        <p:nvSpPr>
          <p:cNvPr id="54" name="Cloud 53">
            <a:extLst>
              <a:ext uri="{FF2B5EF4-FFF2-40B4-BE49-F238E27FC236}">
                <a16:creationId xmlns:a16="http://schemas.microsoft.com/office/drawing/2014/main" id="{06466043-4195-4417-85C6-426304CF288F}"/>
              </a:ext>
            </a:extLst>
          </p:cNvPr>
          <p:cNvSpPr/>
          <p:nvPr/>
        </p:nvSpPr>
        <p:spPr>
          <a:xfrm>
            <a:off x="3633166" y="1286221"/>
            <a:ext cx="1717084" cy="1066800"/>
          </a:xfrm>
          <a:prstGeom prst="cloud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93E5929-3D55-4B70-9711-D974B3FD3544}"/>
              </a:ext>
            </a:extLst>
          </p:cNvPr>
          <p:cNvSpPr txBox="1"/>
          <p:nvPr/>
        </p:nvSpPr>
        <p:spPr>
          <a:xfrm>
            <a:off x="3797954" y="1488475"/>
            <a:ext cx="19023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agent</a:t>
            </a:r>
          </a:p>
        </p:txBody>
      </p:sp>
      <p:pic>
        <p:nvPicPr>
          <p:cNvPr id="47" name="Picture 46" descr="Shape&#10;&#10;Description automatically generated">
            <a:extLst>
              <a:ext uri="{FF2B5EF4-FFF2-40B4-BE49-F238E27FC236}">
                <a16:creationId xmlns:a16="http://schemas.microsoft.com/office/drawing/2014/main" id="{9501DDB3-E668-4B1C-9933-8D003E756D6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85593">
            <a:off x="4614927" y="1291299"/>
            <a:ext cx="1396632" cy="1855969"/>
          </a:xfrm>
          <a:prstGeom prst="rect">
            <a:avLst/>
          </a:prstGeom>
        </p:spPr>
      </p:pic>
      <p:sp>
        <p:nvSpPr>
          <p:cNvPr id="56" name="Cloud 55">
            <a:extLst>
              <a:ext uri="{FF2B5EF4-FFF2-40B4-BE49-F238E27FC236}">
                <a16:creationId xmlns:a16="http://schemas.microsoft.com/office/drawing/2014/main" id="{20E0292B-01A1-44C3-BE30-623BFCEDAA10}"/>
              </a:ext>
            </a:extLst>
          </p:cNvPr>
          <p:cNvSpPr/>
          <p:nvPr/>
        </p:nvSpPr>
        <p:spPr>
          <a:xfrm>
            <a:off x="6533944" y="1219352"/>
            <a:ext cx="1717084" cy="1066800"/>
          </a:xfrm>
          <a:prstGeom prst="cloud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B6DE759-B0D9-4C09-B4B0-F2C02538C234}"/>
              </a:ext>
            </a:extLst>
          </p:cNvPr>
          <p:cNvSpPr txBox="1"/>
          <p:nvPr/>
        </p:nvSpPr>
        <p:spPr>
          <a:xfrm>
            <a:off x="6649804" y="1500370"/>
            <a:ext cx="19023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dynamit</a:t>
            </a:r>
            <a:r>
              <a:rPr lang="en-GB" sz="2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e</a:t>
            </a:r>
          </a:p>
        </p:txBody>
      </p:sp>
      <p:pic>
        <p:nvPicPr>
          <p:cNvPr id="52" name="Picture 51" descr="Shape&#10;&#10;Description automatically generated">
            <a:extLst>
              <a:ext uri="{FF2B5EF4-FFF2-40B4-BE49-F238E27FC236}">
                <a16:creationId xmlns:a16="http://schemas.microsoft.com/office/drawing/2014/main" id="{18606BDB-5EB3-40FD-BDCA-69C12B5DC1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6047">
            <a:off x="6967169" y="717651"/>
            <a:ext cx="1946692" cy="2212150"/>
          </a:xfrm>
          <a:prstGeom prst="rect">
            <a:avLst/>
          </a:prstGeom>
        </p:spPr>
      </p:pic>
      <p:sp>
        <p:nvSpPr>
          <p:cNvPr id="66" name="Cloud 65">
            <a:extLst>
              <a:ext uri="{FF2B5EF4-FFF2-40B4-BE49-F238E27FC236}">
                <a16:creationId xmlns:a16="http://schemas.microsoft.com/office/drawing/2014/main" id="{B9233185-B728-48F2-9539-1FF95CB25EC6}"/>
              </a:ext>
            </a:extLst>
          </p:cNvPr>
          <p:cNvSpPr/>
          <p:nvPr/>
        </p:nvSpPr>
        <p:spPr>
          <a:xfrm>
            <a:off x="9881847" y="1116562"/>
            <a:ext cx="1717084" cy="1066800"/>
          </a:xfrm>
          <a:prstGeom prst="cloud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B1F468C-9A8D-493B-A2D8-2E79C531EC0C}"/>
              </a:ext>
            </a:extLst>
          </p:cNvPr>
          <p:cNvSpPr txBox="1"/>
          <p:nvPr/>
        </p:nvSpPr>
        <p:spPr>
          <a:xfrm>
            <a:off x="10010966" y="1391729"/>
            <a:ext cx="19023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accident</a:t>
            </a:r>
          </a:p>
        </p:txBody>
      </p:sp>
      <p:pic>
        <p:nvPicPr>
          <p:cNvPr id="50" name="Picture 49" descr="Chart&#10;&#10;Description automatically generated with medium confidence">
            <a:extLst>
              <a:ext uri="{FF2B5EF4-FFF2-40B4-BE49-F238E27FC236}">
                <a16:creationId xmlns:a16="http://schemas.microsoft.com/office/drawing/2014/main" id="{D307405F-1FDC-4F28-8E4A-0F0BE64B605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055" y="882113"/>
            <a:ext cx="1281990" cy="2546887"/>
          </a:xfrm>
          <a:prstGeom prst="rect">
            <a:avLst/>
          </a:prstGeom>
        </p:spPr>
      </p:pic>
      <p:sp>
        <p:nvSpPr>
          <p:cNvPr id="77" name="CustomShape 23">
            <a:hlinkClick r:id="" action="ppaction://noaction">
              <a:snd r:embed="rId17" name="T3_W1_3.7.wav"/>
            </a:hlinkClick>
            <a:extLst>
              <a:ext uri="{FF2B5EF4-FFF2-40B4-BE49-F238E27FC236}">
                <a16:creationId xmlns:a16="http://schemas.microsoft.com/office/drawing/2014/main" id="{40C323C7-3DDF-4F6B-8851-3DF4EB5BE290}"/>
              </a:ext>
            </a:extLst>
          </p:cNvPr>
          <p:cNvSpPr/>
          <p:nvPr/>
        </p:nvSpPr>
        <p:spPr>
          <a:xfrm>
            <a:off x="140816" y="3703992"/>
            <a:ext cx="498726" cy="461665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5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2" name="CustomShape 23">
            <a:hlinkClick r:id="" action="ppaction://noaction">
              <a:snd r:embed="rId18" name="T3_W1_3.9.wav"/>
            </a:hlinkClick>
            <a:extLst>
              <a:ext uri="{FF2B5EF4-FFF2-40B4-BE49-F238E27FC236}">
                <a16:creationId xmlns:a16="http://schemas.microsoft.com/office/drawing/2014/main" id="{92E462BF-A682-4CB3-969D-1F8783C5B98B}"/>
              </a:ext>
            </a:extLst>
          </p:cNvPr>
          <p:cNvSpPr/>
          <p:nvPr/>
        </p:nvSpPr>
        <p:spPr>
          <a:xfrm>
            <a:off x="6032273" y="3960627"/>
            <a:ext cx="498726" cy="461665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7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3" name="CustomShape 23">
            <a:hlinkClick r:id="" action="ppaction://noaction">
              <a:snd r:embed="rId19" name="T3_W1_3.10.wav"/>
            </a:hlinkClick>
            <a:extLst>
              <a:ext uri="{FF2B5EF4-FFF2-40B4-BE49-F238E27FC236}">
                <a16:creationId xmlns:a16="http://schemas.microsoft.com/office/drawing/2014/main" id="{38FFFBE9-73C5-46E6-A678-1ED64EC00B6C}"/>
              </a:ext>
            </a:extLst>
          </p:cNvPr>
          <p:cNvSpPr/>
          <p:nvPr/>
        </p:nvSpPr>
        <p:spPr>
          <a:xfrm>
            <a:off x="9350392" y="3023430"/>
            <a:ext cx="498726" cy="461665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8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4" name="Cloud 83">
            <a:extLst>
              <a:ext uri="{FF2B5EF4-FFF2-40B4-BE49-F238E27FC236}">
                <a16:creationId xmlns:a16="http://schemas.microsoft.com/office/drawing/2014/main" id="{A7660606-0810-4BBB-8A75-EF9B9B0912E4}"/>
              </a:ext>
            </a:extLst>
          </p:cNvPr>
          <p:cNvSpPr/>
          <p:nvPr/>
        </p:nvSpPr>
        <p:spPr>
          <a:xfrm>
            <a:off x="680380" y="3874070"/>
            <a:ext cx="1717084" cy="1066800"/>
          </a:xfrm>
          <a:prstGeom prst="cloud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F2DE1506-2119-40AC-965F-5AA9349086F5}"/>
              </a:ext>
            </a:extLst>
          </p:cNvPr>
          <p:cNvSpPr txBox="1"/>
          <p:nvPr/>
        </p:nvSpPr>
        <p:spPr>
          <a:xfrm>
            <a:off x="792316" y="4165657"/>
            <a:ext cx="19023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cousin</a:t>
            </a:r>
            <a:r>
              <a:rPr lang="en-GB" sz="20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</a:t>
            </a:r>
            <a:endParaRPr lang="en-GB" sz="20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Picture 14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CFAA172F-A7D4-4E40-B134-8E6ED9D1224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51873">
            <a:off x="1642507" y="3792269"/>
            <a:ext cx="1854992" cy="2107946"/>
          </a:xfrm>
          <a:prstGeom prst="rect">
            <a:avLst/>
          </a:prstGeom>
        </p:spPr>
      </p:pic>
      <p:sp>
        <p:nvSpPr>
          <p:cNvPr id="86" name="Cloud 85">
            <a:extLst>
              <a:ext uri="{FF2B5EF4-FFF2-40B4-BE49-F238E27FC236}">
                <a16:creationId xmlns:a16="http://schemas.microsoft.com/office/drawing/2014/main" id="{36D88DA6-BF13-43C8-A590-8696776E28FD}"/>
              </a:ext>
            </a:extLst>
          </p:cNvPr>
          <p:cNvSpPr/>
          <p:nvPr/>
        </p:nvSpPr>
        <p:spPr>
          <a:xfrm>
            <a:off x="3701161" y="3380662"/>
            <a:ext cx="1717084" cy="1066800"/>
          </a:xfrm>
          <a:prstGeom prst="cloud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58FB44E1-4176-4E3A-BCE5-13DBC95317BC}"/>
              </a:ext>
            </a:extLst>
          </p:cNvPr>
          <p:cNvSpPr txBox="1"/>
          <p:nvPr/>
        </p:nvSpPr>
        <p:spPr>
          <a:xfrm>
            <a:off x="3830280" y="3655829"/>
            <a:ext cx="19023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guid</a:t>
            </a:r>
            <a:r>
              <a:rPr lang="en-GB" sz="2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88" name="Cloud 87">
            <a:extLst>
              <a:ext uri="{FF2B5EF4-FFF2-40B4-BE49-F238E27FC236}">
                <a16:creationId xmlns:a16="http://schemas.microsoft.com/office/drawing/2014/main" id="{3E67C58E-C098-49FA-A3CC-A8D4AF2CB19C}"/>
              </a:ext>
            </a:extLst>
          </p:cNvPr>
          <p:cNvSpPr/>
          <p:nvPr/>
        </p:nvSpPr>
        <p:spPr>
          <a:xfrm>
            <a:off x="6578663" y="3340670"/>
            <a:ext cx="1717084" cy="1066800"/>
          </a:xfrm>
          <a:prstGeom prst="cloud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61A17606-5B27-4F52-968D-739FCF0B59F7}"/>
              </a:ext>
            </a:extLst>
          </p:cNvPr>
          <p:cNvSpPr txBox="1"/>
          <p:nvPr/>
        </p:nvSpPr>
        <p:spPr>
          <a:xfrm>
            <a:off x="6707782" y="3615837"/>
            <a:ext cx="19023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léopard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0" name="Cloud 89">
            <a:extLst>
              <a:ext uri="{FF2B5EF4-FFF2-40B4-BE49-F238E27FC236}">
                <a16:creationId xmlns:a16="http://schemas.microsoft.com/office/drawing/2014/main" id="{6EAEFCF2-D013-4594-BEF4-D056250F72F7}"/>
              </a:ext>
            </a:extLst>
          </p:cNvPr>
          <p:cNvSpPr/>
          <p:nvPr/>
        </p:nvSpPr>
        <p:spPr>
          <a:xfrm>
            <a:off x="9535092" y="3348949"/>
            <a:ext cx="1717084" cy="1066800"/>
          </a:xfrm>
          <a:prstGeom prst="cloud">
            <a:avLst/>
          </a:prstGeom>
          <a:solidFill>
            <a:schemeClr val="bg1"/>
          </a:solidFill>
          <a:ln>
            <a:solidFill>
              <a:srgbClr val="5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EE3F72A4-8F7B-4DF0-8FFB-D1166A4332A5}"/>
              </a:ext>
            </a:extLst>
          </p:cNvPr>
          <p:cNvSpPr txBox="1"/>
          <p:nvPr/>
        </p:nvSpPr>
        <p:spPr>
          <a:xfrm>
            <a:off x="9664211" y="3624116"/>
            <a:ext cx="19023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profit</a:t>
            </a:r>
          </a:p>
        </p:txBody>
      </p:sp>
      <p:sp>
        <p:nvSpPr>
          <p:cNvPr id="81" name="CustomShape 23">
            <a:hlinkClick r:id="" action="ppaction://noaction">
              <a:snd r:embed="rId20" name="T3_W1_3.8.wav"/>
            </a:hlinkClick>
            <a:extLst>
              <a:ext uri="{FF2B5EF4-FFF2-40B4-BE49-F238E27FC236}">
                <a16:creationId xmlns:a16="http://schemas.microsoft.com/office/drawing/2014/main" id="{90A5D1D2-3AB8-41CD-BA4F-FE15042705F7}"/>
              </a:ext>
            </a:extLst>
          </p:cNvPr>
          <p:cNvSpPr/>
          <p:nvPr/>
        </p:nvSpPr>
        <p:spPr>
          <a:xfrm>
            <a:off x="3210783" y="3485095"/>
            <a:ext cx="498726" cy="461665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6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2" name="Picture 11" descr="Chart&#10;&#10;Description automatically generated with medium confidence">
            <a:extLst>
              <a:ext uri="{FF2B5EF4-FFF2-40B4-BE49-F238E27FC236}">
                <a16:creationId xmlns:a16="http://schemas.microsoft.com/office/drawing/2014/main" id="{5544B46D-97A8-4271-8A79-F8C46965019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368" y="3196732"/>
            <a:ext cx="1173996" cy="2332339"/>
          </a:xfrm>
          <a:prstGeom prst="rect">
            <a:avLst/>
          </a:prstGeom>
        </p:spPr>
      </p:pic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38A905FA-2CBA-4AEC-9E72-2E0D09AF02F8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2024">
            <a:off x="7022302" y="3078807"/>
            <a:ext cx="1827066" cy="2076211"/>
          </a:xfrm>
          <a:prstGeom prst="rect">
            <a:avLst/>
          </a:prstGeom>
        </p:spPr>
      </p:pic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AC96BDAA-09A9-4456-800B-B6001D42A2A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6384">
            <a:off x="10065256" y="3157576"/>
            <a:ext cx="1443816" cy="1918671"/>
          </a:xfrm>
          <a:prstGeom prst="rect">
            <a:avLst/>
          </a:prstGeom>
        </p:spPr>
      </p:pic>
      <p:sp>
        <p:nvSpPr>
          <p:cNvPr id="95" name="Speech Bubble: Rectangle with Corners Rounded 94">
            <a:hlinkClick r:id="" action="ppaction://noaction">
              <a:snd r:embed="rId21" name="T3_W1_3.1.wav"/>
            </a:hlinkClick>
            <a:extLst>
              <a:ext uri="{FF2B5EF4-FFF2-40B4-BE49-F238E27FC236}">
                <a16:creationId xmlns:a16="http://schemas.microsoft.com/office/drawing/2014/main" id="{3549C607-0B76-45E6-B3AC-412DB18087C3}"/>
              </a:ext>
            </a:extLst>
          </p:cNvPr>
          <p:cNvSpPr/>
          <p:nvPr/>
        </p:nvSpPr>
        <p:spPr>
          <a:xfrm>
            <a:off x="2851798" y="55680"/>
            <a:ext cx="5270950" cy="461665"/>
          </a:xfrm>
          <a:prstGeom prst="wedgeRoundRectCallout">
            <a:avLst>
              <a:gd name="adj1" fmla="val -54733"/>
              <a:gd name="adj2" fmla="val 798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TextBox 95">
            <a:hlinkClick r:id="" action="ppaction://noaction">
              <a:snd r:embed="rId21" name="T3_W1_3.1.wav"/>
            </a:hlinkClick>
            <a:extLst>
              <a:ext uri="{FF2B5EF4-FFF2-40B4-BE49-F238E27FC236}">
                <a16:creationId xmlns:a16="http://schemas.microsoft.com/office/drawing/2014/main" id="{2700E14F-7D1E-4C41-98A7-BD8638822FEF}"/>
              </a:ext>
            </a:extLst>
          </p:cNvPr>
          <p:cNvSpPr txBox="1"/>
          <p:nvPr/>
        </p:nvSpPr>
        <p:spPr>
          <a:xfrm>
            <a:off x="2851797" y="68165"/>
            <a:ext cx="5648789" cy="466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Écoute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C’est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24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avec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‘e’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24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sans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‘e’ ?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98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Eras Demi ITC" panose="020B0805030504020804" pitchFamily="34" charset="0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14747" y="1105888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Graphic 12" descr="Teacher">
            <a:extLst>
              <a:ext uri="{FF2B5EF4-FFF2-40B4-BE49-F238E27FC236}">
                <a16:creationId xmlns:a16="http://schemas.microsoft.com/office/drawing/2014/main" id="{D9589C4E-7E3A-4968-AC0F-4E9F6C948CC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28036" y="-13246"/>
            <a:ext cx="914400" cy="914400"/>
          </a:xfrm>
          <a:prstGeom prst="rect">
            <a:avLst/>
          </a:prstGeom>
        </p:spPr>
      </p:pic>
      <p:sp>
        <p:nvSpPr>
          <p:cNvPr id="14" name="Speech Bubble: Rectangle with Corners Rounded 13">
            <a:hlinkClick r:id="" action="ppaction://noaction">
              <a:snd r:embed="rId14" name="T3_W1_4.1.wav"/>
            </a:hlinkClick>
            <a:extLst>
              <a:ext uri="{FF2B5EF4-FFF2-40B4-BE49-F238E27FC236}">
                <a16:creationId xmlns:a16="http://schemas.microsoft.com/office/drawing/2014/main" id="{162B3DA2-8909-4AFB-8148-95A63B65699F}"/>
              </a:ext>
            </a:extLst>
          </p:cNvPr>
          <p:cNvSpPr/>
          <p:nvPr/>
        </p:nvSpPr>
        <p:spPr>
          <a:xfrm>
            <a:off x="1240675" y="167904"/>
            <a:ext cx="3913004" cy="547644"/>
          </a:xfrm>
          <a:prstGeom prst="wedgeRoundRectCallout">
            <a:avLst>
              <a:gd name="adj1" fmla="val -62838"/>
              <a:gd name="adj2" fmla="val -1726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5" name="CustomShape 7">
            <a:hlinkClick r:id="" action="ppaction://noaction">
              <a:snd r:embed="rId14" name="T3_W1_4.1.wav"/>
            </a:hlinkClick>
            <a:extLst>
              <a:ext uri="{FF2B5EF4-FFF2-40B4-BE49-F238E27FC236}">
                <a16:creationId xmlns:a16="http://schemas.microsoft.com/office/drawing/2014/main" id="{91086168-EF17-47FC-B386-58530B74ACD4}"/>
              </a:ext>
            </a:extLst>
          </p:cNvPr>
          <p:cNvSpPr/>
          <p:nvPr/>
        </p:nvSpPr>
        <p:spPr>
          <a:xfrm>
            <a:off x="1255141" y="214055"/>
            <a:ext cx="3372844" cy="45904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Écoute et répète.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14EB7FD-38E7-40DC-9454-0339CA5F4B3E}"/>
              </a:ext>
            </a:extLst>
          </p:cNvPr>
          <p:cNvSpPr txBox="1"/>
          <p:nvPr/>
        </p:nvSpPr>
        <p:spPr>
          <a:xfrm>
            <a:off x="9565817" y="3876617"/>
            <a:ext cx="2660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loin (de)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BAD74C3-2115-4C32-B3D1-CB627F86147F}"/>
              </a:ext>
            </a:extLst>
          </p:cNvPr>
          <p:cNvSpPr txBox="1"/>
          <p:nvPr/>
        </p:nvSpPr>
        <p:spPr>
          <a:xfrm>
            <a:off x="2788352" y="3682915"/>
            <a:ext cx="2660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près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(de)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F73F9AE-CABC-41DC-ACEB-1E6FA4C3C327}"/>
              </a:ext>
            </a:extLst>
          </p:cNvPr>
          <p:cNvGrpSpPr/>
          <p:nvPr/>
        </p:nvGrpSpPr>
        <p:grpSpPr>
          <a:xfrm>
            <a:off x="3942776" y="1537059"/>
            <a:ext cx="2777067" cy="1661451"/>
            <a:chOff x="114638" y="4145224"/>
            <a:chExt cx="2777067" cy="1661451"/>
          </a:xfrm>
        </p:grpSpPr>
        <p:pic>
          <p:nvPicPr>
            <p:cNvPr id="40" name="Picture 14" descr="Fútbol, Estadio, Deporte, San Mames, Bilbao">
              <a:extLst>
                <a:ext uri="{FF2B5EF4-FFF2-40B4-BE49-F238E27FC236}">
                  <a16:creationId xmlns:a16="http://schemas.microsoft.com/office/drawing/2014/main" id="{8B4CC042-8D47-4A8B-A2F0-A4F04F00BA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687" y="4145224"/>
              <a:ext cx="1681330" cy="11979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F694110-BBB5-4733-A876-20E41DE8099B}"/>
                </a:ext>
              </a:extLst>
            </p:cNvPr>
            <p:cNvSpPr txBox="1"/>
            <p:nvPr/>
          </p:nvSpPr>
          <p:spPr>
            <a:xfrm>
              <a:off x="114638" y="5345010"/>
              <a:ext cx="27770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[stadium]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8AF4761-32DE-4B4A-A2F5-2545EAB1CF35}"/>
              </a:ext>
            </a:extLst>
          </p:cNvPr>
          <p:cNvGrpSpPr/>
          <p:nvPr/>
        </p:nvGrpSpPr>
        <p:grpSpPr>
          <a:xfrm>
            <a:off x="-325787" y="1090520"/>
            <a:ext cx="2777067" cy="2039471"/>
            <a:chOff x="5997981" y="1457393"/>
            <a:chExt cx="2777067" cy="2039471"/>
          </a:xfrm>
        </p:grpSpPr>
        <p:pic>
          <p:nvPicPr>
            <p:cNvPr id="47" name="Picture 46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6F10575F-6FDD-4F4D-BFA0-D36A05D75B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1870" y="1457393"/>
              <a:ext cx="1573840" cy="1573840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5646089-A630-4166-8A0D-84860844C621}"/>
                </a:ext>
              </a:extLst>
            </p:cNvPr>
            <p:cNvSpPr txBox="1"/>
            <p:nvPr/>
          </p:nvSpPr>
          <p:spPr>
            <a:xfrm>
              <a:off x="5997981" y="3035199"/>
              <a:ext cx="27770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[theatre]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DB79AB9-8037-47F2-AB4E-A3D70C426754}"/>
              </a:ext>
            </a:extLst>
          </p:cNvPr>
          <p:cNvGrpSpPr/>
          <p:nvPr/>
        </p:nvGrpSpPr>
        <p:grpSpPr>
          <a:xfrm>
            <a:off x="48957" y="3722149"/>
            <a:ext cx="3021534" cy="1153349"/>
            <a:chOff x="-25322" y="4653325"/>
            <a:chExt cx="3021534" cy="1153349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F616CB0-B83D-4F8E-8862-987AE5E32952}"/>
                </a:ext>
              </a:extLst>
            </p:cNvPr>
            <p:cNvSpPr txBox="1"/>
            <p:nvPr/>
          </p:nvSpPr>
          <p:spPr>
            <a:xfrm>
              <a:off x="-25322" y="5345009"/>
              <a:ext cx="30215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[near (to)]</a:t>
              </a:r>
            </a:p>
          </p:txBody>
        </p:sp>
        <p:pic>
          <p:nvPicPr>
            <p:cNvPr id="51" name="Picture 50" descr="A green screen with white text&#10;&#10;Description automatically generated with low confidence">
              <a:extLst>
                <a:ext uri="{FF2B5EF4-FFF2-40B4-BE49-F238E27FC236}">
                  <a16:creationId xmlns:a16="http://schemas.microsoft.com/office/drawing/2014/main" id="{E8AEA56A-3954-4003-AEF5-6CC51D9DAC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523" y="4653325"/>
              <a:ext cx="2660349" cy="52016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A3730F03-5992-4BC6-9A21-1258D55A6DDB}"/>
              </a:ext>
            </a:extLst>
          </p:cNvPr>
          <p:cNvGrpSpPr/>
          <p:nvPr/>
        </p:nvGrpSpPr>
        <p:grpSpPr>
          <a:xfrm>
            <a:off x="5675388" y="3814201"/>
            <a:ext cx="3996228" cy="1303020"/>
            <a:chOff x="5675388" y="3814201"/>
            <a:chExt cx="3996228" cy="1303020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5BB4DE8-26C9-425B-B8E6-4D3CA18E9AFD}"/>
                </a:ext>
              </a:extLst>
            </p:cNvPr>
            <p:cNvSpPr txBox="1"/>
            <p:nvPr/>
          </p:nvSpPr>
          <p:spPr>
            <a:xfrm>
              <a:off x="6218793" y="4655556"/>
              <a:ext cx="30215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[far (from)]</a:t>
              </a:r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541BCCF2-B020-4CC2-86A3-3AE6AF10D0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5388" y="3814201"/>
              <a:ext cx="3996228" cy="665638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5DB54DE3-1AC8-4FAA-9A3F-F84F85C72D6D}"/>
              </a:ext>
            </a:extLst>
          </p:cNvPr>
          <p:cNvSpPr txBox="1"/>
          <p:nvPr/>
        </p:nvSpPr>
        <p:spPr>
          <a:xfrm>
            <a:off x="1721787" y="1647153"/>
            <a:ext cx="2660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 </a:t>
            </a:r>
            <a:r>
              <a:rPr kumimoji="0" lang="en-GB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théâtre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E7BE784-7C33-421C-A86B-48F87EDAED60}"/>
              </a:ext>
            </a:extLst>
          </p:cNvPr>
          <p:cNvSpPr txBox="1"/>
          <p:nvPr/>
        </p:nvSpPr>
        <p:spPr>
          <a:xfrm>
            <a:off x="6164825" y="1672673"/>
            <a:ext cx="2008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 </a:t>
            </a:r>
            <a:r>
              <a:rPr kumimoji="0" lang="en-GB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stade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B9A882F-BD51-47AC-BC83-F9F9F6058E10}"/>
              </a:ext>
            </a:extLst>
          </p:cNvPr>
          <p:cNvSpPr txBox="1"/>
          <p:nvPr/>
        </p:nvSpPr>
        <p:spPr>
          <a:xfrm>
            <a:off x="9926312" y="1672674"/>
            <a:ext cx="2354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la piscine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F358EDF-B5B0-46B5-99B3-FFA5233630AB}"/>
              </a:ext>
            </a:extLst>
          </p:cNvPr>
          <p:cNvSpPr txBox="1"/>
          <p:nvPr/>
        </p:nvSpPr>
        <p:spPr>
          <a:xfrm>
            <a:off x="2788351" y="5612162"/>
            <a:ext cx="2660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 </a:t>
            </a:r>
            <a:r>
              <a:rPr kumimoji="0" lang="en-GB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côté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835FB11-06F3-4D06-A388-A61415FA9F79}"/>
              </a:ext>
            </a:extLst>
          </p:cNvPr>
          <p:cNvSpPr txBox="1"/>
          <p:nvPr/>
        </p:nvSpPr>
        <p:spPr>
          <a:xfrm>
            <a:off x="9531651" y="5651870"/>
            <a:ext cx="2660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à </a:t>
            </a:r>
            <a:r>
              <a:rPr kumimoji="0" lang="en-GB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côté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de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E5CAE92E-F912-4495-AF5D-CBBF34CFE908}"/>
              </a:ext>
            </a:extLst>
          </p:cNvPr>
          <p:cNvGrpSpPr/>
          <p:nvPr/>
        </p:nvGrpSpPr>
        <p:grpSpPr>
          <a:xfrm>
            <a:off x="115390" y="5153198"/>
            <a:ext cx="3021534" cy="1536898"/>
            <a:chOff x="115390" y="5153198"/>
            <a:chExt cx="3021534" cy="1536898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816CD22E-7F27-450D-839E-990B82AA57F1}"/>
                </a:ext>
              </a:extLst>
            </p:cNvPr>
            <p:cNvSpPr txBox="1"/>
            <p:nvPr/>
          </p:nvSpPr>
          <p:spPr>
            <a:xfrm>
              <a:off x="115390" y="6228431"/>
              <a:ext cx="30215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[side]</a:t>
              </a:r>
            </a:p>
          </p:txBody>
        </p:sp>
        <p:pic>
          <p:nvPicPr>
            <p:cNvPr id="64" name="Picture 63" descr="A picture containing accessory, clipart, sport kite&#10;&#10;Description automatically generated">
              <a:extLst>
                <a:ext uri="{FF2B5EF4-FFF2-40B4-BE49-F238E27FC236}">
                  <a16:creationId xmlns:a16="http://schemas.microsoft.com/office/drawing/2014/main" id="{25789532-56BC-4CA9-9670-AEE90DADC7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5022" y="5153198"/>
              <a:ext cx="1088961" cy="1105295"/>
            </a:xfrm>
            <a:prstGeom prst="rect">
              <a:avLst/>
            </a:prstGeom>
          </p:spPr>
        </p:pic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E6DD929B-662B-4751-844F-4558169CEDD7}"/>
                </a:ext>
              </a:extLst>
            </p:cNvPr>
            <p:cNvCxnSpPr/>
            <p:nvPr/>
          </p:nvCxnSpPr>
          <p:spPr>
            <a:xfrm>
              <a:off x="505278" y="5487849"/>
              <a:ext cx="974488" cy="323165"/>
            </a:xfrm>
            <a:prstGeom prst="straightConnector1">
              <a:avLst/>
            </a:prstGeom>
            <a:ln w="57150">
              <a:solidFill>
                <a:srgbClr val="FF00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22C16FD1-580A-45D1-91CD-151B1C98E4EA}"/>
              </a:ext>
            </a:extLst>
          </p:cNvPr>
          <p:cNvGrpSpPr/>
          <p:nvPr/>
        </p:nvGrpSpPr>
        <p:grpSpPr>
          <a:xfrm>
            <a:off x="6205116" y="5369721"/>
            <a:ext cx="3021534" cy="1263427"/>
            <a:chOff x="6205116" y="5369721"/>
            <a:chExt cx="3021534" cy="1263427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7F57207-49D7-4CD9-864A-48C81B2ED4EE}"/>
                </a:ext>
              </a:extLst>
            </p:cNvPr>
            <p:cNvSpPr txBox="1"/>
            <p:nvPr/>
          </p:nvSpPr>
          <p:spPr>
            <a:xfrm>
              <a:off x="6205116" y="6171483"/>
              <a:ext cx="30215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[next to, beside]</a:t>
              </a:r>
            </a:p>
          </p:txBody>
        </p:sp>
        <p:pic>
          <p:nvPicPr>
            <p:cNvPr id="69" name="Picture 68" descr="Shape&#10;&#10;Description automatically generated">
              <a:extLst>
                <a:ext uri="{FF2B5EF4-FFF2-40B4-BE49-F238E27FC236}">
                  <a16:creationId xmlns:a16="http://schemas.microsoft.com/office/drawing/2014/main" id="{9C675BF4-461D-4D54-9111-6EB3B6121E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2056"/>
            <a:stretch/>
          </p:blipFill>
          <p:spPr>
            <a:xfrm>
              <a:off x="6913611" y="5369721"/>
              <a:ext cx="1259719" cy="764640"/>
            </a:xfrm>
            <a:prstGeom prst="rect">
              <a:avLst/>
            </a:prstGeom>
          </p:spPr>
        </p:pic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B6F7F31E-7FB9-46AD-B452-182C27A94E15}"/>
              </a:ext>
            </a:extLst>
          </p:cNvPr>
          <p:cNvGrpSpPr/>
          <p:nvPr/>
        </p:nvGrpSpPr>
        <p:grpSpPr>
          <a:xfrm>
            <a:off x="7399853" y="2138516"/>
            <a:ext cx="2777067" cy="1137475"/>
            <a:chOff x="7399853" y="2138516"/>
            <a:chExt cx="2777067" cy="1137475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CA8D4402-D063-4BA2-8608-D573956358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619534" y="2138516"/>
              <a:ext cx="2337707" cy="1137475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2E0FD08D-0B69-4E61-871B-D396856A8936}"/>
                </a:ext>
              </a:extLst>
            </p:cNvPr>
            <p:cNvSpPr txBox="1"/>
            <p:nvPr/>
          </p:nvSpPr>
          <p:spPr>
            <a:xfrm>
              <a:off x="7399853" y="2609882"/>
              <a:ext cx="27770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[pool]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10A8C8B-19B9-4F2E-929B-2F74911D8AE2}"/>
              </a:ext>
            </a:extLst>
          </p:cNvPr>
          <p:cNvSpPr txBox="1"/>
          <p:nvPr/>
        </p:nvSpPr>
        <p:spPr>
          <a:xfrm>
            <a:off x="1616632" y="3718559"/>
            <a:ext cx="3869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è</a:t>
            </a:r>
          </a:p>
        </p:txBody>
      </p:sp>
    </p:spTree>
    <p:extLst>
      <p:ext uri="{BB962C8B-B14F-4D97-AF65-F5344CB8AC3E}">
        <p14:creationId xmlns:p14="http://schemas.microsoft.com/office/powerpoint/2010/main" val="3761398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1_4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1_4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1_4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1_4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3_W1_4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3_W1_4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3_W1_4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/>
      <p:bldP spid="55" grpId="0"/>
      <p:bldP spid="56" grpId="0"/>
      <p:bldP spid="57" grpId="0"/>
      <p:bldP spid="60" grpId="0"/>
      <p:bldP spid="6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Eras Demi ITC" panose="020B0805030504020804" pitchFamily="34" charset="0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14747" y="1105888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14EB7FD-38E7-40DC-9454-0339CA5F4B3E}"/>
              </a:ext>
            </a:extLst>
          </p:cNvPr>
          <p:cNvSpPr txBox="1"/>
          <p:nvPr/>
        </p:nvSpPr>
        <p:spPr>
          <a:xfrm>
            <a:off x="9515727" y="1542556"/>
            <a:ext cx="2660349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loin (de)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BAD74C3-2115-4C32-B3D1-CB627F86147F}"/>
              </a:ext>
            </a:extLst>
          </p:cNvPr>
          <p:cNvSpPr txBox="1"/>
          <p:nvPr/>
        </p:nvSpPr>
        <p:spPr>
          <a:xfrm>
            <a:off x="422569" y="3590583"/>
            <a:ext cx="2660349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près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(de)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F73F9AE-CABC-41DC-ACEB-1E6FA4C3C327}"/>
              </a:ext>
            </a:extLst>
          </p:cNvPr>
          <p:cNvGrpSpPr/>
          <p:nvPr/>
        </p:nvGrpSpPr>
        <p:grpSpPr>
          <a:xfrm>
            <a:off x="4698166" y="3049235"/>
            <a:ext cx="2777067" cy="1661451"/>
            <a:chOff x="114638" y="4145224"/>
            <a:chExt cx="2777067" cy="1661451"/>
          </a:xfrm>
        </p:grpSpPr>
        <p:pic>
          <p:nvPicPr>
            <p:cNvPr id="40" name="Picture 14" descr="Fútbol, Estadio, Deporte, San Mames, Bilbao">
              <a:extLst>
                <a:ext uri="{FF2B5EF4-FFF2-40B4-BE49-F238E27FC236}">
                  <a16:creationId xmlns:a16="http://schemas.microsoft.com/office/drawing/2014/main" id="{8B4CC042-8D47-4A8B-A2F0-A4F04F00BA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687" y="4145224"/>
              <a:ext cx="1681330" cy="11979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F694110-BBB5-4733-A876-20E41DE8099B}"/>
                </a:ext>
              </a:extLst>
            </p:cNvPr>
            <p:cNvSpPr txBox="1"/>
            <p:nvPr/>
          </p:nvSpPr>
          <p:spPr>
            <a:xfrm>
              <a:off x="114638" y="5345010"/>
              <a:ext cx="27770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[stadium]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8AF4761-32DE-4B4A-A2F5-2545EAB1CF35}"/>
              </a:ext>
            </a:extLst>
          </p:cNvPr>
          <p:cNvGrpSpPr/>
          <p:nvPr/>
        </p:nvGrpSpPr>
        <p:grpSpPr>
          <a:xfrm>
            <a:off x="4698167" y="2776758"/>
            <a:ext cx="2777067" cy="2039471"/>
            <a:chOff x="5997981" y="1457393"/>
            <a:chExt cx="2777067" cy="2039471"/>
          </a:xfrm>
        </p:grpSpPr>
        <p:pic>
          <p:nvPicPr>
            <p:cNvPr id="47" name="Picture 46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6F10575F-6FDD-4F4D-BFA0-D36A05D75B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1870" y="1457393"/>
              <a:ext cx="1573840" cy="1573840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5646089-A630-4166-8A0D-84860844C621}"/>
                </a:ext>
              </a:extLst>
            </p:cNvPr>
            <p:cNvSpPr txBox="1"/>
            <p:nvPr/>
          </p:nvSpPr>
          <p:spPr>
            <a:xfrm>
              <a:off x="5997981" y="3035199"/>
              <a:ext cx="27770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[theatre]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DB79AB9-8037-47F2-AB4E-A3D70C426754}"/>
              </a:ext>
            </a:extLst>
          </p:cNvPr>
          <p:cNvGrpSpPr/>
          <p:nvPr/>
        </p:nvGrpSpPr>
        <p:grpSpPr>
          <a:xfrm>
            <a:off x="4575934" y="3380078"/>
            <a:ext cx="3021534" cy="1067339"/>
            <a:chOff x="-25322" y="4739335"/>
            <a:chExt cx="3021534" cy="1067339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F616CB0-B83D-4F8E-8862-987AE5E32952}"/>
                </a:ext>
              </a:extLst>
            </p:cNvPr>
            <p:cNvSpPr txBox="1"/>
            <p:nvPr/>
          </p:nvSpPr>
          <p:spPr>
            <a:xfrm>
              <a:off x="-25322" y="5345009"/>
              <a:ext cx="30215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[near (to)]</a:t>
              </a:r>
            </a:p>
          </p:txBody>
        </p:sp>
        <p:pic>
          <p:nvPicPr>
            <p:cNvPr id="51" name="Picture 50" descr="A green screen with white text&#10;&#10;Description automatically generated with low confidence">
              <a:extLst>
                <a:ext uri="{FF2B5EF4-FFF2-40B4-BE49-F238E27FC236}">
                  <a16:creationId xmlns:a16="http://schemas.microsoft.com/office/drawing/2014/main" id="{E8AEA56A-3954-4003-AEF5-6CC51D9DAC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271" y="4739335"/>
              <a:ext cx="2660349" cy="52016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A3730F03-5992-4BC6-9A21-1258D55A6DDB}"/>
              </a:ext>
            </a:extLst>
          </p:cNvPr>
          <p:cNvGrpSpPr/>
          <p:nvPr/>
        </p:nvGrpSpPr>
        <p:grpSpPr>
          <a:xfrm>
            <a:off x="4170862" y="3374337"/>
            <a:ext cx="3996228" cy="1303020"/>
            <a:chOff x="5675388" y="3814201"/>
            <a:chExt cx="3996228" cy="1303020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5BB4DE8-26C9-425B-B8E6-4D3CA18E9AFD}"/>
                </a:ext>
              </a:extLst>
            </p:cNvPr>
            <p:cNvSpPr txBox="1"/>
            <p:nvPr/>
          </p:nvSpPr>
          <p:spPr>
            <a:xfrm>
              <a:off x="6218793" y="4655556"/>
              <a:ext cx="30215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[far (from)]</a:t>
              </a:r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541BCCF2-B020-4CC2-86A3-3AE6AF10D0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5388" y="3814201"/>
              <a:ext cx="3996228" cy="665638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5DB54DE3-1AC8-4FAA-9A3F-F84F85C72D6D}"/>
              </a:ext>
            </a:extLst>
          </p:cNvPr>
          <p:cNvSpPr txBox="1"/>
          <p:nvPr/>
        </p:nvSpPr>
        <p:spPr>
          <a:xfrm>
            <a:off x="9451914" y="3481017"/>
            <a:ext cx="2660349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 </a:t>
            </a:r>
            <a:r>
              <a:rPr kumimoji="0" lang="en-GB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théâtre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E7BE784-7C33-421C-A86B-48F87EDAED60}"/>
              </a:ext>
            </a:extLst>
          </p:cNvPr>
          <p:cNvSpPr txBox="1"/>
          <p:nvPr/>
        </p:nvSpPr>
        <p:spPr>
          <a:xfrm>
            <a:off x="5024312" y="5676577"/>
            <a:ext cx="2008505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 </a:t>
            </a:r>
            <a:r>
              <a:rPr kumimoji="0" lang="en-GB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stade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B9A882F-BD51-47AC-BC83-F9F9F6058E10}"/>
              </a:ext>
            </a:extLst>
          </p:cNvPr>
          <p:cNvSpPr txBox="1"/>
          <p:nvPr/>
        </p:nvSpPr>
        <p:spPr>
          <a:xfrm>
            <a:off x="4909582" y="1542556"/>
            <a:ext cx="2354240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la piscine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F358EDF-B5B0-46B5-99B3-FFA5233630AB}"/>
              </a:ext>
            </a:extLst>
          </p:cNvPr>
          <p:cNvSpPr txBox="1"/>
          <p:nvPr/>
        </p:nvSpPr>
        <p:spPr>
          <a:xfrm>
            <a:off x="422568" y="5625842"/>
            <a:ext cx="2660349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 </a:t>
            </a:r>
            <a:r>
              <a:rPr kumimoji="0" lang="en-GB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côté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835FB11-06F3-4D06-A388-A61415FA9F79}"/>
              </a:ext>
            </a:extLst>
          </p:cNvPr>
          <p:cNvSpPr txBox="1"/>
          <p:nvPr/>
        </p:nvSpPr>
        <p:spPr>
          <a:xfrm>
            <a:off x="422568" y="1542556"/>
            <a:ext cx="2660349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à </a:t>
            </a:r>
            <a:r>
              <a:rPr kumimoji="0" lang="en-GB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côté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de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E5CAE92E-F912-4495-AF5D-CBBF34CFE908}"/>
              </a:ext>
            </a:extLst>
          </p:cNvPr>
          <p:cNvGrpSpPr/>
          <p:nvPr/>
        </p:nvGrpSpPr>
        <p:grpSpPr>
          <a:xfrm>
            <a:off x="4730367" y="3053905"/>
            <a:ext cx="3021534" cy="1536898"/>
            <a:chOff x="115390" y="5153198"/>
            <a:chExt cx="3021534" cy="1536898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816CD22E-7F27-450D-839E-990B82AA57F1}"/>
                </a:ext>
              </a:extLst>
            </p:cNvPr>
            <p:cNvSpPr txBox="1"/>
            <p:nvPr/>
          </p:nvSpPr>
          <p:spPr>
            <a:xfrm>
              <a:off x="115390" y="6228431"/>
              <a:ext cx="30215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[side]</a:t>
              </a:r>
            </a:p>
          </p:txBody>
        </p:sp>
        <p:pic>
          <p:nvPicPr>
            <p:cNvPr id="64" name="Picture 63" descr="A picture containing accessory, clipart, sport kite&#10;&#10;Description automatically generated">
              <a:extLst>
                <a:ext uri="{FF2B5EF4-FFF2-40B4-BE49-F238E27FC236}">
                  <a16:creationId xmlns:a16="http://schemas.microsoft.com/office/drawing/2014/main" id="{25789532-56BC-4CA9-9670-AEE90DADC7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5022" y="5153198"/>
              <a:ext cx="1088961" cy="1105295"/>
            </a:xfrm>
            <a:prstGeom prst="rect">
              <a:avLst/>
            </a:prstGeom>
          </p:spPr>
        </p:pic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E6DD929B-662B-4751-844F-4558169CEDD7}"/>
                </a:ext>
              </a:extLst>
            </p:cNvPr>
            <p:cNvCxnSpPr/>
            <p:nvPr/>
          </p:nvCxnSpPr>
          <p:spPr>
            <a:xfrm>
              <a:off x="505278" y="5487849"/>
              <a:ext cx="974488" cy="323165"/>
            </a:xfrm>
            <a:prstGeom prst="straightConnector1">
              <a:avLst/>
            </a:prstGeom>
            <a:ln w="57150">
              <a:solidFill>
                <a:srgbClr val="FF00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22C16FD1-580A-45D1-91CD-151B1C98E4EA}"/>
              </a:ext>
            </a:extLst>
          </p:cNvPr>
          <p:cNvGrpSpPr/>
          <p:nvPr/>
        </p:nvGrpSpPr>
        <p:grpSpPr>
          <a:xfrm>
            <a:off x="4770449" y="3006504"/>
            <a:ext cx="3021534" cy="1263427"/>
            <a:chOff x="6205116" y="5369721"/>
            <a:chExt cx="3021534" cy="1263427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7F57207-49D7-4CD9-864A-48C81B2ED4EE}"/>
                </a:ext>
              </a:extLst>
            </p:cNvPr>
            <p:cNvSpPr txBox="1"/>
            <p:nvPr/>
          </p:nvSpPr>
          <p:spPr>
            <a:xfrm>
              <a:off x="6205116" y="6171483"/>
              <a:ext cx="30215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[next to, beside]</a:t>
              </a:r>
            </a:p>
          </p:txBody>
        </p:sp>
        <p:pic>
          <p:nvPicPr>
            <p:cNvPr id="69" name="Picture 68" descr="Shape&#10;&#10;Description automatically generated">
              <a:extLst>
                <a:ext uri="{FF2B5EF4-FFF2-40B4-BE49-F238E27FC236}">
                  <a16:creationId xmlns:a16="http://schemas.microsoft.com/office/drawing/2014/main" id="{9C675BF4-461D-4D54-9111-6EB3B6121E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2056"/>
            <a:stretch/>
          </p:blipFill>
          <p:spPr>
            <a:xfrm>
              <a:off x="6913611" y="5369721"/>
              <a:ext cx="1259719" cy="764640"/>
            </a:xfrm>
            <a:prstGeom prst="rect">
              <a:avLst/>
            </a:prstGeom>
          </p:spPr>
        </p:pic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B6F7F31E-7FB9-46AD-B452-182C27A94E15}"/>
              </a:ext>
            </a:extLst>
          </p:cNvPr>
          <p:cNvGrpSpPr/>
          <p:nvPr/>
        </p:nvGrpSpPr>
        <p:grpSpPr>
          <a:xfrm>
            <a:off x="4698168" y="3227757"/>
            <a:ext cx="2777067" cy="1137475"/>
            <a:chOff x="7399853" y="2138516"/>
            <a:chExt cx="2777067" cy="1137475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CA8D4402-D063-4BA2-8608-D573956358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619534" y="2138516"/>
              <a:ext cx="2337707" cy="1137475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2E0FD08D-0B69-4E61-871B-D396856A8936}"/>
                </a:ext>
              </a:extLst>
            </p:cNvPr>
            <p:cNvSpPr txBox="1"/>
            <p:nvPr/>
          </p:nvSpPr>
          <p:spPr>
            <a:xfrm>
              <a:off x="7399853" y="2609882"/>
              <a:ext cx="27770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[pool]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77E1621F-BB10-4BB9-95E3-502970E153C6}"/>
              </a:ext>
            </a:extLst>
          </p:cNvPr>
          <p:cNvSpPr txBox="1"/>
          <p:nvPr/>
        </p:nvSpPr>
        <p:spPr>
          <a:xfrm>
            <a:off x="9917000" y="5631291"/>
            <a:ext cx="2008505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de</a:t>
            </a:r>
          </a:p>
        </p:txBody>
      </p:sp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A2D5CBF-E30D-48D9-A7C5-5EB22A9B46D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974" y="3516654"/>
            <a:ext cx="3989811" cy="748089"/>
          </a:xfrm>
          <a:prstGeom prst="rect">
            <a:avLst/>
          </a:prstGeom>
        </p:spPr>
      </p:pic>
      <p:sp>
        <p:nvSpPr>
          <p:cNvPr id="43" name="Speech Bubble: Rectangle with Corners Rounded 42">
            <a:extLst>
              <a:ext uri="{FF2B5EF4-FFF2-40B4-BE49-F238E27FC236}">
                <a16:creationId xmlns:a16="http://schemas.microsoft.com/office/drawing/2014/main" id="{102909D1-B96A-44D7-A313-0D698F1681F1}"/>
              </a:ext>
            </a:extLst>
          </p:cNvPr>
          <p:cNvSpPr/>
          <p:nvPr/>
        </p:nvSpPr>
        <p:spPr>
          <a:xfrm>
            <a:off x="1035379" y="158257"/>
            <a:ext cx="5094678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44" name="Graphic 43" descr="Teacher">
            <a:extLst>
              <a:ext uri="{FF2B5EF4-FFF2-40B4-BE49-F238E27FC236}">
                <a16:creationId xmlns:a16="http://schemas.microsoft.com/office/drawing/2014/main" id="{4ED0BFC6-2B8E-4FCE-BA36-B2333F809C7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92658" y="-11928"/>
            <a:ext cx="914400" cy="914400"/>
          </a:xfrm>
          <a:prstGeom prst="rect">
            <a:avLst/>
          </a:prstGeom>
        </p:spPr>
      </p:pic>
      <p:sp>
        <p:nvSpPr>
          <p:cNvPr id="45" name="Google Shape;108;p3">
            <a:hlinkClick r:id="" action="ppaction://noaction">
              <a:snd r:embed="rId22" name="2_12.wav"/>
            </a:hlinkClick>
            <a:extLst>
              <a:ext uri="{FF2B5EF4-FFF2-40B4-BE49-F238E27FC236}">
                <a16:creationId xmlns:a16="http://schemas.microsoft.com/office/drawing/2014/main" id="{BF6212D9-81D8-4F4E-9EFD-B5A4343C4AC2}"/>
              </a:ext>
            </a:extLst>
          </p:cNvPr>
          <p:cNvSpPr txBox="1"/>
          <p:nvPr/>
        </p:nvSpPr>
        <p:spPr>
          <a:xfrm>
            <a:off x="1035380" y="183913"/>
            <a:ext cx="509467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Comment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-on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ça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français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7383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1_4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1_4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1_4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1_4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3_W1_4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8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3_W1_4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9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0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3_W1_4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1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Eras Demi ITC" panose="020B0805030504020804" pitchFamily="34" charset="0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14747" y="1105888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14EB7FD-38E7-40DC-9454-0339CA5F4B3E}"/>
              </a:ext>
            </a:extLst>
          </p:cNvPr>
          <p:cNvSpPr txBox="1"/>
          <p:nvPr/>
        </p:nvSpPr>
        <p:spPr>
          <a:xfrm>
            <a:off x="9565817" y="3876617"/>
            <a:ext cx="2660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l__n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(de)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BAD74C3-2115-4C32-B3D1-CB627F86147F}"/>
              </a:ext>
            </a:extLst>
          </p:cNvPr>
          <p:cNvSpPr txBox="1"/>
          <p:nvPr/>
        </p:nvSpPr>
        <p:spPr>
          <a:xfrm>
            <a:off x="2788352" y="3682915"/>
            <a:ext cx="2660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p__s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(de)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F73F9AE-CABC-41DC-ACEB-1E6FA4C3C327}"/>
              </a:ext>
            </a:extLst>
          </p:cNvPr>
          <p:cNvGrpSpPr/>
          <p:nvPr/>
        </p:nvGrpSpPr>
        <p:grpSpPr>
          <a:xfrm>
            <a:off x="3942776" y="1537059"/>
            <a:ext cx="2777067" cy="1661451"/>
            <a:chOff x="114638" y="4145224"/>
            <a:chExt cx="2777067" cy="1661451"/>
          </a:xfrm>
        </p:grpSpPr>
        <p:pic>
          <p:nvPicPr>
            <p:cNvPr id="40" name="Picture 14" descr="Fútbol, Estadio, Deporte, San Mames, Bilbao">
              <a:extLst>
                <a:ext uri="{FF2B5EF4-FFF2-40B4-BE49-F238E27FC236}">
                  <a16:creationId xmlns:a16="http://schemas.microsoft.com/office/drawing/2014/main" id="{8B4CC042-8D47-4A8B-A2F0-A4F04F00BA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687" y="4145224"/>
              <a:ext cx="1681330" cy="11979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F694110-BBB5-4733-A876-20E41DE8099B}"/>
                </a:ext>
              </a:extLst>
            </p:cNvPr>
            <p:cNvSpPr txBox="1"/>
            <p:nvPr/>
          </p:nvSpPr>
          <p:spPr>
            <a:xfrm>
              <a:off x="114638" y="5345010"/>
              <a:ext cx="27770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[stadium]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8AF4761-32DE-4B4A-A2F5-2545EAB1CF35}"/>
              </a:ext>
            </a:extLst>
          </p:cNvPr>
          <p:cNvGrpSpPr/>
          <p:nvPr/>
        </p:nvGrpSpPr>
        <p:grpSpPr>
          <a:xfrm>
            <a:off x="-325787" y="1090520"/>
            <a:ext cx="2777067" cy="2039471"/>
            <a:chOff x="5997981" y="1457393"/>
            <a:chExt cx="2777067" cy="2039471"/>
          </a:xfrm>
        </p:grpSpPr>
        <p:pic>
          <p:nvPicPr>
            <p:cNvPr id="47" name="Picture 46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6F10575F-6FDD-4F4D-BFA0-D36A05D75B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1870" y="1457393"/>
              <a:ext cx="1573840" cy="1573840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5646089-A630-4166-8A0D-84860844C621}"/>
                </a:ext>
              </a:extLst>
            </p:cNvPr>
            <p:cNvSpPr txBox="1"/>
            <p:nvPr/>
          </p:nvSpPr>
          <p:spPr>
            <a:xfrm>
              <a:off x="5997981" y="3035199"/>
              <a:ext cx="27770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[theatre]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DB79AB9-8037-47F2-AB4E-A3D70C426754}"/>
              </a:ext>
            </a:extLst>
          </p:cNvPr>
          <p:cNvGrpSpPr/>
          <p:nvPr/>
        </p:nvGrpSpPr>
        <p:grpSpPr>
          <a:xfrm>
            <a:off x="48957" y="3808159"/>
            <a:ext cx="3021534" cy="1067339"/>
            <a:chOff x="-25322" y="4739335"/>
            <a:chExt cx="3021534" cy="1067339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F616CB0-B83D-4F8E-8862-987AE5E32952}"/>
                </a:ext>
              </a:extLst>
            </p:cNvPr>
            <p:cNvSpPr txBox="1"/>
            <p:nvPr/>
          </p:nvSpPr>
          <p:spPr>
            <a:xfrm>
              <a:off x="-25322" y="5345009"/>
              <a:ext cx="30215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[near (to)]</a:t>
              </a:r>
            </a:p>
          </p:txBody>
        </p:sp>
        <p:pic>
          <p:nvPicPr>
            <p:cNvPr id="51" name="Picture 50" descr="A green screen with white text&#10;&#10;Description automatically generated with low confidence">
              <a:extLst>
                <a:ext uri="{FF2B5EF4-FFF2-40B4-BE49-F238E27FC236}">
                  <a16:creationId xmlns:a16="http://schemas.microsoft.com/office/drawing/2014/main" id="{E8AEA56A-3954-4003-AEF5-6CC51D9DAC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271" y="4739335"/>
              <a:ext cx="2660349" cy="52016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5DB54DE3-1AC8-4FAA-9A3F-F84F85C72D6D}"/>
              </a:ext>
            </a:extLst>
          </p:cNvPr>
          <p:cNvSpPr txBox="1"/>
          <p:nvPr/>
        </p:nvSpPr>
        <p:spPr>
          <a:xfrm>
            <a:off x="1721787" y="1647153"/>
            <a:ext cx="2660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 </a:t>
            </a:r>
            <a:r>
              <a:rPr kumimoji="0" lang="en-GB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t_____e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E7BE784-7C33-421C-A86B-48F87EDAED60}"/>
              </a:ext>
            </a:extLst>
          </p:cNvPr>
          <p:cNvSpPr txBox="1"/>
          <p:nvPr/>
        </p:nvSpPr>
        <p:spPr>
          <a:xfrm>
            <a:off x="6164825" y="1672673"/>
            <a:ext cx="2008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 </a:t>
            </a:r>
            <a:r>
              <a:rPr kumimoji="0" lang="en-GB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s___e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B9A882F-BD51-47AC-BC83-F9F9F6058E10}"/>
              </a:ext>
            </a:extLst>
          </p:cNvPr>
          <p:cNvSpPr txBox="1"/>
          <p:nvPr/>
        </p:nvSpPr>
        <p:spPr>
          <a:xfrm>
            <a:off x="9800972" y="1650727"/>
            <a:ext cx="2479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la </a:t>
            </a:r>
            <a:r>
              <a:rPr kumimoji="0" lang="en-GB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p_____e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F358EDF-B5B0-46B5-99B3-FFA5233630AB}"/>
              </a:ext>
            </a:extLst>
          </p:cNvPr>
          <p:cNvSpPr txBox="1"/>
          <p:nvPr/>
        </p:nvSpPr>
        <p:spPr>
          <a:xfrm>
            <a:off x="2788351" y="5612162"/>
            <a:ext cx="2660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 </a:t>
            </a:r>
            <a:r>
              <a:rPr kumimoji="0" lang="en-GB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c__é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835FB11-06F3-4D06-A388-A61415FA9F79}"/>
              </a:ext>
            </a:extLst>
          </p:cNvPr>
          <p:cNvSpPr txBox="1"/>
          <p:nvPr/>
        </p:nvSpPr>
        <p:spPr>
          <a:xfrm>
            <a:off x="9531651" y="5651870"/>
            <a:ext cx="2660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à </a:t>
            </a:r>
            <a:r>
              <a:rPr kumimoji="0" lang="en-GB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c__é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de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E5CAE92E-F912-4495-AF5D-CBBF34CFE908}"/>
              </a:ext>
            </a:extLst>
          </p:cNvPr>
          <p:cNvGrpSpPr/>
          <p:nvPr/>
        </p:nvGrpSpPr>
        <p:grpSpPr>
          <a:xfrm>
            <a:off x="115390" y="5153198"/>
            <a:ext cx="3021534" cy="1536898"/>
            <a:chOff x="115390" y="5153198"/>
            <a:chExt cx="3021534" cy="1536898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816CD22E-7F27-450D-839E-990B82AA57F1}"/>
                </a:ext>
              </a:extLst>
            </p:cNvPr>
            <p:cNvSpPr txBox="1"/>
            <p:nvPr/>
          </p:nvSpPr>
          <p:spPr>
            <a:xfrm>
              <a:off x="115390" y="6228431"/>
              <a:ext cx="30215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[side]</a:t>
              </a:r>
            </a:p>
          </p:txBody>
        </p:sp>
        <p:pic>
          <p:nvPicPr>
            <p:cNvPr id="64" name="Picture 63" descr="A picture containing accessory, clipart, sport kite&#10;&#10;Description automatically generated">
              <a:extLst>
                <a:ext uri="{FF2B5EF4-FFF2-40B4-BE49-F238E27FC236}">
                  <a16:creationId xmlns:a16="http://schemas.microsoft.com/office/drawing/2014/main" id="{25789532-56BC-4CA9-9670-AEE90DADC7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5022" y="5153198"/>
              <a:ext cx="1088961" cy="1105295"/>
            </a:xfrm>
            <a:prstGeom prst="rect">
              <a:avLst/>
            </a:prstGeom>
          </p:spPr>
        </p:pic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E6DD929B-662B-4751-844F-4558169CEDD7}"/>
                </a:ext>
              </a:extLst>
            </p:cNvPr>
            <p:cNvCxnSpPr/>
            <p:nvPr/>
          </p:nvCxnSpPr>
          <p:spPr>
            <a:xfrm>
              <a:off x="505278" y="5487849"/>
              <a:ext cx="974488" cy="323165"/>
            </a:xfrm>
            <a:prstGeom prst="straightConnector1">
              <a:avLst/>
            </a:prstGeom>
            <a:ln w="57150">
              <a:solidFill>
                <a:srgbClr val="FF00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22C16FD1-580A-45D1-91CD-151B1C98E4EA}"/>
              </a:ext>
            </a:extLst>
          </p:cNvPr>
          <p:cNvGrpSpPr/>
          <p:nvPr/>
        </p:nvGrpSpPr>
        <p:grpSpPr>
          <a:xfrm>
            <a:off x="6205116" y="5369721"/>
            <a:ext cx="3021534" cy="1263427"/>
            <a:chOff x="6205116" y="5369721"/>
            <a:chExt cx="3021534" cy="1263427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7F57207-49D7-4CD9-864A-48C81B2ED4EE}"/>
                </a:ext>
              </a:extLst>
            </p:cNvPr>
            <p:cNvSpPr txBox="1"/>
            <p:nvPr/>
          </p:nvSpPr>
          <p:spPr>
            <a:xfrm>
              <a:off x="6205116" y="6171483"/>
              <a:ext cx="30215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[next to, beside]</a:t>
              </a:r>
            </a:p>
          </p:txBody>
        </p:sp>
        <p:pic>
          <p:nvPicPr>
            <p:cNvPr id="69" name="Picture 68" descr="Shape&#10;&#10;Description automatically generated">
              <a:extLst>
                <a:ext uri="{FF2B5EF4-FFF2-40B4-BE49-F238E27FC236}">
                  <a16:creationId xmlns:a16="http://schemas.microsoft.com/office/drawing/2014/main" id="{9C675BF4-461D-4D54-9111-6EB3B6121E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2056"/>
            <a:stretch/>
          </p:blipFill>
          <p:spPr>
            <a:xfrm>
              <a:off x="6913611" y="5369721"/>
              <a:ext cx="1259719" cy="764640"/>
            </a:xfrm>
            <a:prstGeom prst="rect">
              <a:avLst/>
            </a:prstGeom>
          </p:spPr>
        </p:pic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B6F7F31E-7FB9-46AD-B452-182C27A94E15}"/>
              </a:ext>
            </a:extLst>
          </p:cNvPr>
          <p:cNvGrpSpPr/>
          <p:nvPr/>
        </p:nvGrpSpPr>
        <p:grpSpPr>
          <a:xfrm>
            <a:off x="7399853" y="2138516"/>
            <a:ext cx="2777067" cy="1137475"/>
            <a:chOff x="7399853" y="2138516"/>
            <a:chExt cx="2777067" cy="1137475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CA8D4402-D063-4BA2-8608-D573956358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619534" y="2138516"/>
              <a:ext cx="2337707" cy="1137475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2E0FD08D-0B69-4E61-871B-D396856A8936}"/>
                </a:ext>
              </a:extLst>
            </p:cNvPr>
            <p:cNvSpPr txBox="1"/>
            <p:nvPr/>
          </p:nvSpPr>
          <p:spPr>
            <a:xfrm>
              <a:off x="7399853" y="2609882"/>
              <a:ext cx="27770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[pool]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1AF8295B-2D5B-46DB-AF2B-93870EF4E420}"/>
              </a:ext>
            </a:extLst>
          </p:cNvPr>
          <p:cNvSpPr txBox="1"/>
          <p:nvPr/>
        </p:nvSpPr>
        <p:spPr>
          <a:xfrm>
            <a:off x="1831626" y="1634241"/>
            <a:ext cx="266034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 </a:t>
            </a:r>
            <a:r>
              <a:rPr kumimoji="0" lang="en-GB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théâtre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DB44147-F617-45AB-BDEF-983B70B95AAC}"/>
              </a:ext>
            </a:extLst>
          </p:cNvPr>
          <p:cNvSpPr txBox="1"/>
          <p:nvPr/>
        </p:nvSpPr>
        <p:spPr>
          <a:xfrm>
            <a:off x="6288182" y="1672673"/>
            <a:ext cx="200850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 </a:t>
            </a:r>
            <a:r>
              <a:rPr kumimoji="0" lang="en-GB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stade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15F3B91-1E4B-44CF-B6DF-D4EB4C89948D}"/>
              </a:ext>
            </a:extLst>
          </p:cNvPr>
          <p:cNvSpPr txBox="1"/>
          <p:nvPr/>
        </p:nvSpPr>
        <p:spPr>
          <a:xfrm>
            <a:off x="9837760" y="1701428"/>
            <a:ext cx="235424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la piscine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3EACD34-DA7B-4D12-B865-243918610C80}"/>
              </a:ext>
            </a:extLst>
          </p:cNvPr>
          <p:cNvSpPr txBox="1"/>
          <p:nvPr/>
        </p:nvSpPr>
        <p:spPr>
          <a:xfrm>
            <a:off x="3015039" y="3728081"/>
            <a:ext cx="266034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près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(de)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A3730F03-5992-4BC6-9A21-1258D55A6DDB}"/>
              </a:ext>
            </a:extLst>
          </p:cNvPr>
          <p:cNvGrpSpPr/>
          <p:nvPr/>
        </p:nvGrpSpPr>
        <p:grpSpPr>
          <a:xfrm>
            <a:off x="5675388" y="3814201"/>
            <a:ext cx="3996228" cy="1303020"/>
            <a:chOff x="5675388" y="3814201"/>
            <a:chExt cx="3996228" cy="1303020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5BB4DE8-26C9-425B-B8E6-4D3CA18E9AFD}"/>
                </a:ext>
              </a:extLst>
            </p:cNvPr>
            <p:cNvSpPr txBox="1"/>
            <p:nvPr/>
          </p:nvSpPr>
          <p:spPr>
            <a:xfrm>
              <a:off x="6218793" y="4655556"/>
              <a:ext cx="30215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[far (from)]</a:t>
              </a:r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541BCCF2-B020-4CC2-86A3-3AE6AF10D0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5388" y="3814201"/>
              <a:ext cx="3996228" cy="665638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4A5B9B61-CC1D-4C77-B455-1EF52378C46F}"/>
              </a:ext>
            </a:extLst>
          </p:cNvPr>
          <p:cNvSpPr txBox="1"/>
          <p:nvPr/>
        </p:nvSpPr>
        <p:spPr>
          <a:xfrm>
            <a:off x="9898303" y="3876617"/>
            <a:ext cx="212544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loin (de)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CC9F5CF-DE32-469F-89FC-605F1A21C991}"/>
              </a:ext>
            </a:extLst>
          </p:cNvPr>
          <p:cNvSpPr txBox="1"/>
          <p:nvPr/>
        </p:nvSpPr>
        <p:spPr>
          <a:xfrm>
            <a:off x="3229896" y="5651870"/>
            <a:ext cx="194850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 </a:t>
            </a:r>
            <a:r>
              <a:rPr kumimoji="0" lang="en-GB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côté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5D40E02-8E20-4D76-893A-1A58B88FB7B8}"/>
              </a:ext>
            </a:extLst>
          </p:cNvPr>
          <p:cNvSpPr txBox="1"/>
          <p:nvPr/>
        </p:nvSpPr>
        <p:spPr>
          <a:xfrm>
            <a:off x="9511849" y="5651870"/>
            <a:ext cx="266034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à </a:t>
            </a:r>
            <a:r>
              <a:rPr kumimoji="0" lang="en-GB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côté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813854-48C9-9B04-3563-D4B9F1F157C5}"/>
              </a:ext>
            </a:extLst>
          </p:cNvPr>
          <p:cNvSpPr txBox="1"/>
          <p:nvPr/>
        </p:nvSpPr>
        <p:spPr>
          <a:xfrm>
            <a:off x="1597582" y="3804284"/>
            <a:ext cx="3869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è</a:t>
            </a:r>
          </a:p>
        </p:txBody>
      </p:sp>
      <p:sp>
        <p:nvSpPr>
          <p:cNvPr id="59" name="Speech Bubble: Rectangle with Corners Rounded 58">
            <a:extLst>
              <a:ext uri="{FF2B5EF4-FFF2-40B4-BE49-F238E27FC236}">
                <a16:creationId xmlns:a16="http://schemas.microsoft.com/office/drawing/2014/main" id="{ED3C92DB-B0B7-43CD-BF62-1EC330B81A07}"/>
              </a:ext>
            </a:extLst>
          </p:cNvPr>
          <p:cNvSpPr/>
          <p:nvPr/>
        </p:nvSpPr>
        <p:spPr>
          <a:xfrm>
            <a:off x="987288" y="148223"/>
            <a:ext cx="5094678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65" name="Graphic 64" descr="Teacher">
            <a:extLst>
              <a:ext uri="{FF2B5EF4-FFF2-40B4-BE49-F238E27FC236}">
                <a16:creationId xmlns:a16="http://schemas.microsoft.com/office/drawing/2014/main" id="{EAD7E3D5-5BEF-4147-A992-8FED46EE1BC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44567" y="-21962"/>
            <a:ext cx="914400" cy="914400"/>
          </a:xfrm>
          <a:prstGeom prst="rect">
            <a:avLst/>
          </a:prstGeom>
        </p:spPr>
      </p:pic>
      <p:sp>
        <p:nvSpPr>
          <p:cNvPr id="68" name="Google Shape;108;p3">
            <a:hlinkClick r:id="" action="ppaction://noaction">
              <a:snd r:embed="rId21" name="2_12.wav"/>
            </a:hlinkClick>
            <a:extLst>
              <a:ext uri="{FF2B5EF4-FFF2-40B4-BE49-F238E27FC236}">
                <a16:creationId xmlns:a16="http://schemas.microsoft.com/office/drawing/2014/main" id="{66F6D636-71D7-4310-8A10-62CB647B5AA9}"/>
              </a:ext>
            </a:extLst>
          </p:cNvPr>
          <p:cNvSpPr txBox="1"/>
          <p:nvPr/>
        </p:nvSpPr>
        <p:spPr>
          <a:xfrm>
            <a:off x="987289" y="173879"/>
            <a:ext cx="509467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Comment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-on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ça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français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4289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1_4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1_4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1_4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1_4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3_W1_4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3_W1_4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3_W1_4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/>
      <p:bldP spid="55" grpId="0"/>
      <p:bldP spid="56" grpId="0"/>
      <p:bldP spid="57" grpId="0"/>
      <p:bldP spid="60" grpId="0"/>
      <p:bldP spid="61" grpId="0"/>
      <p:bldP spid="42" grpId="0" animBg="1"/>
      <p:bldP spid="43" grpId="0" animBg="1"/>
      <p:bldP spid="44" grpId="0" animBg="1"/>
      <p:bldP spid="45" grpId="0" animBg="1"/>
      <p:bldP spid="46" grpId="0" animBg="1"/>
      <p:bldP spid="50" grpId="0" animBg="1"/>
      <p:bldP spid="5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CC4BD-0237-4A33-8892-7F6E52E46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320" y="-6160"/>
            <a:ext cx="9537068" cy="678950"/>
          </a:xfrm>
        </p:spPr>
        <p:txBody>
          <a:bodyPr/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  <a:hlinkClick r:id="" action="ppaction://noaction">
                  <a:snd r:embed="rId3" name="T3_W1_5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 festival des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  <a:hlinkClick r:id="" action="ppaction://noaction">
                  <a:snd r:embed="rId3" name="T3_W1_5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cerfs-volants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  <a:hlinkClick r:id="" action="ppaction://noaction">
                  <a:snd r:embed="rId3" name="T3_W1_5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*</a:t>
            </a:r>
            <a:endParaRPr lang="en-GB" sz="3600" dirty="0">
              <a:solidFill>
                <a:srgbClr val="002060"/>
              </a:solidFill>
              <a:hlinkClick r:id="" action="ppaction://noaction">
                <a:snd r:embed="rId3" name="T3_W1_5.1.wav"/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0" name="TextBox 9">
            <a:hlinkClick r:id="" action="ppaction://noaction">
              <a:snd r:embed="rId4" name="T3_W1_5.2.wav"/>
            </a:hlinkClick>
            <a:extLst>
              <a:ext uri="{FF2B5EF4-FFF2-40B4-BE49-F238E27FC236}">
                <a16:creationId xmlns:a16="http://schemas.microsoft.com/office/drawing/2014/main" id="{6234447B-0D36-4395-8CE8-F136EB4B28DA}"/>
              </a:ext>
            </a:extLst>
          </p:cNvPr>
          <p:cNvSpPr txBox="1"/>
          <p:nvPr/>
        </p:nvSpPr>
        <p:spPr>
          <a:xfrm>
            <a:off x="189320" y="1305342"/>
            <a:ext cx="513923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Berck</a:t>
            </a:r>
            <a:r>
              <a:rPr lang="en-GB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-sur-Mer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une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ville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au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nord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de la France,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près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de 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Boulogne. Ce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n’est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pas 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loin de 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Calais.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Berck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à </a:t>
            </a:r>
            <a:r>
              <a:rPr lang="en-GB" sz="2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côté</a:t>
            </a:r>
            <a:r>
              <a:rPr lang="en-GB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de 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mer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*. La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ville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connue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pour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sa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plage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et son festival des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cerfs-volants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, qui attire plus de 500 000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personnes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chaque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avril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19324C8-5ABC-47B6-8E89-92F55F8A65F9}"/>
              </a:ext>
            </a:extLst>
          </p:cNvPr>
          <p:cNvGrpSpPr/>
          <p:nvPr/>
        </p:nvGrpSpPr>
        <p:grpSpPr>
          <a:xfrm>
            <a:off x="10380725" y="146240"/>
            <a:ext cx="1901190" cy="1224686"/>
            <a:chOff x="10462370" y="146240"/>
            <a:chExt cx="1901190" cy="1224686"/>
          </a:xfrm>
        </p:grpSpPr>
        <p:pic>
          <p:nvPicPr>
            <p:cNvPr id="14" name="Picture 13" descr="Icon&#10;&#10;Description automatically generated">
              <a:extLst>
                <a:ext uri="{FF2B5EF4-FFF2-40B4-BE49-F238E27FC236}">
                  <a16:creationId xmlns:a16="http://schemas.microsoft.com/office/drawing/2014/main" id="{991ABFCF-1711-480E-B594-E3A67BB8A1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49" t="21908" r="30637" b="40986"/>
            <a:stretch/>
          </p:blipFill>
          <p:spPr>
            <a:xfrm>
              <a:off x="10869282" y="146240"/>
              <a:ext cx="1215043" cy="1224686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24C5AB6-403C-4372-848B-D5FE7E8A2F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45017">
              <a:off x="10462370" y="359676"/>
              <a:ext cx="1901190" cy="755495"/>
            </a:xfrm>
            <a:prstGeom prst="rect">
              <a:avLst/>
            </a:prstGeom>
          </p:spPr>
        </p:pic>
      </p:grp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8590560E-7A72-4424-9AC5-5DB04A24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20" y="4331889"/>
            <a:ext cx="2095141" cy="24415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422898-F140-4B70-9141-B32E0B9D075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20108"/>
          <a:stretch/>
        </p:blipFill>
        <p:spPr>
          <a:xfrm>
            <a:off x="5388519" y="614585"/>
            <a:ext cx="5056147" cy="62642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0B00780-B4E7-44DA-91C8-3D6669776AB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320" y="5269360"/>
            <a:ext cx="1241359" cy="11928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AFCF643-A983-45C5-9965-515DB4BEA8F8}"/>
              </a:ext>
            </a:extLst>
          </p:cNvPr>
          <p:cNvSpPr txBox="1"/>
          <p:nvPr/>
        </p:nvSpPr>
        <p:spPr>
          <a:xfrm>
            <a:off x="9447416" y="2702776"/>
            <a:ext cx="2555264" cy="132343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Century Gothic" panose="020B0502020202020204" pitchFamily="34" charset="0"/>
              </a:rPr>
              <a:t>le </a:t>
            </a:r>
            <a:r>
              <a:rPr lang="en-GB" sz="2000" dirty="0" err="1">
                <a:latin typeface="Century Gothic" panose="020B0502020202020204" pitchFamily="34" charset="0"/>
              </a:rPr>
              <a:t>cerf</a:t>
            </a:r>
            <a:r>
              <a:rPr lang="en-GB" sz="2000" dirty="0">
                <a:latin typeface="Century Gothic" panose="020B0502020202020204" pitchFamily="34" charset="0"/>
              </a:rPr>
              <a:t>-volant – kite </a:t>
            </a:r>
            <a:br>
              <a:rPr lang="en-GB" sz="2000" dirty="0">
                <a:latin typeface="Century Gothic" panose="020B0502020202020204" pitchFamily="34" charset="0"/>
              </a:rPr>
            </a:br>
            <a:r>
              <a:rPr lang="en-GB" sz="2000" dirty="0">
                <a:latin typeface="Century Gothic" panose="020B0502020202020204" pitchFamily="34" charset="0"/>
              </a:rPr>
              <a:t>la </a:t>
            </a:r>
            <a:r>
              <a:rPr lang="en-GB" sz="2000" dirty="0" err="1">
                <a:latin typeface="Century Gothic" panose="020B0502020202020204" pitchFamily="34" charset="0"/>
              </a:rPr>
              <a:t>mer</a:t>
            </a:r>
            <a:r>
              <a:rPr lang="en-GB" sz="2000" dirty="0">
                <a:latin typeface="Century Gothic" panose="020B0502020202020204" pitchFamily="34" charset="0"/>
              </a:rPr>
              <a:t> – sea </a:t>
            </a:r>
            <a:br>
              <a:rPr lang="en-GB" sz="2000" dirty="0">
                <a:latin typeface="Century Gothic" panose="020B0502020202020204" pitchFamily="34" charset="0"/>
              </a:rPr>
            </a:br>
            <a:r>
              <a:rPr lang="en-GB" sz="2000" dirty="0" err="1">
                <a:latin typeface="Century Gothic" panose="020B0502020202020204" pitchFamily="34" charset="0"/>
              </a:rPr>
              <a:t>connu</a:t>
            </a:r>
            <a:r>
              <a:rPr lang="en-GB" sz="2000" dirty="0">
                <a:latin typeface="Century Gothic" panose="020B0502020202020204" pitchFamily="34" charset="0"/>
              </a:rPr>
              <a:t> – known</a:t>
            </a:r>
            <a:br>
              <a:rPr lang="en-GB" sz="2000" dirty="0">
                <a:latin typeface="Century Gothic" panose="020B0502020202020204" pitchFamily="34" charset="0"/>
              </a:rPr>
            </a:br>
            <a:r>
              <a:rPr lang="en-GB" sz="2000" dirty="0" err="1">
                <a:latin typeface="Century Gothic" panose="020B0502020202020204" pitchFamily="34" charset="0"/>
              </a:rPr>
              <a:t>attirer</a:t>
            </a:r>
            <a:r>
              <a:rPr lang="en-GB" sz="2000" dirty="0">
                <a:latin typeface="Century Gothic" panose="020B0502020202020204" pitchFamily="34" charset="0"/>
              </a:rPr>
              <a:t> – to attract</a:t>
            </a:r>
          </a:p>
        </p:txBody>
      </p:sp>
      <p:pic>
        <p:nvPicPr>
          <p:cNvPr id="16" name="Picture 15" descr="A picture containing kite, colorful&#10;&#10;Description automatically generated">
            <a:extLst>
              <a:ext uri="{FF2B5EF4-FFF2-40B4-BE49-F238E27FC236}">
                <a16:creationId xmlns:a16="http://schemas.microsoft.com/office/drawing/2014/main" id="{831A30BD-E5B7-41DF-A2A8-E9701D4BC9B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084" y="3965466"/>
            <a:ext cx="4365915" cy="3174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757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6E19A92D-05FA-4550-B73F-196F9631EB5B}"/>
              </a:ext>
            </a:extLst>
          </p:cNvPr>
          <p:cNvGrpSpPr/>
          <p:nvPr/>
        </p:nvGrpSpPr>
        <p:grpSpPr>
          <a:xfrm>
            <a:off x="10484692" y="53554"/>
            <a:ext cx="1901190" cy="1224686"/>
            <a:chOff x="10462370" y="146240"/>
            <a:chExt cx="1901190" cy="1224686"/>
          </a:xfrm>
        </p:grpSpPr>
        <p:pic>
          <p:nvPicPr>
            <p:cNvPr id="20" name="Picture 19" descr="Icon&#10;&#10;Description automatically generated">
              <a:extLst>
                <a:ext uri="{FF2B5EF4-FFF2-40B4-BE49-F238E27FC236}">
                  <a16:creationId xmlns:a16="http://schemas.microsoft.com/office/drawing/2014/main" id="{6D14F056-8AAC-4B2E-9DF3-7DB754DCDF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49" t="21908" r="30637" b="40986"/>
            <a:stretch/>
          </p:blipFill>
          <p:spPr>
            <a:xfrm>
              <a:off x="10869282" y="146240"/>
              <a:ext cx="1215043" cy="1224686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39E73F7-7514-4898-AC85-F9F8E02E5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45017">
              <a:off x="10462370" y="359676"/>
              <a:ext cx="1901190" cy="755495"/>
            </a:xfrm>
            <a:prstGeom prst="rect">
              <a:avLst/>
            </a:prstGeom>
          </p:spPr>
        </p:pic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13020" y="1081382"/>
            <a:ext cx="1557451" cy="374973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culture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5186FCD-F00B-42B2-B4DA-3AF94C3C273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559"/>
          <a:stretch/>
        </p:blipFill>
        <p:spPr>
          <a:xfrm>
            <a:off x="-35443" y="1"/>
            <a:ext cx="1222744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F61502-9DB4-49F3-A9F6-F5675D33E3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5443" y="1516781"/>
            <a:ext cx="7108272" cy="53312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ED3502-E9C7-4CC9-8FF2-A669C36AE1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65594" y="-383138"/>
            <a:ext cx="5226405" cy="719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071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4939</TotalTime>
  <Words>2338</Words>
  <Application>Microsoft Office PowerPoint</Application>
  <PresentationFormat>Widescreen</PresentationFormat>
  <Paragraphs>381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Arial</vt:lpstr>
      <vt:lpstr>Calibri</vt:lpstr>
      <vt:lpstr>Calibri Light</vt:lpstr>
      <vt:lpstr>Century Gothic</vt:lpstr>
      <vt:lpstr>Eras Demi ITC</vt:lpstr>
      <vt:lpstr>Modern Love</vt:lpstr>
      <vt:lpstr>Symbol</vt:lpstr>
      <vt:lpstr>Wingdings</vt:lpstr>
      <vt:lpstr>1_Office Theme</vt:lpstr>
      <vt:lpstr>3_Office Theme</vt:lpstr>
      <vt:lpstr>Office Theme</vt:lpstr>
      <vt:lpstr>Saying what I and others do</vt:lpstr>
      <vt:lpstr> [SFC] Silent final consonant</vt:lpstr>
      <vt:lpstr>prononcer</vt:lpstr>
      <vt:lpstr>SFe ou SFC ?  </vt:lpstr>
      <vt:lpstr>vocabulaire</vt:lpstr>
      <vt:lpstr>vocabulaire</vt:lpstr>
      <vt:lpstr>vocabulaire</vt:lpstr>
      <vt:lpstr>Le festival des cerfs-volants*</vt:lpstr>
      <vt:lpstr>culture</vt:lpstr>
      <vt:lpstr>PowerPoint Presentation</vt:lpstr>
      <vt:lpstr>près (de), loin (de), à côté (de)</vt:lpstr>
      <vt:lpstr>Using ‘du’ &amp; ‘de la’</vt:lpstr>
      <vt:lpstr>lire</vt:lpstr>
      <vt:lpstr>lire</vt:lpstr>
      <vt:lpstr>lire</vt:lpstr>
      <vt:lpstr>lire</vt:lpstr>
      <vt:lpstr>lire</vt:lpstr>
      <vt:lpstr>lire</vt:lpstr>
      <vt:lpstr>Au revoir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Rachel Hawkes</cp:lastModifiedBy>
  <cp:revision>71</cp:revision>
  <dcterms:created xsi:type="dcterms:W3CDTF">2021-07-02T19:27:01Z</dcterms:created>
  <dcterms:modified xsi:type="dcterms:W3CDTF">2023-04-16T11:13:50Z</dcterms:modified>
</cp:coreProperties>
</file>