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3"/>
  </p:notesMasterIdLst>
  <p:sldIdLst>
    <p:sldId id="275" r:id="rId4"/>
    <p:sldId id="375" r:id="rId5"/>
    <p:sldId id="736" r:id="rId6"/>
    <p:sldId id="926" r:id="rId7"/>
    <p:sldId id="294" r:id="rId8"/>
    <p:sldId id="927" r:id="rId9"/>
    <p:sldId id="928" r:id="rId10"/>
    <p:sldId id="451" r:id="rId11"/>
    <p:sldId id="452" r:id="rId12"/>
    <p:sldId id="453" r:id="rId13"/>
    <p:sldId id="279" r:id="rId14"/>
    <p:sldId id="834" r:id="rId15"/>
    <p:sldId id="281" r:id="rId16"/>
    <p:sldId id="929" r:id="rId17"/>
    <p:sldId id="930" r:id="rId18"/>
    <p:sldId id="931" r:id="rId19"/>
    <p:sldId id="932" r:id="rId20"/>
    <p:sldId id="933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1F5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CDA16-0C2E-422A-B5FE-2862C936612C}" v="3" dt="2023-03-27T13:12:36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67568" autoAdjust="0"/>
  </p:normalViewPr>
  <p:slideViewPr>
    <p:cSldViewPr snapToGrid="0">
      <p:cViewPr>
        <p:scale>
          <a:sx n="78" d="100"/>
          <a:sy n="78" d="100"/>
        </p:scale>
        <p:origin x="198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 (or SFC) timide [3835] monde [77] moderne [1239] centre [491] douze [1664]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[1967]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[3592], dix-neuf [4851], vingt [1273], vingt-et-un [1273/6/3], vingt-deux, vingt-trois, vingt-quatre, vingt-cinq, vingt-six, vingt-sept, vingt-huit, vingt-neuf, trente [1646]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étudier [960]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gagner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[258] cacher [914]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pratiquer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[1268] présenter [209] prononcer [706] trouver [83] école [477] porte [696] pays [114] carte [955]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dictionnaire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[4094]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prix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[812] sur [16] à (meaning ‘at’)[4]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[3/3]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PIERRE ANDRE LECLERCQ, CC BY-SA 4.0 via Wikimedia Commons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05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three adverbial expressions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This is another opportunity to hear and see some of our new vocabulary.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contraction ‘du’.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‘(to) the/from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identification of the correct preposition + article combination.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Remind pupils that we are in the town of </a:t>
            </a:r>
            <a:r>
              <a:rPr lang="en-GB" dirty="0" err="1"/>
              <a:t>Berck</a:t>
            </a:r>
            <a:r>
              <a:rPr lang="en-GB" dirty="0"/>
              <a:t>-sur-Mer this week, and this is a plan / map of the town.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pupils’ attention to gender of the noun (</a:t>
            </a:r>
            <a:r>
              <a:rPr lang="en-GB" dirty="0" err="1"/>
              <a:t>théâtre</a:t>
            </a:r>
            <a:r>
              <a:rPr lang="en-GB" dirty="0"/>
              <a:t> = masculine).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Give pupils 20-30 seconds to read the sentence aloud in pairs and decide on the correct preposition + article combination.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6 sentences in total, including the example.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endParaRPr lang="en-GB" sz="1200" b="1" strike="noStrike" spc="-1" dirty="0">
              <a:solidFill>
                <a:schemeClr val="tx1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loin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centre commercial.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98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La piscine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337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centre sportif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* loin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piscine.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656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L’église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café.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458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US" b="0" dirty="0" err="1"/>
              <a:t>SFe</a:t>
            </a:r>
            <a:r>
              <a:rPr lang="en-US" b="0" dirty="0"/>
              <a:t> and SFC.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 Tell pupils these words are cognates – similar or identical to English words. Do they end in ‘e’ or not?  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if they hear the final consonant pronounced there is a </a:t>
            </a:r>
            <a:r>
              <a:rPr lang="en-US" b="0" dirty="0" err="1"/>
              <a:t>SFe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can write down either [e] or [--].</a:t>
            </a:r>
          </a:p>
          <a:p>
            <a:pPr marL="228600" indent="-228600">
              <a:buAutoNum type="arabicPeriod"/>
            </a:pPr>
            <a:r>
              <a:rPr lang="en-US" b="0" dirty="0"/>
              <a:t>Elicit responses chorally, and click to reveal the answers (i.e. by disappearing the kites)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cousine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opard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[2952] agent [885] dynamite [&gt;5000] accident [1227]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cousine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[3387] guide [2392]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léopard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profit [1032]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97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Move to next slide.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1.Teacher clicks to bring up a prompt.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2. Pupils identify and read the French word aloud, chorally.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3. Continue until all 8 items have been correctly identified and pronounced.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81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Click to bring up the English prompt/picture and the gapped French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Elicit the French word orally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45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 (three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information about a kite festival in </a:t>
            </a:r>
            <a:r>
              <a:rPr lang="en-GB" sz="1200" b="0" strike="noStrike" spc="-1" dirty="0" err="1">
                <a:latin typeface="Arial"/>
              </a:rPr>
              <a:t>Berck</a:t>
            </a:r>
            <a:r>
              <a:rPr lang="en-GB" sz="1200" b="0" strike="noStrike" spc="-1" dirty="0">
                <a:latin typeface="Arial"/>
              </a:rPr>
              <a:t>-sur-</a:t>
            </a:r>
            <a:r>
              <a:rPr lang="en-GB" sz="1200" b="0" strike="noStrike" spc="-1" dirty="0" err="1">
                <a:latin typeface="Arial"/>
              </a:rPr>
              <a:t>mer</a:t>
            </a:r>
            <a:r>
              <a:rPr lang="en-GB" sz="1200" b="0" strike="noStrike" spc="-1" dirty="0">
                <a:latin typeface="Arial"/>
              </a:rPr>
              <a:t> in France; to use three of the new vocabulary items in context.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phrase ‘Le festival des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cerfs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volants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Elicit and ensure pupil understanding of the text. A translation of the text is below: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Berck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-on-Sea is a town in the north of France, near to Boulogne.  It is not far from Calais.</a:t>
            </a:r>
            <a:b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Berck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 is next to the sea.  The town is known for its beach and its kite festival, which attracts more than 500,000 people every April.</a:t>
            </a:r>
            <a:endParaRPr lang="en-GB" sz="1200" b="0" i="1" strike="noStrike" spc="-1" dirty="0">
              <a:latin typeface="Arial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Picture attribution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Roland45, CC BY-SA 4.0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Bourrichon</a:t>
            </a:r>
            <a:r>
              <a:rPr lang="en-US" dirty="0"/>
              <a:t> - </a:t>
            </a:r>
            <a:r>
              <a:rPr lang="en-US" dirty="0" err="1"/>
              <a:t>fr:Bourrichon</a:t>
            </a:r>
            <a:r>
              <a:rPr lang="en-US" dirty="0"/>
              <a:t>), CC BY-SA 4.0 via Wikimedia Commons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images on this and the next slide.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Berckplage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cerfvolant.JPG :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Bateloupreautderivative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work : Barbe-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sauvage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CC BY-SA 3.0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Ibex73, CC BY-SA 4.0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PIERRE ANDRE LECLERCQ, CC BY-SA 4.0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3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42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81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62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47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946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4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16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13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09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576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5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8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0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422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4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7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1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52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30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344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2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89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797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audio" Target="../media/audio3.wav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audio" Target="../media/audio5.wav"/><Relationship Id="rId1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1.png"/><Relationship Id="rId9" Type="http://schemas.openxmlformats.org/officeDocument/2006/relationships/image" Target="../media/image38.gif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11" Type="http://schemas.openxmlformats.org/officeDocument/2006/relationships/image" Target="../media/image39.jpg"/><Relationship Id="rId5" Type="http://schemas.openxmlformats.org/officeDocument/2006/relationships/image" Target="../media/image32.png"/><Relationship Id="rId10" Type="http://schemas.openxmlformats.org/officeDocument/2006/relationships/image" Target="../media/image38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location phrases with de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 and SFC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54FE7-6EF8-4979-85E0-C875C87E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2699" y="3963767"/>
            <a:ext cx="1516758" cy="1582704"/>
          </a:xfrm>
          <a:prstGeom prst="rect">
            <a:avLst/>
          </a:prstGeom>
        </p:spPr>
      </p:pic>
      <p:pic>
        <p:nvPicPr>
          <p:cNvPr id="9" name="Picture 8" descr="A picture containing kite, colorful&#10;&#10;Description automatically generated">
            <a:extLst>
              <a:ext uri="{FF2B5EF4-FFF2-40B4-BE49-F238E27FC236}">
                <a16:creationId xmlns:a16="http://schemas.microsoft.com/office/drawing/2014/main" id="{EAA98F65-7C26-4BA2-ABA6-025579E3F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202" y="1609179"/>
            <a:ext cx="5415186" cy="3937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743C6-159B-4EF5-BF7C-035E93BA9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1" y="1404011"/>
            <a:ext cx="1241359" cy="1192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ADAA-8873-4618-942F-CF1B3A9D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A333F-29AA-4869-95FA-C05D42431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9"/>
          <a:stretch/>
        </p:blipFill>
        <p:spPr>
          <a:xfrm>
            <a:off x="-35443" y="1"/>
            <a:ext cx="122274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A870E-5D1D-47DE-8EB1-1788EA05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44" y="2353858"/>
            <a:ext cx="6005523" cy="4504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59746-9E99-4B4B-B6D7-2E6104832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90" y="-1"/>
            <a:ext cx="4876800" cy="353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93C12-5801-43E5-9937-01578B930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080" y="3533774"/>
            <a:ext cx="625736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40760" y="82163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say something is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6794" y="1854107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0" y="-142278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près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(de), loin (de), à </a:t>
            </a:r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côté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(de)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535624" y="1309289"/>
            <a:ext cx="556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stade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3B680-72B6-41FB-A506-B18349095E7E}"/>
              </a:ext>
            </a:extLst>
          </p:cNvPr>
          <p:cNvSpPr/>
          <p:nvPr/>
        </p:nvSpPr>
        <p:spPr>
          <a:xfrm>
            <a:off x="535624" y="1880172"/>
            <a:ext cx="6506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stadium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 (to)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beach.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" descr="Mapa De La Ciudad, Localización">
            <a:extLst>
              <a:ext uri="{FF2B5EF4-FFF2-40B4-BE49-F238E27FC236}">
                <a16:creationId xmlns:a16="http://schemas.microsoft.com/office/drawing/2014/main" id="{2CCDEEAF-A0E5-4678-8F8B-0E98B5DE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42216" y="1768586"/>
            <a:ext cx="5149784" cy="51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Swimming with solid fill">
            <a:extLst>
              <a:ext uri="{FF2B5EF4-FFF2-40B4-BE49-F238E27FC236}">
                <a16:creationId xmlns:a16="http://schemas.microsoft.com/office/drawing/2014/main" id="{E46D4F7E-B8FF-4D30-B79D-1D37ABC94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5669" y="1778429"/>
            <a:ext cx="914400" cy="914400"/>
          </a:xfrm>
          <a:prstGeom prst="rect">
            <a:avLst/>
          </a:prstGeom>
        </p:spPr>
      </p:pic>
      <p:pic>
        <p:nvPicPr>
          <p:cNvPr id="21" name="Graphic 20" descr="Stadium with solid fill">
            <a:extLst>
              <a:ext uri="{FF2B5EF4-FFF2-40B4-BE49-F238E27FC236}">
                <a16:creationId xmlns:a16="http://schemas.microsoft.com/office/drawing/2014/main" id="{E19451E6-A3BA-4D3A-8302-CF3893C36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6110" y="4825773"/>
            <a:ext cx="914400" cy="914400"/>
          </a:xfrm>
          <a:prstGeom prst="rect">
            <a:avLst/>
          </a:prstGeom>
        </p:spPr>
      </p:pic>
      <p:pic>
        <p:nvPicPr>
          <p:cNvPr id="28" name="Graphic 27" descr="Holiday with solid fill">
            <a:extLst>
              <a:ext uri="{FF2B5EF4-FFF2-40B4-BE49-F238E27FC236}">
                <a16:creationId xmlns:a16="http://schemas.microsoft.com/office/drawing/2014/main" id="{43B84B93-C250-4E0A-BAD8-A9B3C17E2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05130" y="5854457"/>
            <a:ext cx="914400" cy="914400"/>
          </a:xfrm>
          <a:prstGeom prst="rect">
            <a:avLst/>
          </a:prstGeom>
        </p:spPr>
      </p:pic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3EF95B0D-4135-4CB1-A174-065BDF8EF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29120" y="1645457"/>
            <a:ext cx="914400" cy="914400"/>
          </a:xfrm>
          <a:prstGeom prst="rect">
            <a:avLst/>
          </a:prstGeom>
        </p:spPr>
      </p:pic>
      <p:pic>
        <p:nvPicPr>
          <p:cNvPr id="32" name="Graphic 31" descr="Table setting with solid fill">
            <a:extLst>
              <a:ext uri="{FF2B5EF4-FFF2-40B4-BE49-F238E27FC236}">
                <a16:creationId xmlns:a16="http://schemas.microsoft.com/office/drawing/2014/main" id="{D8B5DC35-03D3-4648-8DBB-4721AB645B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7392" y="1825160"/>
            <a:ext cx="914400" cy="914400"/>
          </a:xfrm>
          <a:prstGeom prst="rect">
            <a:avLst/>
          </a:prstGeom>
        </p:spPr>
      </p:pic>
      <p:pic>
        <p:nvPicPr>
          <p:cNvPr id="34" name="Graphic 33" descr="Performance Curtains with solid fill">
            <a:extLst>
              <a:ext uri="{FF2B5EF4-FFF2-40B4-BE49-F238E27FC236}">
                <a16:creationId xmlns:a16="http://schemas.microsoft.com/office/drawing/2014/main" id="{A47761E0-F994-4D09-B603-EDF95FC1C1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25972" y="2739560"/>
            <a:ext cx="914400" cy="914400"/>
          </a:xfrm>
          <a:prstGeom prst="rect">
            <a:avLst/>
          </a:prstGeom>
        </p:spPr>
      </p:pic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E6C5422C-A3F0-47C4-B92E-93FE4E338ECE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16376" y="3754228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D5E70D6-341F-429F-B86C-BBF3D3673F03}"/>
              </a:ext>
            </a:extLst>
          </p:cNvPr>
          <p:cNvSpPr/>
          <p:nvPr/>
        </p:nvSpPr>
        <p:spPr>
          <a:xfrm>
            <a:off x="815206" y="3316888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loin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50F545-5815-4885-A67B-6BA78C116A8E}"/>
              </a:ext>
            </a:extLst>
          </p:cNvPr>
          <p:cNvSpPr/>
          <p:nvPr/>
        </p:nvSpPr>
        <p:spPr>
          <a:xfrm>
            <a:off x="815206" y="3780293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theatre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far from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beach.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536D59E3-C398-4F83-B6D5-B726272E95BA}"/>
              </a:ext>
            </a:extLst>
          </p:cNvPr>
          <p:cNvSpPr/>
          <p:nvPr/>
        </p:nvSpPr>
        <p:spPr>
          <a:xfrm>
            <a:off x="110302" y="274011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far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loin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6BAA84-4328-4127-91F6-B9EC580DEAFE}"/>
              </a:ext>
            </a:extLst>
          </p:cNvPr>
          <p:cNvSpPr/>
          <p:nvPr/>
        </p:nvSpPr>
        <p:spPr>
          <a:xfrm>
            <a:off x="7522366" y="81050"/>
            <a:ext cx="4605884" cy="1459170"/>
          </a:xfrm>
          <a:prstGeom prst="wedgeRoundRectCallout">
            <a:avLst>
              <a:gd name="adj1" fmla="val 8342"/>
              <a:gd name="adj2" fmla="val 8070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these expressions in French but we say nothing, ‘from’ or ‘to’ in English.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43A8E91-20F5-4740-9833-C5A18285B5D6}"/>
              </a:ext>
            </a:extLst>
          </p:cNvPr>
          <p:cNvSpPr/>
          <p:nvPr/>
        </p:nvSpPr>
        <p:spPr>
          <a:xfrm>
            <a:off x="7037325" y="4689324"/>
            <a:ext cx="1214467" cy="221633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091A44D-7014-4AEC-BAFE-493AC663176F}"/>
              </a:ext>
            </a:extLst>
          </p:cNvPr>
          <p:cNvSpPr/>
          <p:nvPr/>
        </p:nvSpPr>
        <p:spPr>
          <a:xfrm rot="3105673">
            <a:off x="8905920" y="1555804"/>
            <a:ext cx="1214467" cy="623654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B5A140F2-7001-4BF3-8B8B-39F44A33D928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17845" y="5868996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77566D7-D972-4034-8177-4FD153499DB3}"/>
              </a:ext>
            </a:extLst>
          </p:cNvPr>
          <p:cNvSpPr/>
          <p:nvPr/>
        </p:nvSpPr>
        <p:spPr>
          <a:xfrm>
            <a:off x="716675" y="5431656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café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piscine.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3AF05E5-E14F-42B4-898D-0BC050CAE96D}"/>
              </a:ext>
            </a:extLst>
          </p:cNvPr>
          <p:cNvSpPr/>
          <p:nvPr/>
        </p:nvSpPr>
        <p:spPr>
          <a:xfrm>
            <a:off x="716675" y="5895061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café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pool.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CustomShape 3">
            <a:extLst>
              <a:ext uri="{FF2B5EF4-FFF2-40B4-BE49-F238E27FC236}">
                <a16:creationId xmlns:a16="http://schemas.microsoft.com/office/drawing/2014/main" id="{15BD79C0-61F7-415C-BD26-B320411B0FF0}"/>
              </a:ext>
            </a:extLst>
          </p:cNvPr>
          <p:cNvSpPr/>
          <p:nvPr/>
        </p:nvSpPr>
        <p:spPr>
          <a:xfrm>
            <a:off x="140760" y="485330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next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E98202D-0EFC-488F-B7FC-4C240B25DDAC}"/>
              </a:ext>
            </a:extLst>
          </p:cNvPr>
          <p:cNvSpPr/>
          <p:nvPr/>
        </p:nvSpPr>
        <p:spPr>
          <a:xfrm rot="5400000">
            <a:off x="7794592" y="1266875"/>
            <a:ext cx="914400" cy="202257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1" grpId="0"/>
      <p:bldP spid="52" grpId="0"/>
      <p:bldP spid="54" grpId="0" animBg="1"/>
      <p:bldP spid="35" grpId="0" animBg="1"/>
      <p:bldP spid="56" grpId="0" animBg="1"/>
      <p:bldP spid="58" grpId="0"/>
      <p:bldP spid="59" grpId="0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0470" y="31537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près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piscine.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‘du’ &amp; ‘de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686453" y="3163133"/>
            <a:ext cx="1037239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148477" y="1442339"/>
            <a:ext cx="5151480" cy="182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18362" y="3854934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pool.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879" y="389172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934044" y="1490661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4810" y="3793413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stadium.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340" y="377819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4810" y="3191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près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stade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48241" y="3210356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944788" y="3870834"/>
            <a:ext cx="136655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855713" y="3951909"/>
            <a:ext cx="136676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05614086-95AA-FDEA-501C-04E3C6D5714D}"/>
              </a:ext>
            </a:extLst>
          </p:cNvPr>
          <p:cNvSpPr txBox="1"/>
          <p:nvPr/>
        </p:nvSpPr>
        <p:spPr>
          <a:xfrm>
            <a:off x="810470" y="476395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plage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7CAFB7-5659-FF8A-E3EC-9E85770C147A}"/>
              </a:ext>
            </a:extLst>
          </p:cNvPr>
          <p:cNvSpPr/>
          <p:nvPr/>
        </p:nvSpPr>
        <p:spPr>
          <a:xfrm>
            <a:off x="1556089" y="4752010"/>
            <a:ext cx="1102290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485;p51">
            <a:extLst>
              <a:ext uri="{FF2B5EF4-FFF2-40B4-BE49-F238E27FC236}">
                <a16:creationId xmlns:a16="http://schemas.microsoft.com/office/drawing/2014/main" id="{662F2E46-11FD-310B-9F50-2C24D0F72951}"/>
              </a:ext>
            </a:extLst>
          </p:cNvPr>
          <p:cNvSpPr txBox="1"/>
          <p:nvPr/>
        </p:nvSpPr>
        <p:spPr>
          <a:xfrm>
            <a:off x="818362" y="5465163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1726A2F-8A92-CFD7-8B94-E78ED0EA53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879" y="55019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85;p51">
            <a:extLst>
              <a:ext uri="{FF2B5EF4-FFF2-40B4-BE49-F238E27FC236}">
                <a16:creationId xmlns:a16="http://schemas.microsoft.com/office/drawing/2014/main" id="{D606B538-BAF1-65DA-9E54-4D6BB05F2854}"/>
              </a:ext>
            </a:extLst>
          </p:cNvPr>
          <p:cNvSpPr txBox="1"/>
          <p:nvPr/>
        </p:nvSpPr>
        <p:spPr>
          <a:xfrm>
            <a:off x="7024810" y="5403642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theatre.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38E37CA2-76B3-F4E5-0ADD-1643796FD4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340" y="53884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6;p51">
            <a:extLst>
              <a:ext uri="{FF2B5EF4-FFF2-40B4-BE49-F238E27FC236}">
                <a16:creationId xmlns:a16="http://schemas.microsoft.com/office/drawing/2014/main" id="{37FF9B11-549B-EC8F-BA7E-11B53B5A0538}"/>
              </a:ext>
            </a:extLst>
          </p:cNvPr>
          <p:cNvSpPr txBox="1"/>
          <p:nvPr/>
        </p:nvSpPr>
        <p:spPr>
          <a:xfrm>
            <a:off x="7024810" y="4824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théâtre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2D7884-BEC1-EAE5-C7F5-EF9E2D10524B}"/>
              </a:ext>
            </a:extLst>
          </p:cNvPr>
          <p:cNvSpPr/>
          <p:nvPr/>
        </p:nvSpPr>
        <p:spPr>
          <a:xfrm>
            <a:off x="7735701" y="4812062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CCCB2D-BE50-189C-ADA6-DFC7FE2A9440}"/>
              </a:ext>
            </a:extLst>
          </p:cNvPr>
          <p:cNvSpPr txBox="1"/>
          <p:nvPr/>
        </p:nvSpPr>
        <p:spPr>
          <a:xfrm>
            <a:off x="7735701" y="5490211"/>
            <a:ext cx="1543375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CCD429-F277-474D-6944-0801D3884997}"/>
              </a:ext>
            </a:extLst>
          </p:cNvPr>
          <p:cNvSpPr txBox="1"/>
          <p:nvPr/>
        </p:nvSpPr>
        <p:spPr>
          <a:xfrm>
            <a:off x="1438346" y="5544369"/>
            <a:ext cx="1533454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9681CAF-9630-4607-8688-0D86683047F7}"/>
              </a:ext>
            </a:extLst>
          </p:cNvPr>
          <p:cNvSpPr/>
          <p:nvPr/>
        </p:nvSpPr>
        <p:spPr>
          <a:xfrm>
            <a:off x="7554686" y="78547"/>
            <a:ext cx="4488837" cy="1332245"/>
          </a:xfrm>
          <a:prstGeom prst="wedgeRoundRectCallout">
            <a:avLst>
              <a:gd name="adj1" fmla="val -14939"/>
              <a:gd name="adj2" fmla="val 610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before a noun beginning with a vowel or 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l’: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près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  <p:bldP spid="23" grpId="0" animBg="1"/>
      <p:bldP spid="15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| de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5817475" y="5983026"/>
            <a:ext cx="557049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loin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| du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centre commercial.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5843601" y="6001029"/>
            <a:ext cx="557049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La piscine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| de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7132480" y="5997324"/>
            <a:ext cx="105902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604317" y="599616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l’ | du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6248401" y="5988291"/>
            <a:ext cx="887903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0" y="60163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centre sportif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* loin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l’ | de la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piscine.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8961850" y="6001028"/>
            <a:ext cx="107519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E6201D-F603-4FA9-9C2B-F30E6B65E48A}"/>
              </a:ext>
            </a:extLst>
          </p:cNvPr>
          <p:cNvSpPr txBox="1"/>
          <p:nvPr/>
        </p:nvSpPr>
        <p:spPr>
          <a:xfrm>
            <a:off x="10037042" y="247391"/>
            <a:ext cx="11305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assez</a:t>
            </a:r>
            <a:r>
              <a:rPr lang="en-GB" sz="2000" dirty="0">
                <a:latin typeface="Century Gothic" panose="020B0502020202020204" pitchFamily="34" charset="0"/>
              </a:rPr>
              <a:t> - quite</a:t>
            </a:r>
          </a:p>
        </p:txBody>
      </p:sp>
    </p:spTree>
    <p:extLst>
      <p:ext uri="{BB962C8B-B14F-4D97-AF65-F5344CB8AC3E}">
        <p14:creationId xmlns:p14="http://schemas.microsoft.com/office/powerpoint/2010/main" val="37136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0" y="60163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L’église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| du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café.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7743823" y="5977288"/>
            <a:ext cx="627844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know that in French we often don’t pronounce the final consonant: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6BCBEFFD-2646-4635-97F6-FB66D66D0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/>
        </p:blipFill>
        <p:spPr>
          <a:xfrm>
            <a:off x="0" y="0"/>
            <a:ext cx="12537971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054349" y="663832"/>
            <a:ext cx="3739626" cy="470201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04"/>
            <a:ext cx="6481860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SFC ? 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380110" y="7124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9532422" y="17730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5" name="2_1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054349" y="676317"/>
            <a:ext cx="3739626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prononce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CustomShape 23">
            <a:hlinkClick r:id="" action="ppaction://noaction">
              <a:snd r:embed="rId6" name="2_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40816" y="17359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7" name="2_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3089476" y="1312188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5974164" y="150037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9" name="2_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9350392" y="1055388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E96FF70A-B1F2-4EB6-84CA-48557D632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591">
            <a:off x="98256" y="5215761"/>
            <a:ext cx="1481557" cy="1683588"/>
          </a:xfrm>
          <a:prstGeom prst="rect">
            <a:avLst/>
          </a:prstGeom>
        </p:spPr>
      </p:pic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01141"/>
            <a:ext cx="1043752" cy="1043752"/>
          </a:xfrm>
          <a:prstGeom prst="rect">
            <a:avLst/>
          </a:prstGeom>
        </p:spPr>
      </p:pic>
      <p:pic>
        <p:nvPicPr>
          <p:cNvPr id="51" name="Picture 50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C6EEC49-8FC1-476C-8F73-82D94BD29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654">
            <a:off x="7893516" y="5247017"/>
            <a:ext cx="1481557" cy="168358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172F355-EB47-4877-A2F9-9955945B5F00}"/>
              </a:ext>
            </a:extLst>
          </p:cNvPr>
          <p:cNvSpPr/>
          <p:nvPr/>
        </p:nvSpPr>
        <p:spPr>
          <a:xfrm>
            <a:off x="827233" y="1463031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CF3A7-39F5-4617-BB9E-B135693CA8CB}"/>
              </a:ext>
            </a:extLst>
          </p:cNvPr>
          <p:cNvSpPr txBox="1"/>
          <p:nvPr/>
        </p:nvSpPr>
        <p:spPr>
          <a:xfrm>
            <a:off x="949887" y="177527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paradis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D88AE5F6-A169-4197-A72D-E3D659526B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87" y="1457164"/>
            <a:ext cx="1827066" cy="2076211"/>
          </a:xfrm>
          <a:prstGeom prst="rect">
            <a:avLst/>
          </a:pr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06466043-4195-4417-85C6-426304CF288F}"/>
              </a:ext>
            </a:extLst>
          </p:cNvPr>
          <p:cNvSpPr/>
          <p:nvPr/>
        </p:nvSpPr>
        <p:spPr>
          <a:xfrm>
            <a:off x="3633166" y="1286221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3E5929-3D55-4B70-9711-D974B3FD3544}"/>
              </a:ext>
            </a:extLst>
          </p:cNvPr>
          <p:cNvSpPr txBox="1"/>
          <p:nvPr/>
        </p:nvSpPr>
        <p:spPr>
          <a:xfrm>
            <a:off x="3797954" y="1488475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agent</a:t>
            </a:r>
          </a:p>
        </p:txBody>
      </p:sp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9501DDB3-E668-4B1C-9933-8D003E756D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5593">
            <a:off x="4614927" y="1291299"/>
            <a:ext cx="1396632" cy="1855969"/>
          </a:xfrm>
          <a:prstGeom prst="rect">
            <a:avLst/>
          </a:prstGeom>
        </p:spPr>
      </p:pic>
      <p:sp>
        <p:nvSpPr>
          <p:cNvPr id="56" name="Cloud 55">
            <a:extLst>
              <a:ext uri="{FF2B5EF4-FFF2-40B4-BE49-F238E27FC236}">
                <a16:creationId xmlns:a16="http://schemas.microsoft.com/office/drawing/2014/main" id="{20E0292B-01A1-44C3-BE30-623BFCEDAA10}"/>
              </a:ext>
            </a:extLst>
          </p:cNvPr>
          <p:cNvSpPr/>
          <p:nvPr/>
        </p:nvSpPr>
        <p:spPr>
          <a:xfrm>
            <a:off x="6533944" y="121935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6DE759-B0D9-4C09-B4B0-F2C02538C234}"/>
              </a:ext>
            </a:extLst>
          </p:cNvPr>
          <p:cNvSpPr txBox="1"/>
          <p:nvPr/>
        </p:nvSpPr>
        <p:spPr>
          <a:xfrm>
            <a:off x="6649804" y="1500370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dynamit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18606BDB-5EB3-40FD-BDCA-69C12B5DC1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047">
            <a:off x="6967169" y="717651"/>
            <a:ext cx="1946692" cy="2212150"/>
          </a:xfrm>
          <a:prstGeom prst="rect">
            <a:avLst/>
          </a:prstGeom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B9233185-B728-48F2-9539-1FF95CB25EC6}"/>
              </a:ext>
            </a:extLst>
          </p:cNvPr>
          <p:cNvSpPr/>
          <p:nvPr/>
        </p:nvSpPr>
        <p:spPr>
          <a:xfrm>
            <a:off x="9881847" y="111656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1F468C-9A8D-493B-A2D8-2E79C531EC0C}"/>
              </a:ext>
            </a:extLst>
          </p:cNvPr>
          <p:cNvSpPr txBox="1"/>
          <p:nvPr/>
        </p:nvSpPr>
        <p:spPr>
          <a:xfrm>
            <a:off x="10010966" y="139172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accident</a:t>
            </a:r>
          </a:p>
        </p:txBody>
      </p:sp>
      <p:pic>
        <p:nvPicPr>
          <p:cNvPr id="50" name="Picture 49" descr="Chart&#10;&#10;Description automatically generated with medium confidence">
            <a:extLst>
              <a:ext uri="{FF2B5EF4-FFF2-40B4-BE49-F238E27FC236}">
                <a16:creationId xmlns:a16="http://schemas.microsoft.com/office/drawing/2014/main" id="{D307405F-1FDC-4F28-8E4A-0F0BE64B60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55" y="882113"/>
            <a:ext cx="1281990" cy="2546887"/>
          </a:xfrm>
          <a:prstGeom prst="rect">
            <a:avLst/>
          </a:prstGeom>
        </p:spPr>
      </p:pic>
      <p:sp>
        <p:nvSpPr>
          <p:cNvPr id="77" name="CustomShape 23">
            <a:hlinkClick r:id="" action="ppaction://noaction">
              <a:snd r:embed="rId6" name="2_3.wav"/>
            </a:hlinkClick>
            <a:extLst>
              <a:ext uri="{FF2B5EF4-FFF2-40B4-BE49-F238E27FC236}">
                <a16:creationId xmlns:a16="http://schemas.microsoft.com/office/drawing/2014/main" id="{40C323C7-3DDF-4F6B-8851-3DF4EB5BE290}"/>
              </a:ext>
            </a:extLst>
          </p:cNvPr>
          <p:cNvSpPr/>
          <p:nvPr/>
        </p:nvSpPr>
        <p:spPr>
          <a:xfrm>
            <a:off x="140816" y="370399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CustomShape 2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92E462BF-A682-4CB3-969D-1F8783C5B98B}"/>
              </a:ext>
            </a:extLst>
          </p:cNvPr>
          <p:cNvSpPr/>
          <p:nvPr/>
        </p:nvSpPr>
        <p:spPr>
          <a:xfrm>
            <a:off x="6032273" y="396062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CustomShape 23">
            <a:hlinkClick r:id="" action="ppaction://noaction">
              <a:snd r:embed="rId9" name="2_6.wav"/>
            </a:hlinkClick>
            <a:extLst>
              <a:ext uri="{FF2B5EF4-FFF2-40B4-BE49-F238E27FC236}">
                <a16:creationId xmlns:a16="http://schemas.microsoft.com/office/drawing/2014/main" id="{38FFFBE9-73C5-46E6-A678-1ED64EC00B6C}"/>
              </a:ext>
            </a:extLst>
          </p:cNvPr>
          <p:cNvSpPr/>
          <p:nvPr/>
        </p:nvSpPr>
        <p:spPr>
          <a:xfrm>
            <a:off x="9350392" y="302343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A7660606-0810-4BBB-8A75-EF9B9B0912E4}"/>
              </a:ext>
            </a:extLst>
          </p:cNvPr>
          <p:cNvSpPr/>
          <p:nvPr/>
        </p:nvSpPr>
        <p:spPr>
          <a:xfrm>
            <a:off x="680380" y="3874070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DE1506-2119-40AC-965F-5AA9349086F5}"/>
              </a:ext>
            </a:extLst>
          </p:cNvPr>
          <p:cNvSpPr txBox="1"/>
          <p:nvPr/>
        </p:nvSpPr>
        <p:spPr>
          <a:xfrm>
            <a:off x="792316" y="4165657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cousin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2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FAA172F-A7D4-4E40-B134-8E6ED9D122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873">
            <a:off x="1642507" y="3792269"/>
            <a:ext cx="1854992" cy="2107946"/>
          </a:xfrm>
          <a:prstGeom prst="rect">
            <a:avLst/>
          </a:prstGeom>
        </p:spPr>
      </p:pic>
      <p:sp>
        <p:nvSpPr>
          <p:cNvPr id="86" name="Cloud 85">
            <a:extLst>
              <a:ext uri="{FF2B5EF4-FFF2-40B4-BE49-F238E27FC236}">
                <a16:creationId xmlns:a16="http://schemas.microsoft.com/office/drawing/2014/main" id="{36D88DA6-BF13-43C8-A590-8696776E28FD}"/>
              </a:ext>
            </a:extLst>
          </p:cNvPr>
          <p:cNvSpPr/>
          <p:nvPr/>
        </p:nvSpPr>
        <p:spPr>
          <a:xfrm>
            <a:off x="3701161" y="338066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B44E1-4176-4E3A-BCE5-13DBC95317BC}"/>
              </a:ext>
            </a:extLst>
          </p:cNvPr>
          <p:cNvSpPr txBox="1"/>
          <p:nvPr/>
        </p:nvSpPr>
        <p:spPr>
          <a:xfrm>
            <a:off x="3830280" y="365582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guid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E67C58E-C098-49FA-A3CC-A8D4AF2CB19C}"/>
              </a:ext>
            </a:extLst>
          </p:cNvPr>
          <p:cNvSpPr/>
          <p:nvPr/>
        </p:nvSpPr>
        <p:spPr>
          <a:xfrm>
            <a:off x="6578663" y="3340670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1A17606-5B27-4F52-968D-739FCF0B59F7}"/>
              </a:ext>
            </a:extLst>
          </p:cNvPr>
          <p:cNvSpPr txBox="1"/>
          <p:nvPr/>
        </p:nvSpPr>
        <p:spPr>
          <a:xfrm>
            <a:off x="6707782" y="3615837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léopard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6EAEFCF2-D013-4594-BEF4-D056250F72F7}"/>
              </a:ext>
            </a:extLst>
          </p:cNvPr>
          <p:cNvSpPr/>
          <p:nvPr/>
        </p:nvSpPr>
        <p:spPr>
          <a:xfrm>
            <a:off x="9535092" y="3348949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E3F72A4-8F7B-4DF0-8FFB-D1166A4332A5}"/>
              </a:ext>
            </a:extLst>
          </p:cNvPr>
          <p:cNvSpPr txBox="1"/>
          <p:nvPr/>
        </p:nvSpPr>
        <p:spPr>
          <a:xfrm>
            <a:off x="9664211" y="3624116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profit</a:t>
            </a:r>
          </a:p>
        </p:txBody>
      </p:sp>
      <p:sp>
        <p:nvSpPr>
          <p:cNvPr id="81" name="CustomShape 23">
            <a:hlinkClick r:id="" action="ppaction://noaction">
              <a:snd r:embed="rId7" name="2_4.wav"/>
            </a:hlinkClick>
            <a:extLst>
              <a:ext uri="{FF2B5EF4-FFF2-40B4-BE49-F238E27FC236}">
                <a16:creationId xmlns:a16="http://schemas.microsoft.com/office/drawing/2014/main" id="{90A5D1D2-3AB8-41CD-BA4F-FE15042705F7}"/>
              </a:ext>
            </a:extLst>
          </p:cNvPr>
          <p:cNvSpPr/>
          <p:nvPr/>
        </p:nvSpPr>
        <p:spPr>
          <a:xfrm>
            <a:off x="3210783" y="348509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544B46D-97A8-4271-8A79-F8C4696501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68" y="3196732"/>
            <a:ext cx="1173996" cy="233233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8A905FA-2CBA-4AEC-9E72-2E0D09AF0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024">
            <a:off x="7022302" y="3078807"/>
            <a:ext cx="1827066" cy="207621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C96BDAA-09A9-4456-800B-B6001D42A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384">
            <a:off x="10065256" y="3157576"/>
            <a:ext cx="1443816" cy="1918671"/>
          </a:xfrm>
          <a:prstGeom prst="rect">
            <a:avLst/>
          </a:prstGeom>
        </p:spPr>
      </p:pic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549C607-0B76-45E6-B3AC-412DB18087C3}"/>
              </a:ext>
            </a:extLst>
          </p:cNvPr>
          <p:cNvSpPr/>
          <p:nvPr/>
        </p:nvSpPr>
        <p:spPr>
          <a:xfrm>
            <a:off x="2851798" y="55680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5" name="2_1.wav"/>
            </a:hlinkClick>
            <a:extLst>
              <a:ext uri="{FF2B5EF4-FFF2-40B4-BE49-F238E27FC236}">
                <a16:creationId xmlns:a16="http://schemas.microsoft.com/office/drawing/2014/main" id="{2700E14F-7D1E-4C41-98A7-BD8638822FEF}"/>
              </a:ext>
            </a:extLst>
          </p:cNvPr>
          <p:cNvSpPr txBox="1"/>
          <p:nvPr/>
        </p:nvSpPr>
        <p:spPr>
          <a:xfrm>
            <a:off x="2851798" y="68165"/>
            <a:ext cx="5640930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036" y="-132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1240675" y="167904"/>
            <a:ext cx="2848000" cy="547644"/>
          </a:xfrm>
          <a:prstGeom prst="wedgeRoundRectCallout">
            <a:avLst>
              <a:gd name="adj1" fmla="val -62838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1255140" y="214055"/>
            <a:ext cx="2964163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65817" y="3876617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2788352" y="3682915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3942776" y="1537059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-325787" y="1090520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8957" y="3722149"/>
            <a:ext cx="3021534" cy="1153349"/>
            <a:chOff x="-25322" y="4653325"/>
            <a:chExt cx="3021534" cy="11533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23" y="465332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5675388" y="3814201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1721787" y="1647153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6164825" y="1672673"/>
            <a:ext cx="200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9926312" y="1672674"/>
            <a:ext cx="235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2788351" y="5612162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9531651" y="5651870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115390" y="5153198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6205116" y="5369721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7399853" y="2138516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0A8C8B-19B9-4F2E-929B-2F74911D8AE2}"/>
              </a:ext>
            </a:extLst>
          </p:cNvPr>
          <p:cNvSpPr txBox="1"/>
          <p:nvPr/>
        </p:nvSpPr>
        <p:spPr>
          <a:xfrm>
            <a:off x="1616632" y="3718559"/>
            <a:ext cx="38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5" grpId="0"/>
      <p:bldP spid="56" grpId="0"/>
      <p:bldP spid="57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15727" y="1542556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422569" y="3590583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4698166" y="3049235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4698167" y="2776758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575934" y="3380078"/>
            <a:ext cx="3021534" cy="1067339"/>
            <a:chOff x="-25322" y="4739335"/>
            <a:chExt cx="3021534" cy="10673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71" y="473933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4170862" y="3374337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9451914" y="3481017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5024312" y="5676577"/>
            <a:ext cx="20085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4909582" y="1542556"/>
            <a:ext cx="23542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422568" y="5625842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422568" y="1542556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4730367" y="3053905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4770449" y="3006504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4698168" y="3227757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7E1621F-BB10-4BB9-95E3-502970E153C6}"/>
              </a:ext>
            </a:extLst>
          </p:cNvPr>
          <p:cNvSpPr txBox="1"/>
          <p:nvPr/>
        </p:nvSpPr>
        <p:spPr>
          <a:xfrm>
            <a:off x="9917000" y="5631291"/>
            <a:ext cx="20085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2D5CBF-E30D-48D9-A7C5-5EB22A9B46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74" y="3516654"/>
            <a:ext cx="3989811" cy="748089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04DE0C6-CFD0-46CD-A650-BB2246850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8036" y="-1324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A81186C3-A032-4F89-890B-5A55273CEF36}"/>
              </a:ext>
            </a:extLst>
          </p:cNvPr>
          <p:cNvSpPr/>
          <p:nvPr/>
        </p:nvSpPr>
        <p:spPr>
          <a:xfrm>
            <a:off x="1240674" y="167904"/>
            <a:ext cx="5369131" cy="547644"/>
          </a:xfrm>
          <a:prstGeom prst="wedgeRoundRectCallout">
            <a:avLst>
              <a:gd name="adj1" fmla="val -62838"/>
              <a:gd name="adj2" fmla="val -172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CustomShape 7">
            <a:extLst>
              <a:ext uri="{FF2B5EF4-FFF2-40B4-BE49-F238E27FC236}">
                <a16:creationId xmlns:a16="http://schemas.microsoft.com/office/drawing/2014/main" id="{C7903FDD-501B-499B-9716-322DFF91AE19}"/>
              </a:ext>
            </a:extLst>
          </p:cNvPr>
          <p:cNvSpPr/>
          <p:nvPr/>
        </p:nvSpPr>
        <p:spPr>
          <a:xfrm>
            <a:off x="1255140" y="214055"/>
            <a:ext cx="649113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dit-on ça en français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3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036" y="-132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1240674" y="167904"/>
            <a:ext cx="5369131" cy="547644"/>
          </a:xfrm>
          <a:prstGeom prst="wedgeRoundRectCallout">
            <a:avLst>
              <a:gd name="adj1" fmla="val -62838"/>
              <a:gd name="adj2" fmla="val -172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1255140" y="214055"/>
            <a:ext cx="649113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dit-on ça en français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65817" y="3876617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l__n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2788352" y="3682915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p__s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3942776" y="1537059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-325787" y="1090520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8957" y="3808159"/>
            <a:ext cx="3021534" cy="1067339"/>
            <a:chOff x="-25322" y="4739335"/>
            <a:chExt cx="3021534" cy="10673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71" y="473933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1721787" y="1647153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t_____e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6164825" y="1672673"/>
            <a:ext cx="200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9800972" y="1650727"/>
            <a:ext cx="247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p_____e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2788351" y="5612162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c__é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9531651" y="5651870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c__é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115390" y="5153198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6205116" y="5369721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7399853" y="2138516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AF8295B-2D5B-46DB-AF2B-93870EF4E420}"/>
              </a:ext>
            </a:extLst>
          </p:cNvPr>
          <p:cNvSpPr txBox="1"/>
          <p:nvPr/>
        </p:nvSpPr>
        <p:spPr>
          <a:xfrm>
            <a:off x="1831626" y="1634241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B44147-F617-45AB-BDEF-983B70B95AAC}"/>
              </a:ext>
            </a:extLst>
          </p:cNvPr>
          <p:cNvSpPr txBox="1"/>
          <p:nvPr/>
        </p:nvSpPr>
        <p:spPr>
          <a:xfrm>
            <a:off x="6288182" y="1672673"/>
            <a:ext cx="20085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5F3B91-1E4B-44CF-B6DF-D4EB4C89948D}"/>
              </a:ext>
            </a:extLst>
          </p:cNvPr>
          <p:cNvSpPr txBox="1"/>
          <p:nvPr/>
        </p:nvSpPr>
        <p:spPr>
          <a:xfrm>
            <a:off x="9837760" y="1701428"/>
            <a:ext cx="2354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ACD34-DA7B-4D12-B865-243918610C80}"/>
              </a:ext>
            </a:extLst>
          </p:cNvPr>
          <p:cNvSpPr txBox="1"/>
          <p:nvPr/>
        </p:nvSpPr>
        <p:spPr>
          <a:xfrm>
            <a:off x="3015039" y="3728081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5675388" y="3814201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A5B9B61-CC1D-4C77-B455-1EF52378C46F}"/>
              </a:ext>
            </a:extLst>
          </p:cNvPr>
          <p:cNvSpPr txBox="1"/>
          <p:nvPr/>
        </p:nvSpPr>
        <p:spPr>
          <a:xfrm>
            <a:off x="9898303" y="3876617"/>
            <a:ext cx="21254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C9F5CF-DE32-469F-89FC-605F1A21C991}"/>
              </a:ext>
            </a:extLst>
          </p:cNvPr>
          <p:cNvSpPr txBox="1"/>
          <p:nvPr/>
        </p:nvSpPr>
        <p:spPr>
          <a:xfrm>
            <a:off x="3229896" y="5651870"/>
            <a:ext cx="19485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D40E02-8E20-4D76-893A-1A58B88FB7B8}"/>
              </a:ext>
            </a:extLst>
          </p:cNvPr>
          <p:cNvSpPr txBox="1"/>
          <p:nvPr/>
        </p:nvSpPr>
        <p:spPr>
          <a:xfrm>
            <a:off x="9511849" y="5651870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13854-48C9-9B04-3563-D4B9F1F157C5}"/>
              </a:ext>
            </a:extLst>
          </p:cNvPr>
          <p:cNvSpPr txBox="1"/>
          <p:nvPr/>
        </p:nvSpPr>
        <p:spPr>
          <a:xfrm>
            <a:off x="1597582" y="3804284"/>
            <a:ext cx="38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</a:t>
            </a:r>
          </a:p>
        </p:txBody>
      </p:sp>
    </p:spTree>
    <p:extLst>
      <p:ext uri="{BB962C8B-B14F-4D97-AF65-F5344CB8AC3E}">
        <p14:creationId xmlns:p14="http://schemas.microsoft.com/office/powerpoint/2010/main" val="29442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5" grpId="0"/>
      <p:bldP spid="56" grpId="0"/>
      <p:bldP spid="57" grpId="0"/>
      <p:bldP spid="60" grpId="0"/>
      <p:bldP spid="61" grpId="0"/>
      <p:bldP spid="42" grpId="0" animBg="1"/>
      <p:bldP spid="43" grpId="0" animBg="1"/>
      <p:bldP spid="44" grpId="0" animBg="1"/>
      <p:bldP spid="45" grpId="0" animBg="1"/>
      <p:bldP spid="46" grpId="0" animBg="1"/>
      <p:bldP spid="50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0" y="-6160"/>
            <a:ext cx="9537068" cy="678950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festival des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cerfs-volants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endParaRPr lang="en-GB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189320" y="1305342"/>
            <a:ext cx="51392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Berck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-sur-Mer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France,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Boulogne. Ce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de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Berck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ville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connue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et son festival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cerfs-volants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, qui attire plus de 500 000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avril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590560E-7A72-4424-9AC5-5DB04A24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0" y="4331889"/>
            <a:ext cx="2095141" cy="244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22898-F140-4B70-9141-B32E0B9D07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108"/>
          <a:stretch/>
        </p:blipFill>
        <p:spPr>
          <a:xfrm>
            <a:off x="5388519" y="614585"/>
            <a:ext cx="5056147" cy="6264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B00780-B4E7-44DA-91C8-3D6669776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20" y="5269360"/>
            <a:ext cx="1241359" cy="1192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CF643-A983-45C5-9965-515DB4BEA8F8}"/>
              </a:ext>
            </a:extLst>
          </p:cNvPr>
          <p:cNvSpPr txBox="1"/>
          <p:nvPr/>
        </p:nvSpPr>
        <p:spPr>
          <a:xfrm>
            <a:off x="9447416" y="2702776"/>
            <a:ext cx="2555264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latin typeface="Century Gothic" panose="020B0502020202020204" pitchFamily="34" charset="0"/>
              </a:rPr>
              <a:t>cerf</a:t>
            </a:r>
            <a:r>
              <a:rPr lang="en-GB" sz="2000" dirty="0">
                <a:latin typeface="Century Gothic" panose="020B0502020202020204" pitchFamily="34" charset="0"/>
              </a:rPr>
              <a:t>-volant – kite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mer</a:t>
            </a:r>
            <a:r>
              <a:rPr lang="en-GB" sz="2000" dirty="0">
                <a:latin typeface="Century Gothic" panose="020B0502020202020204" pitchFamily="34" charset="0"/>
              </a:rPr>
              <a:t> – sea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 err="1">
                <a:latin typeface="Century Gothic" panose="020B0502020202020204" pitchFamily="34" charset="0"/>
              </a:rPr>
              <a:t>connu</a:t>
            </a:r>
            <a:r>
              <a:rPr lang="en-GB" sz="2000" dirty="0">
                <a:latin typeface="Century Gothic" panose="020B0502020202020204" pitchFamily="34" charset="0"/>
              </a:rPr>
              <a:t> – known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 err="1">
                <a:latin typeface="Century Gothic" panose="020B0502020202020204" pitchFamily="34" charset="0"/>
              </a:rPr>
              <a:t>attirer</a:t>
            </a:r>
            <a:r>
              <a:rPr lang="en-GB" sz="2000" dirty="0">
                <a:latin typeface="Century Gothic" panose="020B0502020202020204" pitchFamily="34" charset="0"/>
              </a:rPr>
              <a:t> – to attract</a:t>
            </a:r>
          </a:p>
        </p:txBody>
      </p:sp>
      <p:pic>
        <p:nvPicPr>
          <p:cNvPr id="16" name="Picture 15" descr="A picture containing kite, colorful&#10;&#10;Description automatically generated">
            <a:extLst>
              <a:ext uri="{FF2B5EF4-FFF2-40B4-BE49-F238E27FC236}">
                <a16:creationId xmlns:a16="http://schemas.microsoft.com/office/drawing/2014/main" id="{831A30BD-E5B7-41DF-A2A8-E9701D4BC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84" y="3965466"/>
            <a:ext cx="4365915" cy="31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E19A92D-05FA-4550-B73F-196F9631EB5B}"/>
              </a:ext>
            </a:extLst>
          </p:cNvPr>
          <p:cNvGrpSpPr/>
          <p:nvPr/>
        </p:nvGrpSpPr>
        <p:grpSpPr>
          <a:xfrm>
            <a:off x="10484692" y="53554"/>
            <a:ext cx="1901190" cy="1224686"/>
            <a:chOff x="10462370" y="146240"/>
            <a:chExt cx="1901190" cy="1224686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6D14F056-8AAC-4B2E-9DF3-7DB754DCD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9E73F7-7514-4898-AC85-F9F8E02E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20" y="1081382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culture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186FCD-F00B-42B2-B4DA-3AF94C3C2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9"/>
          <a:stretch/>
        </p:blipFill>
        <p:spPr>
          <a:xfrm>
            <a:off x="-35443" y="1"/>
            <a:ext cx="122274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61502-9DB4-49F3-A9F6-F5675D33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443" y="1516781"/>
            <a:ext cx="7108272" cy="5331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D3502-E9C7-4CC9-8FF2-A669C36AE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594" y="-383138"/>
            <a:ext cx="5226405" cy="71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2220</Words>
  <Application>Microsoft Office PowerPoint</Application>
  <PresentationFormat>Widescreen</PresentationFormat>
  <Paragraphs>380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Eras Demi ITC</vt:lpstr>
      <vt:lpstr>Modern Love</vt:lpstr>
      <vt:lpstr>Symbol</vt:lpstr>
      <vt:lpstr>Wingdings</vt:lpstr>
      <vt:lpstr>1_Office Theme</vt:lpstr>
      <vt:lpstr>3_Office Theme</vt:lpstr>
      <vt:lpstr>Office Theme</vt:lpstr>
      <vt:lpstr>Saying what I and others do</vt:lpstr>
      <vt:lpstr> [SFC] Silent final consonant</vt:lpstr>
      <vt:lpstr>prononcer</vt:lpstr>
      <vt:lpstr>SFe ou SFC ?  </vt:lpstr>
      <vt:lpstr>vocabulaire</vt:lpstr>
      <vt:lpstr>vocabulaire</vt:lpstr>
      <vt:lpstr>vocabulaire</vt:lpstr>
      <vt:lpstr>Le festival des cerfs-volants*</vt:lpstr>
      <vt:lpstr>culture</vt:lpstr>
      <vt:lpstr>PowerPoint Presentation</vt:lpstr>
      <vt:lpstr>près (de), loin (de), à côté (de)</vt:lpstr>
      <vt:lpstr>Using ‘du’ &amp; ‘de la’</vt:lpstr>
      <vt:lpstr>lire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70</cp:revision>
  <dcterms:created xsi:type="dcterms:W3CDTF">2021-07-02T19:27:01Z</dcterms:created>
  <dcterms:modified xsi:type="dcterms:W3CDTF">2023-04-16T11:15:46Z</dcterms:modified>
</cp:coreProperties>
</file>