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75" r:id="rId3"/>
    <p:sldId id="299" r:id="rId4"/>
    <p:sldId id="294" r:id="rId5"/>
    <p:sldId id="281" r:id="rId6"/>
    <p:sldId id="457" r:id="rId7"/>
    <p:sldId id="458" r:id="rId8"/>
    <p:sldId id="459" r:id="rId9"/>
    <p:sldId id="460" r:id="rId10"/>
    <p:sldId id="461" r:id="rId11"/>
    <p:sldId id="462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4CB"/>
    <a:srgbClr val="FFBA48"/>
    <a:srgbClr val="EFF9F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47591" autoAdjust="0"/>
  </p:normalViewPr>
  <p:slideViewPr>
    <p:cSldViewPr snapToGrid="0">
      <p:cViewPr varScale="1">
        <p:scale>
          <a:sx n="50" d="100"/>
          <a:sy n="50" d="100"/>
        </p:scale>
        <p:origin x="229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Artwork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several SSC</a:t>
            </a:r>
            <a:endParaRPr lang="it-IT" sz="12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endParaRPr lang="it-IT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it-IT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manger [1338]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voudrais, tu voudrais, il/elle voudrait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[57]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chocolat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[4556]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eau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fromage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[4475]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gâteau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[4845]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glace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[2580]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jus</a:t>
            </a:r>
          </a:p>
          <a:p>
            <a:pPr marL="216000" indent="-216000">
              <a:lnSpc>
                <a:spcPct val="100000"/>
              </a:lnSpc>
            </a:pP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pizza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[&gt;5000]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</a:t>
            </a:r>
            <a:r>
              <a:rPr lang="it-IT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faire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fais il/elle fait  activité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[452] course à pied [n/a] chanson [2142] dessin [2624]  film [848] gâteau [4845] matin [442]  soir [397] </a:t>
            </a:r>
          </a:p>
          <a:p>
            <a:pPr marL="216000" indent="-216000">
              <a:lnSpc>
                <a:spcPct val="100000"/>
              </a:lnSpc>
            </a:pP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spectacle [1687] ville [360] visite [1072] weekend [2475] 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demain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[871]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resources 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latin typeface="Arial"/>
              </a:rPr>
              <a:t>HANDOUT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read aloud in pairs, including different tones of voice; to continue familiarising pupils with the poem.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pupils understand the different ‘tone’ options.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take turns to read a line of the poem each, in pairs.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b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4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to practise recall of five words from the poem.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0" dirty="0"/>
            </a:br>
            <a:r>
              <a:rPr lang="en-GB" dirty="0"/>
              <a:t>1. Click to bring up a word.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Pupils say the word out loud and volunteer the correct meaning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3. Continue with the remaining words.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4. Carry out a second round of questions, by giving pupils the English meaning they will say the French word.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51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Timing: 5 minutes (4 slides)</a:t>
            </a:r>
          </a:p>
          <a:p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Aim: </a:t>
            </a:r>
            <a:r>
              <a:rPr lang="en-GB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practise recall of definite and indefinite articles using selected lines from the poem.</a:t>
            </a:r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instruction.</a:t>
            </a:r>
          </a:p>
          <a:p>
            <a:pPr marL="228600" indent="-228600"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Elicit the article from pupils.</a:t>
            </a:r>
          </a:p>
          <a:p>
            <a:pPr marL="228600" indent="-228600">
              <a:buAutoNum type="arabicPeriod"/>
            </a:pPr>
            <a:r>
              <a:rPr lang="en-GB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to confirm the answer.  In the audio version, audio for the full sentence is attached to the gapped words.</a:t>
            </a:r>
          </a:p>
          <a:p>
            <a:pPr marL="0" indent="0">
              <a:buNone/>
            </a:pPr>
            <a:endParaRPr lang="en-GB" sz="1200" b="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[604]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[2/4]</a:t>
            </a:r>
          </a:p>
          <a:p>
            <a:pPr marL="0" indent="0">
              <a:buNone/>
            </a:pPr>
            <a:endParaRPr lang="en-GB" sz="1200" b="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[604] </a:t>
            </a:r>
            <a:r>
              <a:rPr lang="en-US" sz="12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[2079]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44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[3/4]</a:t>
            </a:r>
          </a:p>
          <a:p>
            <a:pPr marL="0" indent="0">
              <a:buNone/>
            </a:pPr>
            <a:endParaRPr lang="en-GB" sz="1200" b="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[604] 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tapis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[3783]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16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buNone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[4/4]</a:t>
            </a:r>
          </a:p>
          <a:p>
            <a:pPr marL="0" indent="0">
              <a:buNone/>
            </a:pPr>
            <a:endParaRPr lang="en-GB" sz="1200" b="0" kern="1200" baseline="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[604] </a:t>
            </a:r>
            <a:r>
              <a:rPr lang="en-GB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tapis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[3783] </a:t>
            </a:r>
            <a:r>
              <a:rPr lang="en-GB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8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spoken poem production.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pupils try to challenge their memories here.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They can work with a partner (one facing away who is the speaker) and one reading along and trying to find ways to prompt their partner.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b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36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idea of writing a new version of the poem, with different nouns.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Tell pupils that during this week they will be writing a new version of this poem, with their choice of vocabulary.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They can either work alone on in pairs.</a:t>
            </a: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b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08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16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01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01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39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59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32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00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51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86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40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24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9470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7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42015C49-978B-4558-895F-BEB364B457CC}"/>
              </a:ext>
            </a:extLst>
          </p:cNvPr>
          <p:cNvSpPr/>
          <p:nvPr/>
        </p:nvSpPr>
        <p:spPr>
          <a:xfrm>
            <a:off x="-744" y="-1888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137066" y="5826189"/>
            <a:ext cx="4076107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Reading and adapting a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15"/>
            <a:ext cx="4350240" cy="1144800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Dans Paris </a:t>
            </a:r>
            <a:br>
              <a:rPr lang="en-GB" sz="4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4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(Paul </a:t>
            </a:r>
            <a:r>
              <a:rPr lang="en-GB" sz="4000" b="1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Eluard</a:t>
            </a:r>
            <a:r>
              <a:rPr lang="en-GB" sz="4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0ACA85-6E55-44C1-B362-86545243BE93}"/>
              </a:ext>
            </a:extLst>
          </p:cNvPr>
          <p:cNvSpPr txBox="1"/>
          <p:nvPr/>
        </p:nvSpPr>
        <p:spPr>
          <a:xfrm>
            <a:off x="9788434" y="6435634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04B46C-0547-4925-8715-E442D927EE8F}"/>
              </a:ext>
            </a:extLst>
          </p:cNvPr>
          <p:cNvSpPr/>
          <p:nvPr/>
        </p:nvSpPr>
        <p:spPr>
          <a:xfrm>
            <a:off x="908269" y="2089976"/>
            <a:ext cx="2806262" cy="2678048"/>
          </a:xfrm>
          <a:prstGeom prst="round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http://lakanal.net/poesie/photos/Paul-Eluard.jpg">
            <a:extLst>
              <a:ext uri="{FF2B5EF4-FFF2-40B4-BE49-F238E27FC236}">
                <a16:creationId xmlns:a16="http://schemas.microsoft.com/office/drawing/2014/main" id="{906F7ECB-7CCF-4758-B731-761AD509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59" y="1639034"/>
            <a:ext cx="1328320" cy="1789966"/>
          </a:xfrm>
          <a:prstGeom prst="round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DD4D0A-B3EE-47AD-A0BC-3A9E7968772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9" y="2317996"/>
            <a:ext cx="1792061" cy="2397487"/>
          </a:xfrm>
          <a:prstGeom prst="rect">
            <a:avLst/>
          </a:prstGeom>
        </p:spPr>
      </p:pic>
      <p:pic>
        <p:nvPicPr>
          <p:cNvPr id="10" name="Picture 9" descr="A logo with a circle and text&#10;&#10;Description automatically generated">
            <a:extLst>
              <a:ext uri="{FF2B5EF4-FFF2-40B4-BE49-F238E27FC236}">
                <a16:creationId xmlns:a16="http://schemas.microsoft.com/office/drawing/2014/main" id="{2317460B-9771-4281-88AB-896E99D3E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7" y="4197644"/>
            <a:ext cx="942004" cy="85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B12D-7121-43DE-B3EF-7470A725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2" y="1116989"/>
            <a:ext cx="1127858" cy="475205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7" y="-65025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1165966" y="160347"/>
            <a:ext cx="5155321" cy="400110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1841-8F5E-4FE4-982A-1A6FC6AB6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9682" y="104152"/>
            <a:ext cx="1127858" cy="1609483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2927907-D5CC-4311-B372-36A1B2CC4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27418"/>
              </p:ext>
            </p:extLst>
          </p:nvPr>
        </p:nvGraphicFramePr>
        <p:xfrm>
          <a:off x="332656" y="1839324"/>
          <a:ext cx="11734883" cy="4663440"/>
        </p:xfrm>
        <a:graphic>
          <a:graphicData uri="http://schemas.openxmlformats.org/drawingml/2006/table">
            <a:tbl>
              <a:tblPr firstRow="1" bandRow="1"/>
              <a:tblGrid>
                <a:gridCol w="3901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0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75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French</a:t>
                      </a:r>
                      <a:r>
                        <a:rPr lang="en-GB" sz="20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GB" sz="20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une</a:t>
                      </a:r>
                      <a:r>
                        <a:rPr lang="en-GB" sz="2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br>
                        <a:rPr lang="en-GB" sz="20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cette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le/ la/ l’</a:t>
                      </a:r>
                    </a:p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822023-D034-4256-9E82-315CB0BC1C64}"/>
              </a:ext>
            </a:extLst>
          </p:cNvPr>
          <p:cNvSpPr txBox="1"/>
          <p:nvPr/>
        </p:nvSpPr>
        <p:spPr>
          <a:xfrm>
            <a:off x="332656" y="849375"/>
            <a:ext cx="1014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Choose 10 French nouns to include in your version of the poem.  You can choose a mixture of words you know and don’t yet know.</a:t>
            </a:r>
          </a:p>
        </p:txBody>
      </p:sp>
    </p:spTree>
    <p:extLst>
      <p:ext uri="{BB962C8B-B14F-4D97-AF65-F5344CB8AC3E}">
        <p14:creationId xmlns:p14="http://schemas.microsoft.com/office/powerpoint/2010/main" val="280429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12EB0254-102A-4D62-8742-7758EE0A4C4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AC97B20-350B-4BEA-A803-7971292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5" y="459558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03FAEA5-A960-401E-8E35-BA52742E7B7A}"/>
              </a:ext>
            </a:extLst>
          </p:cNvPr>
          <p:cNvSpPr txBox="1"/>
          <p:nvPr/>
        </p:nvSpPr>
        <p:spPr>
          <a:xfrm>
            <a:off x="124460" y="109413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Paris il y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DF3405-2D9B-4A1D-9D8A-36A4AD5D0FCD}"/>
              </a:ext>
            </a:extLst>
          </p:cNvPr>
          <p:cNvSpPr txBox="1"/>
          <p:nvPr/>
        </p:nvSpPr>
        <p:spPr>
          <a:xfrm>
            <a:off x="124460" y="169768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rue il y a une maison;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B483D-B5DA-4472-9D72-0AD14F3C2C3D}"/>
              </a:ext>
            </a:extLst>
          </p:cNvPr>
          <p:cNvSpPr txBox="1"/>
          <p:nvPr/>
        </p:nvSpPr>
        <p:spPr>
          <a:xfrm>
            <a:off x="159465" y="232152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cette maison il y a un escalier;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BA52F-70C8-4B5D-9D6E-CFDF4D5D7F8F}"/>
              </a:ext>
            </a:extLst>
          </p:cNvPr>
          <p:cNvSpPr txBox="1"/>
          <p:nvPr/>
        </p:nvSpPr>
        <p:spPr>
          <a:xfrm>
            <a:off x="159465" y="29250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 escalier il y a une chambre;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D8E67-1093-4FB9-9100-2B69856BECF7}"/>
              </a:ext>
            </a:extLst>
          </p:cNvPr>
          <p:cNvSpPr txBox="1"/>
          <p:nvPr/>
        </p:nvSpPr>
        <p:spPr>
          <a:xfrm>
            <a:off x="159465" y="349035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cette chambre il y a une table;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18C5A-9096-4B8F-85FB-2C43F5B60903}"/>
              </a:ext>
            </a:extLst>
          </p:cNvPr>
          <p:cNvSpPr txBox="1"/>
          <p:nvPr/>
        </p:nvSpPr>
        <p:spPr>
          <a:xfrm>
            <a:off x="124460" y="40541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cette table il y a un tapis;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A3E503-F810-443E-9F6F-E475B241CBCC}"/>
              </a:ext>
            </a:extLst>
          </p:cNvPr>
          <p:cNvSpPr txBox="1"/>
          <p:nvPr/>
        </p:nvSpPr>
        <p:spPr>
          <a:xfrm>
            <a:off x="138591" y="46880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ce tapis il y a une cage;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A9AC3-B879-4908-80F7-B93B0549CB83}"/>
              </a:ext>
            </a:extLst>
          </p:cNvPr>
          <p:cNvSpPr txBox="1"/>
          <p:nvPr/>
        </p:nvSpPr>
        <p:spPr>
          <a:xfrm>
            <a:off x="148196" y="527488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cette cage il y a un nid;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693E4-7E5F-4317-8F3F-B2F8A9CFC2C6}"/>
              </a:ext>
            </a:extLst>
          </p:cNvPr>
          <p:cNvSpPr txBox="1"/>
          <p:nvPr/>
        </p:nvSpPr>
        <p:spPr>
          <a:xfrm>
            <a:off x="159465" y="58468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 nid il y a un œuf,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B5AA2-743D-4F80-97AA-9473DB9C72EC}"/>
              </a:ext>
            </a:extLst>
          </p:cNvPr>
          <p:cNvSpPr txBox="1"/>
          <p:nvPr/>
        </p:nvSpPr>
        <p:spPr>
          <a:xfrm>
            <a:off x="111527" y="64106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 œuf il y a un oiseau.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F8E99-438D-42A7-9D7B-496CB8068C5D}"/>
              </a:ext>
            </a:extLst>
          </p:cNvPr>
          <p:cNvSpPr txBox="1"/>
          <p:nvPr/>
        </p:nvSpPr>
        <p:spPr>
          <a:xfrm>
            <a:off x="4885425" y="10999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L'oiseau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F0DE67-E232-443E-9792-9EB79085A460}"/>
              </a:ext>
            </a:extLst>
          </p:cNvPr>
          <p:cNvSpPr txBox="1"/>
          <p:nvPr/>
        </p:nvSpPr>
        <p:spPr>
          <a:xfrm>
            <a:off x="4885425" y="167055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7C295-1F78-46BE-BD02-15515AF8441C}"/>
              </a:ext>
            </a:extLst>
          </p:cNvPr>
          <p:cNvSpPr txBox="1"/>
          <p:nvPr/>
        </p:nvSpPr>
        <p:spPr>
          <a:xfrm>
            <a:off x="4869952" y="220279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cage;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A798F-A0F2-4A26-AA38-D83116C86ABB}"/>
              </a:ext>
            </a:extLst>
          </p:cNvPr>
          <p:cNvSpPr txBox="1"/>
          <p:nvPr/>
        </p:nvSpPr>
        <p:spPr>
          <a:xfrm>
            <a:off x="4885425" y="284999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tapis;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C1AE6E-BE4C-4094-867C-16345DAD3306}"/>
              </a:ext>
            </a:extLst>
          </p:cNvPr>
          <p:cNvSpPr txBox="1"/>
          <p:nvPr/>
        </p:nvSpPr>
        <p:spPr>
          <a:xfrm>
            <a:off x="4859559" y="337533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renversa la table;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DF9E0-BC04-4907-9BC8-9DC6312105C9}"/>
              </a:ext>
            </a:extLst>
          </p:cNvPr>
          <p:cNvSpPr txBox="1"/>
          <p:nvPr/>
        </p:nvSpPr>
        <p:spPr>
          <a:xfrm>
            <a:off x="4907497" y="397483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chambre;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40416-D5FC-4D8B-B3FD-AFC84C3A8147}"/>
              </a:ext>
            </a:extLst>
          </p:cNvPr>
          <p:cNvSpPr txBox="1"/>
          <p:nvPr/>
        </p:nvSpPr>
        <p:spPr>
          <a:xfrm>
            <a:off x="4859559" y="456832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CD6493-320F-4325-B248-5A78900BCD99}"/>
              </a:ext>
            </a:extLst>
          </p:cNvPr>
          <p:cNvSpPr txBox="1"/>
          <p:nvPr/>
        </p:nvSpPr>
        <p:spPr>
          <a:xfrm>
            <a:off x="4869952" y="514941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CD6D06-96B8-4FE7-BAC9-A80975D23B09}"/>
              </a:ext>
            </a:extLst>
          </p:cNvPr>
          <p:cNvSpPr txBox="1"/>
          <p:nvPr/>
        </p:nvSpPr>
        <p:spPr>
          <a:xfrm>
            <a:off x="4859559" y="574651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maison renversa la rue;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9760D86-5208-414E-8E8A-DC395300FB51}"/>
              </a:ext>
            </a:extLst>
          </p:cNvPr>
          <p:cNvSpPr txBox="1">
            <a:spLocks/>
          </p:cNvSpPr>
          <p:nvPr/>
        </p:nvSpPr>
        <p:spPr>
          <a:xfrm>
            <a:off x="10686190" y="891888"/>
            <a:ext cx="150581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27" y="-65025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1165967" y="160347"/>
            <a:ext cx="4278394" cy="395971"/>
          </a:xfrm>
          <a:prstGeom prst="wedgeRoundRectCallout">
            <a:avLst>
              <a:gd name="adj1" fmla="val -60161"/>
              <a:gd name="adj2" fmla="val 8897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 avec ton/ta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partenaire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EB0E6E-024C-4C09-A9B2-58B4BC6C8FC2}"/>
              </a:ext>
            </a:extLst>
          </p:cNvPr>
          <p:cNvSpPr txBox="1"/>
          <p:nvPr/>
        </p:nvSpPr>
        <p:spPr>
          <a:xfrm>
            <a:off x="8673699" y="5394154"/>
            <a:ext cx="3534582" cy="1477328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d’une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façon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 - in a … way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lentement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slowly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basse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quietly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(la 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voice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(l’)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abeille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bee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B790CA1-F776-49A5-B1CF-5DA8C5509E23}"/>
              </a:ext>
            </a:extLst>
          </p:cNvPr>
          <p:cNvSpPr/>
          <p:nvPr/>
        </p:nvSpPr>
        <p:spPr>
          <a:xfrm>
            <a:off x="8868739" y="1646269"/>
            <a:ext cx="3295553" cy="3449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167B96-17EB-43A6-994D-A500E5AD5EBE}"/>
              </a:ext>
            </a:extLst>
          </p:cNvPr>
          <p:cNvSpPr txBox="1"/>
          <p:nvPr/>
        </p:nvSpPr>
        <p:spPr>
          <a:xfrm>
            <a:off x="8868739" y="1824165"/>
            <a:ext cx="32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façon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triste🙁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15F1D9-475B-4000-8D4F-907376DBD40C}"/>
              </a:ext>
            </a:extLst>
          </p:cNvPr>
          <p:cNvSpPr txBox="1"/>
          <p:nvPr/>
        </p:nvSpPr>
        <p:spPr>
          <a:xfrm>
            <a:off x="8919642" y="2863897"/>
            <a:ext cx="2528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lentement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3B92A7-3D24-4395-A54F-F6D14690DFAB}"/>
              </a:ext>
            </a:extLst>
          </p:cNvPr>
          <p:cNvSpPr txBox="1"/>
          <p:nvPr/>
        </p:nvSpPr>
        <p:spPr>
          <a:xfrm>
            <a:off x="8919642" y="3366407"/>
            <a:ext cx="32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rapidement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🌠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0A4BB-7E5C-4F8B-A7ED-B30CF6F4DA2B}"/>
              </a:ext>
            </a:extLst>
          </p:cNvPr>
          <p:cNvSpPr txBox="1"/>
          <p:nvPr/>
        </p:nvSpPr>
        <p:spPr>
          <a:xfrm>
            <a:off x="8919642" y="3959321"/>
            <a:ext cx="32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voix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basse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🤫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695F22-2A0C-4274-AA7C-5470B1ADDEE4}"/>
              </a:ext>
            </a:extLst>
          </p:cNvPr>
          <p:cNvSpPr txBox="1"/>
          <p:nvPr/>
        </p:nvSpPr>
        <p:spPr>
          <a:xfrm>
            <a:off x="8868739" y="2314228"/>
            <a:ext cx="3534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façon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joyeuse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😊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E15766-B926-45C0-B904-1485EB4A41AF}"/>
              </a:ext>
            </a:extLst>
          </p:cNvPr>
          <p:cNvSpPr txBox="1"/>
          <p:nvPr/>
        </p:nvSpPr>
        <p:spPr>
          <a:xfrm>
            <a:off x="8979993" y="4389420"/>
            <a:ext cx="3244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avec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voix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d’abeille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🐝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01571E-FD88-455A-8C75-64BD7AE67CBC}"/>
              </a:ext>
            </a:extLst>
          </p:cNvPr>
          <p:cNvSpPr txBox="1"/>
          <p:nvPr/>
        </p:nvSpPr>
        <p:spPr>
          <a:xfrm>
            <a:off x="4859559" y="635974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 renversa la ville de Paris.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6367B-B6CA-42C4-AE50-322A8C579900}"/>
              </a:ext>
            </a:extLst>
          </p:cNvPr>
          <p:cNvSpPr txBox="1"/>
          <p:nvPr/>
        </p:nvSpPr>
        <p:spPr>
          <a:xfrm>
            <a:off x="5727081" y="70104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nest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to overturn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carpet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122730-6AE8-48E3-A388-CE8C3B89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190" y="891448"/>
            <a:ext cx="1602973" cy="420390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96296E-6 L 3.33333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96296E-6 L 3.33333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81481E-6 L -3.54167E-6 -0.07223 " pathEditMode="relative" rAng="0" ptsTypes="AA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Graphic 12" descr="Teacher">
            <a:extLst>
              <a:ext uri="{FF2B5EF4-FFF2-40B4-BE49-F238E27FC236}">
                <a16:creationId xmlns:a16="http://schemas.microsoft.com/office/drawing/2014/main" id="{D9589C4E-7E3A-4968-AC0F-4E9F6C948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02" y="-34725"/>
            <a:ext cx="914400" cy="9144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62B3DA2-8909-4AFB-8148-95A63B65699F}"/>
              </a:ext>
            </a:extLst>
          </p:cNvPr>
          <p:cNvSpPr/>
          <p:nvPr/>
        </p:nvSpPr>
        <p:spPr>
          <a:xfrm>
            <a:off x="877627" y="32807"/>
            <a:ext cx="6003903" cy="547644"/>
          </a:xfrm>
          <a:prstGeom prst="wedgeRoundRectCallout">
            <a:avLst>
              <a:gd name="adj1" fmla="val -53218"/>
              <a:gd name="adj2" fmla="val 8698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CustomShape 7">
            <a:extLst>
              <a:ext uri="{FF2B5EF4-FFF2-40B4-BE49-F238E27FC236}">
                <a16:creationId xmlns:a16="http://schemas.microsoft.com/office/drawing/2014/main" id="{91086168-EF17-47FC-B386-58530B74ACD4}"/>
              </a:ext>
            </a:extLst>
          </p:cNvPr>
          <p:cNvSpPr/>
          <p:nvPr/>
        </p:nvSpPr>
        <p:spPr>
          <a:xfrm>
            <a:off x="871997" y="81137"/>
            <a:ext cx="5947328" cy="5547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Comment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dit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-on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ça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anglais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358529-2013-4D5B-83F7-B498090CC4E3}"/>
              </a:ext>
            </a:extLst>
          </p:cNvPr>
          <p:cNvSpPr txBox="1"/>
          <p:nvPr/>
        </p:nvSpPr>
        <p:spPr>
          <a:xfrm>
            <a:off x="282453" y="922844"/>
            <a:ext cx="481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dans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F03C80E-B90C-41D5-BA78-FA6AB3375799}"/>
              </a:ext>
            </a:extLst>
          </p:cNvPr>
          <p:cNvSpPr txBox="1"/>
          <p:nvPr/>
        </p:nvSpPr>
        <p:spPr>
          <a:xfrm>
            <a:off x="282453" y="2083537"/>
            <a:ext cx="481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il y 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8FD00B-08C1-4548-B9E3-CD73EB85C0CA}"/>
              </a:ext>
            </a:extLst>
          </p:cNvPr>
          <p:cNvSpPr txBox="1"/>
          <p:nvPr/>
        </p:nvSpPr>
        <p:spPr>
          <a:xfrm>
            <a:off x="282453" y="2963912"/>
            <a:ext cx="481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986E18-E22E-42FE-A128-4F202E47C7A2}"/>
              </a:ext>
            </a:extLst>
          </p:cNvPr>
          <p:cNvSpPr txBox="1"/>
          <p:nvPr/>
        </p:nvSpPr>
        <p:spPr>
          <a:xfrm>
            <a:off x="282453" y="3851020"/>
            <a:ext cx="481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  <a:r>
              <a:rPr lang="en-GB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cet</a:t>
            </a:r>
            <a:r>
              <a:rPr lang="en-GB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GB" sz="4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cette</a:t>
            </a:r>
            <a:endParaRPr lang="en-GB" sz="44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F18C21-B5AC-48D6-BA54-43AD6A0BF687}"/>
              </a:ext>
            </a:extLst>
          </p:cNvPr>
          <p:cNvSpPr txBox="1"/>
          <p:nvPr/>
        </p:nvSpPr>
        <p:spPr>
          <a:xfrm>
            <a:off x="282453" y="5048351"/>
            <a:ext cx="481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renversa</a:t>
            </a:r>
            <a:endParaRPr lang="en-GB" sz="44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B68FEA-B4E4-484D-98C0-6F73BD620FF9}"/>
              </a:ext>
            </a:extLst>
          </p:cNvPr>
          <p:cNvSpPr txBox="1"/>
          <p:nvPr/>
        </p:nvSpPr>
        <p:spPr>
          <a:xfrm rot="21233707">
            <a:off x="5110752" y="1226207"/>
            <a:ext cx="481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08D92-5525-40FD-9BA3-D03EFAEDD539}"/>
              </a:ext>
            </a:extLst>
          </p:cNvPr>
          <p:cNvSpPr txBox="1"/>
          <p:nvPr/>
        </p:nvSpPr>
        <p:spPr>
          <a:xfrm rot="434588">
            <a:off x="6124663" y="316738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cette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table il y a un tapis;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E485C7-662D-4ACA-9D24-5236FFDFDB95}"/>
              </a:ext>
            </a:extLst>
          </p:cNvPr>
          <p:cNvSpPr txBox="1"/>
          <p:nvPr/>
        </p:nvSpPr>
        <p:spPr>
          <a:xfrm rot="21241592">
            <a:off x="5422524" y="517146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ville de Paris.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A738C222-7AAE-4F02-BDE1-FE676BFC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9" y="-110737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F57809B-C166-4168-8049-D58D7EE37CC7}"/>
              </a:ext>
            </a:extLst>
          </p:cNvPr>
          <p:cNvSpPr/>
          <p:nvPr/>
        </p:nvSpPr>
        <p:spPr>
          <a:xfrm>
            <a:off x="1042436" y="256019"/>
            <a:ext cx="7783512" cy="547644"/>
          </a:xfrm>
          <a:prstGeom prst="wedgeRoundRectCallout">
            <a:avLst>
              <a:gd name="adj1" fmla="val -56739"/>
              <a:gd name="adj2" fmla="val -48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7E0356F1-E59C-48D3-AE35-6183BAECF93F}"/>
              </a:ext>
            </a:extLst>
          </p:cNvPr>
          <p:cNvSpPr/>
          <p:nvPr/>
        </p:nvSpPr>
        <p:spPr>
          <a:xfrm>
            <a:off x="1076580" y="256019"/>
            <a:ext cx="8311289" cy="547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Lis.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C’est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quel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article ? Le, la, l’, un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ou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une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? 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[1/4]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62CBF-7956-46F0-BEDB-15AC4A40B031}"/>
              </a:ext>
            </a:extLst>
          </p:cNvPr>
          <p:cNvSpPr/>
          <p:nvPr/>
        </p:nvSpPr>
        <p:spPr>
          <a:xfrm>
            <a:off x="340869" y="2323354"/>
            <a:ext cx="729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cette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rue il y a _____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C85CE-6565-4CF8-B0FF-7CBB8C85060D}"/>
              </a:ext>
            </a:extLst>
          </p:cNvPr>
          <p:cNvSpPr/>
          <p:nvPr/>
        </p:nvSpPr>
        <p:spPr>
          <a:xfrm>
            <a:off x="340869" y="4390426"/>
            <a:ext cx="7511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cette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il y a ____ escalier.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51EF1-78DF-44E4-81B8-52D0B32C3E13}"/>
              </a:ext>
            </a:extLst>
          </p:cNvPr>
          <p:cNvSpPr txBox="1"/>
          <p:nvPr/>
        </p:nvSpPr>
        <p:spPr>
          <a:xfrm>
            <a:off x="3652045" y="2305878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une</a:t>
            </a:r>
            <a:endParaRPr lang="en-GB" sz="28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9896C0-3BBD-425C-A964-D8C6F594084A}"/>
              </a:ext>
            </a:extLst>
          </p:cNvPr>
          <p:cNvSpPr txBox="1"/>
          <p:nvPr/>
        </p:nvSpPr>
        <p:spPr>
          <a:xfrm>
            <a:off x="4337124" y="4372950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F29B6-ABE8-4E0F-A9AB-AD14487681E4}"/>
              </a:ext>
            </a:extLst>
          </p:cNvPr>
          <p:cNvSpPr txBox="1"/>
          <p:nvPr/>
        </p:nvSpPr>
        <p:spPr>
          <a:xfrm>
            <a:off x="340869" y="3314663"/>
            <a:ext cx="71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DDE6AC-5D20-42E6-9297-D1F55B5A1D99}"/>
              </a:ext>
            </a:extLst>
          </p:cNvPr>
          <p:cNvSpPr txBox="1"/>
          <p:nvPr/>
        </p:nvSpPr>
        <p:spPr>
          <a:xfrm>
            <a:off x="3457379" y="1951530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[a - fem.]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732D93-8114-435F-8D3E-0964A25DAB57}"/>
              </a:ext>
            </a:extLst>
          </p:cNvPr>
          <p:cNvSpPr txBox="1"/>
          <p:nvPr/>
        </p:nvSpPr>
        <p:spPr>
          <a:xfrm>
            <a:off x="4042232" y="3976444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[a - masc.]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FE84C0-F723-477A-A627-77327348C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43" y="1266471"/>
            <a:ext cx="3545690" cy="2402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A20A2-EE04-4DAC-9B2D-B973D6A35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6915" y="2427150"/>
            <a:ext cx="2049999" cy="13486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315FE51-CA00-4A65-B231-01E8220E3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99" y="4562539"/>
            <a:ext cx="1520540" cy="1262048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B4DB2596-1769-4352-949E-A6F0015B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61" y="3767768"/>
            <a:ext cx="3645732" cy="239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A738C222-7AAE-4F02-BDE1-FE676BFC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9" y="-110737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F57809B-C166-4168-8049-D58D7EE37CC7}"/>
              </a:ext>
            </a:extLst>
          </p:cNvPr>
          <p:cNvSpPr/>
          <p:nvPr/>
        </p:nvSpPr>
        <p:spPr>
          <a:xfrm>
            <a:off x="1042436" y="256019"/>
            <a:ext cx="7783512" cy="547644"/>
          </a:xfrm>
          <a:prstGeom prst="wedgeRoundRectCallout">
            <a:avLst>
              <a:gd name="adj1" fmla="val -56739"/>
              <a:gd name="adj2" fmla="val -48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7E0356F1-E59C-48D3-AE35-6183BAECF93F}"/>
              </a:ext>
            </a:extLst>
          </p:cNvPr>
          <p:cNvSpPr/>
          <p:nvPr/>
        </p:nvSpPr>
        <p:spPr>
          <a:xfrm>
            <a:off x="1076580" y="256019"/>
            <a:ext cx="8311289" cy="547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Lis.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C’est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quel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article ? Le, la, l’, un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ou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une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? 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[1/4]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62CBF-7956-46F0-BEDB-15AC4A40B031}"/>
              </a:ext>
            </a:extLst>
          </p:cNvPr>
          <p:cNvSpPr/>
          <p:nvPr/>
        </p:nvSpPr>
        <p:spPr>
          <a:xfrm>
            <a:off x="340869" y="2323354"/>
            <a:ext cx="729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L’escalier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______ 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C85CE-6565-4CF8-B0FF-7CBB8C85060D}"/>
              </a:ext>
            </a:extLst>
          </p:cNvPr>
          <p:cNvSpPr/>
          <p:nvPr/>
        </p:nvSpPr>
        <p:spPr>
          <a:xfrm>
            <a:off x="340869" y="4390426"/>
            <a:ext cx="7511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______ rue;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51EF1-78DF-44E4-81B8-52D0B32C3E13}"/>
              </a:ext>
            </a:extLst>
          </p:cNvPr>
          <p:cNvSpPr txBox="1"/>
          <p:nvPr/>
        </p:nvSpPr>
        <p:spPr>
          <a:xfrm>
            <a:off x="3652045" y="2305878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9896C0-3BBD-425C-A964-D8C6F594084A}"/>
              </a:ext>
            </a:extLst>
          </p:cNvPr>
          <p:cNvSpPr txBox="1"/>
          <p:nvPr/>
        </p:nvSpPr>
        <p:spPr>
          <a:xfrm>
            <a:off x="3720479" y="4366265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F29B6-ABE8-4E0F-A9AB-AD14487681E4}"/>
              </a:ext>
            </a:extLst>
          </p:cNvPr>
          <p:cNvSpPr txBox="1"/>
          <p:nvPr/>
        </p:nvSpPr>
        <p:spPr>
          <a:xfrm>
            <a:off x="340869" y="3314663"/>
            <a:ext cx="71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DDE6AC-5D20-42E6-9297-D1F55B5A1D99}"/>
              </a:ext>
            </a:extLst>
          </p:cNvPr>
          <p:cNvSpPr txBox="1"/>
          <p:nvPr/>
        </p:nvSpPr>
        <p:spPr>
          <a:xfrm>
            <a:off x="3457379" y="1951530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[the - fem.]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732D93-8114-435F-8D3E-0964A25DAB57}"/>
              </a:ext>
            </a:extLst>
          </p:cNvPr>
          <p:cNvSpPr txBox="1"/>
          <p:nvPr/>
        </p:nvSpPr>
        <p:spPr>
          <a:xfrm>
            <a:off x="4042232" y="3976444"/>
            <a:ext cx="211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[the - fem.]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A20A2-EE04-4DAC-9B2D-B973D6A35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13105">
            <a:off x="9132526" y="1829003"/>
            <a:ext cx="2049999" cy="13486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8058C9-73E8-441C-A4B4-31A23F6255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2" y="1946970"/>
            <a:ext cx="1366966" cy="1134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352E6-5A51-46FC-A590-047561C63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013105">
            <a:off x="7262568" y="4104043"/>
            <a:ext cx="2049999" cy="1348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CA061B-A73A-4701-8623-496BF9F516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9394">
            <a:off x="9285679" y="4119230"/>
            <a:ext cx="1945844" cy="1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A738C222-7AAE-4F02-BDE1-FE676BFC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9" y="-110737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F57809B-C166-4168-8049-D58D7EE37CC7}"/>
              </a:ext>
            </a:extLst>
          </p:cNvPr>
          <p:cNvSpPr/>
          <p:nvPr/>
        </p:nvSpPr>
        <p:spPr>
          <a:xfrm>
            <a:off x="1042436" y="256019"/>
            <a:ext cx="7783512" cy="547644"/>
          </a:xfrm>
          <a:prstGeom prst="wedgeRoundRectCallout">
            <a:avLst>
              <a:gd name="adj1" fmla="val -56739"/>
              <a:gd name="adj2" fmla="val -48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7E0356F1-E59C-48D3-AE35-6183BAECF93F}"/>
              </a:ext>
            </a:extLst>
          </p:cNvPr>
          <p:cNvSpPr/>
          <p:nvPr/>
        </p:nvSpPr>
        <p:spPr>
          <a:xfrm>
            <a:off x="1076580" y="256019"/>
            <a:ext cx="8311289" cy="547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Lis.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C’est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quel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article ? Le, la, l’, un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ou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une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? 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[1/4]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62CBF-7956-46F0-BEDB-15AC4A40B031}"/>
              </a:ext>
            </a:extLst>
          </p:cNvPr>
          <p:cNvSpPr/>
          <p:nvPr/>
        </p:nvSpPr>
        <p:spPr>
          <a:xfrm>
            <a:off x="340869" y="2323354"/>
            <a:ext cx="729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cette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chambre il y a _______ table;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C85CE-6565-4CF8-B0FF-7CBB8C85060D}"/>
              </a:ext>
            </a:extLst>
          </p:cNvPr>
          <p:cNvSpPr/>
          <p:nvPr/>
        </p:nvSpPr>
        <p:spPr>
          <a:xfrm>
            <a:off x="340869" y="4390426"/>
            <a:ext cx="7511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Sur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cette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table i y a ______ tapis;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51EF1-78DF-44E4-81B8-52D0B32C3E13}"/>
              </a:ext>
            </a:extLst>
          </p:cNvPr>
          <p:cNvSpPr txBox="1"/>
          <p:nvPr/>
        </p:nvSpPr>
        <p:spPr>
          <a:xfrm>
            <a:off x="4896968" y="2323354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une</a:t>
            </a:r>
            <a:endParaRPr lang="en-GB" sz="28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9896C0-3BBD-425C-A964-D8C6F594084A}"/>
              </a:ext>
            </a:extLst>
          </p:cNvPr>
          <p:cNvSpPr txBox="1"/>
          <p:nvPr/>
        </p:nvSpPr>
        <p:spPr>
          <a:xfrm>
            <a:off x="3758838" y="4390426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F29B6-ABE8-4E0F-A9AB-AD14487681E4}"/>
              </a:ext>
            </a:extLst>
          </p:cNvPr>
          <p:cNvSpPr txBox="1"/>
          <p:nvPr/>
        </p:nvSpPr>
        <p:spPr>
          <a:xfrm>
            <a:off x="340869" y="3314663"/>
            <a:ext cx="71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980163-C47F-43C9-82D0-1E25868C1C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07" y="2135523"/>
            <a:ext cx="1752082" cy="1232297"/>
          </a:xfrm>
          <a:prstGeom prst="rect">
            <a:avLst/>
          </a:prstGeom>
        </p:spPr>
      </p:pic>
      <p:pic>
        <p:nvPicPr>
          <p:cNvPr id="22" name="Picture 4" descr="Related image">
            <a:extLst>
              <a:ext uri="{FF2B5EF4-FFF2-40B4-BE49-F238E27FC236}">
                <a16:creationId xmlns:a16="http://schemas.microsoft.com/office/drawing/2014/main" id="{C81F690A-920D-4CA8-8338-B602F225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94" y="2320785"/>
            <a:ext cx="1362792" cy="9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lated image">
            <a:extLst>
              <a:ext uri="{FF2B5EF4-FFF2-40B4-BE49-F238E27FC236}">
                <a16:creationId xmlns:a16="http://schemas.microsoft.com/office/drawing/2014/main" id="{EF03B90E-F8D3-4D69-A490-CA3D600B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77" y="4215530"/>
            <a:ext cx="1362792" cy="9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E0C3A1CE-53B8-4799-8031-B14DAF2E1112}"/>
              </a:ext>
            </a:extLst>
          </p:cNvPr>
          <p:cNvSpPr/>
          <p:nvPr/>
        </p:nvSpPr>
        <p:spPr>
          <a:xfrm>
            <a:off x="7949907" y="3973149"/>
            <a:ext cx="1729409" cy="678887"/>
          </a:xfrm>
          <a:custGeom>
            <a:avLst/>
            <a:gdLst>
              <a:gd name="connsiteX0" fmla="*/ 238539 w 1729409"/>
              <a:gd name="connsiteY0" fmla="*/ 181931 h 678887"/>
              <a:gd name="connsiteX1" fmla="*/ 238539 w 1729409"/>
              <a:gd name="connsiteY1" fmla="*/ 181931 h 678887"/>
              <a:gd name="connsiteX2" fmla="*/ 99391 w 1729409"/>
              <a:gd name="connsiteY2" fmla="*/ 340957 h 678887"/>
              <a:gd name="connsiteX3" fmla="*/ 39757 w 1729409"/>
              <a:gd name="connsiteY3" fmla="*/ 380713 h 678887"/>
              <a:gd name="connsiteX4" fmla="*/ 0 w 1729409"/>
              <a:gd name="connsiteY4" fmla="*/ 519861 h 678887"/>
              <a:gd name="connsiteX5" fmla="*/ 39757 w 1729409"/>
              <a:gd name="connsiteY5" fmla="*/ 599374 h 678887"/>
              <a:gd name="connsiteX6" fmla="*/ 99391 w 1729409"/>
              <a:gd name="connsiteY6" fmla="*/ 639131 h 678887"/>
              <a:gd name="connsiteX7" fmla="*/ 1510748 w 1729409"/>
              <a:gd name="connsiteY7" fmla="*/ 678887 h 678887"/>
              <a:gd name="connsiteX8" fmla="*/ 1590261 w 1729409"/>
              <a:gd name="connsiteY8" fmla="*/ 460227 h 678887"/>
              <a:gd name="connsiteX9" fmla="*/ 1649896 w 1729409"/>
              <a:gd name="connsiteY9" fmla="*/ 321079 h 678887"/>
              <a:gd name="connsiteX10" fmla="*/ 1669774 w 1729409"/>
              <a:gd name="connsiteY10" fmla="*/ 261444 h 678887"/>
              <a:gd name="connsiteX11" fmla="*/ 1689652 w 1729409"/>
              <a:gd name="connsiteY11" fmla="*/ 181931 h 678887"/>
              <a:gd name="connsiteX12" fmla="*/ 1729409 w 1729409"/>
              <a:gd name="connsiteY12" fmla="*/ 62661 h 678887"/>
              <a:gd name="connsiteX13" fmla="*/ 1709531 w 1729409"/>
              <a:gd name="connsiteY13" fmla="*/ 3027 h 678887"/>
              <a:gd name="connsiteX14" fmla="*/ 1590261 w 1729409"/>
              <a:gd name="connsiteY14" fmla="*/ 22905 h 678887"/>
              <a:gd name="connsiteX15" fmla="*/ 1451113 w 1729409"/>
              <a:gd name="connsiteY15" fmla="*/ 62661 h 678887"/>
              <a:gd name="connsiteX16" fmla="*/ 298174 w 1729409"/>
              <a:gd name="connsiteY16" fmla="*/ 82540 h 678887"/>
              <a:gd name="connsiteX17" fmla="*/ 238539 w 1729409"/>
              <a:gd name="connsiteY17" fmla="*/ 181931 h 6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9409" h="678887" fill="none" extrusionOk="0">
                <a:moveTo>
                  <a:pt x="238539" y="181931"/>
                </a:moveTo>
                <a:lnTo>
                  <a:pt x="238539" y="181931"/>
                </a:lnTo>
                <a:cubicBezTo>
                  <a:pt x="176118" y="222836"/>
                  <a:pt x="140516" y="305140"/>
                  <a:pt x="99391" y="340957"/>
                </a:cubicBezTo>
                <a:cubicBezTo>
                  <a:pt x="84733" y="358925"/>
                  <a:pt x="52432" y="361167"/>
                  <a:pt x="39757" y="380713"/>
                </a:cubicBezTo>
                <a:cubicBezTo>
                  <a:pt x="29788" y="394534"/>
                  <a:pt x="723" y="514932"/>
                  <a:pt x="0" y="519861"/>
                </a:cubicBezTo>
                <a:cubicBezTo>
                  <a:pt x="11273" y="539744"/>
                  <a:pt x="24076" y="578527"/>
                  <a:pt x="39757" y="599374"/>
                </a:cubicBezTo>
                <a:cubicBezTo>
                  <a:pt x="55733" y="618435"/>
                  <a:pt x="73622" y="643340"/>
                  <a:pt x="99391" y="639131"/>
                </a:cubicBezTo>
                <a:cubicBezTo>
                  <a:pt x="535530" y="660451"/>
                  <a:pt x="1018516" y="782866"/>
                  <a:pt x="1510748" y="678887"/>
                </a:cubicBezTo>
                <a:cubicBezTo>
                  <a:pt x="1534366" y="606049"/>
                  <a:pt x="1562600" y="521450"/>
                  <a:pt x="1590261" y="460227"/>
                </a:cubicBezTo>
                <a:cubicBezTo>
                  <a:pt x="1618418" y="353969"/>
                  <a:pt x="1596490" y="399136"/>
                  <a:pt x="1649896" y="321079"/>
                </a:cubicBezTo>
                <a:cubicBezTo>
                  <a:pt x="1656369" y="299818"/>
                  <a:pt x="1664548" y="280028"/>
                  <a:pt x="1669774" y="261444"/>
                </a:cubicBezTo>
                <a:cubicBezTo>
                  <a:pt x="1672749" y="234442"/>
                  <a:pt x="1681859" y="206068"/>
                  <a:pt x="1689652" y="181931"/>
                </a:cubicBezTo>
                <a:cubicBezTo>
                  <a:pt x="1701694" y="141791"/>
                  <a:pt x="1729409" y="62661"/>
                  <a:pt x="1729409" y="62661"/>
                </a:cubicBezTo>
                <a:cubicBezTo>
                  <a:pt x="1722199" y="42469"/>
                  <a:pt x="1732228" y="6554"/>
                  <a:pt x="1709531" y="3027"/>
                </a:cubicBezTo>
                <a:cubicBezTo>
                  <a:pt x="1666577" y="-4261"/>
                  <a:pt x="1622238" y="6200"/>
                  <a:pt x="1590261" y="22905"/>
                </a:cubicBezTo>
                <a:cubicBezTo>
                  <a:pt x="1549489" y="22413"/>
                  <a:pt x="1492262" y="70357"/>
                  <a:pt x="1451113" y="62661"/>
                </a:cubicBezTo>
                <a:cubicBezTo>
                  <a:pt x="1014088" y="144045"/>
                  <a:pt x="773248" y="77864"/>
                  <a:pt x="298174" y="82540"/>
                </a:cubicBezTo>
                <a:cubicBezTo>
                  <a:pt x="279718" y="121470"/>
                  <a:pt x="252324" y="148505"/>
                  <a:pt x="238539" y="181931"/>
                </a:cubicBezTo>
                <a:close/>
              </a:path>
              <a:path w="1729409" h="678887" stroke="0" extrusionOk="0">
                <a:moveTo>
                  <a:pt x="238539" y="181931"/>
                </a:moveTo>
                <a:lnTo>
                  <a:pt x="238539" y="181931"/>
                </a:lnTo>
                <a:cubicBezTo>
                  <a:pt x="196618" y="224450"/>
                  <a:pt x="141291" y="289586"/>
                  <a:pt x="99391" y="340957"/>
                </a:cubicBezTo>
                <a:cubicBezTo>
                  <a:pt x="84124" y="352652"/>
                  <a:pt x="54594" y="360362"/>
                  <a:pt x="39757" y="380713"/>
                </a:cubicBezTo>
                <a:cubicBezTo>
                  <a:pt x="29158" y="393941"/>
                  <a:pt x="1184" y="514832"/>
                  <a:pt x="0" y="519861"/>
                </a:cubicBezTo>
                <a:cubicBezTo>
                  <a:pt x="11783" y="544967"/>
                  <a:pt x="22427" y="584480"/>
                  <a:pt x="39757" y="599374"/>
                </a:cubicBezTo>
                <a:cubicBezTo>
                  <a:pt x="53741" y="615205"/>
                  <a:pt x="76909" y="643667"/>
                  <a:pt x="99391" y="639131"/>
                </a:cubicBezTo>
                <a:cubicBezTo>
                  <a:pt x="610278" y="667221"/>
                  <a:pt x="1089246" y="674471"/>
                  <a:pt x="1510748" y="678887"/>
                </a:cubicBezTo>
                <a:cubicBezTo>
                  <a:pt x="1545480" y="615374"/>
                  <a:pt x="1573668" y="532833"/>
                  <a:pt x="1590261" y="460227"/>
                </a:cubicBezTo>
                <a:cubicBezTo>
                  <a:pt x="1614961" y="356545"/>
                  <a:pt x="1596346" y="403150"/>
                  <a:pt x="1649896" y="321079"/>
                </a:cubicBezTo>
                <a:cubicBezTo>
                  <a:pt x="1655809" y="301484"/>
                  <a:pt x="1664348" y="285148"/>
                  <a:pt x="1669774" y="261444"/>
                </a:cubicBezTo>
                <a:cubicBezTo>
                  <a:pt x="1684747" y="237423"/>
                  <a:pt x="1677907" y="214458"/>
                  <a:pt x="1689652" y="181931"/>
                </a:cubicBezTo>
                <a:cubicBezTo>
                  <a:pt x="1701694" y="141791"/>
                  <a:pt x="1729409" y="62661"/>
                  <a:pt x="1729409" y="62661"/>
                </a:cubicBezTo>
                <a:cubicBezTo>
                  <a:pt x="1724063" y="46874"/>
                  <a:pt x="1731904" y="11264"/>
                  <a:pt x="1709531" y="3027"/>
                </a:cubicBezTo>
                <a:cubicBezTo>
                  <a:pt x="1671305" y="-14562"/>
                  <a:pt x="1620320" y="11531"/>
                  <a:pt x="1590261" y="22905"/>
                </a:cubicBezTo>
                <a:cubicBezTo>
                  <a:pt x="1540322" y="31387"/>
                  <a:pt x="1493487" y="53722"/>
                  <a:pt x="1451113" y="62661"/>
                </a:cubicBezTo>
                <a:cubicBezTo>
                  <a:pt x="1036138" y="22516"/>
                  <a:pt x="716046" y="56177"/>
                  <a:pt x="298174" y="82540"/>
                </a:cubicBezTo>
                <a:cubicBezTo>
                  <a:pt x="287809" y="114032"/>
                  <a:pt x="241712" y="154083"/>
                  <a:pt x="238539" y="181931"/>
                </a:cubicBezTo>
                <a:close/>
              </a:path>
            </a:pathLst>
          </a:custGeom>
          <a:solidFill>
            <a:srgbClr val="FFBA48"/>
          </a:solidFill>
          <a:ln w="76200">
            <a:solidFill>
              <a:srgbClr val="4394CB"/>
            </a:solidFill>
            <a:extLst>
              <a:ext uri="{C807C97D-BFC1-408E-A445-0C87EB9F89A2}">
                <ask:lineSketchStyleProps xmlns:ask="http://schemas.microsoft.com/office/drawing/2018/sketchyshapes" sd="1276107436">
                  <a:custGeom>
                    <a:avLst/>
                    <a:gdLst>
                      <a:gd name="connsiteX0" fmla="*/ 238539 w 1729409"/>
                      <a:gd name="connsiteY0" fmla="*/ 181931 h 678887"/>
                      <a:gd name="connsiteX1" fmla="*/ 238539 w 1729409"/>
                      <a:gd name="connsiteY1" fmla="*/ 181931 h 678887"/>
                      <a:gd name="connsiteX2" fmla="*/ 99391 w 1729409"/>
                      <a:gd name="connsiteY2" fmla="*/ 340957 h 678887"/>
                      <a:gd name="connsiteX3" fmla="*/ 39757 w 1729409"/>
                      <a:gd name="connsiteY3" fmla="*/ 380713 h 678887"/>
                      <a:gd name="connsiteX4" fmla="*/ 0 w 1729409"/>
                      <a:gd name="connsiteY4" fmla="*/ 519861 h 678887"/>
                      <a:gd name="connsiteX5" fmla="*/ 39757 w 1729409"/>
                      <a:gd name="connsiteY5" fmla="*/ 599374 h 678887"/>
                      <a:gd name="connsiteX6" fmla="*/ 99391 w 1729409"/>
                      <a:gd name="connsiteY6" fmla="*/ 639131 h 678887"/>
                      <a:gd name="connsiteX7" fmla="*/ 1510748 w 1729409"/>
                      <a:gd name="connsiteY7" fmla="*/ 678887 h 678887"/>
                      <a:gd name="connsiteX8" fmla="*/ 1590261 w 1729409"/>
                      <a:gd name="connsiteY8" fmla="*/ 460227 h 678887"/>
                      <a:gd name="connsiteX9" fmla="*/ 1649896 w 1729409"/>
                      <a:gd name="connsiteY9" fmla="*/ 321079 h 678887"/>
                      <a:gd name="connsiteX10" fmla="*/ 1669774 w 1729409"/>
                      <a:gd name="connsiteY10" fmla="*/ 261444 h 678887"/>
                      <a:gd name="connsiteX11" fmla="*/ 1689652 w 1729409"/>
                      <a:gd name="connsiteY11" fmla="*/ 181931 h 678887"/>
                      <a:gd name="connsiteX12" fmla="*/ 1729409 w 1729409"/>
                      <a:gd name="connsiteY12" fmla="*/ 62661 h 678887"/>
                      <a:gd name="connsiteX13" fmla="*/ 1709531 w 1729409"/>
                      <a:gd name="connsiteY13" fmla="*/ 3027 h 678887"/>
                      <a:gd name="connsiteX14" fmla="*/ 1590261 w 1729409"/>
                      <a:gd name="connsiteY14" fmla="*/ 22905 h 678887"/>
                      <a:gd name="connsiteX15" fmla="*/ 1451113 w 1729409"/>
                      <a:gd name="connsiteY15" fmla="*/ 62661 h 678887"/>
                      <a:gd name="connsiteX16" fmla="*/ 298174 w 1729409"/>
                      <a:gd name="connsiteY16" fmla="*/ 82540 h 678887"/>
                      <a:gd name="connsiteX17" fmla="*/ 238539 w 1729409"/>
                      <a:gd name="connsiteY17" fmla="*/ 181931 h 678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729409" h="678887">
                        <a:moveTo>
                          <a:pt x="238539" y="181931"/>
                        </a:moveTo>
                        <a:lnTo>
                          <a:pt x="238539" y="181931"/>
                        </a:lnTo>
                        <a:cubicBezTo>
                          <a:pt x="192156" y="234940"/>
                          <a:pt x="149197" y="291151"/>
                          <a:pt x="99391" y="340957"/>
                        </a:cubicBezTo>
                        <a:cubicBezTo>
                          <a:pt x="82498" y="357850"/>
                          <a:pt x="54681" y="362058"/>
                          <a:pt x="39757" y="380713"/>
                        </a:cubicBezTo>
                        <a:cubicBezTo>
                          <a:pt x="29385" y="393678"/>
                          <a:pt x="1300" y="514663"/>
                          <a:pt x="0" y="519861"/>
                        </a:cubicBezTo>
                        <a:cubicBezTo>
                          <a:pt x="13252" y="546365"/>
                          <a:pt x="20787" y="576609"/>
                          <a:pt x="39757" y="599374"/>
                        </a:cubicBezTo>
                        <a:cubicBezTo>
                          <a:pt x="55051" y="617727"/>
                          <a:pt x="75535" y="637842"/>
                          <a:pt x="99391" y="639131"/>
                        </a:cubicBezTo>
                        <a:cubicBezTo>
                          <a:pt x="569344" y="664534"/>
                          <a:pt x="1040296" y="665635"/>
                          <a:pt x="1510748" y="678887"/>
                        </a:cubicBezTo>
                        <a:cubicBezTo>
                          <a:pt x="1537092" y="613027"/>
                          <a:pt x="1573251" y="528270"/>
                          <a:pt x="1590261" y="460227"/>
                        </a:cubicBezTo>
                        <a:cubicBezTo>
                          <a:pt x="1615933" y="357536"/>
                          <a:pt x="1594984" y="403445"/>
                          <a:pt x="1649896" y="321079"/>
                        </a:cubicBezTo>
                        <a:cubicBezTo>
                          <a:pt x="1656522" y="301201"/>
                          <a:pt x="1664018" y="281591"/>
                          <a:pt x="1669774" y="261444"/>
                        </a:cubicBezTo>
                        <a:cubicBezTo>
                          <a:pt x="1677279" y="235175"/>
                          <a:pt x="1681802" y="208099"/>
                          <a:pt x="1689652" y="181931"/>
                        </a:cubicBezTo>
                        <a:cubicBezTo>
                          <a:pt x="1701694" y="141791"/>
                          <a:pt x="1729409" y="62661"/>
                          <a:pt x="1729409" y="62661"/>
                        </a:cubicBezTo>
                        <a:cubicBezTo>
                          <a:pt x="1722783" y="42783"/>
                          <a:pt x="1729678" y="8783"/>
                          <a:pt x="1709531" y="3027"/>
                        </a:cubicBezTo>
                        <a:cubicBezTo>
                          <a:pt x="1670777" y="-8045"/>
                          <a:pt x="1629606" y="14162"/>
                          <a:pt x="1590261" y="22905"/>
                        </a:cubicBezTo>
                        <a:cubicBezTo>
                          <a:pt x="1542440" y="33532"/>
                          <a:pt x="1501758" y="61027"/>
                          <a:pt x="1451113" y="62661"/>
                        </a:cubicBezTo>
                        <a:cubicBezTo>
                          <a:pt x="1066943" y="75054"/>
                          <a:pt x="682487" y="75914"/>
                          <a:pt x="298174" y="82540"/>
                        </a:cubicBezTo>
                        <a:lnTo>
                          <a:pt x="238539" y="18193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A738C222-7AAE-4F02-BDE1-FE676BFCA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9" y="-110737"/>
            <a:ext cx="914400" cy="9144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F57809B-C166-4168-8049-D58D7EE37CC7}"/>
              </a:ext>
            </a:extLst>
          </p:cNvPr>
          <p:cNvSpPr/>
          <p:nvPr/>
        </p:nvSpPr>
        <p:spPr>
          <a:xfrm>
            <a:off x="1042436" y="256019"/>
            <a:ext cx="7783512" cy="547644"/>
          </a:xfrm>
          <a:prstGeom prst="wedgeRoundRectCallout">
            <a:avLst>
              <a:gd name="adj1" fmla="val -56739"/>
              <a:gd name="adj2" fmla="val -48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7E0356F1-E59C-48D3-AE35-6183BAECF93F}"/>
              </a:ext>
            </a:extLst>
          </p:cNvPr>
          <p:cNvSpPr/>
          <p:nvPr/>
        </p:nvSpPr>
        <p:spPr>
          <a:xfrm>
            <a:off x="1076580" y="256019"/>
            <a:ext cx="8311289" cy="547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Lis.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C’est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quel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article ? Le, la, l’, un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ou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une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? </a:t>
            </a: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[1/4]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62CBF-7956-46F0-BEDB-15AC4A40B031}"/>
              </a:ext>
            </a:extLst>
          </p:cNvPr>
          <p:cNvSpPr/>
          <p:nvPr/>
        </p:nvSpPr>
        <p:spPr>
          <a:xfrm>
            <a:off x="340869" y="2323354"/>
            <a:ext cx="7290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_____ tapis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table;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CC85CE-6565-4CF8-B0FF-7CBB8C85060D}"/>
              </a:ext>
            </a:extLst>
          </p:cNvPr>
          <p:cNvSpPr/>
          <p:nvPr/>
        </p:nvSpPr>
        <p:spPr>
          <a:xfrm>
            <a:off x="340869" y="4390426"/>
            <a:ext cx="7511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table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________ chambre;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51EF1-78DF-44E4-81B8-52D0B32C3E13}"/>
              </a:ext>
            </a:extLst>
          </p:cNvPr>
          <p:cNvSpPr txBox="1"/>
          <p:nvPr/>
        </p:nvSpPr>
        <p:spPr>
          <a:xfrm>
            <a:off x="8859" y="2353517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9896C0-3BBD-425C-A964-D8C6F594084A}"/>
              </a:ext>
            </a:extLst>
          </p:cNvPr>
          <p:cNvSpPr txBox="1"/>
          <p:nvPr/>
        </p:nvSpPr>
        <p:spPr>
          <a:xfrm>
            <a:off x="3411310" y="4360263"/>
            <a:ext cx="137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F29B6-ABE8-4E0F-A9AB-AD14487681E4}"/>
              </a:ext>
            </a:extLst>
          </p:cNvPr>
          <p:cNvSpPr txBox="1"/>
          <p:nvPr/>
        </p:nvSpPr>
        <p:spPr>
          <a:xfrm>
            <a:off x="340869" y="3314663"/>
            <a:ext cx="716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………………………………………………………………………</a:t>
            </a:r>
          </a:p>
        </p:txBody>
      </p:sp>
      <p:pic>
        <p:nvPicPr>
          <p:cNvPr id="24" name="Picture 4" descr="Related image">
            <a:extLst>
              <a:ext uri="{FF2B5EF4-FFF2-40B4-BE49-F238E27FC236}">
                <a16:creationId xmlns:a16="http://schemas.microsoft.com/office/drawing/2014/main" id="{EF03B90E-F8D3-4D69-A490-CA3D600B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52982" y="2033462"/>
            <a:ext cx="1362792" cy="9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E0C3A1CE-53B8-4799-8031-B14DAF2E1112}"/>
              </a:ext>
            </a:extLst>
          </p:cNvPr>
          <p:cNvSpPr/>
          <p:nvPr/>
        </p:nvSpPr>
        <p:spPr>
          <a:xfrm rot="3303424">
            <a:off x="7540627" y="1948256"/>
            <a:ext cx="1729409" cy="678887"/>
          </a:xfrm>
          <a:custGeom>
            <a:avLst/>
            <a:gdLst>
              <a:gd name="connsiteX0" fmla="*/ 238539 w 1729409"/>
              <a:gd name="connsiteY0" fmla="*/ 181931 h 678887"/>
              <a:gd name="connsiteX1" fmla="*/ 238539 w 1729409"/>
              <a:gd name="connsiteY1" fmla="*/ 181931 h 678887"/>
              <a:gd name="connsiteX2" fmla="*/ 99391 w 1729409"/>
              <a:gd name="connsiteY2" fmla="*/ 340957 h 678887"/>
              <a:gd name="connsiteX3" fmla="*/ 39757 w 1729409"/>
              <a:gd name="connsiteY3" fmla="*/ 380713 h 678887"/>
              <a:gd name="connsiteX4" fmla="*/ 0 w 1729409"/>
              <a:gd name="connsiteY4" fmla="*/ 519861 h 678887"/>
              <a:gd name="connsiteX5" fmla="*/ 39757 w 1729409"/>
              <a:gd name="connsiteY5" fmla="*/ 599374 h 678887"/>
              <a:gd name="connsiteX6" fmla="*/ 99391 w 1729409"/>
              <a:gd name="connsiteY6" fmla="*/ 639131 h 678887"/>
              <a:gd name="connsiteX7" fmla="*/ 1510748 w 1729409"/>
              <a:gd name="connsiteY7" fmla="*/ 678887 h 678887"/>
              <a:gd name="connsiteX8" fmla="*/ 1590261 w 1729409"/>
              <a:gd name="connsiteY8" fmla="*/ 460227 h 678887"/>
              <a:gd name="connsiteX9" fmla="*/ 1649896 w 1729409"/>
              <a:gd name="connsiteY9" fmla="*/ 321079 h 678887"/>
              <a:gd name="connsiteX10" fmla="*/ 1669774 w 1729409"/>
              <a:gd name="connsiteY10" fmla="*/ 261444 h 678887"/>
              <a:gd name="connsiteX11" fmla="*/ 1689652 w 1729409"/>
              <a:gd name="connsiteY11" fmla="*/ 181931 h 678887"/>
              <a:gd name="connsiteX12" fmla="*/ 1729409 w 1729409"/>
              <a:gd name="connsiteY12" fmla="*/ 62661 h 678887"/>
              <a:gd name="connsiteX13" fmla="*/ 1709531 w 1729409"/>
              <a:gd name="connsiteY13" fmla="*/ 3027 h 678887"/>
              <a:gd name="connsiteX14" fmla="*/ 1590261 w 1729409"/>
              <a:gd name="connsiteY14" fmla="*/ 22905 h 678887"/>
              <a:gd name="connsiteX15" fmla="*/ 1451113 w 1729409"/>
              <a:gd name="connsiteY15" fmla="*/ 62661 h 678887"/>
              <a:gd name="connsiteX16" fmla="*/ 298174 w 1729409"/>
              <a:gd name="connsiteY16" fmla="*/ 82540 h 678887"/>
              <a:gd name="connsiteX17" fmla="*/ 238539 w 1729409"/>
              <a:gd name="connsiteY17" fmla="*/ 181931 h 6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9409" h="678887" fill="none" extrusionOk="0">
                <a:moveTo>
                  <a:pt x="238539" y="181931"/>
                </a:moveTo>
                <a:lnTo>
                  <a:pt x="238539" y="181931"/>
                </a:lnTo>
                <a:cubicBezTo>
                  <a:pt x="176118" y="222836"/>
                  <a:pt x="140516" y="305140"/>
                  <a:pt x="99391" y="340957"/>
                </a:cubicBezTo>
                <a:cubicBezTo>
                  <a:pt x="84733" y="358925"/>
                  <a:pt x="52432" y="361167"/>
                  <a:pt x="39757" y="380713"/>
                </a:cubicBezTo>
                <a:cubicBezTo>
                  <a:pt x="29788" y="394534"/>
                  <a:pt x="723" y="514932"/>
                  <a:pt x="0" y="519861"/>
                </a:cubicBezTo>
                <a:cubicBezTo>
                  <a:pt x="11273" y="539744"/>
                  <a:pt x="24076" y="578527"/>
                  <a:pt x="39757" y="599374"/>
                </a:cubicBezTo>
                <a:cubicBezTo>
                  <a:pt x="55733" y="618435"/>
                  <a:pt x="73622" y="643340"/>
                  <a:pt x="99391" y="639131"/>
                </a:cubicBezTo>
                <a:cubicBezTo>
                  <a:pt x="535530" y="660451"/>
                  <a:pt x="1018516" y="782866"/>
                  <a:pt x="1510748" y="678887"/>
                </a:cubicBezTo>
                <a:cubicBezTo>
                  <a:pt x="1534366" y="606049"/>
                  <a:pt x="1562600" y="521450"/>
                  <a:pt x="1590261" y="460227"/>
                </a:cubicBezTo>
                <a:cubicBezTo>
                  <a:pt x="1618418" y="353969"/>
                  <a:pt x="1596490" y="399136"/>
                  <a:pt x="1649896" y="321079"/>
                </a:cubicBezTo>
                <a:cubicBezTo>
                  <a:pt x="1656369" y="299818"/>
                  <a:pt x="1664548" y="280028"/>
                  <a:pt x="1669774" y="261444"/>
                </a:cubicBezTo>
                <a:cubicBezTo>
                  <a:pt x="1672749" y="234442"/>
                  <a:pt x="1681859" y="206068"/>
                  <a:pt x="1689652" y="181931"/>
                </a:cubicBezTo>
                <a:cubicBezTo>
                  <a:pt x="1701694" y="141791"/>
                  <a:pt x="1729409" y="62661"/>
                  <a:pt x="1729409" y="62661"/>
                </a:cubicBezTo>
                <a:cubicBezTo>
                  <a:pt x="1722199" y="42469"/>
                  <a:pt x="1732228" y="6554"/>
                  <a:pt x="1709531" y="3027"/>
                </a:cubicBezTo>
                <a:cubicBezTo>
                  <a:pt x="1666577" y="-4261"/>
                  <a:pt x="1622238" y="6200"/>
                  <a:pt x="1590261" y="22905"/>
                </a:cubicBezTo>
                <a:cubicBezTo>
                  <a:pt x="1549489" y="22413"/>
                  <a:pt x="1492262" y="70357"/>
                  <a:pt x="1451113" y="62661"/>
                </a:cubicBezTo>
                <a:cubicBezTo>
                  <a:pt x="1014088" y="144045"/>
                  <a:pt x="773248" y="77864"/>
                  <a:pt x="298174" y="82540"/>
                </a:cubicBezTo>
                <a:cubicBezTo>
                  <a:pt x="279718" y="121470"/>
                  <a:pt x="252324" y="148505"/>
                  <a:pt x="238539" y="181931"/>
                </a:cubicBezTo>
                <a:close/>
              </a:path>
              <a:path w="1729409" h="678887" stroke="0" extrusionOk="0">
                <a:moveTo>
                  <a:pt x="238539" y="181931"/>
                </a:moveTo>
                <a:lnTo>
                  <a:pt x="238539" y="181931"/>
                </a:lnTo>
                <a:cubicBezTo>
                  <a:pt x="196618" y="224450"/>
                  <a:pt x="141291" y="289586"/>
                  <a:pt x="99391" y="340957"/>
                </a:cubicBezTo>
                <a:cubicBezTo>
                  <a:pt x="84124" y="352652"/>
                  <a:pt x="54594" y="360362"/>
                  <a:pt x="39757" y="380713"/>
                </a:cubicBezTo>
                <a:cubicBezTo>
                  <a:pt x="29158" y="393941"/>
                  <a:pt x="1184" y="514832"/>
                  <a:pt x="0" y="519861"/>
                </a:cubicBezTo>
                <a:cubicBezTo>
                  <a:pt x="11783" y="544967"/>
                  <a:pt x="22427" y="584480"/>
                  <a:pt x="39757" y="599374"/>
                </a:cubicBezTo>
                <a:cubicBezTo>
                  <a:pt x="53741" y="615205"/>
                  <a:pt x="76909" y="643667"/>
                  <a:pt x="99391" y="639131"/>
                </a:cubicBezTo>
                <a:cubicBezTo>
                  <a:pt x="610278" y="667221"/>
                  <a:pt x="1089246" y="674471"/>
                  <a:pt x="1510748" y="678887"/>
                </a:cubicBezTo>
                <a:cubicBezTo>
                  <a:pt x="1545480" y="615374"/>
                  <a:pt x="1573668" y="532833"/>
                  <a:pt x="1590261" y="460227"/>
                </a:cubicBezTo>
                <a:cubicBezTo>
                  <a:pt x="1614961" y="356545"/>
                  <a:pt x="1596346" y="403150"/>
                  <a:pt x="1649896" y="321079"/>
                </a:cubicBezTo>
                <a:cubicBezTo>
                  <a:pt x="1655809" y="301484"/>
                  <a:pt x="1664348" y="285148"/>
                  <a:pt x="1669774" y="261444"/>
                </a:cubicBezTo>
                <a:cubicBezTo>
                  <a:pt x="1684747" y="237423"/>
                  <a:pt x="1677907" y="214458"/>
                  <a:pt x="1689652" y="181931"/>
                </a:cubicBezTo>
                <a:cubicBezTo>
                  <a:pt x="1701694" y="141791"/>
                  <a:pt x="1729409" y="62661"/>
                  <a:pt x="1729409" y="62661"/>
                </a:cubicBezTo>
                <a:cubicBezTo>
                  <a:pt x="1724063" y="46874"/>
                  <a:pt x="1731904" y="11264"/>
                  <a:pt x="1709531" y="3027"/>
                </a:cubicBezTo>
                <a:cubicBezTo>
                  <a:pt x="1671305" y="-14562"/>
                  <a:pt x="1620320" y="11531"/>
                  <a:pt x="1590261" y="22905"/>
                </a:cubicBezTo>
                <a:cubicBezTo>
                  <a:pt x="1540322" y="31387"/>
                  <a:pt x="1493487" y="53722"/>
                  <a:pt x="1451113" y="62661"/>
                </a:cubicBezTo>
                <a:cubicBezTo>
                  <a:pt x="1036138" y="22516"/>
                  <a:pt x="716046" y="56177"/>
                  <a:pt x="298174" y="82540"/>
                </a:cubicBezTo>
                <a:cubicBezTo>
                  <a:pt x="287809" y="114032"/>
                  <a:pt x="241712" y="154083"/>
                  <a:pt x="238539" y="181931"/>
                </a:cubicBezTo>
                <a:close/>
              </a:path>
            </a:pathLst>
          </a:custGeom>
          <a:solidFill>
            <a:srgbClr val="FFBA48"/>
          </a:solidFill>
          <a:ln w="76200">
            <a:solidFill>
              <a:srgbClr val="4394CB"/>
            </a:solidFill>
            <a:extLst>
              <a:ext uri="{C807C97D-BFC1-408E-A445-0C87EB9F89A2}">
                <ask:lineSketchStyleProps xmlns:ask="http://schemas.microsoft.com/office/drawing/2018/sketchyshapes" sd="1276107436">
                  <a:custGeom>
                    <a:avLst/>
                    <a:gdLst>
                      <a:gd name="connsiteX0" fmla="*/ 238539 w 1729409"/>
                      <a:gd name="connsiteY0" fmla="*/ 181931 h 678887"/>
                      <a:gd name="connsiteX1" fmla="*/ 238539 w 1729409"/>
                      <a:gd name="connsiteY1" fmla="*/ 181931 h 678887"/>
                      <a:gd name="connsiteX2" fmla="*/ 99391 w 1729409"/>
                      <a:gd name="connsiteY2" fmla="*/ 340957 h 678887"/>
                      <a:gd name="connsiteX3" fmla="*/ 39757 w 1729409"/>
                      <a:gd name="connsiteY3" fmla="*/ 380713 h 678887"/>
                      <a:gd name="connsiteX4" fmla="*/ 0 w 1729409"/>
                      <a:gd name="connsiteY4" fmla="*/ 519861 h 678887"/>
                      <a:gd name="connsiteX5" fmla="*/ 39757 w 1729409"/>
                      <a:gd name="connsiteY5" fmla="*/ 599374 h 678887"/>
                      <a:gd name="connsiteX6" fmla="*/ 99391 w 1729409"/>
                      <a:gd name="connsiteY6" fmla="*/ 639131 h 678887"/>
                      <a:gd name="connsiteX7" fmla="*/ 1510748 w 1729409"/>
                      <a:gd name="connsiteY7" fmla="*/ 678887 h 678887"/>
                      <a:gd name="connsiteX8" fmla="*/ 1590261 w 1729409"/>
                      <a:gd name="connsiteY8" fmla="*/ 460227 h 678887"/>
                      <a:gd name="connsiteX9" fmla="*/ 1649896 w 1729409"/>
                      <a:gd name="connsiteY9" fmla="*/ 321079 h 678887"/>
                      <a:gd name="connsiteX10" fmla="*/ 1669774 w 1729409"/>
                      <a:gd name="connsiteY10" fmla="*/ 261444 h 678887"/>
                      <a:gd name="connsiteX11" fmla="*/ 1689652 w 1729409"/>
                      <a:gd name="connsiteY11" fmla="*/ 181931 h 678887"/>
                      <a:gd name="connsiteX12" fmla="*/ 1729409 w 1729409"/>
                      <a:gd name="connsiteY12" fmla="*/ 62661 h 678887"/>
                      <a:gd name="connsiteX13" fmla="*/ 1709531 w 1729409"/>
                      <a:gd name="connsiteY13" fmla="*/ 3027 h 678887"/>
                      <a:gd name="connsiteX14" fmla="*/ 1590261 w 1729409"/>
                      <a:gd name="connsiteY14" fmla="*/ 22905 h 678887"/>
                      <a:gd name="connsiteX15" fmla="*/ 1451113 w 1729409"/>
                      <a:gd name="connsiteY15" fmla="*/ 62661 h 678887"/>
                      <a:gd name="connsiteX16" fmla="*/ 298174 w 1729409"/>
                      <a:gd name="connsiteY16" fmla="*/ 82540 h 678887"/>
                      <a:gd name="connsiteX17" fmla="*/ 238539 w 1729409"/>
                      <a:gd name="connsiteY17" fmla="*/ 181931 h 678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729409" h="678887">
                        <a:moveTo>
                          <a:pt x="238539" y="181931"/>
                        </a:moveTo>
                        <a:lnTo>
                          <a:pt x="238539" y="181931"/>
                        </a:lnTo>
                        <a:cubicBezTo>
                          <a:pt x="192156" y="234940"/>
                          <a:pt x="149197" y="291151"/>
                          <a:pt x="99391" y="340957"/>
                        </a:cubicBezTo>
                        <a:cubicBezTo>
                          <a:pt x="82498" y="357850"/>
                          <a:pt x="54681" y="362058"/>
                          <a:pt x="39757" y="380713"/>
                        </a:cubicBezTo>
                        <a:cubicBezTo>
                          <a:pt x="29385" y="393678"/>
                          <a:pt x="1300" y="514663"/>
                          <a:pt x="0" y="519861"/>
                        </a:cubicBezTo>
                        <a:cubicBezTo>
                          <a:pt x="13252" y="546365"/>
                          <a:pt x="20787" y="576609"/>
                          <a:pt x="39757" y="599374"/>
                        </a:cubicBezTo>
                        <a:cubicBezTo>
                          <a:pt x="55051" y="617727"/>
                          <a:pt x="75535" y="637842"/>
                          <a:pt x="99391" y="639131"/>
                        </a:cubicBezTo>
                        <a:cubicBezTo>
                          <a:pt x="569344" y="664534"/>
                          <a:pt x="1040296" y="665635"/>
                          <a:pt x="1510748" y="678887"/>
                        </a:cubicBezTo>
                        <a:cubicBezTo>
                          <a:pt x="1537092" y="613027"/>
                          <a:pt x="1573251" y="528270"/>
                          <a:pt x="1590261" y="460227"/>
                        </a:cubicBezTo>
                        <a:cubicBezTo>
                          <a:pt x="1615933" y="357536"/>
                          <a:pt x="1594984" y="403445"/>
                          <a:pt x="1649896" y="321079"/>
                        </a:cubicBezTo>
                        <a:cubicBezTo>
                          <a:pt x="1656522" y="301201"/>
                          <a:pt x="1664018" y="281591"/>
                          <a:pt x="1669774" y="261444"/>
                        </a:cubicBezTo>
                        <a:cubicBezTo>
                          <a:pt x="1677279" y="235175"/>
                          <a:pt x="1681802" y="208099"/>
                          <a:pt x="1689652" y="181931"/>
                        </a:cubicBezTo>
                        <a:cubicBezTo>
                          <a:pt x="1701694" y="141791"/>
                          <a:pt x="1729409" y="62661"/>
                          <a:pt x="1729409" y="62661"/>
                        </a:cubicBezTo>
                        <a:cubicBezTo>
                          <a:pt x="1722783" y="42783"/>
                          <a:pt x="1729678" y="8783"/>
                          <a:pt x="1709531" y="3027"/>
                        </a:cubicBezTo>
                        <a:cubicBezTo>
                          <a:pt x="1670777" y="-8045"/>
                          <a:pt x="1629606" y="14162"/>
                          <a:pt x="1590261" y="22905"/>
                        </a:cubicBezTo>
                        <a:cubicBezTo>
                          <a:pt x="1542440" y="33532"/>
                          <a:pt x="1501758" y="61027"/>
                          <a:pt x="1451113" y="62661"/>
                        </a:cubicBezTo>
                        <a:cubicBezTo>
                          <a:pt x="1066943" y="75054"/>
                          <a:pt x="682487" y="75914"/>
                          <a:pt x="298174" y="82540"/>
                        </a:cubicBezTo>
                        <a:lnTo>
                          <a:pt x="238539" y="181931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975E05-ECDD-4649-AB5B-824D6278D3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5143">
            <a:off x="9387869" y="4118567"/>
            <a:ext cx="1752082" cy="1232297"/>
          </a:xfrm>
          <a:prstGeom prst="rect">
            <a:avLst/>
          </a:prstGeom>
        </p:spPr>
      </p:pic>
      <p:pic>
        <p:nvPicPr>
          <p:cNvPr id="17" name="Picture 4" descr="Related image">
            <a:extLst>
              <a:ext uri="{FF2B5EF4-FFF2-40B4-BE49-F238E27FC236}">
                <a16:creationId xmlns:a16="http://schemas.microsoft.com/office/drawing/2014/main" id="{18D60518-105B-42C2-AC6A-BEF8E5E8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83109">
            <a:off x="7442395" y="4078871"/>
            <a:ext cx="1846083" cy="13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03FAEA5-A960-401E-8E35-BA52742E7B7A}"/>
              </a:ext>
            </a:extLst>
          </p:cNvPr>
          <p:cNvSpPr txBox="1"/>
          <p:nvPr/>
        </p:nvSpPr>
        <p:spPr>
          <a:xfrm>
            <a:off x="124460" y="109413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Paris il y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DF3405-2D9B-4A1D-9D8A-36A4AD5D0FCD}"/>
              </a:ext>
            </a:extLst>
          </p:cNvPr>
          <p:cNvSpPr txBox="1"/>
          <p:nvPr/>
        </p:nvSpPr>
        <p:spPr>
          <a:xfrm>
            <a:off x="124460" y="169768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rue il y a une maison;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B483D-B5DA-4472-9D72-0AD14F3C2C3D}"/>
              </a:ext>
            </a:extLst>
          </p:cNvPr>
          <p:cNvSpPr txBox="1"/>
          <p:nvPr/>
        </p:nvSpPr>
        <p:spPr>
          <a:xfrm>
            <a:off x="159465" y="232152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cette maison il y a un escalier;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BA52F-70C8-4B5D-9D6E-CFDF4D5D7F8F}"/>
              </a:ext>
            </a:extLst>
          </p:cNvPr>
          <p:cNvSpPr txBox="1"/>
          <p:nvPr/>
        </p:nvSpPr>
        <p:spPr>
          <a:xfrm>
            <a:off x="159465" y="29250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 escalier il y a une chambre;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D8E67-1093-4FB9-9100-2B69856BECF7}"/>
              </a:ext>
            </a:extLst>
          </p:cNvPr>
          <p:cNvSpPr txBox="1"/>
          <p:nvPr/>
        </p:nvSpPr>
        <p:spPr>
          <a:xfrm>
            <a:off x="159465" y="349035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cette chambre il y a une table;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18C5A-9096-4B8F-85FB-2C43F5B60903}"/>
              </a:ext>
            </a:extLst>
          </p:cNvPr>
          <p:cNvSpPr txBox="1"/>
          <p:nvPr/>
        </p:nvSpPr>
        <p:spPr>
          <a:xfrm>
            <a:off x="124460" y="40541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cette table il y a un tapis;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A3E503-F810-443E-9F6F-E475B241CBCC}"/>
              </a:ext>
            </a:extLst>
          </p:cNvPr>
          <p:cNvSpPr txBox="1"/>
          <p:nvPr/>
        </p:nvSpPr>
        <p:spPr>
          <a:xfrm>
            <a:off x="138591" y="46880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ce tapis il y a une cage;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A9AC3-B879-4908-80F7-B93B0549CB83}"/>
              </a:ext>
            </a:extLst>
          </p:cNvPr>
          <p:cNvSpPr txBox="1"/>
          <p:nvPr/>
        </p:nvSpPr>
        <p:spPr>
          <a:xfrm>
            <a:off x="148196" y="527488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cette cage il y a un nid;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693E4-7E5F-4317-8F3F-B2F8A9CFC2C6}"/>
              </a:ext>
            </a:extLst>
          </p:cNvPr>
          <p:cNvSpPr txBox="1"/>
          <p:nvPr/>
        </p:nvSpPr>
        <p:spPr>
          <a:xfrm>
            <a:off x="159465" y="58468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 nid il y a un œuf,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B5AA2-743D-4F80-97AA-9473DB9C72EC}"/>
              </a:ext>
            </a:extLst>
          </p:cNvPr>
          <p:cNvSpPr txBox="1"/>
          <p:nvPr/>
        </p:nvSpPr>
        <p:spPr>
          <a:xfrm>
            <a:off x="111527" y="64106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cet œuf il y a un oiseau.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F8E99-438D-42A7-9D7B-496CB8068C5D}"/>
              </a:ext>
            </a:extLst>
          </p:cNvPr>
          <p:cNvSpPr txBox="1"/>
          <p:nvPr/>
        </p:nvSpPr>
        <p:spPr>
          <a:xfrm>
            <a:off x="4885425" y="10999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L'oiseau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F0DE67-E232-443E-9792-9EB79085A460}"/>
              </a:ext>
            </a:extLst>
          </p:cNvPr>
          <p:cNvSpPr txBox="1"/>
          <p:nvPr/>
        </p:nvSpPr>
        <p:spPr>
          <a:xfrm>
            <a:off x="4885425" y="167055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7C295-1F78-46BE-BD02-15515AF8441C}"/>
              </a:ext>
            </a:extLst>
          </p:cNvPr>
          <p:cNvSpPr txBox="1"/>
          <p:nvPr/>
        </p:nvSpPr>
        <p:spPr>
          <a:xfrm>
            <a:off x="4869952" y="220279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cage;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A798F-A0F2-4A26-AA38-D83116C86ABB}"/>
              </a:ext>
            </a:extLst>
          </p:cNvPr>
          <p:cNvSpPr txBox="1"/>
          <p:nvPr/>
        </p:nvSpPr>
        <p:spPr>
          <a:xfrm>
            <a:off x="4885425" y="284999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tapis;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C1AE6E-BE4C-4094-867C-16345DAD3306}"/>
              </a:ext>
            </a:extLst>
          </p:cNvPr>
          <p:cNvSpPr txBox="1"/>
          <p:nvPr/>
        </p:nvSpPr>
        <p:spPr>
          <a:xfrm>
            <a:off x="4859559" y="337533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renversa la table;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DF9E0-BC04-4907-9BC8-9DC6312105C9}"/>
              </a:ext>
            </a:extLst>
          </p:cNvPr>
          <p:cNvSpPr txBox="1"/>
          <p:nvPr/>
        </p:nvSpPr>
        <p:spPr>
          <a:xfrm>
            <a:off x="4907497" y="397483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chambre;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40416-D5FC-4D8B-B3FD-AFC84C3A8147}"/>
              </a:ext>
            </a:extLst>
          </p:cNvPr>
          <p:cNvSpPr txBox="1"/>
          <p:nvPr/>
        </p:nvSpPr>
        <p:spPr>
          <a:xfrm>
            <a:off x="4859559" y="456832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CD6493-320F-4325-B248-5A78900BCD99}"/>
              </a:ext>
            </a:extLst>
          </p:cNvPr>
          <p:cNvSpPr txBox="1"/>
          <p:nvPr/>
        </p:nvSpPr>
        <p:spPr>
          <a:xfrm>
            <a:off x="4869952" y="514941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CD6D06-96B8-4FE7-BAC9-A80975D23B09}"/>
              </a:ext>
            </a:extLst>
          </p:cNvPr>
          <p:cNvSpPr txBox="1"/>
          <p:nvPr/>
        </p:nvSpPr>
        <p:spPr>
          <a:xfrm>
            <a:off x="4859559" y="574651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maison renversa la rue;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9760D86-5208-414E-8E8A-DC395300FB51}"/>
              </a:ext>
            </a:extLst>
          </p:cNvPr>
          <p:cNvSpPr txBox="1">
            <a:spLocks/>
          </p:cNvSpPr>
          <p:nvPr/>
        </p:nvSpPr>
        <p:spPr>
          <a:xfrm>
            <a:off x="10686190" y="891888"/>
            <a:ext cx="150581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27" y="-65025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1165966" y="160347"/>
            <a:ext cx="5155321" cy="400110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Pratique le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mémoire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01571E-FD88-455A-8C75-64BD7AE67CBC}"/>
              </a:ext>
            </a:extLst>
          </p:cNvPr>
          <p:cNvSpPr txBox="1"/>
          <p:nvPr/>
        </p:nvSpPr>
        <p:spPr>
          <a:xfrm>
            <a:off x="4859559" y="635974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 renversa la ville de Paris.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6367B-B6CA-42C4-AE50-322A8C579900}"/>
              </a:ext>
            </a:extLst>
          </p:cNvPr>
          <p:cNvSpPr txBox="1"/>
          <p:nvPr/>
        </p:nvSpPr>
        <p:spPr>
          <a:xfrm>
            <a:off x="9497165" y="-46876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nest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to overturn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carpet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122730-6AE8-48E3-A388-CE8C3B89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190" y="891448"/>
            <a:ext cx="1602973" cy="420390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3DB12D-7121-43DE-B3EF-7470A725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42" y="1116989"/>
            <a:ext cx="1127858" cy="475205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FAEA5-A960-401E-8E35-BA52742E7B7A}"/>
              </a:ext>
            </a:extLst>
          </p:cNvPr>
          <p:cNvSpPr txBox="1"/>
          <p:nvPr/>
        </p:nvSpPr>
        <p:spPr>
          <a:xfrm>
            <a:off x="124460" y="109413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il y 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DF3405-2D9B-4A1D-9D8A-36A4AD5D0FCD}"/>
              </a:ext>
            </a:extLst>
          </p:cNvPr>
          <p:cNvSpPr txBox="1"/>
          <p:nvPr/>
        </p:nvSpPr>
        <p:spPr>
          <a:xfrm>
            <a:off x="124460" y="169768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rue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maison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B483D-B5DA-4472-9D72-0AD14F3C2C3D}"/>
              </a:ext>
            </a:extLst>
          </p:cNvPr>
          <p:cNvSpPr txBox="1"/>
          <p:nvPr/>
        </p:nvSpPr>
        <p:spPr>
          <a:xfrm>
            <a:off x="159465" y="232152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maison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escalier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BA52F-70C8-4B5D-9D6E-CFDF4D5D7F8F}"/>
              </a:ext>
            </a:extLst>
          </p:cNvPr>
          <p:cNvSpPr txBox="1"/>
          <p:nvPr/>
        </p:nvSpPr>
        <p:spPr>
          <a:xfrm>
            <a:off x="159465" y="29250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escalier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chambre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D8E67-1093-4FB9-9100-2B69856BECF7}"/>
              </a:ext>
            </a:extLst>
          </p:cNvPr>
          <p:cNvSpPr txBox="1"/>
          <p:nvPr/>
        </p:nvSpPr>
        <p:spPr>
          <a:xfrm>
            <a:off x="159465" y="349035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chambre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18C5A-9096-4B8F-85FB-2C43F5B60903}"/>
              </a:ext>
            </a:extLst>
          </p:cNvPr>
          <p:cNvSpPr txBox="1"/>
          <p:nvPr/>
        </p:nvSpPr>
        <p:spPr>
          <a:xfrm>
            <a:off x="124460" y="40541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table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tapis;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A3E503-F810-443E-9F6F-E475B241CBCC}"/>
              </a:ext>
            </a:extLst>
          </p:cNvPr>
          <p:cNvSpPr txBox="1"/>
          <p:nvPr/>
        </p:nvSpPr>
        <p:spPr>
          <a:xfrm>
            <a:off x="138591" y="46880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tapis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une cage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A9AC3-B879-4908-80F7-B93B0549CB83}"/>
              </a:ext>
            </a:extLst>
          </p:cNvPr>
          <p:cNvSpPr txBox="1"/>
          <p:nvPr/>
        </p:nvSpPr>
        <p:spPr>
          <a:xfrm>
            <a:off x="148196" y="527488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cage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nid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693E4-7E5F-4317-8F3F-B2F8A9CFC2C6}"/>
              </a:ext>
            </a:extLst>
          </p:cNvPr>
          <p:cNvSpPr txBox="1"/>
          <p:nvPr/>
        </p:nvSpPr>
        <p:spPr>
          <a:xfrm>
            <a:off x="159465" y="58468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 nid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œuf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B5AA2-743D-4F80-97AA-9473DB9C72EC}"/>
              </a:ext>
            </a:extLst>
          </p:cNvPr>
          <p:cNvSpPr txBox="1"/>
          <p:nvPr/>
        </p:nvSpPr>
        <p:spPr>
          <a:xfrm>
            <a:off x="111527" y="64106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 œuf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 y 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oiseau.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F8E99-438D-42A7-9D7B-496CB8068C5D}"/>
              </a:ext>
            </a:extLst>
          </p:cNvPr>
          <p:cNvSpPr txBox="1"/>
          <p:nvPr/>
        </p:nvSpPr>
        <p:spPr>
          <a:xfrm>
            <a:off x="4885425" y="10999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L'oiseau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F0DE67-E232-443E-9792-9EB79085A460}"/>
              </a:ext>
            </a:extLst>
          </p:cNvPr>
          <p:cNvSpPr txBox="1"/>
          <p:nvPr/>
        </p:nvSpPr>
        <p:spPr>
          <a:xfrm>
            <a:off x="4885425" y="167055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L'œuf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7C295-1F78-46BE-BD02-15515AF8441C}"/>
              </a:ext>
            </a:extLst>
          </p:cNvPr>
          <p:cNvSpPr txBox="1"/>
          <p:nvPr/>
        </p:nvSpPr>
        <p:spPr>
          <a:xfrm>
            <a:off x="4869952" y="220279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A798F-A0F2-4A26-AA38-D83116C86ABB}"/>
              </a:ext>
            </a:extLst>
          </p:cNvPr>
          <p:cNvSpPr txBox="1"/>
          <p:nvPr/>
        </p:nvSpPr>
        <p:spPr>
          <a:xfrm>
            <a:off x="4885425" y="284999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cage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C1AE6E-BE4C-4094-867C-16345DAD3306}"/>
              </a:ext>
            </a:extLst>
          </p:cNvPr>
          <p:cNvSpPr txBox="1"/>
          <p:nvPr/>
        </p:nvSpPr>
        <p:spPr>
          <a:xfrm>
            <a:off x="4859559" y="337533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DF9E0-BC04-4907-9BC8-9DC6312105C9}"/>
              </a:ext>
            </a:extLst>
          </p:cNvPr>
          <p:cNvSpPr txBox="1"/>
          <p:nvPr/>
        </p:nvSpPr>
        <p:spPr>
          <a:xfrm>
            <a:off x="4907497" y="397483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table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40416-D5FC-4D8B-B3FD-AFC84C3A8147}"/>
              </a:ext>
            </a:extLst>
          </p:cNvPr>
          <p:cNvSpPr txBox="1"/>
          <p:nvPr/>
        </p:nvSpPr>
        <p:spPr>
          <a:xfrm>
            <a:off x="4859559" y="456832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chambre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CD6493-320F-4325-B248-5A78900BCD99}"/>
              </a:ext>
            </a:extLst>
          </p:cNvPr>
          <p:cNvSpPr txBox="1"/>
          <p:nvPr/>
        </p:nvSpPr>
        <p:spPr>
          <a:xfrm>
            <a:off x="4869952" y="514941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L'escalier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CD6D06-96B8-4FE7-BAC9-A80975D23B09}"/>
              </a:ext>
            </a:extLst>
          </p:cNvPr>
          <p:cNvSpPr txBox="1"/>
          <p:nvPr/>
        </p:nvSpPr>
        <p:spPr>
          <a:xfrm>
            <a:off x="4859559" y="574651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maison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;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527" y="-65025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1165966" y="160347"/>
            <a:ext cx="5155321" cy="400110"/>
          </a:xfrm>
          <a:prstGeom prst="wedgeRoundRectCallout">
            <a:avLst>
              <a:gd name="adj1" fmla="val -55301"/>
              <a:gd name="adj2" fmla="val -1097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01571E-FD88-455A-8C75-64BD7AE67CBC}"/>
              </a:ext>
            </a:extLst>
          </p:cNvPr>
          <p:cNvSpPr txBox="1"/>
          <p:nvPr/>
        </p:nvSpPr>
        <p:spPr>
          <a:xfrm>
            <a:off x="4859559" y="635974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rue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renversa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ville de Paris.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6367B-B6CA-42C4-AE50-322A8C579900}"/>
              </a:ext>
            </a:extLst>
          </p:cNvPr>
          <p:cNvSpPr txBox="1"/>
          <p:nvPr/>
        </p:nvSpPr>
        <p:spPr>
          <a:xfrm>
            <a:off x="9480884" y="5949020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nest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renverser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to overturn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tapis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 carpet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1841-8F5E-4FE4-982A-1A6FC6AB6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9682" y="104152"/>
            <a:ext cx="112785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27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1531</Words>
  <Application>Microsoft Office PowerPoint</Application>
  <PresentationFormat>Widescreen</PresentationFormat>
  <Paragraphs>235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Cavolini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Dans Paris  (Paul Eluard)</vt:lpstr>
      <vt:lpstr>prononcer</vt:lpstr>
      <vt:lpstr>vocabulaire</vt:lpstr>
      <vt:lpstr>lire</vt:lpstr>
      <vt:lpstr>lire</vt:lpstr>
      <vt:lpstr>lire</vt:lpstr>
      <vt:lpstr>lire</vt:lpstr>
      <vt:lpstr>prononcer</vt:lpstr>
      <vt:lpstr>écrire</vt:lpstr>
      <vt:lpstr>écrire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Rachel Hawkes</cp:lastModifiedBy>
  <cp:revision>59</cp:revision>
  <dcterms:created xsi:type="dcterms:W3CDTF">2021-07-02T19:27:01Z</dcterms:created>
  <dcterms:modified xsi:type="dcterms:W3CDTF">2023-09-02T15:01:57Z</dcterms:modified>
</cp:coreProperties>
</file>