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</p:sldMasterIdLst>
  <p:notesMasterIdLst>
    <p:notesMasterId r:id="rId14"/>
  </p:notesMasterIdLst>
  <p:sldIdLst>
    <p:sldId id="257" r:id="rId5"/>
    <p:sldId id="461" r:id="rId6"/>
    <p:sldId id="462" r:id="rId7"/>
    <p:sldId id="1089" r:id="rId8"/>
    <p:sldId id="1090" r:id="rId9"/>
    <p:sldId id="357" r:id="rId10"/>
    <p:sldId id="1091" r:id="rId11"/>
    <p:sldId id="1092" r:id="rId12"/>
    <p:sldId id="109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3796" autoAdjust="0"/>
  </p:normalViewPr>
  <p:slideViewPr>
    <p:cSldViewPr snapToGrid="0">
      <p:cViewPr varScale="1">
        <p:scale>
          <a:sx n="80" d="100"/>
          <a:sy n="80" d="100"/>
        </p:scale>
        <p:origin x="960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5C53-773C-49EE-98CA-2C16F81F252F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D0CC9-DEA3-4A63-A921-D94C06607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Artwork by Steve Clarke. Pronoun pictures from NCELP (www.ncelp.org). All additional pictures selected from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Pixabay</a:t>
            </a: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are available under a Creative Commons</a:t>
            </a: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license, no attribution required.</a:t>
            </a: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Phonics:  </a:t>
            </a:r>
            <a:r>
              <a:rPr lang="it-IT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revisit several SSC</a:t>
            </a:r>
            <a:endParaRPr lang="it-IT" sz="1800" b="0" i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Vocabulary</a:t>
            </a:r>
            <a:r>
              <a:rPr lang="it-IT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en-GB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revisit</a:t>
            </a:r>
            <a:endParaRPr lang="it-IT" sz="1800" b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r>
              <a:rPr lang="it-IT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Revisit 1</a:t>
            </a:r>
            <a:r>
              <a:rPr lang="it-IT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manger [1338]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je voudrais, tu voudrais, il/elle voudrait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[57]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chocolat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[4556]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eau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[475]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fromage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[4475]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gâteau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[4845]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glace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[2580]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jus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[&gt;5000]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pizza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[&gt;5000]</a:t>
            </a:r>
          </a:p>
          <a:p>
            <a:pPr marL="216000" indent="-216000">
              <a:lnSpc>
                <a:spcPct val="100000"/>
              </a:lnSpc>
            </a:pPr>
            <a:r>
              <a:rPr lang="it-IT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Revisit 2</a:t>
            </a:r>
            <a:r>
              <a:rPr lang="it-IT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faire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[25]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je fais il/elle fait  activité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[452] course à pied [n/a] chanson [2142] dessin [2624]  film [848] gâteau [4845] matin [442]  soir [397]  spectacle [1687] ville [360] visite [1072] </a:t>
            </a:r>
          </a:p>
          <a:p>
            <a:pPr marL="216000" indent="-216000">
              <a:lnSpc>
                <a:spcPct val="100000"/>
              </a:lnSpc>
            </a:pP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weekend [2475] 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demain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[871] </a:t>
            </a:r>
          </a:p>
          <a:p>
            <a:pPr marL="216000" indent="-216000">
              <a:lnSpc>
                <a:spcPct val="100000"/>
              </a:lnSpc>
            </a:pPr>
            <a:r>
              <a:rPr lang="en-GB" sz="1600" dirty="0" err="1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6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600" i="1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6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pPr marL="216000" indent="-216000">
              <a:lnSpc>
                <a:spcPct val="100000"/>
              </a:lnSpc>
            </a:pPr>
            <a:endParaRPr lang="en-GB" sz="16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frequency rankings for words that occur in this PowerPoint which have been</a:t>
            </a:r>
            <a:r>
              <a:rPr lang="en-GB" sz="16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 previously</a:t>
            </a: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 introduced in these resources are given in the SOW and in the resources that first</a:t>
            </a:r>
          </a:p>
          <a:p>
            <a:pPr marL="216000" indent="-216000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introduced and formally re-visited those words. </a:t>
            </a:r>
            <a:endParaRPr lang="en-GB" sz="16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For any </a:t>
            </a:r>
            <a:r>
              <a:rPr lang="en-GB" sz="18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other </a:t>
            </a: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words that occur incidentally in this PowerPoint, frequency rankings will be provided in the notes field wherever possible.</a:t>
            </a: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2 minutes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re-introduce the idea of writing a new version of the poem, with different nouns.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 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Tell pupils that during this week they will be writing a new version of this poem, with their choice of vocabulary.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They can either work alone on in pairs.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Move to the next slide to show them where they can write the new nouns that they want to use to replace the words in bold.</a:t>
            </a:r>
          </a:p>
          <a:p>
            <a:pPr marL="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Frequency of unknown words and </a:t>
            </a:r>
            <a:r>
              <a:rPr lang="en-US" b="1" dirty="0" err="1"/>
              <a:t>cogates</a:t>
            </a:r>
            <a:r>
              <a:rPr lang="en-US" b="1" dirty="0"/>
              <a:t>:</a:t>
            </a:r>
            <a:br>
              <a:rPr lang="en-US" dirty="0"/>
            </a:br>
            <a:r>
              <a:rPr lang="en-US" sz="12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nid</a:t>
            </a:r>
            <a:r>
              <a:rPr lang="en-US" sz="12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[&gt;5000] </a:t>
            </a:r>
            <a:r>
              <a:rPr lang="en-US" sz="12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renverser</a:t>
            </a:r>
            <a:r>
              <a:rPr lang="en-US" sz="12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[2079] tapis [3783] </a:t>
            </a:r>
            <a:br>
              <a:rPr lang="en-US" sz="12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  <a:p>
            <a:pPr marL="720" indent="0">
              <a:lnSpc>
                <a:spcPct val="100000"/>
              </a:lnSpc>
              <a:buNone/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8085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20" indent="0">
              <a:lnSpc>
                <a:spcPct val="100000"/>
              </a:lnSpc>
              <a:buNone/>
            </a:pPr>
            <a:r>
              <a:rPr lang="en-GB" sz="1200" b="0" strike="noStrike" spc="-1" dirty="0">
                <a:latin typeface="Arial"/>
              </a:rPr>
              <a:t>HANDOUT</a:t>
            </a:r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047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4 minutes (two slides)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recap reference skills – looking up English to French; understanding codes in a dictionary in order to find out the gender of a noun; applying grammatical knowledge of the definite articles.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b="1" baseline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aseline="0" dirty="0"/>
              <a:t>Teachers click to go through the slide.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415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flexible (to include follow ups for this week, plus any additional ‘spare’ curriculum time for them to work on their poems).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practise reference skills – applying understanding of codes in a dictionary in order to find out the gender of a noun.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0" dirty="0">
              <a:effectLst/>
              <a:latin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>
                <a:effectLst/>
                <a:latin typeface="Calibri" panose="020F0502020204030204" pitchFamily="34" charset="0"/>
              </a:rPr>
              <a:t>Procedure:</a:t>
            </a:r>
            <a:endParaRPr lang="en-GB" sz="1200" b="0" dirty="0">
              <a:effectLst/>
              <a:latin typeface="Calibri" panose="020F0502020204030204" pitchFamily="34" charset="0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Pupils will need paper dictionaries or access to laptops / tablets to access an online dictionary.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Read the instruction and check understanding.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Click x1 to bring up further instruction.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Click x1 to bring up speech bubble that reminds pupils about choosing the correct default language.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Click to bring up the other two call outs.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Note: </a:t>
            </a:r>
            <a:r>
              <a:rPr lang="en-GB" b="0" dirty="0"/>
              <a:t>there are no answers provided here as these are just ideas.</a:t>
            </a: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512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vocabulary.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English meanings of any of the words they know, trying to reach 15 points in total.</a:t>
            </a:r>
            <a:br>
              <a:rPr lang="en-GB" b="0" dirty="0"/>
            </a:br>
            <a:r>
              <a:rPr lang="en-GB" b="0" dirty="0"/>
              <a:t>2. Remind pupils that adjectives can refer to male or female persons and they should note this in their translations. E.g. pleased (f), short (m).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the previous week are green and those from week 1 are blue, thus more points are awarded for them, to recognise that memories fade and more effort (heavy lifting!) is needed to retrieve them.</a:t>
            </a:r>
            <a:br>
              <a:rPr lang="en-GB" dirty="0"/>
            </a:br>
            <a:endParaRPr lang="en-GB" dirty="0"/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8624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vocabulary from week 1, last week and this week.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English meanings of any of the words they know, trying to reach 15 points in total.</a:t>
            </a:r>
            <a:br>
              <a:rPr lang="en-GB" b="0" dirty="0"/>
            </a:br>
            <a:r>
              <a:rPr lang="en-GB" b="0" dirty="0"/>
              <a:t>2. Remind pupils that adjectives can refer to male or female persons and they should note this in their translations. E.g. pleased (f), short (m).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the previous week are green and those from week 1 are blue, thus more points are awarded for them, to recognise that memories fade and more effort (heavy lifting!) is needed to retrieve them.</a:t>
            </a:r>
            <a:br>
              <a:rPr lang="en-GB" dirty="0"/>
            </a:br>
            <a:endParaRPr lang="en-GB" dirty="0"/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1518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HANDOUT</a:t>
            </a:r>
            <a:endParaRPr lang="en-GB" dirty="0"/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5742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HANDOUT</a:t>
            </a:r>
            <a:endParaRPr lang="en-GB" dirty="0"/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2272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85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68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09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4287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500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1225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1501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081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69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037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052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5670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330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750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2927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207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0886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9261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03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75364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5760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570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887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03568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05486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248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83845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61361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5873-1C7A-4874-8585-FB168BC25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71520-615A-4584-A27A-0132E9068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A55A5-88DD-4CD2-8F13-9AD781BDE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2641F-7D5A-4DF0-8152-30972164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52A69-F2CB-4AF2-877B-120B0F8F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6552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4E941-6ECB-47EC-B32B-FA286215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90FD5-59CF-4EA4-B510-74AD3E48E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938B-1CBB-4077-BF81-E87F3B367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6B275-C6E9-4AF9-B880-590FD239E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04CD-126C-4F69-952E-D865F380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4433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983FB-FC60-4622-A36E-209AF98C6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7AB74-6CC8-44CF-8098-D54C8290E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FCFF2-B366-4605-BD2E-A0399C2C8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D4504-350F-4D6A-BB1C-AB50F9873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C6CA3-B8AA-4D92-934C-EA99A6882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8657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04B29-058F-4584-B088-EBEF6C756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B10D0-CC3D-4416-8D01-272499F8F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01AD0-7DEC-4BEF-8853-E7B680F56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F4507-9EAD-40CC-B0F9-C69E46D8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11785-B63A-46FD-9AD1-000A59D11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26ADB-A2DE-47D4-AAF0-5AFA09A9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0864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5D2F3-D9EE-441B-9838-6B7C29C93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E6DC4-AAFE-42F1-82D3-0105B1180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824F6-B546-4108-A2D2-975600D3C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6F8CF9-F8F5-43CC-A668-C0D63C26A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0162B4-4F55-4B29-9311-E46323EE2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F97C3D-FD99-4898-B3EE-71637FBDD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CA6BD2-69E1-4535-87FC-C5B0060CA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2809E5-B199-46AB-9842-EF402F66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09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8974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4F3FB-545C-4F7D-8569-3A398E773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13F22D-3FA0-4F9C-B686-EBB45C060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90ABC8-6BAC-470D-887B-10038163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8DB67-CBFB-4783-8B2E-059E06EFE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3038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9C9A8-3F58-4BDB-9FE4-D02E49437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13BE7D-2E0B-4AEC-B70D-3ED1385E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296AC-0186-49F7-B116-0D6B813F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7985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56906-2AC9-4311-8D95-2D01A5B66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4D86F-EBB9-4F59-9CBF-3B624D5DE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B732D-7E89-494B-9ED5-34124E2C1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A9ED4-9103-445A-B62F-E40A4D3B6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ED427-E8CF-4FA5-800D-9D3D0ABB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2FE80-10B0-44EC-AA61-D22BFAACA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0174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9F3AC-1EF9-4A04-9357-F163A5138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A52682-1081-4A3C-9AE7-8B612E2CA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6C91EC-7F70-4D4D-B09E-FFE0C5872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63DF9-5F6B-49EC-A94B-139B274B5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78016-298F-48F8-AA16-6DA387A1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1617A-4F90-415C-84CE-3772CA290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6382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A842-4E09-4F44-8338-4C937BC0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54F7D1-5F00-40DA-ABD4-0A5A00F45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E30A0-6865-442F-8366-E6FA2E6A9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8077C-3DA4-4F24-A44B-36D8B4718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75124-2FEF-488D-A6DE-647F5965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6521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2A0015-F4B4-4672-B212-B122807D8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A36510-44F5-4CAA-8DBC-DC442C02C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449DE-DC29-4EB1-B57F-8A8395E8B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72CC8-9AA4-4D90-B114-03D8B231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16F8A-55D9-4D1A-8CCD-23B1CD41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26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33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08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5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59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36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6405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43281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01200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8A066B-5312-4EFD-A9D9-B25C75B0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661DB-1CD9-445B-8DC2-2D8CA8233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B2774-F976-48CE-A7E3-25E9CD6562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4927A-49B9-4694-BD14-82D15461011D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E0079-9EE2-4463-95EC-566433751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B3B9C-5BBA-45DF-A188-6F95B427A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68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audio" Target="../media/audio5.wav"/><Relationship Id="rId11" Type="http://schemas.openxmlformats.org/officeDocument/2006/relationships/image" Target="../media/image6.svg"/><Relationship Id="rId5" Type="http://schemas.openxmlformats.org/officeDocument/2006/relationships/audio" Target="../media/audio4.wav"/><Relationship Id="rId10" Type="http://schemas.openxmlformats.org/officeDocument/2006/relationships/image" Target="../media/image5.png"/><Relationship Id="rId4" Type="http://schemas.openxmlformats.org/officeDocument/2006/relationships/audio" Target="../media/audio3.wav"/><Relationship Id="rId9" Type="http://schemas.openxmlformats.org/officeDocument/2006/relationships/hyperlink" Target="http://www.wordreference.com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image" Target="../media/image10.png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3.png"/><Relationship Id="rId5" Type="http://schemas.openxmlformats.org/officeDocument/2006/relationships/audio" Target="../media/audio8.wav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4.wav"/><Relationship Id="rId13" Type="http://schemas.openxmlformats.org/officeDocument/2006/relationships/audio" Target="../media/audio19.wav"/><Relationship Id="rId18" Type="http://schemas.openxmlformats.org/officeDocument/2006/relationships/audio" Target="../media/audio24.wav"/><Relationship Id="rId26" Type="http://schemas.openxmlformats.org/officeDocument/2006/relationships/audio" Target="../media/audio27.wav"/><Relationship Id="rId3" Type="http://schemas.openxmlformats.org/officeDocument/2006/relationships/audio" Target="../media/audio9.wav"/><Relationship Id="rId21" Type="http://schemas.openxmlformats.org/officeDocument/2006/relationships/image" Target="../media/image10.png"/><Relationship Id="rId7" Type="http://schemas.openxmlformats.org/officeDocument/2006/relationships/audio" Target="../media/audio13.wav"/><Relationship Id="rId12" Type="http://schemas.openxmlformats.org/officeDocument/2006/relationships/audio" Target="../media/audio18.wav"/><Relationship Id="rId17" Type="http://schemas.openxmlformats.org/officeDocument/2006/relationships/audio" Target="../media/audio23.wav"/><Relationship Id="rId25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6" Type="http://schemas.openxmlformats.org/officeDocument/2006/relationships/audio" Target="../media/audio22.wav"/><Relationship Id="rId20" Type="http://schemas.openxmlformats.org/officeDocument/2006/relationships/audio" Target="../media/audio26.wav"/><Relationship Id="rId1" Type="http://schemas.openxmlformats.org/officeDocument/2006/relationships/slideLayout" Target="../slideLayouts/slideLayout27.xml"/><Relationship Id="rId6" Type="http://schemas.openxmlformats.org/officeDocument/2006/relationships/audio" Target="../media/audio12.wav"/><Relationship Id="rId11" Type="http://schemas.openxmlformats.org/officeDocument/2006/relationships/audio" Target="../media/audio17.wav"/><Relationship Id="rId24" Type="http://schemas.openxmlformats.org/officeDocument/2006/relationships/image" Target="../media/image14.png"/><Relationship Id="rId5" Type="http://schemas.openxmlformats.org/officeDocument/2006/relationships/audio" Target="../media/audio11.wav"/><Relationship Id="rId15" Type="http://schemas.openxmlformats.org/officeDocument/2006/relationships/audio" Target="../media/audio21.wav"/><Relationship Id="rId23" Type="http://schemas.openxmlformats.org/officeDocument/2006/relationships/image" Target="../media/image13.png"/><Relationship Id="rId10" Type="http://schemas.openxmlformats.org/officeDocument/2006/relationships/audio" Target="../media/audio16.wav"/><Relationship Id="rId19" Type="http://schemas.openxmlformats.org/officeDocument/2006/relationships/audio" Target="../media/audio25.wav"/><Relationship Id="rId4" Type="http://schemas.openxmlformats.org/officeDocument/2006/relationships/audio" Target="../media/audio10.wav"/><Relationship Id="rId9" Type="http://schemas.openxmlformats.org/officeDocument/2006/relationships/audio" Target="../media/audio15.wav"/><Relationship Id="rId14" Type="http://schemas.openxmlformats.org/officeDocument/2006/relationships/audio" Target="../media/audio20.wav"/><Relationship Id="rId2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3.png"/><Relationship Id="rId5" Type="http://schemas.openxmlformats.org/officeDocument/2006/relationships/audio" Target="../media/audio28.wav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3.png"/><Relationship Id="rId5" Type="http://schemas.openxmlformats.org/officeDocument/2006/relationships/audio" Target="../media/audio29.wav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8;p2" descr="background rectangle">
            <a:extLst>
              <a:ext uri="{FF2B5EF4-FFF2-40B4-BE49-F238E27FC236}">
                <a16:creationId xmlns:a16="http://schemas.microsoft.com/office/drawing/2014/main" id="{33FF9F9C-7D6B-452C-9BE0-7B44CA0DD932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ADD2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6368181" y="4734448"/>
            <a:ext cx="375037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FF3333"/>
              </a:buClr>
              <a:buSzPts val="9600"/>
            </a:pPr>
            <a:r>
              <a:rPr lang="en-GB" sz="9600" dirty="0">
                <a:solidFill>
                  <a:srgbClr val="00B05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vert</a:t>
            </a:r>
            <a:endParaRPr lang="en-GB" sz="9600" dirty="0">
              <a:solidFill>
                <a:srgbClr val="00B050"/>
              </a:solidFill>
              <a:latin typeface="Modern Love" panose="04090805081005020601" pitchFamily="82" charset="0"/>
              <a:ea typeface="STHupo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28BE7-8949-4E49-A98F-68B6A8E0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3664"/>
            <a:ext cx="3588984" cy="132556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Describing me and others</a:t>
            </a:r>
            <a:br>
              <a:rPr lang="en-GB" sz="3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endParaRPr lang="en-GB" sz="3600" dirty="0"/>
          </a:p>
        </p:txBody>
      </p:sp>
      <p:pic>
        <p:nvPicPr>
          <p:cNvPr id="9" name="Picture 8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E1AE3098-F0A5-44EB-9088-BD4E70A68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07" y="375430"/>
            <a:ext cx="5084505" cy="43590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A6A974A-B618-4450-913D-E3399548C606}"/>
              </a:ext>
            </a:extLst>
          </p:cNvPr>
          <p:cNvSpPr/>
          <p:nvPr/>
        </p:nvSpPr>
        <p:spPr>
          <a:xfrm>
            <a:off x="908269" y="2089976"/>
            <a:ext cx="2806262" cy="2678048"/>
          </a:xfrm>
          <a:prstGeom prst="roundRect">
            <a:avLst/>
          </a:prstGeom>
          <a:solidFill>
            <a:srgbClr val="EF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2" descr="http://lakanal.net/poesie/photos/Paul-Eluard.jpg">
            <a:extLst>
              <a:ext uri="{FF2B5EF4-FFF2-40B4-BE49-F238E27FC236}">
                <a16:creationId xmlns:a16="http://schemas.microsoft.com/office/drawing/2014/main" id="{1313D8DD-A19C-47FC-B693-65CFF2A41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659" y="1639034"/>
            <a:ext cx="1328320" cy="1789966"/>
          </a:xfrm>
          <a:prstGeom prst="round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FCF261-B258-4E8E-8401-9CC66657AF41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369" y="2317996"/>
            <a:ext cx="1792061" cy="2397487"/>
          </a:xfrm>
          <a:prstGeom prst="rect">
            <a:avLst/>
          </a:prstGeom>
        </p:spPr>
      </p:pic>
      <p:pic>
        <p:nvPicPr>
          <p:cNvPr id="12" name="Picture 11" descr="A logo with a circle and text&#10;&#10;Description automatically generated">
            <a:extLst>
              <a:ext uri="{FF2B5EF4-FFF2-40B4-BE49-F238E27FC236}">
                <a16:creationId xmlns:a16="http://schemas.microsoft.com/office/drawing/2014/main" id="{6218190A-9C48-4B73-952B-486D848557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627" y="4197644"/>
            <a:ext cx="942004" cy="8599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FCA8AD7-2AE8-46AA-BA6A-1DEAC0B30D8D}"/>
              </a:ext>
            </a:extLst>
          </p:cNvPr>
          <p:cNvSpPr txBox="1"/>
          <p:nvPr/>
        </p:nvSpPr>
        <p:spPr>
          <a:xfrm>
            <a:off x="9788434" y="6435634"/>
            <a:ext cx="2403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Term 3 Week 13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3DB12D-7121-43DE-B3EF-7470A725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4142" y="1116989"/>
            <a:ext cx="1127858" cy="475205"/>
          </a:xfrm>
        </p:spPr>
        <p:txBody>
          <a:bodyPr>
            <a:normAutofit/>
          </a:bodyPr>
          <a:lstStyle/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écrire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3FAEA5-A960-401E-8E35-BA52742E7B7A}"/>
              </a:ext>
            </a:extLst>
          </p:cNvPr>
          <p:cNvSpPr txBox="1"/>
          <p:nvPr/>
        </p:nvSpPr>
        <p:spPr>
          <a:xfrm>
            <a:off x="124460" y="1094132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Dans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il y a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rue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BDF3405-2D9B-4A1D-9D8A-36A4AD5D0FCD}"/>
              </a:ext>
            </a:extLst>
          </p:cNvPr>
          <p:cNvSpPr txBox="1"/>
          <p:nvPr/>
        </p:nvSpPr>
        <p:spPr>
          <a:xfrm>
            <a:off x="124460" y="1697689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cette rue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 y a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une maison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8B483D-B5DA-4472-9D72-0AD14F3C2C3D}"/>
              </a:ext>
            </a:extLst>
          </p:cNvPr>
          <p:cNvSpPr txBox="1"/>
          <p:nvPr/>
        </p:nvSpPr>
        <p:spPr>
          <a:xfrm>
            <a:off x="159465" y="2321526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cette maison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 y a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escalier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BBA52F-70C8-4B5D-9D6E-CFDF4D5D7F8F}"/>
              </a:ext>
            </a:extLst>
          </p:cNvPr>
          <p:cNvSpPr txBox="1"/>
          <p:nvPr/>
        </p:nvSpPr>
        <p:spPr>
          <a:xfrm>
            <a:off x="159465" y="2925083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cet escalier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 y a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une chambre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34D8E67-1093-4FB9-9100-2B69856BECF7}"/>
              </a:ext>
            </a:extLst>
          </p:cNvPr>
          <p:cNvSpPr txBox="1"/>
          <p:nvPr/>
        </p:nvSpPr>
        <p:spPr>
          <a:xfrm>
            <a:off x="159465" y="3490357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cette chambre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 y a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une table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4618C5A-9096-4B8F-85FB-2C43F5B60903}"/>
              </a:ext>
            </a:extLst>
          </p:cNvPr>
          <p:cNvSpPr txBox="1"/>
          <p:nvPr/>
        </p:nvSpPr>
        <p:spPr>
          <a:xfrm>
            <a:off x="124460" y="4054187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Sur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cette table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 y a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 tapis;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AA3E503-F810-443E-9F6F-E475B241CBCC}"/>
              </a:ext>
            </a:extLst>
          </p:cNvPr>
          <p:cNvSpPr txBox="1"/>
          <p:nvPr/>
        </p:nvSpPr>
        <p:spPr>
          <a:xfrm>
            <a:off x="138591" y="4688096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Sur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 tapis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 y a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une cage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14A9AC3-B879-4908-80F7-B93B0549CB83}"/>
              </a:ext>
            </a:extLst>
          </p:cNvPr>
          <p:cNvSpPr txBox="1"/>
          <p:nvPr/>
        </p:nvSpPr>
        <p:spPr>
          <a:xfrm>
            <a:off x="148196" y="5274884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cette cage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 y a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 nid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01693E4-7E5F-4317-8F3F-B2F8A9CFC2C6}"/>
              </a:ext>
            </a:extLst>
          </p:cNvPr>
          <p:cNvSpPr txBox="1"/>
          <p:nvPr/>
        </p:nvSpPr>
        <p:spPr>
          <a:xfrm>
            <a:off x="159465" y="5846855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 nid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il y a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 œuf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DB5AA2-743D-4F80-97AA-9473DB9C72EC}"/>
              </a:ext>
            </a:extLst>
          </p:cNvPr>
          <p:cNvSpPr txBox="1"/>
          <p:nvPr/>
        </p:nvSpPr>
        <p:spPr>
          <a:xfrm>
            <a:off x="111527" y="6410685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cet œuf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 y a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 oiseau.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22F8E99-438D-42A7-9D7B-496CB8068C5D}"/>
              </a:ext>
            </a:extLst>
          </p:cNvPr>
          <p:cNvSpPr txBox="1"/>
          <p:nvPr/>
        </p:nvSpPr>
        <p:spPr>
          <a:xfrm>
            <a:off x="4885425" y="1099996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L'oiseau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renversa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l'œuf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5F0DE67-E232-443E-9792-9EB79085A460}"/>
              </a:ext>
            </a:extLst>
          </p:cNvPr>
          <p:cNvSpPr txBox="1"/>
          <p:nvPr/>
        </p:nvSpPr>
        <p:spPr>
          <a:xfrm>
            <a:off x="4885425" y="1670554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L'œuf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renversa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497C295-1F78-46BE-BD02-15515AF8441C}"/>
              </a:ext>
            </a:extLst>
          </p:cNvPr>
          <p:cNvSpPr txBox="1"/>
          <p:nvPr/>
        </p:nvSpPr>
        <p:spPr>
          <a:xfrm>
            <a:off x="4869952" y="2202792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nid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renversa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cage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ADA798F-A0F2-4A26-AA38-D83116C86ABB}"/>
              </a:ext>
            </a:extLst>
          </p:cNvPr>
          <p:cNvSpPr txBox="1"/>
          <p:nvPr/>
        </p:nvSpPr>
        <p:spPr>
          <a:xfrm>
            <a:off x="4885425" y="2849995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cage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renversa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 tapis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6C1AE6E-BE4C-4094-867C-16345DAD3306}"/>
              </a:ext>
            </a:extLst>
          </p:cNvPr>
          <p:cNvSpPr txBox="1"/>
          <p:nvPr/>
        </p:nvSpPr>
        <p:spPr>
          <a:xfrm>
            <a:off x="4859559" y="3375331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 tapis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renversa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table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DDF9E0-BC04-4907-9BC8-9DC6312105C9}"/>
              </a:ext>
            </a:extLst>
          </p:cNvPr>
          <p:cNvSpPr txBox="1"/>
          <p:nvPr/>
        </p:nvSpPr>
        <p:spPr>
          <a:xfrm>
            <a:off x="4907497" y="3974836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table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renversa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chambre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1340416-D5FC-4D8B-B3FD-AFC84C3A8147}"/>
              </a:ext>
            </a:extLst>
          </p:cNvPr>
          <p:cNvSpPr txBox="1"/>
          <p:nvPr/>
        </p:nvSpPr>
        <p:spPr>
          <a:xfrm>
            <a:off x="4859559" y="4568322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chambre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renversa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l'escalier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4CD6493-320F-4325-B248-5A78900BCD99}"/>
              </a:ext>
            </a:extLst>
          </p:cNvPr>
          <p:cNvSpPr txBox="1"/>
          <p:nvPr/>
        </p:nvSpPr>
        <p:spPr>
          <a:xfrm>
            <a:off x="4869952" y="5149419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L'escalier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renversa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maison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0CD6D06-96B8-4FE7-BAC9-A80975D23B09}"/>
              </a:ext>
            </a:extLst>
          </p:cNvPr>
          <p:cNvSpPr txBox="1"/>
          <p:nvPr/>
        </p:nvSpPr>
        <p:spPr>
          <a:xfrm>
            <a:off x="4859559" y="5746512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maison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renversa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rue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2" name="Graphic 51" descr="Teacher">
            <a:extLst>
              <a:ext uri="{FF2B5EF4-FFF2-40B4-BE49-F238E27FC236}">
                <a16:creationId xmlns:a16="http://schemas.microsoft.com/office/drawing/2014/main" id="{2CF936F7-ED55-4CFC-AB50-C96FFA445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1124" y="-65426"/>
            <a:ext cx="914400" cy="914400"/>
          </a:xfrm>
          <a:prstGeom prst="rect">
            <a:avLst/>
          </a:prstGeom>
        </p:spPr>
      </p:pic>
      <p:sp>
        <p:nvSpPr>
          <p:cNvPr id="53" name="Speech Bubble: Rectangle with Corners Rounded 52">
            <a:hlinkClick r:id="" action="ppaction://noaction">
              <a:snd r:embed="rId5" name="T3_W13_6.1.wav"/>
            </a:hlinkClick>
            <a:extLst>
              <a:ext uri="{FF2B5EF4-FFF2-40B4-BE49-F238E27FC236}">
                <a16:creationId xmlns:a16="http://schemas.microsoft.com/office/drawing/2014/main" id="{361DC934-D64D-49FC-B205-9F21A3A818B8}"/>
              </a:ext>
            </a:extLst>
          </p:cNvPr>
          <p:cNvSpPr/>
          <p:nvPr/>
        </p:nvSpPr>
        <p:spPr>
          <a:xfrm>
            <a:off x="4325563" y="159946"/>
            <a:ext cx="5155321" cy="400110"/>
          </a:xfrm>
          <a:prstGeom prst="wedgeRoundRectCallout">
            <a:avLst>
              <a:gd name="adj1" fmla="val -55301"/>
              <a:gd name="adj2" fmla="val -10976"/>
              <a:gd name="adj3" fmla="val 16667"/>
            </a:avLst>
          </a:prstGeom>
          <a:solidFill>
            <a:srgbClr val="00206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Écris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un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poème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401571E-FD88-455A-8C75-64BD7AE67CBC}"/>
              </a:ext>
            </a:extLst>
          </p:cNvPr>
          <p:cNvSpPr txBox="1"/>
          <p:nvPr/>
        </p:nvSpPr>
        <p:spPr>
          <a:xfrm>
            <a:off x="4859559" y="6359747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rue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renversa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ville de Paris.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1D6367B-B6CA-42C4-AE50-322A8C579900}"/>
              </a:ext>
            </a:extLst>
          </p:cNvPr>
          <p:cNvSpPr txBox="1"/>
          <p:nvPr/>
        </p:nvSpPr>
        <p:spPr>
          <a:xfrm>
            <a:off x="9480884" y="5949020"/>
            <a:ext cx="2711116" cy="923330"/>
          </a:xfrm>
          <a:prstGeom prst="rect">
            <a:avLst/>
          </a:prstGeom>
          <a:solidFill>
            <a:srgbClr val="CAE8AA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nid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nest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renverser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– to overturn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 tapis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– carpet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E81841-8F5E-4FE4-982A-1A6FC6AB6E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9682" y="104152"/>
            <a:ext cx="1127858" cy="1609483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A147EA21-8D70-4844-8BA8-5ECB0E627F47}"/>
              </a:ext>
            </a:extLst>
          </p:cNvPr>
          <p:cNvSpPr txBox="1">
            <a:spLocks/>
          </p:cNvSpPr>
          <p:nvPr/>
        </p:nvSpPr>
        <p:spPr>
          <a:xfrm>
            <a:off x="724790" y="58981"/>
            <a:ext cx="2810719" cy="67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 b="1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ups </a:t>
            </a:r>
            <a:endParaRPr lang="en-GB" sz="3200" kern="0" dirty="0"/>
          </a:p>
        </p:txBody>
      </p:sp>
      <p:sp>
        <p:nvSpPr>
          <p:cNvPr id="28" name="Google Shape;167;p2">
            <a:extLst>
              <a:ext uri="{FF2B5EF4-FFF2-40B4-BE49-F238E27FC236}">
                <a16:creationId xmlns:a16="http://schemas.microsoft.com/office/drawing/2014/main" id="{61322782-CEE8-43B5-BCD1-6125EF2ED79C}"/>
              </a:ext>
            </a:extLst>
          </p:cNvPr>
          <p:cNvSpPr/>
          <p:nvPr/>
        </p:nvSpPr>
        <p:spPr>
          <a:xfrm>
            <a:off x="188993" y="116947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0152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3DB12D-7121-43DE-B3EF-7470A725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4142" y="1116989"/>
            <a:ext cx="1127858" cy="475205"/>
          </a:xfrm>
        </p:spPr>
        <p:txBody>
          <a:bodyPr>
            <a:normAutofit/>
          </a:bodyPr>
          <a:lstStyle/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écrire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2" name="Graphic 51" descr="Teacher">
            <a:extLst>
              <a:ext uri="{FF2B5EF4-FFF2-40B4-BE49-F238E27FC236}">
                <a16:creationId xmlns:a16="http://schemas.microsoft.com/office/drawing/2014/main" id="{2CF936F7-ED55-4CFC-AB50-C96FFA445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27" y="-65025"/>
            <a:ext cx="914400" cy="914400"/>
          </a:xfrm>
          <a:prstGeom prst="rect">
            <a:avLst/>
          </a:prstGeom>
        </p:spPr>
      </p:pic>
      <p:sp>
        <p:nvSpPr>
          <p:cNvPr id="53" name="Speech Bubble: Rectangle with Corners Rounded 52">
            <a:hlinkClick r:id="" action="ppaction://noaction">
              <a:snd r:embed="rId5" name="T3_W13_6.1.wav"/>
            </a:hlinkClick>
            <a:extLst>
              <a:ext uri="{FF2B5EF4-FFF2-40B4-BE49-F238E27FC236}">
                <a16:creationId xmlns:a16="http://schemas.microsoft.com/office/drawing/2014/main" id="{361DC934-D64D-49FC-B205-9F21A3A818B8}"/>
              </a:ext>
            </a:extLst>
          </p:cNvPr>
          <p:cNvSpPr/>
          <p:nvPr/>
        </p:nvSpPr>
        <p:spPr>
          <a:xfrm>
            <a:off x="1165967" y="160346"/>
            <a:ext cx="2910734" cy="406965"/>
          </a:xfrm>
          <a:prstGeom prst="wedgeRoundRectCallout">
            <a:avLst>
              <a:gd name="adj1" fmla="val -55301"/>
              <a:gd name="adj2" fmla="val -10976"/>
              <a:gd name="adj3" fmla="val 16667"/>
            </a:avLst>
          </a:prstGeom>
          <a:solidFill>
            <a:srgbClr val="00206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Écris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un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poème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E81841-8F5E-4FE4-982A-1A6FC6AB6E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9682" y="104152"/>
            <a:ext cx="1127858" cy="1609483"/>
          </a:xfrm>
          <a:prstGeom prst="rect">
            <a:avLst/>
          </a:prstGeom>
        </p:spPr>
      </p:pic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E2927907-D5CC-4311-B372-36A1B2CC488E}"/>
              </a:ext>
            </a:extLst>
          </p:cNvPr>
          <p:cNvGraphicFramePr>
            <a:graphicFrameLocks noGrp="1"/>
          </p:cNvGraphicFramePr>
          <p:nvPr/>
        </p:nvGraphicFramePr>
        <p:xfrm>
          <a:off x="332656" y="1839324"/>
          <a:ext cx="11734883" cy="4663440"/>
        </p:xfrm>
        <a:graphic>
          <a:graphicData uri="http://schemas.openxmlformats.org/drawingml/2006/table">
            <a:tbl>
              <a:tblPr firstRow="1" bandRow="1"/>
              <a:tblGrid>
                <a:gridCol w="3901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0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1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9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1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759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French</a:t>
                      </a:r>
                      <a:r>
                        <a:rPr lang="en-GB" sz="2000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English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or </a:t>
                      </a:r>
                      <a:r>
                        <a:rPr lang="en-GB" sz="20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une</a:t>
                      </a: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ce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/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cet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/</a:t>
                      </a:r>
                      <a:br>
                        <a:rPr lang="en-GB" sz="2000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000" baseline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cette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 le/ la/ l’</a:t>
                      </a:r>
                    </a:p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29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29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29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29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29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29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29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429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429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429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A822023-D034-4256-9E82-315CB0BC1C64}"/>
              </a:ext>
            </a:extLst>
          </p:cNvPr>
          <p:cNvSpPr txBox="1"/>
          <p:nvPr/>
        </p:nvSpPr>
        <p:spPr>
          <a:xfrm>
            <a:off x="332656" y="849375"/>
            <a:ext cx="10143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Choose 10 French nouns to include in your version of the poem.  You can choose a mixture of words you know and don’t yet know.</a:t>
            </a:r>
          </a:p>
        </p:txBody>
      </p:sp>
    </p:spTree>
    <p:extLst>
      <p:ext uri="{BB962C8B-B14F-4D97-AF65-F5344CB8AC3E}">
        <p14:creationId xmlns:p14="http://schemas.microsoft.com/office/powerpoint/2010/main" val="2804291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3E72EA-0B9E-4E15-AAFA-5549D0CE6E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0537" y="2520633"/>
            <a:ext cx="4630986" cy="31272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74A6DC-187E-4C4A-92B8-4D8EDD2B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36" y="124452"/>
            <a:ext cx="10515600" cy="770175"/>
          </a:xfrm>
        </p:spPr>
        <p:txBody>
          <a:bodyPr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8625"/>
              <a:buFont typeface="Century Gothic"/>
              <a:buNone/>
            </a:pP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Using reference materials [nouns]</a:t>
            </a:r>
            <a:endParaRPr lang="en-GB" sz="3600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" name="Google Shape;170;p8" descr="Jigsaw, Puzzle, Piece, Game, Concept, Solution">
            <a:extLst>
              <a:ext uri="{FF2B5EF4-FFF2-40B4-BE49-F238E27FC236}">
                <a16:creationId xmlns:a16="http://schemas.microsoft.com/office/drawing/2014/main" id="{696F779F-A90C-45D4-8ADC-3796A5C1CCA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9;p8">
            <a:extLst>
              <a:ext uri="{FF2B5EF4-FFF2-40B4-BE49-F238E27FC236}">
                <a16:creationId xmlns:a16="http://schemas.microsoft.com/office/drawing/2014/main" id="{B4F132BF-0F27-4183-A033-D182D0CEA9FB}"/>
              </a:ext>
            </a:extLst>
          </p:cNvPr>
          <p:cNvSpPr txBox="1"/>
          <p:nvPr/>
        </p:nvSpPr>
        <p:spPr>
          <a:xfrm>
            <a:off x="282562" y="924457"/>
            <a:ext cx="5474835" cy="5231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understanding symbols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1;p8">
            <a:extLst>
              <a:ext uri="{FF2B5EF4-FFF2-40B4-BE49-F238E27FC236}">
                <a16:creationId xmlns:a16="http://schemas.microsoft.com/office/drawing/2014/main" id="{AE134DAB-BDBF-4659-93C0-5D36FB7A816F}"/>
              </a:ext>
            </a:extLst>
          </p:cNvPr>
          <p:cNvSpPr txBox="1"/>
          <p:nvPr/>
        </p:nvSpPr>
        <p:spPr>
          <a:xfrm>
            <a:off x="230860" y="1592520"/>
            <a:ext cx="1171321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When using an online or paper dictionary, you find symbols with useful information (type of word – e.g., noun, adjective, and gender – i.e. masculine and feminine).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A23ED27-EF0C-4516-8949-45B392818EE5}"/>
              </a:ext>
            </a:extLst>
          </p:cNvPr>
          <p:cNvSpPr txBox="1"/>
          <p:nvPr/>
        </p:nvSpPr>
        <p:spPr>
          <a:xfrm>
            <a:off x="305052" y="2614811"/>
            <a:ext cx="1713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= noun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6527440-A166-46A0-978B-A3BDE9D3F6AE}"/>
              </a:ext>
            </a:extLst>
          </p:cNvPr>
          <p:cNvSpPr txBox="1"/>
          <p:nvPr/>
        </p:nvSpPr>
        <p:spPr>
          <a:xfrm>
            <a:off x="2592874" y="2624024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= masculine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503BB55-32AF-42A0-A5B2-1B198F738717}"/>
              </a:ext>
            </a:extLst>
          </p:cNvPr>
          <p:cNvSpPr txBox="1"/>
          <p:nvPr/>
        </p:nvSpPr>
        <p:spPr>
          <a:xfrm>
            <a:off x="2610803" y="3130042"/>
            <a:ext cx="2202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= feminine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1EA640-D75E-4250-9C94-D788FF3BEF5F}"/>
              </a:ext>
            </a:extLst>
          </p:cNvPr>
          <p:cNvSpPr txBox="1"/>
          <p:nvPr/>
        </p:nvSpPr>
        <p:spPr>
          <a:xfrm>
            <a:off x="282562" y="4882968"/>
            <a:ext cx="5446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This helps 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us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find out the grammatical gender of a noun).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21CD767-CF52-4D3B-BD44-6F073F329902}"/>
              </a:ext>
            </a:extLst>
          </p:cNvPr>
          <p:cNvSpPr txBox="1"/>
          <p:nvPr/>
        </p:nvSpPr>
        <p:spPr>
          <a:xfrm>
            <a:off x="296572" y="6237047"/>
            <a:ext cx="5446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Exemple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fauteuil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F5FE199-DD8B-4081-9077-EDCC5C39D448}"/>
              </a:ext>
            </a:extLst>
          </p:cNvPr>
          <p:cNvSpPr txBox="1"/>
          <p:nvPr/>
        </p:nvSpPr>
        <p:spPr>
          <a:xfrm>
            <a:off x="4858493" y="919628"/>
            <a:ext cx="5446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9"/>
              </a:rPr>
              <a:t>www.wordreference.com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FE465E-1AF5-48E2-A2C8-E1B96A4BAB73}"/>
              </a:ext>
            </a:extLst>
          </p:cNvPr>
          <p:cNvSpPr txBox="1"/>
          <p:nvPr/>
        </p:nvSpPr>
        <p:spPr>
          <a:xfrm>
            <a:off x="7498546" y="5775382"/>
            <a:ext cx="4509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______ fauteuil [an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armchair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]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5BD106D-E044-43D8-9438-E7ED59B65890}"/>
              </a:ext>
            </a:extLst>
          </p:cNvPr>
          <p:cNvSpPr txBox="1"/>
          <p:nvPr/>
        </p:nvSpPr>
        <p:spPr>
          <a:xfrm>
            <a:off x="7498546" y="6160942"/>
            <a:ext cx="4604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______ fauteuil [the armchair]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1654B5-F25A-4521-8DCA-B80B24D28AEB}"/>
              </a:ext>
            </a:extLst>
          </p:cNvPr>
          <p:cNvSpPr txBox="1"/>
          <p:nvPr/>
        </p:nvSpPr>
        <p:spPr>
          <a:xfrm>
            <a:off x="7767370" y="5748403"/>
            <a:ext cx="575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un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E690FD5-8AD1-492E-9DCF-6AB55A5D64B7}"/>
              </a:ext>
            </a:extLst>
          </p:cNvPr>
          <p:cNvSpPr txBox="1"/>
          <p:nvPr/>
        </p:nvSpPr>
        <p:spPr>
          <a:xfrm>
            <a:off x="7700912" y="6180137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le</a:t>
            </a:r>
          </a:p>
        </p:txBody>
      </p:sp>
      <p:pic>
        <p:nvPicPr>
          <p:cNvPr id="20" name="Graphic 19" descr="Teacher">
            <a:extLst>
              <a:ext uri="{FF2B5EF4-FFF2-40B4-BE49-F238E27FC236}">
                <a16:creationId xmlns:a16="http://schemas.microsoft.com/office/drawing/2014/main" id="{38A4C4C9-251F-4903-8D6E-761B5AC135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477" y="4026970"/>
            <a:ext cx="914400" cy="914400"/>
          </a:xfrm>
          <a:prstGeom prst="rect">
            <a:avLst/>
          </a:prstGeom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4ECCCDE0-A490-402A-BD55-154C73213ECA}"/>
              </a:ext>
            </a:extLst>
          </p:cNvPr>
          <p:cNvSpPr/>
          <p:nvPr/>
        </p:nvSpPr>
        <p:spPr>
          <a:xfrm>
            <a:off x="1070061" y="4163330"/>
            <a:ext cx="5775481" cy="547644"/>
          </a:xfrm>
          <a:prstGeom prst="wedgeRoundRectCallout">
            <a:avLst>
              <a:gd name="adj1" fmla="val -54960"/>
              <a:gd name="adj2" fmla="val 9750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Cherche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 mot dans un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dictionnaire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4" name="Callout: Line 13">
            <a:extLst>
              <a:ext uri="{FF2B5EF4-FFF2-40B4-BE49-F238E27FC236}">
                <a16:creationId xmlns:a16="http://schemas.microsoft.com/office/drawing/2014/main" id="{8B6B805D-415A-4E24-8982-C2E5D473E1F1}"/>
              </a:ext>
            </a:extLst>
          </p:cNvPr>
          <p:cNvSpPr/>
          <p:nvPr/>
        </p:nvSpPr>
        <p:spPr>
          <a:xfrm>
            <a:off x="8652868" y="4160257"/>
            <a:ext cx="2004501" cy="323193"/>
          </a:xfrm>
          <a:prstGeom prst="borderCallout1">
            <a:avLst>
              <a:gd name="adj1" fmla="val 56984"/>
              <a:gd name="adj2" fmla="val -319"/>
              <a:gd name="adj3" fmla="val 193409"/>
              <a:gd name="adj4" fmla="val -25069"/>
            </a:avLst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masculine noun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8D79D69-54AB-4CF0-AB94-65A60822ADD4}"/>
              </a:ext>
            </a:extLst>
          </p:cNvPr>
          <p:cNvSpPr/>
          <p:nvPr/>
        </p:nvSpPr>
        <p:spPr>
          <a:xfrm>
            <a:off x="7877643" y="4789824"/>
            <a:ext cx="295838" cy="186288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07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3_W13F_2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3_W13F_2.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3_W13F_2.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3_W13F_2.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6" grpId="0"/>
      <p:bldP spid="45" grpId="0"/>
      <p:bldP spid="46" grpId="0"/>
      <p:bldP spid="13" grpId="0"/>
      <p:bldP spid="57" grpId="0"/>
      <p:bldP spid="15" grpId="0"/>
      <p:bldP spid="61" grpId="0"/>
      <p:bldP spid="21" grpId="0" animBg="1"/>
      <p:bldP spid="14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6" name="Graphic 35" descr="Teacher">
            <a:extLst>
              <a:ext uri="{FF2B5EF4-FFF2-40B4-BE49-F238E27FC236}">
                <a16:creationId xmlns:a16="http://schemas.microsoft.com/office/drawing/2014/main" id="{BE0CCC01-A77D-4D70-8062-3893D18C4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03" y="70302"/>
            <a:ext cx="914400" cy="914400"/>
          </a:xfrm>
          <a:prstGeom prst="rect">
            <a:avLst/>
          </a:prstGeom>
        </p:spPr>
      </p:pic>
      <p:sp>
        <p:nvSpPr>
          <p:cNvPr id="37" name="Speech Bubble: Rectangle with Corners Rounded 36">
            <a:hlinkClick r:id="" action="ppaction://noaction">
              <a:snd r:embed="rId7" name="T3_W13F_3.1.wav"/>
            </a:hlinkClick>
            <a:extLst>
              <a:ext uri="{FF2B5EF4-FFF2-40B4-BE49-F238E27FC236}">
                <a16:creationId xmlns:a16="http://schemas.microsoft.com/office/drawing/2014/main" id="{17BE166F-F566-4E82-B3E0-1B423B366EF2}"/>
              </a:ext>
            </a:extLst>
          </p:cNvPr>
          <p:cNvSpPr/>
          <p:nvPr/>
        </p:nvSpPr>
        <p:spPr>
          <a:xfrm>
            <a:off x="993767" y="101237"/>
            <a:ext cx="7105204" cy="508626"/>
          </a:xfrm>
          <a:prstGeom prst="wedgeRoundRectCallout">
            <a:avLst>
              <a:gd name="adj1" fmla="val -54558"/>
              <a:gd name="adj2" fmla="val 31572"/>
              <a:gd name="adj3" fmla="val 16667"/>
            </a:avLst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Cherche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les mots dans un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dictionnaire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  <p:graphicFrame>
        <p:nvGraphicFramePr>
          <p:cNvPr id="38" name="Table 18">
            <a:extLst>
              <a:ext uri="{FF2B5EF4-FFF2-40B4-BE49-F238E27FC236}">
                <a16:creationId xmlns:a16="http://schemas.microsoft.com/office/drawing/2014/main" id="{530F887F-2547-4AB1-BBB4-0CD4200775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708647"/>
              </p:ext>
            </p:extLst>
          </p:nvPr>
        </p:nvGraphicFramePr>
        <p:xfrm>
          <a:off x="484353" y="1320735"/>
          <a:ext cx="6148676" cy="53758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8787">
                  <a:extLst>
                    <a:ext uri="{9D8B030D-6E8A-4147-A177-3AD203B41FA5}">
                      <a16:colId xmlns:a16="http://schemas.microsoft.com/office/drawing/2014/main" val="1481774429"/>
                    </a:ext>
                  </a:extLst>
                </a:gridCol>
                <a:gridCol w="1044011">
                  <a:extLst>
                    <a:ext uri="{9D8B030D-6E8A-4147-A177-3AD203B41FA5}">
                      <a16:colId xmlns:a16="http://schemas.microsoft.com/office/drawing/2014/main" val="1133128579"/>
                    </a:ext>
                  </a:extLst>
                </a:gridCol>
                <a:gridCol w="2765878">
                  <a:extLst>
                    <a:ext uri="{9D8B030D-6E8A-4147-A177-3AD203B41FA5}">
                      <a16:colId xmlns:a16="http://schemas.microsoft.com/office/drawing/2014/main" val="3413878919"/>
                    </a:ext>
                  </a:extLst>
                </a:gridCol>
              </a:tblGrid>
              <a:tr h="53758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carpet, rug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684040"/>
                  </a:ext>
                </a:extLst>
              </a:tr>
              <a:tr h="53758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corner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250316"/>
                  </a:ext>
                </a:extLst>
              </a:tr>
              <a:tr h="537581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floor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777387"/>
                  </a:ext>
                </a:extLst>
              </a:tr>
              <a:tr h="537581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bookcase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0426305"/>
                  </a:ext>
                </a:extLst>
              </a:tr>
              <a:tr h="537581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snake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108742"/>
                  </a:ext>
                </a:extLst>
              </a:tr>
              <a:tr h="537581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dragonfly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741450"/>
                  </a:ext>
                </a:extLst>
              </a:tr>
              <a:tr h="537581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2856218"/>
                  </a:ext>
                </a:extLst>
              </a:tr>
              <a:tr h="537581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5421975"/>
                  </a:ext>
                </a:extLst>
              </a:tr>
              <a:tr h="537581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0897706"/>
                  </a:ext>
                </a:extLst>
              </a:tr>
              <a:tr h="537581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7919"/>
                  </a:ext>
                </a:extLst>
              </a:tr>
            </a:tbl>
          </a:graphicData>
        </a:graphic>
      </p:graphicFrame>
      <p:sp>
        <p:nvSpPr>
          <p:cNvPr id="39" name="Speech Bubble: Rectangle with Corners Rounded 38">
            <a:hlinkClick r:id="" action="ppaction://noaction">
              <a:snd r:embed="rId8" name="T3_W13F_3.2.wav"/>
            </a:hlinkClick>
            <a:extLst>
              <a:ext uri="{FF2B5EF4-FFF2-40B4-BE49-F238E27FC236}">
                <a16:creationId xmlns:a16="http://schemas.microsoft.com/office/drawing/2014/main" id="{9E00EF61-97C3-404A-BC29-2AC5434D1E96}"/>
              </a:ext>
            </a:extLst>
          </p:cNvPr>
          <p:cNvSpPr/>
          <p:nvPr/>
        </p:nvSpPr>
        <p:spPr>
          <a:xfrm>
            <a:off x="1070185" y="691936"/>
            <a:ext cx="7028785" cy="508626"/>
          </a:xfrm>
          <a:prstGeom prst="wedgeRoundRectCallout">
            <a:avLst>
              <a:gd name="adj1" fmla="val -53990"/>
              <a:gd name="adj2" fmla="val -47081"/>
              <a:gd name="adj3" fmla="val 16667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Écris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aussi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le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symbole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E7B8ABD-4513-488C-8A6A-265241571644}"/>
              </a:ext>
            </a:extLst>
          </p:cNvPr>
          <p:cNvSpPr txBox="1"/>
          <p:nvPr/>
        </p:nvSpPr>
        <p:spPr>
          <a:xfrm>
            <a:off x="6797931" y="4822538"/>
            <a:ext cx="3905250" cy="1815882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Of course, you can search for your own words. These are just ideas.😉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DE20B3-3DE2-4F11-BD63-23414008A6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6723" y="1498131"/>
            <a:ext cx="5705475" cy="409575"/>
          </a:xfrm>
          <a:prstGeom prst="rect">
            <a:avLst/>
          </a:prstGeom>
        </p:spPr>
      </p:pic>
      <p:sp>
        <p:nvSpPr>
          <p:cNvPr id="53" name="Speech Bubble: Rectangle with Corners Rounded 52">
            <a:extLst>
              <a:ext uri="{FF2B5EF4-FFF2-40B4-BE49-F238E27FC236}">
                <a16:creationId xmlns:a16="http://schemas.microsoft.com/office/drawing/2014/main" id="{133CC0B6-1CC7-43A3-9748-580F3A653F34}"/>
              </a:ext>
            </a:extLst>
          </p:cNvPr>
          <p:cNvSpPr/>
          <p:nvPr/>
        </p:nvSpPr>
        <p:spPr>
          <a:xfrm>
            <a:off x="6724650" y="2187121"/>
            <a:ext cx="5113794" cy="608853"/>
          </a:xfrm>
          <a:prstGeom prst="wedgeRoundRectCallout">
            <a:avLst>
              <a:gd name="adj1" fmla="val 11795"/>
              <a:gd name="adj2" fmla="val -79228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Make sure you select the correct direction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(English to French).</a:t>
            </a: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997312C1-C5D3-4678-B0C5-CF17E4906090}"/>
              </a:ext>
            </a:extLst>
          </p:cNvPr>
          <p:cNvSpPr/>
          <p:nvPr/>
        </p:nvSpPr>
        <p:spPr>
          <a:xfrm>
            <a:off x="6724650" y="3112522"/>
            <a:ext cx="4857750" cy="755778"/>
          </a:xfrm>
          <a:prstGeom prst="wedgeRoundRectCallout">
            <a:avLst>
              <a:gd name="adj1" fmla="val -59445"/>
              <a:gd name="adj2" fmla="val 32814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You may already know some or most of these words.</a:t>
            </a: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DD4BCE-74F4-4194-BB47-00B80BF07B9F}"/>
              </a:ext>
            </a:extLst>
          </p:cNvPr>
          <p:cNvSpPr txBox="1"/>
          <p:nvPr/>
        </p:nvSpPr>
        <p:spPr>
          <a:xfrm>
            <a:off x="2830286" y="1320735"/>
            <a:ext cx="943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nm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92BEAC3-E28A-4203-AF35-C6309FF4ECE4}"/>
              </a:ext>
            </a:extLst>
          </p:cNvPr>
          <p:cNvSpPr txBox="1"/>
          <p:nvPr/>
        </p:nvSpPr>
        <p:spPr>
          <a:xfrm>
            <a:off x="3887651" y="1299947"/>
            <a:ext cx="1603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le tapis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502AA49-4529-41D5-B07E-AE6ED19529B9}"/>
              </a:ext>
            </a:extLst>
          </p:cNvPr>
          <p:cNvSpPr txBox="1"/>
          <p:nvPr/>
        </p:nvSpPr>
        <p:spPr>
          <a:xfrm>
            <a:off x="2830286" y="1862054"/>
            <a:ext cx="943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nm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C7F6AD0-FF2E-43CD-BFC6-26CF8AD7B889}"/>
              </a:ext>
            </a:extLst>
          </p:cNvPr>
          <p:cNvSpPr txBox="1"/>
          <p:nvPr/>
        </p:nvSpPr>
        <p:spPr>
          <a:xfrm>
            <a:off x="3882807" y="1847605"/>
            <a:ext cx="21481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le 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coin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ECBC69C-03D4-4A9C-8F90-25E04D8786E2}"/>
              </a:ext>
            </a:extLst>
          </p:cNvPr>
          <p:cNvSpPr txBox="1"/>
          <p:nvPr/>
        </p:nvSpPr>
        <p:spPr>
          <a:xfrm>
            <a:off x="2818462" y="2443892"/>
            <a:ext cx="943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nm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9285A8B-198F-4716-9CFA-922183D43457}"/>
              </a:ext>
            </a:extLst>
          </p:cNvPr>
          <p:cNvSpPr txBox="1"/>
          <p:nvPr/>
        </p:nvSpPr>
        <p:spPr>
          <a:xfrm>
            <a:off x="3882807" y="2402844"/>
            <a:ext cx="23005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le sol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B5B813-6BAC-4503-9454-1B4F5C5D50CC}"/>
              </a:ext>
            </a:extLst>
          </p:cNvPr>
          <p:cNvSpPr txBox="1"/>
          <p:nvPr/>
        </p:nvSpPr>
        <p:spPr>
          <a:xfrm>
            <a:off x="2820730" y="2923690"/>
            <a:ext cx="943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nfpl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51144A1-647D-428F-861E-8A83E7A0F038}"/>
              </a:ext>
            </a:extLst>
          </p:cNvPr>
          <p:cNvSpPr txBox="1"/>
          <p:nvPr/>
        </p:nvSpPr>
        <p:spPr>
          <a:xfrm>
            <a:off x="3853511" y="2910285"/>
            <a:ext cx="29697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la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bibliothèque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27348DB-26B7-438F-BAFF-3F042ED9C982}"/>
              </a:ext>
            </a:extLst>
          </p:cNvPr>
          <p:cNvSpPr txBox="1"/>
          <p:nvPr/>
        </p:nvSpPr>
        <p:spPr>
          <a:xfrm>
            <a:off x="2835701" y="3474734"/>
            <a:ext cx="943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nm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C1B03AF-0083-4E2B-8CB0-584083B7E5FB}"/>
              </a:ext>
            </a:extLst>
          </p:cNvPr>
          <p:cNvSpPr txBox="1"/>
          <p:nvPr/>
        </p:nvSpPr>
        <p:spPr>
          <a:xfrm>
            <a:off x="3882807" y="3452077"/>
            <a:ext cx="23005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le serpent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2604C4B-A345-43E8-A2EF-2E7AB474827C}"/>
              </a:ext>
            </a:extLst>
          </p:cNvPr>
          <p:cNvSpPr txBox="1"/>
          <p:nvPr/>
        </p:nvSpPr>
        <p:spPr>
          <a:xfrm>
            <a:off x="2811182" y="4050376"/>
            <a:ext cx="943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nf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5149108-5A2D-4498-84C4-A5E1D1DA5F9B}"/>
              </a:ext>
            </a:extLst>
          </p:cNvPr>
          <p:cNvSpPr txBox="1"/>
          <p:nvPr/>
        </p:nvSpPr>
        <p:spPr>
          <a:xfrm>
            <a:off x="3882807" y="3996085"/>
            <a:ext cx="29697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la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libellule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25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4" grpId="0" animBg="1"/>
      <p:bldP spid="53" grpId="0" animBg="1"/>
      <p:bldP spid="53" grpId="1" animBg="1"/>
      <p:bldP spid="30" grpId="0" animBg="1"/>
      <p:bldP spid="2" grpId="0"/>
      <p:bldP spid="33" grpId="0"/>
      <p:bldP spid="34" grpId="0"/>
      <p:bldP spid="35" grpId="0"/>
      <p:bldP spid="40" grpId="0"/>
      <p:bldP spid="58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Table 4">
            <a:extLst>
              <a:ext uri="{FF2B5EF4-FFF2-40B4-BE49-F238E27FC236}">
                <a16:creationId xmlns:a16="http://schemas.microsoft.com/office/drawing/2014/main" id="{7AEBAF71-6E74-45CA-B9AD-5FDF53A024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025486"/>
              </p:ext>
            </p:extLst>
          </p:nvPr>
        </p:nvGraphicFramePr>
        <p:xfrm>
          <a:off x="116255" y="1081382"/>
          <a:ext cx="10498196" cy="52768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5475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742738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3197816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882167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79477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le gâteau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le weekend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ville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demain</a:t>
                      </a:r>
                      <a:endParaRPr lang="en-GB" sz="22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le spectacle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visite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79477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le matin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le dessin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le 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soir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faire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tu</a:t>
                      </a:r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fais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le jus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79477">
                <a:tc rowSpan="2"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manger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l’eau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elle</a:t>
                      </a:r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voudrait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le fromage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la glace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je 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voudrais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</a:tbl>
          </a:graphicData>
        </a:graphic>
      </p:graphicFrame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EBBC53-04AF-44DE-BDA9-AD7CA398AC4C}"/>
              </a:ext>
            </a:extLst>
          </p:cNvPr>
          <p:cNvSpPr/>
          <p:nvPr/>
        </p:nvSpPr>
        <p:spPr>
          <a:xfrm>
            <a:off x="769971" y="65773"/>
            <a:ext cx="22080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Follow up 5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9" name="Google Shape;167;p2">
            <a:extLst>
              <a:ext uri="{FF2B5EF4-FFF2-40B4-BE49-F238E27FC236}">
                <a16:creationId xmlns:a16="http://schemas.microsoft.com/office/drawing/2014/main" id="{886C038C-C793-4178-8BE0-359568307137}"/>
              </a:ext>
            </a:extLst>
          </p:cNvPr>
          <p:cNvSpPr/>
          <p:nvPr/>
        </p:nvSpPr>
        <p:spPr>
          <a:xfrm>
            <a:off x="116256" y="63868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TextBox 49">
            <a:hlinkClick r:id="" action="ppaction://noaction">
              <a:snd r:embed="rId5" name="T3_W13F_5.1.wav"/>
            </a:hlinkClick>
            <a:extLst>
              <a:ext uri="{FF2B5EF4-FFF2-40B4-BE49-F238E27FC236}">
                <a16:creationId xmlns:a16="http://schemas.microsoft.com/office/drawing/2014/main" id="{AFEE7816-34EF-40E3-ADC5-4EFEE8E6AA8C}"/>
              </a:ext>
            </a:extLst>
          </p:cNvPr>
          <p:cNvSpPr txBox="1"/>
          <p:nvPr/>
        </p:nvSpPr>
        <p:spPr>
          <a:xfrm>
            <a:off x="3475705" y="54976"/>
            <a:ext cx="7703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Écris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en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anglais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852E24B-8ACB-4D37-903D-0D7ADFCC1B63}"/>
              </a:ext>
            </a:extLst>
          </p:cNvPr>
          <p:cNvSpPr txBox="1"/>
          <p:nvPr/>
        </p:nvSpPr>
        <p:spPr>
          <a:xfrm>
            <a:off x="2719622" y="-350137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58E94F31-CF60-44B8-B7FE-46FABC6B32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547" y="3165083"/>
            <a:ext cx="1186070" cy="1108443"/>
          </a:xfrm>
          <a:prstGeom prst="rect">
            <a:avLst/>
          </a:prstGeom>
        </p:spPr>
      </p:pic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C811D2BB-91C6-4407-BD24-FE93AA0888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7" y="1456355"/>
            <a:ext cx="1186070" cy="121690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A397CF4E-6FA2-4D2C-A542-0BAA5C82DF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696" y="4815451"/>
            <a:ext cx="1162417" cy="112986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F60CDE4A-D9FF-4CA1-A3B4-FD9BB84163BE}"/>
              </a:ext>
            </a:extLst>
          </p:cNvPr>
          <p:cNvSpPr txBox="1"/>
          <p:nvPr/>
        </p:nvSpPr>
        <p:spPr>
          <a:xfrm>
            <a:off x="1220123" y="566041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AA827F1-D503-4B42-B7E4-6EEA7F838097}"/>
              </a:ext>
            </a:extLst>
          </p:cNvPr>
          <p:cNvSpPr txBox="1"/>
          <p:nvPr/>
        </p:nvSpPr>
        <p:spPr>
          <a:xfrm>
            <a:off x="1242769" y="388838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4F82619-18AC-4C1A-9938-B3A32337246C}"/>
              </a:ext>
            </a:extLst>
          </p:cNvPr>
          <p:cNvSpPr txBox="1"/>
          <p:nvPr/>
        </p:nvSpPr>
        <p:spPr>
          <a:xfrm>
            <a:off x="1229112" y="2181247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3FF7B5B-F6CE-4991-B3D1-FB8AD2421758}"/>
              </a:ext>
            </a:extLst>
          </p:cNvPr>
          <p:cNvSpPr txBox="1"/>
          <p:nvPr/>
        </p:nvSpPr>
        <p:spPr>
          <a:xfrm>
            <a:off x="1778897" y="5880507"/>
            <a:ext cx="2775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cheese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C9C79F2-71D1-4416-A1F9-29F625E3063F}"/>
              </a:ext>
            </a:extLst>
          </p:cNvPr>
          <p:cNvSpPr txBox="1"/>
          <p:nvPr/>
        </p:nvSpPr>
        <p:spPr>
          <a:xfrm>
            <a:off x="4528342" y="5945314"/>
            <a:ext cx="3318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ice cream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8E710D0-A5E4-4F84-AA24-9BBAA5F2AE11}"/>
              </a:ext>
            </a:extLst>
          </p:cNvPr>
          <p:cNvSpPr txBox="1"/>
          <p:nvPr/>
        </p:nvSpPr>
        <p:spPr>
          <a:xfrm>
            <a:off x="7728964" y="5914545"/>
            <a:ext cx="2927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I would like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38CD01D-0939-4E86-8FA7-5D218DFFD8A4}"/>
              </a:ext>
            </a:extLst>
          </p:cNvPr>
          <p:cNvSpPr txBox="1"/>
          <p:nvPr/>
        </p:nvSpPr>
        <p:spPr>
          <a:xfrm>
            <a:off x="1737554" y="5078630"/>
            <a:ext cx="3875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to eat, eating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4F2B77E-3EB5-4630-8117-94EDA149958E}"/>
              </a:ext>
            </a:extLst>
          </p:cNvPr>
          <p:cNvSpPr txBox="1"/>
          <p:nvPr/>
        </p:nvSpPr>
        <p:spPr>
          <a:xfrm>
            <a:off x="4515825" y="507149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water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A5801C7-B3CC-44C6-8378-15B5C7154763}"/>
              </a:ext>
            </a:extLst>
          </p:cNvPr>
          <p:cNvSpPr txBox="1"/>
          <p:nvPr/>
        </p:nvSpPr>
        <p:spPr>
          <a:xfrm>
            <a:off x="7721012" y="5046426"/>
            <a:ext cx="2650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she would like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96F7BF1-C101-48BF-859A-86EDA44D4ED0}"/>
              </a:ext>
            </a:extLst>
          </p:cNvPr>
          <p:cNvSpPr txBox="1"/>
          <p:nvPr/>
        </p:nvSpPr>
        <p:spPr>
          <a:xfrm>
            <a:off x="1789147" y="4187480"/>
            <a:ext cx="2764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to do, make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4AA46FC-58CB-404C-AC08-81EF437F5F91}"/>
              </a:ext>
            </a:extLst>
          </p:cNvPr>
          <p:cNvSpPr txBox="1"/>
          <p:nvPr/>
        </p:nvSpPr>
        <p:spPr>
          <a:xfrm>
            <a:off x="4528341" y="4202611"/>
            <a:ext cx="2898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you do, make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25F5478-B936-4D13-BC04-9227ED34B96E}"/>
              </a:ext>
            </a:extLst>
          </p:cNvPr>
          <p:cNvSpPr txBox="1"/>
          <p:nvPr/>
        </p:nvSpPr>
        <p:spPr>
          <a:xfrm>
            <a:off x="7725535" y="4202611"/>
            <a:ext cx="2888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juice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09CB083-D47C-40C4-A8FF-53DF9DC133F7}"/>
              </a:ext>
            </a:extLst>
          </p:cNvPr>
          <p:cNvSpPr txBox="1"/>
          <p:nvPr/>
        </p:nvSpPr>
        <p:spPr>
          <a:xfrm>
            <a:off x="1829585" y="3322237"/>
            <a:ext cx="2682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morning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946F105-5CFD-40F1-9368-B9029A4D8A12}"/>
              </a:ext>
            </a:extLst>
          </p:cNvPr>
          <p:cNvSpPr txBox="1"/>
          <p:nvPr/>
        </p:nvSpPr>
        <p:spPr>
          <a:xfrm>
            <a:off x="4554025" y="3310676"/>
            <a:ext cx="3173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drawing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CD5A9E6-C443-4DC7-9667-4DE290E508AD}"/>
              </a:ext>
            </a:extLst>
          </p:cNvPr>
          <p:cNvSpPr txBox="1"/>
          <p:nvPr/>
        </p:nvSpPr>
        <p:spPr>
          <a:xfrm>
            <a:off x="7723132" y="3347564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evening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28A433C-A065-452F-B425-CC955BCF8D8A}"/>
              </a:ext>
            </a:extLst>
          </p:cNvPr>
          <p:cNvSpPr txBox="1"/>
          <p:nvPr/>
        </p:nvSpPr>
        <p:spPr>
          <a:xfrm>
            <a:off x="1820737" y="2425219"/>
            <a:ext cx="2764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tomorrow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FA84253-E762-4F98-9818-6E40E3CD429A}"/>
              </a:ext>
            </a:extLst>
          </p:cNvPr>
          <p:cNvSpPr txBox="1"/>
          <p:nvPr/>
        </p:nvSpPr>
        <p:spPr>
          <a:xfrm>
            <a:off x="4529457" y="2442423"/>
            <a:ext cx="3090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show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B7C8BC4-DB08-4860-B971-9824BF0E7FE9}"/>
              </a:ext>
            </a:extLst>
          </p:cNvPr>
          <p:cNvSpPr txBox="1"/>
          <p:nvPr/>
        </p:nvSpPr>
        <p:spPr>
          <a:xfrm>
            <a:off x="7721012" y="2367228"/>
            <a:ext cx="3259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visit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80D71D1-458A-4F2D-B7C2-C1682ED33755}"/>
              </a:ext>
            </a:extLst>
          </p:cNvPr>
          <p:cNvSpPr txBox="1"/>
          <p:nvPr/>
        </p:nvSpPr>
        <p:spPr>
          <a:xfrm>
            <a:off x="1778897" y="1523414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cake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843CE32-5764-4DCF-8D50-DFC642895A53}"/>
              </a:ext>
            </a:extLst>
          </p:cNvPr>
          <p:cNvSpPr txBox="1"/>
          <p:nvPr/>
        </p:nvSpPr>
        <p:spPr>
          <a:xfrm>
            <a:off x="4464355" y="1523413"/>
            <a:ext cx="3579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weekend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9BD2D48-B809-4023-A118-909174206D54}"/>
              </a:ext>
            </a:extLst>
          </p:cNvPr>
          <p:cNvSpPr txBox="1"/>
          <p:nvPr/>
        </p:nvSpPr>
        <p:spPr>
          <a:xfrm>
            <a:off x="7727646" y="1571481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</a:t>
            </a:r>
            <a:r>
              <a:rPr kumimoji="0" lang="en-GB" sz="24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town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955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1BE26A7C-9570-4511-A929-6137973F1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905223"/>
              </p:ext>
            </p:extLst>
          </p:nvPr>
        </p:nvGraphicFramePr>
        <p:xfrm>
          <a:off x="116255" y="1081382"/>
          <a:ext cx="10498196" cy="52768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5475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742738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3197816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882167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79477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(the) visit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(the) cake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(the) show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(the) town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tomorrow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(the) weekend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79477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drawing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morning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evening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juice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to do, make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you do, make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79477">
                <a:tc rowSpan="2"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cheese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ice cream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to eat, eating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I would 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she would like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8AA52357-62B5-4501-8406-8AAEF0C4DB1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71547" y="3165083"/>
            <a:ext cx="1186070" cy="1108443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F86848E-00D3-4C8C-BF0C-2DB539381BB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7" y="1456355"/>
            <a:ext cx="1186070" cy="12169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175BAD-451F-4097-B6CA-7B78DADC075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45696" y="4815451"/>
            <a:ext cx="1162417" cy="11298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5D9ACD1-6B6F-4278-9A67-011420429302}"/>
              </a:ext>
            </a:extLst>
          </p:cNvPr>
          <p:cNvSpPr txBox="1"/>
          <p:nvPr/>
        </p:nvSpPr>
        <p:spPr>
          <a:xfrm>
            <a:off x="1220123" y="566041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ADDC2A-E51D-48B9-A91E-95C4881D32F4}"/>
              </a:ext>
            </a:extLst>
          </p:cNvPr>
          <p:cNvSpPr txBox="1"/>
          <p:nvPr/>
        </p:nvSpPr>
        <p:spPr>
          <a:xfrm>
            <a:off x="1242769" y="388838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2A3A04-2365-4E20-A72A-87B66616FB76}"/>
              </a:ext>
            </a:extLst>
          </p:cNvPr>
          <p:cNvSpPr txBox="1"/>
          <p:nvPr/>
        </p:nvSpPr>
        <p:spPr>
          <a:xfrm>
            <a:off x="1229112" y="2181247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EBBC53-04AF-44DE-BDA9-AD7CA398AC4C}"/>
              </a:ext>
            </a:extLst>
          </p:cNvPr>
          <p:cNvSpPr/>
          <p:nvPr/>
        </p:nvSpPr>
        <p:spPr>
          <a:xfrm>
            <a:off x="769971" y="65773"/>
            <a:ext cx="22080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Follow up 5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1" name="TextBox 30">
            <a:hlinkClick r:id="" action="ppaction://noaction">
              <a:snd r:embed="rId3" name="T3_W13F_5.3.wav"/>
            </a:hlinkClick>
            <a:extLst>
              <a:ext uri="{FF2B5EF4-FFF2-40B4-BE49-F238E27FC236}">
                <a16:creationId xmlns:a16="http://schemas.microsoft.com/office/drawing/2014/main" id="{B2AFB990-E563-4B97-9D41-28864BDBB375}"/>
              </a:ext>
            </a:extLst>
          </p:cNvPr>
          <p:cNvSpPr txBox="1"/>
          <p:nvPr/>
        </p:nvSpPr>
        <p:spPr>
          <a:xfrm>
            <a:off x="1808866" y="590064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manger</a:t>
            </a:r>
          </a:p>
        </p:txBody>
      </p:sp>
      <p:sp>
        <p:nvSpPr>
          <p:cNvPr id="32" name="TextBox 31">
            <a:hlinkClick r:id="" action="ppaction://noaction">
              <a:snd r:embed="rId4" name="T3_W13F_5.4.wav"/>
            </a:hlinkClick>
            <a:extLst>
              <a:ext uri="{FF2B5EF4-FFF2-40B4-BE49-F238E27FC236}">
                <a16:creationId xmlns:a16="http://schemas.microsoft.com/office/drawing/2014/main" id="{111B4DC4-0960-4E81-8848-85973A07B7AA}"/>
              </a:ext>
            </a:extLst>
          </p:cNvPr>
          <p:cNvSpPr txBox="1"/>
          <p:nvPr/>
        </p:nvSpPr>
        <p:spPr>
          <a:xfrm>
            <a:off x="4528342" y="5945314"/>
            <a:ext cx="3318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je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voudrais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3" name="TextBox 32">
            <a:hlinkClick r:id="" action="ppaction://noaction">
              <a:snd r:embed="rId5" name="T3_W13F_5.5.wav"/>
            </a:hlinkClick>
            <a:extLst>
              <a:ext uri="{FF2B5EF4-FFF2-40B4-BE49-F238E27FC236}">
                <a16:creationId xmlns:a16="http://schemas.microsoft.com/office/drawing/2014/main" id="{88C004C4-D688-4821-B196-9D33A683871C}"/>
              </a:ext>
            </a:extLst>
          </p:cNvPr>
          <p:cNvSpPr txBox="1"/>
          <p:nvPr/>
        </p:nvSpPr>
        <p:spPr>
          <a:xfrm>
            <a:off x="7728965" y="5914545"/>
            <a:ext cx="2280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elle</a:t>
            </a: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voudrait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4" name="TextBox 33">
            <a:hlinkClick r:id="" action="ppaction://noaction">
              <a:snd r:embed="rId6" name="T3_W13F_5.6.wav"/>
            </a:hlinkClick>
            <a:extLst>
              <a:ext uri="{FF2B5EF4-FFF2-40B4-BE49-F238E27FC236}">
                <a16:creationId xmlns:a16="http://schemas.microsoft.com/office/drawing/2014/main" id="{5E73D956-D9D5-4FF8-8DD6-AF66B3D68061}"/>
              </a:ext>
            </a:extLst>
          </p:cNvPr>
          <p:cNvSpPr txBox="1"/>
          <p:nvPr/>
        </p:nvSpPr>
        <p:spPr>
          <a:xfrm>
            <a:off x="1820736" y="5090984"/>
            <a:ext cx="2280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l’eau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5" name="TextBox 34">
            <a:hlinkClick r:id="" action="ppaction://noaction">
              <a:snd r:embed="rId7" name="T3_W13F_5.7.wav"/>
            </a:hlinkClick>
            <a:extLst>
              <a:ext uri="{FF2B5EF4-FFF2-40B4-BE49-F238E27FC236}">
                <a16:creationId xmlns:a16="http://schemas.microsoft.com/office/drawing/2014/main" id="{12D3DE3F-B13D-4B0F-8AAA-B8484B26A50B}"/>
              </a:ext>
            </a:extLst>
          </p:cNvPr>
          <p:cNvSpPr txBox="1"/>
          <p:nvPr/>
        </p:nvSpPr>
        <p:spPr>
          <a:xfrm>
            <a:off x="4515825" y="507149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le fromage</a:t>
            </a:r>
          </a:p>
        </p:txBody>
      </p:sp>
      <p:sp>
        <p:nvSpPr>
          <p:cNvPr id="36" name="TextBox 35">
            <a:hlinkClick r:id="" action="ppaction://noaction">
              <a:snd r:embed="rId8" name="T3_W13F_5.8.wav"/>
            </a:hlinkClick>
            <a:extLst>
              <a:ext uri="{FF2B5EF4-FFF2-40B4-BE49-F238E27FC236}">
                <a16:creationId xmlns:a16="http://schemas.microsoft.com/office/drawing/2014/main" id="{C1CE95E1-0483-4346-AC3F-1BCCA4290DF3}"/>
              </a:ext>
            </a:extLst>
          </p:cNvPr>
          <p:cNvSpPr txBox="1"/>
          <p:nvPr/>
        </p:nvSpPr>
        <p:spPr>
          <a:xfrm>
            <a:off x="7721012" y="5046426"/>
            <a:ext cx="216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la glace</a:t>
            </a:r>
          </a:p>
        </p:txBody>
      </p:sp>
      <p:sp>
        <p:nvSpPr>
          <p:cNvPr id="37" name="TextBox 36">
            <a:hlinkClick r:id="" action="ppaction://noaction">
              <a:snd r:embed="rId9" name="T3_W13F_5.9.wav"/>
            </a:hlinkClick>
            <a:extLst>
              <a:ext uri="{FF2B5EF4-FFF2-40B4-BE49-F238E27FC236}">
                <a16:creationId xmlns:a16="http://schemas.microsoft.com/office/drawing/2014/main" id="{68149A81-5207-44A8-87E6-FF9D619AD053}"/>
              </a:ext>
            </a:extLst>
          </p:cNvPr>
          <p:cNvSpPr txBox="1"/>
          <p:nvPr/>
        </p:nvSpPr>
        <p:spPr>
          <a:xfrm>
            <a:off x="1789147" y="418748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le jus</a:t>
            </a:r>
          </a:p>
        </p:txBody>
      </p:sp>
      <p:sp>
        <p:nvSpPr>
          <p:cNvPr id="38" name="TextBox 37">
            <a:hlinkClick r:id="" action="ppaction://noaction">
              <a:snd r:embed="rId10" name="T3_W13F_5.10.wav"/>
            </a:hlinkClick>
            <a:extLst>
              <a:ext uri="{FF2B5EF4-FFF2-40B4-BE49-F238E27FC236}">
                <a16:creationId xmlns:a16="http://schemas.microsoft.com/office/drawing/2014/main" id="{78436581-4251-4CEA-926F-C5A31C06C093}"/>
              </a:ext>
            </a:extLst>
          </p:cNvPr>
          <p:cNvSpPr txBox="1"/>
          <p:nvPr/>
        </p:nvSpPr>
        <p:spPr>
          <a:xfrm>
            <a:off x="4528341" y="4202611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faire</a:t>
            </a:r>
          </a:p>
        </p:txBody>
      </p:sp>
      <p:sp>
        <p:nvSpPr>
          <p:cNvPr id="39" name="TextBox 38">
            <a:hlinkClick r:id="" action="ppaction://noaction">
              <a:snd r:embed="rId11" name="T3_W13F_5.11.wav"/>
            </a:hlinkClick>
            <a:extLst>
              <a:ext uri="{FF2B5EF4-FFF2-40B4-BE49-F238E27FC236}">
                <a16:creationId xmlns:a16="http://schemas.microsoft.com/office/drawing/2014/main" id="{6209F364-6E76-4962-B2CA-EF55AB79DDDB}"/>
              </a:ext>
            </a:extLst>
          </p:cNvPr>
          <p:cNvSpPr txBox="1"/>
          <p:nvPr/>
        </p:nvSpPr>
        <p:spPr>
          <a:xfrm>
            <a:off x="7760740" y="418748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fais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0" name="TextBox 39">
            <a:hlinkClick r:id="" action="ppaction://noaction">
              <a:snd r:embed="rId12" name="T3_W13F_5.12.wav"/>
            </a:hlinkClick>
            <a:extLst>
              <a:ext uri="{FF2B5EF4-FFF2-40B4-BE49-F238E27FC236}">
                <a16:creationId xmlns:a16="http://schemas.microsoft.com/office/drawing/2014/main" id="{8038C3E0-A69E-4D74-8C18-E2B0C4D22924}"/>
              </a:ext>
            </a:extLst>
          </p:cNvPr>
          <p:cNvSpPr txBox="1"/>
          <p:nvPr/>
        </p:nvSpPr>
        <p:spPr>
          <a:xfrm>
            <a:off x="1829585" y="3322237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le dessin</a:t>
            </a:r>
          </a:p>
        </p:txBody>
      </p:sp>
      <p:sp>
        <p:nvSpPr>
          <p:cNvPr id="41" name="TextBox 40">
            <a:hlinkClick r:id="" action="ppaction://noaction">
              <a:snd r:embed="rId13" name="T3_W13F_5.13.wav"/>
            </a:hlinkClick>
            <a:extLst>
              <a:ext uri="{FF2B5EF4-FFF2-40B4-BE49-F238E27FC236}">
                <a16:creationId xmlns:a16="http://schemas.microsoft.com/office/drawing/2014/main" id="{ADEE972D-DD7F-42DB-A87B-EEA82AA07AB1}"/>
              </a:ext>
            </a:extLst>
          </p:cNvPr>
          <p:cNvSpPr txBox="1"/>
          <p:nvPr/>
        </p:nvSpPr>
        <p:spPr>
          <a:xfrm>
            <a:off x="4554025" y="3310676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le matin</a:t>
            </a:r>
          </a:p>
        </p:txBody>
      </p:sp>
      <p:sp>
        <p:nvSpPr>
          <p:cNvPr id="42" name="TextBox 41">
            <a:hlinkClick r:id="" action="ppaction://noaction">
              <a:snd r:embed="rId14" name="T3_W13F_5.14.wav"/>
            </a:hlinkClick>
            <a:extLst>
              <a:ext uri="{FF2B5EF4-FFF2-40B4-BE49-F238E27FC236}">
                <a16:creationId xmlns:a16="http://schemas.microsoft.com/office/drawing/2014/main" id="{10F01E41-FB16-47F4-AC5C-ACB994E84987}"/>
              </a:ext>
            </a:extLst>
          </p:cNvPr>
          <p:cNvSpPr txBox="1"/>
          <p:nvPr/>
        </p:nvSpPr>
        <p:spPr>
          <a:xfrm>
            <a:off x="7723132" y="3347564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le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soir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3" name="TextBox 42">
            <a:hlinkClick r:id="" action="ppaction://noaction">
              <a:snd r:embed="rId15" name="T3_W13F_5.15.wav"/>
            </a:hlinkClick>
            <a:extLst>
              <a:ext uri="{FF2B5EF4-FFF2-40B4-BE49-F238E27FC236}">
                <a16:creationId xmlns:a16="http://schemas.microsoft.com/office/drawing/2014/main" id="{771F49BC-F167-4EFE-8D7E-657E4BEAFA2A}"/>
              </a:ext>
            </a:extLst>
          </p:cNvPr>
          <p:cNvSpPr txBox="1"/>
          <p:nvPr/>
        </p:nvSpPr>
        <p:spPr>
          <a:xfrm>
            <a:off x="1820737" y="242521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la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ville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4" name="TextBox 43">
            <a:hlinkClick r:id="" action="ppaction://noaction">
              <a:snd r:embed="rId16" name="T3_W13F_5.16.wav"/>
            </a:hlinkClick>
            <a:extLst>
              <a:ext uri="{FF2B5EF4-FFF2-40B4-BE49-F238E27FC236}">
                <a16:creationId xmlns:a16="http://schemas.microsoft.com/office/drawing/2014/main" id="{DCCADCBE-5395-45AC-83C9-FD9DDC52F2A1}"/>
              </a:ext>
            </a:extLst>
          </p:cNvPr>
          <p:cNvSpPr txBox="1"/>
          <p:nvPr/>
        </p:nvSpPr>
        <p:spPr>
          <a:xfrm>
            <a:off x="4529457" y="2442423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demain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5" name="TextBox 44">
            <a:hlinkClick r:id="" action="ppaction://noaction">
              <a:snd r:embed="rId17" name="T3_W13F_5.17.wav"/>
            </a:hlinkClick>
            <a:extLst>
              <a:ext uri="{FF2B5EF4-FFF2-40B4-BE49-F238E27FC236}">
                <a16:creationId xmlns:a16="http://schemas.microsoft.com/office/drawing/2014/main" id="{AF8F9ECC-B5A4-45EA-9E59-E5E188A0F4BD}"/>
              </a:ext>
            </a:extLst>
          </p:cNvPr>
          <p:cNvSpPr txBox="1"/>
          <p:nvPr/>
        </p:nvSpPr>
        <p:spPr>
          <a:xfrm>
            <a:off x="7662544" y="2442423"/>
            <a:ext cx="2220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le weekend</a:t>
            </a:r>
          </a:p>
        </p:txBody>
      </p:sp>
      <p:sp>
        <p:nvSpPr>
          <p:cNvPr id="46" name="TextBox 45">
            <a:hlinkClick r:id="" action="ppaction://noaction">
              <a:snd r:embed="rId18" name="T3_W13F_5.18.wav"/>
            </a:hlinkClick>
            <a:extLst>
              <a:ext uri="{FF2B5EF4-FFF2-40B4-BE49-F238E27FC236}">
                <a16:creationId xmlns:a16="http://schemas.microsoft.com/office/drawing/2014/main" id="{8D3EE59F-71A2-473A-AAAE-F3FA95456A10}"/>
              </a:ext>
            </a:extLst>
          </p:cNvPr>
          <p:cNvSpPr txBox="1"/>
          <p:nvPr/>
        </p:nvSpPr>
        <p:spPr>
          <a:xfrm>
            <a:off x="1778897" y="1523414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la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visite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7" name="TextBox 46">
            <a:hlinkClick r:id="" action="ppaction://noaction">
              <a:snd r:embed="rId19" name="T3_W13F_5.19.wav"/>
            </a:hlinkClick>
            <a:extLst>
              <a:ext uri="{FF2B5EF4-FFF2-40B4-BE49-F238E27FC236}">
                <a16:creationId xmlns:a16="http://schemas.microsoft.com/office/drawing/2014/main" id="{B953F0DC-BC47-4B44-ADC2-B0661B407EFE}"/>
              </a:ext>
            </a:extLst>
          </p:cNvPr>
          <p:cNvSpPr txBox="1"/>
          <p:nvPr/>
        </p:nvSpPr>
        <p:spPr>
          <a:xfrm>
            <a:off x="4464355" y="1523413"/>
            <a:ext cx="3198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le gâteau</a:t>
            </a:r>
          </a:p>
        </p:txBody>
      </p:sp>
      <p:sp>
        <p:nvSpPr>
          <p:cNvPr id="48" name="TextBox 47">
            <a:hlinkClick r:id="" action="ppaction://noaction">
              <a:snd r:embed="rId20" name="T3_W13F_5.20.wav"/>
            </a:hlinkClick>
            <a:extLst>
              <a:ext uri="{FF2B5EF4-FFF2-40B4-BE49-F238E27FC236}">
                <a16:creationId xmlns:a16="http://schemas.microsoft.com/office/drawing/2014/main" id="{732C1FF0-E9D3-4722-9F3D-7CAC0A7AE166}"/>
              </a:ext>
            </a:extLst>
          </p:cNvPr>
          <p:cNvSpPr txBox="1"/>
          <p:nvPr/>
        </p:nvSpPr>
        <p:spPr>
          <a:xfrm>
            <a:off x="7727646" y="1571481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le spectacle</a:t>
            </a:r>
          </a:p>
        </p:txBody>
      </p:sp>
      <p:sp>
        <p:nvSpPr>
          <p:cNvPr id="49" name="Google Shape;167;p2">
            <a:extLst>
              <a:ext uri="{FF2B5EF4-FFF2-40B4-BE49-F238E27FC236}">
                <a16:creationId xmlns:a16="http://schemas.microsoft.com/office/drawing/2014/main" id="{886C038C-C793-4178-8BE0-359568307137}"/>
              </a:ext>
            </a:extLst>
          </p:cNvPr>
          <p:cNvSpPr/>
          <p:nvPr/>
        </p:nvSpPr>
        <p:spPr>
          <a:xfrm>
            <a:off x="116256" y="63868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TextBox 51">
            <a:hlinkClick r:id="" action="ppaction://noaction">
              <a:snd r:embed="rId26" name="T3_W13F_5.2.wav"/>
            </a:hlinkClick>
            <a:extLst>
              <a:ext uri="{FF2B5EF4-FFF2-40B4-BE49-F238E27FC236}">
                <a16:creationId xmlns:a16="http://schemas.microsoft.com/office/drawing/2014/main" id="{AA085FD0-7B47-4794-99DF-064111A92E53}"/>
              </a:ext>
            </a:extLst>
          </p:cNvPr>
          <p:cNvSpPr txBox="1"/>
          <p:nvPr/>
        </p:nvSpPr>
        <p:spPr>
          <a:xfrm>
            <a:off x="3474453" y="71956"/>
            <a:ext cx="7825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Écris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en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français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ECA8B8C-748C-4F7B-BE39-245EABFBC48F}"/>
              </a:ext>
            </a:extLst>
          </p:cNvPr>
          <p:cNvSpPr txBox="1"/>
          <p:nvPr/>
        </p:nvSpPr>
        <p:spPr>
          <a:xfrm>
            <a:off x="2718370" y="-333157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64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3_W13F_5.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3_W13F_5.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3_W13F_5.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3_W13F_5.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3_W13F_5.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3_W13F_5.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3_W13F_5.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3_W13F_5.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T3_W13F_5.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T3_W13F_5.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T3_W13F_5.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T3_W13F_5.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T3_W13F_5.1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3_W13F_5.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T3_W13F_5.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T3_W13F_5.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T3_W13F_5.1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T3_W13F_5.2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EBBC53-04AF-44DE-BDA9-AD7CA398AC4C}"/>
              </a:ext>
            </a:extLst>
          </p:cNvPr>
          <p:cNvSpPr/>
          <p:nvPr/>
        </p:nvSpPr>
        <p:spPr>
          <a:xfrm>
            <a:off x="769971" y="65773"/>
            <a:ext cx="22080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Follow up 5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9" name="Google Shape;167;p2">
            <a:extLst>
              <a:ext uri="{FF2B5EF4-FFF2-40B4-BE49-F238E27FC236}">
                <a16:creationId xmlns:a16="http://schemas.microsoft.com/office/drawing/2014/main" id="{886C038C-C793-4178-8BE0-359568307137}"/>
              </a:ext>
            </a:extLst>
          </p:cNvPr>
          <p:cNvSpPr/>
          <p:nvPr/>
        </p:nvSpPr>
        <p:spPr>
          <a:xfrm>
            <a:off x="116256" y="63868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TextBox 49">
            <a:hlinkClick r:id="" action="ppaction://noaction">
              <a:snd r:embed="rId5" name="S10_i.wav"/>
            </a:hlinkClick>
            <a:extLst>
              <a:ext uri="{FF2B5EF4-FFF2-40B4-BE49-F238E27FC236}">
                <a16:creationId xmlns:a16="http://schemas.microsoft.com/office/drawing/2014/main" id="{AFEE7816-34EF-40E3-ADC5-4EFEE8E6AA8C}"/>
              </a:ext>
            </a:extLst>
          </p:cNvPr>
          <p:cNvSpPr txBox="1"/>
          <p:nvPr/>
        </p:nvSpPr>
        <p:spPr>
          <a:xfrm>
            <a:off x="3475705" y="54976"/>
            <a:ext cx="7703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Écris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en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anglais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852E24B-8ACB-4D37-903D-0D7ADFCC1B63}"/>
              </a:ext>
            </a:extLst>
          </p:cNvPr>
          <p:cNvSpPr txBox="1"/>
          <p:nvPr/>
        </p:nvSpPr>
        <p:spPr>
          <a:xfrm>
            <a:off x="2719622" y="-350137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954E7CC0-C9B2-4623-BCD2-FC5C99A6F1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041826"/>
              </p:ext>
            </p:extLst>
          </p:nvPr>
        </p:nvGraphicFramePr>
        <p:xfrm>
          <a:off x="116255" y="1081382"/>
          <a:ext cx="10498196" cy="52768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5475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742738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3197816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882167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79477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gâteau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weekend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ville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demain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spectacle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visite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79477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matin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dessin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soir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tu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fais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jus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79477">
                <a:tc rowSpan="2"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l’eau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elle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voudrait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fromage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glace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je 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voudrais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F94B8070-214C-4FDF-BCBE-1198F03536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547" y="3165083"/>
            <a:ext cx="1186070" cy="1108443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2F4F13BE-0648-4988-9A59-87877944F3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7" y="1456355"/>
            <a:ext cx="1186070" cy="12169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9747ED0-7BED-4114-B0E9-B0785CCC80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696" y="4815451"/>
            <a:ext cx="1162417" cy="11298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1736D57-708B-4D19-ABB8-E7BC5B23BEF5}"/>
              </a:ext>
            </a:extLst>
          </p:cNvPr>
          <p:cNvSpPr txBox="1"/>
          <p:nvPr/>
        </p:nvSpPr>
        <p:spPr>
          <a:xfrm>
            <a:off x="1220123" y="566041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A658E0-4B05-4CA1-BA97-CC78BA3BA0F4}"/>
              </a:ext>
            </a:extLst>
          </p:cNvPr>
          <p:cNvSpPr txBox="1"/>
          <p:nvPr/>
        </p:nvSpPr>
        <p:spPr>
          <a:xfrm>
            <a:off x="1242769" y="388838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B98331-CB9A-42D7-8459-8E40C69E41A0}"/>
              </a:ext>
            </a:extLst>
          </p:cNvPr>
          <p:cNvSpPr txBox="1"/>
          <p:nvPr/>
        </p:nvSpPr>
        <p:spPr>
          <a:xfrm>
            <a:off x="1229112" y="2181247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</p:spTree>
    <p:extLst>
      <p:ext uri="{BB962C8B-B14F-4D97-AF65-F5344CB8AC3E}">
        <p14:creationId xmlns:p14="http://schemas.microsoft.com/office/powerpoint/2010/main" val="777757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EBBC53-04AF-44DE-BDA9-AD7CA398AC4C}"/>
              </a:ext>
            </a:extLst>
          </p:cNvPr>
          <p:cNvSpPr/>
          <p:nvPr/>
        </p:nvSpPr>
        <p:spPr>
          <a:xfrm>
            <a:off x="769971" y="65773"/>
            <a:ext cx="22080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Follow up 5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9" name="Google Shape;167;p2">
            <a:extLst>
              <a:ext uri="{FF2B5EF4-FFF2-40B4-BE49-F238E27FC236}">
                <a16:creationId xmlns:a16="http://schemas.microsoft.com/office/drawing/2014/main" id="{886C038C-C793-4178-8BE0-359568307137}"/>
              </a:ext>
            </a:extLst>
          </p:cNvPr>
          <p:cNvSpPr/>
          <p:nvPr/>
        </p:nvSpPr>
        <p:spPr>
          <a:xfrm>
            <a:off x="116256" y="63868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TextBox 51">
            <a:hlinkClick r:id="" action="ppaction://noaction">
              <a:snd r:embed="rId5" name="S11_i.wav"/>
            </a:hlinkClick>
            <a:extLst>
              <a:ext uri="{FF2B5EF4-FFF2-40B4-BE49-F238E27FC236}">
                <a16:creationId xmlns:a16="http://schemas.microsoft.com/office/drawing/2014/main" id="{AA085FD0-7B47-4794-99DF-064111A92E53}"/>
              </a:ext>
            </a:extLst>
          </p:cNvPr>
          <p:cNvSpPr txBox="1"/>
          <p:nvPr/>
        </p:nvSpPr>
        <p:spPr>
          <a:xfrm>
            <a:off x="3474453" y="71956"/>
            <a:ext cx="7825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Écris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en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français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ECA8B8C-748C-4F7B-BE39-245EABFBC48F}"/>
              </a:ext>
            </a:extLst>
          </p:cNvPr>
          <p:cNvSpPr txBox="1"/>
          <p:nvPr/>
        </p:nvSpPr>
        <p:spPr>
          <a:xfrm>
            <a:off x="2718370" y="-333157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9968BFE1-32FC-4BEE-8CB9-1C91F9BB7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554559"/>
              </p:ext>
            </p:extLst>
          </p:nvPr>
        </p:nvGraphicFramePr>
        <p:xfrm>
          <a:off x="116255" y="1081382"/>
          <a:ext cx="10498196" cy="52768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5475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742738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3197816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882167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79477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visit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cake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show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town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tomorrow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weekend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79477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drawing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morning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evening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juice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do, make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 do, make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79477">
                <a:tc rowSpan="2"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cheese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ice cream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eat, eating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 would 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she would like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1531ADFA-A543-4F7D-AB51-11CFC13C7F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547" y="3165083"/>
            <a:ext cx="1186070" cy="1108443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5D236546-217C-41C4-8BE7-4129082D06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7" y="1456355"/>
            <a:ext cx="1186070" cy="12169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008138C-4FB8-4E9F-B115-BC7BE4E0CB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696" y="4815451"/>
            <a:ext cx="1162417" cy="11298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DCAE3FA-4969-464C-925C-3E7958421D4E}"/>
              </a:ext>
            </a:extLst>
          </p:cNvPr>
          <p:cNvSpPr txBox="1"/>
          <p:nvPr/>
        </p:nvSpPr>
        <p:spPr>
          <a:xfrm>
            <a:off x="1220123" y="566041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DE4316-10D2-4271-A4A3-EDB1631C9C80}"/>
              </a:ext>
            </a:extLst>
          </p:cNvPr>
          <p:cNvSpPr txBox="1"/>
          <p:nvPr/>
        </p:nvSpPr>
        <p:spPr>
          <a:xfrm>
            <a:off x="1242769" y="388838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ACD48F-08C7-40C9-83C9-94E6D1C9290E}"/>
              </a:ext>
            </a:extLst>
          </p:cNvPr>
          <p:cNvSpPr txBox="1"/>
          <p:nvPr/>
        </p:nvSpPr>
        <p:spPr>
          <a:xfrm>
            <a:off x="1229112" y="2181247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</p:spTree>
    <p:extLst>
      <p:ext uri="{BB962C8B-B14F-4D97-AF65-F5344CB8AC3E}">
        <p14:creationId xmlns:p14="http://schemas.microsoft.com/office/powerpoint/2010/main" val="174719138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</TotalTime>
  <Words>1638</Words>
  <Application>Microsoft Office PowerPoint</Application>
  <PresentationFormat>Widescreen</PresentationFormat>
  <Paragraphs>294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Eras Demi ITC</vt:lpstr>
      <vt:lpstr>Modern Love</vt:lpstr>
      <vt:lpstr>Segoe Print</vt:lpstr>
      <vt:lpstr>Symbol</vt:lpstr>
      <vt:lpstr>Wingdings</vt:lpstr>
      <vt:lpstr>1_Office Theme</vt:lpstr>
      <vt:lpstr>Office Theme</vt:lpstr>
      <vt:lpstr>2_Office Theme</vt:lpstr>
      <vt:lpstr>3_Office Theme</vt:lpstr>
      <vt:lpstr>Describing me and others </vt:lpstr>
      <vt:lpstr>écrire</vt:lpstr>
      <vt:lpstr>écrire</vt:lpstr>
      <vt:lpstr>Using reference materials [nouns]</vt:lpstr>
      <vt:lpstr>vocabulaire</vt:lpstr>
      <vt:lpstr>vocabulaire</vt:lpstr>
      <vt:lpstr>vocabulaire</vt:lpstr>
      <vt:lpstr>vocabulaire</vt:lpstr>
      <vt:lpstr>vocabulaire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58</cp:revision>
  <dcterms:created xsi:type="dcterms:W3CDTF">2021-06-12T06:20:35Z</dcterms:created>
  <dcterms:modified xsi:type="dcterms:W3CDTF">2023-09-02T15:08:11Z</dcterms:modified>
</cp:coreProperties>
</file>