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4"/>
  </p:notesMasterIdLst>
  <p:sldIdLst>
    <p:sldId id="257" r:id="rId5"/>
    <p:sldId id="461" r:id="rId6"/>
    <p:sldId id="462" r:id="rId7"/>
    <p:sldId id="1089" r:id="rId8"/>
    <p:sldId id="1090" r:id="rId9"/>
    <p:sldId id="357" r:id="rId10"/>
    <p:sldId id="1091" r:id="rId11"/>
    <p:sldId id="1092" r:id="rId12"/>
    <p:sldId id="10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796" autoAdjust="0"/>
  </p:normalViewPr>
  <p:slideViewPr>
    <p:cSldViewPr snapToGrid="0">
      <p:cViewPr varScale="1">
        <p:scale>
          <a:sx n="80" d="100"/>
          <a:sy n="80" d="100"/>
        </p:scale>
        <p:origin x="96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license, no 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it-IT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several SSC</a:t>
            </a:r>
            <a:endParaRPr lang="it-IT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endParaRPr lang="it-IT" sz="18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</a:t>
            </a:r>
            <a:r>
              <a:rPr lang="it-IT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manger [1338]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 voudrais, tu voudrais, il/elle voudrait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[57]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chocolat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[4556]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eau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[475]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fromage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[4475]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gâteau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[4845]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glace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[2580]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jus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[&gt;5000]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pizza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[&gt;5000]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2</a:t>
            </a:r>
            <a:r>
              <a:rPr lang="it-IT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faire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[25]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 fais il/elle fait  activité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[452] course à pied [n/a] chanson [2142] dessin [2624]  film [848] gâteau [4845] matin [442]  soir [397]  spectacle [1687] ville [360] visite [1072] </a:t>
            </a:r>
          </a:p>
          <a:p>
            <a:pPr marL="216000" indent="-216000">
              <a:lnSpc>
                <a:spcPct val="100000"/>
              </a:lnSpc>
            </a:pP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weekend [2475] 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demain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[871]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re-introduce the idea of writing a new version of the poem, with different nouns.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Tell pupils that during this week they will be writing a new version of this poem, with their choice of vocabulary.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They can either work alone on in pairs.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Move to the next slide to show them where they can write the new nouns that they want to use to replace the words in bold.</a:t>
            </a: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Frequency of unknown words and </a:t>
            </a:r>
            <a:r>
              <a:rPr lang="en-US" b="1" dirty="0" err="1"/>
              <a:t>cogates</a:t>
            </a:r>
            <a:r>
              <a:rPr lang="en-US" b="1" dirty="0"/>
              <a:t>:</a:t>
            </a:r>
            <a:br>
              <a:rPr lang="en-US" dirty="0"/>
            </a:b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nid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[&gt;5000] </a:t>
            </a: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renverser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[2079] tapis [3783] </a:t>
            </a:r>
            <a:b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08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0" indent="0">
              <a:lnSpc>
                <a:spcPct val="100000"/>
              </a:lnSpc>
              <a:buNone/>
            </a:pPr>
            <a:r>
              <a:rPr lang="en-GB" sz="1200" b="0" strike="noStrike" spc="-1" dirty="0">
                <a:latin typeface="Arial"/>
              </a:rPr>
              <a:t>HANDOUT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 (two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recap reference skills – looking up English to French; understanding codes in a dictionary in order to find out the gender of a noun; applying grammatical knowledge of the definite articles.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b="1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aseline="0" dirty="0"/>
              <a:t>Teachers click to go through the slide.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15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flexible (to include follow ups for this week, plus any additional ‘spare’ curriculum time for them to work on their poems).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practise reference skills – applying understanding of codes in a dictionary in order to find out the gender of a noun.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>
              <a:effectLst/>
              <a:latin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>
                <a:effectLst/>
                <a:latin typeface="Calibri" panose="020F0502020204030204" pitchFamily="34" charset="0"/>
              </a:rPr>
              <a:t>Procedure:</a:t>
            </a:r>
            <a:endParaRPr lang="en-GB" sz="1200" b="0" dirty="0">
              <a:effectLst/>
              <a:latin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will need paper dictionaries or access to laptops / tablets to access an online dictionary.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Read the instruction and check understanding.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x1 to bring up further instruction.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x1 to bring up speech bubble that reminds pupils about choosing the correct default language.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bring up the other two call outs.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Note: </a:t>
            </a:r>
            <a:r>
              <a:rPr lang="en-GB" b="0" dirty="0"/>
              <a:t>there are no answers provided here as these are just ideas.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51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week 1, last week and this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51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742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2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0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86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26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3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76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0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56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548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48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38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36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55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443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86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86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9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03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98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17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38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652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120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8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hyperlink" Target="http://www.wordreference.com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33FF9F9C-7D6B-452C-9BE0-7B44CA0DD93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3444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vert</a:t>
            </a:r>
            <a:endParaRPr lang="en-GB" sz="9600" dirty="0">
              <a:solidFill>
                <a:srgbClr val="00B05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6A974A-B618-4450-913D-E3399548C606}"/>
              </a:ext>
            </a:extLst>
          </p:cNvPr>
          <p:cNvSpPr/>
          <p:nvPr/>
        </p:nvSpPr>
        <p:spPr>
          <a:xfrm>
            <a:off x="908269" y="2089976"/>
            <a:ext cx="2806262" cy="2678048"/>
          </a:xfrm>
          <a:prstGeom prst="roundRect">
            <a:avLst/>
          </a:prstGeom>
          <a:solidFill>
            <a:srgbClr val="EF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http://lakanal.net/poesie/photos/Paul-Eluard.jpg">
            <a:extLst>
              <a:ext uri="{FF2B5EF4-FFF2-40B4-BE49-F238E27FC236}">
                <a16:creationId xmlns:a16="http://schemas.microsoft.com/office/drawing/2014/main" id="{1313D8DD-A19C-47FC-B693-65CFF2A41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59" y="1639034"/>
            <a:ext cx="1328320" cy="1789966"/>
          </a:xfrm>
          <a:prstGeom prst="round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CF261-B258-4E8E-8401-9CC66657AF4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69" y="2317996"/>
            <a:ext cx="1792061" cy="2397487"/>
          </a:xfrm>
          <a:prstGeom prst="rect">
            <a:avLst/>
          </a:prstGeom>
        </p:spPr>
      </p:pic>
      <p:pic>
        <p:nvPicPr>
          <p:cNvPr id="12" name="Picture 11" descr="A logo with a circle and text&#10;&#10;Description automatically generated">
            <a:extLst>
              <a:ext uri="{FF2B5EF4-FFF2-40B4-BE49-F238E27FC236}">
                <a16:creationId xmlns:a16="http://schemas.microsoft.com/office/drawing/2014/main" id="{6218190A-9C48-4B73-952B-486D84855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27" y="4197644"/>
            <a:ext cx="942004" cy="859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CA8AD7-2AE8-46AA-BA6A-1DEAC0B30D8D}"/>
              </a:ext>
            </a:extLst>
          </p:cNvPr>
          <p:cNvSpPr txBox="1"/>
          <p:nvPr/>
        </p:nvSpPr>
        <p:spPr>
          <a:xfrm>
            <a:off x="9788434" y="6435634"/>
            <a:ext cx="240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3DB12D-7121-43DE-B3EF-7470A725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142" y="1116989"/>
            <a:ext cx="1127858" cy="475205"/>
          </a:xfrm>
        </p:spPr>
        <p:txBody>
          <a:bodyPr>
            <a:norm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3FAEA5-A960-401E-8E35-BA52742E7B7A}"/>
              </a:ext>
            </a:extLst>
          </p:cNvPr>
          <p:cNvSpPr txBox="1"/>
          <p:nvPr/>
        </p:nvSpPr>
        <p:spPr>
          <a:xfrm>
            <a:off x="124460" y="109413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il y 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DF3405-2D9B-4A1D-9D8A-36A4AD5D0FCD}"/>
              </a:ext>
            </a:extLst>
          </p:cNvPr>
          <p:cNvSpPr txBox="1"/>
          <p:nvPr/>
        </p:nvSpPr>
        <p:spPr>
          <a:xfrm>
            <a:off x="124460" y="169768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rue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 maison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8B483D-B5DA-4472-9D72-0AD14F3C2C3D}"/>
              </a:ext>
            </a:extLst>
          </p:cNvPr>
          <p:cNvSpPr txBox="1"/>
          <p:nvPr/>
        </p:nvSpPr>
        <p:spPr>
          <a:xfrm>
            <a:off x="159465" y="232152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maison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escalier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BBA52F-70C8-4B5D-9D6E-CFDF4D5D7F8F}"/>
              </a:ext>
            </a:extLst>
          </p:cNvPr>
          <p:cNvSpPr txBox="1"/>
          <p:nvPr/>
        </p:nvSpPr>
        <p:spPr>
          <a:xfrm>
            <a:off x="159465" y="2925083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 escalier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 chambre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4D8E67-1093-4FB9-9100-2B69856BECF7}"/>
              </a:ext>
            </a:extLst>
          </p:cNvPr>
          <p:cNvSpPr txBox="1"/>
          <p:nvPr/>
        </p:nvSpPr>
        <p:spPr>
          <a:xfrm>
            <a:off x="159465" y="349035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chambre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 table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618C5A-9096-4B8F-85FB-2C43F5B60903}"/>
              </a:ext>
            </a:extLst>
          </p:cNvPr>
          <p:cNvSpPr txBox="1"/>
          <p:nvPr/>
        </p:nvSpPr>
        <p:spPr>
          <a:xfrm>
            <a:off x="124460" y="405418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table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tapis;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A3E503-F810-443E-9F6F-E475B241CBCC}"/>
              </a:ext>
            </a:extLst>
          </p:cNvPr>
          <p:cNvSpPr txBox="1"/>
          <p:nvPr/>
        </p:nvSpPr>
        <p:spPr>
          <a:xfrm>
            <a:off x="138591" y="468809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 tapis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 cage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4A9AC3-B879-4908-80F7-B93B0549CB83}"/>
              </a:ext>
            </a:extLst>
          </p:cNvPr>
          <p:cNvSpPr txBox="1"/>
          <p:nvPr/>
        </p:nvSpPr>
        <p:spPr>
          <a:xfrm>
            <a:off x="148196" y="527488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cage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nid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1693E4-7E5F-4317-8F3F-B2F8A9CFC2C6}"/>
              </a:ext>
            </a:extLst>
          </p:cNvPr>
          <p:cNvSpPr txBox="1"/>
          <p:nvPr/>
        </p:nvSpPr>
        <p:spPr>
          <a:xfrm>
            <a:off x="159465" y="584685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 nid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œuf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DB5AA2-743D-4F80-97AA-9473DB9C72EC}"/>
              </a:ext>
            </a:extLst>
          </p:cNvPr>
          <p:cNvSpPr txBox="1"/>
          <p:nvPr/>
        </p:nvSpPr>
        <p:spPr>
          <a:xfrm>
            <a:off x="111527" y="641068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 œuf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oiseau.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2F8E99-438D-42A7-9D7B-496CB8068C5D}"/>
              </a:ext>
            </a:extLst>
          </p:cNvPr>
          <p:cNvSpPr txBox="1"/>
          <p:nvPr/>
        </p:nvSpPr>
        <p:spPr>
          <a:xfrm>
            <a:off x="4885425" y="109999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L'oiseau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l'œuf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F0DE67-E232-443E-9792-9EB79085A460}"/>
              </a:ext>
            </a:extLst>
          </p:cNvPr>
          <p:cNvSpPr txBox="1"/>
          <p:nvPr/>
        </p:nvSpPr>
        <p:spPr>
          <a:xfrm>
            <a:off x="4885425" y="167055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L'œuf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97C295-1F78-46BE-BD02-15515AF8441C}"/>
              </a:ext>
            </a:extLst>
          </p:cNvPr>
          <p:cNvSpPr txBox="1"/>
          <p:nvPr/>
        </p:nvSpPr>
        <p:spPr>
          <a:xfrm>
            <a:off x="4869952" y="220279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cage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DA798F-A0F2-4A26-AA38-D83116C86ABB}"/>
              </a:ext>
            </a:extLst>
          </p:cNvPr>
          <p:cNvSpPr txBox="1"/>
          <p:nvPr/>
        </p:nvSpPr>
        <p:spPr>
          <a:xfrm>
            <a:off x="4885425" y="284999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cage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tapis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C1AE6E-BE4C-4094-867C-16345DAD3306}"/>
              </a:ext>
            </a:extLst>
          </p:cNvPr>
          <p:cNvSpPr txBox="1"/>
          <p:nvPr/>
        </p:nvSpPr>
        <p:spPr>
          <a:xfrm>
            <a:off x="4859559" y="337533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tapis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table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DDF9E0-BC04-4907-9BC8-9DC6312105C9}"/>
              </a:ext>
            </a:extLst>
          </p:cNvPr>
          <p:cNvSpPr txBox="1"/>
          <p:nvPr/>
        </p:nvSpPr>
        <p:spPr>
          <a:xfrm>
            <a:off x="4907497" y="397483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table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chambre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340416-D5FC-4D8B-B3FD-AFC84C3A8147}"/>
              </a:ext>
            </a:extLst>
          </p:cNvPr>
          <p:cNvSpPr txBox="1"/>
          <p:nvPr/>
        </p:nvSpPr>
        <p:spPr>
          <a:xfrm>
            <a:off x="4859559" y="456832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chambre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l'escalier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CD6493-320F-4325-B248-5A78900BCD99}"/>
              </a:ext>
            </a:extLst>
          </p:cNvPr>
          <p:cNvSpPr txBox="1"/>
          <p:nvPr/>
        </p:nvSpPr>
        <p:spPr>
          <a:xfrm>
            <a:off x="4869952" y="514941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L'escalier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CD6D06-96B8-4FE7-BAC9-A80975D23B09}"/>
              </a:ext>
            </a:extLst>
          </p:cNvPr>
          <p:cNvSpPr txBox="1"/>
          <p:nvPr/>
        </p:nvSpPr>
        <p:spPr>
          <a:xfrm>
            <a:off x="4859559" y="574651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maison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rue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2" name="Graphic 51" descr="Teacher">
            <a:extLst>
              <a:ext uri="{FF2B5EF4-FFF2-40B4-BE49-F238E27FC236}">
                <a16:creationId xmlns:a16="http://schemas.microsoft.com/office/drawing/2014/main" id="{2CF936F7-ED55-4CFC-AB50-C96FFA445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124" y="-65426"/>
            <a:ext cx="914400" cy="914400"/>
          </a:xfrm>
          <a:prstGeom prst="rect">
            <a:avLst/>
          </a:prstGeom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361DC934-D64D-49FC-B205-9F21A3A818B8}"/>
              </a:ext>
            </a:extLst>
          </p:cNvPr>
          <p:cNvSpPr/>
          <p:nvPr/>
        </p:nvSpPr>
        <p:spPr>
          <a:xfrm>
            <a:off x="4325563" y="159946"/>
            <a:ext cx="5155321" cy="400110"/>
          </a:xfrm>
          <a:prstGeom prst="wedgeRoundRectCallout">
            <a:avLst>
              <a:gd name="adj1" fmla="val -55301"/>
              <a:gd name="adj2" fmla="val -10976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poème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01571E-FD88-455A-8C75-64BD7AE67CBC}"/>
              </a:ext>
            </a:extLst>
          </p:cNvPr>
          <p:cNvSpPr txBox="1"/>
          <p:nvPr/>
        </p:nvSpPr>
        <p:spPr>
          <a:xfrm>
            <a:off x="4859559" y="635974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rue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ville de Paris.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D6367B-B6CA-42C4-AE50-322A8C579900}"/>
              </a:ext>
            </a:extLst>
          </p:cNvPr>
          <p:cNvSpPr txBox="1"/>
          <p:nvPr/>
        </p:nvSpPr>
        <p:spPr>
          <a:xfrm>
            <a:off x="9480884" y="5949020"/>
            <a:ext cx="2711116" cy="92333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nest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renverser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to overturn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tapis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carpet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E81841-8F5E-4FE4-982A-1A6FC6AB6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9682" y="104152"/>
            <a:ext cx="1127858" cy="1609483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A147EA21-8D70-4844-8BA8-5ECB0E627F47}"/>
              </a:ext>
            </a:extLst>
          </p:cNvPr>
          <p:cNvSpPr txBox="1">
            <a:spLocks/>
          </p:cNvSpPr>
          <p:nvPr/>
        </p:nvSpPr>
        <p:spPr>
          <a:xfrm>
            <a:off x="724790" y="58981"/>
            <a:ext cx="2810719" cy="6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ups </a:t>
            </a:r>
            <a:endParaRPr lang="en-GB" sz="3200" kern="0" dirty="0"/>
          </a:p>
        </p:txBody>
      </p:sp>
      <p:sp>
        <p:nvSpPr>
          <p:cNvPr id="28" name="Google Shape;167;p2">
            <a:extLst>
              <a:ext uri="{FF2B5EF4-FFF2-40B4-BE49-F238E27FC236}">
                <a16:creationId xmlns:a16="http://schemas.microsoft.com/office/drawing/2014/main" id="{61322782-CEE8-43B5-BCD1-6125EF2ED79C}"/>
              </a:ext>
            </a:extLst>
          </p:cNvPr>
          <p:cNvSpPr/>
          <p:nvPr/>
        </p:nvSpPr>
        <p:spPr>
          <a:xfrm>
            <a:off x="188993" y="11694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15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3DB12D-7121-43DE-B3EF-7470A725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142" y="1116989"/>
            <a:ext cx="1127858" cy="475205"/>
          </a:xfrm>
        </p:spPr>
        <p:txBody>
          <a:bodyPr>
            <a:norm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2" name="Graphic 51" descr="Teacher">
            <a:extLst>
              <a:ext uri="{FF2B5EF4-FFF2-40B4-BE49-F238E27FC236}">
                <a16:creationId xmlns:a16="http://schemas.microsoft.com/office/drawing/2014/main" id="{2CF936F7-ED55-4CFC-AB50-C96FFA445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27" y="-65025"/>
            <a:ext cx="914400" cy="914400"/>
          </a:xfrm>
          <a:prstGeom prst="rect">
            <a:avLst/>
          </a:prstGeom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361DC934-D64D-49FC-B205-9F21A3A818B8}"/>
              </a:ext>
            </a:extLst>
          </p:cNvPr>
          <p:cNvSpPr/>
          <p:nvPr/>
        </p:nvSpPr>
        <p:spPr>
          <a:xfrm>
            <a:off x="1165967" y="160346"/>
            <a:ext cx="2910734" cy="406965"/>
          </a:xfrm>
          <a:prstGeom prst="wedgeRoundRectCallout">
            <a:avLst>
              <a:gd name="adj1" fmla="val -55301"/>
              <a:gd name="adj2" fmla="val -10976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poème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E81841-8F5E-4FE4-982A-1A6FC6AB6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9682" y="104152"/>
            <a:ext cx="1127858" cy="1609483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2927907-D5CC-4311-B372-36A1B2CC488E}"/>
              </a:ext>
            </a:extLst>
          </p:cNvPr>
          <p:cNvGraphicFramePr>
            <a:graphicFrameLocks noGrp="1"/>
          </p:cNvGraphicFramePr>
          <p:nvPr/>
        </p:nvGraphicFramePr>
        <p:xfrm>
          <a:off x="332656" y="1839324"/>
          <a:ext cx="11734883" cy="4663440"/>
        </p:xfrm>
        <a:graphic>
          <a:graphicData uri="http://schemas.openxmlformats.org/drawingml/2006/table">
            <a:tbl>
              <a:tblPr firstRow="1" bandRow="1"/>
              <a:tblGrid>
                <a:gridCol w="3901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0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759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French</a:t>
                      </a:r>
                      <a:r>
                        <a:rPr lang="en-GB" sz="20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English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br>
                        <a:rPr lang="en-GB" sz="20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baseline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cette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le/ la/ l’</a:t>
                      </a:r>
                    </a:p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822023-D034-4256-9E82-315CB0BC1C64}"/>
              </a:ext>
            </a:extLst>
          </p:cNvPr>
          <p:cNvSpPr txBox="1"/>
          <p:nvPr/>
        </p:nvSpPr>
        <p:spPr>
          <a:xfrm>
            <a:off x="332656" y="849375"/>
            <a:ext cx="1014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10 French nouns to include in your version of the poem.  You can choose a mixture of words you know and don’t yet know.</a:t>
            </a:r>
          </a:p>
        </p:txBody>
      </p:sp>
    </p:spTree>
    <p:extLst>
      <p:ext uri="{BB962C8B-B14F-4D97-AF65-F5344CB8AC3E}">
        <p14:creationId xmlns:p14="http://schemas.microsoft.com/office/powerpoint/2010/main" val="280429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3E72EA-0B9E-4E15-AAFA-5549D0CE6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537" y="2520633"/>
            <a:ext cx="4630986" cy="3127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reference materials [nouns]</a:t>
            </a:r>
            <a:endParaRPr lang="en-GB" sz="36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Google Shape;170;p8" descr="Jigsaw, Puzzle, Piece, Game, Concept, Solution">
            <a:extLst>
              <a:ext uri="{FF2B5EF4-FFF2-40B4-BE49-F238E27FC236}">
                <a16:creationId xmlns:a16="http://schemas.microsoft.com/office/drawing/2014/main" id="{696F779F-A90C-45D4-8ADC-3796A5C1CC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9;p8">
            <a:extLst>
              <a:ext uri="{FF2B5EF4-FFF2-40B4-BE49-F238E27FC236}">
                <a16:creationId xmlns:a16="http://schemas.microsoft.com/office/drawing/2014/main" id="{B4F132BF-0F27-4183-A033-D182D0CEA9FB}"/>
              </a:ext>
            </a:extLst>
          </p:cNvPr>
          <p:cNvSpPr txBox="1"/>
          <p:nvPr/>
        </p:nvSpPr>
        <p:spPr>
          <a:xfrm>
            <a:off x="282562" y="924457"/>
            <a:ext cx="5474835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understanding symbols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1;p8">
            <a:extLst>
              <a:ext uri="{FF2B5EF4-FFF2-40B4-BE49-F238E27FC236}">
                <a16:creationId xmlns:a16="http://schemas.microsoft.com/office/drawing/2014/main" id="{AE134DAB-BDBF-4659-93C0-5D36FB7A816F}"/>
              </a:ext>
            </a:extLst>
          </p:cNvPr>
          <p:cNvSpPr txBox="1"/>
          <p:nvPr/>
        </p:nvSpPr>
        <p:spPr>
          <a:xfrm>
            <a:off x="230860" y="1592520"/>
            <a:ext cx="1171321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using an online or paper dictionary, you find symbols with useful information (type of word – e.g., noun, adjective, and gender – i.e. masculine and feminine).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23ED27-EF0C-4516-8949-45B392818EE5}"/>
              </a:ext>
            </a:extLst>
          </p:cNvPr>
          <p:cNvSpPr txBox="1"/>
          <p:nvPr/>
        </p:nvSpPr>
        <p:spPr>
          <a:xfrm>
            <a:off x="305052" y="2614811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=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527440-A166-46A0-978B-A3BDE9D3F6AE}"/>
              </a:ext>
            </a:extLst>
          </p:cNvPr>
          <p:cNvSpPr txBox="1"/>
          <p:nvPr/>
        </p:nvSpPr>
        <p:spPr>
          <a:xfrm>
            <a:off x="2592874" y="2624024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= masculine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03BB55-32AF-42A0-A5B2-1B198F738717}"/>
              </a:ext>
            </a:extLst>
          </p:cNvPr>
          <p:cNvSpPr txBox="1"/>
          <p:nvPr/>
        </p:nvSpPr>
        <p:spPr>
          <a:xfrm>
            <a:off x="2610803" y="3130042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= feminine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EA640-D75E-4250-9C94-D788FF3BEF5F}"/>
              </a:ext>
            </a:extLst>
          </p:cNvPr>
          <p:cNvSpPr txBox="1"/>
          <p:nvPr/>
        </p:nvSpPr>
        <p:spPr>
          <a:xfrm>
            <a:off x="282562" y="4882968"/>
            <a:ext cx="5446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helps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find out the grammatical gender of a noun).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1CD767-CF52-4D3B-BD44-6F073F329902}"/>
              </a:ext>
            </a:extLst>
          </p:cNvPr>
          <p:cNvSpPr txBox="1"/>
          <p:nvPr/>
        </p:nvSpPr>
        <p:spPr>
          <a:xfrm>
            <a:off x="296572" y="6237047"/>
            <a:ext cx="544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Exemple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fauteuil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5FE199-DD8B-4081-9077-EDCC5C39D448}"/>
              </a:ext>
            </a:extLst>
          </p:cNvPr>
          <p:cNvSpPr txBox="1"/>
          <p:nvPr/>
        </p:nvSpPr>
        <p:spPr>
          <a:xfrm>
            <a:off x="4858493" y="919628"/>
            <a:ext cx="5446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/>
              </a:rPr>
              <a:t>www.wordreference.com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FE465E-1AF5-48E2-A2C8-E1B96A4BAB73}"/>
              </a:ext>
            </a:extLst>
          </p:cNvPr>
          <p:cNvSpPr txBox="1"/>
          <p:nvPr/>
        </p:nvSpPr>
        <p:spPr>
          <a:xfrm>
            <a:off x="7498546" y="5775382"/>
            <a:ext cx="4509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 fauteuil [an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armchair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BD106D-E044-43D8-9438-E7ED59B65890}"/>
              </a:ext>
            </a:extLst>
          </p:cNvPr>
          <p:cNvSpPr txBox="1"/>
          <p:nvPr/>
        </p:nvSpPr>
        <p:spPr>
          <a:xfrm>
            <a:off x="7498546" y="6160942"/>
            <a:ext cx="4604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 fauteuil [the armchair]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1654B5-F25A-4521-8DCA-B80B24D28AEB}"/>
              </a:ext>
            </a:extLst>
          </p:cNvPr>
          <p:cNvSpPr txBox="1"/>
          <p:nvPr/>
        </p:nvSpPr>
        <p:spPr>
          <a:xfrm>
            <a:off x="7767370" y="5748403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E690FD5-8AD1-492E-9DCF-6AB55A5D64B7}"/>
              </a:ext>
            </a:extLst>
          </p:cNvPr>
          <p:cNvSpPr txBox="1"/>
          <p:nvPr/>
        </p:nvSpPr>
        <p:spPr>
          <a:xfrm>
            <a:off x="7700912" y="6180137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le</a:t>
            </a:r>
          </a:p>
        </p:txBody>
      </p:sp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38A4C4C9-251F-4903-8D6E-761B5AC13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477" y="4026970"/>
            <a:ext cx="914400" cy="914400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ECCCDE0-A490-402A-BD55-154C73213ECA}"/>
              </a:ext>
            </a:extLst>
          </p:cNvPr>
          <p:cNvSpPr/>
          <p:nvPr/>
        </p:nvSpPr>
        <p:spPr>
          <a:xfrm>
            <a:off x="1070061" y="4163330"/>
            <a:ext cx="5775481" cy="547644"/>
          </a:xfrm>
          <a:prstGeom prst="wedgeRoundRectCallout">
            <a:avLst>
              <a:gd name="adj1" fmla="val -54960"/>
              <a:gd name="adj2" fmla="val 975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Cherche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mot dans un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dictionnaire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8B6B805D-415A-4E24-8982-C2E5D473E1F1}"/>
              </a:ext>
            </a:extLst>
          </p:cNvPr>
          <p:cNvSpPr/>
          <p:nvPr/>
        </p:nvSpPr>
        <p:spPr>
          <a:xfrm>
            <a:off x="8652868" y="4160257"/>
            <a:ext cx="2004501" cy="323193"/>
          </a:xfrm>
          <a:prstGeom prst="borderCallout1">
            <a:avLst>
              <a:gd name="adj1" fmla="val 56984"/>
              <a:gd name="adj2" fmla="val -319"/>
              <a:gd name="adj3" fmla="val 193409"/>
              <a:gd name="adj4" fmla="val -25069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masculine noun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D79D69-54AB-4CF0-AB94-65A60822ADD4}"/>
              </a:ext>
            </a:extLst>
          </p:cNvPr>
          <p:cNvSpPr/>
          <p:nvPr/>
        </p:nvSpPr>
        <p:spPr>
          <a:xfrm>
            <a:off x="7877643" y="4789824"/>
            <a:ext cx="295838" cy="18628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0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6" grpId="0"/>
      <p:bldP spid="45" grpId="0"/>
      <p:bldP spid="46" grpId="0"/>
      <p:bldP spid="13" grpId="0"/>
      <p:bldP spid="57" grpId="0"/>
      <p:bldP spid="15" grpId="0"/>
      <p:bldP spid="61" grpId="0"/>
      <p:bldP spid="21" grpId="0" animBg="1"/>
      <p:bldP spid="1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Graphic 35" descr="Teacher">
            <a:extLst>
              <a:ext uri="{FF2B5EF4-FFF2-40B4-BE49-F238E27FC236}">
                <a16:creationId xmlns:a16="http://schemas.microsoft.com/office/drawing/2014/main" id="{BE0CCC01-A77D-4D70-8062-3893D18C4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3" y="70302"/>
            <a:ext cx="914400" cy="914400"/>
          </a:xfrm>
          <a:prstGeom prst="rect">
            <a:avLst/>
          </a:prstGeom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17BE166F-F566-4E82-B3E0-1B423B366EF2}"/>
              </a:ext>
            </a:extLst>
          </p:cNvPr>
          <p:cNvSpPr/>
          <p:nvPr/>
        </p:nvSpPr>
        <p:spPr>
          <a:xfrm>
            <a:off x="993767" y="101237"/>
            <a:ext cx="7105204" cy="508626"/>
          </a:xfrm>
          <a:prstGeom prst="wedgeRoundRectCallout">
            <a:avLst>
              <a:gd name="adj1" fmla="val -54558"/>
              <a:gd name="adj2" fmla="val 31572"/>
              <a:gd name="adj3" fmla="val 16667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Cherche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les mots dans un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dictionnaire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38" name="Table 18">
            <a:extLst>
              <a:ext uri="{FF2B5EF4-FFF2-40B4-BE49-F238E27FC236}">
                <a16:creationId xmlns:a16="http://schemas.microsoft.com/office/drawing/2014/main" id="{530F887F-2547-4AB1-BBB4-0CD420077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08647"/>
              </p:ext>
            </p:extLst>
          </p:nvPr>
        </p:nvGraphicFramePr>
        <p:xfrm>
          <a:off x="484353" y="1320735"/>
          <a:ext cx="6148676" cy="5375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8787">
                  <a:extLst>
                    <a:ext uri="{9D8B030D-6E8A-4147-A177-3AD203B41FA5}">
                      <a16:colId xmlns:a16="http://schemas.microsoft.com/office/drawing/2014/main" val="1481774429"/>
                    </a:ext>
                  </a:extLst>
                </a:gridCol>
                <a:gridCol w="1044011">
                  <a:extLst>
                    <a:ext uri="{9D8B030D-6E8A-4147-A177-3AD203B41FA5}">
                      <a16:colId xmlns:a16="http://schemas.microsoft.com/office/drawing/2014/main" val="1133128579"/>
                    </a:ext>
                  </a:extLst>
                </a:gridCol>
                <a:gridCol w="2765878">
                  <a:extLst>
                    <a:ext uri="{9D8B030D-6E8A-4147-A177-3AD203B41FA5}">
                      <a16:colId xmlns:a16="http://schemas.microsoft.com/office/drawing/2014/main" val="3413878919"/>
                    </a:ext>
                  </a:extLst>
                </a:gridCol>
              </a:tblGrid>
              <a:tr h="5375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carpet, rug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84040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corner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250316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floor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77387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bookcase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426305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snake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108742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dragonfly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741450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856218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421975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897706"/>
                  </a:ext>
                </a:extLst>
              </a:tr>
              <a:tr h="5375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7919"/>
                  </a:ext>
                </a:extLst>
              </a:tr>
            </a:tbl>
          </a:graphicData>
        </a:graphic>
      </p:graphicFrame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9E00EF61-97C3-404A-BC29-2AC5434D1E96}"/>
              </a:ext>
            </a:extLst>
          </p:cNvPr>
          <p:cNvSpPr/>
          <p:nvPr/>
        </p:nvSpPr>
        <p:spPr>
          <a:xfrm>
            <a:off x="1070185" y="691936"/>
            <a:ext cx="7028785" cy="508626"/>
          </a:xfrm>
          <a:prstGeom prst="wedgeRoundRectCallout">
            <a:avLst>
              <a:gd name="adj1" fmla="val -53990"/>
              <a:gd name="adj2" fmla="val -47081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Écris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aussi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le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symbole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7B8ABD-4513-488C-8A6A-265241571644}"/>
              </a:ext>
            </a:extLst>
          </p:cNvPr>
          <p:cNvSpPr txBox="1"/>
          <p:nvPr/>
        </p:nvSpPr>
        <p:spPr>
          <a:xfrm>
            <a:off x="6797931" y="4822538"/>
            <a:ext cx="3905250" cy="1815882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Of course, you can search for your own words. These are just ideas.😉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E20B3-3DE2-4F11-BD63-23414008A6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6723" y="1498131"/>
            <a:ext cx="5705475" cy="409575"/>
          </a:xfrm>
          <a:prstGeom prst="rect">
            <a:avLst/>
          </a:prstGeom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133CC0B6-1CC7-43A3-9748-580F3A653F34}"/>
              </a:ext>
            </a:extLst>
          </p:cNvPr>
          <p:cNvSpPr/>
          <p:nvPr/>
        </p:nvSpPr>
        <p:spPr>
          <a:xfrm>
            <a:off x="6724650" y="2187121"/>
            <a:ext cx="5113794" cy="608853"/>
          </a:xfrm>
          <a:prstGeom prst="wedgeRoundRectCallout">
            <a:avLst>
              <a:gd name="adj1" fmla="val 11795"/>
              <a:gd name="adj2" fmla="val -79228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Make sure you select the correct direction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(English to French).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997312C1-C5D3-4678-B0C5-CF17E4906090}"/>
              </a:ext>
            </a:extLst>
          </p:cNvPr>
          <p:cNvSpPr/>
          <p:nvPr/>
        </p:nvSpPr>
        <p:spPr>
          <a:xfrm>
            <a:off x="6724650" y="3112522"/>
            <a:ext cx="4857750" cy="755778"/>
          </a:xfrm>
          <a:prstGeom prst="wedgeRoundRectCallout">
            <a:avLst>
              <a:gd name="adj1" fmla="val -59445"/>
              <a:gd name="adj2" fmla="val 3281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You may already know some or most of these words.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D4BCE-74F4-4194-BB47-00B80BF07B9F}"/>
              </a:ext>
            </a:extLst>
          </p:cNvPr>
          <p:cNvSpPr txBox="1"/>
          <p:nvPr/>
        </p:nvSpPr>
        <p:spPr>
          <a:xfrm>
            <a:off x="2830286" y="1320735"/>
            <a:ext cx="94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nm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2BEAC3-E28A-4203-AF35-C6309FF4ECE4}"/>
              </a:ext>
            </a:extLst>
          </p:cNvPr>
          <p:cNvSpPr txBox="1"/>
          <p:nvPr/>
        </p:nvSpPr>
        <p:spPr>
          <a:xfrm>
            <a:off x="3887651" y="1299947"/>
            <a:ext cx="1603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 tapis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02AA49-4529-41D5-B07E-AE6ED19529B9}"/>
              </a:ext>
            </a:extLst>
          </p:cNvPr>
          <p:cNvSpPr txBox="1"/>
          <p:nvPr/>
        </p:nvSpPr>
        <p:spPr>
          <a:xfrm>
            <a:off x="2830286" y="1862054"/>
            <a:ext cx="94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nm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7F6AD0-FF2E-43CD-BFC6-26CF8AD7B889}"/>
              </a:ext>
            </a:extLst>
          </p:cNvPr>
          <p:cNvSpPr txBox="1"/>
          <p:nvPr/>
        </p:nvSpPr>
        <p:spPr>
          <a:xfrm>
            <a:off x="3882807" y="1847605"/>
            <a:ext cx="2148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coin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BC69C-03D4-4A9C-8F90-25E04D8786E2}"/>
              </a:ext>
            </a:extLst>
          </p:cNvPr>
          <p:cNvSpPr txBox="1"/>
          <p:nvPr/>
        </p:nvSpPr>
        <p:spPr>
          <a:xfrm>
            <a:off x="2818462" y="2443892"/>
            <a:ext cx="94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nm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285A8B-198F-4716-9CFA-922183D43457}"/>
              </a:ext>
            </a:extLst>
          </p:cNvPr>
          <p:cNvSpPr txBox="1"/>
          <p:nvPr/>
        </p:nvSpPr>
        <p:spPr>
          <a:xfrm>
            <a:off x="3882807" y="2402844"/>
            <a:ext cx="2300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 sol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B5B813-6BAC-4503-9454-1B4F5C5D50CC}"/>
              </a:ext>
            </a:extLst>
          </p:cNvPr>
          <p:cNvSpPr txBox="1"/>
          <p:nvPr/>
        </p:nvSpPr>
        <p:spPr>
          <a:xfrm>
            <a:off x="2820730" y="2923690"/>
            <a:ext cx="94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nfpl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51144A1-647D-428F-861E-8A83E7A0F038}"/>
              </a:ext>
            </a:extLst>
          </p:cNvPr>
          <p:cNvSpPr txBox="1"/>
          <p:nvPr/>
        </p:nvSpPr>
        <p:spPr>
          <a:xfrm>
            <a:off x="3853511" y="2910285"/>
            <a:ext cx="2969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bibliothèque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27348DB-26B7-438F-BAFF-3F042ED9C982}"/>
              </a:ext>
            </a:extLst>
          </p:cNvPr>
          <p:cNvSpPr txBox="1"/>
          <p:nvPr/>
        </p:nvSpPr>
        <p:spPr>
          <a:xfrm>
            <a:off x="2835701" y="3474734"/>
            <a:ext cx="94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nm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1B03AF-0083-4E2B-8CB0-584083B7E5FB}"/>
              </a:ext>
            </a:extLst>
          </p:cNvPr>
          <p:cNvSpPr txBox="1"/>
          <p:nvPr/>
        </p:nvSpPr>
        <p:spPr>
          <a:xfrm>
            <a:off x="3882807" y="3452077"/>
            <a:ext cx="2300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 serpent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604C4B-A345-43E8-A2EF-2E7AB474827C}"/>
              </a:ext>
            </a:extLst>
          </p:cNvPr>
          <p:cNvSpPr txBox="1"/>
          <p:nvPr/>
        </p:nvSpPr>
        <p:spPr>
          <a:xfrm>
            <a:off x="2811182" y="4050376"/>
            <a:ext cx="94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nf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149108-5A2D-4498-84C4-A5E1D1DA5F9B}"/>
              </a:ext>
            </a:extLst>
          </p:cNvPr>
          <p:cNvSpPr txBox="1"/>
          <p:nvPr/>
        </p:nvSpPr>
        <p:spPr>
          <a:xfrm>
            <a:off x="3882807" y="3996085"/>
            <a:ext cx="2969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libellule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5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4" grpId="0" animBg="1"/>
      <p:bldP spid="53" grpId="0" animBg="1"/>
      <p:bldP spid="53" grpId="1" animBg="1"/>
      <p:bldP spid="30" grpId="0" animBg="1"/>
      <p:bldP spid="2" grpId="0"/>
      <p:bldP spid="33" grpId="0"/>
      <p:bldP spid="34" grpId="0"/>
      <p:bldP spid="35" grpId="0"/>
      <p:bldP spid="40" grpId="0"/>
      <p:bldP spid="58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 4">
            <a:extLst>
              <a:ext uri="{FF2B5EF4-FFF2-40B4-BE49-F238E27FC236}">
                <a16:creationId xmlns:a16="http://schemas.microsoft.com/office/drawing/2014/main" id="{7AEBAF71-6E74-45CA-B9AD-5FDF53A02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025486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gâteau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ville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demain</a:t>
                      </a:r>
                      <a:endParaRPr lang="en-GB" sz="22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spectacle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visite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 matin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 dessin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soir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fais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 jus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l’eau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voudrait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le fromage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glace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voudrais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>
            <a:hlinkClick r:id="" action="ppaction://noaction">
              <a:snd r:embed="rId5" name="S10_i.wav"/>
            </a:hlinkClick>
            <a:extLst>
              <a:ext uri="{FF2B5EF4-FFF2-40B4-BE49-F238E27FC236}">
                <a16:creationId xmlns:a16="http://schemas.microsoft.com/office/drawing/2014/main" id="{AFEE7816-34EF-40E3-ADC5-4EFEE8E6AA8C}"/>
              </a:ext>
            </a:extLst>
          </p:cNvPr>
          <p:cNvSpPr txBox="1"/>
          <p:nvPr/>
        </p:nvSpPr>
        <p:spPr>
          <a:xfrm>
            <a:off x="3475705" y="54976"/>
            <a:ext cx="770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anglais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52E24B-8ACB-4D37-903D-0D7ADFCC1B63}"/>
              </a:ext>
            </a:extLst>
          </p:cNvPr>
          <p:cNvSpPr txBox="1"/>
          <p:nvPr/>
        </p:nvSpPr>
        <p:spPr>
          <a:xfrm>
            <a:off x="2719622" y="-35013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8E94F31-CF60-44B8-B7FE-46FABC6B3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C811D2BB-91C6-4407-BD24-FE93AA088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397CF4E-6FA2-4D2C-A542-0BAA5C82D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60CDE4A-D9FF-4CA1-A3B4-FD9BB84163BE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A827F1-D503-4B42-B7E4-6EEA7F838097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F82619-18AC-4C1A-9938-B3A32337246C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3FF7B5B-F6CE-4991-B3D1-FB8AD2421758}"/>
              </a:ext>
            </a:extLst>
          </p:cNvPr>
          <p:cNvSpPr txBox="1"/>
          <p:nvPr/>
        </p:nvSpPr>
        <p:spPr>
          <a:xfrm>
            <a:off x="1778897" y="5880507"/>
            <a:ext cx="277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cheese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9C79F2-71D1-4416-A1F9-29F625E3063F}"/>
              </a:ext>
            </a:extLst>
          </p:cNvPr>
          <p:cNvSpPr txBox="1"/>
          <p:nvPr/>
        </p:nvSpPr>
        <p:spPr>
          <a:xfrm>
            <a:off x="4528342" y="5945314"/>
            <a:ext cx="331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ice cream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710D0-A5E4-4F84-AA24-9BBAA5F2AE11}"/>
              </a:ext>
            </a:extLst>
          </p:cNvPr>
          <p:cNvSpPr txBox="1"/>
          <p:nvPr/>
        </p:nvSpPr>
        <p:spPr>
          <a:xfrm>
            <a:off x="7728964" y="5914545"/>
            <a:ext cx="2927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 would like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8CD01D-0939-4E86-8FA7-5D218DFFD8A4}"/>
              </a:ext>
            </a:extLst>
          </p:cNvPr>
          <p:cNvSpPr txBox="1"/>
          <p:nvPr/>
        </p:nvSpPr>
        <p:spPr>
          <a:xfrm>
            <a:off x="1737554" y="5078630"/>
            <a:ext cx="38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eat, eating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F2B77E-3EB5-4630-8117-94EDA149958E}"/>
              </a:ext>
            </a:extLst>
          </p:cNvPr>
          <p:cNvSpPr txBox="1"/>
          <p:nvPr/>
        </p:nvSpPr>
        <p:spPr>
          <a:xfrm>
            <a:off x="4515825" y="507149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water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5801C7-B3CC-44C6-8378-15B5C7154763}"/>
              </a:ext>
            </a:extLst>
          </p:cNvPr>
          <p:cNvSpPr txBox="1"/>
          <p:nvPr/>
        </p:nvSpPr>
        <p:spPr>
          <a:xfrm>
            <a:off x="7721012" y="5046426"/>
            <a:ext cx="265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she would like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96F7BF1-C101-48BF-859A-86EDA44D4ED0}"/>
              </a:ext>
            </a:extLst>
          </p:cNvPr>
          <p:cNvSpPr txBox="1"/>
          <p:nvPr/>
        </p:nvSpPr>
        <p:spPr>
          <a:xfrm>
            <a:off x="1789147" y="4187480"/>
            <a:ext cx="276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do, make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AA46FC-58CB-404C-AC08-81EF437F5F91}"/>
              </a:ext>
            </a:extLst>
          </p:cNvPr>
          <p:cNvSpPr txBox="1"/>
          <p:nvPr/>
        </p:nvSpPr>
        <p:spPr>
          <a:xfrm>
            <a:off x="4528341" y="4202611"/>
            <a:ext cx="289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 do, make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5F5478-B936-4D13-BC04-9227ED34B96E}"/>
              </a:ext>
            </a:extLst>
          </p:cNvPr>
          <p:cNvSpPr txBox="1"/>
          <p:nvPr/>
        </p:nvSpPr>
        <p:spPr>
          <a:xfrm>
            <a:off x="7725535" y="4202611"/>
            <a:ext cx="2888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juice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09CB083-D47C-40C4-A8FF-53DF9DC133F7}"/>
              </a:ext>
            </a:extLst>
          </p:cNvPr>
          <p:cNvSpPr txBox="1"/>
          <p:nvPr/>
        </p:nvSpPr>
        <p:spPr>
          <a:xfrm>
            <a:off x="1829585" y="3322237"/>
            <a:ext cx="268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morning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946F105-5CFD-40F1-9368-B9029A4D8A12}"/>
              </a:ext>
            </a:extLst>
          </p:cNvPr>
          <p:cNvSpPr txBox="1"/>
          <p:nvPr/>
        </p:nvSpPr>
        <p:spPr>
          <a:xfrm>
            <a:off x="4554025" y="3310676"/>
            <a:ext cx="317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drawing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D5A9E6-C443-4DC7-9667-4DE290E508AD}"/>
              </a:ext>
            </a:extLst>
          </p:cNvPr>
          <p:cNvSpPr txBox="1"/>
          <p:nvPr/>
        </p:nvSpPr>
        <p:spPr>
          <a:xfrm>
            <a:off x="7723132" y="334756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evening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28A433C-A065-452F-B425-CC955BCF8D8A}"/>
              </a:ext>
            </a:extLst>
          </p:cNvPr>
          <p:cNvSpPr txBox="1"/>
          <p:nvPr/>
        </p:nvSpPr>
        <p:spPr>
          <a:xfrm>
            <a:off x="1820737" y="2425219"/>
            <a:ext cx="276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tomorrow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A84253-E762-4F98-9818-6E40E3CD429A}"/>
              </a:ext>
            </a:extLst>
          </p:cNvPr>
          <p:cNvSpPr txBox="1"/>
          <p:nvPr/>
        </p:nvSpPr>
        <p:spPr>
          <a:xfrm>
            <a:off x="4529457" y="2442423"/>
            <a:ext cx="309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show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7C8BC4-DB08-4860-B971-9824BF0E7FE9}"/>
              </a:ext>
            </a:extLst>
          </p:cNvPr>
          <p:cNvSpPr txBox="1"/>
          <p:nvPr/>
        </p:nvSpPr>
        <p:spPr>
          <a:xfrm>
            <a:off x="7721012" y="2367228"/>
            <a:ext cx="325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visit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0D71D1-458A-4F2D-B7C2-C1682ED33755}"/>
              </a:ext>
            </a:extLst>
          </p:cNvPr>
          <p:cNvSpPr txBox="1"/>
          <p:nvPr/>
        </p:nvSpPr>
        <p:spPr>
          <a:xfrm>
            <a:off x="1778897" y="152341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cake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43CE32-5764-4DCF-8D50-DFC642895A53}"/>
              </a:ext>
            </a:extLst>
          </p:cNvPr>
          <p:cNvSpPr txBox="1"/>
          <p:nvPr/>
        </p:nvSpPr>
        <p:spPr>
          <a:xfrm>
            <a:off x="4464355" y="1523413"/>
            <a:ext cx="357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weekend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9BD2D48-B809-4023-A118-909174206D54}"/>
              </a:ext>
            </a:extLst>
          </p:cNvPr>
          <p:cNvSpPr txBox="1"/>
          <p:nvPr/>
        </p:nvSpPr>
        <p:spPr>
          <a:xfrm>
            <a:off x="7727646" y="157148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town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05223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cake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show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tomorrow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weekend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evening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juice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do,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you do, make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ice cream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eat, 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 would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she would 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1808866" y="59006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manger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528342" y="5945314"/>
            <a:ext cx="331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je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voudrais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728965" y="5914545"/>
            <a:ext cx="22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elle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voudrait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1820736" y="5090984"/>
            <a:ext cx="22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l’eau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515825" y="507149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fromage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721012" y="5046426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glace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1789147" y="418748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jus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528341" y="420261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faire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760740" y="418748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fais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1829585" y="332223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dessin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554025" y="331067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matin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723132" y="334756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soir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1820737" y="24252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ville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529457" y="244242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demain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662544" y="2442423"/>
            <a:ext cx="222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weekend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1778897" y="152341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visite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464355" y="1523413"/>
            <a:ext cx="357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gâteau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727646" y="157148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spectacle</a:t>
            </a: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>
            <a:hlinkClick r:id="" action="ppaction://noaction">
              <a:snd r:embed="rId8" name="S11_i.wav"/>
            </a:hlinkClick>
            <a:extLst>
              <a:ext uri="{FF2B5EF4-FFF2-40B4-BE49-F238E27FC236}">
                <a16:creationId xmlns:a16="http://schemas.microsoft.com/office/drawing/2014/main" id="{AA085FD0-7B47-4794-99DF-064111A92E53}"/>
              </a:ext>
            </a:extLst>
          </p:cNvPr>
          <p:cNvSpPr txBox="1"/>
          <p:nvPr/>
        </p:nvSpPr>
        <p:spPr>
          <a:xfrm>
            <a:off x="3474453" y="71956"/>
            <a:ext cx="782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français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CA8B8C-748C-4F7B-BE39-245EABFBC48F}"/>
              </a:ext>
            </a:extLst>
          </p:cNvPr>
          <p:cNvSpPr txBox="1"/>
          <p:nvPr/>
        </p:nvSpPr>
        <p:spPr>
          <a:xfrm>
            <a:off x="2718370" y="-33315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6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>
            <a:hlinkClick r:id="" action="ppaction://noaction">
              <a:snd r:embed="rId5" name="S10_i.wav"/>
            </a:hlinkClick>
            <a:extLst>
              <a:ext uri="{FF2B5EF4-FFF2-40B4-BE49-F238E27FC236}">
                <a16:creationId xmlns:a16="http://schemas.microsoft.com/office/drawing/2014/main" id="{AFEE7816-34EF-40E3-ADC5-4EFEE8E6AA8C}"/>
              </a:ext>
            </a:extLst>
          </p:cNvPr>
          <p:cNvSpPr txBox="1"/>
          <p:nvPr/>
        </p:nvSpPr>
        <p:spPr>
          <a:xfrm>
            <a:off x="3475705" y="54976"/>
            <a:ext cx="770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anglais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52E24B-8ACB-4D37-903D-0D7ADFCC1B63}"/>
              </a:ext>
            </a:extLst>
          </p:cNvPr>
          <p:cNvSpPr txBox="1"/>
          <p:nvPr/>
        </p:nvSpPr>
        <p:spPr>
          <a:xfrm>
            <a:off x="2719622" y="-35013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954E7CC0-C9B2-4623-BCD2-FC5C99A6F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041826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gâteau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ville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demain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spectacle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visite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matin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dessin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soir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fais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jus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l’eau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voudrait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fromage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glace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voudrais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F94B8070-214C-4FDF-BCBE-1198F0353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F4F13BE-0648-4988-9A59-87877944F3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47ED0-7BED-4114-B0E9-B0785CCC80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1736D57-708B-4D19-ABB8-E7BC5B23BEF5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A658E0-4B05-4CA1-BA97-CC78BA3BA0F4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B98331-CB9A-42D7-8459-8E40C69E41A0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77775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>
            <a:hlinkClick r:id="" action="ppaction://noaction">
              <a:snd r:embed="rId5" name="S11_i.wav"/>
            </a:hlinkClick>
            <a:extLst>
              <a:ext uri="{FF2B5EF4-FFF2-40B4-BE49-F238E27FC236}">
                <a16:creationId xmlns:a16="http://schemas.microsoft.com/office/drawing/2014/main" id="{AA085FD0-7B47-4794-99DF-064111A92E53}"/>
              </a:ext>
            </a:extLst>
          </p:cNvPr>
          <p:cNvSpPr txBox="1"/>
          <p:nvPr/>
        </p:nvSpPr>
        <p:spPr>
          <a:xfrm>
            <a:off x="3474453" y="71956"/>
            <a:ext cx="782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français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CA8B8C-748C-4F7B-BE39-245EABFBC48F}"/>
              </a:ext>
            </a:extLst>
          </p:cNvPr>
          <p:cNvSpPr txBox="1"/>
          <p:nvPr/>
        </p:nvSpPr>
        <p:spPr>
          <a:xfrm>
            <a:off x="2718370" y="-33315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9968BFE1-32FC-4BEE-8CB9-1C91F9BB7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554559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cake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tomorrow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weekend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evening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juice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do,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do, make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ice cream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eat, 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would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 would 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1531ADFA-A543-4F7D-AB51-11CFC13C7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D236546-217C-41C4-8BE7-4129082D0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08138C-4FB8-4E9F-B115-BC7BE4E0C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CAE3FA-4969-464C-925C-3E7958421D4E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DE4316-10D2-4271-A4A3-EDB1631C9C80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ACD48F-08C7-40C9-83C9-94E6D1C9290E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17471913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1638</Words>
  <Application>Microsoft Office PowerPoint</Application>
  <PresentationFormat>Widescreen</PresentationFormat>
  <Paragraphs>294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Eras Demi ITC</vt:lpstr>
      <vt:lpstr>Modern Love</vt:lpstr>
      <vt:lpstr>Segoe Print</vt:lpstr>
      <vt:lpstr>Symbol</vt:lpstr>
      <vt:lpstr>Wingdings</vt:lpstr>
      <vt:lpstr>1_Office Theme</vt:lpstr>
      <vt:lpstr>Office Theme</vt:lpstr>
      <vt:lpstr>2_Office Theme</vt:lpstr>
      <vt:lpstr>3_Office Theme</vt:lpstr>
      <vt:lpstr>Describing me and others </vt:lpstr>
      <vt:lpstr>écrire</vt:lpstr>
      <vt:lpstr>écrire</vt:lpstr>
      <vt:lpstr>Using reference materials [nouns]</vt:lpstr>
      <vt:lpstr>vocabulaire</vt:lpstr>
      <vt:lpstr>vocabulaire</vt:lpstr>
      <vt:lpstr>vocabulaire</vt:lpstr>
      <vt:lpstr>vocabulaire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56</cp:revision>
  <dcterms:created xsi:type="dcterms:W3CDTF">2021-06-12T06:20:35Z</dcterms:created>
  <dcterms:modified xsi:type="dcterms:W3CDTF">2023-07-18T17:17:59Z</dcterms:modified>
</cp:coreProperties>
</file>