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2"/>
  </p:notesMasterIdLst>
  <p:sldIdLst>
    <p:sldId id="275" r:id="rId2"/>
    <p:sldId id="277" r:id="rId3"/>
    <p:sldId id="294" r:id="rId4"/>
    <p:sldId id="281" r:id="rId5"/>
    <p:sldId id="453" r:id="rId6"/>
    <p:sldId id="454" r:id="rId7"/>
    <p:sldId id="455" r:id="rId8"/>
    <p:sldId id="456" r:id="rId9"/>
    <p:sldId id="261" r:id="rId10"/>
    <p:sldId id="290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F9FB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599" autoAdjust="0"/>
    <p:restoredTop sz="68978" autoAdjust="0"/>
  </p:normalViewPr>
  <p:slideViewPr>
    <p:cSldViewPr snapToGrid="0">
      <p:cViewPr varScale="1">
        <p:scale>
          <a:sx n="75" d="100"/>
          <a:sy n="75" d="100"/>
        </p:scale>
        <p:origin x="1338" y="6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A2C99A-C469-487C-B7F3-BEA3E06E0D84}" type="datetimeFigureOut">
              <a:rPr lang="en-GB" smtClean="0"/>
              <a:t>02/09/2023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88A7DB-3951-47CF-8E53-B42241E866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73592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Artwork by Steve Clarke. Pronoun pictures from NCELP (www.ncelp.org). All additional pictures selected from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Pixabay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and are available under a Creative Commons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license, no attribution required.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Phonics:  </a:t>
            </a:r>
            <a:r>
              <a:rPr lang="it-IT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revisit several SSC</a:t>
            </a:r>
            <a:endParaRPr lang="it-IT" sz="1200" b="0" i="0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6000" indent="-216000">
              <a:lnSpc>
                <a:spcPct val="100000"/>
              </a:lnSpc>
            </a:pPr>
            <a:r>
              <a:rPr lang="it-IT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Vocabulary</a:t>
            </a:r>
            <a:r>
              <a:rPr lang="it-IT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</a:t>
            </a:r>
            <a:r>
              <a:rPr lang="fr-FR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ce, </a:t>
            </a:r>
            <a:r>
              <a:rPr lang="fr-FR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cet, cette </a:t>
            </a:r>
            <a:r>
              <a:rPr lang="fr-FR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[12] </a:t>
            </a:r>
            <a:r>
              <a:rPr lang="fr-FR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escalier </a:t>
            </a:r>
            <a:r>
              <a:rPr lang="fr-FR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[3705] </a:t>
            </a:r>
            <a:r>
              <a:rPr lang="fr-FR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oiseau </a:t>
            </a:r>
            <a:r>
              <a:rPr lang="fr-FR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[2435]</a:t>
            </a:r>
            <a:endParaRPr lang="it-IT" sz="1200" b="0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6000" indent="-216000">
              <a:lnSpc>
                <a:spcPct val="100000"/>
              </a:lnSpc>
            </a:pPr>
            <a:r>
              <a:rPr lang="it-IT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Revisit 1</a:t>
            </a:r>
            <a:r>
              <a:rPr lang="it-IT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</a:t>
            </a: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vouloir 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[57] </a:t>
            </a: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je veux, tu veux, il/elle veut 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[57] </a:t>
            </a:r>
            <a:endParaRPr lang="it-IT" sz="1200" b="0" i="0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6000" indent="-216000">
              <a:lnSpc>
                <a:spcPct val="100000"/>
              </a:lnSpc>
            </a:pPr>
            <a:r>
              <a:rPr lang="it-IT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Revisit 2</a:t>
            </a:r>
            <a:r>
              <a:rPr lang="it-IT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</a:t>
            </a: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côté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[123] </a:t>
            </a: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piscine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[&gt;5000]  </a:t>
            </a: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stade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[1967] </a:t>
            </a: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théâtre 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[1701] </a:t>
            </a: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loin 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[341] </a:t>
            </a: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près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[225] </a:t>
            </a: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de</a:t>
            </a:r>
            <a:r>
              <a:rPr lang="fr-FR" sz="1200" b="1" i="0" strike="noStrike" spc="-1" baseline="30000" dirty="0">
                <a:solidFill>
                  <a:srgbClr val="002060"/>
                </a:solidFill>
                <a:latin typeface="Century Gothic"/>
                <a:ea typeface="Century Gothic"/>
              </a:rPr>
              <a:t>2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[2] </a:t>
            </a:r>
            <a:endParaRPr lang="fr-FR" sz="1200" b="1" i="0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100" dirty="0" err="1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Londsale</a:t>
            </a:r>
            <a:r>
              <a:rPr lang="en-GB" sz="1100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, D., &amp; Le Bras, Y.  (2009). </a:t>
            </a:r>
            <a:r>
              <a:rPr lang="en-GB" sz="1100" i="1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 Frequency Dictionary of French: Core vocabulary for learners </a:t>
            </a:r>
            <a:r>
              <a:rPr lang="en-GB" sz="1100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London: Routledge.</a:t>
            </a:r>
          </a:p>
          <a:p>
            <a:pPr marL="216000" indent="-216000">
              <a:lnSpc>
                <a:spcPct val="100000"/>
              </a:lnSpc>
            </a:pPr>
            <a:endParaRPr lang="en-GB" sz="11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The frequency rankings for words that occur in this PowerPoint which have been</a:t>
            </a:r>
            <a:r>
              <a:rPr lang="en-GB" sz="11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 previously</a:t>
            </a: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 introduced in these resources are given in the SOW and in the resources that first</a:t>
            </a:r>
          </a:p>
          <a:p>
            <a:pPr marL="216000" indent="-216000">
              <a:lnSpc>
                <a:spcPct val="100000"/>
              </a:lnSpc>
            </a:pP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introduced and formally re-visited those words. </a:t>
            </a:r>
            <a:endParaRPr lang="en-GB" sz="11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For any </a:t>
            </a:r>
            <a:r>
              <a:rPr lang="en-GB" sz="12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other 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words that occur incidentally in this PowerPoint, frequency rankings will be provided in the notes field wherever possible.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286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D74213-264C-415B-8B29-4DFEF3354BDA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2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22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66831-990D-4F2F-9C07-338AF4E9D4C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300235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4 minutes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sz="1200" b="1" dirty="0"/>
              <a:t>Aim:</a:t>
            </a:r>
            <a:r>
              <a:rPr lang="en-GB" sz="1200" b="0" dirty="0"/>
              <a:t> </a:t>
            </a:r>
            <a:r>
              <a:rPr lang="en-GB" b="0" dirty="0"/>
              <a:t>to revisit some SSC.</a:t>
            </a:r>
            <a:endParaRPr lang="en-GB" b="0" baseline="0" dirty="0"/>
          </a:p>
          <a:p>
            <a:endParaRPr lang="en-GB" b="1" dirty="0"/>
          </a:p>
          <a:p>
            <a:r>
              <a:rPr lang="en-GB" b="1" dirty="0"/>
              <a:t>Procedure: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aseline="0" dirty="0"/>
              <a:t>Read the instruction in French and clarify the meaning of ‘sons’.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aseline="0" dirty="0"/>
              <a:t>Ask pupils t</a:t>
            </a:r>
            <a:r>
              <a:rPr lang="en-GB" b="0" baseline="0" dirty="0"/>
              <a:t>o identify the key sound (or sounds) for each number.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NB. </a:t>
            </a:r>
            <a:r>
              <a:rPr lang="en-GB" baseline="0" dirty="0"/>
              <a:t>Only number 2 contains two of the sounds listed.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/>
              <a:t>3. Click 1-6 to listen to the words.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/>
              <a:t>4. Click to bring up answers.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/>
              <a:t>5. Ask them to volunteer examples of other words they know which contain these SSCs. For example, you could also ask them to find an example of ‘er’.</a:t>
            </a:r>
          </a:p>
          <a:p>
            <a:r>
              <a:rPr lang="en-GB" dirty="0"/>
              <a:t>6. Click ‘</a:t>
            </a:r>
            <a:r>
              <a:rPr lang="en-GB" dirty="0" err="1"/>
              <a:t>inicio</a:t>
            </a:r>
            <a:r>
              <a:rPr lang="en-GB" dirty="0"/>
              <a:t>’ and ask them to work in pairs to a) pronounce the words and b) think of any other examples from their active vocabulary. This would also be a good opportunity to use the knowledge organisers. </a:t>
            </a: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Transcript:</a:t>
            </a: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n-GB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œuf</a:t>
            </a:r>
            <a:br>
              <a:rPr lang="en-GB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</a:br>
            <a:r>
              <a:rPr lang="en-GB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oiseau</a:t>
            </a:r>
            <a:br>
              <a:rPr lang="en-GB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</a:br>
            <a:r>
              <a:rPr lang="en-GB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escalier</a:t>
            </a:r>
            <a:br>
              <a:rPr lang="en-GB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</a:br>
            <a:r>
              <a:rPr lang="en-GB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chambre</a:t>
            </a:r>
            <a:br>
              <a:rPr lang="en-GB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</a:br>
            <a:r>
              <a:rPr lang="en-GB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cage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rue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Timing: 4 minutes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baseline="0" dirty="0"/>
          </a:p>
          <a:p>
            <a:r>
              <a:rPr lang="en-GB" b="1" baseline="0" dirty="0"/>
              <a:t>Aim: </a:t>
            </a:r>
            <a:r>
              <a:rPr lang="en-GB" b="0" baseline="0" dirty="0"/>
              <a:t>to introduce vocabulary from the poem.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Procedure:</a:t>
            </a:r>
            <a:br>
              <a:rPr lang="en-GB" b="0" dirty="0"/>
            </a:br>
            <a:r>
              <a:rPr lang="en-GB" dirty="0"/>
              <a:t>1. Click to bring up a word.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2. Pupils say the word out loud and volunteer the correct number.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/>
              <a:t>3. Click to reveal the answer.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/>
              <a:t>4. Continue with the remaining words.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/>
              <a:t>5. Carry out a second round of questions, by giving pupils a number and they will say the French word.</a:t>
            </a: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135120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GB" sz="1200" b="1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Timing: 2 minutes</a:t>
            </a:r>
          </a:p>
          <a:p>
            <a:endParaRPr lang="en-GB" sz="1200" b="1" kern="1200" noProof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b="1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Aim: </a:t>
            </a:r>
            <a:r>
              <a:rPr lang="en-GB" sz="1200" b="0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introduce pupils to the first two lines of the text and to generate their thinking about the type of text it is going to be.</a:t>
            </a:r>
            <a:endParaRPr lang="en-GB" sz="1200" b="1" kern="1200" noProof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sz="1200" b="1" kern="1200" noProof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b="1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Procedure:</a:t>
            </a:r>
          </a:p>
          <a:p>
            <a:pPr marL="228600" indent="-228600">
              <a:buAutoNum type="arabicPeriod"/>
            </a:pPr>
            <a:r>
              <a:rPr lang="en-GB" sz="1200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Read the instruction.</a:t>
            </a:r>
          </a:p>
          <a:p>
            <a:pPr marL="228600" indent="-228600">
              <a:buAutoNum type="arabicPeriod"/>
            </a:pPr>
            <a:r>
              <a:rPr lang="en-GB" sz="1200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to bring up the question and types of texts. </a:t>
            </a:r>
          </a:p>
          <a:p>
            <a:pPr marL="228600" indent="-228600">
              <a:buAutoNum type="arabicPeriod"/>
            </a:pPr>
            <a:r>
              <a:rPr lang="en-GB" sz="1200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Ask pupils to read aloud the first two lines of the text and then identify its type.</a:t>
            </a:r>
            <a:r>
              <a:rPr lang="en-GB" sz="1200" kern="1200" baseline="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‘article’ and ‘</a:t>
            </a:r>
            <a:r>
              <a:rPr lang="en-GB" sz="1200" kern="1200" baseline="0" noProof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poème</a:t>
            </a:r>
            <a:r>
              <a:rPr lang="en-GB" sz="1200" kern="1200" baseline="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’ haven’t’ been taught but should be recognisable cognates.</a:t>
            </a:r>
          </a:p>
          <a:p>
            <a:pPr marL="228600" indent="-228600">
              <a:buAutoNum type="arabicPeriod"/>
            </a:pPr>
            <a:r>
              <a:rPr lang="en-GB" sz="1200" kern="1200" baseline="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to bring up the speech bubbles to model the interaction.</a:t>
            </a:r>
          </a:p>
          <a:p>
            <a:pPr marL="0" indent="0">
              <a:buNone/>
            </a:pPr>
            <a:endParaRPr lang="en-GB" sz="1200" b="0" kern="1200" baseline="0" noProof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Frequency of unknown words and cognates: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sz="1200" b="1" kern="1200" baseline="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article </a:t>
            </a:r>
            <a:r>
              <a:rPr lang="en-GB" sz="1200" b="0" kern="1200" baseline="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[604] </a:t>
            </a:r>
            <a:r>
              <a:rPr lang="en-GB" sz="1200" b="1" kern="1200" baseline="0" noProof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poème</a:t>
            </a:r>
            <a:r>
              <a:rPr lang="en-GB" sz="1200" b="1" kern="1200" baseline="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kern="1200" baseline="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[3031]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8 minutes (4 slides)</a:t>
            </a:r>
            <a:br>
              <a:rPr dirty="0"/>
            </a:b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introduce pupils to the poem and assist their understanding.</a:t>
            </a:r>
            <a:br>
              <a:rPr dirty="0"/>
            </a:b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1. Click to bring up the first line of the poem. (Say or play it, depending on the version of lesson you have).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2. Elicit pupil repetition and check understanding, as needed.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3. Continue with the rest of the poem, over four slides.</a:t>
            </a:r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946872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[2/4]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206447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[3/4]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400607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[4/4]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880796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5 minutes</a:t>
            </a:r>
            <a:br>
              <a:rPr dirty="0"/>
            </a:b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read aloud and comprehension of the poem in pairs, using gestures/mime to demonstrate understanding.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1. Pupils take it in turn to read a line of the poem.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2. The listening partner ‘acts out’ the meaning of the line, using gesture.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3. Pupils swap roles and continue to the end of the poem.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To hear the full poem again, for additional practice, click the audio button.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4622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1083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172560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595966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808189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478887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39740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53832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5718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906417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216433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785809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2742833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8.png"/><Relationship Id="rId18" Type="http://schemas.openxmlformats.org/officeDocument/2006/relationships/image" Target="../media/image13.png"/><Relationship Id="rId3" Type="http://schemas.openxmlformats.org/officeDocument/2006/relationships/image" Target="../media/image5.png"/><Relationship Id="rId7" Type="http://schemas.openxmlformats.org/officeDocument/2006/relationships/audio" Target="../media/audio2.wav"/><Relationship Id="rId12" Type="http://schemas.openxmlformats.org/officeDocument/2006/relationships/audio" Target="../media/audio7.wav"/><Relationship Id="rId1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svg"/><Relationship Id="rId11" Type="http://schemas.openxmlformats.org/officeDocument/2006/relationships/audio" Target="../media/audio6.wav"/><Relationship Id="rId5" Type="http://schemas.openxmlformats.org/officeDocument/2006/relationships/image" Target="../media/image6.png"/><Relationship Id="rId15" Type="http://schemas.openxmlformats.org/officeDocument/2006/relationships/image" Target="../media/image10.png"/><Relationship Id="rId10" Type="http://schemas.openxmlformats.org/officeDocument/2006/relationships/audio" Target="../media/audio5.wav"/><Relationship Id="rId4" Type="http://schemas.openxmlformats.org/officeDocument/2006/relationships/audio" Target="../media/audio1.wav"/><Relationship Id="rId9" Type="http://schemas.openxmlformats.org/officeDocument/2006/relationships/audio" Target="../media/audio4.wav"/><Relationship Id="rId1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13.wav"/><Relationship Id="rId13" Type="http://schemas.openxmlformats.org/officeDocument/2006/relationships/audio" Target="../media/audio14.wav"/><Relationship Id="rId18" Type="http://schemas.openxmlformats.org/officeDocument/2006/relationships/image" Target="../media/image13.png"/><Relationship Id="rId3" Type="http://schemas.openxmlformats.org/officeDocument/2006/relationships/audio" Target="../media/audio8.wav"/><Relationship Id="rId7" Type="http://schemas.openxmlformats.org/officeDocument/2006/relationships/audio" Target="../media/audio12.wav"/><Relationship Id="rId12" Type="http://schemas.openxmlformats.org/officeDocument/2006/relationships/image" Target="../media/image7.svg"/><Relationship Id="rId17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11.wav"/><Relationship Id="rId11" Type="http://schemas.openxmlformats.org/officeDocument/2006/relationships/image" Target="../media/image6.png"/><Relationship Id="rId5" Type="http://schemas.openxmlformats.org/officeDocument/2006/relationships/audio" Target="../media/audio10.wav"/><Relationship Id="rId15" Type="http://schemas.openxmlformats.org/officeDocument/2006/relationships/image" Target="../media/image9.png"/><Relationship Id="rId10" Type="http://schemas.openxmlformats.org/officeDocument/2006/relationships/image" Target="../media/image15.png"/><Relationship Id="rId19" Type="http://schemas.openxmlformats.org/officeDocument/2006/relationships/image" Target="../media/image16.png"/><Relationship Id="rId4" Type="http://schemas.openxmlformats.org/officeDocument/2006/relationships/audio" Target="../media/audio9.wav"/><Relationship Id="rId9" Type="http://schemas.openxmlformats.org/officeDocument/2006/relationships/image" Target="../media/image14.png"/><Relationship Id="rId1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20.wav"/><Relationship Id="rId13" Type="http://schemas.openxmlformats.org/officeDocument/2006/relationships/audio" Target="../media/audio22.wav"/><Relationship Id="rId3" Type="http://schemas.openxmlformats.org/officeDocument/2006/relationships/audio" Target="../media/audio15.wav"/><Relationship Id="rId7" Type="http://schemas.openxmlformats.org/officeDocument/2006/relationships/audio" Target="../media/audio19.wav"/><Relationship Id="rId12" Type="http://schemas.openxmlformats.org/officeDocument/2006/relationships/image" Target="../media/image7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18.wav"/><Relationship Id="rId11" Type="http://schemas.openxmlformats.org/officeDocument/2006/relationships/image" Target="../media/image6.png"/><Relationship Id="rId5" Type="http://schemas.openxmlformats.org/officeDocument/2006/relationships/audio" Target="../media/audio17.wav"/><Relationship Id="rId10" Type="http://schemas.openxmlformats.org/officeDocument/2006/relationships/image" Target="../media/image17.png"/><Relationship Id="rId4" Type="http://schemas.openxmlformats.org/officeDocument/2006/relationships/audio" Target="../media/audio16.wav"/><Relationship Id="rId9" Type="http://schemas.openxmlformats.org/officeDocument/2006/relationships/audio" Target="../media/audio21.wav"/><Relationship Id="rId14" Type="http://schemas.openxmlformats.org/officeDocument/2006/relationships/audio" Target="../media/audio23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19.png"/><Relationship Id="rId3" Type="http://schemas.openxmlformats.org/officeDocument/2006/relationships/audio" Target="../media/audio24.wav"/><Relationship Id="rId7" Type="http://schemas.openxmlformats.org/officeDocument/2006/relationships/audio" Target="../media/audio28.wav"/><Relationship Id="rId12" Type="http://schemas.openxmlformats.org/officeDocument/2006/relationships/image" Target="../media/image3.png"/><Relationship Id="rId17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27.wav"/><Relationship Id="rId11" Type="http://schemas.openxmlformats.org/officeDocument/2006/relationships/audio" Target="../media/audio29.wav"/><Relationship Id="rId5" Type="http://schemas.openxmlformats.org/officeDocument/2006/relationships/audio" Target="../media/audio26.wav"/><Relationship Id="rId15" Type="http://schemas.openxmlformats.org/officeDocument/2006/relationships/image" Target="../media/image11.png"/><Relationship Id="rId10" Type="http://schemas.openxmlformats.org/officeDocument/2006/relationships/image" Target="../media/image7.svg"/><Relationship Id="rId4" Type="http://schemas.openxmlformats.org/officeDocument/2006/relationships/audio" Target="../media/audio25.wav"/><Relationship Id="rId9" Type="http://schemas.openxmlformats.org/officeDocument/2006/relationships/image" Target="../media/image6.png"/><Relationship Id="rId1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2.png"/><Relationship Id="rId18" Type="http://schemas.openxmlformats.org/officeDocument/2006/relationships/image" Target="../media/image13.png"/><Relationship Id="rId3" Type="http://schemas.openxmlformats.org/officeDocument/2006/relationships/audio" Target="../media/audio30.wav"/><Relationship Id="rId7" Type="http://schemas.openxmlformats.org/officeDocument/2006/relationships/audio" Target="../media/audio34.wav"/><Relationship Id="rId12" Type="http://schemas.openxmlformats.org/officeDocument/2006/relationships/image" Target="../media/image21.png"/><Relationship Id="rId17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33.wav"/><Relationship Id="rId11" Type="http://schemas.openxmlformats.org/officeDocument/2006/relationships/audio" Target="../media/audio29.wav"/><Relationship Id="rId5" Type="http://schemas.openxmlformats.org/officeDocument/2006/relationships/audio" Target="../media/audio32.wav"/><Relationship Id="rId15" Type="http://schemas.openxmlformats.org/officeDocument/2006/relationships/image" Target="../media/image23.png"/><Relationship Id="rId10" Type="http://schemas.openxmlformats.org/officeDocument/2006/relationships/image" Target="../media/image7.svg"/><Relationship Id="rId4" Type="http://schemas.openxmlformats.org/officeDocument/2006/relationships/audio" Target="../media/audio31.wav"/><Relationship Id="rId9" Type="http://schemas.openxmlformats.org/officeDocument/2006/relationships/image" Target="../media/image6.png"/><Relationship Id="rId1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5.png"/><Relationship Id="rId3" Type="http://schemas.openxmlformats.org/officeDocument/2006/relationships/audio" Target="../media/audio35.wav"/><Relationship Id="rId7" Type="http://schemas.openxmlformats.org/officeDocument/2006/relationships/audio" Target="../media/audio39.wav"/><Relationship Id="rId12" Type="http://schemas.openxmlformats.org/officeDocument/2006/relationships/image" Target="../media/image13.png"/><Relationship Id="rId17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38.wav"/><Relationship Id="rId11" Type="http://schemas.openxmlformats.org/officeDocument/2006/relationships/audio" Target="../media/audio29.wav"/><Relationship Id="rId5" Type="http://schemas.openxmlformats.org/officeDocument/2006/relationships/audio" Target="../media/audio37.wav"/><Relationship Id="rId15" Type="http://schemas.openxmlformats.org/officeDocument/2006/relationships/image" Target="../media/image8.png"/><Relationship Id="rId10" Type="http://schemas.openxmlformats.org/officeDocument/2006/relationships/image" Target="../media/image7.svg"/><Relationship Id="rId4" Type="http://schemas.openxmlformats.org/officeDocument/2006/relationships/audio" Target="../media/audio36.wav"/><Relationship Id="rId9" Type="http://schemas.openxmlformats.org/officeDocument/2006/relationships/image" Target="../media/image6.png"/><Relationship Id="rId1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19.png"/><Relationship Id="rId3" Type="http://schemas.openxmlformats.org/officeDocument/2006/relationships/audio" Target="../media/audio40.wav"/><Relationship Id="rId7" Type="http://schemas.openxmlformats.org/officeDocument/2006/relationships/audio" Target="../media/audio44.wav"/><Relationship Id="rId12" Type="http://schemas.openxmlformats.org/officeDocument/2006/relationships/image" Target="../media/image21.png"/><Relationship Id="rId17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43.wav"/><Relationship Id="rId11" Type="http://schemas.openxmlformats.org/officeDocument/2006/relationships/audio" Target="../media/audio29.wav"/><Relationship Id="rId5" Type="http://schemas.openxmlformats.org/officeDocument/2006/relationships/audio" Target="../media/audio42.wav"/><Relationship Id="rId15" Type="http://schemas.openxmlformats.org/officeDocument/2006/relationships/image" Target="../media/image11.png"/><Relationship Id="rId10" Type="http://schemas.openxmlformats.org/officeDocument/2006/relationships/image" Target="../media/image7.svg"/><Relationship Id="rId4" Type="http://schemas.openxmlformats.org/officeDocument/2006/relationships/audio" Target="../media/audio41.wav"/><Relationship Id="rId9" Type="http://schemas.openxmlformats.org/officeDocument/2006/relationships/image" Target="../media/image6.png"/><Relationship Id="rId1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audio" Target="../media/audio45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29.wav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98;p2" descr="background rectangle">
            <a:extLst>
              <a:ext uri="{FF2B5EF4-FFF2-40B4-BE49-F238E27FC236}">
                <a16:creationId xmlns:a16="http://schemas.microsoft.com/office/drawing/2014/main" id="{42015C49-978B-4558-895F-BEB364B457CC}"/>
              </a:ext>
            </a:extLst>
          </p:cNvPr>
          <p:cNvSpPr/>
          <p:nvPr/>
        </p:nvSpPr>
        <p:spPr>
          <a:xfrm>
            <a:off x="-744" y="-1888"/>
            <a:ext cx="4350984" cy="6858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ADD2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6" name="CustomShape 2"/>
          <p:cNvSpPr/>
          <p:nvPr/>
        </p:nvSpPr>
        <p:spPr>
          <a:xfrm>
            <a:off x="5959980" y="4734448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 algn="ctr">
              <a:buClr>
                <a:srgbClr val="FF3333"/>
              </a:buClr>
              <a:buSzPts val="9600"/>
            </a:pPr>
            <a:r>
              <a:rPr lang="en-GB" sz="9600" dirty="0">
                <a:solidFill>
                  <a:srgbClr val="00B050"/>
                </a:solidFill>
                <a:latin typeface="Modern Love" panose="04090805081005020601" pitchFamily="82" charset="0"/>
                <a:ea typeface="STHupo" panose="02010800040101010101" pitchFamily="2" charset="-122"/>
                <a:cs typeface="Aharoni" panose="02010803020104030203" pitchFamily="2" charset="-79"/>
                <a:sym typeface="Arial"/>
              </a:rPr>
              <a:t>vert</a:t>
            </a:r>
            <a:endParaRPr lang="en-GB" sz="9600" dirty="0">
              <a:solidFill>
                <a:srgbClr val="00B050"/>
              </a:solidFill>
              <a:latin typeface="Modern Love" panose="04090805081005020601" pitchFamily="82" charset="0"/>
              <a:ea typeface="STHupo" panose="02010800040101010101" pitchFamily="2" charset="-122"/>
              <a:cs typeface="Aharoni" panose="02010803020104030203" pitchFamily="2" charset="-79"/>
            </a:endParaRPr>
          </a:p>
        </p:txBody>
      </p:sp>
      <p:sp>
        <p:nvSpPr>
          <p:cNvPr id="47" name="CustomShape 3"/>
          <p:cNvSpPr/>
          <p:nvPr/>
        </p:nvSpPr>
        <p:spPr>
          <a:xfrm>
            <a:off x="137066" y="5826189"/>
            <a:ext cx="4076107" cy="1371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Reading and adapting a text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5CF993-3D71-4C59-9D34-78FA39EC2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8015"/>
            <a:ext cx="4350240" cy="1144800"/>
          </a:xfrm>
        </p:spPr>
        <p:txBody>
          <a:bodyPr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Dans Paris </a:t>
            </a:r>
            <a:br>
              <a:rPr lang="en-GB" sz="4000" b="1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</a:br>
            <a:r>
              <a:rPr lang="en-GB" sz="4000" b="1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(Paul </a:t>
            </a:r>
            <a:r>
              <a:rPr lang="en-GB" sz="4000" b="1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Eluard</a:t>
            </a:r>
            <a:r>
              <a:rPr lang="en-GB" sz="4000" b="1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)</a:t>
            </a:r>
          </a:p>
        </p:txBody>
      </p:sp>
      <p:pic>
        <p:nvPicPr>
          <p:cNvPr id="12" name="Picture 11" descr="A picture containing text, electronics, computer, display&#10;&#10;Description automatically generated">
            <a:extLst>
              <a:ext uri="{FF2B5EF4-FFF2-40B4-BE49-F238E27FC236}">
                <a16:creationId xmlns:a16="http://schemas.microsoft.com/office/drawing/2014/main" id="{9E6F2143-2D08-4F52-8FAE-C0BD51AD32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507" y="375430"/>
            <a:ext cx="5084505" cy="435901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30ACA85-6E55-44C1-B362-86545243BE93}"/>
              </a:ext>
            </a:extLst>
          </p:cNvPr>
          <p:cNvSpPr txBox="1"/>
          <p:nvPr/>
        </p:nvSpPr>
        <p:spPr>
          <a:xfrm>
            <a:off x="9788434" y="6435634"/>
            <a:ext cx="24035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Term 3 Week 12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404B46C-0547-4925-8715-E442D927EE8F}"/>
              </a:ext>
            </a:extLst>
          </p:cNvPr>
          <p:cNvSpPr/>
          <p:nvPr/>
        </p:nvSpPr>
        <p:spPr>
          <a:xfrm>
            <a:off x="908269" y="2089976"/>
            <a:ext cx="2806262" cy="2678048"/>
          </a:xfrm>
          <a:prstGeom prst="roundRect">
            <a:avLst/>
          </a:prstGeom>
          <a:solidFill>
            <a:srgbClr val="EFF9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2" descr="http://lakanal.net/poesie/photos/Paul-Eluard.jpg">
            <a:extLst>
              <a:ext uri="{FF2B5EF4-FFF2-40B4-BE49-F238E27FC236}">
                <a16:creationId xmlns:a16="http://schemas.microsoft.com/office/drawing/2014/main" id="{906F7ECB-7CCF-4758-B731-761AD509FC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7659" y="1639034"/>
            <a:ext cx="1328320" cy="1789966"/>
          </a:xfrm>
          <a:prstGeom prst="roundRect">
            <a:avLst/>
          </a:prstGeom>
          <a:noFill/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5DD4D0A-B3EE-47AD-A0BC-3A9E7968772E}"/>
              </a:ext>
            </a:extLst>
          </p:cNvPr>
          <p:cNvPicPr>
            <a:picLocks noChangeAspect="1"/>
          </p:cNvPicPr>
          <p:nvPr/>
        </p:nvPicPr>
        <p:blipFill>
          <a:blip r:embed="rId5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369" y="2317996"/>
            <a:ext cx="1792061" cy="2397487"/>
          </a:xfrm>
          <a:prstGeom prst="rect">
            <a:avLst/>
          </a:prstGeom>
        </p:spPr>
      </p:pic>
      <p:pic>
        <p:nvPicPr>
          <p:cNvPr id="10" name="Picture 9" descr="A logo with a circle and text&#10;&#10;Description automatically generated">
            <a:extLst>
              <a:ext uri="{FF2B5EF4-FFF2-40B4-BE49-F238E27FC236}">
                <a16:creationId xmlns:a16="http://schemas.microsoft.com/office/drawing/2014/main" id="{2317460B-9771-4281-88AB-896E99D3EC0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9627" y="4197644"/>
            <a:ext cx="942004" cy="8599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8;p2" descr="background rectangle">
            <a:extLst>
              <a:ext uri="{FF2B5EF4-FFF2-40B4-BE49-F238E27FC236}">
                <a16:creationId xmlns:a16="http://schemas.microsoft.com/office/drawing/2014/main" id="{12EB0254-102A-4D62-8742-7758EE0A4C4C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ADD2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BB08CD-FDA4-46B1-8623-507F63ABF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294405">
            <a:off x="238991" y="2856240"/>
            <a:ext cx="4216910" cy="1144800"/>
          </a:xfrm>
        </p:spPr>
        <p:txBody>
          <a:bodyPr/>
          <a:lstStyle/>
          <a:p>
            <a:r>
              <a:rPr lang="en-GB" sz="6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Au revoir !</a:t>
            </a:r>
          </a:p>
        </p:txBody>
      </p:sp>
      <p:sp>
        <p:nvSpPr>
          <p:cNvPr id="11" name="CustomShape 2">
            <a:extLst>
              <a:ext uri="{FF2B5EF4-FFF2-40B4-BE49-F238E27FC236}">
                <a16:creationId xmlns:a16="http://schemas.microsoft.com/office/drawing/2014/main" id="{F3560F50-441E-4149-9EAE-DE5F5533F96A}"/>
              </a:ext>
            </a:extLst>
          </p:cNvPr>
          <p:cNvSpPr/>
          <p:nvPr/>
        </p:nvSpPr>
        <p:spPr>
          <a:xfrm>
            <a:off x="5564172" y="4843962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 algn="ctr">
              <a:buClr>
                <a:srgbClr val="FF3333"/>
              </a:buClr>
              <a:buSzPts val="9600"/>
            </a:pPr>
            <a:r>
              <a:rPr lang="en-GB" sz="9600" dirty="0">
                <a:solidFill>
                  <a:srgbClr val="00B050"/>
                </a:solidFill>
                <a:latin typeface="Modern Love" panose="04090805081005020601" pitchFamily="82" charset="0"/>
                <a:ea typeface="STHupo" panose="02010800040101010101" pitchFamily="2" charset="-122"/>
                <a:cs typeface="Aharoni" panose="02010803020104030203" pitchFamily="2" charset="-79"/>
                <a:sym typeface="Arial"/>
              </a:rPr>
              <a:t>vert</a:t>
            </a:r>
            <a:endParaRPr lang="en-GB" sz="9600" dirty="0">
              <a:solidFill>
                <a:srgbClr val="00B050"/>
              </a:solidFill>
              <a:latin typeface="Modern Love" panose="04090805081005020601" pitchFamily="82" charset="0"/>
              <a:ea typeface="STHupo" panose="02010800040101010101" pitchFamily="2" charset="-122"/>
              <a:cs typeface="Aharoni" panose="02010803020104030203" pitchFamily="2" charset="-79"/>
            </a:endParaRPr>
          </a:p>
        </p:txBody>
      </p:sp>
      <p:pic>
        <p:nvPicPr>
          <p:cNvPr id="5" name="Picture 4" descr="A picture containing text, electronics, computer, display&#10;&#10;Description automatically generated">
            <a:extLst>
              <a:ext uri="{FF2B5EF4-FFF2-40B4-BE49-F238E27FC236}">
                <a16:creationId xmlns:a16="http://schemas.microsoft.com/office/drawing/2014/main" id="{1AC97B20-350B-4BEA-A803-79712922EE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1795" y="459558"/>
            <a:ext cx="5084505" cy="4359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9887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111;p3"/>
          <p:cNvPicPr/>
          <p:nvPr/>
        </p:nvPicPr>
        <p:blipFill>
          <a:blip r:embed="rId3"/>
          <a:stretch/>
        </p:blipFill>
        <p:spPr>
          <a:xfrm>
            <a:off x="11073102" y="125056"/>
            <a:ext cx="775440" cy="775440"/>
          </a:xfrm>
          <a:prstGeom prst="rect">
            <a:avLst/>
          </a:prstGeom>
          <a:ln>
            <a:noFill/>
          </a:ln>
        </p:spPr>
      </p:pic>
      <p:sp>
        <p:nvSpPr>
          <p:cNvPr id="55" name="CustomShape 3"/>
          <p:cNvSpPr/>
          <p:nvPr/>
        </p:nvSpPr>
        <p:spPr>
          <a:xfrm>
            <a:off x="10552283" y="1039381"/>
            <a:ext cx="1639717" cy="396360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F275B52-2560-4A9C-8214-36CFC0E050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02714" y="1106893"/>
            <a:ext cx="1820211" cy="309874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prononcer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14" name="Table 32">
            <a:extLst>
              <a:ext uri="{FF2B5EF4-FFF2-40B4-BE49-F238E27FC236}">
                <a16:creationId xmlns:a16="http://schemas.microsoft.com/office/drawing/2014/main" id="{45C19BD9-1026-4E18-9E68-4831D773D63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416044"/>
              </p:ext>
            </p:extLst>
          </p:nvPr>
        </p:nvGraphicFramePr>
        <p:xfrm>
          <a:off x="200995" y="1805986"/>
          <a:ext cx="11781998" cy="132550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96274">
                  <a:extLst>
                    <a:ext uri="{9D8B030D-6E8A-4147-A177-3AD203B41FA5}">
                      <a16:colId xmlns:a16="http://schemas.microsoft.com/office/drawing/2014/main" val="3336020609"/>
                    </a:ext>
                  </a:extLst>
                </a:gridCol>
                <a:gridCol w="2065283">
                  <a:extLst>
                    <a:ext uri="{9D8B030D-6E8A-4147-A177-3AD203B41FA5}">
                      <a16:colId xmlns:a16="http://schemas.microsoft.com/office/drawing/2014/main" val="3112287204"/>
                    </a:ext>
                  </a:extLst>
                </a:gridCol>
                <a:gridCol w="1492449">
                  <a:extLst>
                    <a:ext uri="{9D8B030D-6E8A-4147-A177-3AD203B41FA5}">
                      <a16:colId xmlns:a16="http://schemas.microsoft.com/office/drawing/2014/main" val="902082901"/>
                    </a:ext>
                  </a:extLst>
                </a:gridCol>
                <a:gridCol w="1897137">
                  <a:extLst>
                    <a:ext uri="{9D8B030D-6E8A-4147-A177-3AD203B41FA5}">
                      <a16:colId xmlns:a16="http://schemas.microsoft.com/office/drawing/2014/main" val="190467307"/>
                    </a:ext>
                  </a:extLst>
                </a:gridCol>
                <a:gridCol w="1416859">
                  <a:extLst>
                    <a:ext uri="{9D8B030D-6E8A-4147-A177-3AD203B41FA5}">
                      <a16:colId xmlns:a16="http://schemas.microsoft.com/office/drawing/2014/main" val="1320176791"/>
                    </a:ext>
                  </a:extLst>
                </a:gridCol>
                <a:gridCol w="1656998">
                  <a:extLst>
                    <a:ext uri="{9D8B030D-6E8A-4147-A177-3AD203B41FA5}">
                      <a16:colId xmlns:a16="http://schemas.microsoft.com/office/drawing/2014/main" val="259693375"/>
                    </a:ext>
                  </a:extLst>
                </a:gridCol>
                <a:gridCol w="1656998">
                  <a:extLst>
                    <a:ext uri="{9D8B030D-6E8A-4147-A177-3AD203B41FA5}">
                      <a16:colId xmlns:a16="http://schemas.microsoft.com/office/drawing/2014/main" val="3995265737"/>
                    </a:ext>
                  </a:extLst>
                </a:gridCol>
              </a:tblGrid>
              <a:tr h="131562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SFe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an|am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eu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é|er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[r]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[oi]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[(e)au]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46236130"/>
                  </a:ext>
                </a:extLst>
              </a:tr>
              <a:tr h="868309">
                <a:tc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17386264"/>
                  </a:ext>
                </a:extLst>
              </a:tr>
            </a:tbl>
          </a:graphicData>
        </a:graphic>
      </p:graphicFrame>
      <p:sp>
        <p:nvSpPr>
          <p:cNvPr id="15" name="Speech Bubble: Rectangle with Corners Rounded 14">
            <a:hlinkClick r:id="" action="ppaction://noaction">
              <a:snd r:embed="rId4" name="T3_W12_4.1.wav"/>
            </a:hlinkClick>
            <a:extLst>
              <a:ext uri="{FF2B5EF4-FFF2-40B4-BE49-F238E27FC236}">
                <a16:creationId xmlns:a16="http://schemas.microsoft.com/office/drawing/2014/main" id="{13D2A8C2-0D0A-4FB4-8E6B-DEF72DBD29CE}"/>
              </a:ext>
            </a:extLst>
          </p:cNvPr>
          <p:cNvSpPr/>
          <p:nvPr/>
        </p:nvSpPr>
        <p:spPr>
          <a:xfrm>
            <a:off x="962526" y="215642"/>
            <a:ext cx="7038474" cy="491674"/>
          </a:xfrm>
          <a:prstGeom prst="wedgeRoundRectCallout">
            <a:avLst>
              <a:gd name="adj1" fmla="val -53155"/>
              <a:gd name="adj2" fmla="val 25196"/>
              <a:gd name="adj3" fmla="val 16667"/>
            </a:avLst>
          </a:prstGeom>
          <a:solidFill>
            <a:srgbClr val="002060"/>
          </a:solidFill>
          <a:ln w="5715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Écoute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Les mots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ont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quels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sons ?</a:t>
            </a:r>
          </a:p>
        </p:txBody>
      </p:sp>
      <p:pic>
        <p:nvPicPr>
          <p:cNvPr id="16" name="Graphic 15" descr="Teacher">
            <a:extLst>
              <a:ext uri="{FF2B5EF4-FFF2-40B4-BE49-F238E27FC236}">
                <a16:creationId xmlns:a16="http://schemas.microsoft.com/office/drawing/2014/main" id="{0CEBBFC0-B54F-45E1-BC8E-4A3F88C9F5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-16042" y="99512"/>
            <a:ext cx="914400" cy="914400"/>
          </a:xfrm>
          <a:prstGeom prst="rect">
            <a:avLst/>
          </a:prstGeom>
        </p:spPr>
      </p:pic>
      <p:sp>
        <p:nvSpPr>
          <p:cNvPr id="17" name="Action Button: Blank 16">
            <a:hlinkClick r:id="" action="ppaction://noaction" highlightClick="1">
              <a:snd r:embed="rId7" name="T3_W12_4.2.wav"/>
            </a:hlinkClick>
            <a:extLst>
              <a:ext uri="{FF2B5EF4-FFF2-40B4-BE49-F238E27FC236}">
                <a16:creationId xmlns:a16="http://schemas.microsoft.com/office/drawing/2014/main" id="{0A356166-FE15-4150-B1FC-C8E7EABCAE7F}"/>
              </a:ext>
            </a:extLst>
          </p:cNvPr>
          <p:cNvSpPr/>
          <p:nvPr/>
        </p:nvSpPr>
        <p:spPr>
          <a:xfrm>
            <a:off x="200995" y="1106896"/>
            <a:ext cx="437321" cy="394457"/>
          </a:xfrm>
          <a:prstGeom prst="actionButtonBlank">
            <a:avLst/>
          </a:prstGeom>
          <a:solidFill>
            <a:srgbClr val="00B0F0"/>
          </a:solidFill>
          <a:ln w="25400" cap="flat" cmpd="sng" algn="ctr">
            <a:solidFill>
              <a:srgbClr val="0070C0"/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18" name="Action Button: Blank 17">
            <a:hlinkClick r:id="" action="ppaction://noaction" highlightClick="1">
              <a:snd r:embed="rId8" name="T3_W12_4.3.wav"/>
            </a:hlinkClick>
            <a:extLst>
              <a:ext uri="{FF2B5EF4-FFF2-40B4-BE49-F238E27FC236}">
                <a16:creationId xmlns:a16="http://schemas.microsoft.com/office/drawing/2014/main" id="{415160B2-2646-4DD8-BB5F-435C427C12F0}"/>
              </a:ext>
            </a:extLst>
          </p:cNvPr>
          <p:cNvSpPr/>
          <p:nvPr/>
        </p:nvSpPr>
        <p:spPr>
          <a:xfrm>
            <a:off x="743865" y="1106896"/>
            <a:ext cx="437321" cy="394457"/>
          </a:xfrm>
          <a:prstGeom prst="actionButtonBlank">
            <a:avLst/>
          </a:prstGeom>
          <a:solidFill>
            <a:srgbClr val="00B0F0"/>
          </a:solidFill>
          <a:ln w="25400" cap="flat" cmpd="sng" algn="ctr">
            <a:solidFill>
              <a:srgbClr val="0070C0"/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19" name="Action Button: Blank 18">
            <a:hlinkClick r:id="" action="ppaction://noaction" highlightClick="1">
              <a:snd r:embed="rId9" name="T3_W12_4.4.wav"/>
            </a:hlinkClick>
            <a:extLst>
              <a:ext uri="{FF2B5EF4-FFF2-40B4-BE49-F238E27FC236}">
                <a16:creationId xmlns:a16="http://schemas.microsoft.com/office/drawing/2014/main" id="{47A8A64F-A430-4540-AD20-89C505A2D5AD}"/>
              </a:ext>
            </a:extLst>
          </p:cNvPr>
          <p:cNvSpPr/>
          <p:nvPr/>
        </p:nvSpPr>
        <p:spPr>
          <a:xfrm>
            <a:off x="1286735" y="1106895"/>
            <a:ext cx="437321" cy="394457"/>
          </a:xfrm>
          <a:prstGeom prst="actionButtonBlank">
            <a:avLst/>
          </a:prstGeom>
          <a:solidFill>
            <a:srgbClr val="00B0F0"/>
          </a:solidFill>
          <a:ln w="25400" cap="flat" cmpd="sng" algn="ctr">
            <a:solidFill>
              <a:srgbClr val="0070C0"/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20" name="Action Button: Blank 19">
            <a:hlinkClick r:id="" action="ppaction://noaction" highlightClick="1">
              <a:snd r:embed="rId10" name="T3_W12_4.5.wav"/>
            </a:hlinkClick>
            <a:extLst>
              <a:ext uri="{FF2B5EF4-FFF2-40B4-BE49-F238E27FC236}">
                <a16:creationId xmlns:a16="http://schemas.microsoft.com/office/drawing/2014/main" id="{C995069B-DB79-4E2F-99B9-078AD5C4B136}"/>
              </a:ext>
            </a:extLst>
          </p:cNvPr>
          <p:cNvSpPr/>
          <p:nvPr/>
        </p:nvSpPr>
        <p:spPr>
          <a:xfrm>
            <a:off x="1829605" y="1106894"/>
            <a:ext cx="437321" cy="394457"/>
          </a:xfrm>
          <a:prstGeom prst="actionButtonBlank">
            <a:avLst/>
          </a:prstGeom>
          <a:solidFill>
            <a:srgbClr val="00B0F0"/>
          </a:solidFill>
          <a:ln w="25400" cap="flat" cmpd="sng" algn="ctr">
            <a:solidFill>
              <a:srgbClr val="0070C0"/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21" name="Action Button: Blank 20">
            <a:hlinkClick r:id="" action="ppaction://noaction" highlightClick="1">
              <a:snd r:embed="rId11" name="T3_W12_4.6.wav"/>
            </a:hlinkClick>
            <a:extLst>
              <a:ext uri="{FF2B5EF4-FFF2-40B4-BE49-F238E27FC236}">
                <a16:creationId xmlns:a16="http://schemas.microsoft.com/office/drawing/2014/main" id="{6A7F1967-18FB-4A6E-818D-1159CEFB47BF}"/>
              </a:ext>
            </a:extLst>
          </p:cNvPr>
          <p:cNvSpPr/>
          <p:nvPr/>
        </p:nvSpPr>
        <p:spPr>
          <a:xfrm>
            <a:off x="2372475" y="1106893"/>
            <a:ext cx="437321" cy="394457"/>
          </a:xfrm>
          <a:prstGeom prst="actionButtonBlank">
            <a:avLst/>
          </a:prstGeom>
          <a:solidFill>
            <a:srgbClr val="00B0F0"/>
          </a:solidFill>
          <a:ln w="25400" cap="flat" cmpd="sng" algn="ctr">
            <a:solidFill>
              <a:srgbClr val="0070C0"/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22" name="Action Button: Blank 21">
            <a:hlinkClick r:id="" action="ppaction://noaction" highlightClick="1">
              <a:snd r:embed="rId12" name="T3_W12_4.7.wav"/>
            </a:hlinkClick>
            <a:extLst>
              <a:ext uri="{FF2B5EF4-FFF2-40B4-BE49-F238E27FC236}">
                <a16:creationId xmlns:a16="http://schemas.microsoft.com/office/drawing/2014/main" id="{6993A04E-EBAE-4933-BDB7-92303C5CFA1B}"/>
              </a:ext>
            </a:extLst>
          </p:cNvPr>
          <p:cNvSpPr/>
          <p:nvPr/>
        </p:nvSpPr>
        <p:spPr>
          <a:xfrm>
            <a:off x="2962524" y="1106893"/>
            <a:ext cx="437321" cy="394457"/>
          </a:xfrm>
          <a:prstGeom prst="actionButtonBlank">
            <a:avLst/>
          </a:prstGeom>
          <a:solidFill>
            <a:srgbClr val="00B0F0"/>
          </a:solidFill>
          <a:ln w="25400" cap="flat" cmpd="sng" algn="ctr">
            <a:solidFill>
              <a:srgbClr val="0070C0"/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9E49899-4FEF-4262-9F55-DFD27F81F8C8}"/>
              </a:ext>
            </a:extLst>
          </p:cNvPr>
          <p:cNvSpPr txBox="1"/>
          <p:nvPr/>
        </p:nvSpPr>
        <p:spPr>
          <a:xfrm>
            <a:off x="3671031" y="2282637"/>
            <a:ext cx="162146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1.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œu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f</a:t>
            </a:r>
            <a:endParaRPr lang="en-GB" sz="28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58C0F05-FA60-4BDD-B66B-D0D81958D932}"/>
              </a:ext>
            </a:extLst>
          </p:cNvPr>
          <p:cNvSpPr txBox="1"/>
          <p:nvPr/>
        </p:nvSpPr>
        <p:spPr>
          <a:xfrm>
            <a:off x="8505790" y="2282637"/>
            <a:ext cx="183638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2.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oi</a:t>
            </a:r>
            <a:r>
              <a:rPr kumimoji="0" lang="en-GB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seau</a:t>
            </a:r>
            <a:endParaRPr lang="en-GB" sz="280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464C3CD-4E65-4868-B5DB-DA93A4A56A26}"/>
              </a:ext>
            </a:extLst>
          </p:cNvPr>
          <p:cNvSpPr txBox="1"/>
          <p:nvPr/>
        </p:nvSpPr>
        <p:spPr>
          <a:xfrm>
            <a:off x="10244392" y="2272801"/>
            <a:ext cx="183638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2. </a:t>
            </a:r>
            <a:r>
              <a:rPr kumimoji="0" lang="en-GB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ois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eau</a:t>
            </a:r>
            <a:endParaRPr lang="en-GB" sz="2800" b="1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222D046-AA1F-4FE1-9949-0D4BE04A56A9}"/>
              </a:ext>
            </a:extLst>
          </p:cNvPr>
          <p:cNvSpPr txBox="1"/>
          <p:nvPr/>
        </p:nvSpPr>
        <p:spPr>
          <a:xfrm>
            <a:off x="5292494" y="2313284"/>
            <a:ext cx="200694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3. </a:t>
            </a:r>
            <a:r>
              <a:rPr kumimoji="0" lang="en-GB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escali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er</a:t>
            </a:r>
            <a:endParaRPr lang="en-GB" sz="2800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21B33C2-8ABD-4307-B13D-DD2ECBA1F352}"/>
              </a:ext>
            </a:extLst>
          </p:cNvPr>
          <p:cNvSpPr txBox="1"/>
          <p:nvPr/>
        </p:nvSpPr>
        <p:spPr>
          <a:xfrm>
            <a:off x="1688384" y="2313284"/>
            <a:ext cx="234383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4. </a:t>
            </a:r>
            <a:r>
              <a:rPr kumimoji="0" lang="en-GB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ch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am</a:t>
            </a:r>
            <a:r>
              <a:rPr kumimoji="0" lang="en-GB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bre</a:t>
            </a:r>
            <a:endParaRPr lang="en-GB" sz="280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F73CDA3-0587-4956-BFE8-A0668ABAE875}"/>
              </a:ext>
            </a:extLst>
          </p:cNvPr>
          <p:cNvSpPr txBox="1"/>
          <p:nvPr/>
        </p:nvSpPr>
        <p:spPr>
          <a:xfrm>
            <a:off x="26495" y="2313284"/>
            <a:ext cx="183638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5. </a:t>
            </a:r>
            <a:r>
              <a:rPr kumimoji="0" lang="en-GB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cag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e</a:t>
            </a:r>
            <a:endParaRPr lang="en-GB" sz="2800" b="1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BDF95F9-B8B6-4B00-A0D8-CE796082B193}"/>
              </a:ext>
            </a:extLst>
          </p:cNvPr>
          <p:cNvSpPr txBox="1"/>
          <p:nvPr/>
        </p:nvSpPr>
        <p:spPr>
          <a:xfrm>
            <a:off x="7031096" y="2313284"/>
            <a:ext cx="183638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6. r</a:t>
            </a:r>
            <a:r>
              <a:rPr kumimoji="0" lang="en-GB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ue</a:t>
            </a:r>
            <a:endParaRPr lang="en-GB" sz="2800" dirty="0"/>
          </a:p>
        </p:txBody>
      </p:sp>
      <p:sp>
        <p:nvSpPr>
          <p:cNvPr id="34" name="Google Shape;387;p19">
            <a:extLst>
              <a:ext uri="{FF2B5EF4-FFF2-40B4-BE49-F238E27FC236}">
                <a16:creationId xmlns:a16="http://schemas.microsoft.com/office/drawing/2014/main" id="{21D852EF-CC82-4784-AD47-A2FC27461C32}"/>
              </a:ext>
            </a:extLst>
          </p:cNvPr>
          <p:cNvSpPr/>
          <p:nvPr/>
        </p:nvSpPr>
        <p:spPr>
          <a:xfrm>
            <a:off x="11002736" y="3398852"/>
            <a:ext cx="502131" cy="2639022"/>
          </a:xfrm>
          <a:prstGeom prst="rect">
            <a:avLst/>
          </a:prstGeom>
          <a:solidFill>
            <a:srgbClr val="CC0099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5" name="Google Shape;388;p19">
            <a:extLst>
              <a:ext uri="{FF2B5EF4-FFF2-40B4-BE49-F238E27FC236}">
                <a16:creationId xmlns:a16="http://schemas.microsoft.com/office/drawing/2014/main" id="{963CB7D9-B51D-42B9-AB18-99AEFCFA2440}"/>
              </a:ext>
            </a:extLst>
          </p:cNvPr>
          <p:cNvSpPr/>
          <p:nvPr/>
        </p:nvSpPr>
        <p:spPr>
          <a:xfrm>
            <a:off x="11000369" y="3398852"/>
            <a:ext cx="503528" cy="2639022"/>
          </a:xfrm>
          <a:prstGeom prst="rect">
            <a:avLst/>
          </a:prstGeom>
          <a:solidFill>
            <a:srgbClr val="58E0BA"/>
          </a:solidFill>
          <a:ln w="9525" cap="flat" cmpd="sng">
            <a:solidFill>
              <a:srgbClr val="02456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FFFFFF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36" name="Google Shape;390;p19">
            <a:extLst>
              <a:ext uri="{FF2B5EF4-FFF2-40B4-BE49-F238E27FC236}">
                <a16:creationId xmlns:a16="http://schemas.microsoft.com/office/drawing/2014/main" id="{A32748ED-23B8-4638-B0CF-9B4481B97F8C}"/>
              </a:ext>
            </a:extLst>
          </p:cNvPr>
          <p:cNvCxnSpPr/>
          <p:nvPr/>
        </p:nvCxnSpPr>
        <p:spPr>
          <a:xfrm>
            <a:off x="11629542" y="3432670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7" name="Google Shape;391;p19">
            <a:extLst>
              <a:ext uri="{FF2B5EF4-FFF2-40B4-BE49-F238E27FC236}">
                <a16:creationId xmlns:a16="http://schemas.microsoft.com/office/drawing/2014/main" id="{49E08130-EA7E-498B-823C-08CD191DBDB1}"/>
              </a:ext>
            </a:extLst>
          </p:cNvPr>
          <p:cNvCxnSpPr/>
          <p:nvPr/>
        </p:nvCxnSpPr>
        <p:spPr>
          <a:xfrm>
            <a:off x="11661008" y="5989510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8" name="Google Shape;393;p19">
            <a:extLst>
              <a:ext uri="{FF2B5EF4-FFF2-40B4-BE49-F238E27FC236}">
                <a16:creationId xmlns:a16="http://schemas.microsoft.com/office/drawing/2014/main" id="{4EA7CFD9-694F-40D8-98D3-7738A1AFC0D8}"/>
              </a:ext>
            </a:extLst>
          </p:cNvPr>
          <p:cNvSpPr txBox="1"/>
          <p:nvPr/>
        </p:nvSpPr>
        <p:spPr>
          <a:xfrm>
            <a:off x="11769073" y="3228978"/>
            <a:ext cx="95738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30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9" name="Google Shape;394;p19">
            <a:extLst>
              <a:ext uri="{FF2B5EF4-FFF2-40B4-BE49-F238E27FC236}">
                <a16:creationId xmlns:a16="http://schemas.microsoft.com/office/drawing/2014/main" id="{D203317E-D330-4191-9FC7-A6779251197C}"/>
              </a:ext>
            </a:extLst>
          </p:cNvPr>
          <p:cNvSpPr txBox="1"/>
          <p:nvPr/>
        </p:nvSpPr>
        <p:spPr>
          <a:xfrm>
            <a:off x="11769073" y="5620178"/>
            <a:ext cx="87261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0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" name="Google Shape;395;p19">
            <a:extLst>
              <a:ext uri="{FF2B5EF4-FFF2-40B4-BE49-F238E27FC236}">
                <a16:creationId xmlns:a16="http://schemas.microsoft.com/office/drawing/2014/main" id="{AA45BDBF-D4C4-40C9-85BA-DF9F4343C90F}"/>
              </a:ext>
            </a:extLst>
          </p:cNvPr>
          <p:cNvSpPr/>
          <p:nvPr/>
        </p:nvSpPr>
        <p:spPr>
          <a:xfrm>
            <a:off x="10859786" y="6256867"/>
            <a:ext cx="1058732" cy="38208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DÉBUT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cxnSp>
        <p:nvCxnSpPr>
          <p:cNvPr id="41" name="Google Shape;389;p19">
            <a:extLst>
              <a:ext uri="{FF2B5EF4-FFF2-40B4-BE49-F238E27FC236}">
                <a16:creationId xmlns:a16="http://schemas.microsoft.com/office/drawing/2014/main" id="{7A11EB72-CFD4-4100-BE44-D49A655F121C}"/>
              </a:ext>
            </a:extLst>
          </p:cNvPr>
          <p:cNvCxnSpPr>
            <a:cxnSpLocks/>
          </p:cNvCxnSpPr>
          <p:nvPr/>
        </p:nvCxnSpPr>
        <p:spPr>
          <a:xfrm>
            <a:off x="11657826" y="3432670"/>
            <a:ext cx="0" cy="255684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44" name="Picture 43">
            <a:extLst>
              <a:ext uri="{FF2B5EF4-FFF2-40B4-BE49-F238E27FC236}">
                <a16:creationId xmlns:a16="http://schemas.microsoft.com/office/drawing/2014/main" id="{0E52EF34-2B8B-4F6C-837A-E710828E925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728" y="3251316"/>
            <a:ext cx="1045739" cy="140138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F49A7D6-896C-4547-94AB-22F4E53F64E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10673" y="3251316"/>
            <a:ext cx="1970378" cy="1386267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6C0EB7F2-315E-4A78-94C8-08B15BE2FFF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611" y="3282508"/>
            <a:ext cx="710791" cy="965572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A9E42214-F18F-4E8B-8570-2ADEE1B5D80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2407" y="3191890"/>
            <a:ext cx="1971407" cy="1636268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D4DFFEAA-672E-4885-B58E-CD604E4972CD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97" t="24802" r="25292"/>
          <a:stretch/>
        </p:blipFill>
        <p:spPr>
          <a:xfrm>
            <a:off x="7445975" y="3228978"/>
            <a:ext cx="2015000" cy="2290947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A55441DD-40E2-4469-B817-2D93322926B5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6150" y="3187619"/>
            <a:ext cx="852058" cy="8909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3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2" presetClass="exit" presetSubtype="4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" dur="59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54" dur="59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58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29" grpId="0"/>
      <p:bldP spid="30" grpId="0"/>
      <p:bldP spid="31" grpId="0"/>
      <p:bldP spid="32" grpId="0"/>
      <p:bldP spid="3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rgbClr val="002060"/>
                </a:solidFill>
                <a:latin typeface="Eras Demi ITC" panose="020B0805030504020804" pitchFamily="34" charset="0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3" name="Graphic 12" descr="Teacher">
            <a:extLst>
              <a:ext uri="{FF2B5EF4-FFF2-40B4-BE49-F238E27FC236}">
                <a16:creationId xmlns:a16="http://schemas.microsoft.com/office/drawing/2014/main" id="{D9589C4E-7E3A-4968-AC0F-4E9F6C948CC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9802" y="-34725"/>
            <a:ext cx="914400" cy="914400"/>
          </a:xfrm>
          <a:prstGeom prst="rect">
            <a:avLst/>
          </a:prstGeom>
        </p:spPr>
      </p:pic>
      <p:sp>
        <p:nvSpPr>
          <p:cNvPr id="14" name="Speech Bubble: Rectangle with Corners Rounded 13">
            <a:hlinkClick r:id="" action="ppaction://noaction">
              <a:snd r:embed="rId13" name="T3_W12_5.1.wav"/>
            </a:hlinkClick>
            <a:extLst>
              <a:ext uri="{FF2B5EF4-FFF2-40B4-BE49-F238E27FC236}">
                <a16:creationId xmlns:a16="http://schemas.microsoft.com/office/drawing/2014/main" id="{162B3DA2-8909-4AFB-8148-95A63B65699F}"/>
              </a:ext>
            </a:extLst>
          </p:cNvPr>
          <p:cNvSpPr/>
          <p:nvPr/>
        </p:nvSpPr>
        <p:spPr>
          <a:xfrm>
            <a:off x="877628" y="32807"/>
            <a:ext cx="3913004" cy="547644"/>
          </a:xfrm>
          <a:prstGeom prst="wedgeRoundRectCallout">
            <a:avLst>
              <a:gd name="adj1" fmla="val -57159"/>
              <a:gd name="adj2" fmla="val 15958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.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5" name="CustomShape 7">
            <a:hlinkClick r:id="" action="ppaction://noaction">
              <a:snd r:embed="rId13" name="T3_W12_5.1.wav"/>
            </a:hlinkClick>
            <a:extLst>
              <a:ext uri="{FF2B5EF4-FFF2-40B4-BE49-F238E27FC236}">
                <a16:creationId xmlns:a16="http://schemas.microsoft.com/office/drawing/2014/main" id="{91086168-EF17-47FC-B386-58530B74ACD4}"/>
              </a:ext>
            </a:extLst>
          </p:cNvPr>
          <p:cNvSpPr/>
          <p:nvPr/>
        </p:nvSpPr>
        <p:spPr>
          <a:xfrm>
            <a:off x="874152" y="33659"/>
            <a:ext cx="3976531" cy="45534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C’est quel mot ?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</a:t>
            </a:r>
            <a:endParaRPr kumimoji="0" lang="en-GB" sz="28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grpSp>
        <p:nvGrpSpPr>
          <p:cNvPr id="76" name="Group 75">
            <a:extLst>
              <a:ext uri="{FF2B5EF4-FFF2-40B4-BE49-F238E27FC236}">
                <a16:creationId xmlns:a16="http://schemas.microsoft.com/office/drawing/2014/main" id="{0F9B0D80-363F-4788-8B24-B8C0EB39A7BD}"/>
              </a:ext>
            </a:extLst>
          </p:cNvPr>
          <p:cNvGrpSpPr/>
          <p:nvPr/>
        </p:nvGrpSpPr>
        <p:grpSpPr>
          <a:xfrm>
            <a:off x="9823359" y="4709843"/>
            <a:ext cx="1971407" cy="1741464"/>
            <a:chOff x="9823359" y="4709843"/>
            <a:chExt cx="1971407" cy="1741464"/>
          </a:xfrm>
        </p:grpSpPr>
        <p:pic>
          <p:nvPicPr>
            <p:cNvPr id="71" name="Picture 70">
              <a:extLst>
                <a:ext uri="{FF2B5EF4-FFF2-40B4-BE49-F238E27FC236}">
                  <a16:creationId xmlns:a16="http://schemas.microsoft.com/office/drawing/2014/main" id="{50F58010-DA49-49D9-B0CD-EF8F27D31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23359" y="4815039"/>
              <a:ext cx="1971407" cy="1636268"/>
            </a:xfrm>
            <a:prstGeom prst="rect">
              <a:avLst/>
            </a:prstGeom>
          </p:spPr>
        </p:pic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9C8508B0-9A12-4FDE-BEAB-FAD333294B00}"/>
                </a:ext>
              </a:extLst>
            </p:cNvPr>
            <p:cNvSpPr/>
            <p:nvPr/>
          </p:nvSpPr>
          <p:spPr>
            <a:xfrm>
              <a:off x="9892774" y="4709843"/>
              <a:ext cx="1199804" cy="92333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5400" b="1" dirty="0">
                  <a:ln w="12700" cmpd="sng">
                    <a:solidFill>
                      <a:srgbClr val="FF0066"/>
                    </a:solidFill>
                    <a:prstDash val="solid"/>
                  </a:ln>
                  <a:solidFill>
                    <a:srgbClr val="FF4B94"/>
                  </a:solidFill>
                  <a:latin typeface="Segoe Print" panose="02000600000000000000" pitchFamily="2" charset="0"/>
                </a:rPr>
                <a:t>6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D16B2569-8814-463D-A3DB-F6E4BE627B88}"/>
              </a:ext>
            </a:extLst>
          </p:cNvPr>
          <p:cNvGrpSpPr/>
          <p:nvPr/>
        </p:nvGrpSpPr>
        <p:grpSpPr>
          <a:xfrm>
            <a:off x="6562189" y="556464"/>
            <a:ext cx="2876475" cy="1623136"/>
            <a:chOff x="6562189" y="556464"/>
            <a:chExt cx="2876475" cy="1623136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B6C6EFF1-58C2-4FF2-857F-A24AC1EFE542}"/>
                </a:ext>
              </a:extLst>
            </p:cNvPr>
            <p:cNvSpPr/>
            <p:nvPr/>
          </p:nvSpPr>
          <p:spPr>
            <a:xfrm>
              <a:off x="6562189" y="556464"/>
              <a:ext cx="1199804" cy="92333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5400" b="1" dirty="0">
                  <a:ln w="12700" cmpd="sng">
                    <a:solidFill>
                      <a:srgbClr val="FF0066"/>
                    </a:solidFill>
                    <a:prstDash val="solid"/>
                  </a:ln>
                  <a:solidFill>
                    <a:srgbClr val="FF4B94"/>
                  </a:solidFill>
                  <a:latin typeface="Segoe Print" panose="02000600000000000000" pitchFamily="2" charset="0"/>
                </a:rPr>
                <a:t>3</a:t>
              </a:r>
            </a:p>
          </p:txBody>
        </p:sp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id="{EA17192A-7DE0-4DBB-B8B4-3EAC1746CD4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7468286" y="793333"/>
              <a:ext cx="1970378" cy="1386267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E0038FDB-8C9C-46EC-985D-6758E3AA06FE}"/>
              </a:ext>
            </a:extLst>
          </p:cNvPr>
          <p:cNvGrpSpPr/>
          <p:nvPr/>
        </p:nvGrpSpPr>
        <p:grpSpPr>
          <a:xfrm>
            <a:off x="5762407" y="2661118"/>
            <a:ext cx="1653692" cy="1139082"/>
            <a:chOff x="5762407" y="2661118"/>
            <a:chExt cx="1653692" cy="1139082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948F70FC-24BF-4659-AA61-4B1530768D07}"/>
                </a:ext>
              </a:extLst>
            </p:cNvPr>
            <p:cNvSpPr/>
            <p:nvPr/>
          </p:nvSpPr>
          <p:spPr>
            <a:xfrm>
              <a:off x="5762407" y="2661118"/>
              <a:ext cx="1199804" cy="92333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5400" b="1" dirty="0">
                  <a:ln w="12700" cmpd="sng">
                    <a:solidFill>
                      <a:srgbClr val="FF0066"/>
                    </a:solidFill>
                    <a:prstDash val="solid"/>
                  </a:ln>
                  <a:solidFill>
                    <a:srgbClr val="FF4B94"/>
                  </a:solidFill>
                  <a:latin typeface="Segoe Print" panose="02000600000000000000" pitchFamily="2" charset="0"/>
                </a:rPr>
                <a:t>1</a:t>
              </a:r>
            </a:p>
          </p:txBody>
        </p:sp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4F280A44-C5CB-4528-93CF-71D417B50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05308" y="2834628"/>
              <a:ext cx="710791" cy="965572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C5750C69-9F43-4650-81F1-6DEB83A5630C}"/>
              </a:ext>
            </a:extLst>
          </p:cNvPr>
          <p:cNvGrpSpPr/>
          <p:nvPr/>
        </p:nvGrpSpPr>
        <p:grpSpPr>
          <a:xfrm>
            <a:off x="7761993" y="3557141"/>
            <a:ext cx="2131359" cy="1747420"/>
            <a:chOff x="7761993" y="3557141"/>
            <a:chExt cx="2131359" cy="1747420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37F96E01-A35D-4C6F-AADF-B6800B19FB26}"/>
                </a:ext>
              </a:extLst>
            </p:cNvPr>
            <p:cNvSpPr/>
            <p:nvPr/>
          </p:nvSpPr>
          <p:spPr>
            <a:xfrm>
              <a:off x="7761993" y="3557141"/>
              <a:ext cx="1199804" cy="92333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5400" b="1" dirty="0">
                  <a:ln w="12700" cmpd="sng">
                    <a:solidFill>
                      <a:srgbClr val="FF0066"/>
                    </a:solidFill>
                    <a:prstDash val="solid"/>
                  </a:ln>
                  <a:solidFill>
                    <a:srgbClr val="FF4B94"/>
                  </a:solidFill>
                  <a:latin typeface="Segoe Print" panose="02000600000000000000" pitchFamily="2" charset="0"/>
                </a:rPr>
                <a:t>4</a:t>
              </a:r>
            </a:p>
          </p:txBody>
        </p:sp>
        <p:pic>
          <p:nvPicPr>
            <p:cNvPr id="72" name="Picture 71">
              <a:extLst>
                <a:ext uri="{FF2B5EF4-FFF2-40B4-BE49-F238E27FC236}">
                  <a16:creationId xmlns:a16="http://schemas.microsoft.com/office/drawing/2014/main" id="{3507F9D4-CCB5-4651-846A-530AFD467D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897" t="24802" r="25292"/>
            <a:stretch/>
          </p:blipFill>
          <p:spPr>
            <a:xfrm>
              <a:off x="8692391" y="3939133"/>
              <a:ext cx="1200961" cy="1365428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88D76632-CF61-4D5F-ADE6-0CC35A5C901C}"/>
              </a:ext>
            </a:extLst>
          </p:cNvPr>
          <p:cNvGrpSpPr/>
          <p:nvPr/>
        </p:nvGrpSpPr>
        <p:grpSpPr>
          <a:xfrm>
            <a:off x="9292872" y="2447753"/>
            <a:ext cx="1821342" cy="1109388"/>
            <a:chOff x="9292872" y="2447753"/>
            <a:chExt cx="1821342" cy="1109388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6FC636B2-45B3-46FB-8962-167E04BB3043}"/>
                </a:ext>
              </a:extLst>
            </p:cNvPr>
            <p:cNvSpPr/>
            <p:nvPr/>
          </p:nvSpPr>
          <p:spPr>
            <a:xfrm>
              <a:off x="9292872" y="2633811"/>
              <a:ext cx="1199804" cy="92333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5400" b="1" dirty="0">
                  <a:ln w="12700" cmpd="sng">
                    <a:solidFill>
                      <a:srgbClr val="FF0066"/>
                    </a:solidFill>
                    <a:prstDash val="solid"/>
                  </a:ln>
                  <a:solidFill>
                    <a:srgbClr val="FF4B94"/>
                  </a:solidFill>
                  <a:latin typeface="Segoe Print" panose="02000600000000000000" pitchFamily="2" charset="0"/>
                </a:rPr>
                <a:t>5</a:t>
              </a:r>
            </a:p>
          </p:txBody>
        </p:sp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1C40FA72-C32D-4EB6-AFA0-219BEA63E230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62156" y="2447753"/>
              <a:ext cx="852058" cy="890924"/>
            </a:xfrm>
            <a:prstGeom prst="rect">
              <a:avLst/>
            </a:prstGeom>
          </p:spPr>
        </p:pic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33EAFA95-DB39-4586-9456-393EDDCC88B7}"/>
              </a:ext>
            </a:extLst>
          </p:cNvPr>
          <p:cNvGrpSpPr/>
          <p:nvPr/>
        </p:nvGrpSpPr>
        <p:grpSpPr>
          <a:xfrm>
            <a:off x="5676901" y="4981524"/>
            <a:ext cx="3017813" cy="1720113"/>
            <a:chOff x="5676901" y="4981524"/>
            <a:chExt cx="3017813" cy="1720113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6DD3AEF9-8D00-4093-A97C-ACAF18B0C1B1}"/>
                </a:ext>
              </a:extLst>
            </p:cNvPr>
            <p:cNvSpPr/>
            <p:nvPr/>
          </p:nvSpPr>
          <p:spPr>
            <a:xfrm>
              <a:off x="5676901" y="4981524"/>
              <a:ext cx="1199804" cy="92333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5400" b="1" dirty="0">
                  <a:ln w="12700" cmpd="sng">
                    <a:solidFill>
                      <a:srgbClr val="FF0066"/>
                    </a:solidFill>
                    <a:prstDash val="solid"/>
                  </a:ln>
                  <a:solidFill>
                    <a:srgbClr val="FF4B94"/>
                  </a:solidFill>
                  <a:latin typeface="Segoe Print" panose="02000600000000000000" pitchFamily="2" charset="0"/>
                </a:rPr>
                <a:t>2</a:t>
              </a:r>
            </a:p>
          </p:txBody>
        </p:sp>
        <p:pic>
          <p:nvPicPr>
            <p:cNvPr id="74" name="Picture 9">
              <a:extLst>
                <a:ext uri="{FF2B5EF4-FFF2-40B4-BE49-F238E27FC236}">
                  <a16:creationId xmlns:a16="http://schemas.microsoft.com/office/drawing/2014/main" id="{2F9F0946-C01D-4BE8-939B-9C5178C455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71495" y="5238458"/>
              <a:ext cx="2223219" cy="14631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7F358529-2013-4D5B-83F7-B498090CC4E3}"/>
              </a:ext>
            </a:extLst>
          </p:cNvPr>
          <p:cNvSpPr txBox="1"/>
          <p:nvPr/>
        </p:nvSpPr>
        <p:spPr>
          <a:xfrm>
            <a:off x="282554" y="1101745"/>
            <a:ext cx="48141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 err="1">
                <a:solidFill>
                  <a:srgbClr val="00206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l’escalier</a:t>
            </a:r>
            <a:endParaRPr lang="en-GB" sz="4400" b="1" dirty="0">
              <a:solidFill>
                <a:srgbClr val="00206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AF03C80E-B90C-41D5-BA78-FA6AB3375799}"/>
              </a:ext>
            </a:extLst>
          </p:cNvPr>
          <p:cNvSpPr txBox="1"/>
          <p:nvPr/>
        </p:nvSpPr>
        <p:spPr>
          <a:xfrm>
            <a:off x="282553" y="1921680"/>
            <a:ext cx="48141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 err="1">
                <a:solidFill>
                  <a:srgbClr val="00206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l’œuf</a:t>
            </a:r>
            <a:endParaRPr lang="en-GB" sz="4400" b="1" dirty="0">
              <a:solidFill>
                <a:srgbClr val="00206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A58FD00B-08C1-4548-B9E3-CD73EB85C0CA}"/>
              </a:ext>
            </a:extLst>
          </p:cNvPr>
          <p:cNvSpPr txBox="1"/>
          <p:nvPr/>
        </p:nvSpPr>
        <p:spPr>
          <a:xfrm>
            <a:off x="282454" y="2633811"/>
            <a:ext cx="48141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 err="1">
                <a:solidFill>
                  <a:srgbClr val="00206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l’oiseau</a:t>
            </a:r>
            <a:endParaRPr lang="en-GB" sz="4400" b="1" dirty="0">
              <a:solidFill>
                <a:srgbClr val="00206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D7986E18-E22E-42FE-A128-4F202E47C7A2}"/>
              </a:ext>
            </a:extLst>
          </p:cNvPr>
          <p:cNvSpPr txBox="1"/>
          <p:nvPr/>
        </p:nvSpPr>
        <p:spPr>
          <a:xfrm>
            <a:off x="282454" y="3453746"/>
            <a:ext cx="48141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solidFill>
                  <a:srgbClr val="00206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la </a:t>
            </a:r>
            <a:r>
              <a:rPr lang="en-GB" sz="4400" b="1" dirty="0" err="1">
                <a:solidFill>
                  <a:srgbClr val="00206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maison</a:t>
            </a:r>
            <a:endParaRPr lang="en-GB" sz="4400" b="1" dirty="0">
              <a:solidFill>
                <a:srgbClr val="00206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D0F18C21-B5AC-48D6-BA54-43AD6A0BF687}"/>
              </a:ext>
            </a:extLst>
          </p:cNvPr>
          <p:cNvSpPr txBox="1"/>
          <p:nvPr/>
        </p:nvSpPr>
        <p:spPr>
          <a:xfrm>
            <a:off x="282454" y="4394998"/>
            <a:ext cx="48141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solidFill>
                  <a:srgbClr val="00206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la chambre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DAD52218-C343-45E7-8090-45C351577797}"/>
              </a:ext>
            </a:extLst>
          </p:cNvPr>
          <p:cNvSpPr txBox="1"/>
          <p:nvPr/>
        </p:nvSpPr>
        <p:spPr>
          <a:xfrm>
            <a:off x="336262" y="5390989"/>
            <a:ext cx="48141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solidFill>
                  <a:srgbClr val="00206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la rue</a:t>
            </a:r>
          </a:p>
        </p:txBody>
      </p:sp>
    </p:spTree>
    <p:extLst>
      <p:ext uri="{BB962C8B-B14F-4D97-AF65-F5344CB8AC3E}">
        <p14:creationId xmlns:p14="http://schemas.microsoft.com/office/powerpoint/2010/main" val="3761398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4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3_W12_5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4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3_W12_5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4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3_W12_5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4" dur="4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3_W12_5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3" dur="4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3_W12_5.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2" dur="4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3_W12_5.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>
                      <p:stCondLst>
                        <p:cond delay="indefinite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8" grpId="0"/>
      <p:bldP spid="79" grpId="0"/>
      <p:bldP spid="80" grpId="0"/>
      <p:bldP spid="81" grpId="0"/>
      <p:bldP spid="8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96A999E4-763E-497D-9A46-5CA100E0CA4B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003" y="0"/>
            <a:ext cx="1101542" cy="110154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15774" y="1033981"/>
            <a:ext cx="648000" cy="374973"/>
          </a:xfrm>
          <a:solidFill>
            <a:srgbClr val="786EB1"/>
          </a:solidFill>
        </p:spPr>
        <p:txBody>
          <a:bodyPr/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lire</a:t>
            </a:r>
          </a:p>
        </p:txBody>
      </p:sp>
      <p:pic>
        <p:nvPicPr>
          <p:cNvPr id="8" name="Graphic 7" descr="Teacher">
            <a:extLst>
              <a:ext uri="{FF2B5EF4-FFF2-40B4-BE49-F238E27FC236}">
                <a16:creationId xmlns:a16="http://schemas.microsoft.com/office/drawing/2014/main" id="{A738C222-7AAE-4F02-BDE1-FE676BFCA3B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859" y="-110737"/>
            <a:ext cx="914400" cy="914400"/>
          </a:xfrm>
          <a:prstGeom prst="rect">
            <a:avLst/>
          </a:prstGeom>
        </p:spPr>
      </p:pic>
      <p:sp>
        <p:nvSpPr>
          <p:cNvPr id="9" name="Speech Bubble: Rectangle with Corners Rounded 8">
            <a:hlinkClick r:id="" action="ppaction://noaction">
              <a:snd r:embed="rId13" name="T3_W12_6.1.wav"/>
            </a:hlinkClick>
            <a:extLst>
              <a:ext uri="{FF2B5EF4-FFF2-40B4-BE49-F238E27FC236}">
                <a16:creationId xmlns:a16="http://schemas.microsoft.com/office/drawing/2014/main" id="{1F57809B-C166-4168-8049-D58D7EE37CC7}"/>
              </a:ext>
            </a:extLst>
          </p:cNvPr>
          <p:cNvSpPr/>
          <p:nvPr/>
        </p:nvSpPr>
        <p:spPr>
          <a:xfrm>
            <a:off x="1042436" y="256019"/>
            <a:ext cx="3913004" cy="547644"/>
          </a:xfrm>
          <a:prstGeom prst="wedgeRoundRectCallout">
            <a:avLst>
              <a:gd name="adj1" fmla="val -59454"/>
              <a:gd name="adj2" fmla="val -33861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0" name="CustomShape 7">
            <a:hlinkClick r:id="" action="ppaction://noaction">
              <a:snd r:embed="rId13" name="T3_W12_6.1.wav"/>
            </a:hlinkClick>
            <a:extLst>
              <a:ext uri="{FF2B5EF4-FFF2-40B4-BE49-F238E27FC236}">
                <a16:creationId xmlns:a16="http://schemas.microsoft.com/office/drawing/2014/main" id="{7E0356F1-E59C-48D3-AE35-6183BAECF93F}"/>
              </a:ext>
            </a:extLst>
          </p:cNvPr>
          <p:cNvSpPr/>
          <p:nvPr/>
        </p:nvSpPr>
        <p:spPr>
          <a:xfrm>
            <a:off x="1042436" y="299292"/>
            <a:ext cx="3976531" cy="45534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</a:rPr>
              <a:t>Lis le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</a:rPr>
              <a:t>texte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</a:rPr>
              <a:t>.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</a:rPr>
              <a:t>C’est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</a:rPr>
              <a:t> quoi ?</a:t>
            </a:r>
            <a:endParaRPr kumimoji="0" lang="en-GB" sz="2400" b="1" i="0" u="none" strike="noStrike" kern="1200" cap="none" spc="-1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7D62CBF-7956-46F0-BEDB-15AC4A40B031}"/>
              </a:ext>
            </a:extLst>
          </p:cNvPr>
          <p:cNvSpPr/>
          <p:nvPr/>
        </p:nvSpPr>
        <p:spPr>
          <a:xfrm>
            <a:off x="276215" y="1989618"/>
            <a:ext cx="596205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Dans Paris il y a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une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rue;</a:t>
            </a:r>
          </a:p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Dans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cette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rue il y a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une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maison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;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A7C90E0-C035-4EB2-9F7F-3C5169B7B69C}"/>
              </a:ext>
            </a:extLst>
          </p:cNvPr>
          <p:cNvGrpSpPr/>
          <p:nvPr/>
        </p:nvGrpSpPr>
        <p:grpSpPr>
          <a:xfrm>
            <a:off x="3813471" y="4562772"/>
            <a:ext cx="3818343" cy="1324814"/>
            <a:chOff x="7505413" y="1214250"/>
            <a:chExt cx="4699260" cy="2360005"/>
          </a:xfrm>
        </p:grpSpPr>
        <p:sp>
          <p:nvSpPr>
            <p:cNvPr id="15" name="Speech Bubble: Oval 14">
              <a:extLst>
                <a:ext uri="{FF2B5EF4-FFF2-40B4-BE49-F238E27FC236}">
                  <a16:creationId xmlns:a16="http://schemas.microsoft.com/office/drawing/2014/main" id="{8B4C3994-D295-4060-9281-7FE55FD24834}"/>
                </a:ext>
              </a:extLst>
            </p:cNvPr>
            <p:cNvSpPr/>
            <p:nvPr/>
          </p:nvSpPr>
          <p:spPr>
            <a:xfrm>
              <a:off x="7816335" y="1327487"/>
              <a:ext cx="4388338" cy="2246768"/>
            </a:xfrm>
            <a:prstGeom prst="wedgeEllipseCallout">
              <a:avLst>
                <a:gd name="adj1" fmla="val -35029"/>
                <a:gd name="adj2" fmla="val 60841"/>
              </a:avLst>
            </a:prstGeom>
            <a:solidFill>
              <a:srgbClr val="7DDDFF"/>
            </a:solidFill>
            <a:ln w="12700" cap="flat" cmpd="sng" algn="ctr">
              <a:solidFill>
                <a:srgbClr val="7DDDFF"/>
              </a:solidFill>
              <a:prstDash val="solid"/>
              <a:miter lim="800000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2117DB5-49AF-473F-968F-8289D57DBDF3}"/>
                </a:ext>
              </a:extLst>
            </p:cNvPr>
            <p:cNvSpPr/>
            <p:nvPr/>
          </p:nvSpPr>
          <p:spPr>
            <a:xfrm>
              <a:off x="7505413" y="1214250"/>
              <a:ext cx="704694" cy="164480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0" cap="none" spc="0" normalizeH="0" baseline="0" noProof="0" dirty="0">
                  <a:ln w="12700">
                    <a:solidFill>
                      <a:srgbClr val="1D9A78"/>
                    </a:solidFill>
                    <a:prstDash val="solid"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</a:rPr>
                <a:t>B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D70520E-F154-48A3-A852-89478316684C}"/>
                </a:ext>
              </a:extLst>
            </p:cNvPr>
            <p:cNvSpPr txBox="1"/>
            <p:nvPr/>
          </p:nvSpPr>
          <p:spPr>
            <a:xfrm>
              <a:off x="8283961" y="1711322"/>
              <a:ext cx="3453086" cy="116148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Segoe Print" panose="02000600000000000000" pitchFamily="2" charset="0"/>
                </a:rPr>
                <a:t>Non ! </a:t>
              </a:r>
              <a:r>
                <a:rPr kumimoji="0" lang="en-GB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Segoe Print" panose="02000600000000000000" pitchFamily="2" charset="0"/>
                </a:rPr>
                <a:t>C’est</a:t>
              </a:r>
              <a:r>
                <a:rPr kumimoji="0" lang="en-GB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Segoe Print" panose="02000600000000000000" pitchFamily="2" charset="0"/>
                </a:rPr>
                <a:t> </a:t>
              </a:r>
              <a:r>
                <a:rPr kumimoji="0" lang="en-GB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Segoe Print" panose="02000600000000000000" pitchFamily="2" charset="0"/>
                </a:rPr>
                <a:t>une</a:t>
              </a:r>
              <a:r>
                <a:rPr kumimoji="0" lang="en-GB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Segoe Print" panose="02000600000000000000" pitchFamily="2" charset="0"/>
                </a:rPr>
                <a:t> </a:t>
              </a:r>
              <a:r>
                <a:rPr kumimoji="0" lang="en-GB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Segoe Print" panose="02000600000000000000" pitchFamily="2" charset="0"/>
                </a:rPr>
                <a:t>histoire</a:t>
              </a:r>
              <a:r>
                <a:rPr kumimoji="0" lang="en-GB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Segoe Print" panose="02000600000000000000" pitchFamily="2" charset="0"/>
                </a:rPr>
                <a:t>.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8BEB3A6-7186-49D2-B8C6-811A55DD6CB8}"/>
              </a:ext>
            </a:extLst>
          </p:cNvPr>
          <p:cNvGrpSpPr/>
          <p:nvPr/>
        </p:nvGrpSpPr>
        <p:grpSpPr>
          <a:xfrm>
            <a:off x="493524" y="3686307"/>
            <a:ext cx="2517070" cy="1608228"/>
            <a:chOff x="6672534" y="1612219"/>
            <a:chExt cx="2517070" cy="1608228"/>
          </a:xfrm>
        </p:grpSpPr>
        <p:sp>
          <p:nvSpPr>
            <p:cNvPr id="19" name="Speech Bubble: Oval 18">
              <a:extLst>
                <a:ext uri="{FF2B5EF4-FFF2-40B4-BE49-F238E27FC236}">
                  <a16:creationId xmlns:a16="http://schemas.microsoft.com/office/drawing/2014/main" id="{057507E9-8E7B-4B9A-8756-B164810DDEB3}"/>
                </a:ext>
              </a:extLst>
            </p:cNvPr>
            <p:cNvSpPr/>
            <p:nvPr/>
          </p:nvSpPr>
          <p:spPr>
            <a:xfrm>
              <a:off x="6786212" y="1895633"/>
              <a:ext cx="2403392" cy="1324814"/>
            </a:xfrm>
            <a:prstGeom prst="wedgeEllipseCallout">
              <a:avLst>
                <a:gd name="adj1" fmla="val 37533"/>
                <a:gd name="adj2" fmla="val 65984"/>
              </a:avLst>
            </a:prstGeom>
            <a:solidFill>
              <a:srgbClr val="FF75BA"/>
            </a:solidFill>
            <a:ln w="12700" cap="flat" cmpd="sng" algn="ctr">
              <a:solidFill>
                <a:srgbClr val="FF75BA"/>
              </a:solidFill>
              <a:prstDash val="solid"/>
              <a:miter lim="800000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CBC59912-9081-4050-A8E2-39960D22A6C0}"/>
                </a:ext>
              </a:extLst>
            </p:cNvPr>
            <p:cNvSpPr/>
            <p:nvPr/>
          </p:nvSpPr>
          <p:spPr>
            <a:xfrm>
              <a:off x="6672534" y="1612219"/>
              <a:ext cx="604653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0" cap="none" spc="0" normalizeH="0" baseline="0" noProof="0" dirty="0">
                  <a:ln w="12700">
                    <a:solidFill>
                      <a:srgbClr val="1D9A78"/>
                    </a:solidFill>
                    <a:prstDash val="solid"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</a:rPr>
                <a:t>A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0F108A6-5C63-477D-AEE7-5FA7D1C12EBF}"/>
                </a:ext>
              </a:extLst>
            </p:cNvPr>
            <p:cNvSpPr txBox="1"/>
            <p:nvPr/>
          </p:nvSpPr>
          <p:spPr>
            <a:xfrm>
              <a:off x="6865336" y="2073884"/>
              <a:ext cx="2273563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Segoe Print" panose="02000600000000000000" pitchFamily="2" charset="0"/>
                </a:rPr>
                <a:t> </a:t>
              </a:r>
              <a:r>
                <a:rPr kumimoji="0" lang="en-GB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Segoe Print" panose="02000600000000000000" pitchFamily="2" charset="0"/>
                </a:rPr>
                <a:t>C’est</a:t>
              </a:r>
              <a:r>
                <a:rPr kumimoji="0" lang="en-GB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Segoe Print" panose="02000600000000000000" pitchFamily="2" charset="0"/>
                </a:rPr>
                <a:t> </a:t>
              </a:r>
              <a:r>
                <a:rPr kumimoji="0" lang="en-GB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Segoe Print" panose="02000600000000000000" pitchFamily="2" charset="0"/>
                </a:rPr>
                <a:t>une</a:t>
              </a:r>
              <a:r>
                <a:rPr kumimoji="0" lang="en-GB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Segoe Print" panose="02000600000000000000" pitchFamily="2" charset="0"/>
                </a:rPr>
                <a:t> chanson.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30B7717D-63A9-49BB-8F35-68C863B6B7C5}"/>
              </a:ext>
            </a:extLst>
          </p:cNvPr>
          <p:cNvSpPr txBox="1"/>
          <p:nvPr/>
        </p:nvSpPr>
        <p:spPr>
          <a:xfrm>
            <a:off x="6920526" y="1945441"/>
            <a:ext cx="327757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un article ?</a:t>
            </a:r>
          </a:p>
          <a:p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une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chanson ?</a:t>
            </a:r>
          </a:p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un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poème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?</a:t>
            </a:r>
          </a:p>
          <a:p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une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histoire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?</a:t>
            </a:r>
          </a:p>
        </p:txBody>
      </p:sp>
      <p:sp>
        <p:nvSpPr>
          <p:cNvPr id="24" name="Rectangle 23">
            <a:hlinkClick r:id="" action="ppaction://noaction">
              <a:snd r:embed="rId14" name="T3_W12_6.2.wav"/>
            </a:hlinkClick>
            <a:extLst>
              <a:ext uri="{FF2B5EF4-FFF2-40B4-BE49-F238E27FC236}">
                <a16:creationId xmlns:a16="http://schemas.microsoft.com/office/drawing/2014/main" id="{CC5AEA3F-71D5-47E1-AF48-9A12A7C55C5C}"/>
              </a:ext>
            </a:extLst>
          </p:cNvPr>
          <p:cNvSpPr/>
          <p:nvPr/>
        </p:nvSpPr>
        <p:spPr>
          <a:xfrm>
            <a:off x="6238271" y="1281732"/>
            <a:ext cx="273887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 err="1">
                <a:ln w="12700" cmpd="sng">
                  <a:solidFill>
                    <a:srgbClr val="FF0066"/>
                  </a:solidFill>
                  <a:prstDash val="solid"/>
                </a:ln>
                <a:solidFill>
                  <a:srgbClr val="002060"/>
                </a:solidFill>
                <a:latin typeface="Segoe Print" panose="02000600000000000000" pitchFamily="2" charset="0"/>
              </a:rPr>
              <a:t>C’est</a:t>
            </a:r>
            <a:r>
              <a:rPr lang="en-US" sz="4000" b="1" dirty="0">
                <a:ln w="12700" cmpd="sng">
                  <a:solidFill>
                    <a:srgbClr val="FF0066"/>
                  </a:solidFill>
                  <a:prstDash val="solid"/>
                </a:ln>
                <a:solidFill>
                  <a:srgbClr val="002060"/>
                </a:solidFill>
                <a:latin typeface="Segoe Print" panose="02000600000000000000" pitchFamily="2" charset="0"/>
              </a:rPr>
              <a:t>…</a:t>
            </a:r>
            <a:endParaRPr lang="en-US" sz="4000" b="1" dirty="0">
              <a:ln w="12700" cmpd="sng">
                <a:solidFill>
                  <a:srgbClr val="002060"/>
                </a:solidFill>
                <a:prstDash val="solid"/>
              </a:ln>
              <a:solidFill>
                <a:srgbClr val="002060"/>
              </a:solidFill>
              <a:latin typeface="Segoe Print" panose="02000600000000000000" pitchFamily="2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2AF49E6-926F-43C5-A921-93397AD2A5A0}"/>
              </a:ext>
            </a:extLst>
          </p:cNvPr>
          <p:cNvGrpSpPr/>
          <p:nvPr/>
        </p:nvGrpSpPr>
        <p:grpSpPr>
          <a:xfrm>
            <a:off x="7968531" y="3915859"/>
            <a:ext cx="3807924" cy="1324814"/>
            <a:chOff x="7518236" y="1214250"/>
            <a:chExt cx="4686437" cy="2360005"/>
          </a:xfrm>
        </p:grpSpPr>
        <p:sp>
          <p:nvSpPr>
            <p:cNvPr id="27" name="Speech Bubble: Oval 26">
              <a:extLst>
                <a:ext uri="{FF2B5EF4-FFF2-40B4-BE49-F238E27FC236}">
                  <a16:creationId xmlns:a16="http://schemas.microsoft.com/office/drawing/2014/main" id="{02653ED6-1880-49FC-A071-8B9F094F27B3}"/>
                </a:ext>
              </a:extLst>
            </p:cNvPr>
            <p:cNvSpPr/>
            <p:nvPr/>
          </p:nvSpPr>
          <p:spPr>
            <a:xfrm>
              <a:off x="7816335" y="1327487"/>
              <a:ext cx="4388338" cy="2246768"/>
            </a:xfrm>
            <a:prstGeom prst="wedgeEllipseCallout">
              <a:avLst>
                <a:gd name="adj1" fmla="val -35029"/>
                <a:gd name="adj2" fmla="val 60841"/>
              </a:avLst>
            </a:prstGeom>
            <a:solidFill>
              <a:schemeClr val="accent1">
                <a:lumMod val="40000"/>
                <a:lumOff val="60000"/>
              </a:schemeClr>
            </a:solidFill>
            <a:ln w="12700" cap="flat" cmpd="sng" algn="ctr">
              <a:solidFill>
                <a:srgbClr val="7DDDFF"/>
              </a:solidFill>
              <a:prstDash val="solid"/>
              <a:miter lim="800000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C6C0A900-C2EE-4CD5-91F8-81FBF3847EFD}"/>
                </a:ext>
              </a:extLst>
            </p:cNvPr>
            <p:cNvSpPr/>
            <p:nvPr/>
          </p:nvSpPr>
          <p:spPr>
            <a:xfrm>
              <a:off x="7518236" y="1214250"/>
              <a:ext cx="679047" cy="164480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0" cap="none" spc="0" normalizeH="0" baseline="0" noProof="0" dirty="0">
                  <a:ln w="12700">
                    <a:solidFill>
                      <a:srgbClr val="1D9A78"/>
                    </a:solidFill>
                    <a:prstDash val="solid"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</a:rPr>
                <a:t>C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0B3270C5-0804-4C1A-9438-EFC3650E5265}"/>
                </a:ext>
              </a:extLst>
            </p:cNvPr>
            <p:cNvSpPr txBox="1"/>
            <p:nvPr/>
          </p:nvSpPr>
          <p:spPr>
            <a:xfrm>
              <a:off x="8283961" y="1711323"/>
              <a:ext cx="3453086" cy="169963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Segoe Print" panose="02000600000000000000" pitchFamily="2" charset="0"/>
                </a:rPr>
                <a:t>Non ! </a:t>
              </a:r>
              <a:r>
                <a:rPr kumimoji="0" lang="en-GB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Segoe Print" panose="02000600000000000000" pitchFamily="2" charset="0"/>
                </a:rPr>
                <a:t>C’est</a:t>
              </a:r>
              <a:r>
                <a:rPr kumimoji="0" lang="en-GB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Segoe Print" panose="02000600000000000000" pitchFamily="2" charset="0"/>
                </a:rPr>
                <a:t> un </a:t>
              </a:r>
              <a:r>
                <a:rPr kumimoji="0" lang="en-GB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Segoe Print" panose="02000600000000000000" pitchFamily="2" charset="0"/>
                </a:rPr>
                <a:t>poème</a:t>
              </a:r>
              <a:r>
                <a:rPr kumimoji="0" lang="en-GB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Segoe Print" panose="02000600000000000000" pitchFamily="2" charset="0"/>
                </a:rPr>
                <a:t>.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3_W12_6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3_W12_6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3_W12_6.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3_W12_6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3_W12_6.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3_W12_6.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3_W12_6.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5AD19556-E243-4B47-A3DA-4C64F155D4E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05984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écouter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" name="Graphic 4" descr="Teacher">
            <a:extLst>
              <a:ext uri="{FF2B5EF4-FFF2-40B4-BE49-F238E27FC236}">
                <a16:creationId xmlns:a16="http://schemas.microsoft.com/office/drawing/2014/main" id="{3ED44838-9C6A-4397-B699-5F39043B65B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0" y="-57810"/>
            <a:ext cx="914400" cy="914400"/>
          </a:xfrm>
          <a:prstGeom prst="rect">
            <a:avLst/>
          </a:prstGeom>
        </p:spPr>
      </p:pic>
      <p:sp>
        <p:nvSpPr>
          <p:cNvPr id="6" name="Speech Bubble: Rectangle with Corners Rounded 5">
            <a:hlinkClick r:id="" action="ppaction://noaction">
              <a:snd r:embed="rId11" name="T3_W12_7.1.wav"/>
            </a:hlinkClick>
            <a:extLst>
              <a:ext uri="{FF2B5EF4-FFF2-40B4-BE49-F238E27FC236}">
                <a16:creationId xmlns:a16="http://schemas.microsoft.com/office/drawing/2014/main" id="{FD43DE67-7446-435D-A5B9-7DAEEF439E40}"/>
              </a:ext>
            </a:extLst>
          </p:cNvPr>
          <p:cNvSpPr/>
          <p:nvPr/>
        </p:nvSpPr>
        <p:spPr>
          <a:xfrm>
            <a:off x="914400" y="125568"/>
            <a:ext cx="3913004" cy="547644"/>
          </a:xfrm>
          <a:prstGeom prst="wedgeRoundRectCallout">
            <a:avLst>
              <a:gd name="adj1" fmla="val -53936"/>
              <a:gd name="adj2" fmla="val 1020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.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7" name="CustomShape 7">
            <a:hlinkClick r:id="" action="ppaction://noaction">
              <a:snd r:embed="rId11" name="T3_W12_7.1.wav"/>
            </a:hlinkClick>
            <a:extLst>
              <a:ext uri="{FF2B5EF4-FFF2-40B4-BE49-F238E27FC236}">
                <a16:creationId xmlns:a16="http://schemas.microsoft.com/office/drawing/2014/main" id="{53FDB236-BABE-4DDD-9E51-0E1DE4EE871F}"/>
              </a:ext>
            </a:extLst>
          </p:cNvPr>
          <p:cNvSpPr/>
          <p:nvPr/>
        </p:nvSpPr>
        <p:spPr>
          <a:xfrm>
            <a:off x="914400" y="171719"/>
            <a:ext cx="3976531" cy="45534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Écoute et répète.</a:t>
            </a:r>
            <a:endParaRPr kumimoji="0" lang="en-GB" sz="24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CAF0A99-D852-4384-A288-02A1DE16647A}"/>
              </a:ext>
            </a:extLst>
          </p:cNvPr>
          <p:cNvSpPr txBox="1"/>
          <p:nvPr/>
        </p:nvSpPr>
        <p:spPr>
          <a:xfrm>
            <a:off x="124460" y="915230"/>
            <a:ext cx="5486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Dans Paris il y a </a:t>
            </a:r>
            <a:r>
              <a:rPr lang="en-GB" sz="2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une</a:t>
            </a:r>
            <a:r>
              <a:rPr lang="en-GB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 rue;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2341C23-455E-40B4-A8C8-75B15252E35F}"/>
              </a:ext>
            </a:extLst>
          </p:cNvPr>
          <p:cNvSpPr txBox="1"/>
          <p:nvPr/>
        </p:nvSpPr>
        <p:spPr>
          <a:xfrm>
            <a:off x="113173" y="2106842"/>
            <a:ext cx="5486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Dans </a:t>
            </a:r>
            <a:r>
              <a:rPr lang="fr-FR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cette rue il y a une maison; </a:t>
            </a:r>
            <a:endParaRPr lang="en-GB" sz="2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0EEC088-7DFC-493E-AF00-F6783617F3FE}"/>
              </a:ext>
            </a:extLst>
          </p:cNvPr>
          <p:cNvSpPr txBox="1"/>
          <p:nvPr/>
        </p:nvSpPr>
        <p:spPr>
          <a:xfrm>
            <a:off x="159465" y="3474313"/>
            <a:ext cx="5486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Dans cette maison il y a un escalier;</a:t>
            </a:r>
            <a:endParaRPr lang="en-GB" sz="2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B4F4269-F35C-49F4-B607-9363585A5A49}"/>
              </a:ext>
            </a:extLst>
          </p:cNvPr>
          <p:cNvSpPr txBox="1"/>
          <p:nvPr/>
        </p:nvSpPr>
        <p:spPr>
          <a:xfrm>
            <a:off x="159465" y="4644264"/>
            <a:ext cx="5486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Dans cet escalier il y a une chambre;</a:t>
            </a:r>
            <a:endParaRPr lang="en-GB" sz="2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398E47E-B977-41F4-A0DF-9FAAD2530653}"/>
              </a:ext>
            </a:extLst>
          </p:cNvPr>
          <p:cNvSpPr txBox="1"/>
          <p:nvPr/>
        </p:nvSpPr>
        <p:spPr>
          <a:xfrm>
            <a:off x="159465" y="5727326"/>
            <a:ext cx="5486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Dans cette chambre il y a une table;</a:t>
            </a:r>
            <a:endParaRPr lang="en-GB" sz="2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7060B0F8-FF27-4849-BB1F-7DB63D29697C}"/>
              </a:ext>
            </a:extLst>
          </p:cNvPr>
          <p:cNvPicPr>
            <a:picLocks noChangeAspect="1"/>
          </p:cNvPicPr>
          <p:nvPr/>
        </p:nvPicPr>
        <p:blipFill>
          <a:blip r:embed="rId12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1266" y="89231"/>
            <a:ext cx="1093846" cy="1463389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B22D1D77-4CD4-434C-83EF-2AF8FC21B15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7012" y="365584"/>
            <a:ext cx="1752082" cy="1187036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0F93D989-9B00-443C-B6A7-28C5D2B9CDF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2148" y="1728767"/>
            <a:ext cx="1752082" cy="1187036"/>
          </a:xfrm>
          <a:prstGeom prst="rect">
            <a:avLst/>
          </a:prstGeom>
        </p:spPr>
      </p:pic>
      <p:pic>
        <p:nvPicPr>
          <p:cNvPr id="33" name="Picture 9">
            <a:extLst>
              <a:ext uri="{FF2B5EF4-FFF2-40B4-BE49-F238E27FC236}">
                <a16:creationId xmlns:a16="http://schemas.microsoft.com/office/drawing/2014/main" id="{AD879196-A4D7-460E-BA80-09AC719B76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1443" y="1549712"/>
            <a:ext cx="2223219" cy="1463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9">
            <a:extLst>
              <a:ext uri="{FF2B5EF4-FFF2-40B4-BE49-F238E27FC236}">
                <a16:creationId xmlns:a16="http://schemas.microsoft.com/office/drawing/2014/main" id="{9E991F83-2F83-4101-9EC5-7DED388B12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8224" y="2958166"/>
            <a:ext cx="2223219" cy="1463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E8F129A5-B1A4-4355-81F8-58CDEA255A79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2769" y="3104469"/>
            <a:ext cx="1316325" cy="109255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2521C1AE-562B-4664-8E06-9A222A6F567F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446636"/>
            <a:ext cx="1366966" cy="113458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D6857499-FA28-478A-8427-33E27761FDC0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7012" y="4288597"/>
            <a:ext cx="1752082" cy="1232297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5D7206E9-0777-4772-A211-EB89CC644239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3069" y="5542064"/>
            <a:ext cx="1752082" cy="1232297"/>
          </a:xfrm>
          <a:prstGeom prst="rect">
            <a:avLst/>
          </a:prstGeom>
        </p:spPr>
      </p:pic>
      <p:pic>
        <p:nvPicPr>
          <p:cNvPr id="39" name="Picture 4" descr="Related image">
            <a:extLst>
              <a:ext uri="{FF2B5EF4-FFF2-40B4-BE49-F238E27FC236}">
                <a16:creationId xmlns:a16="http://schemas.microsoft.com/office/drawing/2014/main" id="{D78AACD9-8238-41DC-A697-7F3042B0C2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1656" y="5727326"/>
            <a:ext cx="1362792" cy="96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05AA0AE-0576-4E45-A45E-A5FFF85A5290}"/>
              </a:ext>
            </a:extLst>
          </p:cNvPr>
          <p:cNvSpPr txBox="1"/>
          <p:nvPr/>
        </p:nvSpPr>
        <p:spPr>
          <a:xfrm>
            <a:off x="0" y="6457890"/>
            <a:ext cx="2781300" cy="40011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GB" sz="2000" dirty="0" err="1">
                <a:latin typeface="Century Gothic" panose="020B0502020202020204" pitchFamily="34" charset="0"/>
              </a:rPr>
              <a:t>cet</a:t>
            </a:r>
            <a:r>
              <a:rPr lang="en-GB" sz="2000" dirty="0">
                <a:latin typeface="Century Gothic" panose="020B0502020202020204" pitchFamily="34" charset="0"/>
              </a:rPr>
              <a:t>, </a:t>
            </a:r>
            <a:r>
              <a:rPr lang="en-GB" sz="2000" dirty="0" err="1">
                <a:latin typeface="Century Gothic" panose="020B0502020202020204" pitchFamily="34" charset="0"/>
              </a:rPr>
              <a:t>cette</a:t>
            </a:r>
            <a:r>
              <a:rPr lang="en-GB" sz="2000" dirty="0">
                <a:latin typeface="Century Gothic" panose="020B0502020202020204" pitchFamily="34" charset="0"/>
              </a:rPr>
              <a:t> – </a:t>
            </a:r>
            <a:r>
              <a:rPr lang="en-GB" sz="2000" dirty="0" err="1">
                <a:latin typeface="Century Gothic" panose="020B0502020202020204" pitchFamily="34" charset="0"/>
              </a:rPr>
              <a:t>this,that</a:t>
            </a:r>
            <a:endParaRPr lang="en-GB" sz="20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3992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3_W12_7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3_W12_7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3_W12_7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3_W12_7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3_W12_7.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  <p:bldP spid="11" grpId="0"/>
      <p:bldP spid="12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5AD19556-E243-4B47-A3DA-4C64F155D4E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05984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écouter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" name="Graphic 4" descr="Teacher">
            <a:extLst>
              <a:ext uri="{FF2B5EF4-FFF2-40B4-BE49-F238E27FC236}">
                <a16:creationId xmlns:a16="http://schemas.microsoft.com/office/drawing/2014/main" id="{3ED44838-9C6A-4397-B699-5F39043B65B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0" y="-57810"/>
            <a:ext cx="914400" cy="914400"/>
          </a:xfrm>
          <a:prstGeom prst="rect">
            <a:avLst/>
          </a:prstGeom>
        </p:spPr>
      </p:pic>
      <p:sp>
        <p:nvSpPr>
          <p:cNvPr id="6" name="Speech Bubble: Rectangle with Corners Rounded 5">
            <a:hlinkClick r:id="" action="ppaction://noaction">
              <a:snd r:embed="rId11" name="T3_W12_7.1.wav"/>
            </a:hlinkClick>
            <a:extLst>
              <a:ext uri="{FF2B5EF4-FFF2-40B4-BE49-F238E27FC236}">
                <a16:creationId xmlns:a16="http://schemas.microsoft.com/office/drawing/2014/main" id="{FD43DE67-7446-435D-A5B9-7DAEEF439E40}"/>
              </a:ext>
            </a:extLst>
          </p:cNvPr>
          <p:cNvSpPr/>
          <p:nvPr/>
        </p:nvSpPr>
        <p:spPr>
          <a:xfrm>
            <a:off x="914400" y="125568"/>
            <a:ext cx="3913004" cy="547644"/>
          </a:xfrm>
          <a:prstGeom prst="wedgeRoundRectCallout">
            <a:avLst>
              <a:gd name="adj1" fmla="val -53936"/>
              <a:gd name="adj2" fmla="val 1020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.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7" name="CustomShape 7">
            <a:hlinkClick r:id="" action="ppaction://noaction">
              <a:snd r:embed="rId11" name="T3_W12_7.1.wav"/>
            </a:hlinkClick>
            <a:extLst>
              <a:ext uri="{FF2B5EF4-FFF2-40B4-BE49-F238E27FC236}">
                <a16:creationId xmlns:a16="http://schemas.microsoft.com/office/drawing/2014/main" id="{53FDB236-BABE-4DDD-9E51-0E1DE4EE871F}"/>
              </a:ext>
            </a:extLst>
          </p:cNvPr>
          <p:cNvSpPr/>
          <p:nvPr/>
        </p:nvSpPr>
        <p:spPr>
          <a:xfrm>
            <a:off x="914400" y="171719"/>
            <a:ext cx="3976531" cy="45534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Écoute et répète.</a:t>
            </a:r>
            <a:endParaRPr kumimoji="0" lang="en-GB" sz="24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916772C-DD68-40FE-8758-2BBB570F6FCD}"/>
              </a:ext>
            </a:extLst>
          </p:cNvPr>
          <p:cNvSpPr txBox="1"/>
          <p:nvPr/>
        </p:nvSpPr>
        <p:spPr>
          <a:xfrm>
            <a:off x="148196" y="947239"/>
            <a:ext cx="5486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Sur cette table il y a un tapis;</a:t>
            </a:r>
            <a:endParaRPr lang="en-GB" sz="2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48C0512-4456-4A6E-9019-24DE644025A3}"/>
              </a:ext>
            </a:extLst>
          </p:cNvPr>
          <p:cNvSpPr txBox="1"/>
          <p:nvPr/>
        </p:nvSpPr>
        <p:spPr>
          <a:xfrm>
            <a:off x="159465" y="2151539"/>
            <a:ext cx="5486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Sur ce tapis il y a une cage;</a:t>
            </a:r>
            <a:endParaRPr lang="en-GB" sz="2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2D2CC45-0C20-40A8-BE18-2362DF31860E}"/>
              </a:ext>
            </a:extLst>
          </p:cNvPr>
          <p:cNvSpPr txBox="1"/>
          <p:nvPr/>
        </p:nvSpPr>
        <p:spPr>
          <a:xfrm>
            <a:off x="127702" y="3543295"/>
            <a:ext cx="5486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Dans cette cage il y a un nid;</a:t>
            </a:r>
            <a:endParaRPr lang="en-GB" sz="2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3B23B23-C18F-4F97-8F2A-48BF2EC37CA6}"/>
              </a:ext>
            </a:extLst>
          </p:cNvPr>
          <p:cNvSpPr txBox="1"/>
          <p:nvPr/>
        </p:nvSpPr>
        <p:spPr>
          <a:xfrm>
            <a:off x="159465" y="4906507"/>
            <a:ext cx="5486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Dans ce nid il y a un œuf,</a:t>
            </a:r>
            <a:endParaRPr lang="en-GB" sz="2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1CF06ED-A4EF-454A-B0C0-3F2C92CD2611}"/>
              </a:ext>
            </a:extLst>
          </p:cNvPr>
          <p:cNvSpPr txBox="1"/>
          <p:nvPr/>
        </p:nvSpPr>
        <p:spPr>
          <a:xfrm>
            <a:off x="111527" y="6231783"/>
            <a:ext cx="5486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Dans cet œuf il y a un oiseau.</a:t>
            </a:r>
            <a:endParaRPr lang="en-GB" sz="2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0" name="Picture 4" descr="Related image">
            <a:extLst>
              <a:ext uri="{FF2B5EF4-FFF2-40B4-BE49-F238E27FC236}">
                <a16:creationId xmlns:a16="http://schemas.microsoft.com/office/drawing/2014/main" id="{B36C3722-05E6-4746-BBAD-7473EE17C5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7927" y="796533"/>
            <a:ext cx="1362792" cy="96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8" descr="Image result for carpet clipart">
            <a:extLst>
              <a:ext uri="{FF2B5EF4-FFF2-40B4-BE49-F238E27FC236}">
                <a16:creationId xmlns:a16="http://schemas.microsoft.com/office/drawing/2014/main" id="{2E9475CF-FBBD-49E4-B2B5-EF7AF2F15A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3319" y="724756"/>
            <a:ext cx="1701182" cy="1000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8" descr="Image result for carpet clipart">
            <a:extLst>
              <a:ext uri="{FF2B5EF4-FFF2-40B4-BE49-F238E27FC236}">
                <a16:creationId xmlns:a16="http://schemas.microsoft.com/office/drawing/2014/main" id="{9CF0AB31-6A18-4140-8288-239065C7E1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8732" y="1990799"/>
            <a:ext cx="1701182" cy="1000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8A87147-1838-4ED7-8BC5-40ED48F10DC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6839" y="1873270"/>
            <a:ext cx="834141" cy="111782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D0511A0-F28D-408E-9051-82B1D7D069C8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3759" y="3199826"/>
            <a:ext cx="834141" cy="111782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28A7707-5414-4829-9BD1-1854D4044179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6839" y="3692745"/>
            <a:ext cx="861880" cy="53292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BE55A9A-6751-49A0-BDD3-984F6C3AA5B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3759" y="4804465"/>
            <a:ext cx="861880" cy="53292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6F9A151-537F-4B56-83D2-6F0555A46392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6452" y="4420559"/>
            <a:ext cx="674914" cy="91683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939BE5B9-6FC7-4EF7-82BA-82AA4AC329E9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3372" y="5773365"/>
            <a:ext cx="674914" cy="91683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CDA2886E-EE91-4FEC-8435-01DD1F99655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6452" y="5734343"/>
            <a:ext cx="675808" cy="918049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2E3A566-1ECC-4F65-A49A-51F92F7C5A32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6451" y="5805928"/>
            <a:ext cx="674915" cy="70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574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3_W12_7.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3_W12_7.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3_W12_7.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3_W12_7.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3_W12_7.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5AD19556-E243-4B47-A3DA-4C64F155D4E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05984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écouter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" name="Graphic 4" descr="Teacher">
            <a:extLst>
              <a:ext uri="{FF2B5EF4-FFF2-40B4-BE49-F238E27FC236}">
                <a16:creationId xmlns:a16="http://schemas.microsoft.com/office/drawing/2014/main" id="{3ED44838-9C6A-4397-B699-5F39043B65B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0" y="-57810"/>
            <a:ext cx="914400" cy="914400"/>
          </a:xfrm>
          <a:prstGeom prst="rect">
            <a:avLst/>
          </a:prstGeom>
        </p:spPr>
      </p:pic>
      <p:sp>
        <p:nvSpPr>
          <p:cNvPr id="6" name="Speech Bubble: Rectangle with Corners Rounded 5">
            <a:hlinkClick r:id="" action="ppaction://noaction">
              <a:snd r:embed="rId11" name="T3_W12_7.1.wav"/>
            </a:hlinkClick>
            <a:extLst>
              <a:ext uri="{FF2B5EF4-FFF2-40B4-BE49-F238E27FC236}">
                <a16:creationId xmlns:a16="http://schemas.microsoft.com/office/drawing/2014/main" id="{FD43DE67-7446-435D-A5B9-7DAEEF439E40}"/>
              </a:ext>
            </a:extLst>
          </p:cNvPr>
          <p:cNvSpPr/>
          <p:nvPr/>
        </p:nvSpPr>
        <p:spPr>
          <a:xfrm>
            <a:off x="914400" y="125568"/>
            <a:ext cx="3913004" cy="547644"/>
          </a:xfrm>
          <a:prstGeom prst="wedgeRoundRectCallout">
            <a:avLst>
              <a:gd name="adj1" fmla="val -53936"/>
              <a:gd name="adj2" fmla="val 1020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.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7" name="CustomShape 7">
            <a:hlinkClick r:id="" action="ppaction://noaction">
              <a:snd r:embed="rId11" name="T3_W12_7.1.wav"/>
            </a:hlinkClick>
            <a:extLst>
              <a:ext uri="{FF2B5EF4-FFF2-40B4-BE49-F238E27FC236}">
                <a16:creationId xmlns:a16="http://schemas.microsoft.com/office/drawing/2014/main" id="{53FDB236-BABE-4DDD-9E51-0E1DE4EE871F}"/>
              </a:ext>
            </a:extLst>
          </p:cNvPr>
          <p:cNvSpPr/>
          <p:nvPr/>
        </p:nvSpPr>
        <p:spPr>
          <a:xfrm>
            <a:off x="914401" y="171719"/>
            <a:ext cx="3657600" cy="63231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Écoute et répète.</a:t>
            </a:r>
            <a:endParaRPr kumimoji="0" lang="en-GB" sz="24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6F9CAAA-BD50-46F7-B7F8-9E9A710FE044}"/>
              </a:ext>
            </a:extLst>
          </p:cNvPr>
          <p:cNvSpPr txBox="1"/>
          <p:nvPr/>
        </p:nvSpPr>
        <p:spPr>
          <a:xfrm>
            <a:off x="156881" y="937233"/>
            <a:ext cx="5486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L'oiseau</a:t>
            </a:r>
            <a:r>
              <a:rPr lang="en-GB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renversa</a:t>
            </a:r>
            <a:r>
              <a:rPr lang="en-GB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l'œuf</a:t>
            </a:r>
            <a:r>
              <a:rPr lang="en-GB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;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D96F658-7918-406A-9CC6-5C68090CA70B}"/>
              </a:ext>
            </a:extLst>
          </p:cNvPr>
          <p:cNvSpPr txBox="1"/>
          <p:nvPr/>
        </p:nvSpPr>
        <p:spPr>
          <a:xfrm>
            <a:off x="172354" y="2153477"/>
            <a:ext cx="5486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L'œuf</a:t>
            </a:r>
            <a:r>
              <a:rPr lang="en-GB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renversa</a:t>
            </a:r>
            <a:r>
              <a:rPr lang="en-GB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 le </a:t>
            </a:r>
            <a:r>
              <a:rPr lang="en-GB" sz="2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nid</a:t>
            </a:r>
            <a:r>
              <a:rPr lang="en-GB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;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65895B8-947C-47D0-8F24-B6291BCC8010}"/>
              </a:ext>
            </a:extLst>
          </p:cNvPr>
          <p:cNvSpPr txBox="1"/>
          <p:nvPr/>
        </p:nvSpPr>
        <p:spPr>
          <a:xfrm>
            <a:off x="156881" y="3543294"/>
            <a:ext cx="5486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Le </a:t>
            </a:r>
            <a:r>
              <a:rPr lang="en-GB" sz="2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nid</a:t>
            </a:r>
            <a:r>
              <a:rPr lang="en-GB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renversa</a:t>
            </a:r>
            <a:r>
              <a:rPr lang="en-GB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 la cage;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AF1E1AF-36AC-4D8F-B9D7-9EEC4E31664B}"/>
              </a:ext>
            </a:extLst>
          </p:cNvPr>
          <p:cNvSpPr txBox="1"/>
          <p:nvPr/>
        </p:nvSpPr>
        <p:spPr>
          <a:xfrm>
            <a:off x="156881" y="4937154"/>
            <a:ext cx="5486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La cage </a:t>
            </a:r>
            <a:r>
              <a:rPr lang="en-GB" sz="2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renversa</a:t>
            </a:r>
            <a:r>
              <a:rPr lang="en-GB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 le tapis;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0C7D258-92E8-4949-9352-6212927D9A98}"/>
              </a:ext>
            </a:extLst>
          </p:cNvPr>
          <p:cNvSpPr txBox="1"/>
          <p:nvPr/>
        </p:nvSpPr>
        <p:spPr>
          <a:xfrm>
            <a:off x="156881" y="6255394"/>
            <a:ext cx="5486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Le tapis renversa la table;</a:t>
            </a:r>
            <a:endParaRPr lang="en-GB" sz="2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144C83B-AB8E-418E-ACB9-FC1E0FF06E0B}"/>
              </a:ext>
            </a:extLst>
          </p:cNvPr>
          <p:cNvGrpSpPr/>
          <p:nvPr/>
        </p:nvGrpSpPr>
        <p:grpSpPr>
          <a:xfrm>
            <a:off x="5643281" y="558773"/>
            <a:ext cx="890569" cy="1118384"/>
            <a:chOff x="5587814" y="611333"/>
            <a:chExt cx="890569" cy="1118384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35C9B1D7-19FA-4875-8263-6428BA956D9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4474" y="856590"/>
              <a:ext cx="661365" cy="691532"/>
            </a:xfrm>
            <a:prstGeom prst="rect">
              <a:avLst/>
            </a:prstGeom>
          </p:spPr>
        </p:pic>
        <p:pic>
          <p:nvPicPr>
            <p:cNvPr id="4" name="Picture 3" descr="A group of eggs with a broken egg&#10;&#10;Description automatically generated">
              <a:extLst>
                <a:ext uri="{FF2B5EF4-FFF2-40B4-BE49-F238E27FC236}">
                  <a16:creationId xmlns:a16="http://schemas.microsoft.com/office/drawing/2014/main" id="{CE143D78-F2B1-4139-AD0C-7CC07F72B9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879" b="56537"/>
            <a:stretch/>
          </p:blipFill>
          <p:spPr>
            <a:xfrm>
              <a:off x="5587814" y="611333"/>
              <a:ext cx="890569" cy="1118384"/>
            </a:xfrm>
            <a:prstGeom prst="rect">
              <a:avLst/>
            </a:prstGeom>
          </p:spPr>
        </p:pic>
      </p:grpSp>
      <p:pic>
        <p:nvPicPr>
          <p:cNvPr id="16" name="Picture 15" descr="A group of eggs with a broken egg&#10;&#10;Description automatically generated">
            <a:extLst>
              <a:ext uri="{FF2B5EF4-FFF2-40B4-BE49-F238E27FC236}">
                <a16:creationId xmlns:a16="http://schemas.microsoft.com/office/drawing/2014/main" id="{8E82E186-E4B3-409F-AFFD-DAFE30CA3C87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56" t="67399" r="31302"/>
          <a:stretch/>
        </p:blipFill>
        <p:spPr>
          <a:xfrm>
            <a:off x="7307985" y="717519"/>
            <a:ext cx="1226024" cy="870314"/>
          </a:xfrm>
          <a:prstGeom prst="rect">
            <a:avLst/>
          </a:prstGeom>
        </p:spPr>
      </p:pic>
      <p:pic>
        <p:nvPicPr>
          <p:cNvPr id="18" name="Picture 17" descr="A group of eggs with a broken egg&#10;&#10;Description automatically generated">
            <a:extLst>
              <a:ext uri="{FF2B5EF4-FFF2-40B4-BE49-F238E27FC236}">
                <a16:creationId xmlns:a16="http://schemas.microsoft.com/office/drawing/2014/main" id="{3102B161-0B9C-4583-A5DD-AB25A3571A1D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56" t="67399" r="31302"/>
          <a:stretch/>
        </p:blipFill>
        <p:spPr>
          <a:xfrm>
            <a:off x="5659051" y="1820316"/>
            <a:ext cx="1226024" cy="87031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F6739A8-4502-4898-B636-DDFE959A7AF6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045423">
            <a:off x="7213882" y="1631935"/>
            <a:ext cx="1858397" cy="114910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FE72F4E-EEE5-48EC-A4B1-D814D11F2DA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045423">
            <a:off x="5531006" y="3261941"/>
            <a:ext cx="1459370" cy="90237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B515648-BFF2-4427-B69E-033B07E8D5BF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726009" y="2905125"/>
            <a:ext cx="922691" cy="123648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31C4BE8-BA39-4601-BB45-86E1C6BA3F9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704474" y="4318909"/>
            <a:ext cx="922691" cy="1236489"/>
          </a:xfrm>
          <a:prstGeom prst="rect">
            <a:avLst/>
          </a:prstGeom>
        </p:spPr>
      </p:pic>
      <p:pic>
        <p:nvPicPr>
          <p:cNvPr id="23" name="Picture 18" descr="Image result for carpet clipart">
            <a:extLst>
              <a:ext uri="{FF2B5EF4-FFF2-40B4-BE49-F238E27FC236}">
                <a16:creationId xmlns:a16="http://schemas.microsoft.com/office/drawing/2014/main" id="{025E459E-33CC-40E3-954B-59D7219FDE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77368">
            <a:off x="7273024" y="4437006"/>
            <a:ext cx="1701182" cy="1000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8" descr="Image result for carpet clipart">
            <a:extLst>
              <a:ext uri="{FF2B5EF4-FFF2-40B4-BE49-F238E27FC236}">
                <a16:creationId xmlns:a16="http://schemas.microsoft.com/office/drawing/2014/main" id="{08521143-6AA8-4506-A5EE-92A179089A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24154">
            <a:off x="5268737" y="5530865"/>
            <a:ext cx="1701182" cy="1000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Related image">
            <a:extLst>
              <a:ext uri="{FF2B5EF4-FFF2-40B4-BE49-F238E27FC236}">
                <a16:creationId xmlns:a16="http://schemas.microsoft.com/office/drawing/2014/main" id="{50429F2F-56F6-444B-9CD1-3047E6C3E4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060708">
            <a:off x="7613315" y="5605633"/>
            <a:ext cx="1362792" cy="96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E0218299-229B-48E4-9E47-C43FED310AB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7834" y="399389"/>
            <a:ext cx="1080078" cy="1129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183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3_W12_7.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3_W12_7.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3_W12_7.1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3_W12_7.1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3_W12_7.1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3" grpId="0"/>
      <p:bldP spid="34" grpId="0"/>
      <p:bldP spid="3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5AD19556-E243-4B47-A3DA-4C64F155D4E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05984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écouter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" name="Graphic 4" descr="Teacher">
            <a:extLst>
              <a:ext uri="{FF2B5EF4-FFF2-40B4-BE49-F238E27FC236}">
                <a16:creationId xmlns:a16="http://schemas.microsoft.com/office/drawing/2014/main" id="{3ED44838-9C6A-4397-B699-5F39043B65B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0" y="-57810"/>
            <a:ext cx="914400" cy="914400"/>
          </a:xfrm>
          <a:prstGeom prst="rect">
            <a:avLst/>
          </a:prstGeom>
        </p:spPr>
      </p:pic>
      <p:sp>
        <p:nvSpPr>
          <p:cNvPr id="6" name="Speech Bubble: Rectangle with Corners Rounded 5">
            <a:hlinkClick r:id="" action="ppaction://noaction">
              <a:snd r:embed="rId11" name="T3_W12_7.1.wav"/>
            </a:hlinkClick>
            <a:extLst>
              <a:ext uri="{FF2B5EF4-FFF2-40B4-BE49-F238E27FC236}">
                <a16:creationId xmlns:a16="http://schemas.microsoft.com/office/drawing/2014/main" id="{FD43DE67-7446-435D-A5B9-7DAEEF439E40}"/>
              </a:ext>
            </a:extLst>
          </p:cNvPr>
          <p:cNvSpPr/>
          <p:nvPr/>
        </p:nvSpPr>
        <p:spPr>
          <a:xfrm>
            <a:off x="914400" y="125568"/>
            <a:ext cx="3913004" cy="547644"/>
          </a:xfrm>
          <a:prstGeom prst="wedgeRoundRectCallout">
            <a:avLst>
              <a:gd name="adj1" fmla="val -53936"/>
              <a:gd name="adj2" fmla="val 1020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.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7" name="CustomShape 7">
            <a:hlinkClick r:id="" action="ppaction://noaction">
              <a:snd r:embed="rId11" name="T3_W12_7.1.wav"/>
            </a:hlinkClick>
            <a:extLst>
              <a:ext uri="{FF2B5EF4-FFF2-40B4-BE49-F238E27FC236}">
                <a16:creationId xmlns:a16="http://schemas.microsoft.com/office/drawing/2014/main" id="{53FDB236-BABE-4DDD-9E51-0E1DE4EE871F}"/>
              </a:ext>
            </a:extLst>
          </p:cNvPr>
          <p:cNvSpPr/>
          <p:nvPr/>
        </p:nvSpPr>
        <p:spPr>
          <a:xfrm>
            <a:off x="914400" y="171719"/>
            <a:ext cx="3976531" cy="45534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Écoute et répète.</a:t>
            </a:r>
            <a:endParaRPr kumimoji="0" lang="en-GB" sz="24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5CD8467-7E2B-4BC1-9D17-5A44AD697C51}"/>
              </a:ext>
            </a:extLst>
          </p:cNvPr>
          <p:cNvSpPr txBox="1"/>
          <p:nvPr/>
        </p:nvSpPr>
        <p:spPr>
          <a:xfrm>
            <a:off x="159465" y="1097280"/>
            <a:ext cx="5486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La table </a:t>
            </a:r>
            <a:r>
              <a:rPr lang="en-GB" sz="2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renversa</a:t>
            </a:r>
            <a:r>
              <a:rPr lang="en-GB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 la chambre;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8A0C6AB-E0FD-4A25-8AB9-43C9C68BE320}"/>
              </a:ext>
            </a:extLst>
          </p:cNvPr>
          <p:cNvSpPr txBox="1"/>
          <p:nvPr/>
        </p:nvSpPr>
        <p:spPr>
          <a:xfrm>
            <a:off x="139260" y="2275387"/>
            <a:ext cx="5486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La chambre </a:t>
            </a:r>
            <a:r>
              <a:rPr lang="en-GB" sz="2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renversa</a:t>
            </a:r>
            <a:r>
              <a:rPr lang="en-GB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l'escalier</a:t>
            </a:r>
            <a:r>
              <a:rPr lang="en-GB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;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01A0588-36B0-4602-82D4-337CA9161D26}"/>
              </a:ext>
            </a:extLst>
          </p:cNvPr>
          <p:cNvSpPr txBox="1"/>
          <p:nvPr/>
        </p:nvSpPr>
        <p:spPr>
          <a:xfrm>
            <a:off x="139260" y="3572765"/>
            <a:ext cx="5486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L'escalier</a:t>
            </a:r>
            <a:r>
              <a:rPr lang="en-GB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renversa</a:t>
            </a:r>
            <a:r>
              <a:rPr lang="en-GB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 la </a:t>
            </a:r>
            <a:r>
              <a:rPr lang="en-GB" sz="2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maison</a:t>
            </a:r>
            <a:r>
              <a:rPr lang="en-GB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; 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DDD21DA-2AA9-4539-92A2-CA0F09696EA5}"/>
              </a:ext>
            </a:extLst>
          </p:cNvPr>
          <p:cNvSpPr txBox="1"/>
          <p:nvPr/>
        </p:nvSpPr>
        <p:spPr>
          <a:xfrm>
            <a:off x="159465" y="5013619"/>
            <a:ext cx="5486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la maison renversa la rue;</a:t>
            </a:r>
            <a:endParaRPr lang="en-GB" sz="2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5" name="Picture 4" descr="Related image">
            <a:extLst>
              <a:ext uri="{FF2B5EF4-FFF2-40B4-BE49-F238E27FC236}">
                <a16:creationId xmlns:a16="http://schemas.microsoft.com/office/drawing/2014/main" id="{F3451338-F6E7-4B86-BD89-3E454855F5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060708">
            <a:off x="5929619" y="253713"/>
            <a:ext cx="1362792" cy="96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9FFD2B0C-2D8E-422D-9BFC-601C7310461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981673">
            <a:off x="8352503" y="4204186"/>
            <a:ext cx="1850843" cy="1253947"/>
          </a:xfrm>
          <a:prstGeom prst="rect">
            <a:avLst/>
          </a:prstGeom>
        </p:spPr>
      </p:pic>
      <p:pic>
        <p:nvPicPr>
          <p:cNvPr id="37" name="Picture 9">
            <a:extLst>
              <a:ext uri="{FF2B5EF4-FFF2-40B4-BE49-F238E27FC236}">
                <a16:creationId xmlns:a16="http://schemas.microsoft.com/office/drawing/2014/main" id="{A36E4FBF-8F95-4B09-A3A2-A85E88336A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141816">
            <a:off x="8146285" y="2767602"/>
            <a:ext cx="2223219" cy="1463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24618D02-C6E9-4E7E-A3C6-6E2B9697B62C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56711">
            <a:off x="8036674" y="1501102"/>
            <a:ext cx="1366966" cy="1134582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FB367656-B685-42DA-93E9-713029B593D2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199101">
            <a:off x="8172956" y="205140"/>
            <a:ext cx="1752082" cy="1232297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A9F3506B-FA5A-4A74-8DBC-5CE91701CC73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450144">
            <a:off x="5772728" y="1452245"/>
            <a:ext cx="1752082" cy="1232297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7E01ACA6-B41F-40AF-A5EC-189986C208C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47234">
            <a:off x="5659914" y="2895424"/>
            <a:ext cx="1366966" cy="1134582"/>
          </a:xfrm>
          <a:prstGeom prst="rect">
            <a:avLst/>
          </a:prstGeom>
        </p:spPr>
      </p:pic>
      <p:pic>
        <p:nvPicPr>
          <p:cNvPr id="42" name="Picture 9">
            <a:extLst>
              <a:ext uri="{FF2B5EF4-FFF2-40B4-BE49-F238E27FC236}">
                <a16:creationId xmlns:a16="http://schemas.microsoft.com/office/drawing/2014/main" id="{890FD8AF-550E-49A3-A980-ECAFE8BF4B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556788">
            <a:off x="5434527" y="3907501"/>
            <a:ext cx="2223219" cy="1463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4CCCEBF6-CE11-4A05-96FC-807F648DA701}"/>
              </a:ext>
            </a:extLst>
          </p:cNvPr>
          <p:cNvSpPr txBox="1"/>
          <p:nvPr/>
        </p:nvSpPr>
        <p:spPr>
          <a:xfrm>
            <a:off x="117232" y="6247706"/>
            <a:ext cx="5486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la rue renversa la ville de Paris.</a:t>
            </a:r>
            <a:endParaRPr lang="en-GB" sz="2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C373DA86-34BA-4830-ACAE-E16DD2D4CD5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723347" y="5444506"/>
            <a:ext cx="1850843" cy="1253947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F76AE9E2-8C06-42A5-9733-1EF639D1B4E4}"/>
              </a:ext>
            </a:extLst>
          </p:cNvPr>
          <p:cNvPicPr>
            <a:picLocks noChangeAspect="1"/>
          </p:cNvPicPr>
          <p:nvPr/>
        </p:nvPicPr>
        <p:blipFill>
          <a:blip r:embed="rId17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161912">
            <a:off x="8982932" y="5371506"/>
            <a:ext cx="1046425" cy="1399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915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3_W12_7.1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3_W12_7.1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3_W12_7.1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3_W12_7.2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3_W12_7.2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3" grpId="0"/>
      <p:bldP spid="34" grpId="0"/>
      <p:bldP spid="4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5AD19556-E243-4B47-A3DA-4C64F155D4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05984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écouter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" name="Graphic 4" descr="Teacher">
            <a:extLst>
              <a:ext uri="{FF2B5EF4-FFF2-40B4-BE49-F238E27FC236}">
                <a16:creationId xmlns:a16="http://schemas.microsoft.com/office/drawing/2014/main" id="{3ED44838-9C6A-4397-B699-5F39043B65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-57810"/>
            <a:ext cx="914400" cy="914400"/>
          </a:xfrm>
          <a:prstGeom prst="rect">
            <a:avLst/>
          </a:prstGeom>
        </p:spPr>
      </p:pic>
      <p:sp>
        <p:nvSpPr>
          <p:cNvPr id="6" name="Speech Bubble: Rectangle with Corners Rounded 5">
            <a:hlinkClick r:id="" action="ppaction://noaction">
              <a:snd r:embed="rId6" name="T3_W12_7.1.wav"/>
            </a:hlinkClick>
            <a:extLst>
              <a:ext uri="{FF2B5EF4-FFF2-40B4-BE49-F238E27FC236}">
                <a16:creationId xmlns:a16="http://schemas.microsoft.com/office/drawing/2014/main" id="{FD43DE67-7446-435D-A5B9-7DAEEF439E40}"/>
              </a:ext>
            </a:extLst>
          </p:cNvPr>
          <p:cNvSpPr/>
          <p:nvPr/>
        </p:nvSpPr>
        <p:spPr>
          <a:xfrm>
            <a:off x="914400" y="125568"/>
            <a:ext cx="3913004" cy="547644"/>
          </a:xfrm>
          <a:prstGeom prst="wedgeRoundRectCallout">
            <a:avLst>
              <a:gd name="adj1" fmla="val -53936"/>
              <a:gd name="adj2" fmla="val 1020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.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7" name="CustomShape 7">
            <a:hlinkClick r:id="" action="ppaction://noaction">
              <a:snd r:embed="rId6" name="T3_W12_7.1.wav"/>
            </a:hlinkClick>
            <a:extLst>
              <a:ext uri="{FF2B5EF4-FFF2-40B4-BE49-F238E27FC236}">
                <a16:creationId xmlns:a16="http://schemas.microsoft.com/office/drawing/2014/main" id="{53FDB236-BABE-4DDD-9E51-0E1DE4EE871F}"/>
              </a:ext>
            </a:extLst>
          </p:cNvPr>
          <p:cNvSpPr/>
          <p:nvPr/>
        </p:nvSpPr>
        <p:spPr>
          <a:xfrm>
            <a:off x="914400" y="171719"/>
            <a:ext cx="3976531" cy="45534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Écoute et répète.</a:t>
            </a:r>
            <a:endParaRPr kumimoji="0" lang="en-GB" sz="24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CAF0A99-D852-4384-A288-02A1DE16647A}"/>
              </a:ext>
            </a:extLst>
          </p:cNvPr>
          <p:cNvSpPr txBox="1"/>
          <p:nvPr/>
        </p:nvSpPr>
        <p:spPr>
          <a:xfrm>
            <a:off x="124460" y="915230"/>
            <a:ext cx="5486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Dans Paris il y a </a:t>
            </a:r>
            <a:r>
              <a:rPr lang="en-GB" sz="2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une</a:t>
            </a:r>
            <a:r>
              <a:rPr lang="en-GB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 rue;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2341C23-455E-40B4-A8C8-75B15252E35F}"/>
              </a:ext>
            </a:extLst>
          </p:cNvPr>
          <p:cNvSpPr txBox="1"/>
          <p:nvPr/>
        </p:nvSpPr>
        <p:spPr>
          <a:xfrm>
            <a:off x="124460" y="1518787"/>
            <a:ext cx="5486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Dans </a:t>
            </a:r>
            <a:r>
              <a:rPr lang="fr-FR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cette rue il y a une maison; </a:t>
            </a:r>
            <a:endParaRPr lang="en-GB" sz="2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0EEC088-7DFC-493E-AF00-F6783617F3FE}"/>
              </a:ext>
            </a:extLst>
          </p:cNvPr>
          <p:cNvSpPr txBox="1"/>
          <p:nvPr/>
        </p:nvSpPr>
        <p:spPr>
          <a:xfrm>
            <a:off x="159465" y="2142624"/>
            <a:ext cx="5486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Dans cette maison il y a un escalier;</a:t>
            </a:r>
            <a:endParaRPr lang="en-GB" sz="2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B4F4269-F35C-49F4-B607-9363585A5A49}"/>
              </a:ext>
            </a:extLst>
          </p:cNvPr>
          <p:cNvSpPr txBox="1"/>
          <p:nvPr/>
        </p:nvSpPr>
        <p:spPr>
          <a:xfrm>
            <a:off x="159465" y="2746181"/>
            <a:ext cx="5486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Dans cet escalier il y a une chambre;</a:t>
            </a:r>
            <a:endParaRPr lang="en-GB" sz="2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398E47E-B977-41F4-A0DF-9FAAD2530653}"/>
              </a:ext>
            </a:extLst>
          </p:cNvPr>
          <p:cNvSpPr txBox="1"/>
          <p:nvPr/>
        </p:nvSpPr>
        <p:spPr>
          <a:xfrm>
            <a:off x="159465" y="3311455"/>
            <a:ext cx="5486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Dans cette chambre il y a une table;</a:t>
            </a:r>
            <a:endParaRPr lang="en-GB" sz="2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916772C-DD68-40FE-8758-2BBB570F6FCD}"/>
              </a:ext>
            </a:extLst>
          </p:cNvPr>
          <p:cNvSpPr txBox="1"/>
          <p:nvPr/>
        </p:nvSpPr>
        <p:spPr>
          <a:xfrm>
            <a:off x="124460" y="3875285"/>
            <a:ext cx="5486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Sur cette table il y a un tapis;</a:t>
            </a:r>
            <a:endParaRPr lang="en-GB" sz="2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48C0512-4456-4A6E-9019-24DE644025A3}"/>
              </a:ext>
            </a:extLst>
          </p:cNvPr>
          <p:cNvSpPr txBox="1"/>
          <p:nvPr/>
        </p:nvSpPr>
        <p:spPr>
          <a:xfrm>
            <a:off x="138591" y="4509194"/>
            <a:ext cx="5486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Sur ce tapis il y a une cage;</a:t>
            </a:r>
            <a:endParaRPr lang="en-GB" sz="2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2D2CC45-0C20-40A8-BE18-2362DF31860E}"/>
              </a:ext>
            </a:extLst>
          </p:cNvPr>
          <p:cNvSpPr txBox="1"/>
          <p:nvPr/>
        </p:nvSpPr>
        <p:spPr>
          <a:xfrm>
            <a:off x="148196" y="5095982"/>
            <a:ext cx="5486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Dans cette cage il y a un nid;</a:t>
            </a:r>
            <a:endParaRPr lang="en-GB" sz="2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3B23B23-C18F-4F97-8F2A-48BF2EC37CA6}"/>
              </a:ext>
            </a:extLst>
          </p:cNvPr>
          <p:cNvSpPr txBox="1"/>
          <p:nvPr/>
        </p:nvSpPr>
        <p:spPr>
          <a:xfrm>
            <a:off x="159465" y="5667953"/>
            <a:ext cx="5486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Dans ce nid il y a un œuf,</a:t>
            </a:r>
            <a:endParaRPr lang="en-GB" sz="2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1CF06ED-A4EF-454A-B0C0-3F2C92CD2611}"/>
              </a:ext>
            </a:extLst>
          </p:cNvPr>
          <p:cNvSpPr txBox="1"/>
          <p:nvPr/>
        </p:nvSpPr>
        <p:spPr>
          <a:xfrm>
            <a:off x="111527" y="6231783"/>
            <a:ext cx="5486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Dans cet œuf il y a un oiseau.</a:t>
            </a:r>
            <a:endParaRPr lang="en-GB" sz="2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43ADD0E-3986-467F-96DA-7CBA1CD104A6}"/>
              </a:ext>
            </a:extLst>
          </p:cNvPr>
          <p:cNvSpPr txBox="1"/>
          <p:nvPr/>
        </p:nvSpPr>
        <p:spPr>
          <a:xfrm>
            <a:off x="5623793" y="1000444"/>
            <a:ext cx="5486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L'oiseau</a:t>
            </a:r>
            <a:r>
              <a:rPr lang="en-GB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renversa</a:t>
            </a:r>
            <a:r>
              <a:rPr lang="en-GB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l'œuf</a:t>
            </a:r>
            <a:r>
              <a:rPr lang="en-GB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;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86A3A83-2E6E-4CD9-8D9E-AAF37647B18B}"/>
              </a:ext>
            </a:extLst>
          </p:cNvPr>
          <p:cNvSpPr txBox="1"/>
          <p:nvPr/>
        </p:nvSpPr>
        <p:spPr>
          <a:xfrm>
            <a:off x="5623793" y="1571002"/>
            <a:ext cx="5486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L'œuf</a:t>
            </a:r>
            <a:r>
              <a:rPr lang="en-GB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renversa</a:t>
            </a:r>
            <a:r>
              <a:rPr lang="en-GB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 le </a:t>
            </a:r>
            <a:r>
              <a:rPr lang="en-GB" sz="2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nid</a:t>
            </a:r>
            <a:r>
              <a:rPr lang="en-GB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;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6F7474A-8463-4880-8E06-6A334E7E2822}"/>
              </a:ext>
            </a:extLst>
          </p:cNvPr>
          <p:cNvSpPr txBox="1"/>
          <p:nvPr/>
        </p:nvSpPr>
        <p:spPr>
          <a:xfrm>
            <a:off x="5608320" y="2103240"/>
            <a:ext cx="5486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Le </a:t>
            </a:r>
            <a:r>
              <a:rPr lang="en-GB" sz="2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nid</a:t>
            </a:r>
            <a:r>
              <a:rPr lang="en-GB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renversa</a:t>
            </a:r>
            <a:r>
              <a:rPr lang="en-GB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 la cage;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2CFFDA2-1D03-409B-B832-20E29329F33D}"/>
              </a:ext>
            </a:extLst>
          </p:cNvPr>
          <p:cNvSpPr txBox="1"/>
          <p:nvPr/>
        </p:nvSpPr>
        <p:spPr>
          <a:xfrm>
            <a:off x="5623793" y="2750443"/>
            <a:ext cx="5486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La cage </a:t>
            </a:r>
            <a:r>
              <a:rPr lang="en-GB" sz="2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renversa</a:t>
            </a:r>
            <a:r>
              <a:rPr lang="en-GB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 le tapis;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F97F78B-8642-4A65-A034-AD7A02C2187C}"/>
              </a:ext>
            </a:extLst>
          </p:cNvPr>
          <p:cNvSpPr txBox="1"/>
          <p:nvPr/>
        </p:nvSpPr>
        <p:spPr>
          <a:xfrm>
            <a:off x="5597927" y="3275779"/>
            <a:ext cx="5486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Le tapis renversa la table;</a:t>
            </a:r>
            <a:endParaRPr lang="en-GB" sz="2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F611276-3088-4096-8A31-24E69EE6832B}"/>
              </a:ext>
            </a:extLst>
          </p:cNvPr>
          <p:cNvSpPr txBox="1"/>
          <p:nvPr/>
        </p:nvSpPr>
        <p:spPr>
          <a:xfrm>
            <a:off x="5645865" y="3875284"/>
            <a:ext cx="5486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La table </a:t>
            </a:r>
            <a:r>
              <a:rPr lang="en-GB" sz="2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renversa</a:t>
            </a:r>
            <a:r>
              <a:rPr lang="en-GB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 la chambre;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371BD31-3A15-4777-9E55-42197EB466F7}"/>
              </a:ext>
            </a:extLst>
          </p:cNvPr>
          <p:cNvSpPr txBox="1"/>
          <p:nvPr/>
        </p:nvSpPr>
        <p:spPr>
          <a:xfrm>
            <a:off x="5597927" y="4468770"/>
            <a:ext cx="5486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La chambre </a:t>
            </a:r>
            <a:r>
              <a:rPr lang="en-GB" sz="2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renversa</a:t>
            </a:r>
            <a:r>
              <a:rPr lang="en-GB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l'escalier</a:t>
            </a:r>
            <a:r>
              <a:rPr lang="en-GB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;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DC964B8-8407-493D-A0EE-336A2FCF91E9}"/>
              </a:ext>
            </a:extLst>
          </p:cNvPr>
          <p:cNvSpPr txBox="1"/>
          <p:nvPr/>
        </p:nvSpPr>
        <p:spPr>
          <a:xfrm>
            <a:off x="5608320" y="5049867"/>
            <a:ext cx="5486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L'escalier</a:t>
            </a:r>
            <a:r>
              <a:rPr lang="en-GB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renversa</a:t>
            </a:r>
            <a:r>
              <a:rPr lang="en-GB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 la </a:t>
            </a:r>
            <a:r>
              <a:rPr lang="en-GB" sz="2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maison</a:t>
            </a:r>
            <a:r>
              <a:rPr lang="en-GB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;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ACF69E1-6CAB-499D-9F0A-083854CC6F1C}"/>
              </a:ext>
            </a:extLst>
          </p:cNvPr>
          <p:cNvSpPr txBox="1"/>
          <p:nvPr/>
        </p:nvSpPr>
        <p:spPr>
          <a:xfrm>
            <a:off x="5597927" y="5646960"/>
            <a:ext cx="5486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la maison renversa la rue;</a:t>
            </a:r>
            <a:endParaRPr lang="en-GB" sz="2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39F837A-1757-4A4E-9B8F-F2EFBE5E83CC}"/>
              </a:ext>
            </a:extLst>
          </p:cNvPr>
          <p:cNvSpPr txBox="1"/>
          <p:nvPr/>
        </p:nvSpPr>
        <p:spPr>
          <a:xfrm>
            <a:off x="5597927" y="6179566"/>
            <a:ext cx="5486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la rue renversa la ville de Paris.</a:t>
            </a:r>
            <a:endParaRPr lang="en-GB" sz="2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1" name="Action Button: Sound 30">
            <a:hlinkClick r:id="" action="ppaction://noaction" highlightClick="1">
              <a:snd r:embed="rId7" name="T3_W12_7.22.wav"/>
            </a:hlinkClick>
            <a:extLst>
              <a:ext uri="{FF2B5EF4-FFF2-40B4-BE49-F238E27FC236}">
                <a16:creationId xmlns:a16="http://schemas.microsoft.com/office/drawing/2014/main" id="{F4221285-3F33-4C5E-81DE-2BEBAAE1B19C}"/>
              </a:ext>
            </a:extLst>
          </p:cNvPr>
          <p:cNvSpPr/>
          <p:nvPr/>
        </p:nvSpPr>
        <p:spPr>
          <a:xfrm>
            <a:off x="11404600" y="1778000"/>
            <a:ext cx="627935" cy="584200"/>
          </a:xfrm>
          <a:prstGeom prst="actionButtonSound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  <p:bldP spid="11" grpId="0"/>
      <p:bldP spid="12" grpId="0"/>
      <p:bldP spid="14" grpId="0"/>
      <p:bldP spid="15" grpId="0"/>
      <p:bldP spid="16" grpId="0"/>
      <p:bldP spid="17" grpId="0"/>
      <p:bldP spid="18" grpId="0"/>
      <p:bldP spid="19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4736</TotalTime>
  <Words>1234</Words>
  <Application>Microsoft Office PowerPoint</Application>
  <PresentationFormat>Widescreen</PresentationFormat>
  <Paragraphs>196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20" baseType="lpstr">
      <vt:lpstr>Arial</vt:lpstr>
      <vt:lpstr>Calibri</vt:lpstr>
      <vt:lpstr>Cavolini</vt:lpstr>
      <vt:lpstr>Century Gothic</vt:lpstr>
      <vt:lpstr>Eras Demi ITC</vt:lpstr>
      <vt:lpstr>Modern Love</vt:lpstr>
      <vt:lpstr>Segoe Print</vt:lpstr>
      <vt:lpstr>Symbol</vt:lpstr>
      <vt:lpstr>Wingdings</vt:lpstr>
      <vt:lpstr>1_Office Theme</vt:lpstr>
      <vt:lpstr>Dans Paris  (Paul Eluard)</vt:lpstr>
      <vt:lpstr>prononcer</vt:lpstr>
      <vt:lpstr>vocabulaire</vt:lpstr>
      <vt:lpstr>lire</vt:lpstr>
      <vt:lpstr>écouter</vt:lpstr>
      <vt:lpstr>écouter</vt:lpstr>
      <vt:lpstr>écouter</vt:lpstr>
      <vt:lpstr>écouter</vt:lpstr>
      <vt:lpstr>écouter</vt:lpstr>
      <vt:lpstr>Au revoir 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Describing me and others</dc:title>
  <dc:creator>Rachel Hawkes</dc:creator>
  <cp:lastModifiedBy>Rachel Hawkes</cp:lastModifiedBy>
  <cp:revision>49</cp:revision>
  <dcterms:created xsi:type="dcterms:W3CDTF">2021-07-02T19:27:01Z</dcterms:created>
  <dcterms:modified xsi:type="dcterms:W3CDTF">2023-09-02T14:44:28Z</dcterms:modified>
</cp:coreProperties>
</file>