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5" r:id="rId2"/>
    <p:sldId id="462" r:id="rId3"/>
    <p:sldId id="294" r:id="rId4"/>
    <p:sldId id="281" r:id="rId5"/>
    <p:sldId id="457" r:id="rId6"/>
    <p:sldId id="458" r:id="rId7"/>
    <p:sldId id="459" r:id="rId8"/>
    <p:sldId id="460" r:id="rId9"/>
    <p:sldId id="461" r:id="rId10"/>
    <p:sldId id="29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68978" autoAdjust="0"/>
  </p:normalViewPr>
  <p:slideViewPr>
    <p:cSldViewPr snapToGrid="0">
      <p:cViewPr varScale="1">
        <p:scale>
          <a:sx n="75" d="100"/>
          <a:sy n="75" d="100"/>
        </p:scale>
        <p:origin x="133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42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several SSC</a:t>
            </a:r>
            <a:endParaRPr lang="it-IT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ce,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cet, cette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escalier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[3705]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oiseau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[2435]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vouloir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veux, tu veux, il/elle veut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[57] </a:t>
            </a:r>
            <a:endParaRPr lang="it-IT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côté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piscine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[1967]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théâtre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[1701]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loin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près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[225]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 </a:t>
            </a:r>
            <a:endParaRPr lang="fr-FR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4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Aim:</a:t>
            </a:r>
            <a:r>
              <a:rPr lang="en-GB" sz="1200" b="0" dirty="0"/>
              <a:t> </a:t>
            </a:r>
            <a:r>
              <a:rPr lang="en-GB" b="0" dirty="0"/>
              <a:t>to revisit some SSC.</a:t>
            </a:r>
            <a:endParaRPr lang="en-GB" b="0" baseline="0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Read the instruction in French and clarify the meaning of ‘sons’.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Ask pupils t</a:t>
            </a:r>
            <a:r>
              <a:rPr lang="en-GB" b="0" baseline="0" dirty="0"/>
              <a:t>o identify the key sound (or sounds) for each number.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aseline="0" dirty="0"/>
              <a:t>Only number 2 contains two of the sounds listed.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Click 1-6 to listen to the words.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4. Click to bring up answers.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5. Ask them to volunteer examples of other words they know which contain these SSCs. For example, you could also ask them to find an example of ‘er’.</a:t>
            </a:r>
          </a:p>
          <a:p>
            <a:r>
              <a:rPr lang="en-GB" dirty="0"/>
              <a:t>6. Click ‘</a:t>
            </a:r>
            <a:r>
              <a:rPr lang="en-GB" dirty="0" err="1"/>
              <a:t>inicio</a:t>
            </a:r>
            <a:r>
              <a:rPr lang="en-GB" dirty="0"/>
              <a:t>’ and ask them to work in pairs to a) pronounce the words and b) think of any other examples from their active vocabulary. This would also be a good opportunity to use the knowledge organisers.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œuf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oiseau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escalier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chambre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cage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rue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4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introduce vocabulary from the poem.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dirty="0"/>
              <a:t>1. Click to bring up a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Pupils say the word out loud and volunteer the correct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Click to reveal the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4. Continue with the remaining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5. Carry out a second round of questions, by giving pupils a number and they will say the French word.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2 minutes</a:t>
            </a:r>
          </a:p>
          <a:p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introduce pupils to the first two lines of the text and to generate their thinking about the type of text it is going to be.</a:t>
            </a:r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1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instruction.</a:t>
            </a:r>
          </a:p>
          <a:p>
            <a:pPr marL="228600" indent="-228600">
              <a:buAutoNum type="arabicPeriod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question and types of texts. </a:t>
            </a:r>
          </a:p>
          <a:p>
            <a:pPr marL="228600" indent="-228600">
              <a:buAutoNum type="arabicPeriod"/>
            </a:pPr>
            <a:r>
              <a:rPr lang="en-GB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to read aloud the first two lines of the text and then identify its type.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‘article’ and ‘</a:t>
            </a:r>
            <a:r>
              <a:rPr lang="en-GB" sz="120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poème</a:t>
            </a: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haven’t’ been taught but should be recognisable cognates.</a:t>
            </a:r>
          </a:p>
          <a:p>
            <a:pPr marL="228600" indent="-228600">
              <a:buAutoNum type="arabicPeriod"/>
            </a:pPr>
            <a:r>
              <a:rPr lang="en-GB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speech bubbles to model the interaction.</a:t>
            </a:r>
          </a:p>
          <a:p>
            <a:pPr marL="0" indent="0">
              <a:buNone/>
            </a:pPr>
            <a:endParaRPr lang="en-GB" sz="1200" b="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[604] </a:t>
            </a:r>
            <a:r>
              <a:rPr lang="en-GB" sz="1200" b="1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poème</a:t>
            </a:r>
            <a:r>
              <a:rPr lang="en-GB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[3031]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(4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pupils to the poem and assist their understanding.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bring up the first line of the poem. (Say or play it, depending on the version of lesson you have).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Elicit pupil repetition and check understanding, as needed.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Continue with the rest of the poem, over four slides.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68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644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06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[4/4]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079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and comprehension of the poem in pairs, using gestures/mime to demonstrate understanding.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Pupils take it in turn to read a line of the poem.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The listening partner ‘acts out’ the meaning of the line, using gesture.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Pupils swap roles and continue to the end of the poem.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hear the full poem again, for additional practice, click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the audio button.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audio" Target="../media/audio6.wav"/><Relationship Id="rId5" Type="http://schemas.openxmlformats.org/officeDocument/2006/relationships/image" Target="../media/image6.png"/><Relationship Id="rId15" Type="http://schemas.openxmlformats.org/officeDocument/2006/relationships/image" Target="../media/image10.png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audio" Target="../media/audio13.wav"/><Relationship Id="rId5" Type="http://schemas.openxmlformats.org/officeDocument/2006/relationships/audio" Target="../media/audio10.wav"/><Relationship Id="rId15" Type="http://schemas.openxmlformats.org/officeDocument/2006/relationships/image" Target="../media/image11.png"/><Relationship Id="rId10" Type="http://schemas.openxmlformats.org/officeDocument/2006/relationships/image" Target="../media/image7.svg"/><Relationship Id="rId4" Type="http://schemas.openxmlformats.org/officeDocument/2006/relationships/audio" Target="../media/audio9.wav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21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audio" Target="../media/audio13.wav"/><Relationship Id="rId5" Type="http://schemas.openxmlformats.org/officeDocument/2006/relationships/audio" Target="../media/audio16.wav"/><Relationship Id="rId15" Type="http://schemas.openxmlformats.org/officeDocument/2006/relationships/image" Target="../media/image23.png"/><Relationship Id="rId10" Type="http://schemas.openxmlformats.org/officeDocument/2006/relationships/image" Target="../media/image7.svg"/><Relationship Id="rId4" Type="http://schemas.openxmlformats.org/officeDocument/2006/relationships/audio" Target="../media/audio15.wav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2.wav"/><Relationship Id="rId11" Type="http://schemas.openxmlformats.org/officeDocument/2006/relationships/audio" Target="../media/audio13.wav"/><Relationship Id="rId5" Type="http://schemas.openxmlformats.org/officeDocument/2006/relationships/audio" Target="../media/audio21.wav"/><Relationship Id="rId15" Type="http://schemas.openxmlformats.org/officeDocument/2006/relationships/image" Target="../media/image8.png"/><Relationship Id="rId10" Type="http://schemas.openxmlformats.org/officeDocument/2006/relationships/image" Target="../media/image7.svg"/><Relationship Id="rId4" Type="http://schemas.openxmlformats.org/officeDocument/2006/relationships/audio" Target="../media/audio20.wav"/><Relationship Id="rId9" Type="http://schemas.openxmlformats.org/officeDocument/2006/relationships/image" Target="../media/image6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image" Target="../media/image21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audio" Target="../media/audio13.wav"/><Relationship Id="rId5" Type="http://schemas.openxmlformats.org/officeDocument/2006/relationships/audio" Target="../media/audio26.wav"/><Relationship Id="rId15" Type="http://schemas.openxmlformats.org/officeDocument/2006/relationships/image" Target="../media/image11.png"/><Relationship Id="rId10" Type="http://schemas.openxmlformats.org/officeDocument/2006/relationships/image" Target="../media/image7.svg"/><Relationship Id="rId4" Type="http://schemas.openxmlformats.org/officeDocument/2006/relationships/audio" Target="../media/audio25.wav"/><Relationship Id="rId9" Type="http://schemas.openxmlformats.org/officeDocument/2006/relationships/image" Target="../media/image6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2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3.wav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-744" y="-1888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37066" y="5826189"/>
            <a:ext cx="4076107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Reading and adapting a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15"/>
            <a:ext cx="4350240" cy="1144800"/>
          </a:xfrm>
        </p:spPr>
        <p:txBody>
          <a:bodyPr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Dans Paris </a:t>
            </a:r>
            <a:b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(Paul </a:t>
            </a:r>
            <a:r>
              <a:rPr lang="en-GB" sz="40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Eluard</a:t>
            </a:r>
            <a:r>
              <a:rPr lang="en-GB" sz="40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)</a:t>
            </a: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0ACA85-6E55-44C1-B362-86545243BE93}"/>
              </a:ext>
            </a:extLst>
          </p:cNvPr>
          <p:cNvSpPr txBox="1"/>
          <p:nvPr/>
        </p:nvSpPr>
        <p:spPr>
          <a:xfrm>
            <a:off x="9788434" y="6435634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04B46C-0547-4925-8715-E442D927EE8F}"/>
              </a:ext>
            </a:extLst>
          </p:cNvPr>
          <p:cNvSpPr/>
          <p:nvPr/>
        </p:nvSpPr>
        <p:spPr>
          <a:xfrm>
            <a:off x="908269" y="2089976"/>
            <a:ext cx="2806262" cy="2678048"/>
          </a:xfrm>
          <a:prstGeom prst="roundRect">
            <a:avLst/>
          </a:prstGeom>
          <a:solidFill>
            <a:srgbClr val="EFF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 descr="http://lakanal.net/poesie/photos/Paul-Eluard.jpg">
            <a:extLst>
              <a:ext uri="{FF2B5EF4-FFF2-40B4-BE49-F238E27FC236}">
                <a16:creationId xmlns:a16="http://schemas.microsoft.com/office/drawing/2014/main" id="{906F7ECB-7CCF-4758-B731-761AD509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59" y="1639034"/>
            <a:ext cx="1328320" cy="1789966"/>
          </a:xfrm>
          <a:prstGeom prst="round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DD4D0A-B3EE-47AD-A0BC-3A9E7968772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69" y="2317996"/>
            <a:ext cx="1792061" cy="2397487"/>
          </a:xfrm>
          <a:prstGeom prst="rect">
            <a:avLst/>
          </a:prstGeom>
        </p:spPr>
      </p:pic>
      <p:pic>
        <p:nvPicPr>
          <p:cNvPr id="10" name="Picture 9" descr="A logo with a circle and text&#10;&#10;Description automatically generated">
            <a:extLst>
              <a:ext uri="{FF2B5EF4-FFF2-40B4-BE49-F238E27FC236}">
                <a16:creationId xmlns:a16="http://schemas.microsoft.com/office/drawing/2014/main" id="{2317460B-9771-4281-88AB-896E99D3E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27" y="4197644"/>
            <a:ext cx="942004" cy="859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73102" y="125056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552283" y="1039381"/>
            <a:ext cx="1639717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275B52-2560-4A9C-8214-36CFC0E0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2714" y="1106893"/>
            <a:ext cx="1820211" cy="309874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Table 32">
            <a:extLst>
              <a:ext uri="{FF2B5EF4-FFF2-40B4-BE49-F238E27FC236}">
                <a16:creationId xmlns:a16="http://schemas.microsoft.com/office/drawing/2014/main" id="{45C19BD9-1026-4E18-9E68-4831D773D63C}"/>
              </a:ext>
            </a:extLst>
          </p:cNvPr>
          <p:cNvGraphicFramePr>
            <a:graphicFrameLocks noGrp="1"/>
          </p:cNvGraphicFramePr>
          <p:nvPr/>
        </p:nvGraphicFramePr>
        <p:xfrm>
          <a:off x="200995" y="1805986"/>
          <a:ext cx="11781998" cy="13255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6274">
                  <a:extLst>
                    <a:ext uri="{9D8B030D-6E8A-4147-A177-3AD203B41FA5}">
                      <a16:colId xmlns:a16="http://schemas.microsoft.com/office/drawing/2014/main" val="3336020609"/>
                    </a:ext>
                  </a:extLst>
                </a:gridCol>
                <a:gridCol w="2065283">
                  <a:extLst>
                    <a:ext uri="{9D8B030D-6E8A-4147-A177-3AD203B41FA5}">
                      <a16:colId xmlns:a16="http://schemas.microsoft.com/office/drawing/2014/main" val="3112287204"/>
                    </a:ext>
                  </a:extLst>
                </a:gridCol>
                <a:gridCol w="1492449">
                  <a:extLst>
                    <a:ext uri="{9D8B030D-6E8A-4147-A177-3AD203B41FA5}">
                      <a16:colId xmlns:a16="http://schemas.microsoft.com/office/drawing/2014/main" val="902082901"/>
                    </a:ext>
                  </a:extLst>
                </a:gridCol>
                <a:gridCol w="1897137">
                  <a:extLst>
                    <a:ext uri="{9D8B030D-6E8A-4147-A177-3AD203B41FA5}">
                      <a16:colId xmlns:a16="http://schemas.microsoft.com/office/drawing/2014/main" val="190467307"/>
                    </a:ext>
                  </a:extLst>
                </a:gridCol>
                <a:gridCol w="1416859">
                  <a:extLst>
                    <a:ext uri="{9D8B030D-6E8A-4147-A177-3AD203B41FA5}">
                      <a16:colId xmlns:a16="http://schemas.microsoft.com/office/drawing/2014/main" val="1320176791"/>
                    </a:ext>
                  </a:extLst>
                </a:gridCol>
                <a:gridCol w="1656998">
                  <a:extLst>
                    <a:ext uri="{9D8B030D-6E8A-4147-A177-3AD203B41FA5}">
                      <a16:colId xmlns:a16="http://schemas.microsoft.com/office/drawing/2014/main" val="259693375"/>
                    </a:ext>
                  </a:extLst>
                </a:gridCol>
                <a:gridCol w="1656998">
                  <a:extLst>
                    <a:ext uri="{9D8B030D-6E8A-4147-A177-3AD203B41FA5}">
                      <a16:colId xmlns:a16="http://schemas.microsoft.com/office/drawing/2014/main" val="3995265737"/>
                    </a:ext>
                  </a:extLst>
                </a:gridCol>
              </a:tblGrid>
              <a:tr h="13156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an|am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é|er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[r]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[oi]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[(e)au]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236130"/>
                  </a:ext>
                </a:extLst>
              </a:tr>
              <a:tr h="868309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386264"/>
                  </a:ext>
                </a:extLst>
              </a:tr>
            </a:tbl>
          </a:graphicData>
        </a:graphic>
      </p:graphicFrame>
      <p:sp>
        <p:nvSpPr>
          <p:cNvPr id="15" name="Speech Bubble: Rectangle with Corners Rounded 14">
            <a:hlinkClick r:id="" action="ppaction://noaction">
              <a:snd r:embed="rId4" name="T3_W12_4.1.wav"/>
            </a:hlinkClick>
            <a:extLst>
              <a:ext uri="{FF2B5EF4-FFF2-40B4-BE49-F238E27FC236}">
                <a16:creationId xmlns:a16="http://schemas.microsoft.com/office/drawing/2014/main" id="{13D2A8C2-0D0A-4FB4-8E6B-DEF72DBD29CE}"/>
              </a:ext>
            </a:extLst>
          </p:cNvPr>
          <p:cNvSpPr/>
          <p:nvPr/>
        </p:nvSpPr>
        <p:spPr>
          <a:xfrm>
            <a:off x="962526" y="215642"/>
            <a:ext cx="7038474" cy="491674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Les mots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sons ?</a:t>
            </a: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0CEBBFC0-B54F-45E1-BC8E-4A3F88C9F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042" y="99512"/>
            <a:ext cx="914400" cy="914400"/>
          </a:xfrm>
          <a:prstGeom prst="rect">
            <a:avLst/>
          </a:prstGeom>
        </p:spPr>
      </p:pic>
      <p:sp>
        <p:nvSpPr>
          <p:cNvPr id="17" name="Action Button: Blank 16">
            <a:hlinkClick r:id="" action="ppaction://noaction" highlightClick="1">
              <a:snd r:embed="rId7" name="T3_W12_4.2.wav"/>
            </a:hlinkClick>
            <a:extLst>
              <a:ext uri="{FF2B5EF4-FFF2-40B4-BE49-F238E27FC236}">
                <a16:creationId xmlns:a16="http://schemas.microsoft.com/office/drawing/2014/main" id="{0A356166-FE15-4150-B1FC-C8E7EABCAE7F}"/>
              </a:ext>
            </a:extLst>
          </p:cNvPr>
          <p:cNvSpPr/>
          <p:nvPr/>
        </p:nvSpPr>
        <p:spPr>
          <a:xfrm>
            <a:off x="200995" y="1106896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Action Button: Blank 17">
            <a:hlinkClick r:id="" action="ppaction://noaction" highlightClick="1">
              <a:snd r:embed="rId8" name="T3_W12_4.3.wav"/>
            </a:hlinkClick>
            <a:extLst>
              <a:ext uri="{FF2B5EF4-FFF2-40B4-BE49-F238E27FC236}">
                <a16:creationId xmlns:a16="http://schemas.microsoft.com/office/drawing/2014/main" id="{415160B2-2646-4DD8-BB5F-435C427C12F0}"/>
              </a:ext>
            </a:extLst>
          </p:cNvPr>
          <p:cNvSpPr/>
          <p:nvPr/>
        </p:nvSpPr>
        <p:spPr>
          <a:xfrm>
            <a:off x="743865" y="1106896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Action Button: Blank 18">
            <a:hlinkClick r:id="" action="ppaction://noaction" highlightClick="1">
              <a:snd r:embed="rId9" name="T3_W12_4.4.wav"/>
            </a:hlinkClick>
            <a:extLst>
              <a:ext uri="{FF2B5EF4-FFF2-40B4-BE49-F238E27FC236}">
                <a16:creationId xmlns:a16="http://schemas.microsoft.com/office/drawing/2014/main" id="{47A8A64F-A430-4540-AD20-89C505A2D5AD}"/>
              </a:ext>
            </a:extLst>
          </p:cNvPr>
          <p:cNvSpPr/>
          <p:nvPr/>
        </p:nvSpPr>
        <p:spPr>
          <a:xfrm>
            <a:off x="1286735" y="1106895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Action Button: Blank 19">
            <a:hlinkClick r:id="" action="ppaction://noaction" highlightClick="1">
              <a:snd r:embed="rId10" name="T3_W12_4.5.wav"/>
            </a:hlinkClick>
            <a:extLst>
              <a:ext uri="{FF2B5EF4-FFF2-40B4-BE49-F238E27FC236}">
                <a16:creationId xmlns:a16="http://schemas.microsoft.com/office/drawing/2014/main" id="{C995069B-DB79-4E2F-99B9-078AD5C4B136}"/>
              </a:ext>
            </a:extLst>
          </p:cNvPr>
          <p:cNvSpPr/>
          <p:nvPr/>
        </p:nvSpPr>
        <p:spPr>
          <a:xfrm>
            <a:off x="1829605" y="1106894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Action Button: Blank 20">
            <a:hlinkClick r:id="" action="ppaction://noaction" highlightClick="1">
              <a:snd r:embed="rId11" name="T3_W12_4.6.wav"/>
            </a:hlinkClick>
            <a:extLst>
              <a:ext uri="{FF2B5EF4-FFF2-40B4-BE49-F238E27FC236}">
                <a16:creationId xmlns:a16="http://schemas.microsoft.com/office/drawing/2014/main" id="{6A7F1967-18FB-4A6E-818D-1159CEFB47BF}"/>
              </a:ext>
            </a:extLst>
          </p:cNvPr>
          <p:cNvSpPr/>
          <p:nvPr/>
        </p:nvSpPr>
        <p:spPr>
          <a:xfrm>
            <a:off x="2372475" y="1106893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Action Button: Blank 21">
            <a:hlinkClick r:id="" action="ppaction://noaction" highlightClick="1">
              <a:snd r:embed="rId12" name="T3_W12_4.7.wav"/>
            </a:hlinkClick>
            <a:extLst>
              <a:ext uri="{FF2B5EF4-FFF2-40B4-BE49-F238E27FC236}">
                <a16:creationId xmlns:a16="http://schemas.microsoft.com/office/drawing/2014/main" id="{6993A04E-EBAE-4933-BDB7-92303C5CFA1B}"/>
              </a:ext>
            </a:extLst>
          </p:cNvPr>
          <p:cNvSpPr/>
          <p:nvPr/>
        </p:nvSpPr>
        <p:spPr>
          <a:xfrm>
            <a:off x="2962524" y="1106893"/>
            <a:ext cx="437321" cy="394457"/>
          </a:xfrm>
          <a:prstGeom prst="actionButtonBlank">
            <a:avLst/>
          </a:prstGeom>
          <a:solidFill>
            <a:srgbClr val="00B0F0"/>
          </a:solidFill>
          <a:ln w="25400" cap="flat" cmpd="sng" algn="ctr">
            <a:solidFill>
              <a:srgbClr val="0070C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E49899-4FEF-4262-9F55-DFD27F81F8C8}"/>
              </a:ext>
            </a:extLst>
          </p:cNvPr>
          <p:cNvSpPr txBox="1"/>
          <p:nvPr/>
        </p:nvSpPr>
        <p:spPr>
          <a:xfrm>
            <a:off x="3671031" y="2282637"/>
            <a:ext cx="1621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œu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8C0F05-FA60-4BDD-B66B-D0D81958D932}"/>
              </a:ext>
            </a:extLst>
          </p:cNvPr>
          <p:cNvSpPr txBox="1"/>
          <p:nvPr/>
        </p:nvSpPr>
        <p:spPr>
          <a:xfrm>
            <a:off x="8505790" y="2282637"/>
            <a:ext cx="1836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seau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64C3CD-4E65-4868-B5DB-DA93A4A56A26}"/>
              </a:ext>
            </a:extLst>
          </p:cNvPr>
          <p:cNvSpPr txBox="1"/>
          <p:nvPr/>
        </p:nvSpPr>
        <p:spPr>
          <a:xfrm>
            <a:off x="10244392" y="2272801"/>
            <a:ext cx="1836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ois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eau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22D046-AA1F-4FE1-9949-0D4BE04A56A9}"/>
              </a:ext>
            </a:extLst>
          </p:cNvPr>
          <p:cNvSpPr txBox="1"/>
          <p:nvPr/>
        </p:nvSpPr>
        <p:spPr>
          <a:xfrm>
            <a:off x="5292494" y="2313284"/>
            <a:ext cx="2006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escali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1B33C2-8ABD-4307-B13D-DD2ECBA1F352}"/>
              </a:ext>
            </a:extLst>
          </p:cNvPr>
          <p:cNvSpPr txBox="1"/>
          <p:nvPr/>
        </p:nvSpPr>
        <p:spPr>
          <a:xfrm>
            <a:off x="1688384" y="2313284"/>
            <a:ext cx="23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73CDA3-0587-4956-BFE8-A0668ABAE875}"/>
              </a:ext>
            </a:extLst>
          </p:cNvPr>
          <p:cNvSpPr txBox="1"/>
          <p:nvPr/>
        </p:nvSpPr>
        <p:spPr>
          <a:xfrm>
            <a:off x="26495" y="2313284"/>
            <a:ext cx="1836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cag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DF95F9-B8B6-4B00-A0D8-CE796082B193}"/>
              </a:ext>
            </a:extLst>
          </p:cNvPr>
          <p:cNvSpPr txBox="1"/>
          <p:nvPr/>
        </p:nvSpPr>
        <p:spPr>
          <a:xfrm>
            <a:off x="7031096" y="2313284"/>
            <a:ext cx="1836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Google Shape;387;p19">
            <a:extLst>
              <a:ext uri="{FF2B5EF4-FFF2-40B4-BE49-F238E27FC236}">
                <a16:creationId xmlns:a16="http://schemas.microsoft.com/office/drawing/2014/main" id="{21D852EF-CC82-4784-AD47-A2FC27461C32}"/>
              </a:ext>
            </a:extLst>
          </p:cNvPr>
          <p:cNvSpPr/>
          <p:nvPr/>
        </p:nvSpPr>
        <p:spPr>
          <a:xfrm>
            <a:off x="11002736" y="3398852"/>
            <a:ext cx="502131" cy="2639022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88;p19">
            <a:extLst>
              <a:ext uri="{FF2B5EF4-FFF2-40B4-BE49-F238E27FC236}">
                <a16:creationId xmlns:a16="http://schemas.microsoft.com/office/drawing/2014/main" id="{963CB7D9-B51D-42B9-AB18-99AEFCFA2440}"/>
              </a:ext>
            </a:extLst>
          </p:cNvPr>
          <p:cNvSpPr/>
          <p:nvPr/>
        </p:nvSpPr>
        <p:spPr>
          <a:xfrm>
            <a:off x="11000369" y="3398852"/>
            <a:ext cx="503528" cy="2639022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6" name="Google Shape;390;p19">
            <a:extLst>
              <a:ext uri="{FF2B5EF4-FFF2-40B4-BE49-F238E27FC236}">
                <a16:creationId xmlns:a16="http://schemas.microsoft.com/office/drawing/2014/main" id="{A32748ED-23B8-4638-B0CF-9B4481B97F8C}"/>
              </a:ext>
            </a:extLst>
          </p:cNvPr>
          <p:cNvCxnSpPr/>
          <p:nvPr/>
        </p:nvCxnSpPr>
        <p:spPr>
          <a:xfrm>
            <a:off x="11629542" y="3432670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91;p19">
            <a:extLst>
              <a:ext uri="{FF2B5EF4-FFF2-40B4-BE49-F238E27FC236}">
                <a16:creationId xmlns:a16="http://schemas.microsoft.com/office/drawing/2014/main" id="{49E08130-EA7E-498B-823C-08CD191DBDB1}"/>
              </a:ext>
            </a:extLst>
          </p:cNvPr>
          <p:cNvCxnSpPr/>
          <p:nvPr/>
        </p:nvCxnSpPr>
        <p:spPr>
          <a:xfrm>
            <a:off x="11661008" y="5989510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93;p19">
            <a:extLst>
              <a:ext uri="{FF2B5EF4-FFF2-40B4-BE49-F238E27FC236}">
                <a16:creationId xmlns:a16="http://schemas.microsoft.com/office/drawing/2014/main" id="{4EA7CFD9-694F-40D8-98D3-7738A1AFC0D8}"/>
              </a:ext>
            </a:extLst>
          </p:cNvPr>
          <p:cNvSpPr txBox="1"/>
          <p:nvPr/>
        </p:nvSpPr>
        <p:spPr>
          <a:xfrm>
            <a:off x="11769073" y="3228978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4;p19">
            <a:extLst>
              <a:ext uri="{FF2B5EF4-FFF2-40B4-BE49-F238E27FC236}">
                <a16:creationId xmlns:a16="http://schemas.microsoft.com/office/drawing/2014/main" id="{D203317E-D330-4191-9FC7-A6779251197C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395;p19">
            <a:extLst>
              <a:ext uri="{FF2B5EF4-FFF2-40B4-BE49-F238E27FC236}">
                <a16:creationId xmlns:a16="http://schemas.microsoft.com/office/drawing/2014/main" id="{AA45BDBF-D4C4-40C9-85BA-DF9F4343C90F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41" name="Google Shape;389;p19">
            <a:extLst>
              <a:ext uri="{FF2B5EF4-FFF2-40B4-BE49-F238E27FC236}">
                <a16:creationId xmlns:a16="http://schemas.microsoft.com/office/drawing/2014/main" id="{7A11EB72-CFD4-4100-BE44-D49A655F121C}"/>
              </a:ext>
            </a:extLst>
          </p:cNvPr>
          <p:cNvCxnSpPr>
            <a:cxnSpLocks/>
          </p:cNvCxnSpPr>
          <p:nvPr/>
        </p:nvCxnSpPr>
        <p:spPr>
          <a:xfrm>
            <a:off x="11657826" y="3432670"/>
            <a:ext cx="0" cy="255684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E52EF34-2B8B-4F6C-837A-E710828E92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8" y="3251316"/>
            <a:ext cx="1045739" cy="1401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49A7D6-896C-4547-94AB-22F4E53F64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0673" y="3251316"/>
            <a:ext cx="1970378" cy="13862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0EB7F2-315E-4A78-94C8-08B15BE2F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1" y="3282508"/>
            <a:ext cx="710791" cy="96557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9E42214-F18F-4E8B-8570-2ADEE1B5D8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07" y="3191890"/>
            <a:ext cx="1971407" cy="163626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4DFFEAA-672E-4885-B58E-CD604E4972C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7" t="24802" r="25292"/>
          <a:stretch/>
        </p:blipFill>
        <p:spPr>
          <a:xfrm>
            <a:off x="7445975" y="3228978"/>
            <a:ext cx="2015000" cy="229094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5441DD-40E2-4469-B817-2D93322926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50" y="3187619"/>
            <a:ext cx="852058" cy="89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9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" dur="59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9589C4E-7E3A-4968-AC0F-4E9F6C948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02" y="-34725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62B3DA2-8909-4AFB-8148-95A63B65699F}"/>
              </a:ext>
            </a:extLst>
          </p:cNvPr>
          <p:cNvSpPr/>
          <p:nvPr/>
        </p:nvSpPr>
        <p:spPr>
          <a:xfrm>
            <a:off x="877628" y="32807"/>
            <a:ext cx="3913004" cy="547644"/>
          </a:xfrm>
          <a:prstGeom prst="wedgeRoundRectCallout">
            <a:avLst>
              <a:gd name="adj1" fmla="val -57159"/>
              <a:gd name="adj2" fmla="val 1595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extLst>
              <a:ext uri="{FF2B5EF4-FFF2-40B4-BE49-F238E27FC236}">
                <a16:creationId xmlns:a16="http://schemas.microsoft.com/office/drawing/2014/main" id="{91086168-EF17-47FC-B386-58530B74ACD4}"/>
              </a:ext>
            </a:extLst>
          </p:cNvPr>
          <p:cNvSpPr/>
          <p:nvPr/>
        </p:nvSpPr>
        <p:spPr>
          <a:xfrm>
            <a:off x="874152" y="33659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 quel mot ?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F9B0D80-363F-4788-8B24-B8C0EB39A7BD}"/>
              </a:ext>
            </a:extLst>
          </p:cNvPr>
          <p:cNvGrpSpPr/>
          <p:nvPr/>
        </p:nvGrpSpPr>
        <p:grpSpPr>
          <a:xfrm>
            <a:off x="9823359" y="4709843"/>
            <a:ext cx="1971407" cy="1741464"/>
            <a:chOff x="9823359" y="4709843"/>
            <a:chExt cx="1971407" cy="1741464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0F58010-DA49-49D9-B0CD-EF8F27D31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3359" y="4815039"/>
              <a:ext cx="1971407" cy="1636268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8508B0-9A12-4FDE-BEAB-FAD333294B00}"/>
                </a:ext>
              </a:extLst>
            </p:cNvPr>
            <p:cNvSpPr/>
            <p:nvPr/>
          </p:nvSpPr>
          <p:spPr>
            <a:xfrm>
              <a:off x="9892774" y="4709843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6B2569-8814-463D-A3DB-F6E4BE627B88}"/>
              </a:ext>
            </a:extLst>
          </p:cNvPr>
          <p:cNvGrpSpPr/>
          <p:nvPr/>
        </p:nvGrpSpPr>
        <p:grpSpPr>
          <a:xfrm>
            <a:off x="6562189" y="556464"/>
            <a:ext cx="2876475" cy="1623136"/>
            <a:chOff x="6562189" y="556464"/>
            <a:chExt cx="2876475" cy="16231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6C6EFF1-58C2-4FF2-857F-A24AC1EFE542}"/>
                </a:ext>
              </a:extLst>
            </p:cNvPr>
            <p:cNvSpPr/>
            <p:nvPr/>
          </p:nvSpPr>
          <p:spPr>
            <a:xfrm>
              <a:off x="6562189" y="556464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3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EA17192A-7DE0-4DBB-B8B4-3EAC1746C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68286" y="793333"/>
              <a:ext cx="1970378" cy="138626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0038FDB-8C9C-46EC-985D-6758E3AA06FE}"/>
              </a:ext>
            </a:extLst>
          </p:cNvPr>
          <p:cNvGrpSpPr/>
          <p:nvPr/>
        </p:nvGrpSpPr>
        <p:grpSpPr>
          <a:xfrm>
            <a:off x="5762407" y="2661118"/>
            <a:ext cx="1653692" cy="1139082"/>
            <a:chOff x="5762407" y="2661118"/>
            <a:chExt cx="1653692" cy="113908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48F70FC-24BF-4659-AA61-4B1530768D07}"/>
                </a:ext>
              </a:extLst>
            </p:cNvPr>
            <p:cNvSpPr/>
            <p:nvPr/>
          </p:nvSpPr>
          <p:spPr>
            <a:xfrm>
              <a:off x="5762407" y="2661118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1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F280A44-C5CB-4528-93CF-71D417B5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308" y="2834628"/>
              <a:ext cx="710791" cy="96557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750C69-9F43-4650-81F1-6DEB83A5630C}"/>
              </a:ext>
            </a:extLst>
          </p:cNvPr>
          <p:cNvGrpSpPr/>
          <p:nvPr/>
        </p:nvGrpSpPr>
        <p:grpSpPr>
          <a:xfrm>
            <a:off x="7761993" y="3557141"/>
            <a:ext cx="2131359" cy="1747420"/>
            <a:chOff x="7761993" y="3557141"/>
            <a:chExt cx="2131359" cy="174742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7F96E01-A35D-4C6F-AADF-B6800B19FB26}"/>
                </a:ext>
              </a:extLst>
            </p:cNvPr>
            <p:cNvSpPr/>
            <p:nvPr/>
          </p:nvSpPr>
          <p:spPr>
            <a:xfrm>
              <a:off x="7761993" y="3557141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4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507F9D4-CCB5-4651-846A-530AFD467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97" t="24802" r="25292"/>
            <a:stretch/>
          </p:blipFill>
          <p:spPr>
            <a:xfrm>
              <a:off x="8692391" y="3939133"/>
              <a:ext cx="1200961" cy="136542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D76632-CF61-4D5F-ADE6-0CC35A5C901C}"/>
              </a:ext>
            </a:extLst>
          </p:cNvPr>
          <p:cNvGrpSpPr/>
          <p:nvPr/>
        </p:nvGrpSpPr>
        <p:grpSpPr>
          <a:xfrm>
            <a:off x="9292872" y="2447753"/>
            <a:ext cx="1821342" cy="1109388"/>
            <a:chOff x="9292872" y="2447753"/>
            <a:chExt cx="1821342" cy="11093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FC636B2-45B3-46FB-8962-167E04BB3043}"/>
                </a:ext>
              </a:extLst>
            </p:cNvPr>
            <p:cNvSpPr/>
            <p:nvPr/>
          </p:nvSpPr>
          <p:spPr>
            <a:xfrm>
              <a:off x="9292872" y="2633811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5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C40FA72-C32D-4EB6-AFA0-219BEA63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2156" y="2447753"/>
              <a:ext cx="852058" cy="890924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3EAFA95-DB39-4586-9456-393EDDCC88B7}"/>
              </a:ext>
            </a:extLst>
          </p:cNvPr>
          <p:cNvGrpSpPr/>
          <p:nvPr/>
        </p:nvGrpSpPr>
        <p:grpSpPr>
          <a:xfrm>
            <a:off x="5676901" y="4981524"/>
            <a:ext cx="3017813" cy="1720113"/>
            <a:chOff x="5676901" y="4981524"/>
            <a:chExt cx="3017813" cy="172011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DD3AEF9-8D00-4093-A97C-ACAF18B0C1B1}"/>
                </a:ext>
              </a:extLst>
            </p:cNvPr>
            <p:cNvSpPr/>
            <p:nvPr/>
          </p:nvSpPr>
          <p:spPr>
            <a:xfrm>
              <a:off x="5676901" y="4981524"/>
              <a:ext cx="119980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Segoe Print" panose="02000600000000000000" pitchFamily="2" charset="0"/>
                </a:rPr>
                <a:t>2</a:t>
              </a:r>
            </a:p>
          </p:txBody>
        </p:sp>
        <p:pic>
          <p:nvPicPr>
            <p:cNvPr id="74" name="Picture 9">
              <a:extLst>
                <a:ext uri="{FF2B5EF4-FFF2-40B4-BE49-F238E27FC236}">
                  <a16:creationId xmlns:a16="http://schemas.microsoft.com/office/drawing/2014/main" id="{2F9F0946-C01D-4BE8-939B-9C5178C45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495" y="5238458"/>
              <a:ext cx="2223219" cy="146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F358529-2013-4D5B-83F7-B498090CC4E3}"/>
              </a:ext>
            </a:extLst>
          </p:cNvPr>
          <p:cNvSpPr txBox="1"/>
          <p:nvPr/>
        </p:nvSpPr>
        <p:spPr>
          <a:xfrm>
            <a:off x="282554" y="1101745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l’escalier</a:t>
            </a:r>
            <a:endParaRPr lang="en-GB" sz="4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F03C80E-B90C-41D5-BA78-FA6AB3375799}"/>
              </a:ext>
            </a:extLst>
          </p:cNvPr>
          <p:cNvSpPr txBox="1"/>
          <p:nvPr/>
        </p:nvSpPr>
        <p:spPr>
          <a:xfrm>
            <a:off x="282553" y="1921680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l’œuf</a:t>
            </a:r>
            <a:endParaRPr lang="en-GB" sz="4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58FD00B-08C1-4548-B9E3-CD73EB85C0CA}"/>
              </a:ext>
            </a:extLst>
          </p:cNvPr>
          <p:cNvSpPr txBox="1"/>
          <p:nvPr/>
        </p:nvSpPr>
        <p:spPr>
          <a:xfrm>
            <a:off x="282454" y="2633811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l’oiseau</a:t>
            </a:r>
            <a:endParaRPr lang="en-GB" sz="4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7986E18-E22E-42FE-A128-4F202E47C7A2}"/>
              </a:ext>
            </a:extLst>
          </p:cNvPr>
          <p:cNvSpPr txBox="1"/>
          <p:nvPr/>
        </p:nvSpPr>
        <p:spPr>
          <a:xfrm>
            <a:off x="282454" y="3453746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</a:t>
            </a:r>
            <a:r>
              <a:rPr lang="en-GB" sz="4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maison</a:t>
            </a:r>
            <a:endParaRPr lang="en-GB" sz="44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F18C21-B5AC-48D6-BA54-43AD6A0BF687}"/>
              </a:ext>
            </a:extLst>
          </p:cNvPr>
          <p:cNvSpPr txBox="1"/>
          <p:nvPr/>
        </p:nvSpPr>
        <p:spPr>
          <a:xfrm>
            <a:off x="282454" y="4394998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chambre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D52218-C343-45E7-8090-45C351577797}"/>
              </a:ext>
            </a:extLst>
          </p:cNvPr>
          <p:cNvSpPr txBox="1"/>
          <p:nvPr/>
        </p:nvSpPr>
        <p:spPr>
          <a:xfrm>
            <a:off x="336262" y="5390989"/>
            <a:ext cx="4814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rue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4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4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4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4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4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59" y="-11073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042436" y="256019"/>
            <a:ext cx="3913004" cy="547644"/>
          </a:xfrm>
          <a:prstGeom prst="wedgeRoundRectCallout">
            <a:avLst>
              <a:gd name="adj1" fmla="val -59454"/>
              <a:gd name="adj2" fmla="val -3386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042436" y="299292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Lis 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texte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quoi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D62CBF-7956-46F0-BEDB-15AC4A40B031}"/>
              </a:ext>
            </a:extLst>
          </p:cNvPr>
          <p:cNvSpPr/>
          <p:nvPr/>
        </p:nvSpPr>
        <p:spPr>
          <a:xfrm>
            <a:off x="276215" y="1989618"/>
            <a:ext cx="5962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Dans Paris il y 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rue;</a:t>
            </a:r>
          </a:p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cette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rue il y 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7C90E0-C035-4EB2-9F7F-3C5169B7B69C}"/>
              </a:ext>
            </a:extLst>
          </p:cNvPr>
          <p:cNvGrpSpPr/>
          <p:nvPr/>
        </p:nvGrpSpPr>
        <p:grpSpPr>
          <a:xfrm>
            <a:off x="3813471" y="4562772"/>
            <a:ext cx="3818343" cy="1324814"/>
            <a:chOff x="7505413" y="1214250"/>
            <a:chExt cx="4699260" cy="2360005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8B4C3994-D295-4060-9281-7FE55FD24834}"/>
                </a:ext>
              </a:extLst>
            </p:cNvPr>
            <p:cNvSpPr/>
            <p:nvPr/>
          </p:nvSpPr>
          <p:spPr>
            <a:xfrm>
              <a:off x="7816335" y="1327487"/>
              <a:ext cx="4388338" cy="2246768"/>
            </a:xfrm>
            <a:prstGeom prst="wedgeEllipseCallout">
              <a:avLst>
                <a:gd name="adj1" fmla="val -35029"/>
                <a:gd name="adj2" fmla="val 60841"/>
              </a:avLst>
            </a:prstGeom>
            <a:solidFill>
              <a:srgbClr val="7DDDFF"/>
            </a:solidFill>
            <a:ln w="12700" cap="flat" cmpd="sng" algn="ctr">
              <a:solidFill>
                <a:srgbClr val="7DDDFF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117DB5-49AF-473F-968F-8289D57DBDF3}"/>
                </a:ext>
              </a:extLst>
            </p:cNvPr>
            <p:cNvSpPr/>
            <p:nvPr/>
          </p:nvSpPr>
          <p:spPr>
            <a:xfrm>
              <a:off x="7505413" y="1214250"/>
              <a:ext cx="704694" cy="16448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B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70520E-F154-48A3-A852-89478316684C}"/>
                </a:ext>
              </a:extLst>
            </p:cNvPr>
            <p:cNvSpPr txBox="1"/>
            <p:nvPr/>
          </p:nvSpPr>
          <p:spPr>
            <a:xfrm>
              <a:off x="8283961" y="1711322"/>
              <a:ext cx="3453086" cy="1161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Non !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C’est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une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histoire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BEB3A6-7186-49D2-B8C6-811A55DD6CB8}"/>
              </a:ext>
            </a:extLst>
          </p:cNvPr>
          <p:cNvGrpSpPr/>
          <p:nvPr/>
        </p:nvGrpSpPr>
        <p:grpSpPr>
          <a:xfrm>
            <a:off x="493524" y="3686307"/>
            <a:ext cx="2517070" cy="1608228"/>
            <a:chOff x="6672534" y="1612219"/>
            <a:chExt cx="2517070" cy="1608228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057507E9-8E7B-4B9A-8756-B164810DDEB3}"/>
                </a:ext>
              </a:extLst>
            </p:cNvPr>
            <p:cNvSpPr/>
            <p:nvPr/>
          </p:nvSpPr>
          <p:spPr>
            <a:xfrm>
              <a:off x="6786212" y="1895633"/>
              <a:ext cx="2403392" cy="1324814"/>
            </a:xfrm>
            <a:prstGeom prst="wedgeEllipseCallout">
              <a:avLst>
                <a:gd name="adj1" fmla="val 37533"/>
                <a:gd name="adj2" fmla="val 65984"/>
              </a:avLst>
            </a:prstGeom>
            <a:solidFill>
              <a:srgbClr val="FF75BA"/>
            </a:solidFill>
            <a:ln w="12700" cap="flat" cmpd="sng" algn="ctr">
              <a:solidFill>
                <a:srgbClr val="FF75BA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C59912-9081-4050-A8E2-39960D22A6C0}"/>
                </a:ext>
              </a:extLst>
            </p:cNvPr>
            <p:cNvSpPr/>
            <p:nvPr/>
          </p:nvSpPr>
          <p:spPr>
            <a:xfrm>
              <a:off x="6672534" y="1612219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F108A6-5C63-477D-AEE7-5FA7D1C12EBF}"/>
                </a:ext>
              </a:extLst>
            </p:cNvPr>
            <p:cNvSpPr txBox="1"/>
            <p:nvPr/>
          </p:nvSpPr>
          <p:spPr>
            <a:xfrm>
              <a:off x="6865336" y="2073884"/>
              <a:ext cx="22735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C’est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une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chanson.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0B7717D-63A9-49BB-8F35-68C863B6B7C5}"/>
              </a:ext>
            </a:extLst>
          </p:cNvPr>
          <p:cNvSpPr txBox="1"/>
          <p:nvPr/>
        </p:nvSpPr>
        <p:spPr>
          <a:xfrm>
            <a:off x="6920527" y="1945441"/>
            <a:ext cx="24673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article ?</a:t>
            </a:r>
          </a:p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chanson</a:t>
            </a: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poème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histoire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5AEA3F-71D5-47E1-AF48-9A12A7C55C5C}"/>
              </a:ext>
            </a:extLst>
          </p:cNvPr>
          <p:cNvSpPr/>
          <p:nvPr/>
        </p:nvSpPr>
        <p:spPr>
          <a:xfrm>
            <a:off x="6238271" y="1281732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002060"/>
                </a:solidFill>
                <a:latin typeface="Segoe Print" panose="02000600000000000000" pitchFamily="2" charset="0"/>
              </a:rPr>
              <a:t>C’est</a:t>
            </a:r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002060"/>
                </a:solidFill>
                <a:latin typeface="Segoe Print" panose="02000600000000000000" pitchFamily="2" charset="0"/>
              </a:rPr>
              <a:t>…</a:t>
            </a:r>
            <a:endParaRPr lang="en-US" sz="40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AF49E6-926F-43C5-A921-93397AD2A5A0}"/>
              </a:ext>
            </a:extLst>
          </p:cNvPr>
          <p:cNvGrpSpPr/>
          <p:nvPr/>
        </p:nvGrpSpPr>
        <p:grpSpPr>
          <a:xfrm>
            <a:off x="7968531" y="3915859"/>
            <a:ext cx="3807924" cy="1324814"/>
            <a:chOff x="7518236" y="1214250"/>
            <a:chExt cx="4686437" cy="2360005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02653ED6-1880-49FC-A071-8B9F094F27B3}"/>
                </a:ext>
              </a:extLst>
            </p:cNvPr>
            <p:cNvSpPr/>
            <p:nvPr/>
          </p:nvSpPr>
          <p:spPr>
            <a:xfrm>
              <a:off x="7816335" y="1327487"/>
              <a:ext cx="4388338" cy="2246768"/>
            </a:xfrm>
            <a:prstGeom prst="wedgeEllipseCallout">
              <a:avLst>
                <a:gd name="adj1" fmla="val -35029"/>
                <a:gd name="adj2" fmla="val 60841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rgbClr val="7DDDFF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C0A900-C2EE-4CD5-91F8-81FBF3847EFD}"/>
                </a:ext>
              </a:extLst>
            </p:cNvPr>
            <p:cNvSpPr/>
            <p:nvPr/>
          </p:nvSpPr>
          <p:spPr>
            <a:xfrm>
              <a:off x="7518236" y="1214250"/>
              <a:ext cx="679047" cy="16448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3270C5-0804-4C1A-9438-EFC3650E5265}"/>
                </a:ext>
              </a:extLst>
            </p:cNvPr>
            <p:cNvSpPr txBox="1"/>
            <p:nvPr/>
          </p:nvSpPr>
          <p:spPr>
            <a:xfrm>
              <a:off x="8283961" y="1711323"/>
              <a:ext cx="3453086" cy="1699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Non !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C’est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 un </a:t>
              </a:r>
              <a:r>
                <a:rPr kumimoji="0" lang="en-GB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poème</a:t>
              </a: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ED44838-9C6A-4397-B699-5F39043B6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-5781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FD43DE67-7446-435D-A5B9-7DAEEF439E40}"/>
              </a:ext>
            </a:extLst>
          </p:cNvPr>
          <p:cNvSpPr/>
          <p:nvPr/>
        </p:nvSpPr>
        <p:spPr>
          <a:xfrm>
            <a:off x="914400" y="125568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CustomShape 7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53FDB236-BABE-4DDD-9E51-0E1DE4EE871F}"/>
              </a:ext>
            </a:extLst>
          </p:cNvPr>
          <p:cNvSpPr/>
          <p:nvPr/>
        </p:nvSpPr>
        <p:spPr>
          <a:xfrm>
            <a:off x="914400" y="171719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répète.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F0A99-D852-4384-A288-02A1DE16647A}"/>
              </a:ext>
            </a:extLst>
          </p:cNvPr>
          <p:cNvSpPr txBox="1"/>
          <p:nvPr/>
        </p:nvSpPr>
        <p:spPr>
          <a:xfrm>
            <a:off x="124460" y="91523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Paris il y 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rue;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41C23-455E-40B4-A8C8-75B15252E35F}"/>
              </a:ext>
            </a:extLst>
          </p:cNvPr>
          <p:cNvSpPr txBox="1"/>
          <p:nvPr/>
        </p:nvSpPr>
        <p:spPr>
          <a:xfrm>
            <a:off x="113173" y="2106842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cette rue il y a une maison; 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EC088-7DFC-493E-AF00-F6783617F3FE}"/>
              </a:ext>
            </a:extLst>
          </p:cNvPr>
          <p:cNvSpPr txBox="1"/>
          <p:nvPr/>
        </p:nvSpPr>
        <p:spPr>
          <a:xfrm>
            <a:off x="159465" y="347431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maison il y a un escalier;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4F4269-F35C-49F4-B607-9363585A5A49}"/>
              </a:ext>
            </a:extLst>
          </p:cNvPr>
          <p:cNvSpPr txBox="1"/>
          <p:nvPr/>
        </p:nvSpPr>
        <p:spPr>
          <a:xfrm>
            <a:off x="159465" y="464426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escalier il y a une chambre;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98E47E-B977-41F4-A0DF-9FAAD2530653}"/>
              </a:ext>
            </a:extLst>
          </p:cNvPr>
          <p:cNvSpPr txBox="1"/>
          <p:nvPr/>
        </p:nvSpPr>
        <p:spPr>
          <a:xfrm>
            <a:off x="159465" y="5727326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chambre il y a une table;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060B0F8-FF27-4849-BB1F-7DB63D29697C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66" y="89231"/>
            <a:ext cx="1093846" cy="14633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22D1D77-4CD4-434C-83EF-2AF8FC21B1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12" y="365584"/>
            <a:ext cx="1752082" cy="11870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F93D989-9B00-443C-B6A7-28C5D2B9CD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48" y="1728767"/>
            <a:ext cx="1752082" cy="1187036"/>
          </a:xfrm>
          <a:prstGeom prst="rect">
            <a:avLst/>
          </a:prstGeom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AD879196-A4D7-460E-BA80-09AC719B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443" y="1549712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9E991F83-2F83-4101-9EC5-7DED388B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24" y="2958166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F129A5-B1A4-4355-81F8-58CDEA255A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769" y="3104469"/>
            <a:ext cx="1316325" cy="1092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21C1AE-562B-4664-8E06-9A222A6F56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46636"/>
            <a:ext cx="1366966" cy="11345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857499-FA28-478A-8427-33E27761FD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12" y="4288597"/>
            <a:ext cx="1752082" cy="12322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D7206E9-0777-4772-A211-EB89CC6442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69" y="5542064"/>
            <a:ext cx="1752082" cy="1232297"/>
          </a:xfrm>
          <a:prstGeom prst="rect">
            <a:avLst/>
          </a:prstGeom>
        </p:spPr>
      </p:pic>
      <p:pic>
        <p:nvPicPr>
          <p:cNvPr id="39" name="Picture 4" descr="Related image">
            <a:extLst>
              <a:ext uri="{FF2B5EF4-FFF2-40B4-BE49-F238E27FC236}">
                <a16:creationId xmlns:a16="http://schemas.microsoft.com/office/drawing/2014/main" id="{D78AACD9-8238-41DC-A697-7F3042B0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656" y="5727326"/>
            <a:ext cx="1362792" cy="9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5AA0AE-0576-4E45-A45E-A5FFF85A5290}"/>
              </a:ext>
            </a:extLst>
          </p:cNvPr>
          <p:cNvSpPr txBox="1"/>
          <p:nvPr/>
        </p:nvSpPr>
        <p:spPr>
          <a:xfrm>
            <a:off x="0" y="6457890"/>
            <a:ext cx="278130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cet</a:t>
            </a:r>
            <a:r>
              <a:rPr lang="en-GB" sz="2000" dirty="0"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latin typeface="Century Gothic" panose="020B0502020202020204" pitchFamily="34" charset="0"/>
              </a:rPr>
              <a:t>cette</a:t>
            </a:r>
            <a:r>
              <a:rPr lang="en-GB" sz="2000" dirty="0">
                <a:latin typeface="Century Gothic" panose="020B0502020202020204" pitchFamily="34" charset="0"/>
              </a:rPr>
              <a:t> – </a:t>
            </a:r>
            <a:r>
              <a:rPr lang="en-GB" sz="2000" dirty="0" err="1">
                <a:latin typeface="Century Gothic" panose="020B0502020202020204" pitchFamily="34" charset="0"/>
              </a:rPr>
              <a:t>this,that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7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ED44838-9C6A-4397-B699-5F39043B6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-5781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FD43DE67-7446-435D-A5B9-7DAEEF439E40}"/>
              </a:ext>
            </a:extLst>
          </p:cNvPr>
          <p:cNvSpPr/>
          <p:nvPr/>
        </p:nvSpPr>
        <p:spPr>
          <a:xfrm>
            <a:off x="914400" y="125568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CustomShape 7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53FDB236-BABE-4DDD-9E51-0E1DE4EE871F}"/>
              </a:ext>
            </a:extLst>
          </p:cNvPr>
          <p:cNvSpPr/>
          <p:nvPr/>
        </p:nvSpPr>
        <p:spPr>
          <a:xfrm>
            <a:off x="914400" y="171719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répète.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6772C-DD68-40FE-8758-2BBB570F6FCD}"/>
              </a:ext>
            </a:extLst>
          </p:cNvPr>
          <p:cNvSpPr txBox="1"/>
          <p:nvPr/>
        </p:nvSpPr>
        <p:spPr>
          <a:xfrm>
            <a:off x="148196" y="947239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cette table il y a un tapis;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8C0512-4456-4A6E-9019-24DE644025A3}"/>
              </a:ext>
            </a:extLst>
          </p:cNvPr>
          <p:cNvSpPr txBox="1"/>
          <p:nvPr/>
        </p:nvSpPr>
        <p:spPr>
          <a:xfrm>
            <a:off x="159465" y="2151539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 tapis il y a une cage;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2CC45-0C20-40A8-BE18-2362DF31860E}"/>
              </a:ext>
            </a:extLst>
          </p:cNvPr>
          <p:cNvSpPr txBox="1"/>
          <p:nvPr/>
        </p:nvSpPr>
        <p:spPr>
          <a:xfrm>
            <a:off x="127702" y="3543295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cage il y a un nid;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B23B23-C18F-4F97-8F2A-48BF2EC37CA6}"/>
              </a:ext>
            </a:extLst>
          </p:cNvPr>
          <p:cNvSpPr txBox="1"/>
          <p:nvPr/>
        </p:nvSpPr>
        <p:spPr>
          <a:xfrm>
            <a:off x="159465" y="4906507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 nid il y a un œuf,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CF06ED-A4EF-454A-B0C0-3F2C92CD2611}"/>
              </a:ext>
            </a:extLst>
          </p:cNvPr>
          <p:cNvSpPr txBox="1"/>
          <p:nvPr/>
        </p:nvSpPr>
        <p:spPr>
          <a:xfrm>
            <a:off x="111527" y="623178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œuf il y a un oiseau.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4" descr="Related image">
            <a:extLst>
              <a:ext uri="{FF2B5EF4-FFF2-40B4-BE49-F238E27FC236}">
                <a16:creationId xmlns:a16="http://schemas.microsoft.com/office/drawing/2014/main" id="{B36C3722-05E6-4746-BBAD-7473EE17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27" y="796533"/>
            <a:ext cx="1362792" cy="9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Image result for carpet clipart">
            <a:extLst>
              <a:ext uri="{FF2B5EF4-FFF2-40B4-BE49-F238E27FC236}">
                <a16:creationId xmlns:a16="http://schemas.microsoft.com/office/drawing/2014/main" id="{2E9475CF-FBBD-49E4-B2B5-EF7AF2F1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19" y="724756"/>
            <a:ext cx="1701182" cy="10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Image result for carpet clipart">
            <a:extLst>
              <a:ext uri="{FF2B5EF4-FFF2-40B4-BE49-F238E27FC236}">
                <a16:creationId xmlns:a16="http://schemas.microsoft.com/office/drawing/2014/main" id="{9CF0AB31-6A18-4140-8288-239065C7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32" y="1990799"/>
            <a:ext cx="1701182" cy="10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A87147-1838-4ED7-8BC5-40ED48F10D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39" y="1873270"/>
            <a:ext cx="834141" cy="11178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0511A0-F28D-408E-9051-82B1D7D069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59" y="3199826"/>
            <a:ext cx="834141" cy="11178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8A7707-5414-4829-9BD1-1854D40441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39" y="3692745"/>
            <a:ext cx="861880" cy="5329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E55A9A-6751-49A0-BDD3-984F6C3AA5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59" y="4804465"/>
            <a:ext cx="861880" cy="532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F9A151-537F-4B56-83D2-6F0555A4639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52" y="4420559"/>
            <a:ext cx="674914" cy="9168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9BE5B9-6FC7-4EF7-82BA-82AA4AC329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372" y="5773365"/>
            <a:ext cx="674914" cy="9168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A2886E-EE91-4FEC-8435-01DD1F9965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52" y="5734343"/>
            <a:ext cx="675808" cy="9180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E3A566-1ECC-4F65-A49A-51F92F7C5A3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51" y="5805928"/>
            <a:ext cx="674915" cy="7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2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_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ED44838-9C6A-4397-B699-5F39043B6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-5781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FD43DE67-7446-435D-A5B9-7DAEEF439E40}"/>
              </a:ext>
            </a:extLst>
          </p:cNvPr>
          <p:cNvSpPr/>
          <p:nvPr/>
        </p:nvSpPr>
        <p:spPr>
          <a:xfrm>
            <a:off x="914400" y="125568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CustomShape 7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53FDB236-BABE-4DDD-9E51-0E1DE4EE871F}"/>
              </a:ext>
            </a:extLst>
          </p:cNvPr>
          <p:cNvSpPr/>
          <p:nvPr/>
        </p:nvSpPr>
        <p:spPr>
          <a:xfrm>
            <a:off x="914401" y="171719"/>
            <a:ext cx="3657600" cy="6323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répète.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F9CAAA-BD50-46F7-B7F8-9E9A710FE044}"/>
              </a:ext>
            </a:extLst>
          </p:cNvPr>
          <p:cNvSpPr txBox="1"/>
          <p:nvPr/>
        </p:nvSpPr>
        <p:spPr>
          <a:xfrm>
            <a:off x="156881" y="93723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L'oiseau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96F658-7918-406A-9CC6-5C68090CA70B}"/>
              </a:ext>
            </a:extLst>
          </p:cNvPr>
          <p:cNvSpPr txBox="1"/>
          <p:nvPr/>
        </p:nvSpPr>
        <p:spPr>
          <a:xfrm>
            <a:off x="172354" y="2153477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5895B8-947C-47D0-8F24-B6291BCC8010}"/>
              </a:ext>
            </a:extLst>
          </p:cNvPr>
          <p:cNvSpPr txBox="1"/>
          <p:nvPr/>
        </p:nvSpPr>
        <p:spPr>
          <a:xfrm>
            <a:off x="156881" y="354329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cage;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F1E1AF-36AC-4D8F-B9D7-9EEC4E31664B}"/>
              </a:ext>
            </a:extLst>
          </p:cNvPr>
          <p:cNvSpPr txBox="1"/>
          <p:nvPr/>
        </p:nvSpPr>
        <p:spPr>
          <a:xfrm>
            <a:off x="156881" y="493715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cage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le tapis;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C7D258-92E8-4949-9352-6212927D9A98}"/>
              </a:ext>
            </a:extLst>
          </p:cNvPr>
          <p:cNvSpPr txBox="1"/>
          <p:nvPr/>
        </p:nvSpPr>
        <p:spPr>
          <a:xfrm>
            <a:off x="156881" y="625539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Le tapis renversa la table;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44C83B-AB8E-418E-ACB9-FC1E0FF06E0B}"/>
              </a:ext>
            </a:extLst>
          </p:cNvPr>
          <p:cNvGrpSpPr/>
          <p:nvPr/>
        </p:nvGrpSpPr>
        <p:grpSpPr>
          <a:xfrm>
            <a:off x="5643281" y="558773"/>
            <a:ext cx="890569" cy="1118384"/>
            <a:chOff x="5587814" y="611333"/>
            <a:chExt cx="890569" cy="111838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5C9B1D7-19FA-4875-8263-6428BA956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474" y="856590"/>
              <a:ext cx="661365" cy="691532"/>
            </a:xfrm>
            <a:prstGeom prst="rect">
              <a:avLst/>
            </a:prstGeom>
          </p:spPr>
        </p:pic>
        <p:pic>
          <p:nvPicPr>
            <p:cNvPr id="4" name="Picture 3" descr="A group of eggs with a broken egg&#10;&#10;Description automatically generated">
              <a:extLst>
                <a:ext uri="{FF2B5EF4-FFF2-40B4-BE49-F238E27FC236}">
                  <a16:creationId xmlns:a16="http://schemas.microsoft.com/office/drawing/2014/main" id="{CE143D78-F2B1-4139-AD0C-7CC07F72B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79" b="56537"/>
            <a:stretch/>
          </p:blipFill>
          <p:spPr>
            <a:xfrm>
              <a:off x="5587814" y="611333"/>
              <a:ext cx="890569" cy="1118384"/>
            </a:xfrm>
            <a:prstGeom prst="rect">
              <a:avLst/>
            </a:prstGeom>
          </p:spPr>
        </p:pic>
      </p:grpSp>
      <p:pic>
        <p:nvPicPr>
          <p:cNvPr id="16" name="Picture 15" descr="A group of eggs with a broken egg&#10;&#10;Description automatically generated">
            <a:extLst>
              <a:ext uri="{FF2B5EF4-FFF2-40B4-BE49-F238E27FC236}">
                <a16:creationId xmlns:a16="http://schemas.microsoft.com/office/drawing/2014/main" id="{8E82E186-E4B3-409F-AFFD-DAFE30CA3C8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6" t="67399" r="31302"/>
          <a:stretch/>
        </p:blipFill>
        <p:spPr>
          <a:xfrm>
            <a:off x="7307985" y="717519"/>
            <a:ext cx="1226024" cy="870314"/>
          </a:xfrm>
          <a:prstGeom prst="rect">
            <a:avLst/>
          </a:prstGeom>
        </p:spPr>
      </p:pic>
      <p:pic>
        <p:nvPicPr>
          <p:cNvPr id="18" name="Picture 17" descr="A group of eggs with a broken egg&#10;&#10;Description automatically generated">
            <a:extLst>
              <a:ext uri="{FF2B5EF4-FFF2-40B4-BE49-F238E27FC236}">
                <a16:creationId xmlns:a16="http://schemas.microsoft.com/office/drawing/2014/main" id="{3102B161-0B9C-4583-A5DD-AB25A3571A1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6" t="67399" r="31302"/>
          <a:stretch/>
        </p:blipFill>
        <p:spPr>
          <a:xfrm>
            <a:off x="5659051" y="1820316"/>
            <a:ext cx="1226024" cy="8703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6739A8-4502-4898-B636-DDFE959A7A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5423">
            <a:off x="7213882" y="1631935"/>
            <a:ext cx="1858397" cy="11491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E72F4E-EEE5-48EC-A4B1-D814D11F2D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45423">
            <a:off x="5531006" y="3261941"/>
            <a:ext cx="1459370" cy="9023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515648-BFF2-4427-B69E-033B07E8D5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26009" y="2905125"/>
            <a:ext cx="922691" cy="1236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1C4BE8-BA39-4601-BB45-86E1C6BA3F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04474" y="4318909"/>
            <a:ext cx="922691" cy="1236489"/>
          </a:xfrm>
          <a:prstGeom prst="rect">
            <a:avLst/>
          </a:prstGeom>
        </p:spPr>
      </p:pic>
      <p:pic>
        <p:nvPicPr>
          <p:cNvPr id="23" name="Picture 18" descr="Image result for carpet clipart">
            <a:extLst>
              <a:ext uri="{FF2B5EF4-FFF2-40B4-BE49-F238E27FC236}">
                <a16:creationId xmlns:a16="http://schemas.microsoft.com/office/drawing/2014/main" id="{025E459E-33CC-40E3-954B-59D7219F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368">
            <a:off x="7273024" y="4437006"/>
            <a:ext cx="1701182" cy="10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Image result for carpet clipart">
            <a:extLst>
              <a:ext uri="{FF2B5EF4-FFF2-40B4-BE49-F238E27FC236}">
                <a16:creationId xmlns:a16="http://schemas.microsoft.com/office/drawing/2014/main" id="{08521143-6AA8-4506-A5EE-92A17908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4154">
            <a:off x="5268737" y="5530865"/>
            <a:ext cx="1701182" cy="100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lated image">
            <a:extLst>
              <a:ext uri="{FF2B5EF4-FFF2-40B4-BE49-F238E27FC236}">
                <a16:creationId xmlns:a16="http://schemas.microsoft.com/office/drawing/2014/main" id="{50429F2F-56F6-444B-9CD1-3047E6C3E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0708">
            <a:off x="7613315" y="5605633"/>
            <a:ext cx="1362792" cy="9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0218299-229B-48E4-9E47-C43FED310A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34" y="399389"/>
            <a:ext cx="1080078" cy="112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7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7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7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_7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ED44838-9C6A-4397-B699-5F39043B6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-5781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FD43DE67-7446-435D-A5B9-7DAEEF439E40}"/>
              </a:ext>
            </a:extLst>
          </p:cNvPr>
          <p:cNvSpPr/>
          <p:nvPr/>
        </p:nvSpPr>
        <p:spPr>
          <a:xfrm>
            <a:off x="914400" y="125568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CustomShape 7">
            <a:hlinkClick r:id="" action="ppaction://noaction">
              <a:snd r:embed="rId11" name="T3_W12_7.1.wav"/>
            </a:hlinkClick>
            <a:extLst>
              <a:ext uri="{FF2B5EF4-FFF2-40B4-BE49-F238E27FC236}">
                <a16:creationId xmlns:a16="http://schemas.microsoft.com/office/drawing/2014/main" id="{53FDB236-BABE-4DDD-9E51-0E1DE4EE871F}"/>
              </a:ext>
            </a:extLst>
          </p:cNvPr>
          <p:cNvSpPr/>
          <p:nvPr/>
        </p:nvSpPr>
        <p:spPr>
          <a:xfrm>
            <a:off x="914400" y="171719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répète.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CD8467-7E2B-4BC1-9D17-5A44AD697C51}"/>
              </a:ext>
            </a:extLst>
          </p:cNvPr>
          <p:cNvSpPr txBox="1"/>
          <p:nvPr/>
        </p:nvSpPr>
        <p:spPr>
          <a:xfrm>
            <a:off x="159465" y="109728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table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chambre;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A0C6AB-E0FD-4A25-8AB9-43C9C68BE320}"/>
              </a:ext>
            </a:extLst>
          </p:cNvPr>
          <p:cNvSpPr txBox="1"/>
          <p:nvPr/>
        </p:nvSpPr>
        <p:spPr>
          <a:xfrm>
            <a:off x="139260" y="2275387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chambre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1A0588-36B0-4602-82D4-337CA9161D26}"/>
              </a:ext>
            </a:extLst>
          </p:cNvPr>
          <p:cNvSpPr txBox="1"/>
          <p:nvPr/>
        </p:nvSpPr>
        <p:spPr>
          <a:xfrm>
            <a:off x="139260" y="3572765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DD21DA-2AA9-4539-92A2-CA0F09696EA5}"/>
              </a:ext>
            </a:extLst>
          </p:cNvPr>
          <p:cNvSpPr txBox="1"/>
          <p:nvPr/>
        </p:nvSpPr>
        <p:spPr>
          <a:xfrm>
            <a:off x="159465" y="5013619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maison renversa la rue;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Picture 4" descr="Related image">
            <a:extLst>
              <a:ext uri="{FF2B5EF4-FFF2-40B4-BE49-F238E27FC236}">
                <a16:creationId xmlns:a16="http://schemas.microsoft.com/office/drawing/2014/main" id="{F3451338-F6E7-4B86-BD89-3E454855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0708">
            <a:off x="5929619" y="253713"/>
            <a:ext cx="1362792" cy="9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FD2B0C-2D8E-422D-9BFC-601C731046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81673">
            <a:off x="8352503" y="4204186"/>
            <a:ext cx="1850843" cy="1253947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A36E4FBF-8F95-4B09-A3A2-A85E8833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41816">
            <a:off x="8146285" y="2767602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4618D02-C6E9-4E7E-A3C6-6E2B9697B62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6711">
            <a:off x="8036674" y="1501102"/>
            <a:ext cx="1366966" cy="11345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B367656-B685-42DA-93E9-713029B593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9101">
            <a:off x="8172956" y="205140"/>
            <a:ext cx="1752082" cy="12322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9F3506B-FA5A-4A74-8DBC-5CE91701CC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0144">
            <a:off x="5772728" y="1452245"/>
            <a:ext cx="1752082" cy="12322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E01ACA6-B41F-40AF-A5EC-189986C208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7234">
            <a:off x="5659914" y="2895424"/>
            <a:ext cx="1366966" cy="1134582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890FD8AF-550E-49A3-A980-ECAFE8BF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56788">
            <a:off x="5434527" y="3907501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CCCEBF6-CE11-4A05-96FC-807F648DA701}"/>
              </a:ext>
            </a:extLst>
          </p:cNvPr>
          <p:cNvSpPr txBox="1"/>
          <p:nvPr/>
        </p:nvSpPr>
        <p:spPr>
          <a:xfrm>
            <a:off x="117232" y="6247706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rue renversa la ville de Paris.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373DA86-34BA-4830-ACAE-E16DD2D4CD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23347" y="5444506"/>
            <a:ext cx="1850843" cy="125394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6AE9E2-8C06-42A5-9733-1EF639D1B4E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61912">
            <a:off x="8982932" y="5371506"/>
            <a:ext cx="1046425" cy="13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_7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_7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_7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_7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_7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ED44838-9C6A-4397-B699-5F39043B6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57810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6" name="T3_W12_7.1.wav"/>
            </a:hlinkClick>
            <a:extLst>
              <a:ext uri="{FF2B5EF4-FFF2-40B4-BE49-F238E27FC236}">
                <a16:creationId xmlns:a16="http://schemas.microsoft.com/office/drawing/2014/main" id="{FD43DE67-7446-435D-A5B9-7DAEEF439E40}"/>
              </a:ext>
            </a:extLst>
          </p:cNvPr>
          <p:cNvSpPr/>
          <p:nvPr/>
        </p:nvSpPr>
        <p:spPr>
          <a:xfrm>
            <a:off x="914400" y="125568"/>
            <a:ext cx="4889500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CustomShape 7">
            <a:hlinkClick r:id="" action="ppaction://noaction">
              <a:snd r:embed="rId6" name="T3_W12_7.1.wav"/>
            </a:hlinkClick>
            <a:extLst>
              <a:ext uri="{FF2B5EF4-FFF2-40B4-BE49-F238E27FC236}">
                <a16:creationId xmlns:a16="http://schemas.microsoft.com/office/drawing/2014/main" id="{53FDB236-BABE-4DDD-9E51-0E1DE4EE871F}"/>
              </a:ext>
            </a:extLst>
          </p:cNvPr>
          <p:cNvSpPr/>
          <p:nvPr/>
        </p:nvSpPr>
        <p:spPr>
          <a:xfrm>
            <a:off x="914400" y="171719"/>
            <a:ext cx="607060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le poème. Fais des gestes.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F0A99-D852-4384-A288-02A1DE16647A}"/>
              </a:ext>
            </a:extLst>
          </p:cNvPr>
          <p:cNvSpPr txBox="1"/>
          <p:nvPr/>
        </p:nvSpPr>
        <p:spPr>
          <a:xfrm>
            <a:off x="124460" y="91523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Paris il y 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rue;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41C23-455E-40B4-A8C8-75B15252E35F}"/>
              </a:ext>
            </a:extLst>
          </p:cNvPr>
          <p:cNvSpPr txBox="1"/>
          <p:nvPr/>
        </p:nvSpPr>
        <p:spPr>
          <a:xfrm>
            <a:off x="124460" y="1518787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cette rue il y a une maison; 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EC088-7DFC-493E-AF00-F6783617F3FE}"/>
              </a:ext>
            </a:extLst>
          </p:cNvPr>
          <p:cNvSpPr txBox="1"/>
          <p:nvPr/>
        </p:nvSpPr>
        <p:spPr>
          <a:xfrm>
            <a:off x="159465" y="214262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maison il y a un escalier;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4F4269-F35C-49F4-B607-9363585A5A49}"/>
              </a:ext>
            </a:extLst>
          </p:cNvPr>
          <p:cNvSpPr txBox="1"/>
          <p:nvPr/>
        </p:nvSpPr>
        <p:spPr>
          <a:xfrm>
            <a:off x="159465" y="2746181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escalier il y a une chambre;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98E47E-B977-41F4-A0DF-9FAAD2530653}"/>
              </a:ext>
            </a:extLst>
          </p:cNvPr>
          <p:cNvSpPr txBox="1"/>
          <p:nvPr/>
        </p:nvSpPr>
        <p:spPr>
          <a:xfrm>
            <a:off x="159465" y="3311455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chambre il y a une table;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6772C-DD68-40FE-8758-2BBB570F6FCD}"/>
              </a:ext>
            </a:extLst>
          </p:cNvPr>
          <p:cNvSpPr txBox="1"/>
          <p:nvPr/>
        </p:nvSpPr>
        <p:spPr>
          <a:xfrm>
            <a:off x="124460" y="3875285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cette table il y a un tapis;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8C0512-4456-4A6E-9019-24DE644025A3}"/>
              </a:ext>
            </a:extLst>
          </p:cNvPr>
          <p:cNvSpPr txBox="1"/>
          <p:nvPr/>
        </p:nvSpPr>
        <p:spPr>
          <a:xfrm>
            <a:off x="138591" y="450919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 tapis il y a une cage;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2CC45-0C20-40A8-BE18-2362DF31860E}"/>
              </a:ext>
            </a:extLst>
          </p:cNvPr>
          <p:cNvSpPr txBox="1"/>
          <p:nvPr/>
        </p:nvSpPr>
        <p:spPr>
          <a:xfrm>
            <a:off x="148196" y="5095982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cage il y a un nid;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B23B23-C18F-4F97-8F2A-48BF2EC37CA6}"/>
              </a:ext>
            </a:extLst>
          </p:cNvPr>
          <p:cNvSpPr txBox="1"/>
          <p:nvPr/>
        </p:nvSpPr>
        <p:spPr>
          <a:xfrm>
            <a:off x="159465" y="566795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 nid il y a un œuf,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CF06ED-A4EF-454A-B0C0-3F2C92CD2611}"/>
              </a:ext>
            </a:extLst>
          </p:cNvPr>
          <p:cNvSpPr txBox="1"/>
          <p:nvPr/>
        </p:nvSpPr>
        <p:spPr>
          <a:xfrm>
            <a:off x="111527" y="623178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œuf il y a un oiseau.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ADD0E-3986-467F-96DA-7CBA1CD104A6}"/>
              </a:ext>
            </a:extLst>
          </p:cNvPr>
          <p:cNvSpPr txBox="1"/>
          <p:nvPr/>
        </p:nvSpPr>
        <p:spPr>
          <a:xfrm>
            <a:off x="5623793" y="100044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L'oiseau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6A3A83-2E6E-4CD9-8D9E-AAF37647B18B}"/>
              </a:ext>
            </a:extLst>
          </p:cNvPr>
          <p:cNvSpPr txBox="1"/>
          <p:nvPr/>
        </p:nvSpPr>
        <p:spPr>
          <a:xfrm>
            <a:off x="5623793" y="1571002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F7474A-8463-4880-8E06-6A334E7E2822}"/>
              </a:ext>
            </a:extLst>
          </p:cNvPr>
          <p:cNvSpPr txBox="1"/>
          <p:nvPr/>
        </p:nvSpPr>
        <p:spPr>
          <a:xfrm>
            <a:off x="5608320" y="210324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cage;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CFFDA2-1D03-409B-B832-20E29329F33D}"/>
              </a:ext>
            </a:extLst>
          </p:cNvPr>
          <p:cNvSpPr txBox="1"/>
          <p:nvPr/>
        </p:nvSpPr>
        <p:spPr>
          <a:xfrm>
            <a:off x="5623793" y="2750443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cage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le tapis;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97F78B-8642-4A65-A034-AD7A02C2187C}"/>
              </a:ext>
            </a:extLst>
          </p:cNvPr>
          <p:cNvSpPr txBox="1"/>
          <p:nvPr/>
        </p:nvSpPr>
        <p:spPr>
          <a:xfrm>
            <a:off x="5597927" y="3275779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Le tapis renversa la table;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611276-3088-4096-8A31-24E69EE6832B}"/>
              </a:ext>
            </a:extLst>
          </p:cNvPr>
          <p:cNvSpPr txBox="1"/>
          <p:nvPr/>
        </p:nvSpPr>
        <p:spPr>
          <a:xfrm>
            <a:off x="5645865" y="3875284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table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chambre;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71BD31-3A15-4777-9E55-42197EB466F7}"/>
              </a:ext>
            </a:extLst>
          </p:cNvPr>
          <p:cNvSpPr txBox="1"/>
          <p:nvPr/>
        </p:nvSpPr>
        <p:spPr>
          <a:xfrm>
            <a:off x="5597927" y="446877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chambre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964B8-8407-493D-A0EE-336A2FCF91E9}"/>
              </a:ext>
            </a:extLst>
          </p:cNvPr>
          <p:cNvSpPr txBox="1"/>
          <p:nvPr/>
        </p:nvSpPr>
        <p:spPr>
          <a:xfrm>
            <a:off x="5608320" y="5049867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CF69E1-6CAB-499D-9F0A-083854CC6F1C}"/>
              </a:ext>
            </a:extLst>
          </p:cNvPr>
          <p:cNvSpPr txBox="1"/>
          <p:nvPr/>
        </p:nvSpPr>
        <p:spPr>
          <a:xfrm>
            <a:off x="5597927" y="5646960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maison renversa la rue;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9F837A-1757-4A4E-9B8F-F2EFBE5E83CC}"/>
              </a:ext>
            </a:extLst>
          </p:cNvPr>
          <p:cNvSpPr txBox="1"/>
          <p:nvPr/>
        </p:nvSpPr>
        <p:spPr>
          <a:xfrm>
            <a:off x="5597927" y="6179566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la rue renversa la ville de Paris.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Action Button: Sound 2">
            <a:hlinkClick r:id="" action="ppaction://noaction" highlightClick="1">
              <a:snd r:embed="rId7" name="T3_W12_7.22.wav"/>
            </a:hlinkClick>
            <a:extLst>
              <a:ext uri="{FF2B5EF4-FFF2-40B4-BE49-F238E27FC236}">
                <a16:creationId xmlns:a16="http://schemas.microsoft.com/office/drawing/2014/main" id="{437338B9-9220-4845-BD72-97FBEE3B6DEA}"/>
              </a:ext>
            </a:extLst>
          </p:cNvPr>
          <p:cNvSpPr/>
          <p:nvPr/>
        </p:nvSpPr>
        <p:spPr>
          <a:xfrm>
            <a:off x="11404600" y="1778000"/>
            <a:ext cx="627935" cy="584200"/>
          </a:xfrm>
          <a:prstGeom prst="actionButtonSoun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4692</TotalTime>
  <Words>1235</Words>
  <Application>Microsoft Office PowerPoint</Application>
  <PresentationFormat>Widescreen</PresentationFormat>
  <Paragraphs>196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Cavolini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Dans Paris  (Paul Eluard)</vt:lpstr>
      <vt:lpstr>prononcer</vt:lpstr>
      <vt:lpstr>vocabulaire</vt:lpstr>
      <vt:lpstr>lire</vt:lpstr>
      <vt:lpstr>écouter</vt:lpstr>
      <vt:lpstr>écouter</vt:lpstr>
      <vt:lpstr>écouter</vt:lpstr>
      <vt:lpstr>écouter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50</cp:revision>
  <dcterms:created xsi:type="dcterms:W3CDTF">2021-07-02T19:27:01Z</dcterms:created>
  <dcterms:modified xsi:type="dcterms:W3CDTF">2023-09-02T14:41:26Z</dcterms:modified>
</cp:coreProperties>
</file>