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5" r:id="rId2"/>
    <p:sldId id="485" r:id="rId3"/>
    <p:sldId id="486" r:id="rId4"/>
    <p:sldId id="487" r:id="rId5"/>
    <p:sldId id="488" r:id="rId6"/>
    <p:sldId id="489" r:id="rId7"/>
    <p:sldId id="490" r:id="rId8"/>
    <p:sldId id="491" r:id="rId9"/>
    <p:sldId id="481" r:id="rId10"/>
    <p:sldId id="290" r:id="rId11"/>
    <p:sldId id="492" r:id="rId12"/>
    <p:sldId id="4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55582" autoAdjust="0"/>
  </p:normalViewPr>
  <p:slideViewPr>
    <p:cSldViewPr snapToGrid="0">
      <p:cViewPr varScale="1">
        <p:scale>
          <a:sx n="59" d="100"/>
          <a:sy n="59" d="100"/>
        </p:scale>
        <p:origin x="2706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02/07/2023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This lesson contains a phonics quiz to assess knowledge of the SSC (sound-symbol correspondences) taught and practised so far.  50% of the items contain SSC practised this term, 50% are drawn from previous learning in terms 1 and 2. Almost all </a:t>
            </a:r>
            <a:r>
              <a:rPr lang="en-GB" sz="1200" b="0" strike="noStrike" spc="-1">
                <a:latin typeface="Arial"/>
              </a:rPr>
              <a:t>of the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>
                <a:latin typeface="Arial"/>
              </a:rPr>
              <a:t>SSC </a:t>
            </a:r>
            <a:r>
              <a:rPr lang="en-GB" sz="1200" b="0" strike="noStrike" spc="-1" dirty="0">
                <a:latin typeface="Arial"/>
              </a:rPr>
              <a:t>from the KS2 course are included.</a:t>
            </a:r>
            <a:endParaRPr lang="en-GB" sz="1200" b="0" strike="noStrike" spc="-1" dirty="0">
              <a:solidFill>
                <a:srgbClr val="FF0066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cesser [462] dose [4229] doute [362] </a:t>
            </a: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écrivain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[1738] hostile [3091] </a:t>
            </a: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italien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[1477] </a:t>
            </a: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liquide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[3520] minute [375] </a:t>
            </a: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orage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[4788] poche [1940] publication [1421] repos [2731] </a:t>
            </a: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réseau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[721] </a:t>
            </a: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visiteur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[2266] 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Pupil feedback and assessment sheet [14 points]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101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Note: the final sentence has two examples of each sound but each sound = 1 point.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194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independent activities at the end of this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06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93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377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80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899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7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148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Optional additional sentence read aloud [10 points]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348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" Type="http://schemas.openxmlformats.org/officeDocument/2006/relationships/image" Target="../media/image6.png"/><Relationship Id="rId21" Type="http://schemas.openxmlformats.org/officeDocument/2006/relationships/audio" Target="../media/audio17.wav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2.wav"/><Relationship Id="rId20" Type="http://schemas.openxmlformats.org/officeDocument/2006/relationships/audio" Target="../media/audio16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32.png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10" Type="http://schemas.openxmlformats.org/officeDocument/2006/relationships/audio" Target="../media/audio6.wav"/><Relationship Id="rId19" Type="http://schemas.openxmlformats.org/officeDocument/2006/relationships/audio" Target="../media/audio15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42015C49-978B-4558-895F-BEB364B457C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86590" y="6172380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Phonics quiz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What do I know now?</a:t>
            </a:r>
            <a:endParaRPr lang="en-GB" sz="4000" dirty="0"/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9" name="Picture 8" descr="A cartoon character sitting at a desk with a book&#10;&#10;Description automatically generated with low confidence">
            <a:extLst>
              <a:ext uri="{FF2B5EF4-FFF2-40B4-BE49-F238E27FC236}">
                <a16:creationId xmlns:a16="http://schemas.microsoft.com/office/drawing/2014/main" id="{2207B0C4-8C3D-4066-B618-E925BB4F8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" y="2395205"/>
            <a:ext cx="3891516" cy="1702538"/>
          </a:xfrm>
          <a:prstGeom prst="ellipse">
            <a:avLst/>
          </a:prstGeom>
        </p:spPr>
      </p:pic>
      <p:pic>
        <p:nvPicPr>
          <p:cNvPr id="10" name="Picture 9" descr="A yellow circle with a question mark and text&#10;&#10;Description automatically generated with low confidence">
            <a:extLst>
              <a:ext uri="{FF2B5EF4-FFF2-40B4-BE49-F238E27FC236}">
                <a16:creationId xmlns:a16="http://schemas.microsoft.com/office/drawing/2014/main" id="{8F9A7A03-34E6-40E5-BC4E-1E3EF9575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593" y="3731143"/>
            <a:ext cx="1325564" cy="1325564"/>
          </a:xfrm>
          <a:prstGeom prst="rect">
            <a:avLst/>
          </a:prstGeom>
        </p:spPr>
      </p:pic>
      <p:pic>
        <p:nvPicPr>
          <p:cNvPr id="11" name="Picture 10" descr="A picture containing handwriting, blackboard, text, chalk&#10;&#10;Description automatically generated">
            <a:extLst>
              <a:ext uri="{FF2B5EF4-FFF2-40B4-BE49-F238E27FC236}">
                <a16:creationId xmlns:a16="http://schemas.microsoft.com/office/drawing/2014/main" id="{73DF4933-58BA-4695-8869-66122129D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28" y="3856753"/>
            <a:ext cx="1808871" cy="1325563"/>
          </a:xfrm>
          <a:prstGeom prst="ellipse">
            <a:avLst/>
          </a:prstGeom>
        </p:spPr>
      </p:pic>
      <p:pic>
        <p:nvPicPr>
          <p:cNvPr id="13" name="Picture 12" descr="A picture containing yellow, circle, design, illustration&#10;&#10;Description automatically generated">
            <a:extLst>
              <a:ext uri="{FF2B5EF4-FFF2-40B4-BE49-F238E27FC236}">
                <a16:creationId xmlns:a16="http://schemas.microsoft.com/office/drawing/2014/main" id="{6F846FB3-F29B-4C66-BD64-79FA2AF9516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57" y="1145327"/>
            <a:ext cx="2018661" cy="2018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12EB0254-102A-4D62-8742-7758EE0A4C4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617" y="683158"/>
            <a:ext cx="1421383" cy="396360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78320" y="138545"/>
            <a:ext cx="570574" cy="507856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DD52A8-5C47-44D2-A98E-740226D1B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436843"/>
              </p:ext>
            </p:extLst>
          </p:nvPr>
        </p:nvGraphicFramePr>
        <p:xfrm>
          <a:off x="343106" y="646401"/>
          <a:ext cx="4422858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publica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do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ital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l’ora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repo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min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d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écriv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ain</a:t>
                      </a:r>
                      <a:endParaRPr lang="en-GB" sz="2000" b="1" kern="1200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2612504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visit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262266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po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72919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rés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eau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20534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1702A1-C8D7-4346-B167-634AFC707F1A}"/>
              </a:ext>
            </a:extLst>
          </p:cNvPr>
          <p:cNvSpPr txBox="1"/>
          <p:nvPr/>
        </p:nvSpPr>
        <p:spPr>
          <a:xfrm>
            <a:off x="261461" y="237879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A4146841-2B0E-482A-8BEA-539A0EB6D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418985"/>
              </p:ext>
            </p:extLst>
          </p:nvPr>
        </p:nvGraphicFramePr>
        <p:xfrm>
          <a:off x="5976967" y="691570"/>
          <a:ext cx="4422858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publica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do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ital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l’ora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repo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min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d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écriv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ain</a:t>
                      </a:r>
                      <a:endParaRPr lang="en-GB" sz="2000" b="1" kern="1200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2612504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visit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262266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po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72919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rés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eau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205341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61FC977-6CFB-4DEB-8A90-FA460E092654}"/>
              </a:ext>
            </a:extLst>
          </p:cNvPr>
          <p:cNvSpPr txBox="1"/>
          <p:nvPr/>
        </p:nvSpPr>
        <p:spPr>
          <a:xfrm>
            <a:off x="5895322" y="283048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Pupil name:</a:t>
            </a:r>
          </a:p>
        </p:txBody>
      </p:sp>
    </p:spTree>
    <p:extLst>
      <p:ext uri="{BB962C8B-B14F-4D97-AF65-F5344CB8AC3E}">
        <p14:creationId xmlns:p14="http://schemas.microsoft.com/office/powerpoint/2010/main" val="13022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C38E523D-E88B-457B-9C5C-91F729A63CFA}"/>
              </a:ext>
            </a:extLst>
          </p:cNvPr>
          <p:cNvSpPr txBox="1">
            <a:spLocks/>
          </p:cNvSpPr>
          <p:nvPr/>
        </p:nvSpPr>
        <p:spPr>
          <a:xfrm>
            <a:off x="10278533" y="935243"/>
            <a:ext cx="1523313" cy="396360"/>
          </a:xfrm>
          <a:prstGeom prst="rect">
            <a:avLst/>
          </a:prstGeom>
          <a:solidFill>
            <a:srgbClr val="FF00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CA477CD-4417-432E-8F44-2F8D636F5874}"/>
              </a:ext>
            </a:extLst>
          </p:cNvPr>
          <p:cNvSpPr/>
          <p:nvPr/>
        </p:nvSpPr>
        <p:spPr>
          <a:xfrm>
            <a:off x="6313714" y="203201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oogle Shape;111;p3">
            <a:extLst>
              <a:ext uri="{FF2B5EF4-FFF2-40B4-BE49-F238E27FC236}">
                <a16:creationId xmlns:a16="http://schemas.microsoft.com/office/drawing/2014/main" id="{CE75A432-133F-4CFF-BDA6-C6EDAFD5254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390630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5188FB-C707-47DA-AC19-A8818A5AF1E2}"/>
              </a:ext>
            </a:extLst>
          </p:cNvPr>
          <p:cNvSpPr txBox="1"/>
          <p:nvPr/>
        </p:nvSpPr>
        <p:spPr>
          <a:xfrm>
            <a:off x="6595113" y="1462932"/>
            <a:ext cx="5318213" cy="46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 canard b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oi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 de l'eau fr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ai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che.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B808D2-CA00-432A-9BE0-6D47554A5EA8}"/>
              </a:ext>
            </a:extLst>
          </p:cNvPr>
          <p:cNvSpPr txBox="1"/>
          <p:nvPr/>
        </p:nvSpPr>
        <p:spPr>
          <a:xfrm>
            <a:off x="6621415" y="2357840"/>
            <a:ext cx="5318213" cy="86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Le l</a:t>
            </a:r>
            <a:r>
              <a:rPr lang="es-ES_tradnl" sz="2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zard se cach</a:t>
            </a:r>
            <a:r>
              <a:rPr lang="es-ES_tradnl" sz="2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dans les buissons.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F70C146-869F-4C93-9D76-EA9BCA278A30}"/>
              </a:ext>
            </a:extLst>
          </p:cNvPr>
          <p:cNvSpPr txBox="1"/>
          <p:nvPr/>
        </p:nvSpPr>
        <p:spPr>
          <a:xfrm>
            <a:off x="6595113" y="3359871"/>
            <a:ext cx="5596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La 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chè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vre mange du foin dans la cour.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4176DCE-8C22-4733-9C36-85C999EB9B0E}"/>
              </a:ext>
            </a:extLst>
          </p:cNvPr>
          <p:cNvSpPr txBox="1"/>
          <p:nvPr/>
        </p:nvSpPr>
        <p:spPr>
          <a:xfrm>
            <a:off x="6571136" y="4340809"/>
            <a:ext cx="5368492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 cha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chasse le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 o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iseaux dans le jardin.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E63AC8-9755-4367-B29E-DE6B5F640287}"/>
              </a:ext>
            </a:extLst>
          </p:cNvPr>
          <p:cNvSpPr txBox="1"/>
          <p:nvPr/>
        </p:nvSpPr>
        <p:spPr>
          <a:xfrm>
            <a:off x="6638578" y="5424434"/>
            <a:ext cx="5023397" cy="1359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 li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on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b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on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dit 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en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rugiss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 dans la savane.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75CD19-5CAC-4B09-8E1E-2CEE64CA5772}"/>
              </a:ext>
            </a:extLst>
          </p:cNvPr>
          <p:cNvSpPr txBox="1"/>
          <p:nvPr/>
        </p:nvSpPr>
        <p:spPr>
          <a:xfrm>
            <a:off x="935078" y="243151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Teacher audio version for checking</a:t>
            </a:r>
          </a:p>
        </p:txBody>
      </p:sp>
      <p:pic>
        <p:nvPicPr>
          <p:cNvPr id="36" name="Google Shape;338;p8">
            <a:hlinkClick r:id="" action="ppaction://noaction">
              <a:snd r:embed="rId4" name="S2_1.wav"/>
            </a:hlinkClick>
            <a:extLst>
              <a:ext uri="{FF2B5EF4-FFF2-40B4-BE49-F238E27FC236}">
                <a16:creationId xmlns:a16="http://schemas.microsoft.com/office/drawing/2014/main" id="{ACB2BE1D-F2BB-47FB-BC82-E374511BAA4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655" y="1138435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7" name="Table 4">
            <a:extLst>
              <a:ext uri="{FF2B5EF4-FFF2-40B4-BE49-F238E27FC236}">
                <a16:creationId xmlns:a16="http://schemas.microsoft.com/office/drawing/2014/main" id="{34490E69-48C4-4689-B031-BF2BD0639A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594894"/>
              </p:ext>
            </p:extLst>
          </p:nvPr>
        </p:nvGraphicFramePr>
        <p:xfrm>
          <a:off x="959767" y="714888"/>
          <a:ext cx="4422858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SSC and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wordc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publica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qu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do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h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ostile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ital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ien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l’ora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repo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min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écriv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ain</a:t>
                      </a:r>
                      <a:endParaRPr lang="en-GB" sz="2000" b="1" kern="1200" dirty="0">
                        <a:solidFill>
                          <a:srgbClr val="FF0066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2612504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visit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eu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8262266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 po</a:t>
                      </a:r>
                      <a:r>
                        <a:rPr lang="en-GB" sz="2000" b="1" kern="1200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ch</a:t>
                      </a:r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7291959"/>
                  </a:ext>
                </a:extLst>
              </a:tr>
              <a:tr h="276303">
                <a:tc>
                  <a:txBody>
                    <a:bodyPr/>
                    <a:lstStyle/>
                    <a:p>
                      <a:r>
                        <a:rPr lang="en-GB" sz="2000" b="1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le 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rés</a:t>
                      </a: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eau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2053416"/>
                  </a:ext>
                </a:extLst>
              </a:tr>
            </a:tbl>
          </a:graphicData>
        </a:graphic>
      </p:graphicFrame>
      <p:pic>
        <p:nvPicPr>
          <p:cNvPr id="38" name="Google Shape;338;p8">
            <a:hlinkClick r:id="" action="ppaction://noaction">
              <a:snd r:embed="rId6" name="S2_2.wav"/>
            </a:hlinkClick>
            <a:extLst>
              <a:ext uri="{FF2B5EF4-FFF2-40B4-BE49-F238E27FC236}">
                <a16:creationId xmlns:a16="http://schemas.microsoft.com/office/drawing/2014/main" id="{541B805D-1FE1-45CE-8B5C-14238ED057C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77" y="1557466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oogle Shape;338;p8">
            <a:hlinkClick r:id="" action="ppaction://noaction">
              <a:snd r:embed="rId7" name="S3_1.wav"/>
            </a:hlinkClick>
            <a:extLst>
              <a:ext uri="{FF2B5EF4-FFF2-40B4-BE49-F238E27FC236}">
                <a16:creationId xmlns:a16="http://schemas.microsoft.com/office/drawing/2014/main" id="{4E6866E7-6088-4863-A8BE-152B7952850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28" y="1952469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oogle Shape;338;p8">
            <a:hlinkClick r:id="" action="ppaction://noaction">
              <a:snd r:embed="rId8" name="S3_2.wav"/>
            </a:hlinkClick>
            <a:extLst>
              <a:ext uri="{FF2B5EF4-FFF2-40B4-BE49-F238E27FC236}">
                <a16:creationId xmlns:a16="http://schemas.microsoft.com/office/drawing/2014/main" id="{88A58289-EB63-4610-8934-2E796AA107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77" y="2347472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1" name="Google Shape;338;p8">
            <a:hlinkClick r:id="" action="ppaction://noaction">
              <a:snd r:embed="rId9" name="S4_1.wav"/>
            </a:hlinkClick>
            <a:extLst>
              <a:ext uri="{FF2B5EF4-FFF2-40B4-BE49-F238E27FC236}">
                <a16:creationId xmlns:a16="http://schemas.microsoft.com/office/drawing/2014/main" id="{DE267A45-EFA5-4CF9-B430-9645D2B02A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28" y="2742475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Google Shape;338;p8">
            <a:hlinkClick r:id="" action="ppaction://noaction">
              <a:snd r:embed="rId10" name="S4_2.wav"/>
            </a:hlinkClick>
            <a:extLst>
              <a:ext uri="{FF2B5EF4-FFF2-40B4-BE49-F238E27FC236}">
                <a16:creationId xmlns:a16="http://schemas.microsoft.com/office/drawing/2014/main" id="{C7D66A26-D245-47EA-9E80-A3399440A6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77" y="3137478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Google Shape;338;p8">
            <a:hlinkClick r:id="" action="ppaction://noaction">
              <a:snd r:embed="rId11" name="S5_1.wav"/>
            </a:hlinkClick>
            <a:extLst>
              <a:ext uri="{FF2B5EF4-FFF2-40B4-BE49-F238E27FC236}">
                <a16:creationId xmlns:a16="http://schemas.microsoft.com/office/drawing/2014/main" id="{0733CD1F-E293-4E66-B852-AA6592BF423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27" y="3560250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Google Shape;338;p8">
            <a:hlinkClick r:id="" action="ppaction://noaction">
              <a:snd r:embed="rId12" name="S5_2.wav"/>
            </a:hlinkClick>
            <a:extLst>
              <a:ext uri="{FF2B5EF4-FFF2-40B4-BE49-F238E27FC236}">
                <a16:creationId xmlns:a16="http://schemas.microsoft.com/office/drawing/2014/main" id="{70E14917-BC22-42B6-8D3A-99128E8FB8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76" y="3953291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Google Shape;338;p8">
            <a:hlinkClick r:id="" action="ppaction://noaction">
              <a:snd r:embed="rId13" name="S6_1.wav"/>
            </a:hlinkClick>
            <a:extLst>
              <a:ext uri="{FF2B5EF4-FFF2-40B4-BE49-F238E27FC236}">
                <a16:creationId xmlns:a16="http://schemas.microsoft.com/office/drawing/2014/main" id="{D77FEF5F-8DBA-41CE-9B28-11298C559D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26" y="4341903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Google Shape;338;p8">
            <a:hlinkClick r:id="" action="ppaction://noaction">
              <a:snd r:embed="rId14" name="S6_2.wav"/>
            </a:hlinkClick>
            <a:extLst>
              <a:ext uri="{FF2B5EF4-FFF2-40B4-BE49-F238E27FC236}">
                <a16:creationId xmlns:a16="http://schemas.microsoft.com/office/drawing/2014/main" id="{A68863D4-E5D5-4357-80A5-E36C250DEF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75" y="4743297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Google Shape;338;p8">
            <a:hlinkClick r:id="" action="ppaction://noaction">
              <a:snd r:embed="rId15" name="S7_1.wav"/>
            </a:hlinkClick>
            <a:extLst>
              <a:ext uri="{FF2B5EF4-FFF2-40B4-BE49-F238E27FC236}">
                <a16:creationId xmlns:a16="http://schemas.microsoft.com/office/drawing/2014/main" id="{272AA953-198B-4DE8-AFA9-2EB2FDF60B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74" y="5131909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Google Shape;338;p8">
            <a:hlinkClick r:id="" action="ppaction://noaction">
              <a:snd r:embed="rId16" name="S7_2.wav"/>
            </a:hlinkClick>
            <a:extLst>
              <a:ext uri="{FF2B5EF4-FFF2-40B4-BE49-F238E27FC236}">
                <a16:creationId xmlns:a16="http://schemas.microsoft.com/office/drawing/2014/main" id="{F31DD743-0F1E-40D1-93A3-064F25AE8F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3273" y="5526912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Google Shape;338;p8">
            <a:hlinkClick r:id="" action="ppaction://noaction">
              <a:snd r:embed="rId17" name="S8_1.wav"/>
            </a:hlinkClick>
            <a:extLst>
              <a:ext uri="{FF2B5EF4-FFF2-40B4-BE49-F238E27FC236}">
                <a16:creationId xmlns:a16="http://schemas.microsoft.com/office/drawing/2014/main" id="{FACED960-5272-4E3F-822F-2367434B58A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25" y="5943701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Google Shape;338;p8">
            <a:hlinkClick r:id="" action="ppaction://noaction">
              <a:snd r:embed="rId18" name="S8_2.wav"/>
            </a:hlinkClick>
            <a:extLst>
              <a:ext uri="{FF2B5EF4-FFF2-40B4-BE49-F238E27FC236}">
                <a16:creationId xmlns:a16="http://schemas.microsoft.com/office/drawing/2014/main" id="{F8DBE9B8-E2CC-4A61-A5CE-94EB068F53E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0024" y="6319883"/>
            <a:ext cx="323631" cy="32449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Google Shape;338;p8">
            <a:hlinkClick r:id="" action="ppaction://noaction">
              <a:snd r:embed="rId19" name="S9_2.wav"/>
            </a:hlinkClick>
            <a:extLst>
              <a:ext uri="{FF2B5EF4-FFF2-40B4-BE49-F238E27FC236}">
                <a16:creationId xmlns:a16="http://schemas.microsoft.com/office/drawing/2014/main" id="{ADF532D6-271F-45E3-8D69-0DC0C437851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9251" y="2379978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Google Shape;338;p8">
            <a:hlinkClick r:id="" action="ppaction://noaction">
              <a:snd r:embed="rId20" name="S9_3.wav"/>
            </a:hlinkClick>
            <a:extLst>
              <a:ext uri="{FF2B5EF4-FFF2-40B4-BE49-F238E27FC236}">
                <a16:creationId xmlns:a16="http://schemas.microsoft.com/office/drawing/2014/main" id="{05088AF3-C9AF-49B9-8A98-F542E1C456B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6374" y="3359871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Google Shape;338;p8">
            <a:hlinkClick r:id="" action="ppaction://noaction">
              <a:snd r:embed="rId21" name="S9_4.wav"/>
            </a:hlinkClick>
            <a:extLst>
              <a:ext uri="{FF2B5EF4-FFF2-40B4-BE49-F238E27FC236}">
                <a16:creationId xmlns:a16="http://schemas.microsoft.com/office/drawing/2014/main" id="{87082EEA-1ADD-480F-A844-14CB690A38C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26374" y="4374267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338;p8">
            <a:hlinkClick r:id="" action="ppaction://noaction">
              <a:snd r:embed="rId22" name="S9_5.wav"/>
            </a:hlinkClick>
            <a:extLst>
              <a:ext uri="{FF2B5EF4-FFF2-40B4-BE49-F238E27FC236}">
                <a16:creationId xmlns:a16="http://schemas.microsoft.com/office/drawing/2014/main" id="{57DF652D-AEA3-43CD-A63B-A58528824BC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7803" y="5486843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Google Shape;338;p8">
            <a:hlinkClick r:id="" action="ppaction://noaction">
              <a:snd r:embed="rId23" name="S9_1.wav"/>
            </a:hlinkClick>
            <a:extLst>
              <a:ext uri="{FF2B5EF4-FFF2-40B4-BE49-F238E27FC236}">
                <a16:creationId xmlns:a16="http://schemas.microsoft.com/office/drawing/2014/main" id="{A6C5EAFC-63F4-477B-8C39-D8D1548FB1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01498" y="1467436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093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39140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tion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325860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qu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253494" y="5313327"/>
            <a:ext cx="5791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la publica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13319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949843BB-63ED-4E8E-BC55-63E13C183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8" y="3104807"/>
            <a:ext cx="3283317" cy="1641659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8C160BF-5F17-4CF0-994C-958D77593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32" y="1966638"/>
            <a:ext cx="2298723" cy="2569752"/>
          </a:xfrm>
          <a:prstGeom prst="rect">
            <a:avLst/>
          </a:prstGeom>
        </p:spPr>
      </p:pic>
      <p:pic>
        <p:nvPicPr>
          <p:cNvPr id="20" name="Picture 19" descr="A close-up of a planet&#10;&#10;Description automatically generated with medium confidence">
            <a:extLst>
              <a:ext uri="{FF2B5EF4-FFF2-40B4-BE49-F238E27FC236}">
                <a16:creationId xmlns:a16="http://schemas.microsoft.com/office/drawing/2014/main" id="{1978F813-2555-4167-945B-497049D79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65" y="1732126"/>
            <a:ext cx="278874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03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0463" y="1036841"/>
            <a:ext cx="1421383" cy="396360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358316" y="458360"/>
            <a:ext cx="469307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[-s-]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6218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[h]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58516" y="5228655"/>
            <a:ext cx="463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la do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ostile</a:t>
            </a:r>
            <a:endParaRPr lang="en-GB" sz="60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vessel, bottle&#10;&#10;Description automatically generated">
            <a:extLst>
              <a:ext uri="{FF2B5EF4-FFF2-40B4-BE49-F238E27FC236}">
                <a16:creationId xmlns:a16="http://schemas.microsoft.com/office/drawing/2014/main" id="{E49FF184-4DA1-4537-9E63-9BCAC607F2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52" y="2011682"/>
            <a:ext cx="2828607" cy="2931674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F3B43E8-919A-4CCD-A10F-36B2FDBA5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704" y="2302280"/>
            <a:ext cx="2503014" cy="251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7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1" y="1036841"/>
            <a:ext cx="1489446" cy="396360"/>
          </a:xfrm>
          <a:solidFill>
            <a:srgbClr val="FF0066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403567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ien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6" y="511241"/>
            <a:ext cx="506718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[j/g]</a:t>
            </a:r>
            <a:endParaRPr kumimoji="0" lang="en-GB" sz="7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745589" y="5308537"/>
            <a:ext cx="4693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ital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ien</a:t>
            </a:r>
            <a:endParaRPr lang="en-GB" sz="60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6924183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l’ora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0004A12-6AE2-4C1C-BC77-9830316239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37" y="2537711"/>
            <a:ext cx="3211540" cy="214019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B39B55A8-7C1A-43ED-8779-BB5750C86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990" y="2063837"/>
            <a:ext cx="1432081" cy="1433201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8047E211-5267-4AB9-84CD-1920A9B6D4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9" y="3945961"/>
            <a:ext cx="819305" cy="121238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F6BB6FD-9F6A-4ECF-9735-127E9700D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36" y="2180501"/>
            <a:ext cx="3071829" cy="31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8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467" y="1036841"/>
            <a:ext cx="1506379" cy="396360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288529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[ç/c]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[SFC]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868165" y="5244027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esser</a:t>
            </a:r>
            <a:endParaRPr lang="en-GB" sz="60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repo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C09E2F-0DD4-4950-A1D6-9BDF9743A0F3}"/>
              </a:ext>
            </a:extLst>
          </p:cNvPr>
          <p:cNvSpPr txBox="1"/>
          <p:nvPr/>
        </p:nvSpPr>
        <p:spPr>
          <a:xfrm>
            <a:off x="170609" y="6029980"/>
            <a:ext cx="559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[to stop, cease]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30FF7F1-4E7C-4A52-9D3E-36E963C13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110" y="2019251"/>
            <a:ext cx="3224776" cy="3224776"/>
          </a:xfrm>
          <a:prstGeom prst="rect">
            <a:avLst/>
          </a:prstGeom>
        </p:spPr>
      </p:pic>
      <p:pic>
        <p:nvPicPr>
          <p:cNvPr id="20" name="Picture 19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B86344E9-B673-4445-B606-1000EB3A46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57666E">
                  <a:alpha val="47451"/>
                </a:srgbClr>
              </a:clrFrom>
              <a:clrTo>
                <a:srgbClr val="5766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2" y="1924352"/>
            <a:ext cx="3199796" cy="3281842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1E21CAB-2B0A-4280-8B04-86E0BD46B5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08" y="2561603"/>
            <a:ext cx="5558617" cy="277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05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467" y="1036841"/>
            <a:ext cx="1506379" cy="507856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d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ou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94465135-1F26-4A30-824D-0EB50029A0F6}"/>
              </a:ext>
            </a:extLst>
          </p:cNvPr>
          <p:cNvSpPr/>
          <p:nvPr/>
        </p:nvSpPr>
        <p:spPr>
          <a:xfrm>
            <a:off x="434729" y="635492"/>
            <a:ext cx="4204499" cy="11930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064A8ED6-A29A-4BE0-B946-ABBFE2EFE94D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60D40A-06B4-405D-AF82-772525C88D6A}"/>
              </a:ext>
            </a:extLst>
          </p:cNvPr>
          <p:cNvSpPr txBox="1"/>
          <p:nvPr/>
        </p:nvSpPr>
        <p:spPr>
          <a:xfrm>
            <a:off x="976230" y="5350109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la min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te</a:t>
            </a:r>
          </a:p>
        </p:txBody>
      </p:sp>
      <p:pic>
        <p:nvPicPr>
          <p:cNvPr id="6" name="Picture 5" descr="A picture containing dark, black, night sky&#10;&#10;Description automatically generated">
            <a:extLst>
              <a:ext uri="{FF2B5EF4-FFF2-40B4-BE49-F238E27FC236}">
                <a16:creationId xmlns:a16="http://schemas.microsoft.com/office/drawing/2014/main" id="{79D3537A-02ED-46CE-BAA2-F32E4674E97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22" y="1921109"/>
            <a:ext cx="3429000" cy="342900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E82732A-601C-4421-89B6-8BF99EB37E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58" y="1991573"/>
            <a:ext cx="2845324" cy="296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5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467" y="1036841"/>
            <a:ext cx="1506379" cy="507856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39361" y="5350109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eu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94465135-1F26-4A30-824D-0EB50029A0F6}"/>
              </a:ext>
            </a:extLst>
          </p:cNvPr>
          <p:cNvSpPr/>
          <p:nvPr/>
        </p:nvSpPr>
        <p:spPr>
          <a:xfrm>
            <a:off x="434729" y="635492"/>
            <a:ext cx="4204499" cy="11930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[(a)in]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064A8ED6-A29A-4BE0-B946-ABBFE2EFE94D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eu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60D40A-06B4-405D-AF82-772525C88D6A}"/>
              </a:ext>
            </a:extLst>
          </p:cNvPr>
          <p:cNvSpPr txBox="1"/>
          <p:nvPr/>
        </p:nvSpPr>
        <p:spPr>
          <a:xfrm>
            <a:off x="976230" y="5350109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l’écriv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ain</a:t>
            </a:r>
            <a:endParaRPr lang="en-GB" sz="60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3F7757-385C-4464-8D01-E4142BA3528F}"/>
              </a:ext>
            </a:extLst>
          </p:cNvPr>
          <p:cNvSpPr txBox="1"/>
          <p:nvPr/>
        </p:nvSpPr>
        <p:spPr>
          <a:xfrm>
            <a:off x="6830347" y="442587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open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6237F6-940A-4F0F-9070-C8E4512DA70E}"/>
              </a:ext>
            </a:extLst>
          </p:cNvPr>
          <p:cNvSpPr txBox="1"/>
          <p:nvPr/>
        </p:nvSpPr>
        <p:spPr>
          <a:xfrm>
            <a:off x="278674" y="6104162"/>
            <a:ext cx="559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[(the) writer]</a:t>
            </a:r>
          </a:p>
        </p:txBody>
      </p:sp>
      <p:pic>
        <p:nvPicPr>
          <p:cNvPr id="6" name="Picture 5" descr="A picture containing LEGO, toy, vector graphics&#10;&#10;Description automatically generated">
            <a:extLst>
              <a:ext uri="{FF2B5EF4-FFF2-40B4-BE49-F238E27FC236}">
                <a16:creationId xmlns:a16="http://schemas.microsoft.com/office/drawing/2014/main" id="{7749BC31-1EB6-4870-87CB-A7A98C85B1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30" y="1883282"/>
            <a:ext cx="3770798" cy="3770798"/>
          </a:xfrm>
          <a:prstGeom prst="rect">
            <a:avLst/>
          </a:prstGeom>
        </p:spPr>
      </p:pic>
      <p:pic>
        <p:nvPicPr>
          <p:cNvPr id="20" name="Picture 1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359454C-58FE-451A-844A-EDBAA5CBA5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589" y="1764638"/>
            <a:ext cx="5290257" cy="2645129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E5ACFB6A-D370-4B49-9881-20219E2DF5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4" y="3627126"/>
            <a:ext cx="1574917" cy="17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8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4868091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467" y="1036841"/>
            <a:ext cx="1506379" cy="507856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1FF57-4D02-488C-934C-EB56BC87ADC9}"/>
              </a:ext>
            </a:extLst>
          </p:cNvPr>
          <p:cNvSpPr txBox="1">
            <a:spLocks/>
          </p:cNvSpPr>
          <p:nvPr/>
        </p:nvSpPr>
        <p:spPr>
          <a:xfrm>
            <a:off x="4361974" y="1036841"/>
            <a:ext cx="1421383" cy="396360"/>
          </a:xfrm>
          <a:prstGeom prst="rect">
            <a:avLst/>
          </a:prstGeom>
          <a:solidFill>
            <a:srgbClr val="FF0066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888166" y="492228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le 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rés</a:t>
            </a:r>
            <a:r>
              <a:rPr lang="en-GB" sz="6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eau</a:t>
            </a:r>
            <a:endParaRPr lang="en-GB" sz="6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CustomShape 1">
            <a:extLst>
              <a:ext uri="{FF2B5EF4-FFF2-40B4-BE49-F238E27FC236}">
                <a16:creationId xmlns:a16="http://schemas.microsoft.com/office/drawing/2014/main" id="{94465135-1F26-4A30-824D-0EB50029A0F6}"/>
              </a:ext>
            </a:extLst>
          </p:cNvPr>
          <p:cNvSpPr/>
          <p:nvPr/>
        </p:nvSpPr>
        <p:spPr>
          <a:xfrm>
            <a:off x="434729" y="635492"/>
            <a:ext cx="4204499" cy="11930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ch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ustomShape 1">
            <a:extLst>
              <a:ext uri="{FF2B5EF4-FFF2-40B4-BE49-F238E27FC236}">
                <a16:creationId xmlns:a16="http://schemas.microsoft.com/office/drawing/2014/main" id="{064A8ED6-A29A-4BE0-B946-ABBFE2EFE94D}"/>
              </a:ext>
            </a:extLst>
          </p:cNvPr>
          <p:cNvSpPr/>
          <p:nvPr/>
        </p:nvSpPr>
        <p:spPr>
          <a:xfrm>
            <a:off x="6472835" y="511241"/>
            <a:ext cx="42044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[(e)au]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60D40A-06B4-405D-AF82-772525C88D6A}"/>
              </a:ext>
            </a:extLst>
          </p:cNvPr>
          <p:cNvSpPr txBox="1"/>
          <p:nvPr/>
        </p:nvSpPr>
        <p:spPr>
          <a:xfrm>
            <a:off x="976230" y="5350109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la po</a:t>
            </a:r>
            <a:r>
              <a:rPr lang="en-GB" sz="6000" dirty="0">
                <a:solidFill>
                  <a:srgbClr val="FF0066"/>
                </a:solidFill>
                <a:latin typeface="Century Gothic" panose="020B0502020202020204" pitchFamily="34" charset="0"/>
              </a:rPr>
              <a:t>ch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81A047-E577-4F86-82FB-494C8F964CAE}"/>
              </a:ext>
            </a:extLst>
          </p:cNvPr>
          <p:cNvSpPr txBox="1"/>
          <p:nvPr/>
        </p:nvSpPr>
        <p:spPr>
          <a:xfrm>
            <a:off x="6342519" y="6060777"/>
            <a:ext cx="5599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[(the) network]</a:t>
            </a:r>
          </a:p>
        </p:txBody>
      </p:sp>
      <p:pic>
        <p:nvPicPr>
          <p:cNvPr id="12" name="Picture 11" descr="A picture containing person, clothing, trouser&#10;&#10;Description automatically generated">
            <a:extLst>
              <a:ext uri="{FF2B5EF4-FFF2-40B4-BE49-F238E27FC236}">
                <a16:creationId xmlns:a16="http://schemas.microsoft.com/office/drawing/2014/main" id="{9F1088FD-69A5-47AD-9C7D-1AD8C4FA99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60" y="2272351"/>
            <a:ext cx="5337297" cy="3002229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33C841-53B1-415B-AAD0-E37968033C4E}"/>
              </a:ext>
            </a:extLst>
          </p:cNvPr>
          <p:cNvCxnSpPr>
            <a:cxnSpLocks/>
          </p:cNvCxnSpPr>
          <p:nvPr/>
        </p:nvCxnSpPr>
        <p:spPr>
          <a:xfrm flipV="1">
            <a:off x="745587" y="3526970"/>
            <a:ext cx="1105139" cy="561106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078B35-0E4E-417A-B110-807130787AE6}"/>
              </a:ext>
            </a:extLst>
          </p:cNvPr>
          <p:cNvCxnSpPr>
            <a:cxnSpLocks/>
          </p:cNvCxnSpPr>
          <p:nvPr/>
        </p:nvCxnSpPr>
        <p:spPr>
          <a:xfrm flipH="1" flipV="1">
            <a:off x="4078024" y="3366671"/>
            <a:ext cx="1075354" cy="721405"/>
          </a:xfrm>
          <a:prstGeom prst="straightConnector1">
            <a:avLst/>
          </a:prstGeom>
          <a:ln w="7620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2B6B1A99-2FEE-4DC0-BDE6-0868AB2CA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185" y="2151591"/>
            <a:ext cx="3113552" cy="307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9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818606" y="447870"/>
            <a:ext cx="570574" cy="507856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122" y="1098796"/>
            <a:ext cx="1523313" cy="396360"/>
          </a:xfrm>
          <a:solidFill>
            <a:srgbClr val="FF0066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165463" y="304800"/>
            <a:ext cx="11861073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427CA9-2AB1-4397-9BF6-DF1ED420DA44}"/>
              </a:ext>
            </a:extLst>
          </p:cNvPr>
          <p:cNvSpPr txBox="1"/>
          <p:nvPr/>
        </p:nvSpPr>
        <p:spPr>
          <a:xfrm>
            <a:off x="396342" y="1495156"/>
            <a:ext cx="5318213" cy="466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 canard b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oi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 de l'eau fr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ai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che.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8D0A8-AE7E-4421-8060-6BF55B90744C}"/>
              </a:ext>
            </a:extLst>
          </p:cNvPr>
          <p:cNvSpPr txBox="1"/>
          <p:nvPr/>
        </p:nvSpPr>
        <p:spPr>
          <a:xfrm>
            <a:off x="422644" y="2390064"/>
            <a:ext cx="5318213" cy="86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Le l</a:t>
            </a:r>
            <a:r>
              <a:rPr lang="es-ES_tradnl" sz="2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zard se cach</a:t>
            </a:r>
            <a:r>
              <a:rPr lang="es-ES_tradnl" sz="2400" b="1" dirty="0">
                <a:solidFill>
                  <a:srgbClr val="FF0066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dans les buissons.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655E76-27D2-4A86-921E-ED3EB1DC837D}"/>
              </a:ext>
            </a:extLst>
          </p:cNvPr>
          <p:cNvSpPr txBox="1"/>
          <p:nvPr/>
        </p:nvSpPr>
        <p:spPr>
          <a:xfrm>
            <a:off x="396342" y="3392095"/>
            <a:ext cx="55968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La 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chè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vre mange du foin dans la cour.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37428A-C21D-47CA-A453-1FE960CF2DAA}"/>
              </a:ext>
            </a:extLst>
          </p:cNvPr>
          <p:cNvSpPr txBox="1"/>
          <p:nvPr/>
        </p:nvSpPr>
        <p:spPr>
          <a:xfrm>
            <a:off x="372365" y="4373033"/>
            <a:ext cx="5368492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 cha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chasse le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 o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iseaux dans le jardin.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8998E93-E6F0-40BB-B8CC-A6A48F138398}"/>
              </a:ext>
            </a:extLst>
          </p:cNvPr>
          <p:cNvSpPr txBox="1"/>
          <p:nvPr/>
        </p:nvSpPr>
        <p:spPr>
          <a:xfrm>
            <a:off x="439807" y="5456658"/>
            <a:ext cx="5023397" cy="1359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Le li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on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b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on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dit 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en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rugiss</a:t>
            </a:r>
            <a:r>
              <a:rPr lang="fr-FR" sz="2400" b="1" dirty="0">
                <a:solidFill>
                  <a:srgbClr val="FF0066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</a:t>
            </a:r>
            <a:r>
              <a:rPr lang="fr-FR" sz="2400" b="1" dirty="0">
                <a:solidFill>
                  <a:srgbClr val="1F4E79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 dans la savane.</a:t>
            </a:r>
            <a:endParaRPr lang="en-GB" sz="2400" b="1" dirty="0">
              <a:solidFill>
                <a:srgbClr val="1F4E79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_tradnl" sz="2400" b="1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bird, drawing, cartoon, illustration&#10;&#10;Description automatically generated">
            <a:extLst>
              <a:ext uri="{FF2B5EF4-FFF2-40B4-BE49-F238E27FC236}">
                <a16:creationId xmlns:a16="http://schemas.microsoft.com/office/drawing/2014/main" id="{557C22F9-1B29-49E7-87FB-702F3412E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639" y="713333"/>
            <a:ext cx="2116328" cy="1167287"/>
          </a:xfrm>
          <a:prstGeom prst="rect">
            <a:avLst/>
          </a:prstGeom>
        </p:spPr>
      </p:pic>
      <p:pic>
        <p:nvPicPr>
          <p:cNvPr id="7" name="Picture 6" descr="A silhouette of a lion on a mountain&#10;&#10;Description automatically generated with medium confidence">
            <a:extLst>
              <a:ext uri="{FF2B5EF4-FFF2-40B4-BE49-F238E27FC236}">
                <a16:creationId xmlns:a16="http://schemas.microsoft.com/office/drawing/2014/main" id="{177C1F33-30E0-4FB6-9FDF-DA96A5B997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4" y="5441499"/>
            <a:ext cx="1942806" cy="1252199"/>
          </a:xfrm>
          <a:prstGeom prst="ellipse">
            <a:avLst/>
          </a:prstGeom>
        </p:spPr>
      </p:pic>
      <p:pic>
        <p:nvPicPr>
          <p:cNvPr id="38" name="Picture 37" descr="A cartoon of a cat from a tree branch&#10;&#10;Description automatically generated with medium confidence">
            <a:extLst>
              <a:ext uri="{FF2B5EF4-FFF2-40B4-BE49-F238E27FC236}">
                <a16:creationId xmlns:a16="http://schemas.microsoft.com/office/drawing/2014/main" id="{FB4B2A2C-3FD5-4ABF-91E7-E9D34BF57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786" y="4230619"/>
            <a:ext cx="1497123" cy="1167288"/>
          </a:xfrm>
          <a:prstGeom prst="ellipse">
            <a:avLst/>
          </a:prstGeom>
        </p:spPr>
      </p:pic>
      <p:pic>
        <p:nvPicPr>
          <p:cNvPr id="40" name="Picture 39" descr="A picture containing black, darkness, black and white, monochrome&#10;&#10;Description automatically generated">
            <a:extLst>
              <a:ext uri="{FF2B5EF4-FFF2-40B4-BE49-F238E27FC236}">
                <a16:creationId xmlns:a16="http://schemas.microsoft.com/office/drawing/2014/main" id="{EA6C9FBB-E1E0-4242-8066-FD9B025537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767" y="3012213"/>
            <a:ext cx="2043949" cy="116728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E0FED87-1B40-40EA-9EC9-E27C81E9FD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21" y="1494126"/>
            <a:ext cx="3741128" cy="1870564"/>
          </a:xfrm>
          <a:prstGeom prst="rect">
            <a:avLst/>
          </a:prstGeom>
        </p:spPr>
      </p:pic>
      <p:pic>
        <p:nvPicPr>
          <p:cNvPr id="44" name="Picture 43" descr="A picture containing drawing, cartoon, green, clipart&#10;&#10;Description automatically generated">
            <a:extLst>
              <a:ext uri="{FF2B5EF4-FFF2-40B4-BE49-F238E27FC236}">
                <a16:creationId xmlns:a16="http://schemas.microsoft.com/office/drawing/2014/main" id="{6DEAC412-E9F5-4E17-898D-67C1552A98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8845">
            <a:off x="7220625" y="1994549"/>
            <a:ext cx="869326" cy="103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5412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3664</TotalTime>
  <Words>673</Words>
  <Application>Microsoft Office PowerPoint</Application>
  <PresentationFormat>Widescreen</PresentationFormat>
  <Paragraphs>150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Bookshelf Symbol 7</vt:lpstr>
      <vt:lpstr>Calibri</vt:lpstr>
      <vt:lpstr>Century Gothic</vt:lpstr>
      <vt:lpstr>Modern Love</vt:lpstr>
      <vt:lpstr>Symbol</vt:lpstr>
      <vt:lpstr>Wingdings</vt:lpstr>
      <vt:lpstr>1_Office Theme</vt:lpstr>
      <vt:lpstr>What do I know now?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prononcer</vt:lpstr>
      <vt:lpstr>Au revoir !</vt:lpstr>
      <vt:lpstr>prononcer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40</cp:revision>
  <dcterms:created xsi:type="dcterms:W3CDTF">2021-07-02T19:27:01Z</dcterms:created>
  <dcterms:modified xsi:type="dcterms:W3CDTF">2023-07-02T03:37:45Z</dcterms:modified>
</cp:coreProperties>
</file>