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5" r:id="rId2"/>
    <p:sldId id="378" r:id="rId3"/>
    <p:sldId id="831" r:id="rId4"/>
    <p:sldId id="834" r:id="rId5"/>
    <p:sldId id="914" r:id="rId6"/>
    <p:sldId id="451" r:id="rId7"/>
    <p:sldId id="836" r:id="rId8"/>
    <p:sldId id="281" r:id="rId9"/>
    <p:sldId id="900" r:id="rId10"/>
    <p:sldId id="536" r:id="rId11"/>
    <p:sldId id="913" r:id="rId12"/>
    <p:sldId id="844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7F7FF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9DC35-642A-4318-A5A8-78FBA250BB4F}" v="119" dt="2023-02-28T15:13:18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66667" autoAdjust="0"/>
  </p:normalViewPr>
  <p:slideViewPr>
    <p:cSldViewPr snapToGrid="0">
      <p:cViewPr varScale="1">
        <p:scale>
          <a:sx n="76" d="100"/>
          <a:sy n="76" d="100"/>
        </p:scale>
        <p:origin x="69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ai]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vrai [292] maison [325] aider [413] raison [72] aimer [242] semaine [245]</a:t>
            </a:r>
            <a:b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and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(a)in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train [232] fin [111] matin [442] vingt [1273] main [418]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aller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vais il/elle va à (meaning ‘at/in/to’)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campagne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[666]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Île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[1245]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montagne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plage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[2693]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[1304]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chanter [1820] chercher [336] créer [332]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danser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[2934] donner [46]  écouter [429] manger [1338] organiser [791] préparer [368] porter [105] regarder [425] trouver [83] utiliser [345]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-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[2/2]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</a:t>
            </a:r>
            <a:r>
              <a:rPr lang="en-GB" baseline="0" dirty="0"/>
              <a:t>Pupils match the French nouns to the pictures in their heads.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</a:t>
            </a:r>
            <a:r>
              <a:rPr lang="en-GB" baseline="0" dirty="0"/>
              <a:t> The teacher gives the pupils a number and the pupils must say the correct word in French. The </a:t>
            </a:r>
            <a:r>
              <a:rPr lang="en-GB" b="1" baseline="0" dirty="0"/>
              <a:t>number prompts </a:t>
            </a:r>
            <a:r>
              <a:rPr lang="en-GB" baseline="0" dirty="0"/>
              <a:t>are the trigger (i.e. click on the number) for the lines to connect the correct word to the picture.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Click to make each French word disappear in turn. Can pupils recall the French words?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baseline="0" dirty="0">
                <a:latin typeface="Arial"/>
              </a:rPr>
              <a:t>4. If desired, click on each picture to hear the word pronounced.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63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present the three ways to say ‘to (the)’ in French.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675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dirty="0"/>
              <a:t>to practise aural comprehension of the two forms of </a:t>
            </a:r>
            <a:r>
              <a:rPr lang="en-GB" dirty="0" err="1"/>
              <a:t>aller</a:t>
            </a:r>
            <a:r>
              <a:rPr lang="en-GB" dirty="0"/>
              <a:t> (with pronouns je/</a:t>
            </a:r>
            <a:r>
              <a:rPr lang="en-GB" dirty="0" err="1"/>
              <a:t>elle</a:t>
            </a:r>
            <a:r>
              <a:rPr lang="en-GB" dirty="0"/>
              <a:t>) and to work out the destination based on the version of  à + article they hear.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listen to the sentence, without the place.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write the numbers 1-6 and for each item the answer ‘je’ or ‘</a:t>
            </a:r>
            <a:r>
              <a:rPr lang="en-GB" b="0" baseline="0" dirty="0" err="1"/>
              <a:t>elle</a:t>
            </a:r>
            <a:r>
              <a:rPr lang="en-GB" b="0" baseline="0" dirty="0"/>
              <a:t>’ and the place, depending on the version of </a:t>
            </a:r>
            <a:r>
              <a:rPr lang="en-GB" dirty="0"/>
              <a:t>à + article. Note that in the final item both answers are feminine and therefore both are possible.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Elicit answers and click to reveal.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again for a 2</a:t>
            </a:r>
            <a:r>
              <a:rPr lang="en-GB" b="0" baseline="30000" dirty="0"/>
              <a:t>nd</a:t>
            </a:r>
            <a:r>
              <a:rPr lang="en-GB" b="0" baseline="0" dirty="0"/>
              <a:t> set of audio buttons to listen to the full sentences.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volunteer the English meanings of the full sentences.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0" baseline="0" dirty="0"/>
          </a:p>
          <a:p>
            <a:pPr marL="0"/>
            <a:r>
              <a:rPr lang="en-GB" b="1" dirty="0"/>
              <a:t>Transcript:</a:t>
            </a:r>
          </a:p>
          <a:p>
            <a:pPr marL="0" indent="0">
              <a:buNone/>
            </a:pPr>
            <a:r>
              <a:rPr lang="en-GB" dirty="0"/>
              <a:t>Elle </a:t>
            </a:r>
            <a:r>
              <a:rPr lang="en-GB" dirty="0" err="1"/>
              <a:t>va</a:t>
            </a:r>
            <a:r>
              <a:rPr lang="en-GB" dirty="0"/>
              <a:t> à la [</a:t>
            </a:r>
            <a:r>
              <a:rPr lang="en-GB" dirty="0" err="1"/>
              <a:t>campagne</a:t>
            </a:r>
            <a:r>
              <a:rPr lang="en-GB" dirty="0"/>
              <a:t>].</a:t>
            </a:r>
            <a:endParaRPr lang="en-GB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Elle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aussi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 [port].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Je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aseline="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1200" baseline="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dirty="0"/>
              <a:t>à la [</a:t>
            </a:r>
            <a:r>
              <a:rPr lang="en-GB" dirty="0" err="1"/>
              <a:t>montagne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Puis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, je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au [parc].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Le weekend,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dirty="0"/>
              <a:t>à l’[</a:t>
            </a:r>
            <a:r>
              <a:rPr lang="en-GB" dirty="0" err="1"/>
              <a:t>ile</a:t>
            </a:r>
            <a:r>
              <a:rPr lang="en-GB" dirty="0"/>
              <a:t>].</a:t>
            </a:r>
            <a:endParaRPr lang="en-GB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Et je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vais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dirty="0"/>
              <a:t>à la [</a:t>
            </a:r>
            <a:r>
              <a:rPr lang="en-GB" dirty="0" err="1"/>
              <a:t>montagne</a:t>
            </a:r>
            <a:r>
              <a:rPr lang="en-GB" dirty="0"/>
              <a:t> et à la </a:t>
            </a:r>
            <a:r>
              <a:rPr lang="en-GB" dirty="0" err="1"/>
              <a:t>plage</a:t>
            </a:r>
            <a:r>
              <a:rPr lang="en-GB" dirty="0"/>
              <a:t>].</a:t>
            </a:r>
            <a:endParaRPr lang="en-GB" sz="1200" baseline="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rtl="0" eaLnBrk="1" fontAlgn="ctr" latinLnBrk="0" hangingPunct="1"/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2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[ai]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Present the letter(s) and say the </a:t>
            </a:r>
            <a:r>
              <a:rPr lang="en-GB" b="1" dirty="0"/>
              <a:t>[ai] </a:t>
            </a:r>
            <a:r>
              <a:rPr lang="en-GB" b="0" dirty="0"/>
              <a:t>sound first, on its own. Students repeat it with you.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b="0" dirty="0"/>
              <a:t>2. Bring up the word </a:t>
            </a:r>
            <a:r>
              <a:rPr lang="en-GB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 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baseline="0" dirty="0">
                <a:latin typeface="Arial"/>
              </a:rPr>
              <a:t>3. Repeat again, along with the picture, and with gesture, if using.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4. Roll back the animations and work through 1-3 again, but this time, dropping your voice completely to listen carefully to the students saying the </a:t>
            </a:r>
            <a:r>
              <a:rPr lang="en-GB" b="1" dirty="0"/>
              <a:t>[ai] </a:t>
            </a:r>
            <a:r>
              <a:rPr lang="en-GB" baseline="0" dirty="0"/>
              <a:t>sound, pronouncing </a:t>
            </a:r>
            <a:r>
              <a:rPr lang="en-GB" b="0" baseline="0" dirty="0"/>
              <a:t>”</a:t>
            </a:r>
            <a:r>
              <a:rPr lang="en-GB" b="1" baseline="0" dirty="0" err="1"/>
              <a:t>vrai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sz="1200" b="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baseline="0" dirty="0"/>
              <a:t>and, if using, doing the gesture.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vrai</a:t>
            </a:r>
            <a:r>
              <a:rPr lang="en-US" dirty="0"/>
              <a:t> – either mime a tick </a:t>
            </a:r>
            <a:br>
              <a:rPr lang="en-US" dirty="0"/>
            </a:br>
            <a:r>
              <a:rPr lang="en-US" dirty="0"/>
              <a:t>Or use the BSL (4</a:t>
            </a:r>
            <a:r>
              <a:rPr lang="en-US" baseline="30000" dirty="0"/>
              <a:t>th</a:t>
            </a:r>
            <a:r>
              <a:rPr lang="en-US" dirty="0"/>
              <a:t> video is the best one): https://www.signbsl.com/sign/true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vrai</a:t>
            </a:r>
            <a:r>
              <a:rPr lang="en-GB" b="1" baseline="0" dirty="0"/>
              <a:t> </a:t>
            </a:r>
            <a:r>
              <a:rPr lang="en-GB" baseline="0" dirty="0"/>
              <a:t>[292]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[ai]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[ai]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vrai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/>
              <a:t>aider </a:t>
            </a:r>
            <a:r>
              <a:rPr lang="en-GB" baseline="0" dirty="0"/>
              <a:t>[413] </a:t>
            </a:r>
            <a:r>
              <a:rPr lang="en-GB" b="1" baseline="0" dirty="0"/>
              <a:t>aimer</a:t>
            </a:r>
            <a:r>
              <a:rPr lang="en-GB" baseline="0" dirty="0"/>
              <a:t> [232] </a:t>
            </a:r>
            <a:r>
              <a:rPr lang="en-GB" b="1" baseline="0" dirty="0" err="1"/>
              <a:t>maison</a:t>
            </a:r>
            <a:r>
              <a:rPr lang="en-GB" baseline="0" dirty="0"/>
              <a:t> [325] </a:t>
            </a:r>
            <a:r>
              <a:rPr lang="en-GB" b="1" baseline="0" dirty="0" err="1"/>
              <a:t>semaine</a:t>
            </a:r>
            <a:r>
              <a:rPr lang="en-GB" b="1" baseline="0" dirty="0"/>
              <a:t> </a:t>
            </a:r>
            <a:r>
              <a:rPr lang="en-GB" baseline="0" dirty="0"/>
              <a:t>[245] </a:t>
            </a:r>
            <a:r>
              <a:rPr lang="en-GB" b="1" baseline="0" dirty="0" err="1"/>
              <a:t>vrai</a:t>
            </a:r>
            <a:r>
              <a:rPr lang="en-GB" b="1" baseline="0" dirty="0"/>
              <a:t> </a:t>
            </a:r>
            <a:r>
              <a:rPr lang="en-GB" baseline="0" dirty="0"/>
              <a:t>[292]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vrai</a:t>
            </a:r>
            <a:r>
              <a:rPr lang="en-GB" b="1" baseline="0" dirty="0"/>
              <a:t> </a:t>
            </a:r>
            <a:r>
              <a:rPr lang="en-GB" baseline="0" dirty="0"/>
              <a:t>[292].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0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re-introduce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[(a)in]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[(a)in]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train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train – fist closed, arm by side, forearm at right angle to body, thrust fist forward miming the movement of a fast train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https://www.signbsl.com/sign/train – scroll down to the </a:t>
            </a:r>
            <a:r>
              <a:rPr lang="en-US" b="1" dirty="0"/>
              <a:t>noun</a:t>
            </a:r>
            <a:r>
              <a:rPr lang="en-US" dirty="0"/>
              <a:t> train videos.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French):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train </a:t>
            </a:r>
            <a:r>
              <a:rPr lang="en-GB" baseline="0" dirty="0"/>
              <a:t>[232].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ain</a:t>
            </a:r>
            <a:r>
              <a:rPr lang="en-GB" b="1" baseline="0" dirty="0"/>
              <a:t>/in].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[(a)in]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train</a:t>
            </a:r>
            <a:r>
              <a:rPr lang="en-GB" baseline="0" dirty="0"/>
              <a:t>’ (with gesture, if using).</a:t>
            </a:r>
            <a:br>
              <a:rPr lang="en-GB" baseline="0" dirty="0"/>
            </a:br>
            <a:r>
              <a:rPr lang="en-GB" baseline="0" dirty="0"/>
              <a:t>2. 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aseline="0" dirty="0"/>
              <a:t>The cluster words have mainly been chosen for their high-frequency, from a range of word classes, with the SSC (where possible) positioned within a variety of syllables within the words (e.g. initial, 2</a:t>
            </a:r>
            <a:r>
              <a:rPr lang="en-GB" baseline="30000" dirty="0"/>
              <a:t>nd</a:t>
            </a:r>
            <a:r>
              <a:rPr lang="en-GB" baseline="0" dirty="0"/>
              <a:t>, final etc.). </a:t>
            </a:r>
            <a:br>
              <a:rPr lang="en-GB" baseline="0" dirty="0"/>
            </a:b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train – fist closed, arm by side, forearm at right angle to body, thrust fist forward miming the movement of a fast train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https://www.signbsl.com/sign/train – scroll down to the </a:t>
            </a:r>
            <a:r>
              <a:rPr lang="en-US" b="1" dirty="0"/>
              <a:t>noun</a:t>
            </a:r>
            <a:r>
              <a:rPr lang="en-US" dirty="0"/>
              <a:t> train videos.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French): </a:t>
            </a:r>
            <a:br>
              <a:rPr lang="en-GB" baseline="0" dirty="0"/>
            </a:br>
            <a:r>
              <a:rPr lang="en-GB" b="1" baseline="0" dirty="0"/>
              <a:t>fin</a:t>
            </a:r>
            <a:r>
              <a:rPr lang="en-GB" baseline="0" dirty="0"/>
              <a:t> [111] </a:t>
            </a:r>
            <a:r>
              <a:rPr lang="en-GB" b="1" baseline="0" dirty="0"/>
              <a:t>lapin</a:t>
            </a:r>
            <a:r>
              <a:rPr lang="en-GB" baseline="0" dirty="0"/>
              <a:t> [&gt;5000] </a:t>
            </a:r>
            <a:r>
              <a:rPr lang="en-GB" b="1" baseline="0" dirty="0"/>
              <a:t>main</a:t>
            </a:r>
            <a:r>
              <a:rPr lang="en-GB" baseline="0" dirty="0"/>
              <a:t> [418] </a:t>
            </a:r>
            <a:r>
              <a:rPr lang="en-GB" b="1" baseline="0" dirty="0"/>
              <a:t>train </a:t>
            </a:r>
            <a:r>
              <a:rPr lang="en-GB" baseline="0" dirty="0"/>
              <a:t>[232] </a:t>
            </a:r>
            <a:r>
              <a:rPr lang="en-GB" b="1" baseline="0" dirty="0" err="1"/>
              <a:t>vingt</a:t>
            </a:r>
            <a:r>
              <a:rPr lang="en-GB" baseline="0" dirty="0"/>
              <a:t>[1273] 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4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oral production of place names containing SSC [ai] and [(a)in]; to learn about place names in </a:t>
            </a:r>
            <a:r>
              <a:rPr lang="en-US" b="0" dirty="0" err="1"/>
              <a:t>Haïti</a:t>
            </a:r>
            <a:r>
              <a:rPr lang="en-US" b="0" dirty="0"/>
              <a:t>. 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Explain to pupils that Haiti has two official languages – Haitian Creole and French and that many place names contain French sounds.</a:t>
            </a:r>
          </a:p>
          <a:p>
            <a:r>
              <a:rPr lang="en-US" b="0" dirty="0"/>
              <a:t>2. Each click brings up a town/city name, starting with </a:t>
            </a:r>
            <a:r>
              <a:rPr lang="en-US" b="0" dirty="0" err="1"/>
              <a:t>Baie</a:t>
            </a:r>
            <a:r>
              <a:rPr lang="en-US" b="0" dirty="0"/>
              <a:t> de </a:t>
            </a:r>
            <a:r>
              <a:rPr lang="en-US" b="0" dirty="0" err="1"/>
              <a:t>Henne</a:t>
            </a:r>
            <a:r>
              <a:rPr lang="en-US" b="0" dirty="0"/>
              <a:t>, going left to right around the country and ending with the capital city, Port-au-Prince.</a:t>
            </a:r>
          </a:p>
          <a:p>
            <a:r>
              <a:rPr lang="en-US" b="0" dirty="0"/>
              <a:t>3. After each click, pupils try to say the name (focusing on SSCs [ai] and [(a)in])</a:t>
            </a:r>
          </a:p>
          <a:p>
            <a:r>
              <a:rPr lang="en-US" b="0" dirty="0"/>
              <a:t>4. Click on the speech bubbles to hear the towns pronounced by a native speaker of French.</a:t>
            </a:r>
          </a:p>
          <a:p>
            <a:r>
              <a:rPr lang="en-US" b="0" dirty="0"/>
              <a:t>5. Pupils repeat.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Baie</a:t>
            </a:r>
            <a:r>
              <a:rPr lang="en-GB" b="0" baseline="0" dirty="0"/>
              <a:t> de </a:t>
            </a:r>
            <a:r>
              <a:rPr lang="en-GB" b="0" baseline="0" dirty="0" err="1"/>
              <a:t>Henne</a:t>
            </a:r>
            <a:br>
              <a:rPr lang="en-GB" b="0" baseline="0" dirty="0"/>
            </a:br>
            <a:r>
              <a:rPr lang="en-GB" b="0" baseline="0" dirty="0"/>
              <a:t>Port-de-</a:t>
            </a:r>
            <a:r>
              <a:rPr lang="en-GB" b="0" baseline="0" dirty="0" err="1"/>
              <a:t>Paix</a:t>
            </a:r>
            <a:br>
              <a:rPr lang="en-GB" b="0" baseline="0" dirty="0"/>
            </a:br>
            <a:r>
              <a:rPr lang="en-GB" b="0" baseline="0" dirty="0"/>
              <a:t>Saint-Marc</a:t>
            </a:r>
            <a:br>
              <a:rPr lang="en-GB" b="0" baseline="0" dirty="0"/>
            </a:br>
            <a:r>
              <a:rPr lang="en-GB" b="0" baseline="0" dirty="0"/>
              <a:t>Hinche</a:t>
            </a:r>
            <a:br>
              <a:rPr lang="en-GB" b="0" baseline="0" dirty="0"/>
            </a:br>
            <a:r>
              <a:rPr lang="en-GB" b="0" baseline="0" dirty="0"/>
              <a:t>Mirebalais</a:t>
            </a:r>
            <a:br>
              <a:rPr lang="en-GB" b="0" baseline="0" dirty="0"/>
            </a:br>
            <a:r>
              <a:rPr lang="en-GB" b="0" baseline="0" dirty="0" err="1"/>
              <a:t>Trouin</a:t>
            </a:r>
            <a:br>
              <a:rPr lang="en-GB" b="0" baseline="0" dirty="0"/>
            </a:br>
            <a:r>
              <a:rPr lang="en-GB" b="0" baseline="0" dirty="0" err="1"/>
              <a:t>Bainet</a:t>
            </a:r>
            <a:br>
              <a:rPr lang="en-GB" b="0" baseline="0" dirty="0"/>
            </a:br>
            <a:r>
              <a:rPr lang="en-GB" b="0" baseline="0" dirty="0"/>
              <a:t>Les </a:t>
            </a:r>
            <a:r>
              <a:rPr lang="en-GB" b="0" baseline="0" dirty="0" err="1"/>
              <a:t>Anglais</a:t>
            </a:r>
            <a:br>
              <a:rPr lang="en-GB" b="0" baseline="0" dirty="0"/>
            </a:br>
            <a:r>
              <a:rPr lang="en-GB" b="0" baseline="0" dirty="0"/>
              <a:t>Port-au-Prince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Image attribution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b="0" strike="noStrike" spc="-1" dirty="0" err="1">
                <a:latin typeface="Arial"/>
              </a:rPr>
              <a:t>Siebrand</a:t>
            </a:r>
            <a:r>
              <a:rPr lang="en-US" sz="1200" b="0" strike="noStrike" spc="-1" dirty="0">
                <a:latin typeface="Arial"/>
              </a:rPr>
              <a:t>, </a:t>
            </a:r>
            <a:r>
              <a:rPr lang="en-US" sz="1200" b="0" strike="noStrike" spc="-1" dirty="0" err="1">
                <a:latin typeface="Arial"/>
              </a:rPr>
              <a:t>Vincedevries</a:t>
            </a:r>
            <a:r>
              <a:rPr lang="en-US" sz="1200" b="0" strike="noStrike" spc="-1" dirty="0">
                <a:latin typeface="Arial"/>
              </a:rPr>
              <a:t> and </a:t>
            </a:r>
            <a:r>
              <a:rPr lang="en-US" sz="1200" b="0" strike="noStrike" spc="-1" dirty="0" err="1">
                <a:latin typeface="Arial"/>
              </a:rPr>
              <a:t>Golbez</a:t>
            </a:r>
            <a:r>
              <a:rPr lang="en-US" sz="1200" b="0" strike="noStrike" spc="-1" dirty="0">
                <a:latin typeface="Arial"/>
              </a:rPr>
              <a:t>, CC BY-SA 3.0 via Wikimedia Commons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two forms of the irregular verb </a:t>
            </a:r>
            <a:r>
              <a:rPr lang="en-GB" dirty="0" err="1"/>
              <a:t>aller</a:t>
            </a:r>
            <a:r>
              <a:rPr lang="en-GB" dirty="0"/>
              <a:t>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Stress the highly irregular nature of </a:t>
            </a:r>
            <a:r>
              <a:rPr lang="en-GB" dirty="0" err="1"/>
              <a:t>aller</a:t>
            </a:r>
            <a:r>
              <a:rPr lang="en-GB" dirty="0"/>
              <a:t> and perhaps ask pupils if they can think of another highly irregular verb e.g. </a:t>
            </a:r>
            <a:r>
              <a:rPr lang="en-GB" dirty="0" err="1"/>
              <a:t>être</a:t>
            </a:r>
            <a:r>
              <a:rPr lang="en-GB" dirty="0"/>
              <a:t> (je </a:t>
            </a:r>
            <a:r>
              <a:rPr lang="en-GB" dirty="0" err="1"/>
              <a:t>suis</a:t>
            </a:r>
            <a:r>
              <a:rPr lang="en-GB" dirty="0"/>
              <a:t>, </a:t>
            </a:r>
            <a:r>
              <a:rPr lang="en-GB" dirty="0" err="1"/>
              <a:t>il</a:t>
            </a:r>
            <a:r>
              <a:rPr lang="en-GB" dirty="0"/>
              <a:t>/</a:t>
            </a:r>
            <a:r>
              <a:rPr lang="en-GB" dirty="0" err="1"/>
              <a:t>elle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Timing: 5 minutes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/>
              <a:t>Aim: </a:t>
            </a:r>
            <a:r>
              <a:rPr lang="en-GB" b="0" dirty="0"/>
              <a:t>to pay attention to two forms of the verb </a:t>
            </a:r>
            <a:r>
              <a:rPr lang="en-GB" b="1" dirty="0" err="1"/>
              <a:t>aller</a:t>
            </a:r>
            <a:r>
              <a:rPr lang="en-GB" b="0" dirty="0"/>
              <a:t> to identify who is going where.  </a:t>
            </a:r>
          </a:p>
          <a:p>
            <a:pPr marL="0" lvl="0" indent="0">
              <a:buFont typeface="Arial" panose="020B0604020202020204" pitchFamily="34" charset="0"/>
              <a:buNone/>
            </a:pPr>
            <a:br>
              <a:rPr lang="es-ES_tradnl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</a:b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Pupils write</a:t>
            </a:r>
            <a:r>
              <a:rPr lang="en-GB" baseline="0" dirty="0">
                <a:sym typeface="Wingdings" panose="05000000000000000000" pitchFamily="2" charset="2"/>
              </a:rPr>
              <a:t> down 1-6.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Model number 1 with the class, so pupils are clear that they select the person (je) or (</a:t>
            </a:r>
            <a:r>
              <a:rPr lang="en-GB" baseline="0" dirty="0" err="1">
                <a:sym typeface="Wingdings" panose="05000000000000000000" pitchFamily="2" charset="2"/>
              </a:rPr>
              <a:t>elle</a:t>
            </a:r>
            <a:r>
              <a:rPr lang="en-GB" baseline="0" dirty="0">
                <a:sym typeface="Wingdings" panose="05000000000000000000" pitchFamily="2" charset="2"/>
              </a:rPr>
              <a:t>) based on the form of </a:t>
            </a:r>
            <a:r>
              <a:rPr lang="en-GB" baseline="0" dirty="0" err="1">
                <a:sym typeface="Wingdings" panose="05000000000000000000" pitchFamily="2" charset="2"/>
              </a:rPr>
              <a:t>aller</a:t>
            </a:r>
            <a:r>
              <a:rPr lang="en-GB" baseline="0" dirty="0">
                <a:sym typeface="Wingdings" panose="05000000000000000000" pitchFamily="2" charset="2"/>
              </a:rPr>
              <a:t>. Note that the pronoun is missing.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Click the number to listen and check the full sentence and/or click to reveal the full written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Pupils complete 2 – 6.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Teacher clicks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>
                <a:sym typeface="Wingdings" panose="05000000000000000000" pitchFamily="2" charset="2"/>
              </a:rPr>
              <a:t>If desired, click on the numbers to hear the full sentences.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>
                <a:sym typeface="Wingdings" panose="05000000000000000000" pitchFamily="2" charset="2"/>
              </a:rPr>
              <a:t>Transcript: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Je </a:t>
            </a:r>
            <a:r>
              <a:rPr lang="en-GB" dirty="0" err="1">
                <a:sym typeface="Wingdings" panose="05000000000000000000" pitchFamily="2" charset="2"/>
              </a:rPr>
              <a:t>vais</a:t>
            </a:r>
            <a:r>
              <a:rPr lang="en-GB" dirty="0">
                <a:sym typeface="Wingdings" panose="05000000000000000000" pitchFamily="2" charset="2"/>
              </a:rPr>
              <a:t> à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l’Ile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de la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Tortue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elle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à Plaisance. 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 err="1">
                <a:sym typeface="Wingdings" panose="05000000000000000000" pitchFamily="2" charset="2"/>
              </a:rPr>
              <a:t>Puis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e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lle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à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Milot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Moi, je </a:t>
            </a:r>
            <a:r>
              <a:rPr lang="en-GB" dirty="0" err="1">
                <a:sym typeface="Wingdings" panose="05000000000000000000" pitchFamily="2" charset="2"/>
              </a:rPr>
              <a:t>vais</a:t>
            </a:r>
            <a:r>
              <a:rPr lang="en-GB" dirty="0">
                <a:sym typeface="Wingdings" panose="05000000000000000000" pitchFamily="2" charset="2"/>
              </a:rPr>
              <a:t> à 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Saint-Raphaël.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 err="1">
                <a:sym typeface="Wingdings" panose="05000000000000000000" pitchFamily="2" charset="2"/>
              </a:rPr>
              <a:t>Puis</a:t>
            </a:r>
            <a:r>
              <a:rPr lang="en-GB" dirty="0">
                <a:sym typeface="Wingdings" panose="05000000000000000000" pitchFamily="2" charset="2"/>
              </a:rPr>
              <a:t> je </a:t>
            </a:r>
            <a:r>
              <a:rPr lang="en-GB" dirty="0" err="1">
                <a:sym typeface="Wingdings" panose="05000000000000000000" pitchFamily="2" charset="2"/>
              </a:rPr>
              <a:t>vais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à </a:t>
            </a:r>
            <a:r>
              <a:rPr lang="en-GB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Verrettes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br>
              <a:rPr lang="en-GB" dirty="0">
                <a:sym typeface="Wingdings" panose="05000000000000000000" pitchFamily="2" charset="2"/>
              </a:rPr>
            </a:br>
            <a:r>
              <a:rPr lang="en-GB" dirty="0">
                <a:sym typeface="Wingdings" panose="05000000000000000000" pitchFamily="2" charset="2"/>
              </a:rPr>
              <a:t>Le </a:t>
            </a:r>
            <a:r>
              <a:rPr lang="en-GB" dirty="0" err="1">
                <a:sym typeface="Wingdings" panose="05000000000000000000" pitchFamily="2" charset="2"/>
              </a:rPr>
              <a:t>mercredi</a:t>
            </a:r>
            <a:r>
              <a:rPr lang="en-GB" dirty="0">
                <a:sym typeface="Wingdings" panose="05000000000000000000" pitchFamily="2" charset="2"/>
              </a:rPr>
              <a:t>, </a:t>
            </a:r>
            <a:r>
              <a:rPr lang="en-GB" dirty="0" err="1">
                <a:sym typeface="Wingdings" panose="05000000000000000000" pitchFamily="2" charset="2"/>
              </a:rPr>
              <a:t>elle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va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à</a:t>
            </a:r>
            <a:r>
              <a:rPr lang="en-GB" dirty="0">
                <a:sym typeface="Wingdings" panose="05000000000000000000" pitchFamily="2" charset="2"/>
              </a:rPr>
              <a:t> Chantal.</a:t>
            </a:r>
            <a:endParaRPr lang="fr-FR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[1/2]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present the French word. Listen and repeat the word.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English meaning/picture.  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disappear the English meaning/picture.  Elicit these from pupils. Click for each to reappear each time.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disappear the French meanings.  Elicit these from pupils.  Click for each to reappear.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48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6.wav"/><Relationship Id="rId18" Type="http://schemas.openxmlformats.org/officeDocument/2006/relationships/image" Target="../media/image36.png"/><Relationship Id="rId3" Type="http://schemas.openxmlformats.org/officeDocument/2006/relationships/audio" Target="../media/audio43.wav"/><Relationship Id="rId21" Type="http://schemas.openxmlformats.org/officeDocument/2006/relationships/image" Target="../media/image40.png"/><Relationship Id="rId7" Type="http://schemas.openxmlformats.org/officeDocument/2006/relationships/audio" Target="../media/audio41.wav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3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image" Target="../media/image31.png"/><Relationship Id="rId24" Type="http://schemas.openxmlformats.org/officeDocument/2006/relationships/audio" Target="../media/audio47.wav"/><Relationship Id="rId5" Type="http://schemas.openxmlformats.org/officeDocument/2006/relationships/audio" Target="../media/audio39.wav"/><Relationship Id="rId15" Type="http://schemas.openxmlformats.org/officeDocument/2006/relationships/image" Target="../media/image35.png"/><Relationship Id="rId23" Type="http://schemas.openxmlformats.org/officeDocument/2006/relationships/image" Target="../media/image21.svg"/><Relationship Id="rId10" Type="http://schemas.openxmlformats.org/officeDocument/2006/relationships/audio" Target="../media/audio38.wav"/><Relationship Id="rId19" Type="http://schemas.openxmlformats.org/officeDocument/2006/relationships/image" Target="../media/image38.png"/><Relationship Id="rId4" Type="http://schemas.openxmlformats.org/officeDocument/2006/relationships/audio" Target="../media/audio44.wav"/><Relationship Id="rId9" Type="http://schemas.openxmlformats.org/officeDocument/2006/relationships/audio" Target="../media/audio40.wav"/><Relationship Id="rId14" Type="http://schemas.openxmlformats.org/officeDocument/2006/relationships/image" Target="../media/image37.png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5" Type="http://schemas.openxmlformats.org/officeDocument/2006/relationships/audio" Target="../media/audio50.wav"/><Relationship Id="rId10" Type="http://schemas.openxmlformats.org/officeDocument/2006/relationships/image" Target="../media/image25.png"/><Relationship Id="rId4" Type="http://schemas.openxmlformats.org/officeDocument/2006/relationships/audio" Target="../media/audio49.wav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59.wav"/><Relationship Id="rId18" Type="http://schemas.openxmlformats.org/officeDocument/2006/relationships/audio" Target="../media/audio64.wav"/><Relationship Id="rId3" Type="http://schemas.openxmlformats.org/officeDocument/2006/relationships/audio" Target="../media/audio54.wav"/><Relationship Id="rId21" Type="http://schemas.openxmlformats.org/officeDocument/2006/relationships/audio" Target="../media/audio67.wav"/><Relationship Id="rId7" Type="http://schemas.openxmlformats.org/officeDocument/2006/relationships/audio" Target="../media/audio57.wav"/><Relationship Id="rId12" Type="http://schemas.openxmlformats.org/officeDocument/2006/relationships/audio" Target="../media/audio58.wav"/><Relationship Id="rId17" Type="http://schemas.openxmlformats.org/officeDocument/2006/relationships/audio" Target="../media/audio63.wav"/><Relationship Id="rId25" Type="http://schemas.openxmlformats.org/officeDocument/2006/relationships/image" Target="../media/image30.gif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62.wav"/><Relationship Id="rId20" Type="http://schemas.openxmlformats.org/officeDocument/2006/relationships/audio" Target="../media/audio6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6.wav"/><Relationship Id="rId11" Type="http://schemas.openxmlformats.org/officeDocument/2006/relationships/image" Target="../media/image21.svg"/><Relationship Id="rId24" Type="http://schemas.openxmlformats.org/officeDocument/2006/relationships/image" Target="../media/image27.gif"/><Relationship Id="rId5" Type="http://schemas.openxmlformats.org/officeDocument/2006/relationships/image" Target="../media/image41.png"/><Relationship Id="rId15" Type="http://schemas.openxmlformats.org/officeDocument/2006/relationships/audio" Target="../media/audio61.wav"/><Relationship Id="rId23" Type="http://schemas.openxmlformats.org/officeDocument/2006/relationships/audio" Target="../media/audio69.wav"/><Relationship Id="rId10" Type="http://schemas.openxmlformats.org/officeDocument/2006/relationships/image" Target="../media/image20.png"/><Relationship Id="rId19" Type="http://schemas.openxmlformats.org/officeDocument/2006/relationships/audio" Target="../media/audio65.wav"/><Relationship Id="rId4" Type="http://schemas.openxmlformats.org/officeDocument/2006/relationships/audio" Target="../media/audio55.wav"/><Relationship Id="rId9" Type="http://schemas.openxmlformats.org/officeDocument/2006/relationships/image" Target="../media/image29.gif"/><Relationship Id="rId14" Type="http://schemas.openxmlformats.org/officeDocument/2006/relationships/audio" Target="../media/audio60.wav"/><Relationship Id="rId22" Type="http://schemas.openxmlformats.org/officeDocument/2006/relationships/audio" Target="../media/audio6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video" Target="../media/media2.mkv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9.sv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image" Target="../media/image3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microsoft.com/office/2007/relationships/media" Target="../media/media4.mkv"/><Relationship Id="rId7" Type="http://schemas.openxmlformats.org/officeDocument/2006/relationships/audio" Target="../media/audio7.wav"/><Relationship Id="rId12" Type="http://schemas.openxmlformats.org/officeDocument/2006/relationships/image" Target="../media/image14.png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2.png"/><Relationship Id="rId4" Type="http://schemas.openxmlformats.org/officeDocument/2006/relationships/video" Target="../media/media4.mkv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17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0.wav"/><Relationship Id="rId11" Type="http://schemas.openxmlformats.org/officeDocument/2006/relationships/image" Target="../media/image15.gif"/><Relationship Id="rId5" Type="http://schemas.openxmlformats.org/officeDocument/2006/relationships/audio" Target="../media/audio9.wav"/><Relationship Id="rId10" Type="http://schemas.openxmlformats.org/officeDocument/2006/relationships/image" Target="../media/image12.png"/><Relationship Id="rId4" Type="http://schemas.openxmlformats.org/officeDocument/2006/relationships/audio" Target="../media/audio8.wav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7.wav"/><Relationship Id="rId18" Type="http://schemas.openxmlformats.org/officeDocument/2006/relationships/audio" Target="../media/audio22.wav"/><Relationship Id="rId3" Type="http://schemas.openxmlformats.org/officeDocument/2006/relationships/image" Target="../media/image19.png"/><Relationship Id="rId7" Type="http://schemas.openxmlformats.org/officeDocument/2006/relationships/image" Target="../media/image21.svg"/><Relationship Id="rId12" Type="http://schemas.openxmlformats.org/officeDocument/2006/relationships/audio" Target="../media/audio16.wav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5" Type="http://schemas.openxmlformats.org/officeDocument/2006/relationships/audio" Target="../media/audio14.wav"/><Relationship Id="rId15" Type="http://schemas.openxmlformats.org/officeDocument/2006/relationships/audio" Target="../media/audio19.wav"/><Relationship Id="rId10" Type="http://schemas.openxmlformats.org/officeDocument/2006/relationships/image" Target="../media/image23.png"/><Relationship Id="rId19" Type="http://schemas.openxmlformats.org/officeDocument/2006/relationships/audio" Target="../media/audio23.wav"/><Relationship Id="rId4" Type="http://schemas.openxmlformats.org/officeDocument/2006/relationships/audio" Target="../media/audio13.wav"/><Relationship Id="rId9" Type="http://schemas.openxmlformats.org/officeDocument/2006/relationships/image" Target="../media/image22.png"/><Relationship Id="rId14" Type="http://schemas.openxmlformats.org/officeDocument/2006/relationships/audio" Target="../media/audio1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10" Type="http://schemas.openxmlformats.org/officeDocument/2006/relationships/image" Target="../media/image2.jpeg"/><Relationship Id="rId4" Type="http://schemas.openxmlformats.org/officeDocument/2006/relationships/audio" Target="../media/audio25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audio" Target="../media/audio32.wav"/><Relationship Id="rId3" Type="http://schemas.openxmlformats.org/officeDocument/2006/relationships/audio" Target="../media/audio29.wav"/><Relationship Id="rId7" Type="http://schemas.openxmlformats.org/officeDocument/2006/relationships/audio" Target="../media/audio30.wav"/><Relationship Id="rId12" Type="http://schemas.openxmlformats.org/officeDocument/2006/relationships/audio" Target="../media/audio31.wav"/><Relationship Id="rId17" Type="http://schemas.openxmlformats.org/officeDocument/2006/relationships/audio" Target="../media/audio36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11" Type="http://schemas.openxmlformats.org/officeDocument/2006/relationships/image" Target="../media/image30.gif"/><Relationship Id="rId5" Type="http://schemas.openxmlformats.org/officeDocument/2006/relationships/image" Target="../media/image20.png"/><Relationship Id="rId15" Type="http://schemas.openxmlformats.org/officeDocument/2006/relationships/audio" Target="../media/audio34.wav"/><Relationship Id="rId10" Type="http://schemas.openxmlformats.org/officeDocument/2006/relationships/image" Target="../media/image29.gif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audio" Target="../media/audio3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37.wav"/><Relationship Id="rId7" Type="http://schemas.openxmlformats.org/officeDocument/2006/relationships/audio" Target="../media/audio41.wav"/><Relationship Id="rId12" Type="http://schemas.openxmlformats.org/officeDocument/2006/relationships/audio" Target="../media/audio42.wav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11" Type="http://schemas.openxmlformats.org/officeDocument/2006/relationships/image" Target="../media/image21.svg"/><Relationship Id="rId5" Type="http://schemas.openxmlformats.org/officeDocument/2006/relationships/audio" Target="../media/audio39.wav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audio" Target="../media/audio38.wav"/><Relationship Id="rId9" Type="http://schemas.openxmlformats.org/officeDocument/2006/relationships/image" Target="../media/image32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aller (je vais, il/elle va)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1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au, à la, à l’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ai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 &amp; [(a)in]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960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where you are going and what there is there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F8528AE-720E-4D70-AB8C-E5A779554F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1" y="1955024"/>
            <a:ext cx="3665239" cy="2939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568" y="114466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hlinkClick r:id="" action="ppaction://noaction">
              <a:snd r:embed="rId4" name="S10_3.wav"/>
            </a:hlinkClick>
            <a:extLst>
              <a:ext uri="{FF2B5EF4-FFF2-40B4-BE49-F238E27FC236}">
                <a16:creationId xmlns:a16="http://schemas.microsoft.com/office/drawing/2014/main" id="{9E48B01C-D06B-4D29-9EFA-AC85713A5782}"/>
              </a:ext>
            </a:extLst>
          </p:cNvPr>
          <p:cNvSpPr txBox="1"/>
          <p:nvPr/>
        </p:nvSpPr>
        <p:spPr>
          <a:xfrm>
            <a:off x="2344433" y="1095210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hlinkClick r:id="" action="ppaction://noaction">
              <a:snd r:embed="rId8" name="S9_2.wav"/>
            </a:hlinkClick>
            <a:extLst>
              <a:ext uri="{FF2B5EF4-FFF2-40B4-BE49-F238E27FC236}">
                <a16:creationId xmlns:a16="http://schemas.microsoft.com/office/drawing/2014/main" id="{1DB64D07-260C-4A97-A03E-E3F81042FC9B}"/>
              </a:ext>
            </a:extLst>
          </p:cNvPr>
          <p:cNvSpPr txBox="1"/>
          <p:nvPr/>
        </p:nvSpPr>
        <p:spPr>
          <a:xfrm>
            <a:off x="4130458" y="2201614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port</a:t>
            </a:r>
          </a:p>
        </p:txBody>
      </p:sp>
      <p:sp>
        <p:nvSpPr>
          <p:cNvPr id="36" name="TextBox 35">
            <a:hlinkClick r:id="" action="ppaction://noaction">
              <a:snd r:embed="rId13" name="S9_6.wav"/>
            </a:hlinkClick>
            <a:extLst>
              <a:ext uri="{FF2B5EF4-FFF2-40B4-BE49-F238E27FC236}">
                <a16:creationId xmlns:a16="http://schemas.microsoft.com/office/drawing/2014/main" id="{19B91846-5A6A-45DD-972E-CF9F7AA0D999}"/>
              </a:ext>
            </a:extLst>
          </p:cNvPr>
          <p:cNvSpPr txBox="1"/>
          <p:nvPr/>
        </p:nvSpPr>
        <p:spPr>
          <a:xfrm>
            <a:off x="955899" y="2201614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l’ile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D3CD11E-E89B-4B61-8FDF-BD37BC493AF7}"/>
              </a:ext>
            </a:extLst>
          </p:cNvPr>
          <p:cNvSpPr txBox="1"/>
          <p:nvPr/>
        </p:nvSpPr>
        <p:spPr>
          <a:xfrm>
            <a:off x="-191637" y="1105631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hlinkClick r:id="" action="ppaction://noaction">
              <a:snd r:embed="rId5" name="S9_4.wav"/>
            </a:hlinkClick>
            <a:extLst>
              <a:ext uri="{FF2B5EF4-FFF2-40B4-BE49-F238E27FC236}">
                <a16:creationId xmlns:a16="http://schemas.microsoft.com/office/drawing/2014/main" id="{20219094-3B73-496A-8D92-74B163434F6E}"/>
              </a:ext>
            </a:extLst>
          </p:cNvPr>
          <p:cNvSpPr txBox="1"/>
          <p:nvPr/>
        </p:nvSpPr>
        <p:spPr>
          <a:xfrm>
            <a:off x="4653438" y="1079596"/>
            <a:ext cx="450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campagne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hlinkClick r:id="" action="ppaction://noaction">
              <a:snd r:embed="rId6" name="S10_4.wav"/>
            </a:hlinkClick>
            <a:extLst>
              <a:ext uri="{FF2B5EF4-FFF2-40B4-BE49-F238E27FC236}">
                <a16:creationId xmlns:a16="http://schemas.microsoft.com/office/drawing/2014/main" id="{5C33DFD5-ECC1-451B-8210-962DCE2E86DE}"/>
              </a:ext>
            </a:extLst>
          </p:cNvPr>
          <p:cNvSpPr txBox="1"/>
          <p:nvPr/>
        </p:nvSpPr>
        <p:spPr>
          <a:xfrm>
            <a:off x="9284977" y="1028192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aller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hlinkClick r:id="" action="ppaction://noaction">
              <a:snd r:embed="rId10" name="S9_3.wav"/>
            </a:hlinkClick>
            <a:extLst>
              <a:ext uri="{FF2B5EF4-FFF2-40B4-BE49-F238E27FC236}">
                <a16:creationId xmlns:a16="http://schemas.microsoft.com/office/drawing/2014/main" id="{1EE63482-19D5-4CD9-A142-1C90565C7AAE}"/>
              </a:ext>
            </a:extLst>
          </p:cNvPr>
          <p:cNvSpPr txBox="1"/>
          <p:nvPr/>
        </p:nvSpPr>
        <p:spPr>
          <a:xfrm>
            <a:off x="9474617" y="2167817"/>
            <a:ext cx="2812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montagne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hlinkClick r:id="" action="ppaction://noaction">
              <a:snd r:embed="rId9" name="S9_5.wav"/>
            </a:hlinkClick>
            <a:extLst>
              <a:ext uri="{FF2B5EF4-FFF2-40B4-BE49-F238E27FC236}">
                <a16:creationId xmlns:a16="http://schemas.microsoft.com/office/drawing/2014/main" id="{DBA86B36-5060-4025-9F12-202755D058BE}"/>
              </a:ext>
            </a:extLst>
          </p:cNvPr>
          <p:cNvSpPr txBox="1"/>
          <p:nvPr/>
        </p:nvSpPr>
        <p:spPr>
          <a:xfrm>
            <a:off x="7286605" y="2180199"/>
            <a:ext cx="234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plage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90AFCF-429E-4888-81B6-2E1BB5AD8C61}"/>
              </a:ext>
            </a:extLst>
          </p:cNvPr>
          <p:cNvSpPr txBox="1"/>
          <p:nvPr/>
        </p:nvSpPr>
        <p:spPr>
          <a:xfrm>
            <a:off x="395236" y="5022896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C702AA-0499-4313-B134-76B4928C12D1}"/>
              </a:ext>
            </a:extLst>
          </p:cNvPr>
          <p:cNvSpPr txBox="1"/>
          <p:nvPr/>
        </p:nvSpPr>
        <p:spPr>
          <a:xfrm>
            <a:off x="2031164" y="5028334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62AFDF8-A717-4C2E-9C9B-AFBEF7006D04}"/>
              </a:ext>
            </a:extLst>
          </p:cNvPr>
          <p:cNvSpPr txBox="1"/>
          <p:nvPr/>
        </p:nvSpPr>
        <p:spPr>
          <a:xfrm>
            <a:off x="3325161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D05CB2-11AD-406D-93BF-3DD1DF871693}"/>
              </a:ext>
            </a:extLst>
          </p:cNvPr>
          <p:cNvSpPr txBox="1"/>
          <p:nvPr/>
        </p:nvSpPr>
        <p:spPr>
          <a:xfrm>
            <a:off x="480031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01B1E6-77CA-4C99-B2AC-55ED42C3E419}"/>
              </a:ext>
            </a:extLst>
          </p:cNvPr>
          <p:cNvSpPr txBox="1"/>
          <p:nvPr/>
        </p:nvSpPr>
        <p:spPr>
          <a:xfrm>
            <a:off x="6410500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649193-919C-4061-94E1-E14B96AE42AB}"/>
              </a:ext>
            </a:extLst>
          </p:cNvPr>
          <p:cNvSpPr txBox="1"/>
          <p:nvPr/>
        </p:nvSpPr>
        <p:spPr>
          <a:xfrm>
            <a:off x="8070751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5B87FE4-58E1-475F-8EC7-6EAC977F2ED5}"/>
              </a:ext>
            </a:extLst>
          </p:cNvPr>
          <p:cNvSpPr txBox="1"/>
          <p:nvPr/>
        </p:nvSpPr>
        <p:spPr>
          <a:xfrm>
            <a:off x="964058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CEFD81-1F35-4BA9-BFD8-AC832133925A}"/>
              </a:ext>
            </a:extLst>
          </p:cNvPr>
          <p:cNvSpPr txBox="1"/>
          <p:nvPr/>
        </p:nvSpPr>
        <p:spPr>
          <a:xfrm>
            <a:off x="11076548" y="5022143"/>
            <a:ext cx="10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masis MT Pro Black" panose="020B0604020202020204" pitchFamily="18" charset="0"/>
              </a:rPr>
              <a:t>8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7CDA29C-B4B7-4806-A55C-80E1E6898233}"/>
              </a:ext>
            </a:extLst>
          </p:cNvPr>
          <p:cNvSpPr/>
          <p:nvPr/>
        </p:nvSpPr>
        <p:spPr>
          <a:xfrm>
            <a:off x="0" y="1010762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A0AC812-BC95-43FF-8839-C4C880932FAD}"/>
              </a:ext>
            </a:extLst>
          </p:cNvPr>
          <p:cNvCxnSpPr>
            <a:cxnSpLocks/>
            <a:stCxn id="52" idx="4"/>
            <a:endCxn id="50" idx="0"/>
          </p:cNvCxnSpPr>
          <p:nvPr/>
        </p:nvCxnSpPr>
        <p:spPr>
          <a:xfrm rot="16200000" flipH="1">
            <a:off x="3994939" y="-1137598"/>
            <a:ext cx="3180384" cy="9139098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1068CC93-CB65-40CC-9114-2764C8620F73}"/>
              </a:ext>
            </a:extLst>
          </p:cNvPr>
          <p:cNvSpPr/>
          <p:nvPr/>
        </p:nvSpPr>
        <p:spPr>
          <a:xfrm>
            <a:off x="5394918" y="976735"/>
            <a:ext cx="3120432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0A431B16-76E2-45ED-948F-B804834B6264}"/>
              </a:ext>
            </a:extLst>
          </p:cNvPr>
          <p:cNvCxnSpPr>
            <a:cxnSpLocks/>
            <a:stCxn id="60" idx="4"/>
            <a:endCxn id="44" idx="0"/>
          </p:cNvCxnSpPr>
          <p:nvPr/>
        </p:nvCxnSpPr>
        <p:spPr>
          <a:xfrm rot="5400000">
            <a:off x="2324649" y="392411"/>
            <a:ext cx="3215164" cy="6045806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8722C9BA-03C3-4DEE-9DDC-CE8456980A3F}"/>
              </a:ext>
            </a:extLst>
          </p:cNvPr>
          <p:cNvSpPr/>
          <p:nvPr/>
        </p:nvSpPr>
        <p:spPr>
          <a:xfrm>
            <a:off x="7443453" y="2036523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B21F5FB4-5BB4-4D9D-AC6B-439BB71199CD}"/>
              </a:ext>
            </a:extLst>
          </p:cNvPr>
          <p:cNvCxnSpPr>
            <a:cxnSpLocks/>
            <a:stCxn id="64" idx="5"/>
            <a:endCxn id="45" idx="0"/>
          </p:cNvCxnSpPr>
          <p:nvPr/>
        </p:nvCxnSpPr>
        <p:spPr>
          <a:xfrm rot="5400000">
            <a:off x="4719953" y="571126"/>
            <a:ext cx="2282511" cy="6631904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49D3BAD-BD95-4A2E-B7C4-B56CABB390BE}"/>
              </a:ext>
            </a:extLst>
          </p:cNvPr>
          <p:cNvSpPr/>
          <p:nvPr/>
        </p:nvSpPr>
        <p:spPr>
          <a:xfrm>
            <a:off x="9312899" y="958890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B77FD45D-124F-40E6-ADF4-B447794BF320}"/>
              </a:ext>
            </a:extLst>
          </p:cNvPr>
          <p:cNvCxnSpPr>
            <a:cxnSpLocks/>
            <a:stCxn id="69" idx="2"/>
          </p:cNvCxnSpPr>
          <p:nvPr/>
        </p:nvCxnSpPr>
        <p:spPr>
          <a:xfrm rot="10800000" flipV="1">
            <a:off x="4127943" y="1374389"/>
            <a:ext cx="5184956" cy="4063252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443D4696-20A4-4D3D-9A5C-74FC33CAE7FA}"/>
              </a:ext>
            </a:extLst>
          </p:cNvPr>
          <p:cNvSpPr/>
          <p:nvPr/>
        </p:nvSpPr>
        <p:spPr>
          <a:xfrm>
            <a:off x="2678719" y="992337"/>
            <a:ext cx="2031164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80955E02-71FC-41BF-B408-83F7FAD99F59}"/>
              </a:ext>
            </a:extLst>
          </p:cNvPr>
          <p:cNvCxnSpPr>
            <a:cxnSpLocks/>
            <a:endCxn id="47" idx="0"/>
          </p:cNvCxnSpPr>
          <p:nvPr/>
        </p:nvCxnSpPr>
        <p:spPr>
          <a:xfrm rot="16200000" flipH="1">
            <a:off x="2885912" y="2593645"/>
            <a:ext cx="3203990" cy="1653006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E0783E72-CDD9-4FF1-95FE-E60AD5B83882}"/>
              </a:ext>
            </a:extLst>
          </p:cNvPr>
          <p:cNvSpPr/>
          <p:nvPr/>
        </p:nvSpPr>
        <p:spPr>
          <a:xfrm>
            <a:off x="9537518" y="2013994"/>
            <a:ext cx="2634680" cy="961648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A5323819-4868-482D-87CE-A99D1382C18C}"/>
              </a:ext>
            </a:extLst>
          </p:cNvPr>
          <p:cNvCxnSpPr>
            <a:cxnSpLocks/>
            <a:stCxn id="76" idx="4"/>
            <a:endCxn id="48" idx="0"/>
          </p:cNvCxnSpPr>
          <p:nvPr/>
        </p:nvCxnSpPr>
        <p:spPr>
          <a:xfrm rot="5400000">
            <a:off x="7866475" y="2033759"/>
            <a:ext cx="2046501" cy="3930266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E46ECF67-C405-4B48-82DE-934634323DDF}"/>
              </a:ext>
            </a:extLst>
          </p:cNvPr>
          <p:cNvSpPr/>
          <p:nvPr/>
        </p:nvSpPr>
        <p:spPr>
          <a:xfrm>
            <a:off x="1207917" y="2107275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81" name="Connector: Curved 80">
            <a:extLst>
              <a:ext uri="{FF2B5EF4-FFF2-40B4-BE49-F238E27FC236}">
                <a16:creationId xmlns:a16="http://schemas.microsoft.com/office/drawing/2014/main" id="{56C8049D-E8E8-4E74-B53A-45111D1EC994}"/>
              </a:ext>
            </a:extLst>
          </p:cNvPr>
          <p:cNvCxnSpPr>
            <a:cxnSpLocks/>
            <a:stCxn id="80" idx="4"/>
            <a:endCxn id="49" idx="0"/>
          </p:cNvCxnSpPr>
          <p:nvPr/>
        </p:nvCxnSpPr>
        <p:spPr>
          <a:xfrm rot="16200000" flipH="1">
            <a:off x="4440660" y="877959"/>
            <a:ext cx="2083871" cy="6204495"/>
          </a:xfrm>
          <a:prstGeom prst="curvedConnector3">
            <a:avLst>
              <a:gd name="adj1" fmla="val 50000"/>
            </a:avLst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258FD529-57FA-4F3B-A9E4-43319919C4C2}"/>
              </a:ext>
            </a:extLst>
          </p:cNvPr>
          <p:cNvSpPr/>
          <p:nvPr/>
        </p:nvSpPr>
        <p:spPr>
          <a:xfrm>
            <a:off x="4357407" y="2089334"/>
            <a:ext cx="2344861" cy="830997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85" name="Connector: Curved 84">
            <a:extLst>
              <a:ext uri="{FF2B5EF4-FFF2-40B4-BE49-F238E27FC236}">
                <a16:creationId xmlns:a16="http://schemas.microsoft.com/office/drawing/2014/main" id="{4768A03A-7D34-488F-AADD-798445D148AE}"/>
              </a:ext>
            </a:extLst>
          </p:cNvPr>
          <p:cNvCxnSpPr>
            <a:cxnSpLocks/>
            <a:stCxn id="84" idx="4"/>
          </p:cNvCxnSpPr>
          <p:nvPr/>
        </p:nvCxnSpPr>
        <p:spPr>
          <a:xfrm rot="16200000" flipH="1">
            <a:off x="7450671" y="999497"/>
            <a:ext cx="2219136" cy="6060803"/>
          </a:xfrm>
          <a:prstGeom prst="curvedConnector2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picture containing diagram&#10;&#10;Description automatically generated">
            <a:hlinkClick r:id="" action="ppaction://noaction">
              <a:snd r:embed="rId7" name="S9_6.wav"/>
            </a:hlinkClick>
            <a:extLst>
              <a:ext uri="{FF2B5EF4-FFF2-40B4-BE49-F238E27FC236}">
                <a16:creationId xmlns:a16="http://schemas.microsoft.com/office/drawing/2014/main" id="{2F86EAC2-3354-4B07-ADFD-682596D330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42" y="5837537"/>
            <a:ext cx="828257" cy="771995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hlinkClick r:id="" action="ppaction://noaction">
              <a:snd r:embed="rId5" name="S9_4.wav"/>
            </a:hlinkClick>
            <a:extLst>
              <a:ext uri="{FF2B5EF4-FFF2-40B4-BE49-F238E27FC236}">
                <a16:creationId xmlns:a16="http://schemas.microsoft.com/office/drawing/2014/main" id="{6D3F50D8-CDBC-4B0D-BA22-B2DD96C50D3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20945"/>
          <a:stretch/>
        </p:blipFill>
        <p:spPr>
          <a:xfrm>
            <a:off x="464728" y="5912738"/>
            <a:ext cx="764285" cy="712368"/>
          </a:xfrm>
          <a:prstGeom prst="ellipse">
            <a:avLst/>
          </a:prstGeom>
        </p:spPr>
      </p:pic>
      <p:pic>
        <p:nvPicPr>
          <p:cNvPr id="55" name="Picture 54" descr="Shape&#10;&#10;Description automatically generated">
            <a:hlinkClick r:id="" action="ppaction://noaction">
              <a:snd r:embed="rId10" name="S9_3.wav"/>
            </a:hlinkClick>
            <a:extLst>
              <a:ext uri="{FF2B5EF4-FFF2-40B4-BE49-F238E27FC236}">
                <a16:creationId xmlns:a16="http://schemas.microsoft.com/office/drawing/2014/main" id="{EDB094A5-1C6F-4118-B292-F304EA7F33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939"/>
          <a:stretch/>
        </p:blipFill>
        <p:spPr>
          <a:xfrm>
            <a:off x="6232954" y="5897736"/>
            <a:ext cx="1481213" cy="642132"/>
          </a:xfrm>
          <a:prstGeom prst="ellipse">
            <a:avLst/>
          </a:prstGeom>
        </p:spPr>
      </p:pic>
      <p:pic>
        <p:nvPicPr>
          <p:cNvPr id="56" name="Picture 55" descr="A picture containing arrow&#10;&#10;Description automatically generated">
            <a:hlinkClick r:id="" action="ppaction://noaction">
              <a:snd r:embed="rId8" name="S9_2.wav"/>
            </a:hlinkClick>
            <a:extLst>
              <a:ext uri="{FF2B5EF4-FFF2-40B4-BE49-F238E27FC236}">
                <a16:creationId xmlns:a16="http://schemas.microsoft.com/office/drawing/2014/main" id="{18A3D75F-C42B-4A1B-BD3B-EFCE3399F4C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497" y="5784066"/>
            <a:ext cx="764285" cy="739804"/>
          </a:xfrm>
          <a:prstGeom prst="ellipse">
            <a:avLst/>
          </a:prstGeom>
        </p:spPr>
      </p:pic>
      <p:pic>
        <p:nvPicPr>
          <p:cNvPr id="57" name="Picture 56" descr="A picture containing nature, shore&#10;&#10;Description automatically generated">
            <a:hlinkClick r:id="" action="ppaction://noaction">
              <a:snd r:embed="rId9" name="S9_5.wav"/>
            </a:hlinkClick>
            <a:extLst>
              <a:ext uri="{FF2B5EF4-FFF2-40B4-BE49-F238E27FC236}">
                <a16:creationId xmlns:a16="http://schemas.microsoft.com/office/drawing/2014/main" id="{9507D3E9-3456-45A8-BFE2-3E001336E1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95" y="5853140"/>
            <a:ext cx="827814" cy="783267"/>
          </a:xfrm>
          <a:prstGeom prst="ellipse">
            <a:avLst/>
          </a:prstGeom>
        </p:spPr>
      </p:pic>
      <p:pic>
        <p:nvPicPr>
          <p:cNvPr id="15" name="Picture 14" descr="Logo, icon&#10;&#10;Description automatically generated">
            <a:hlinkClick r:id="" action="ppaction://noaction">
              <a:snd r:embed="rId6" name="S10_4.wav"/>
            </a:hlinkClick>
            <a:extLst>
              <a:ext uri="{FF2B5EF4-FFF2-40B4-BE49-F238E27FC236}">
                <a16:creationId xmlns:a16="http://schemas.microsoft.com/office/drawing/2014/main" id="{85AE9CB9-33F1-46E7-B3DA-B17256DA83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58" y="5869015"/>
            <a:ext cx="1239928" cy="830998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hlinkClick r:id="" action="ppaction://noaction">
              <a:snd r:embed="rId3" name="S10_2.wav"/>
            </a:hlinkClick>
            <a:extLst>
              <a:ext uri="{FF2B5EF4-FFF2-40B4-BE49-F238E27FC236}">
                <a16:creationId xmlns:a16="http://schemas.microsoft.com/office/drawing/2014/main" id="{CD5A78D3-C54B-400E-B4FD-30F34DB8D3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991" y="6059718"/>
            <a:ext cx="674264" cy="503324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4" name="S10_3.wav"/>
            </a:hlinkClick>
            <a:extLst>
              <a:ext uri="{FF2B5EF4-FFF2-40B4-BE49-F238E27FC236}">
                <a16:creationId xmlns:a16="http://schemas.microsoft.com/office/drawing/2014/main" id="{F9236CBD-1161-412F-9B95-0451D48B56A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2" t="14081" r="18669" b="7296"/>
          <a:stretch/>
        </p:blipFill>
        <p:spPr>
          <a:xfrm>
            <a:off x="4641893" y="5865663"/>
            <a:ext cx="753025" cy="792441"/>
          </a:xfrm>
          <a:prstGeom prst="rect">
            <a:avLst/>
          </a:prstGeom>
        </p:spPr>
      </p:pic>
      <p:pic>
        <p:nvPicPr>
          <p:cNvPr id="67" name="Picture 66" descr="Logo, icon&#10;&#10;Description automatically generated">
            <a:hlinkClick r:id="" action="ppaction://noaction">
              <a:snd r:embed="rId4" name="S10_3.wav"/>
            </a:hlinkClick>
            <a:extLst>
              <a:ext uri="{FF2B5EF4-FFF2-40B4-BE49-F238E27FC236}">
                <a16:creationId xmlns:a16="http://schemas.microsoft.com/office/drawing/2014/main" id="{31CC9495-B69B-4DFB-8606-0BBEF2C746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834" y="6074469"/>
            <a:ext cx="762025" cy="510708"/>
          </a:xfrm>
          <a:prstGeom prst="rect">
            <a:avLst/>
          </a:prstGeom>
        </p:spPr>
      </p:pic>
      <p:pic>
        <p:nvPicPr>
          <p:cNvPr id="68" name="Picture 67" descr="Logo, icon&#10;&#10;Description automatically generated">
            <a:hlinkClick r:id="" action="ppaction://noaction">
              <a:snd r:embed="rId3" name="S10_2.wav"/>
            </a:hlinkClick>
            <a:extLst>
              <a:ext uri="{FF2B5EF4-FFF2-40B4-BE49-F238E27FC236}">
                <a16:creationId xmlns:a16="http://schemas.microsoft.com/office/drawing/2014/main" id="{A999872C-6BBB-4025-9927-2592B291B96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55" y="6029160"/>
            <a:ext cx="762025" cy="510708"/>
          </a:xfrm>
          <a:prstGeom prst="rect">
            <a:avLst/>
          </a:prstGeom>
        </p:spPr>
      </p:pic>
      <p:pic>
        <p:nvPicPr>
          <p:cNvPr id="59" name="Graphic 58" descr="Teacher">
            <a:extLst>
              <a:ext uri="{FF2B5EF4-FFF2-40B4-BE49-F238E27FC236}">
                <a16:creationId xmlns:a16="http://schemas.microsoft.com/office/drawing/2014/main" id="{B5EF3D9B-901A-4396-A8F4-30CA1C4B9D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1734" y="8121"/>
            <a:ext cx="914400" cy="914400"/>
          </a:xfrm>
          <a:prstGeom prst="rect">
            <a:avLst/>
          </a:prstGeom>
        </p:spPr>
      </p:pic>
      <p:sp>
        <p:nvSpPr>
          <p:cNvPr id="62" name="Speech Bubble: Rectangle with Corners Rounded 61">
            <a:hlinkClick r:id="" action="ppaction://noaction">
              <a:snd r:embed="rId24" name="S10_1.wav"/>
            </a:hlinkClick>
            <a:extLst>
              <a:ext uri="{FF2B5EF4-FFF2-40B4-BE49-F238E27FC236}">
                <a16:creationId xmlns:a16="http://schemas.microsoft.com/office/drawing/2014/main" id="{42088279-34F4-451D-9EB1-9C4A6EA88FFF}"/>
              </a:ext>
            </a:extLst>
          </p:cNvPr>
          <p:cNvSpPr/>
          <p:nvPr/>
        </p:nvSpPr>
        <p:spPr>
          <a:xfrm>
            <a:off x="1245439" y="221593"/>
            <a:ext cx="4998581" cy="547644"/>
          </a:xfrm>
          <a:prstGeom prst="wedgeRoundRectCallout">
            <a:avLst>
              <a:gd name="adj1" fmla="val -58516"/>
              <a:gd name="adj2" fmla="val -622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CustomShape 7">
            <a:hlinkClick r:id="" action="ppaction://noaction">
              <a:snd r:embed="rId24" name="S10_1.wav"/>
            </a:hlinkClick>
            <a:extLst>
              <a:ext uri="{FF2B5EF4-FFF2-40B4-BE49-F238E27FC236}">
                <a16:creationId xmlns:a16="http://schemas.microsoft.com/office/drawing/2014/main" id="{E7FF9BEF-01C7-4B73-9108-E13558B2D3FE}"/>
              </a:ext>
            </a:extLst>
          </p:cNvPr>
          <p:cNvSpPr/>
          <p:nvPr/>
        </p:nvSpPr>
        <p:spPr>
          <a:xfrm>
            <a:off x="1198772" y="284571"/>
            <a:ext cx="5660576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C’est quoi en français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3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52" grpId="0" animBg="1"/>
      <p:bldP spid="60" grpId="0" animBg="1"/>
      <p:bldP spid="64" grpId="0" animBg="1"/>
      <p:bldP spid="69" grpId="0" animBg="1"/>
      <p:bldP spid="73" grpId="0" animBg="1"/>
      <p:bldP spid="76" grpId="0" animBg="1"/>
      <p:bldP spid="80" grpId="0" animBg="1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F353CB3-6F06-43AF-BA09-7F1714ECFA23}"/>
              </a:ext>
            </a:extLst>
          </p:cNvPr>
          <p:cNvSpPr/>
          <p:nvPr/>
        </p:nvSpPr>
        <p:spPr>
          <a:xfrm>
            <a:off x="989049" y="1596499"/>
            <a:ext cx="21551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‘to, at, in (the)’ in French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49500" y="721712"/>
            <a:ext cx="9886596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we mean ‘to (the)…’ in French before a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if the noun is masculine: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54890" y="1513457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4351868" y="1552668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6559833" y="1316640"/>
            <a:ext cx="2946448" cy="924249"/>
          </a:xfrm>
          <a:prstGeom prst="wedgeRoundRectCallout">
            <a:avLst>
              <a:gd name="adj1" fmla="val -60931"/>
              <a:gd name="adj2" fmla="val -204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à + le for ‘to the’.</a:t>
            </a: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F5EA987F-FD8A-4DFB-8E9A-E6B346D4F052}"/>
              </a:ext>
            </a:extLst>
          </p:cNvPr>
          <p:cNvSpPr txBox="1"/>
          <p:nvPr/>
        </p:nvSpPr>
        <p:spPr>
          <a:xfrm>
            <a:off x="1053625" y="1596786"/>
            <a:ext cx="15921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230195-98BF-4172-8533-8E5AD50E1BD7}"/>
              </a:ext>
            </a:extLst>
          </p:cNvPr>
          <p:cNvSpPr/>
          <p:nvPr/>
        </p:nvSpPr>
        <p:spPr>
          <a:xfrm>
            <a:off x="989048" y="2182522"/>
            <a:ext cx="21551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9FBE3D-5C7A-451E-8C90-F278BF964E3B}"/>
              </a:ext>
            </a:extLst>
          </p:cNvPr>
          <p:cNvSpPr/>
          <p:nvPr/>
        </p:nvSpPr>
        <p:spPr>
          <a:xfrm>
            <a:off x="951532" y="5192566"/>
            <a:ext cx="205082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105E76-4B39-43BD-9D69-1E07A121BF5A}"/>
              </a:ext>
            </a:extLst>
          </p:cNvPr>
          <p:cNvSpPr/>
          <p:nvPr/>
        </p:nvSpPr>
        <p:spPr>
          <a:xfrm>
            <a:off x="996681" y="3355938"/>
            <a:ext cx="2482608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5C2CB6C5-21F9-4100-ABF2-16DA2706AD69}"/>
              </a:ext>
            </a:extLst>
          </p:cNvPr>
          <p:cNvSpPr txBox="1"/>
          <p:nvPr/>
        </p:nvSpPr>
        <p:spPr>
          <a:xfrm>
            <a:off x="1024296" y="2183378"/>
            <a:ext cx="22851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parc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E2704930-BC83-4F79-8C1C-A6084073040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54890" y="2119607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0AF237FF-74EA-43B2-A498-D630B2C8CC74}"/>
              </a:ext>
            </a:extLst>
          </p:cNvPr>
          <p:cNvSpPr txBox="1"/>
          <p:nvPr/>
        </p:nvSpPr>
        <p:spPr>
          <a:xfrm>
            <a:off x="4351868" y="2179555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park</a:t>
            </a:r>
          </a:p>
        </p:txBody>
      </p:sp>
      <p:sp>
        <p:nvSpPr>
          <p:cNvPr id="41" name="Google Shape;169;p8">
            <a:extLst>
              <a:ext uri="{FF2B5EF4-FFF2-40B4-BE49-F238E27FC236}">
                <a16:creationId xmlns:a16="http://schemas.microsoft.com/office/drawing/2014/main" id="{002EE220-9065-4D6E-8E00-2737BEE75E58}"/>
              </a:ext>
            </a:extLst>
          </p:cNvPr>
          <p:cNvSpPr txBox="1"/>
          <p:nvPr/>
        </p:nvSpPr>
        <p:spPr>
          <a:xfrm>
            <a:off x="204236" y="2780368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‘to (the)’ before a feminine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6F62D-D3D1-4500-ACB4-0B404B59F8F4}"/>
              </a:ext>
            </a:extLst>
          </p:cNvPr>
          <p:cNvSpPr/>
          <p:nvPr/>
        </p:nvSpPr>
        <p:spPr>
          <a:xfrm>
            <a:off x="1053625" y="3352131"/>
            <a:ext cx="2425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montagne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D38E5F3-D159-413E-BE1F-5386C0555A0F}"/>
              </a:ext>
            </a:extLst>
          </p:cNvPr>
          <p:cNvSpPr/>
          <p:nvPr/>
        </p:nvSpPr>
        <p:spPr>
          <a:xfrm>
            <a:off x="980652" y="3980926"/>
            <a:ext cx="242566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8D9B6C-202E-46FD-841B-DAAB85F14DC8}"/>
              </a:ext>
            </a:extLst>
          </p:cNvPr>
          <p:cNvSpPr/>
          <p:nvPr/>
        </p:nvSpPr>
        <p:spPr>
          <a:xfrm>
            <a:off x="951532" y="3975083"/>
            <a:ext cx="2550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campagne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FB0F3EA6-9340-4936-B276-3D476C63333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6950" y="3366104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C1EB21E0-F61F-4F2C-B31C-8A8477EE340A}"/>
              </a:ext>
            </a:extLst>
          </p:cNvPr>
          <p:cNvSpPr txBox="1"/>
          <p:nvPr/>
        </p:nvSpPr>
        <p:spPr>
          <a:xfrm>
            <a:off x="4293928" y="3405315"/>
            <a:ext cx="36508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mountain(s)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47E39141-9DCB-4B51-A470-7422C8E936D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96950" y="397257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E7E9151A-98D6-4876-B7F2-6B032BC249F7}"/>
              </a:ext>
            </a:extLst>
          </p:cNvPr>
          <p:cNvSpPr txBox="1"/>
          <p:nvPr/>
        </p:nvSpPr>
        <p:spPr>
          <a:xfrm>
            <a:off x="4293928" y="3935392"/>
            <a:ext cx="37970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country(side)</a:t>
            </a:r>
          </a:p>
        </p:txBody>
      </p:sp>
      <p:sp>
        <p:nvSpPr>
          <p:cNvPr id="52" name="Google Shape;169;p8">
            <a:extLst>
              <a:ext uri="{FF2B5EF4-FFF2-40B4-BE49-F238E27FC236}">
                <a16:creationId xmlns:a16="http://schemas.microsoft.com/office/drawing/2014/main" id="{10798647-FDF1-436B-9F4A-987F896D2F6E}"/>
              </a:ext>
            </a:extLst>
          </p:cNvPr>
          <p:cNvSpPr txBox="1"/>
          <p:nvPr/>
        </p:nvSpPr>
        <p:spPr>
          <a:xfrm>
            <a:off x="204236" y="4701199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the noun starts with a vowel or ‘h’,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l’: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4F25BB-8E5D-43D8-8712-DE1449F6EC89}"/>
              </a:ext>
            </a:extLst>
          </p:cNvPr>
          <p:cNvSpPr/>
          <p:nvPr/>
        </p:nvSpPr>
        <p:spPr>
          <a:xfrm>
            <a:off x="1198683" y="5216093"/>
            <a:ext cx="95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35632EE-38A1-43CC-99FB-9BD32A7853B6}"/>
              </a:ext>
            </a:extLst>
          </p:cNvPr>
          <p:cNvSpPr/>
          <p:nvPr/>
        </p:nvSpPr>
        <p:spPr>
          <a:xfrm>
            <a:off x="995184" y="5810551"/>
            <a:ext cx="200717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F6CF7A-60DD-4EC2-ABCD-EC4678EBE43A}"/>
              </a:ext>
            </a:extLst>
          </p:cNvPr>
          <p:cNvSpPr/>
          <p:nvPr/>
        </p:nvSpPr>
        <p:spPr>
          <a:xfrm>
            <a:off x="1242335" y="5834078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l’</a:t>
            </a:r>
            <a:r>
              <a:rPr lang="en-GB" sz="2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hôtel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445DD09B-573F-47C1-A7B8-CAE4DB773D7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03637" y="523484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F1BA1CFB-F1CA-488C-9EF4-01C648AD98E4}"/>
              </a:ext>
            </a:extLst>
          </p:cNvPr>
          <p:cNvSpPr txBox="1"/>
          <p:nvPr/>
        </p:nvSpPr>
        <p:spPr>
          <a:xfrm>
            <a:off x="4400615" y="5274057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island</a:t>
            </a:r>
          </a:p>
        </p:txBody>
      </p:sp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EF297593-72EC-4C30-B6D7-16171112296A}"/>
              </a:ext>
            </a:extLst>
          </p:cNvPr>
          <p:cNvSpPr txBox="1"/>
          <p:nvPr/>
        </p:nvSpPr>
        <p:spPr>
          <a:xfrm>
            <a:off x="4400615" y="5804134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hotel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26E00F98-D40E-4883-A20E-809A86387DB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03636" y="5745933"/>
            <a:ext cx="404055" cy="551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6" grpId="0" animBg="1"/>
      <p:bldP spid="50" grpId="0"/>
      <p:bldP spid="27" grpId="0" animBg="1"/>
      <p:bldP spid="22" grpId="0"/>
      <p:bldP spid="34" grpId="0" animBg="1"/>
      <p:bldP spid="35" grpId="0" animBg="1"/>
      <p:bldP spid="36" grpId="0" animBg="1"/>
      <p:bldP spid="37" grpId="0"/>
      <p:bldP spid="40" grpId="0"/>
      <p:bldP spid="41" grpId="0" animBg="1"/>
      <p:bldP spid="3" grpId="0"/>
      <p:bldP spid="42" grpId="0" animBg="1"/>
      <p:bldP spid="43" grpId="0"/>
      <p:bldP spid="45" grpId="0"/>
      <p:bldP spid="51" grpId="0"/>
      <p:bldP spid="52" grpId="0" animBg="1"/>
      <p:bldP spid="55" grpId="0"/>
      <p:bldP spid="56" grpId="0" animBg="1"/>
      <p:bldP spid="57" grpId="0"/>
      <p:bldP spid="59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C9DCB-1EB1-4F71-8C58-009579B0F7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115361"/>
              </p:ext>
            </p:extLst>
          </p:nvPr>
        </p:nvGraphicFramePr>
        <p:xfrm>
          <a:off x="280174" y="2362365"/>
          <a:ext cx="5640567" cy="38166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  <a:gridCol w="2308861">
                  <a:extLst>
                    <a:ext uri="{9D8B030D-6E8A-4147-A177-3AD203B41FA5}">
                      <a16:colId xmlns:a16="http://schemas.microsoft.com/office/drawing/2014/main" val="3045865641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où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campagne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2442796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port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plage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1059482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hôtel</a:t>
                      </a:r>
                      <a:endParaRPr lang="en-GB"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montagne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3226465"/>
                  </a:ext>
                </a:extLst>
              </a:tr>
            </a:tbl>
          </a:graphicData>
        </a:graphic>
      </p:graphicFrame>
      <p:sp>
        <p:nvSpPr>
          <p:cNvPr id="6" name="Speech Bubble: Rectangle with Corners Rounded 5">
            <a:hlinkClick r:id="" action="ppaction://noaction">
              <a:snd r:embed="rId3" name="S12_4.wav"/>
            </a:hlinkClick>
            <a:extLst>
              <a:ext uri="{FF2B5EF4-FFF2-40B4-BE49-F238E27FC236}">
                <a16:creationId xmlns:a16="http://schemas.microsoft.com/office/drawing/2014/main" id="{6FBEF178-56FE-4B4C-B4FA-254D9427D4C4}"/>
              </a:ext>
            </a:extLst>
          </p:cNvPr>
          <p:cNvSpPr/>
          <p:nvPr/>
        </p:nvSpPr>
        <p:spPr>
          <a:xfrm>
            <a:off x="1032862" y="1613021"/>
            <a:ext cx="7874109" cy="464732"/>
          </a:xfrm>
          <a:prstGeom prst="wedgeRoundRectCallout">
            <a:avLst>
              <a:gd name="adj1" fmla="val -52478"/>
              <a:gd name="adj2" fmla="val 347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Speech Bubble: Rectangle with Corners Rounded 4">
            <a:hlinkClick r:id="" action="ppaction://noaction">
              <a:snd r:embed="rId4" name="S12_3.wav"/>
            </a:hlinkClick>
            <a:extLst>
              <a:ext uri="{FF2B5EF4-FFF2-40B4-BE49-F238E27FC236}">
                <a16:creationId xmlns:a16="http://schemas.microsoft.com/office/drawing/2014/main" id="{B3409006-EE3D-4DB1-952A-7F67E61C8C9E}"/>
              </a:ext>
            </a:extLst>
          </p:cNvPr>
          <p:cNvSpPr/>
          <p:nvPr/>
        </p:nvSpPr>
        <p:spPr>
          <a:xfrm>
            <a:off x="1032861" y="1017495"/>
            <a:ext cx="3618863" cy="422895"/>
          </a:xfrm>
          <a:prstGeom prst="wedgeRoundRectCallout">
            <a:avLst>
              <a:gd name="adj1" fmla="val -57551"/>
              <a:gd name="adj2" fmla="val 1107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1DF1E4BC-6FF5-4413-93F8-0B1AB7706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545880"/>
              </p:ext>
            </p:extLst>
          </p:nvPr>
        </p:nvGraphicFramePr>
        <p:xfrm>
          <a:off x="6303397" y="2362365"/>
          <a:ext cx="5640567" cy="381668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9706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3316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0302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  <a:gridCol w="2308861">
                  <a:extLst>
                    <a:ext uri="{9D8B030D-6E8A-4147-A177-3AD203B41FA5}">
                      <a16:colId xmlns:a16="http://schemas.microsoft.com/office/drawing/2014/main" val="3045865641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où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?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parc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campagne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9781393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ile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plage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8302811"/>
                  </a:ext>
                </a:extLst>
              </a:tr>
              <a:tr h="491043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montagne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4910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plage</a:t>
                      </a: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83355400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6" name="S12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Mylène fait des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visites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et Renée,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aussi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Google Shape;108;p3">
            <a:hlinkClick r:id="" action="ppaction://noaction">
              <a:snd r:embed="rId4" name="S12_3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50642" y="1023758"/>
            <a:ext cx="33302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Écoute.  Qui va </a:t>
            </a:r>
            <a:r>
              <a:rPr lang="en-GB" sz="2400" b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où</a:t>
            </a:r>
            <a:r>
              <a:rPr lang="en-GB" sz="2400" b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?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hlinkClick r:id="" action="ppaction://noaction">
              <a:snd r:embed="rId7" name="S12_2.wav"/>
            </a:hlinkClick>
            <a:extLst>
              <a:ext uri="{FF2B5EF4-FFF2-40B4-BE49-F238E27FC236}">
                <a16:creationId xmlns:a16="http://schemas.microsoft.com/office/drawing/2014/main" id="{65688D1E-5B60-4761-A7D3-786313999804}"/>
              </a:ext>
            </a:extLst>
          </p:cNvPr>
          <p:cNvSpPr txBox="1"/>
          <p:nvPr/>
        </p:nvSpPr>
        <p:spPr>
          <a:xfrm>
            <a:off x="160200" y="509542"/>
            <a:ext cx="526623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Mylène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téléphone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447F4F-1C8F-4B0A-923E-AE3269E531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47" y="3452940"/>
            <a:ext cx="384106" cy="40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13E225-166B-42E3-9708-DF006A418D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64" y="2748028"/>
            <a:ext cx="451477" cy="4571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C0FF24-EC94-4369-A984-35CE7673B8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47" y="4419859"/>
            <a:ext cx="384106" cy="4001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25A91EC-E621-4F83-A095-4915058142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58" y="5496801"/>
            <a:ext cx="384106" cy="4001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EE19F-EEA8-475F-A466-E9F1DE03C5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19" y="3484410"/>
            <a:ext cx="384106" cy="4001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86AD8ED-A015-4FF3-8CF2-811E6AD307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87" y="2748028"/>
            <a:ext cx="451477" cy="4571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DBCA534-4076-473C-8C9D-3F509B92D1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495" y="4501252"/>
            <a:ext cx="384106" cy="40011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09D50C-001E-4A55-B400-D7F58EE49A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34" y="5518098"/>
            <a:ext cx="384106" cy="400110"/>
          </a:xfrm>
          <a:prstGeom prst="rect">
            <a:avLst/>
          </a:prstGeom>
        </p:spPr>
      </p:pic>
      <p:sp>
        <p:nvSpPr>
          <p:cNvPr id="4" name="Rectangle 3">
            <a:hlinkClick r:id="" action="ppaction://noaction">
              <a:snd r:embed="rId3" name="S12_4.wav"/>
            </a:hlinkClick>
            <a:extLst>
              <a:ext uri="{FF2B5EF4-FFF2-40B4-BE49-F238E27FC236}">
                <a16:creationId xmlns:a16="http://schemas.microsoft.com/office/drawing/2014/main" id="{5C0D86DC-4DD9-4461-9422-5B4DF1BA4333}"/>
              </a:ext>
            </a:extLst>
          </p:cNvPr>
          <p:cNvSpPr/>
          <p:nvPr/>
        </p:nvSpPr>
        <p:spPr>
          <a:xfrm>
            <a:off x="1100311" y="1677172"/>
            <a:ext cx="81467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Mylène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Renée (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?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l’endroit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97BFDFB3-EC6E-4620-AB98-CF82EA606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902" y="941677"/>
            <a:ext cx="914400" cy="914400"/>
          </a:xfrm>
          <a:prstGeom prst="rect">
            <a:avLst/>
          </a:prstGeom>
        </p:spPr>
      </p:pic>
      <p:sp>
        <p:nvSpPr>
          <p:cNvPr id="29" name="CustomShape 23">
            <a:hlinkClick r:id="" action="ppaction://noaction">
              <a:snd r:embed="rId12" name="S12_5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301641" y="342900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13" name="S12_7.wav"/>
            </a:hlinkClick>
            <a:extLst>
              <a:ext uri="{FF2B5EF4-FFF2-40B4-BE49-F238E27FC236}">
                <a16:creationId xmlns:a16="http://schemas.microsoft.com/office/drawing/2014/main" id="{90B2F28D-4EB2-41BD-9F69-F2A2A5527988}"/>
              </a:ext>
            </a:extLst>
          </p:cNvPr>
          <p:cNvSpPr/>
          <p:nvPr/>
        </p:nvSpPr>
        <p:spPr>
          <a:xfrm>
            <a:off x="290082" y="445333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3">
            <a:hlinkClick r:id="" action="ppaction://noaction">
              <a:snd r:embed="rId14" name="S12_9.wav"/>
            </a:hlinkClick>
            <a:extLst>
              <a:ext uri="{FF2B5EF4-FFF2-40B4-BE49-F238E27FC236}">
                <a16:creationId xmlns:a16="http://schemas.microsoft.com/office/drawing/2014/main" id="{87968B7F-3859-4FC4-B3E1-8651F8BB28C0}"/>
              </a:ext>
            </a:extLst>
          </p:cNvPr>
          <p:cNvSpPr/>
          <p:nvPr/>
        </p:nvSpPr>
        <p:spPr>
          <a:xfrm>
            <a:off x="290082" y="5519973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CustomShape 23">
            <a:hlinkClick r:id="" action="ppaction://noaction">
              <a:snd r:embed="rId15" name="S12_11.wav"/>
            </a:hlinkClick>
            <a:extLst>
              <a:ext uri="{FF2B5EF4-FFF2-40B4-BE49-F238E27FC236}">
                <a16:creationId xmlns:a16="http://schemas.microsoft.com/office/drawing/2014/main" id="{4A8B38D9-69AD-4A57-96DB-2344EFAEAE7B}"/>
              </a:ext>
            </a:extLst>
          </p:cNvPr>
          <p:cNvSpPr/>
          <p:nvPr/>
        </p:nvSpPr>
        <p:spPr>
          <a:xfrm>
            <a:off x="6324864" y="342900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CustomShape 23">
            <a:hlinkClick r:id="" action="ppaction://noaction">
              <a:snd r:embed="rId16" name="S12_13.wav"/>
            </a:hlinkClick>
            <a:extLst>
              <a:ext uri="{FF2B5EF4-FFF2-40B4-BE49-F238E27FC236}">
                <a16:creationId xmlns:a16="http://schemas.microsoft.com/office/drawing/2014/main" id="{F5598EA8-765A-4C26-A80D-35506583ACF5}"/>
              </a:ext>
            </a:extLst>
          </p:cNvPr>
          <p:cNvSpPr/>
          <p:nvPr/>
        </p:nvSpPr>
        <p:spPr>
          <a:xfrm>
            <a:off x="6313305" y="4453338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3">
            <a:hlinkClick r:id="" action="ppaction://noaction">
              <a:snd r:embed="rId17" name="S12_15.wav"/>
            </a:hlinkClick>
            <a:extLst>
              <a:ext uri="{FF2B5EF4-FFF2-40B4-BE49-F238E27FC236}">
                <a16:creationId xmlns:a16="http://schemas.microsoft.com/office/drawing/2014/main" id="{469DD40F-5C85-413A-85D1-A212BB147E13}"/>
              </a:ext>
            </a:extLst>
          </p:cNvPr>
          <p:cNvSpPr/>
          <p:nvPr/>
        </p:nvSpPr>
        <p:spPr>
          <a:xfrm>
            <a:off x="6313305" y="5519973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CustomShape 23">
            <a:hlinkClick r:id="" action="ppaction://noaction">
              <a:snd r:embed="rId18" name="S12_6.wav"/>
            </a:hlinkClick>
            <a:extLst>
              <a:ext uri="{FF2B5EF4-FFF2-40B4-BE49-F238E27FC236}">
                <a16:creationId xmlns:a16="http://schemas.microsoft.com/office/drawing/2014/main" id="{B6D87D1E-A648-435B-BD1F-393E499175DD}"/>
              </a:ext>
            </a:extLst>
          </p:cNvPr>
          <p:cNvSpPr/>
          <p:nvPr/>
        </p:nvSpPr>
        <p:spPr>
          <a:xfrm>
            <a:off x="357016" y="340582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CustomShape 23">
            <a:hlinkClick r:id="" action="ppaction://noaction">
              <a:snd r:embed="rId19" name="S12_8.wav"/>
            </a:hlinkClick>
            <a:extLst>
              <a:ext uri="{FF2B5EF4-FFF2-40B4-BE49-F238E27FC236}">
                <a16:creationId xmlns:a16="http://schemas.microsoft.com/office/drawing/2014/main" id="{8DDB467D-37ED-4B54-B034-869F4B0C8050}"/>
              </a:ext>
            </a:extLst>
          </p:cNvPr>
          <p:cNvSpPr/>
          <p:nvPr/>
        </p:nvSpPr>
        <p:spPr>
          <a:xfrm>
            <a:off x="345457" y="443016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5" name="CustomShape 23">
            <a:hlinkClick r:id="" action="ppaction://noaction">
              <a:snd r:embed="rId20" name="S12_10.wav"/>
            </a:hlinkClick>
            <a:extLst>
              <a:ext uri="{FF2B5EF4-FFF2-40B4-BE49-F238E27FC236}">
                <a16:creationId xmlns:a16="http://schemas.microsoft.com/office/drawing/2014/main" id="{2E217DBC-D8A4-4CAF-9ED6-247FB4E30EE8}"/>
              </a:ext>
            </a:extLst>
          </p:cNvPr>
          <p:cNvSpPr/>
          <p:nvPr/>
        </p:nvSpPr>
        <p:spPr>
          <a:xfrm>
            <a:off x="345457" y="549680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6" name="CustomShape 23">
            <a:hlinkClick r:id="" action="ppaction://noaction">
              <a:snd r:embed="rId21" name="S12_12.wav"/>
            </a:hlinkClick>
            <a:extLst>
              <a:ext uri="{FF2B5EF4-FFF2-40B4-BE49-F238E27FC236}">
                <a16:creationId xmlns:a16="http://schemas.microsoft.com/office/drawing/2014/main" id="{57BEDED6-8162-4179-A5AF-53521D87115C}"/>
              </a:ext>
            </a:extLst>
          </p:cNvPr>
          <p:cNvSpPr/>
          <p:nvPr/>
        </p:nvSpPr>
        <p:spPr>
          <a:xfrm>
            <a:off x="6393785" y="335541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 </a:t>
            </a:r>
            <a:endParaRPr kumimoji="0" lang="en-GB" sz="2000" b="0" i="0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  <a:sym typeface="Arial"/>
            </a:endParaRPr>
          </a:p>
        </p:txBody>
      </p:sp>
      <p:sp>
        <p:nvSpPr>
          <p:cNvPr id="37" name="CustomShape 23">
            <a:hlinkClick r:id="" action="ppaction://noaction">
              <a:snd r:embed="rId22" name="S12_14.wav"/>
            </a:hlinkClick>
            <a:extLst>
              <a:ext uri="{FF2B5EF4-FFF2-40B4-BE49-F238E27FC236}">
                <a16:creationId xmlns:a16="http://schemas.microsoft.com/office/drawing/2014/main" id="{92B35660-0C2B-40C1-9B4F-AE9C26C4D293}"/>
              </a:ext>
            </a:extLst>
          </p:cNvPr>
          <p:cNvSpPr/>
          <p:nvPr/>
        </p:nvSpPr>
        <p:spPr>
          <a:xfrm>
            <a:off x="6382226" y="438616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strike="noStrike" kern="1200" cap="none" spc="-1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strike="noStrike" kern="1200" cap="none" spc="-1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+mn-cs"/>
              <a:sym typeface="Arial"/>
            </a:endParaRPr>
          </a:p>
        </p:txBody>
      </p:sp>
      <p:sp>
        <p:nvSpPr>
          <p:cNvPr id="38" name="CustomShape 23">
            <a:hlinkClick r:id="" action="ppaction://noaction">
              <a:snd r:embed="rId23" name="S12_16.wav"/>
            </a:hlinkClick>
            <a:extLst>
              <a:ext uri="{FF2B5EF4-FFF2-40B4-BE49-F238E27FC236}">
                <a16:creationId xmlns:a16="http://schemas.microsoft.com/office/drawing/2014/main" id="{5991AD5B-766C-44E0-A00F-D27EC001E432}"/>
              </a:ext>
            </a:extLst>
          </p:cNvPr>
          <p:cNvSpPr/>
          <p:nvPr/>
        </p:nvSpPr>
        <p:spPr>
          <a:xfrm>
            <a:off x="6375325" y="546351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9" name="Picture 8" descr="A picture containing map&#10;&#10;Description automatically generated">
            <a:extLst>
              <a:ext uri="{FF2B5EF4-FFF2-40B4-BE49-F238E27FC236}">
                <a16:creationId xmlns:a16="http://schemas.microsoft.com/office/drawing/2014/main" id="{8786E111-2BA1-4F5C-954C-622B21F8E1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57" y="840510"/>
            <a:ext cx="1003637" cy="1521855"/>
          </a:xfrm>
          <a:prstGeom prst="rect">
            <a:avLst/>
          </a:prstGeom>
        </p:spPr>
      </p:pic>
      <p:pic>
        <p:nvPicPr>
          <p:cNvPr id="42" name="Picture 4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96B86C3-16BA-4228-82A9-2882E930BD6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9199088" y="2461950"/>
            <a:ext cx="631423" cy="724734"/>
          </a:xfrm>
          <a:prstGeom prst="rect">
            <a:avLst/>
          </a:prstGeom>
        </p:spPr>
      </p:pic>
      <p:pic>
        <p:nvPicPr>
          <p:cNvPr id="43" name="Picture 4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93C3726-F179-4A3C-B848-844FDA243C2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3229526" y="2442102"/>
            <a:ext cx="631423" cy="724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5C9DEB-435D-4A4F-8E94-239683A2B240}"/>
              </a:ext>
            </a:extLst>
          </p:cNvPr>
          <p:cNvSpPr txBox="1"/>
          <p:nvPr/>
        </p:nvSpPr>
        <p:spPr>
          <a:xfrm>
            <a:off x="8502387" y="133326"/>
            <a:ext cx="2592333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l’endroit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- place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3814573-1869-4A38-8E29-A7878290A4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14" y="3170607"/>
            <a:ext cx="384106" cy="40011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8207C81-A349-4A1B-ADB7-16EC008A1C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543" y="4101142"/>
            <a:ext cx="384106" cy="40011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B4A49D6-9B7B-4F5C-9979-B2343B57A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71" y="5659815"/>
            <a:ext cx="384106" cy="40011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FB04A57-B499-492E-8D16-512444E4B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754" y="3170607"/>
            <a:ext cx="384106" cy="40011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A833B47-48F8-4559-A59C-1CF9426B1B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473" y="4178904"/>
            <a:ext cx="384106" cy="40011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21DE5BA-E0C9-43CF-8C4F-F869AFC61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473" y="5196587"/>
            <a:ext cx="384106" cy="40011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5167978-7B14-49AE-B764-CC2F3B69DB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699" y="5689377"/>
            <a:ext cx="384106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74711" y="1226848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vr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21336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E2FF0BCC-7A62-49ED-9D0A-93673BED4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0380" y="3070768"/>
            <a:ext cx="2611239" cy="2419478"/>
          </a:xfrm>
          <a:prstGeom prst="rect">
            <a:avLst/>
          </a:prstGeom>
        </p:spPr>
      </p:pic>
      <p:pic>
        <p:nvPicPr>
          <p:cNvPr id="4" name="ai">
            <a:hlinkClick r:id="" action="ppaction://media"/>
            <a:extLst>
              <a:ext uri="{FF2B5EF4-FFF2-40B4-BE49-F238E27FC236}">
                <a16:creationId xmlns:a16="http://schemas.microsoft.com/office/drawing/2014/main" id="{CE5A6035-A929-4652-8707-5984EDC9B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1984" r="18171"/>
          <a:stretch/>
        </p:blipFill>
        <p:spPr>
          <a:xfrm>
            <a:off x="232328" y="1433201"/>
            <a:ext cx="2847570" cy="2293315"/>
          </a:xfrm>
          <a:prstGeom prst="rect">
            <a:avLst/>
          </a:prstGeom>
        </p:spPr>
      </p:pic>
      <p:pic>
        <p:nvPicPr>
          <p:cNvPr id="6" name="vrai">
            <a:hlinkClick r:id="" action="ppaction://media"/>
            <a:extLst>
              <a:ext uri="{FF2B5EF4-FFF2-40B4-BE49-F238E27FC236}">
                <a16:creationId xmlns:a16="http://schemas.microsoft.com/office/drawing/2014/main" id="{5C6EAF1C-E747-4D33-931E-2E0B0BE19D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13614" r="17891"/>
          <a:stretch/>
        </p:blipFill>
        <p:spPr>
          <a:xfrm>
            <a:off x="7724326" y="1526757"/>
            <a:ext cx="3547430" cy="291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74711" y="1226848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vr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21336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Shape, arrow&#10;&#10;Description automatically generated">
            <a:extLst>
              <a:ext uri="{FF2B5EF4-FFF2-40B4-BE49-F238E27FC236}">
                <a16:creationId xmlns:a16="http://schemas.microsoft.com/office/drawing/2014/main" id="{E2FF0BCC-7A62-49ED-9D0A-93673BED4E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0380" y="3070768"/>
            <a:ext cx="2611239" cy="2419478"/>
          </a:xfrm>
          <a:prstGeom prst="rect">
            <a:avLst/>
          </a:prstGeom>
        </p:spPr>
      </p:pic>
      <p:pic>
        <p:nvPicPr>
          <p:cNvPr id="8" name="Picture 9" descr="house">
            <a:extLst>
              <a:ext uri="{FF2B5EF4-FFF2-40B4-BE49-F238E27FC236}">
                <a16:creationId xmlns:a16="http://schemas.microsoft.com/office/drawing/2014/main" id="{6522F955-16F0-459D-AF95-74F02FD9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16" y="4120261"/>
            <a:ext cx="2959746" cy="19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FD81CA-56CB-4308-B382-CB7AF1AA2C97}"/>
              </a:ext>
            </a:extLst>
          </p:cNvPr>
          <p:cNvSpPr txBox="1"/>
          <p:nvPr/>
        </p:nvSpPr>
        <p:spPr>
          <a:xfrm>
            <a:off x="1026427" y="2869304"/>
            <a:ext cx="247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2C67F-4370-4C18-A674-29982FC73311}"/>
              </a:ext>
            </a:extLst>
          </p:cNvPr>
          <p:cNvSpPr txBox="1"/>
          <p:nvPr/>
        </p:nvSpPr>
        <p:spPr>
          <a:xfrm>
            <a:off x="8689971" y="2869304"/>
            <a:ext cx="247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A2834-1854-48EA-A89F-903BD05189F6}"/>
              </a:ext>
            </a:extLst>
          </p:cNvPr>
          <p:cNvSpPr txBox="1"/>
          <p:nvPr/>
        </p:nvSpPr>
        <p:spPr>
          <a:xfrm>
            <a:off x="1026427" y="6068174"/>
            <a:ext cx="247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73C384-C056-4B93-A24E-60D1DB208830}"/>
              </a:ext>
            </a:extLst>
          </p:cNvPr>
          <p:cNvSpPr txBox="1"/>
          <p:nvPr/>
        </p:nvSpPr>
        <p:spPr>
          <a:xfrm>
            <a:off x="8611010" y="6068174"/>
            <a:ext cx="247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45C2700-2AFD-4C7C-8AFA-F52AF530A37F}"/>
              </a:ext>
            </a:extLst>
          </p:cNvPr>
          <p:cNvGrpSpPr/>
          <p:nvPr/>
        </p:nvGrpSpPr>
        <p:grpSpPr>
          <a:xfrm>
            <a:off x="8554994" y="3271824"/>
            <a:ext cx="2775857" cy="2873150"/>
            <a:chOff x="8404867" y="3140316"/>
            <a:chExt cx="2775857" cy="2873150"/>
          </a:xfrm>
        </p:grpSpPr>
        <p:pic>
          <p:nvPicPr>
            <p:cNvPr id="5" name="Graphic 4" descr="Monthly calendar">
              <a:extLst>
                <a:ext uri="{FF2B5EF4-FFF2-40B4-BE49-F238E27FC236}">
                  <a16:creationId xmlns:a16="http://schemas.microsoft.com/office/drawing/2014/main" id="{63F4488A-9A9D-463A-884E-C2157ED30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04867" y="3140316"/>
              <a:ext cx="2775857" cy="2775857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DC2ECD3-4E58-4686-AAD4-121D7A64ED09}"/>
                </a:ext>
              </a:extLst>
            </p:cNvPr>
            <p:cNvSpPr/>
            <p:nvPr/>
          </p:nvSpPr>
          <p:spPr>
            <a:xfrm>
              <a:off x="8868229" y="4359019"/>
              <a:ext cx="1895411" cy="343610"/>
            </a:xfrm>
            <a:prstGeom prst="roundRect">
              <a:avLst/>
            </a:prstGeom>
            <a:noFill/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5C5703-9D14-4715-BB14-12C1BBA1D083}"/>
                </a:ext>
              </a:extLst>
            </p:cNvPr>
            <p:cNvSpPr txBox="1"/>
            <p:nvPr/>
          </p:nvSpPr>
          <p:spPr>
            <a:xfrm>
              <a:off x="8705123" y="5490246"/>
              <a:ext cx="2058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week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0E1450-4156-4247-B78D-AD90BC2BD9B3}"/>
              </a:ext>
            </a:extLst>
          </p:cNvPr>
          <p:cNvGrpSpPr/>
          <p:nvPr/>
        </p:nvGrpSpPr>
        <p:grpSpPr>
          <a:xfrm>
            <a:off x="8232441" y="515952"/>
            <a:ext cx="3156928" cy="2314629"/>
            <a:chOff x="8232441" y="515952"/>
            <a:chExt cx="3156928" cy="2314629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B806D82-A8DE-4B64-A83E-6D5954F6C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933" y="515952"/>
              <a:ext cx="1844707" cy="18447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C79913-E0C3-4FC7-BE34-4247B25F9F24}"/>
                </a:ext>
              </a:extLst>
            </p:cNvPr>
            <p:cNvSpPr txBox="1"/>
            <p:nvPr/>
          </p:nvSpPr>
          <p:spPr>
            <a:xfrm>
              <a:off x="8232441" y="2307361"/>
              <a:ext cx="3156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help, helping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CF212E-82E7-48B3-A1FC-D02C7E9CD127}"/>
              </a:ext>
            </a:extLst>
          </p:cNvPr>
          <p:cNvGrpSpPr/>
          <p:nvPr/>
        </p:nvGrpSpPr>
        <p:grpSpPr>
          <a:xfrm>
            <a:off x="764450" y="555565"/>
            <a:ext cx="3156928" cy="2560384"/>
            <a:chOff x="764450" y="555565"/>
            <a:chExt cx="3156928" cy="2560384"/>
          </a:xfrm>
        </p:grpSpPr>
        <p:pic>
          <p:nvPicPr>
            <p:cNvPr id="18" name="Picture 17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A4551C4A-74A2-44BD-9037-8B9C4AE08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916" y="555565"/>
              <a:ext cx="2560384" cy="256038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44C968-63DC-417F-83CC-F870D3ECA0E7}"/>
                </a:ext>
              </a:extLst>
            </p:cNvPr>
            <p:cNvSpPr txBox="1"/>
            <p:nvPr/>
          </p:nvSpPr>
          <p:spPr>
            <a:xfrm>
              <a:off x="764450" y="2327625"/>
              <a:ext cx="3156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like, liking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2330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46160" y="-106740"/>
            <a:ext cx="457128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[(a)in]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840971" y="158508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ain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320" y="1097280"/>
            <a:ext cx="1484520" cy="32778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steam train">
            <a:extLst>
              <a:ext uri="{FF2B5EF4-FFF2-40B4-BE49-F238E27FC236}">
                <a16:creationId xmlns:a16="http://schemas.microsoft.com/office/drawing/2014/main" id="{30B967C8-D197-46AC-A850-C9D370E5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9119" y="3194458"/>
            <a:ext cx="2844216" cy="24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a)in sound">
            <a:hlinkClick r:id="" action="ppaction://media"/>
            <a:extLst>
              <a:ext uri="{FF2B5EF4-FFF2-40B4-BE49-F238E27FC236}">
                <a16:creationId xmlns:a16="http://schemas.microsoft.com/office/drawing/2014/main" id="{D32F1350-55CA-4E60-9F04-DA46B78B6E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7045" y="2051458"/>
            <a:ext cx="3048000" cy="2286000"/>
          </a:xfrm>
          <a:prstGeom prst="rect">
            <a:avLst/>
          </a:prstGeom>
        </p:spPr>
      </p:pic>
      <p:pic>
        <p:nvPicPr>
          <p:cNvPr id="4" name="Train">
            <a:hlinkClick r:id="" action="ppaction://media"/>
            <a:extLst>
              <a:ext uri="{FF2B5EF4-FFF2-40B4-BE49-F238E27FC236}">
                <a16:creationId xmlns:a16="http://schemas.microsoft.com/office/drawing/2014/main" id="{628B3C15-F38C-4170-8034-A97DA8010C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4407" y="2560410"/>
            <a:ext cx="3527517" cy="264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205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46160" y="-106740"/>
            <a:ext cx="457128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[(a)in]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2840971" y="158508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tr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ain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7902" y="1091116"/>
            <a:ext cx="148793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2" descr="steam train">
            <a:extLst>
              <a:ext uri="{FF2B5EF4-FFF2-40B4-BE49-F238E27FC236}">
                <a16:creationId xmlns:a16="http://schemas.microsoft.com/office/drawing/2014/main" id="{30B967C8-D197-46AC-A850-C9D370E5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9119" y="3194458"/>
            <a:ext cx="2844216" cy="24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4A19AD-53A3-459E-BDB0-60D7D8D87C0E}"/>
              </a:ext>
            </a:extLst>
          </p:cNvPr>
          <p:cNvSpPr txBox="1"/>
          <p:nvPr/>
        </p:nvSpPr>
        <p:spPr>
          <a:xfrm>
            <a:off x="1165860" y="3194458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4C57-891B-4F81-946B-053005CFBDA6}"/>
              </a:ext>
            </a:extLst>
          </p:cNvPr>
          <p:cNvSpPr txBox="1"/>
          <p:nvPr/>
        </p:nvSpPr>
        <p:spPr>
          <a:xfrm>
            <a:off x="8866260" y="3194458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E44163-CE42-4CFE-BE96-E2CC8A812E6A}"/>
              </a:ext>
            </a:extLst>
          </p:cNvPr>
          <p:cNvSpPr txBox="1"/>
          <p:nvPr/>
        </p:nvSpPr>
        <p:spPr>
          <a:xfrm>
            <a:off x="1136503" y="5612040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ain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80883-E2B5-4338-9516-DF5EFD84D708}"/>
              </a:ext>
            </a:extLst>
          </p:cNvPr>
          <p:cNvSpPr txBox="1"/>
          <p:nvPr/>
        </p:nvSpPr>
        <p:spPr>
          <a:xfrm>
            <a:off x="8866260" y="5609326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5DF023-12F3-4797-BECC-FE8E70AFC3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76" y="4070619"/>
            <a:ext cx="1417327" cy="169626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7C7B114-E354-43D6-BE8A-1908A64AF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83" y="2168438"/>
            <a:ext cx="1447619" cy="111746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A15CB69-A226-41FD-954C-8779FFCD0E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2493">
            <a:off x="1842416" y="4131105"/>
            <a:ext cx="1230768" cy="1594517"/>
          </a:xfrm>
          <a:prstGeom prst="rect">
            <a:avLst/>
          </a:prstGeom>
        </p:spPr>
      </p:pic>
      <p:pic>
        <p:nvPicPr>
          <p:cNvPr id="17" name="Picture 1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8CDC5AAA-325B-4204-B36C-EC905B000D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672" y="1660216"/>
            <a:ext cx="2263134" cy="15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258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45A6D12-51A2-42E2-BCA1-56B49B9E1811}"/>
              </a:ext>
            </a:extLst>
          </p:cNvPr>
          <p:cNvGrpSpPr/>
          <p:nvPr/>
        </p:nvGrpSpPr>
        <p:grpSpPr>
          <a:xfrm>
            <a:off x="2537522" y="1061877"/>
            <a:ext cx="6496709" cy="4935976"/>
            <a:chOff x="2510813" y="1630233"/>
            <a:chExt cx="6496709" cy="4935976"/>
          </a:xfrm>
        </p:grpSpPr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E23ED26C-8EAA-44C4-9EDC-F936AF22D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13" y="1630233"/>
              <a:ext cx="6496709" cy="493597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8BDE772-81A2-4C37-8EC8-25971D3F338A}"/>
                </a:ext>
              </a:extLst>
            </p:cNvPr>
            <p:cNvSpPr/>
            <p:nvPr/>
          </p:nvSpPr>
          <p:spPr>
            <a:xfrm>
              <a:off x="6318914" y="1990579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75E7D0-C9A9-4500-83CF-068FF5071327}"/>
                </a:ext>
              </a:extLst>
            </p:cNvPr>
            <p:cNvSpPr/>
            <p:nvPr/>
          </p:nvSpPr>
          <p:spPr>
            <a:xfrm>
              <a:off x="6594143" y="3876244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FA772DE-B6B7-404C-9930-C40C1B1E4BFC}"/>
                </a:ext>
              </a:extLst>
            </p:cNvPr>
            <p:cNvSpPr/>
            <p:nvPr/>
          </p:nvSpPr>
          <p:spPr>
            <a:xfrm>
              <a:off x="7306102" y="5227767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87C60EA-BC3C-46B6-8BA2-64363A58D668}"/>
                </a:ext>
              </a:extLst>
            </p:cNvPr>
            <p:cNvSpPr/>
            <p:nvPr/>
          </p:nvSpPr>
          <p:spPr>
            <a:xfrm>
              <a:off x="8193206" y="3753414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73D9F3A-43EA-4626-B958-F30E35682016}"/>
                </a:ext>
              </a:extLst>
            </p:cNvPr>
            <p:cNvSpPr/>
            <p:nvPr/>
          </p:nvSpPr>
          <p:spPr>
            <a:xfrm>
              <a:off x="5324902" y="2587756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A0E1A07-DF08-4B9D-AF03-7F473A3D3D28}"/>
                </a:ext>
              </a:extLst>
            </p:cNvPr>
            <p:cNvSpPr/>
            <p:nvPr/>
          </p:nvSpPr>
          <p:spPr>
            <a:xfrm>
              <a:off x="6441743" y="6021611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1B66388-D72E-4489-98DF-4DB0D58AA23F}"/>
                </a:ext>
              </a:extLst>
            </p:cNvPr>
            <p:cNvSpPr/>
            <p:nvPr/>
          </p:nvSpPr>
          <p:spPr>
            <a:xfrm>
              <a:off x="3178657" y="5753598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6E66EA4-34FC-425E-9687-59C68765DE58}"/>
                </a:ext>
              </a:extLst>
            </p:cNvPr>
            <p:cNvSpPr/>
            <p:nvPr/>
          </p:nvSpPr>
          <p:spPr>
            <a:xfrm>
              <a:off x="7844382" y="4452100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61F154A-374D-4560-871F-A18079B24940}"/>
                </a:ext>
              </a:extLst>
            </p:cNvPr>
            <p:cNvSpPr/>
            <p:nvPr/>
          </p:nvSpPr>
          <p:spPr>
            <a:xfrm>
              <a:off x="6716972" y="5573529"/>
              <a:ext cx="122829" cy="12283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1CC4BD-0237-4A33-8892-7F6E52E4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5" y="146240"/>
            <a:ext cx="4486627" cy="678950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S2_1.wav"/>
                </a:hlinkClick>
              </a:rPr>
              <a:t>À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hlinkClick r:id="" action="ppaction://noaction">
                  <a:snd r:embed="rId4" name="S2_1.wav"/>
                </a:hlinkClick>
              </a:rPr>
              <a:t>Haïti</a:t>
            </a:r>
            <a:endParaRPr lang="en-GB" dirty="0">
              <a:hlinkClick r:id="" action="ppaction://noaction">
                <a:snd r:embed="rId4" name="S2_1.wav"/>
              </a:hlinkClick>
            </a:endParaRPr>
          </a:p>
        </p:txBody>
      </p:sp>
      <p:sp>
        <p:nvSpPr>
          <p:cNvPr id="17" name="Speech Bubble: Rectangle with Corners Rounded 16">
            <a:hlinkClick r:id="" action="ppaction://noaction">
              <a:snd r:embed="rId5" name="S2_4.wav"/>
            </a:hlinkClick>
            <a:extLst>
              <a:ext uri="{FF2B5EF4-FFF2-40B4-BE49-F238E27FC236}">
                <a16:creationId xmlns:a16="http://schemas.microsoft.com/office/drawing/2014/main" id="{EC3D6901-DB50-4B4F-8C55-0732DB65D164}"/>
              </a:ext>
            </a:extLst>
          </p:cNvPr>
          <p:cNvSpPr/>
          <p:nvPr/>
        </p:nvSpPr>
        <p:spPr>
          <a:xfrm>
            <a:off x="3758229" y="789511"/>
            <a:ext cx="2361063" cy="482968"/>
          </a:xfrm>
          <a:prstGeom prst="wedgeRoundRectCallout">
            <a:avLst>
              <a:gd name="adj1" fmla="val 55786"/>
              <a:gd name="adj2" fmla="val 103677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Port-de-P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5751D869-F61F-4CFF-8C9C-A290880930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6018" y="-78183"/>
            <a:ext cx="914400" cy="914400"/>
          </a:xfrm>
          <a:prstGeom prst="rect">
            <a:avLst/>
          </a:prstGeom>
        </p:spPr>
      </p:pic>
      <p:sp>
        <p:nvSpPr>
          <p:cNvPr id="21" name="Speech Bubble: Rectangle with Corners Rounded 20">
            <a:hlinkClick r:id="" action="ppaction://noaction">
              <a:snd r:embed="rId8" name="S2_2.wav"/>
            </a:hlinkClick>
            <a:extLst>
              <a:ext uri="{FF2B5EF4-FFF2-40B4-BE49-F238E27FC236}">
                <a16:creationId xmlns:a16="http://schemas.microsoft.com/office/drawing/2014/main" id="{57F20F33-71DF-441F-9AE4-708BC677D503}"/>
              </a:ext>
            </a:extLst>
          </p:cNvPr>
          <p:cNvSpPr/>
          <p:nvPr/>
        </p:nvSpPr>
        <p:spPr>
          <a:xfrm>
            <a:off x="3178657" y="102967"/>
            <a:ext cx="7700335" cy="547644"/>
          </a:xfrm>
          <a:prstGeom prst="wedgeRoundRectCallout">
            <a:avLst>
              <a:gd name="adj1" fmla="val -55909"/>
              <a:gd name="adj2" fmla="val -475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7">
            <a:hlinkClick r:id="" action="ppaction://noaction">
              <a:snd r:embed="rId8" name="S2_2.wav"/>
            </a:hlinkClick>
            <a:extLst>
              <a:ext uri="{FF2B5EF4-FFF2-40B4-BE49-F238E27FC236}">
                <a16:creationId xmlns:a16="http://schemas.microsoft.com/office/drawing/2014/main" id="{C5F9C582-CD02-4222-A40E-F988024B6EEE}"/>
              </a:ext>
            </a:extLst>
          </p:cNvPr>
          <p:cNvSpPr/>
          <p:nvPr/>
        </p:nvSpPr>
        <p:spPr>
          <a:xfrm>
            <a:off x="3163234" y="161724"/>
            <a:ext cx="861905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spc="-1" dirty="0" err="1">
                <a:solidFill>
                  <a:srgbClr val="002060"/>
                </a:solidFill>
                <a:latin typeface="Century Gothic"/>
              </a:rPr>
              <a:t>Prononce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 le nom* des </a:t>
            </a:r>
            <a:r>
              <a:rPr lang="en-GB" sz="2200" spc="-1" dirty="0" err="1">
                <a:solidFill>
                  <a:srgbClr val="002060"/>
                </a:solidFill>
                <a:latin typeface="Century Gothic"/>
              </a:rPr>
              <a:t>villes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. </a:t>
            </a:r>
            <a:r>
              <a:rPr lang="en-GB" sz="2200" spc="-1" dirty="0" err="1">
                <a:solidFill>
                  <a:srgbClr val="002060"/>
                </a:solidFill>
                <a:latin typeface="Century Gothic"/>
              </a:rPr>
              <a:t>C’est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 le son [</a:t>
            </a:r>
            <a:r>
              <a:rPr lang="en-GB" sz="2200" b="1" spc="-1" dirty="0">
                <a:solidFill>
                  <a:srgbClr val="002060"/>
                </a:solidFill>
                <a:latin typeface="Century Gothic"/>
              </a:rPr>
              <a:t>ai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] </a:t>
            </a:r>
            <a:r>
              <a:rPr lang="en-GB" sz="2200" spc="-1" dirty="0" err="1">
                <a:solidFill>
                  <a:srgbClr val="002060"/>
                </a:solidFill>
                <a:latin typeface="Century Gothic"/>
              </a:rPr>
              <a:t>ou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 [(</a:t>
            </a:r>
            <a:r>
              <a:rPr lang="en-GB" sz="2200" b="1" spc="-1" dirty="0">
                <a:solidFill>
                  <a:srgbClr val="002060"/>
                </a:solidFill>
                <a:latin typeface="Century Gothic"/>
              </a:rPr>
              <a:t>a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)</a:t>
            </a:r>
            <a:r>
              <a:rPr lang="en-GB" sz="2200" b="1" spc="-1" dirty="0">
                <a:solidFill>
                  <a:srgbClr val="002060"/>
                </a:solidFill>
                <a:latin typeface="Century Gothic"/>
              </a:rPr>
              <a:t>in</a:t>
            </a:r>
            <a:r>
              <a:rPr lang="en-GB" sz="2200" spc="-1" dirty="0">
                <a:solidFill>
                  <a:srgbClr val="002060"/>
                </a:solidFill>
                <a:latin typeface="Century Gothic"/>
              </a:rPr>
              <a:t>] ?</a:t>
            </a:r>
            <a:endParaRPr kumimoji="0" lang="en-GB" sz="2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727164" y="146240"/>
            <a:ext cx="1492132" cy="876014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23" name="Google Shape;111;p3">
            <a:extLst>
              <a:ext uri="{FF2B5EF4-FFF2-40B4-BE49-F238E27FC236}">
                <a16:creationId xmlns:a16="http://schemas.microsoft.com/office/drawing/2014/main" id="{F8B3C090-1460-45C9-AC1E-52EA553A99F0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11060312" y="1140003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992F1A3-3CAE-4462-8B95-ECD85389AEB5}"/>
              </a:ext>
            </a:extLst>
          </p:cNvPr>
          <p:cNvSpPr txBox="1">
            <a:spLocks/>
          </p:cNvSpPr>
          <p:nvPr/>
        </p:nvSpPr>
        <p:spPr>
          <a:xfrm>
            <a:off x="10704063" y="1990579"/>
            <a:ext cx="1487937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Speech Bubble: Rectangle with Corners Rounded 25">
            <a:hlinkClick r:id="" action="ppaction://noaction">
              <a:snd r:embed="rId12" name="S2_5.wav"/>
            </a:hlinkClick>
            <a:extLst>
              <a:ext uri="{FF2B5EF4-FFF2-40B4-BE49-F238E27FC236}">
                <a16:creationId xmlns:a16="http://schemas.microsoft.com/office/drawing/2014/main" id="{87B7E3AD-D2BF-4907-9975-389EDA41903D}"/>
              </a:ext>
            </a:extLst>
          </p:cNvPr>
          <p:cNvSpPr/>
          <p:nvPr/>
        </p:nvSpPr>
        <p:spPr>
          <a:xfrm>
            <a:off x="8751495" y="1797130"/>
            <a:ext cx="1862374" cy="482968"/>
          </a:xfrm>
          <a:prstGeom prst="wedgeRoundRectCallout">
            <a:avLst>
              <a:gd name="adj1" fmla="val -156125"/>
              <a:gd name="adj2" fmla="val 23649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t-Marc</a:t>
            </a:r>
          </a:p>
        </p:txBody>
      </p:sp>
      <p:sp>
        <p:nvSpPr>
          <p:cNvPr id="27" name="Speech Bubble: Rectangle with Corners Rounded 26">
            <a:hlinkClick r:id="" action="ppaction://noaction">
              <a:snd r:embed="rId13" name="S2_11.wav"/>
            </a:hlinkClick>
            <a:extLst>
              <a:ext uri="{FF2B5EF4-FFF2-40B4-BE49-F238E27FC236}">
                <a16:creationId xmlns:a16="http://schemas.microsoft.com/office/drawing/2014/main" id="{53739804-59CC-401F-A573-A3CBB1999622}"/>
              </a:ext>
            </a:extLst>
          </p:cNvPr>
          <p:cNvSpPr/>
          <p:nvPr/>
        </p:nvSpPr>
        <p:spPr>
          <a:xfrm>
            <a:off x="1043519" y="2679012"/>
            <a:ext cx="2468762" cy="482968"/>
          </a:xfrm>
          <a:prstGeom prst="wedgeRoundRectCallout">
            <a:avLst>
              <a:gd name="adj1" fmla="val 194889"/>
              <a:gd name="adj2" fmla="val 35800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Port-au-P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</a:t>
            </a:r>
          </a:p>
        </p:txBody>
      </p:sp>
      <p:sp>
        <p:nvSpPr>
          <p:cNvPr id="30" name="Speech Bubble: Rectangle with Corners Rounded 29">
            <a:hlinkClick r:id="" action="ppaction://noaction">
              <a:snd r:embed="rId14" name="S2_6.wav"/>
            </a:hlinkClick>
            <a:extLst>
              <a:ext uri="{FF2B5EF4-FFF2-40B4-BE49-F238E27FC236}">
                <a16:creationId xmlns:a16="http://schemas.microsoft.com/office/drawing/2014/main" id="{F61E0872-7FF6-4D7B-9F90-8E1FCA84D727}"/>
              </a:ext>
            </a:extLst>
          </p:cNvPr>
          <p:cNvSpPr/>
          <p:nvPr/>
        </p:nvSpPr>
        <p:spPr>
          <a:xfrm>
            <a:off x="9861868" y="2532383"/>
            <a:ext cx="1862374" cy="482968"/>
          </a:xfrm>
          <a:prstGeom prst="wedgeRoundRectCallout">
            <a:avLst>
              <a:gd name="adj1" fmla="val -123881"/>
              <a:gd name="adj2" fmla="val 92374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fr-FR" sz="24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che</a:t>
            </a:r>
          </a:p>
        </p:txBody>
      </p:sp>
      <p:sp>
        <p:nvSpPr>
          <p:cNvPr id="32" name="Speech Bubble: Rectangle with Corners Rounded 31">
            <a:hlinkClick r:id="" action="ppaction://noaction">
              <a:snd r:embed="rId15" name="S2_3.wav"/>
            </a:hlinkClick>
            <a:extLst>
              <a:ext uri="{FF2B5EF4-FFF2-40B4-BE49-F238E27FC236}">
                <a16:creationId xmlns:a16="http://schemas.microsoft.com/office/drawing/2014/main" id="{1607B542-4215-4000-A535-37C69F947A1E}"/>
              </a:ext>
            </a:extLst>
          </p:cNvPr>
          <p:cNvSpPr/>
          <p:nvPr/>
        </p:nvSpPr>
        <p:spPr>
          <a:xfrm>
            <a:off x="1078126" y="1413234"/>
            <a:ext cx="2545724" cy="482968"/>
          </a:xfrm>
          <a:prstGeom prst="wedgeRoundRectCallout">
            <a:avLst>
              <a:gd name="adj1" fmla="val 108776"/>
              <a:gd name="adj2" fmla="val 9520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de Henne</a:t>
            </a:r>
          </a:p>
        </p:txBody>
      </p:sp>
      <p:sp>
        <p:nvSpPr>
          <p:cNvPr id="34" name="Speech Bubble: Rectangle with Corners Rounded 33">
            <a:hlinkClick r:id="" action="ppaction://noaction">
              <a:snd r:embed="rId16" name="S2_9.wav"/>
            </a:hlinkClick>
            <a:extLst>
              <a:ext uri="{FF2B5EF4-FFF2-40B4-BE49-F238E27FC236}">
                <a16:creationId xmlns:a16="http://schemas.microsoft.com/office/drawing/2014/main" id="{BC3088BB-144E-4F7E-BF47-2C7B0A3D4F57}"/>
              </a:ext>
            </a:extLst>
          </p:cNvPr>
          <p:cNvSpPr/>
          <p:nvPr/>
        </p:nvSpPr>
        <p:spPr>
          <a:xfrm>
            <a:off x="4096083" y="5908328"/>
            <a:ext cx="1685353" cy="482968"/>
          </a:xfrm>
          <a:prstGeom prst="wedgeRoundRectCallout">
            <a:avLst>
              <a:gd name="adj1" fmla="val 84096"/>
              <a:gd name="adj2" fmla="val -113911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net</a:t>
            </a:r>
          </a:p>
        </p:txBody>
      </p:sp>
      <p:sp>
        <p:nvSpPr>
          <p:cNvPr id="36" name="Speech Bubble: Rectangle with Corners Rounded 35">
            <a:hlinkClick r:id="" action="ppaction://noaction">
              <a:snd r:embed="rId17" name="S2_10.wav"/>
            </a:hlinkClick>
            <a:extLst>
              <a:ext uri="{FF2B5EF4-FFF2-40B4-BE49-F238E27FC236}">
                <a16:creationId xmlns:a16="http://schemas.microsoft.com/office/drawing/2014/main" id="{37BBBA26-56C8-4A87-A9D8-81369F70EA60}"/>
              </a:ext>
            </a:extLst>
          </p:cNvPr>
          <p:cNvSpPr/>
          <p:nvPr/>
        </p:nvSpPr>
        <p:spPr>
          <a:xfrm>
            <a:off x="434694" y="4427758"/>
            <a:ext cx="2545724" cy="482968"/>
          </a:xfrm>
          <a:prstGeom prst="wedgeRoundRectCallout">
            <a:avLst>
              <a:gd name="adj1" fmla="val 54630"/>
              <a:gd name="adj2" fmla="val 182800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prstClr val="white"/>
                </a:solidFill>
                <a:latin typeface="Century Gothic" panose="020F0302020204030204"/>
              </a:rPr>
              <a:t>Les Angl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38" name="Speech Bubble: Rectangle with Corners Rounded 37">
            <a:hlinkClick r:id="" action="ppaction://noaction">
              <a:snd r:embed="rId18" name="S2_7.wav"/>
            </a:hlinkClick>
            <a:extLst>
              <a:ext uri="{FF2B5EF4-FFF2-40B4-BE49-F238E27FC236}">
                <a16:creationId xmlns:a16="http://schemas.microsoft.com/office/drawing/2014/main" id="{9C658F41-A68D-4857-96ED-2EE124FD013B}"/>
              </a:ext>
            </a:extLst>
          </p:cNvPr>
          <p:cNvSpPr/>
          <p:nvPr/>
        </p:nvSpPr>
        <p:spPr>
          <a:xfrm>
            <a:off x="9531379" y="4237858"/>
            <a:ext cx="2468762" cy="482968"/>
          </a:xfrm>
          <a:prstGeom prst="wedgeRoundRectCallout">
            <a:avLst>
              <a:gd name="adj1" fmla="val -108056"/>
              <a:gd name="adj2" fmla="val -105433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Mirebal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ai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</a:p>
        </p:txBody>
      </p:sp>
      <p:sp>
        <p:nvSpPr>
          <p:cNvPr id="40" name="Speech Bubble: Rectangle with Corners Rounded 39">
            <a:hlinkClick r:id="" action="ppaction://noaction">
              <a:snd r:embed="rId19" name="S2_8.wav"/>
            </a:hlinkClick>
            <a:extLst>
              <a:ext uri="{FF2B5EF4-FFF2-40B4-BE49-F238E27FC236}">
                <a16:creationId xmlns:a16="http://schemas.microsoft.com/office/drawing/2014/main" id="{AC1DF8DC-EB3D-43CF-8F3D-C54C8E19E598}"/>
              </a:ext>
            </a:extLst>
          </p:cNvPr>
          <p:cNvSpPr/>
          <p:nvPr/>
        </p:nvSpPr>
        <p:spPr>
          <a:xfrm>
            <a:off x="8599353" y="5005173"/>
            <a:ext cx="1366905" cy="482968"/>
          </a:xfrm>
          <a:prstGeom prst="wedgeRoundRectCallout">
            <a:avLst>
              <a:gd name="adj1" fmla="val -168023"/>
              <a:gd name="adj2" fmla="val -46091"/>
              <a:gd name="adj3" fmla="val 16667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noProof="0" dirty="0">
                <a:solidFill>
                  <a:prstClr val="white"/>
                </a:solidFill>
                <a:latin typeface="Century Gothic" panose="020F0302020204030204"/>
              </a:rPr>
              <a:t>Trou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E8C9C9B-5E61-4545-B5B8-967C643E0718}"/>
              </a:ext>
            </a:extLst>
          </p:cNvPr>
          <p:cNvSpPr/>
          <p:nvPr/>
        </p:nvSpPr>
        <p:spPr>
          <a:xfrm>
            <a:off x="6119292" y="6115928"/>
            <a:ext cx="5632984" cy="618734"/>
          </a:xfrm>
          <a:prstGeom prst="wedgeRoundRectCallout">
            <a:avLst>
              <a:gd name="adj1" fmla="val -54981"/>
              <a:gd name="adj2" fmla="val -44507"/>
              <a:gd name="adj3" fmla="val 16667"/>
            </a:avLst>
          </a:prstGeom>
          <a:solidFill>
            <a:srgbClr val="2BC0C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Note: when [(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is followed by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the sound changes to [a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], as 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9F259C8-AADB-4B29-86B1-2442E636CD7B}"/>
              </a:ext>
            </a:extLst>
          </p:cNvPr>
          <p:cNvSpPr/>
          <p:nvPr/>
        </p:nvSpPr>
        <p:spPr>
          <a:xfrm>
            <a:off x="189925" y="3399531"/>
            <a:ext cx="2926175" cy="968425"/>
          </a:xfrm>
          <a:prstGeom prst="wedgeRoundRectCallout">
            <a:avLst>
              <a:gd name="adj1" fmla="val 61509"/>
              <a:gd name="adj2" fmla="val 24392"/>
              <a:gd name="adj3" fmla="val 16667"/>
            </a:avLst>
          </a:prstGeom>
          <a:solidFill>
            <a:srgbClr val="2BC0C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Port-au-Prince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capitale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d’Haïti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port,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quoi 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  <p:bldP spid="27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5" y="1628991"/>
            <a:ext cx="16512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S7_1.wav"/>
                </a:hlinkClick>
              </a:rPr>
              <a:t>aller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7" name="S7_1.wav"/>
                </a:hlinkClick>
              </a:rPr>
              <a:t> (to go, to be going)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7" name="S7_1.wav"/>
              </a:hlinkClick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an irregular verb meaning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go, to be going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5" y="1607076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5799" y="2975189"/>
            <a:ext cx="4555847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54783" y="2940944"/>
            <a:ext cx="47508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Port-au-Prince.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990" y="22025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54783" y="214250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990" y="364131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2045" y="3592811"/>
            <a:ext cx="6460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 to Port-au-Prince.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2046" y="4349797"/>
            <a:ext cx="45296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608290" y="4320373"/>
            <a:ext cx="49371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Port-au-Prince.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236" y="501592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8291" y="4967419"/>
            <a:ext cx="64344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goes|is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going to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Port-au-Prince.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8" y="1388916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59C3F23-7C45-4AF9-89B4-87676ACB8167}"/>
              </a:ext>
            </a:extLst>
          </p:cNvPr>
          <p:cNvSpPr/>
          <p:nvPr/>
        </p:nvSpPr>
        <p:spPr>
          <a:xfrm>
            <a:off x="4905448" y="1979941"/>
            <a:ext cx="5814388" cy="1197916"/>
          </a:xfrm>
          <a:prstGeom prst="wedgeRoundRectCallout">
            <a:avLst>
              <a:gd name="adj1" fmla="val -99816"/>
              <a:gd name="adj2" fmla="val 319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Here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often pronounced (like English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’) because it is followed by a vowel.  This is optional liaison.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35ADA70-E6EE-4F29-8530-426ACF6B629A}"/>
              </a:ext>
            </a:extLst>
          </p:cNvPr>
          <p:cNvSpPr/>
          <p:nvPr/>
        </p:nvSpPr>
        <p:spPr>
          <a:xfrm>
            <a:off x="582046" y="5665557"/>
            <a:ext cx="4723582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Google Shape;171;p8">
            <a:extLst>
              <a:ext uri="{FF2B5EF4-FFF2-40B4-BE49-F238E27FC236}">
                <a16:creationId xmlns:a16="http://schemas.microsoft.com/office/drawing/2014/main" id="{DF004927-30C3-4995-B593-621C34AE3583}"/>
              </a:ext>
            </a:extLst>
          </p:cNvPr>
          <p:cNvSpPr txBox="1"/>
          <p:nvPr/>
        </p:nvSpPr>
        <p:spPr>
          <a:xfrm>
            <a:off x="554783" y="5643641"/>
            <a:ext cx="51855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Port-au-Prince.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9" name="Google Shape;183;p8">
            <a:extLst>
              <a:ext uri="{FF2B5EF4-FFF2-40B4-BE49-F238E27FC236}">
                <a16:creationId xmlns:a16="http://schemas.microsoft.com/office/drawing/2014/main" id="{377172CF-4339-4601-853C-D8CC69E3664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4236" y="633168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171;p8">
            <a:extLst>
              <a:ext uri="{FF2B5EF4-FFF2-40B4-BE49-F238E27FC236}">
                <a16:creationId xmlns:a16="http://schemas.microsoft.com/office/drawing/2014/main" id="{EECC4E73-96F0-48E2-B7F7-672D65DA64D9}"/>
              </a:ext>
            </a:extLst>
          </p:cNvPr>
          <p:cNvSpPr txBox="1"/>
          <p:nvPr/>
        </p:nvSpPr>
        <p:spPr>
          <a:xfrm>
            <a:off x="608290" y="6283179"/>
            <a:ext cx="80860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 also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goes|is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also going to Port-au-Prince.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BB4E720-1554-42CD-B8E8-0EDADD29C08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642" y="3751766"/>
            <a:ext cx="3323557" cy="26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8" grpId="0"/>
      <p:bldP spid="50" grpId="0"/>
      <p:bldP spid="54" grpId="0"/>
      <p:bldP spid="28" grpId="0" animBg="1"/>
      <p:bldP spid="29" grpId="0"/>
      <p:bldP spid="31" grpId="0"/>
      <p:bldP spid="24" grpId="0" animBg="1"/>
      <p:bldP spid="48" grpId="0" animBg="1"/>
      <p:bldP spid="56" grpId="0" animBg="1"/>
      <p:bldP spid="57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S8_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Renée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Haïti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et Mylène,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aussi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A738C222-7AAE-4F02-BDE1-FE676BFCA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8036" y="401618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S8_2.wav"/>
            </a:hlinkClick>
            <a:extLst>
              <a:ext uri="{FF2B5EF4-FFF2-40B4-BE49-F238E27FC236}">
                <a16:creationId xmlns:a16="http://schemas.microsoft.com/office/drawing/2014/main" id="{1F57809B-C166-4168-8049-D58D7EE37CC7}"/>
              </a:ext>
            </a:extLst>
          </p:cNvPr>
          <p:cNvSpPr/>
          <p:nvPr/>
        </p:nvSpPr>
        <p:spPr>
          <a:xfrm>
            <a:off x="1240675" y="582768"/>
            <a:ext cx="7888336" cy="547644"/>
          </a:xfrm>
          <a:prstGeom prst="wedgeRoundRectCallout">
            <a:avLst>
              <a:gd name="adj1" fmla="val -54944"/>
              <a:gd name="adj2" fmla="val -1717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S8_2.wav"/>
            </a:hlinkClick>
            <a:extLst>
              <a:ext uri="{FF2B5EF4-FFF2-40B4-BE49-F238E27FC236}">
                <a16:creationId xmlns:a16="http://schemas.microsoft.com/office/drawing/2014/main" id="{7E0356F1-E59C-48D3-AE35-6183BAECF93F}"/>
              </a:ext>
            </a:extLst>
          </p:cNvPr>
          <p:cNvSpPr/>
          <p:nvPr/>
        </p:nvSpPr>
        <p:spPr>
          <a:xfrm>
            <a:off x="1199102" y="639520"/>
            <a:ext cx="1007510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Renée écrit des messages. Qui va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où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exactement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7EFC1004-E095-4AC8-A6FF-39BA76EF7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3" y="1101542"/>
            <a:ext cx="1003637" cy="152185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AAA4F1A-E08B-46D5-A645-17AE6F160A59}"/>
              </a:ext>
            </a:extLst>
          </p:cNvPr>
          <p:cNvSpPr/>
          <p:nvPr/>
        </p:nvSpPr>
        <p:spPr>
          <a:xfrm>
            <a:off x="1683936" y="1407443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…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vais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à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l’Ile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de la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Tortue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graphicFrame>
        <p:nvGraphicFramePr>
          <p:cNvPr id="12" name="Google Shape;258;p34">
            <a:extLst>
              <a:ext uri="{FF2B5EF4-FFF2-40B4-BE49-F238E27FC236}">
                <a16:creationId xmlns:a16="http://schemas.microsoft.com/office/drawing/2014/main" id="{7ED3E84F-A3A9-4DDE-9207-73385886D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51666"/>
              </p:ext>
            </p:extLst>
          </p:nvPr>
        </p:nvGraphicFramePr>
        <p:xfrm>
          <a:off x="7518575" y="2291830"/>
          <a:ext cx="3430213" cy="427421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38CA3C6-C1C7-4BC7-8AE8-45073AEC74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75" y="3252874"/>
            <a:ext cx="384106" cy="4001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B20FEF-BC9B-4420-8740-6DC567E88A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182" y="3784650"/>
            <a:ext cx="383067" cy="39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10FDD0-E759-42EC-B4C8-F3BB42727B75}"/>
              </a:ext>
            </a:extLst>
          </p:cNvPr>
          <p:cNvSpPr txBox="1"/>
          <p:nvPr/>
        </p:nvSpPr>
        <p:spPr>
          <a:xfrm>
            <a:off x="6909070" y="3209434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E110FF-4130-4EC2-95C6-C7047E4C2B17}"/>
              </a:ext>
            </a:extLst>
          </p:cNvPr>
          <p:cNvSpPr txBox="1"/>
          <p:nvPr/>
        </p:nvSpPr>
        <p:spPr>
          <a:xfrm>
            <a:off x="6925305" y="3771609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E6F99E-9C15-4F6A-A8C4-9D107B2FC711}"/>
              </a:ext>
            </a:extLst>
          </p:cNvPr>
          <p:cNvSpPr txBox="1"/>
          <p:nvPr/>
        </p:nvSpPr>
        <p:spPr>
          <a:xfrm>
            <a:off x="6921267" y="4340483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CFF811-EEB3-4B7E-8744-C9B170D55453}"/>
              </a:ext>
            </a:extLst>
          </p:cNvPr>
          <p:cNvSpPr txBox="1"/>
          <p:nvPr/>
        </p:nvSpPr>
        <p:spPr>
          <a:xfrm>
            <a:off x="6925305" y="4931307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BA154A-3F59-4BFF-AA83-7673BBC2A0F2}"/>
              </a:ext>
            </a:extLst>
          </p:cNvPr>
          <p:cNvSpPr txBox="1"/>
          <p:nvPr/>
        </p:nvSpPr>
        <p:spPr>
          <a:xfrm>
            <a:off x="6917330" y="5474361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[5]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6EF6E8-716D-46DC-B55A-67A9D3C919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241" y="4370732"/>
            <a:ext cx="383067" cy="399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F9637-A4F9-4227-BA6E-B9DA11B786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646" y="4917355"/>
            <a:ext cx="383067" cy="3990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E96AAD-7B77-449F-8D75-FC55CC9A74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5" y="5536998"/>
            <a:ext cx="383067" cy="3990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871924-D804-4C62-953E-6A0FACE4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15" y="6075526"/>
            <a:ext cx="383067" cy="3990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F701B2-103F-4457-9C3C-8EAD9E3B3511}"/>
              </a:ext>
            </a:extLst>
          </p:cNvPr>
          <p:cNvSpPr txBox="1"/>
          <p:nvPr/>
        </p:nvSpPr>
        <p:spPr>
          <a:xfrm>
            <a:off x="6919694" y="6044208"/>
            <a:ext cx="6828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[6]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DC04EF7-E8B1-45F5-A225-0317AE4940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440" y="2704370"/>
            <a:ext cx="451477" cy="457163"/>
          </a:xfrm>
          <a:prstGeom prst="rect">
            <a:avLst/>
          </a:prstGeom>
        </p:spPr>
      </p:pic>
      <p:pic>
        <p:nvPicPr>
          <p:cNvPr id="26" name="Picture 2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CBD3779-072B-4EE1-86F6-19F2893E02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8651181" y="2442935"/>
            <a:ext cx="631423" cy="724734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1DAEC1F-F382-4495-A598-812E6CF85095}"/>
              </a:ext>
            </a:extLst>
          </p:cNvPr>
          <p:cNvSpPr/>
          <p:nvPr/>
        </p:nvSpPr>
        <p:spPr>
          <a:xfrm>
            <a:off x="1683936" y="2349575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…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à Plaisance. 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62949A19-2169-4BC7-9008-14F6F82AA34C}"/>
              </a:ext>
            </a:extLst>
          </p:cNvPr>
          <p:cNvSpPr/>
          <p:nvPr/>
        </p:nvSpPr>
        <p:spPr>
          <a:xfrm>
            <a:off x="1682781" y="3291707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…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à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Milot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0E21082E-78CD-411C-BF6C-873AFCD71063}"/>
              </a:ext>
            </a:extLst>
          </p:cNvPr>
          <p:cNvSpPr/>
          <p:nvPr/>
        </p:nvSpPr>
        <p:spPr>
          <a:xfrm>
            <a:off x="1682781" y="4233274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…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vais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à Saint-Raphaël.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DED334E-A6B7-422B-A9E3-60E473B18AC3}"/>
              </a:ext>
            </a:extLst>
          </p:cNvPr>
          <p:cNvSpPr/>
          <p:nvPr/>
        </p:nvSpPr>
        <p:spPr>
          <a:xfrm>
            <a:off x="1682781" y="5200539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…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vais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à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Verrettes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4BAF537-7A17-4FE6-ABE7-EC75FC1FF3C1}"/>
              </a:ext>
            </a:extLst>
          </p:cNvPr>
          <p:cNvSpPr/>
          <p:nvPr/>
        </p:nvSpPr>
        <p:spPr>
          <a:xfrm>
            <a:off x="1682781" y="6075526"/>
            <a:ext cx="4412064" cy="547644"/>
          </a:xfrm>
          <a:prstGeom prst="wedgeRoundRectCallout">
            <a:avLst>
              <a:gd name="adj1" fmla="val -20861"/>
              <a:gd name="adj2" fmla="val 81660"/>
              <a:gd name="adj3" fmla="val 16667"/>
            </a:avLst>
          </a:prstGeom>
          <a:solidFill>
            <a:srgbClr val="786EB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…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va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à Chantal.</a:t>
            </a:r>
          </a:p>
        </p:txBody>
      </p:sp>
      <p:sp>
        <p:nvSpPr>
          <p:cNvPr id="33" name="TextBox 32">
            <a:hlinkClick r:id="" action="ppaction://noaction">
              <a:snd r:embed="rId12" name="S8_3.wav"/>
            </a:hlinkClick>
            <a:extLst>
              <a:ext uri="{FF2B5EF4-FFF2-40B4-BE49-F238E27FC236}">
                <a16:creationId xmlns:a16="http://schemas.microsoft.com/office/drawing/2014/main" id="{D3986385-11EA-4A5B-BF5A-96B8E6634770}"/>
              </a:ext>
            </a:extLst>
          </p:cNvPr>
          <p:cNvSpPr txBox="1"/>
          <p:nvPr/>
        </p:nvSpPr>
        <p:spPr>
          <a:xfrm>
            <a:off x="1079292" y="1436546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34" name="TextBox 33">
            <a:hlinkClick r:id="" action="ppaction://noaction">
              <a:snd r:embed="rId13" name="S8_4.wav"/>
            </a:hlinkClick>
            <a:extLst>
              <a:ext uri="{FF2B5EF4-FFF2-40B4-BE49-F238E27FC236}">
                <a16:creationId xmlns:a16="http://schemas.microsoft.com/office/drawing/2014/main" id="{C3DDB50E-EB40-4BA8-B6ED-965FCF7FFADE}"/>
              </a:ext>
            </a:extLst>
          </p:cNvPr>
          <p:cNvSpPr txBox="1"/>
          <p:nvPr/>
        </p:nvSpPr>
        <p:spPr>
          <a:xfrm>
            <a:off x="1079291" y="2379674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35" name="TextBox 34">
            <a:hlinkClick r:id="" action="ppaction://noaction">
              <a:snd r:embed="rId14" name="S8_5.wav"/>
            </a:hlinkClick>
            <a:extLst>
              <a:ext uri="{FF2B5EF4-FFF2-40B4-BE49-F238E27FC236}">
                <a16:creationId xmlns:a16="http://schemas.microsoft.com/office/drawing/2014/main" id="{930040AE-1CCB-4695-9236-6D8081CA211E}"/>
              </a:ext>
            </a:extLst>
          </p:cNvPr>
          <p:cNvSpPr txBox="1"/>
          <p:nvPr/>
        </p:nvSpPr>
        <p:spPr>
          <a:xfrm>
            <a:off x="1081146" y="3293957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36" name="TextBox 35">
            <a:hlinkClick r:id="" action="ppaction://noaction">
              <a:snd r:embed="rId15" name="S8_6.wav"/>
            </a:hlinkClick>
            <a:extLst>
              <a:ext uri="{FF2B5EF4-FFF2-40B4-BE49-F238E27FC236}">
                <a16:creationId xmlns:a16="http://schemas.microsoft.com/office/drawing/2014/main" id="{A68A906C-D3BB-4FF7-84F4-01E05159AE63}"/>
              </a:ext>
            </a:extLst>
          </p:cNvPr>
          <p:cNvSpPr txBox="1"/>
          <p:nvPr/>
        </p:nvSpPr>
        <p:spPr>
          <a:xfrm>
            <a:off x="1079291" y="4276263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37" name="TextBox 36">
            <a:hlinkClick r:id="" action="ppaction://noaction">
              <a:snd r:embed="rId16" name="S8_7.wav"/>
            </a:hlinkClick>
            <a:extLst>
              <a:ext uri="{FF2B5EF4-FFF2-40B4-BE49-F238E27FC236}">
                <a16:creationId xmlns:a16="http://schemas.microsoft.com/office/drawing/2014/main" id="{5B7FC555-99FB-48CA-802A-F6C68662BDE8}"/>
              </a:ext>
            </a:extLst>
          </p:cNvPr>
          <p:cNvSpPr txBox="1"/>
          <p:nvPr/>
        </p:nvSpPr>
        <p:spPr>
          <a:xfrm>
            <a:off x="1079291" y="5200539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38" name="TextBox 37">
            <a:hlinkClick r:id="" action="ppaction://noaction">
              <a:snd r:embed="rId17" name="S8_8.wav"/>
            </a:hlinkClick>
            <a:extLst>
              <a:ext uri="{FF2B5EF4-FFF2-40B4-BE49-F238E27FC236}">
                <a16:creationId xmlns:a16="http://schemas.microsoft.com/office/drawing/2014/main" id="{45B6C565-1CE7-4F9E-93B9-D354062DD88C}"/>
              </a:ext>
            </a:extLst>
          </p:cNvPr>
          <p:cNvSpPr txBox="1"/>
          <p:nvPr/>
        </p:nvSpPr>
        <p:spPr>
          <a:xfrm>
            <a:off x="1079291" y="6104382"/>
            <a:ext cx="491259" cy="461665"/>
          </a:xfrm>
          <a:prstGeom prst="rect">
            <a:avLst/>
          </a:prstGeom>
          <a:solidFill>
            <a:srgbClr val="F7F7FF"/>
          </a:solidFill>
          <a:ln w="28575">
            <a:solidFill>
              <a:srgbClr val="786EB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9589C4E-7E3A-4968-AC0F-4E9F6C948C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734" y="8121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12" name="S9_1.wav"/>
            </a:hlinkClick>
            <a:extLst>
              <a:ext uri="{FF2B5EF4-FFF2-40B4-BE49-F238E27FC236}">
                <a16:creationId xmlns:a16="http://schemas.microsoft.com/office/drawing/2014/main" id="{162B3DA2-8909-4AFB-8148-95A63B65699F}"/>
              </a:ext>
            </a:extLst>
          </p:cNvPr>
          <p:cNvSpPr/>
          <p:nvPr/>
        </p:nvSpPr>
        <p:spPr>
          <a:xfrm>
            <a:off x="1135206" y="163991"/>
            <a:ext cx="3913004" cy="547644"/>
          </a:xfrm>
          <a:prstGeom prst="wedgeRoundRectCallout">
            <a:avLst>
              <a:gd name="adj1" fmla="val -61215"/>
              <a:gd name="adj2" fmla="val -7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CustomShape 7">
            <a:hlinkClick r:id="" action="ppaction://noaction">
              <a:snd r:embed="rId12" name="S9_1.wav"/>
            </a:hlinkClick>
            <a:extLst>
              <a:ext uri="{FF2B5EF4-FFF2-40B4-BE49-F238E27FC236}">
                <a16:creationId xmlns:a16="http://schemas.microsoft.com/office/drawing/2014/main" id="{91086168-EF17-47FC-B386-58530B74ACD4}"/>
              </a:ext>
            </a:extLst>
          </p:cNvPr>
          <p:cNvSpPr/>
          <p:nvPr/>
        </p:nvSpPr>
        <p:spPr>
          <a:xfrm>
            <a:off x="1161564" y="210142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983CB3C0-1F19-43FD-AE54-11C3BC2924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939"/>
          <a:stretch/>
        </p:blipFill>
        <p:spPr>
          <a:xfrm>
            <a:off x="4132789" y="2004282"/>
            <a:ext cx="3442367" cy="1492327"/>
          </a:xfrm>
          <a:prstGeom prst="ellipse">
            <a:avLst/>
          </a:prstGeom>
        </p:spPr>
      </p:pic>
      <p:pic>
        <p:nvPicPr>
          <p:cNvPr id="22" name="Picture 21" descr="A picture containing arrow&#10;&#10;Description automatically generated">
            <a:extLst>
              <a:ext uri="{FF2B5EF4-FFF2-40B4-BE49-F238E27FC236}">
                <a16:creationId xmlns:a16="http://schemas.microsoft.com/office/drawing/2014/main" id="{87B9BD6B-5FCD-43EA-A8A6-7021F81760F2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51" y="1938892"/>
            <a:ext cx="1776211" cy="1719317"/>
          </a:xfrm>
          <a:prstGeom prst="ellipse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1D2062-4151-463A-8089-D8BA317C2415}"/>
              </a:ext>
            </a:extLst>
          </p:cNvPr>
          <p:cNvSpPr txBox="1"/>
          <p:nvPr/>
        </p:nvSpPr>
        <p:spPr>
          <a:xfrm>
            <a:off x="1623851" y="1365826"/>
            <a:ext cx="1909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 port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7311D9-3AAD-4997-90D6-2E1CE38D158F}"/>
              </a:ext>
            </a:extLst>
          </p:cNvPr>
          <p:cNvSpPr txBox="1"/>
          <p:nvPr/>
        </p:nvSpPr>
        <p:spPr>
          <a:xfrm>
            <a:off x="4686089" y="1281222"/>
            <a:ext cx="25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montagne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8C8D8E-9603-4623-BD34-7E2BF307B40D}"/>
              </a:ext>
            </a:extLst>
          </p:cNvPr>
          <p:cNvSpPr txBox="1"/>
          <p:nvPr/>
        </p:nvSpPr>
        <p:spPr>
          <a:xfrm>
            <a:off x="8047269" y="1280077"/>
            <a:ext cx="25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campagne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60F49D-CD1E-4914-8E67-395EE02BA4D9}"/>
              </a:ext>
            </a:extLst>
          </p:cNvPr>
          <p:cNvSpPr txBox="1"/>
          <p:nvPr/>
        </p:nvSpPr>
        <p:spPr>
          <a:xfrm>
            <a:off x="1290023" y="4121052"/>
            <a:ext cx="25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plage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824968-36B4-42B3-9361-5BE9219E217D}"/>
              </a:ext>
            </a:extLst>
          </p:cNvPr>
          <p:cNvSpPr txBox="1"/>
          <p:nvPr/>
        </p:nvSpPr>
        <p:spPr>
          <a:xfrm>
            <a:off x="6721219" y="4121052"/>
            <a:ext cx="259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l’ile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1BF7A6-5FA6-404B-B80E-08ABC6AC6920}"/>
              </a:ext>
            </a:extLst>
          </p:cNvPr>
          <p:cNvGrpSpPr/>
          <p:nvPr/>
        </p:nvGrpSpPr>
        <p:grpSpPr>
          <a:xfrm>
            <a:off x="7996417" y="1821786"/>
            <a:ext cx="2571732" cy="2067255"/>
            <a:chOff x="7996417" y="1821786"/>
            <a:chExt cx="2571732" cy="2067255"/>
          </a:xfrm>
        </p:grpSpPr>
        <p:pic>
          <p:nvPicPr>
            <p:cNvPr id="20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CFCC71-51A2-401B-AA7F-9BB0D651A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7" r="20945"/>
            <a:stretch/>
          </p:blipFill>
          <p:spPr>
            <a:xfrm>
              <a:off x="8454918" y="1821786"/>
              <a:ext cx="1776211" cy="1655556"/>
            </a:xfrm>
            <a:prstGeom prst="ellipse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3240EC-D6E2-4F70-B2B3-50C97C076377}"/>
                </a:ext>
              </a:extLst>
            </p:cNvPr>
            <p:cNvSpPr txBox="1"/>
            <p:nvPr/>
          </p:nvSpPr>
          <p:spPr>
            <a:xfrm>
              <a:off x="7996417" y="3427376"/>
              <a:ext cx="2571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countryside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60F8C4-8FD7-422F-8F85-44C5AE0870E3}"/>
              </a:ext>
            </a:extLst>
          </p:cNvPr>
          <p:cNvGrpSpPr/>
          <p:nvPr/>
        </p:nvGrpSpPr>
        <p:grpSpPr>
          <a:xfrm>
            <a:off x="1226090" y="4582010"/>
            <a:ext cx="2571732" cy="2156402"/>
            <a:chOff x="1226090" y="4582010"/>
            <a:chExt cx="2571732" cy="2156402"/>
          </a:xfrm>
        </p:grpSpPr>
        <p:pic>
          <p:nvPicPr>
            <p:cNvPr id="26" name="Picture 25" descr="A picture containing nature, shore&#10;&#10;Description automatically generated">
              <a:extLst>
                <a:ext uri="{FF2B5EF4-FFF2-40B4-BE49-F238E27FC236}">
                  <a16:creationId xmlns:a16="http://schemas.microsoft.com/office/drawing/2014/main" id="{10C7575C-4349-440A-B9A5-E8942B204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851" y="4582010"/>
              <a:ext cx="1923855" cy="1820327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937AAC-C5FC-46BC-9CDC-7AE187694E9A}"/>
                </a:ext>
              </a:extLst>
            </p:cNvPr>
            <p:cNvSpPr txBox="1"/>
            <p:nvPr/>
          </p:nvSpPr>
          <p:spPr>
            <a:xfrm>
              <a:off x="1226090" y="6276747"/>
              <a:ext cx="2571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beach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E06D5E7-B2F7-412B-BCFE-F1BB2352C300}"/>
              </a:ext>
            </a:extLst>
          </p:cNvPr>
          <p:cNvGrpSpPr/>
          <p:nvPr/>
        </p:nvGrpSpPr>
        <p:grpSpPr>
          <a:xfrm>
            <a:off x="6703524" y="4608206"/>
            <a:ext cx="2571732" cy="2130206"/>
            <a:chOff x="6703524" y="4608206"/>
            <a:chExt cx="2571732" cy="2130206"/>
          </a:xfrm>
        </p:grpSpPr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6D0EDE4-3F6A-42E9-82E6-B3BDC88E5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826" y="4608206"/>
              <a:ext cx="1924885" cy="17941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8131C0-1C40-4E78-B2D1-894734FE2588}"/>
                </a:ext>
              </a:extLst>
            </p:cNvPr>
            <p:cNvSpPr txBox="1"/>
            <p:nvPr/>
          </p:nvSpPr>
          <p:spPr>
            <a:xfrm>
              <a:off x="6703524" y="6276747"/>
              <a:ext cx="2571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island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90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4585</TotalTime>
  <Words>2546</Words>
  <Application>Microsoft Office PowerPoint</Application>
  <PresentationFormat>Widescreen</PresentationFormat>
  <Paragraphs>316</Paragraphs>
  <Slides>13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Amasis MT Pro Black</vt:lpstr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Saying where you are going and what there is there</vt:lpstr>
      <vt:lpstr>prononcer</vt:lpstr>
      <vt:lpstr>prononcer</vt:lpstr>
      <vt:lpstr>prononcer</vt:lpstr>
      <vt:lpstr>prononcer</vt:lpstr>
      <vt:lpstr>À Haïti</vt:lpstr>
      <vt:lpstr>aller (to go, to be going)</vt:lpstr>
      <vt:lpstr>lire</vt:lpstr>
      <vt:lpstr>vocabulaire</vt:lpstr>
      <vt:lpstr>vocabulaire</vt:lpstr>
      <vt:lpstr>Saying ‘to, at, in (the)’ in French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Hawkes;"Marie-Odile Guillou" &lt;marieodileguillou5@gmail.com&gt;</dc:creator>
  <cp:lastModifiedBy>Rachel Hawkes</cp:lastModifiedBy>
  <cp:revision>64</cp:revision>
  <dcterms:created xsi:type="dcterms:W3CDTF">2021-07-02T19:27:01Z</dcterms:created>
  <dcterms:modified xsi:type="dcterms:W3CDTF">2023-03-07T06:25:39Z</dcterms:modified>
</cp:coreProperties>
</file>