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75" r:id="rId2"/>
    <p:sldId id="835" r:id="rId3"/>
    <p:sldId id="377" r:id="rId4"/>
    <p:sldId id="915" r:id="rId5"/>
    <p:sldId id="836" r:id="rId6"/>
    <p:sldId id="914" r:id="rId7"/>
    <p:sldId id="900" r:id="rId8"/>
    <p:sldId id="536" r:id="rId9"/>
    <p:sldId id="913" r:id="rId10"/>
    <p:sldId id="916" r:id="rId11"/>
    <p:sldId id="29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6EB1"/>
    <a:srgbClr val="F7F7FF"/>
    <a:srgbClr val="FF0066"/>
    <a:srgbClr val="EFF9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B038B86-9670-4328-8AF2-C56083A2506A}" v="16" dt="2023-02-28T15:19:33.2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99" autoAdjust="0"/>
    <p:restoredTop sz="50000" autoAdjust="0"/>
  </p:normalViewPr>
  <p:slideViewPr>
    <p:cSldViewPr snapToGrid="0">
      <p:cViewPr varScale="1">
        <p:scale>
          <a:sx n="57" d="100"/>
          <a:sy n="57" d="100"/>
        </p:scale>
        <p:origin x="2148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07/03/2023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200" b="0" strike="noStrike" spc="-1" dirty="0">
              <a:latin typeface="Arial"/>
            </a:endParaRP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Revisit SSC [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ai] - 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vrai [292] maison [325] aider [413] raison [72] aimer [242] semaine [245]</a:t>
            </a:r>
            <a:b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</a:b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and [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(a)in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- train [232] fin [111] matin [442] vingt [1273] main [418]</a:t>
            </a:r>
          </a:p>
          <a:p>
            <a:pPr marL="216000" indent="-216000"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aller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[53]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je vais il/elle va à (meaning ‘at/in/to’)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campagne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[666]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Île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[1245]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montagne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[1732]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plage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[2693]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port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[1304]</a:t>
            </a:r>
          </a:p>
          <a:p>
            <a:pPr marL="216000" indent="-216000">
              <a:lnSpc>
                <a:spcPct val="100000"/>
              </a:lnSpc>
            </a:pP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1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chanter [1820] chercher [336] créer [332]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danser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[2934] donner [46]  écouter [429] manger [1338] organiser [791] préparer [368] porter [105] regarder [425] trouver [83] utiliser [345] </a:t>
            </a:r>
          </a:p>
          <a:p>
            <a:pPr marL="216000" indent="-216000">
              <a:lnSpc>
                <a:spcPct val="100000"/>
              </a:lnSpc>
            </a:pP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2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- 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1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Timing: 5 minutes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dirty="0"/>
              <a:t>to practise aural comprehension of the two forms of </a:t>
            </a:r>
            <a:r>
              <a:rPr lang="en-GB" dirty="0" err="1"/>
              <a:t>aller</a:t>
            </a:r>
            <a:r>
              <a:rPr lang="en-GB" dirty="0"/>
              <a:t> (with pronouns je/</a:t>
            </a:r>
            <a:r>
              <a:rPr lang="en-GB" dirty="0" err="1"/>
              <a:t>elle</a:t>
            </a:r>
            <a:r>
              <a:rPr lang="en-GB" dirty="0"/>
              <a:t>) and to work out the destination based on the version of  à + article they hear.</a:t>
            </a:r>
            <a:br>
              <a:rPr lang="en-GB" dirty="0"/>
            </a:b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b="0" baseline="0" dirty="0"/>
              <a:t>Click to listen to the sentence, without the place.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b="0" baseline="0" dirty="0"/>
              <a:t>Pupils write the numbers 1-6 and for each item the answer ‘je’ or ‘</a:t>
            </a:r>
            <a:r>
              <a:rPr lang="en-GB" b="0" baseline="0" dirty="0" err="1"/>
              <a:t>elle</a:t>
            </a:r>
            <a:r>
              <a:rPr lang="en-GB" b="0" baseline="0" dirty="0"/>
              <a:t>’ and the place, depending on the version of </a:t>
            </a:r>
            <a:r>
              <a:rPr lang="en-GB" dirty="0"/>
              <a:t>à + article. Note that in the final item both answers are feminine and therefore both are possible.</a:t>
            </a:r>
            <a:endParaRPr lang="en-GB" b="0" baseline="0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b="0" baseline="0" dirty="0"/>
              <a:t>Elicit answers and click to reveal.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b="0" baseline="0" dirty="0"/>
              <a:t>Click again for a 2</a:t>
            </a:r>
            <a:r>
              <a:rPr lang="en-GB" b="0" baseline="30000" dirty="0"/>
              <a:t>nd</a:t>
            </a:r>
            <a:r>
              <a:rPr lang="en-GB" b="0" baseline="0" dirty="0"/>
              <a:t> set of audio buttons to listen to the full sentences.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b="0" baseline="0" dirty="0"/>
              <a:t>Pupils volunteer the English meanings of the full sentences.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endParaRPr lang="en-GB" b="0" baseline="0" dirty="0"/>
          </a:p>
          <a:p>
            <a:pPr marL="0"/>
            <a:r>
              <a:rPr lang="en-GB" b="1" dirty="0"/>
              <a:t>Transcript:</a:t>
            </a:r>
          </a:p>
          <a:p>
            <a:pPr marL="0" indent="0">
              <a:buNone/>
            </a:pPr>
            <a:r>
              <a:rPr lang="en-GB" dirty="0"/>
              <a:t>Elle </a:t>
            </a:r>
            <a:r>
              <a:rPr lang="en-GB" dirty="0" err="1"/>
              <a:t>va</a:t>
            </a:r>
            <a:r>
              <a:rPr lang="en-GB" dirty="0"/>
              <a:t> à la [</a:t>
            </a:r>
            <a:r>
              <a:rPr lang="en-GB" dirty="0" err="1"/>
              <a:t>campagne</a:t>
            </a:r>
            <a:r>
              <a:rPr lang="en-GB" dirty="0"/>
              <a:t>].</a:t>
            </a:r>
            <a:endParaRPr lang="en-GB" sz="12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Elle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va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aussi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au [port].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Je</a:t>
            </a:r>
            <a:r>
              <a:rPr lang="en-GB" sz="1200" baseline="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200" baseline="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vais</a:t>
            </a:r>
            <a:r>
              <a:rPr lang="en-GB" sz="1200" baseline="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dirty="0"/>
              <a:t>à la [</a:t>
            </a:r>
            <a:r>
              <a:rPr lang="en-GB" dirty="0" err="1"/>
              <a:t>montagne</a:t>
            </a:r>
            <a:r>
              <a:rPr lang="en-GB" dirty="0"/>
              <a:t>].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Puis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, je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vais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au [parc].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Le weekend,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elle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va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dirty="0"/>
              <a:t>à l’[</a:t>
            </a:r>
            <a:r>
              <a:rPr lang="en-GB" dirty="0" err="1"/>
              <a:t>ile</a:t>
            </a:r>
            <a:r>
              <a:rPr lang="en-GB" dirty="0"/>
              <a:t>].</a:t>
            </a:r>
            <a:endParaRPr lang="en-GB" sz="12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Et je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vais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dirty="0"/>
              <a:t>à la [</a:t>
            </a:r>
            <a:r>
              <a:rPr lang="en-GB" dirty="0" err="1"/>
              <a:t>montagne</a:t>
            </a:r>
            <a:r>
              <a:rPr lang="en-GB" dirty="0"/>
              <a:t> et à la </a:t>
            </a:r>
            <a:r>
              <a:rPr lang="en-GB" dirty="0" err="1"/>
              <a:t>plage</a:t>
            </a:r>
            <a:r>
              <a:rPr lang="en-GB" dirty="0"/>
              <a:t>].</a:t>
            </a:r>
            <a:endParaRPr lang="en-GB" sz="1200" baseline="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rtl="0" eaLnBrk="1" fontAlgn="ctr" latinLnBrk="0" hangingPunct="1"/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54522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2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Aim: </a:t>
            </a:r>
            <a:r>
              <a:rPr lang="en-GB" b="0" baseline="0" dirty="0"/>
              <a:t>To consolidate SSC </a:t>
            </a:r>
            <a:r>
              <a:rPr lang="en-GB" b="1" baseline="0" dirty="0"/>
              <a:t>[ai]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1. Introduce</a:t>
            </a:r>
            <a:r>
              <a:rPr lang="en-GB" baseline="0" dirty="0"/>
              <a:t> and elicit the pronunciation of the </a:t>
            </a:r>
            <a:r>
              <a:rPr lang="en-GB" b="1" baseline="0" dirty="0"/>
              <a:t>individual SSC [ai] </a:t>
            </a:r>
            <a:r>
              <a:rPr lang="en-GB" baseline="0" dirty="0"/>
              <a:t>and then the </a:t>
            </a:r>
            <a:r>
              <a:rPr lang="en-GB" b="1" baseline="0" dirty="0"/>
              <a:t>source</a:t>
            </a:r>
            <a:r>
              <a:rPr lang="en-GB" baseline="0" dirty="0"/>
              <a:t> word again ‘</a:t>
            </a:r>
            <a:r>
              <a:rPr lang="en-GB" b="1" baseline="0" dirty="0" err="1"/>
              <a:t>vrai</a:t>
            </a:r>
            <a:r>
              <a:rPr lang="en-GB" baseline="0" dirty="0"/>
              <a:t>’ (with gesture, if using).</a:t>
            </a:r>
            <a:br>
              <a:rPr lang="en-GB" baseline="0" dirty="0"/>
            </a:br>
            <a:r>
              <a:rPr lang="en-GB" baseline="0" dirty="0"/>
              <a:t>2. Then present and elicit the pronunciation of the five </a:t>
            </a:r>
            <a:r>
              <a:rPr lang="en-GB" b="1" baseline="0" dirty="0"/>
              <a:t>cluster</a:t>
            </a:r>
            <a:r>
              <a:rPr lang="en-GB" baseline="0" dirty="0"/>
              <a:t> words.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Word frequency (1 is the most frequent word in French): </a:t>
            </a:r>
            <a:br>
              <a:rPr lang="en-GB" baseline="0" dirty="0"/>
            </a:br>
            <a:r>
              <a:rPr lang="en-GB" b="1" baseline="0" dirty="0"/>
              <a:t>aider </a:t>
            </a:r>
            <a:r>
              <a:rPr lang="en-GB" baseline="0" dirty="0"/>
              <a:t>[413] </a:t>
            </a:r>
            <a:r>
              <a:rPr lang="en-GB" b="1" baseline="0" dirty="0"/>
              <a:t>aimer</a:t>
            </a:r>
            <a:r>
              <a:rPr lang="en-GB" baseline="0" dirty="0"/>
              <a:t> [232] </a:t>
            </a:r>
            <a:r>
              <a:rPr lang="en-GB" b="1" baseline="0" dirty="0" err="1"/>
              <a:t>maison</a:t>
            </a:r>
            <a:r>
              <a:rPr lang="en-GB" baseline="0" dirty="0"/>
              <a:t> [325] </a:t>
            </a:r>
            <a:r>
              <a:rPr lang="en-GB" b="1" baseline="0" dirty="0" err="1"/>
              <a:t>semaine</a:t>
            </a:r>
            <a:r>
              <a:rPr lang="en-GB" b="1" baseline="0" dirty="0"/>
              <a:t> </a:t>
            </a:r>
            <a:r>
              <a:rPr lang="en-GB" baseline="0" dirty="0"/>
              <a:t>[245] </a:t>
            </a:r>
            <a:r>
              <a:rPr lang="en-GB" b="1" baseline="0" dirty="0" err="1"/>
              <a:t>vrai</a:t>
            </a:r>
            <a:r>
              <a:rPr lang="en-GB" b="1" baseline="0" dirty="0"/>
              <a:t> </a:t>
            </a:r>
            <a:r>
              <a:rPr lang="en-GB" baseline="0" dirty="0"/>
              <a:t>[292]</a:t>
            </a:r>
            <a:br>
              <a:rPr lang="en-GB" baseline="0" dirty="0"/>
            </a:br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Word frequency </a:t>
            </a:r>
            <a:r>
              <a:rPr lang="en-GB" b="1" baseline="0" dirty="0"/>
              <a:t>(1 is the most frequent word in French): </a:t>
            </a: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 err="1"/>
              <a:t>vrai</a:t>
            </a:r>
            <a:r>
              <a:rPr lang="en-GB" b="1" baseline="0" dirty="0"/>
              <a:t> </a:t>
            </a:r>
            <a:r>
              <a:rPr lang="en-GB" baseline="0" dirty="0"/>
              <a:t>[292].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8602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2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Aim: </a:t>
            </a:r>
            <a:r>
              <a:rPr lang="en-GB" b="0" baseline="0" dirty="0"/>
              <a:t>To consolidate SSC </a:t>
            </a:r>
            <a:r>
              <a:rPr lang="en-GB" b="1" baseline="0" dirty="0"/>
              <a:t>[</a:t>
            </a:r>
            <a:r>
              <a:rPr lang="en-GB" b="1" baseline="0" dirty="0" err="1"/>
              <a:t>ain</a:t>
            </a:r>
            <a:r>
              <a:rPr lang="en-GB" b="1" baseline="0" dirty="0"/>
              <a:t>/in].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1. Introduce</a:t>
            </a:r>
            <a:r>
              <a:rPr lang="en-GB" baseline="0" dirty="0"/>
              <a:t> and elicit the pronunciation of the </a:t>
            </a:r>
            <a:r>
              <a:rPr lang="en-GB" b="1" baseline="0" dirty="0"/>
              <a:t>individual SSC [(a)in] </a:t>
            </a:r>
            <a:r>
              <a:rPr lang="en-GB" baseline="0" dirty="0"/>
              <a:t>and then the </a:t>
            </a:r>
            <a:r>
              <a:rPr lang="en-GB" b="1" baseline="0" dirty="0"/>
              <a:t>source</a:t>
            </a:r>
            <a:r>
              <a:rPr lang="en-GB" baseline="0" dirty="0"/>
              <a:t> word again ‘</a:t>
            </a:r>
            <a:r>
              <a:rPr lang="en-GB" b="1" baseline="0" dirty="0"/>
              <a:t>train</a:t>
            </a:r>
            <a:r>
              <a:rPr lang="en-GB" baseline="0" dirty="0"/>
              <a:t>’ (with gesture, if using).</a:t>
            </a:r>
            <a:br>
              <a:rPr lang="en-GB" baseline="0" dirty="0"/>
            </a:br>
            <a:r>
              <a:rPr lang="en-GB" baseline="0" dirty="0"/>
              <a:t>2. Then present and elicit the pronunciation of the five </a:t>
            </a:r>
            <a:r>
              <a:rPr lang="en-GB" b="1" baseline="0" dirty="0"/>
              <a:t>cluster</a:t>
            </a:r>
            <a:r>
              <a:rPr lang="en-GB" baseline="0" dirty="0"/>
              <a:t> words.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aseline="0" dirty="0"/>
            </a:br>
            <a:r>
              <a:rPr lang="en-GB" baseline="0" dirty="0"/>
              <a:t>The cluster words have mainly been chosen for their high-frequency, from a range of word classes, with the SSC (where possible) positioned within a variety of syllables within the words (e.g. initial, 2</a:t>
            </a:r>
            <a:r>
              <a:rPr lang="en-GB" baseline="30000" dirty="0"/>
              <a:t>nd</a:t>
            </a:r>
            <a:r>
              <a:rPr lang="en-GB" baseline="0" dirty="0"/>
              <a:t>, final etc.). </a:t>
            </a:r>
            <a:br>
              <a:rPr lang="en-GB" baseline="0" dirty="0"/>
            </a:b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  <a:r>
              <a:rPr lang="en-US" sz="1200" b="0" strike="noStrike" spc="-1" dirty="0">
                <a:latin typeface="Arial"/>
              </a:rPr>
              <a:t>g</a:t>
            </a:r>
            <a:r>
              <a:rPr lang="en-US" dirty="0"/>
              <a:t>esture for train – fist closed, arm by side, forearm at right angle to body, thrust fist forward miming the movement of a fast train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https://www.signbsl.com/sign/train – scroll down to the </a:t>
            </a:r>
            <a:r>
              <a:rPr lang="en-US" b="1" dirty="0"/>
              <a:t>noun</a:t>
            </a:r>
            <a:r>
              <a:rPr lang="en-US" dirty="0"/>
              <a:t> train videos.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Word frequency (1 is the most frequent word in French): </a:t>
            </a:r>
            <a:br>
              <a:rPr lang="en-GB" baseline="0" dirty="0"/>
            </a:br>
            <a:r>
              <a:rPr lang="en-GB" b="1" baseline="0" dirty="0"/>
              <a:t>fin</a:t>
            </a:r>
            <a:r>
              <a:rPr lang="en-GB" baseline="0" dirty="0"/>
              <a:t> [111] </a:t>
            </a:r>
            <a:r>
              <a:rPr lang="en-GB" b="1" baseline="0" dirty="0"/>
              <a:t>lapin</a:t>
            </a:r>
            <a:r>
              <a:rPr lang="en-GB" baseline="0" dirty="0"/>
              <a:t> [&gt;5000] </a:t>
            </a:r>
            <a:r>
              <a:rPr lang="en-GB" b="1" baseline="0" dirty="0"/>
              <a:t>main</a:t>
            </a:r>
            <a:r>
              <a:rPr lang="en-GB" baseline="0" dirty="0"/>
              <a:t> [418] </a:t>
            </a:r>
            <a:r>
              <a:rPr lang="en-GB" b="1" baseline="0" dirty="0"/>
              <a:t>train </a:t>
            </a:r>
            <a:r>
              <a:rPr lang="en-GB" baseline="0" dirty="0"/>
              <a:t>[232] </a:t>
            </a:r>
            <a:r>
              <a:rPr lang="en-GB" b="1" baseline="0" dirty="0" err="1"/>
              <a:t>vingt</a:t>
            </a:r>
            <a:r>
              <a:rPr lang="en-GB" baseline="0" dirty="0"/>
              <a:t>[1273] </a:t>
            </a:r>
            <a:br>
              <a:rPr lang="en-GB" baseline="0" dirty="0"/>
            </a:br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06449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3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oral production of place names containing SSC [ai] and [(a)in]; to learn about place names in </a:t>
            </a:r>
            <a:r>
              <a:rPr lang="en-US" b="0" dirty="0" err="1"/>
              <a:t>Haïti</a:t>
            </a:r>
            <a:r>
              <a:rPr lang="en-US" b="0" dirty="0"/>
              <a:t>. </a:t>
            </a:r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r>
              <a:rPr lang="en-US" b="0" dirty="0"/>
              <a:t>1. Explain to pupils that Haiti has two official languages – Haitian Creole and French and that many place names contain French sounds.</a:t>
            </a:r>
          </a:p>
          <a:p>
            <a:r>
              <a:rPr lang="en-US" b="0" dirty="0"/>
              <a:t>2. Each click brings up a town/city name, starting with </a:t>
            </a:r>
            <a:r>
              <a:rPr lang="en-US" b="0" dirty="0" err="1"/>
              <a:t>Baie</a:t>
            </a:r>
            <a:r>
              <a:rPr lang="en-US" b="0" dirty="0"/>
              <a:t> de </a:t>
            </a:r>
            <a:r>
              <a:rPr lang="en-US" b="0" dirty="0" err="1"/>
              <a:t>Henne</a:t>
            </a:r>
            <a:r>
              <a:rPr lang="en-US" b="0" dirty="0"/>
              <a:t>, going left to right around the country and ending with the capital city, Port-au-Prince.</a:t>
            </a:r>
          </a:p>
          <a:p>
            <a:r>
              <a:rPr lang="en-US" b="0" dirty="0"/>
              <a:t>3. After each click, pupils try to say the name (focusing on SSCs [ai] and [(a)in])</a:t>
            </a:r>
          </a:p>
          <a:p>
            <a:r>
              <a:rPr lang="en-US" b="0" dirty="0"/>
              <a:t>4. Click on the speech bubbles to hear the towns pronounced by a native speaker of French.</a:t>
            </a:r>
          </a:p>
          <a:p>
            <a:r>
              <a:rPr lang="en-US" b="0" dirty="0"/>
              <a:t>5. Pupils repeat.</a:t>
            </a:r>
          </a:p>
          <a:p>
            <a:endParaRPr lang="en-US" b="0" dirty="0"/>
          </a:p>
          <a:p>
            <a:r>
              <a:rPr lang="en-US" b="1" dirty="0"/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 err="1"/>
              <a:t>Baie</a:t>
            </a:r>
            <a:r>
              <a:rPr lang="en-GB" b="0" baseline="0" dirty="0"/>
              <a:t> de </a:t>
            </a:r>
            <a:r>
              <a:rPr lang="en-GB" b="0" baseline="0" dirty="0" err="1"/>
              <a:t>Henne</a:t>
            </a:r>
            <a:br>
              <a:rPr lang="en-GB" b="0" baseline="0" dirty="0"/>
            </a:br>
            <a:r>
              <a:rPr lang="en-GB" b="0" baseline="0" dirty="0"/>
              <a:t>Port-de-</a:t>
            </a:r>
            <a:r>
              <a:rPr lang="en-GB" b="0" baseline="0" dirty="0" err="1"/>
              <a:t>Paix</a:t>
            </a:r>
            <a:br>
              <a:rPr lang="en-GB" b="0" baseline="0" dirty="0"/>
            </a:br>
            <a:r>
              <a:rPr lang="en-GB" b="0" baseline="0" dirty="0"/>
              <a:t>Saint-Marc</a:t>
            </a:r>
            <a:br>
              <a:rPr lang="en-GB" b="0" baseline="0" dirty="0"/>
            </a:br>
            <a:r>
              <a:rPr lang="en-GB" b="0" baseline="0" dirty="0"/>
              <a:t>Hinche</a:t>
            </a:r>
            <a:br>
              <a:rPr lang="en-GB" b="0" baseline="0" dirty="0"/>
            </a:br>
            <a:r>
              <a:rPr lang="en-GB" b="0" baseline="0" dirty="0"/>
              <a:t>Mirebalais</a:t>
            </a:r>
            <a:br>
              <a:rPr lang="en-GB" b="0" baseline="0" dirty="0"/>
            </a:br>
            <a:r>
              <a:rPr lang="en-GB" b="0" baseline="0" dirty="0" err="1"/>
              <a:t>Trouin</a:t>
            </a:r>
            <a:br>
              <a:rPr lang="en-GB" b="0" baseline="0" dirty="0"/>
            </a:br>
            <a:r>
              <a:rPr lang="en-GB" b="0" baseline="0" dirty="0" err="1"/>
              <a:t>Bainet</a:t>
            </a:r>
            <a:br>
              <a:rPr lang="en-GB" b="0" baseline="0" dirty="0"/>
            </a:br>
            <a:r>
              <a:rPr lang="en-GB" b="0" baseline="0" dirty="0"/>
              <a:t>Les </a:t>
            </a:r>
            <a:r>
              <a:rPr lang="en-GB" b="0" baseline="0" dirty="0" err="1"/>
              <a:t>Anglais</a:t>
            </a:r>
            <a:br>
              <a:rPr lang="en-GB" b="0" baseline="0" dirty="0"/>
            </a:br>
            <a:r>
              <a:rPr lang="en-GB" b="0" baseline="0" dirty="0"/>
              <a:t>Port-au-Prince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indent="0">
              <a:lnSpc>
                <a:spcPct val="100000"/>
              </a:lnSpc>
              <a:buNone/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Image attribution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200" b="0" strike="noStrike" spc="-1" dirty="0" err="1">
                <a:latin typeface="Arial"/>
              </a:rPr>
              <a:t>Siebrand</a:t>
            </a:r>
            <a:r>
              <a:rPr lang="en-US" sz="1200" b="0" strike="noStrike" spc="-1" dirty="0">
                <a:latin typeface="Arial"/>
              </a:rPr>
              <a:t>, </a:t>
            </a:r>
            <a:r>
              <a:rPr lang="en-US" sz="1200" b="0" strike="noStrike" spc="-1" dirty="0" err="1">
                <a:latin typeface="Arial"/>
              </a:rPr>
              <a:t>Vincedevries</a:t>
            </a:r>
            <a:r>
              <a:rPr lang="en-US" sz="1200" b="0" strike="noStrike" spc="-1" dirty="0">
                <a:latin typeface="Arial"/>
              </a:rPr>
              <a:t> and </a:t>
            </a:r>
            <a:r>
              <a:rPr lang="en-US" sz="1200" b="0" strike="noStrike" spc="-1" dirty="0" err="1">
                <a:latin typeface="Arial"/>
              </a:rPr>
              <a:t>Golbez</a:t>
            </a:r>
            <a:r>
              <a:rPr lang="en-US" sz="1200" b="0" strike="noStrike" spc="-1" dirty="0">
                <a:latin typeface="Arial"/>
              </a:rPr>
              <a:t>, CC BY-SA 3.0 via Wikimedia Commons</a:t>
            </a:r>
            <a:endParaRPr lang="en-GB" sz="1200" b="0" strike="noStrike" spc="-1" dirty="0">
              <a:latin typeface="Arial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41758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81A2A5C5-5043-4518-B089-45895BB67D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2 minutes</a:t>
            </a:r>
          </a:p>
          <a:p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Aim: </a:t>
            </a:r>
            <a:r>
              <a:rPr lang="en-GB" dirty="0"/>
              <a:t>to introduce two forms of the irregular verb </a:t>
            </a:r>
            <a:r>
              <a:rPr lang="en-GB" dirty="0" err="1"/>
              <a:t>aller</a:t>
            </a:r>
            <a:r>
              <a:rPr lang="en-GB" dirty="0"/>
              <a:t>.</a:t>
            </a:r>
            <a:br>
              <a:rPr lang="en-GB" dirty="0"/>
            </a:b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information. Stress the highly irregular nature of </a:t>
            </a:r>
            <a:r>
              <a:rPr lang="en-GB" dirty="0" err="1"/>
              <a:t>aller</a:t>
            </a:r>
            <a:r>
              <a:rPr lang="en-GB" dirty="0"/>
              <a:t> and perhaps ask pupils if they can think of another highly irregular verb e.g. </a:t>
            </a:r>
            <a:r>
              <a:rPr lang="en-GB" dirty="0" err="1"/>
              <a:t>être</a:t>
            </a:r>
            <a:r>
              <a:rPr lang="en-GB" dirty="0"/>
              <a:t> (je </a:t>
            </a:r>
            <a:r>
              <a:rPr lang="en-GB" dirty="0" err="1"/>
              <a:t>suis</a:t>
            </a:r>
            <a:r>
              <a:rPr lang="en-GB" dirty="0"/>
              <a:t>, </a:t>
            </a:r>
            <a:r>
              <a:rPr lang="en-GB" dirty="0" err="1"/>
              <a:t>il</a:t>
            </a:r>
            <a:r>
              <a:rPr lang="en-GB" dirty="0"/>
              <a:t>/</a:t>
            </a:r>
            <a:r>
              <a:rPr lang="en-GB" dirty="0" err="1"/>
              <a:t>elle</a:t>
            </a:r>
            <a:r>
              <a:rPr lang="en-GB" dirty="0"/>
              <a:t> </a:t>
            </a:r>
            <a:r>
              <a:rPr lang="en-GB" dirty="0" err="1"/>
              <a:t>est</a:t>
            </a:r>
            <a:r>
              <a:rPr lang="en-GB" dirty="0"/>
              <a:t>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French examples provided.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58963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lvl="0" indent="0">
              <a:buFont typeface="Arial" panose="020B0604020202020204" pitchFamily="34" charset="0"/>
              <a:buNone/>
            </a:pPr>
            <a:r>
              <a:rPr lang="en-GB" b="1" dirty="0"/>
              <a:t>Timing: 5 minutes</a:t>
            </a:r>
          </a:p>
          <a:p>
            <a:pPr marL="0" lvl="0" indent="0">
              <a:buFont typeface="Arial" panose="020B0604020202020204" pitchFamily="34" charset="0"/>
              <a:buNone/>
            </a:pPr>
            <a:endParaRPr lang="en-GB" b="1" dirty="0"/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GB" b="1" dirty="0"/>
              <a:t>Aim: </a:t>
            </a:r>
            <a:r>
              <a:rPr lang="en-GB" b="0" dirty="0"/>
              <a:t>to pay attention to two forms of the verb </a:t>
            </a:r>
            <a:r>
              <a:rPr lang="en-GB" b="1" dirty="0" err="1"/>
              <a:t>aller</a:t>
            </a:r>
            <a:r>
              <a:rPr lang="en-GB" b="0" dirty="0"/>
              <a:t> to identify who is going where.  </a:t>
            </a:r>
          </a:p>
          <a:p>
            <a:pPr marL="0" lvl="0" indent="0">
              <a:buFont typeface="Arial" panose="020B0604020202020204" pitchFamily="34" charset="0"/>
              <a:buNone/>
            </a:pPr>
            <a:br>
              <a:rPr lang="es-ES_tradnl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n-GB" b="1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dirty="0">
                <a:sym typeface="Wingdings" panose="05000000000000000000" pitchFamily="2" charset="2"/>
              </a:rPr>
              <a:t>Pupils write</a:t>
            </a:r>
            <a:r>
              <a:rPr lang="en-GB" baseline="0" dirty="0">
                <a:sym typeface="Wingdings" panose="05000000000000000000" pitchFamily="2" charset="2"/>
              </a:rPr>
              <a:t> down 1-6.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baseline="0" dirty="0">
                <a:sym typeface="Wingdings" panose="05000000000000000000" pitchFamily="2" charset="2"/>
              </a:rPr>
              <a:t>Model number 1 with the class, so pupils are clear that they select the person (je) or (</a:t>
            </a:r>
            <a:r>
              <a:rPr lang="en-GB" baseline="0" dirty="0" err="1">
                <a:sym typeface="Wingdings" panose="05000000000000000000" pitchFamily="2" charset="2"/>
              </a:rPr>
              <a:t>elle</a:t>
            </a:r>
            <a:r>
              <a:rPr lang="en-GB" baseline="0" dirty="0">
                <a:sym typeface="Wingdings" panose="05000000000000000000" pitchFamily="2" charset="2"/>
              </a:rPr>
              <a:t>) based on the form of </a:t>
            </a:r>
            <a:r>
              <a:rPr lang="en-GB" baseline="0" dirty="0" err="1">
                <a:sym typeface="Wingdings" panose="05000000000000000000" pitchFamily="2" charset="2"/>
              </a:rPr>
              <a:t>aller</a:t>
            </a:r>
            <a:r>
              <a:rPr lang="en-GB" baseline="0" dirty="0">
                <a:sym typeface="Wingdings" panose="05000000000000000000" pitchFamily="2" charset="2"/>
              </a:rPr>
              <a:t>. Note that the pronoun is missing.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dirty="0">
                <a:sym typeface="Wingdings" panose="05000000000000000000" pitchFamily="2" charset="2"/>
              </a:rPr>
              <a:t>Click the number to listen and check the full sentence and/or click to reveal the full written sentence.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dirty="0"/>
              <a:t>Pupils complete 2 – 6.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dirty="0">
                <a:sym typeface="Wingdings" panose="05000000000000000000" pitchFamily="2" charset="2"/>
              </a:rPr>
              <a:t>Teacher clicks to correct.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dirty="0">
                <a:sym typeface="Wingdings" panose="05000000000000000000" pitchFamily="2" charset="2"/>
              </a:rPr>
              <a:t>If desired, click on the numbers to hear the full sentences.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GB" dirty="0"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GB" b="1" dirty="0">
                <a:sym typeface="Wingdings" panose="05000000000000000000" pitchFamily="2" charset="2"/>
              </a:rPr>
              <a:t>Transcript:</a:t>
            </a:r>
            <a:br>
              <a:rPr lang="en-GB" dirty="0">
                <a:sym typeface="Wingdings" panose="05000000000000000000" pitchFamily="2" charset="2"/>
              </a:rPr>
            </a:br>
            <a:r>
              <a:rPr lang="en-GB" dirty="0">
                <a:sym typeface="Wingdings" panose="05000000000000000000" pitchFamily="2" charset="2"/>
              </a:rPr>
              <a:t>Je </a:t>
            </a:r>
            <a:r>
              <a:rPr lang="en-GB" dirty="0" err="1">
                <a:sym typeface="Wingdings" panose="05000000000000000000" pitchFamily="2" charset="2"/>
              </a:rPr>
              <a:t>vais</a:t>
            </a:r>
            <a:r>
              <a:rPr lang="en-GB" dirty="0">
                <a:sym typeface="Wingdings" panose="05000000000000000000" pitchFamily="2" charset="2"/>
              </a:rPr>
              <a:t> à</a:t>
            </a:r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l’Ile</a:t>
            </a:r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de la </a:t>
            </a:r>
            <a:r>
              <a:rPr lang="en-GB" sz="1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Tortue</a:t>
            </a:r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GB" sz="1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Aujourd’hui</a:t>
            </a:r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, </a:t>
            </a:r>
            <a:r>
              <a:rPr lang="en-GB" sz="1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elle</a:t>
            </a:r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va</a:t>
            </a:r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à Plaisance. </a:t>
            </a:r>
            <a:br>
              <a:rPr lang="en-GB" dirty="0">
                <a:sym typeface="Wingdings" panose="05000000000000000000" pitchFamily="2" charset="2"/>
              </a:rPr>
            </a:br>
            <a:r>
              <a:rPr lang="en-GB" dirty="0" err="1">
                <a:sym typeface="Wingdings" panose="05000000000000000000" pitchFamily="2" charset="2"/>
              </a:rPr>
              <a:t>Puis</a:t>
            </a:r>
            <a:r>
              <a:rPr lang="en-GB" dirty="0">
                <a:sym typeface="Wingdings" panose="05000000000000000000" pitchFamily="2" charset="2"/>
              </a:rPr>
              <a:t>, </a:t>
            </a:r>
            <a:r>
              <a:rPr lang="en-GB" dirty="0" err="1">
                <a:sym typeface="Wingdings" panose="05000000000000000000" pitchFamily="2" charset="2"/>
              </a:rPr>
              <a:t>e</a:t>
            </a:r>
            <a:r>
              <a:rPr lang="en-GB" sz="1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lle</a:t>
            </a:r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va</a:t>
            </a:r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à </a:t>
            </a:r>
            <a:r>
              <a:rPr lang="en-GB" sz="1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Milot</a:t>
            </a:r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  <a:br>
              <a:rPr lang="en-GB" dirty="0">
                <a:sym typeface="Wingdings" panose="05000000000000000000" pitchFamily="2" charset="2"/>
              </a:rPr>
            </a:br>
            <a:r>
              <a:rPr lang="en-GB" dirty="0">
                <a:sym typeface="Wingdings" panose="05000000000000000000" pitchFamily="2" charset="2"/>
              </a:rPr>
              <a:t>Moi, je </a:t>
            </a:r>
            <a:r>
              <a:rPr lang="en-GB" dirty="0" err="1">
                <a:sym typeface="Wingdings" panose="05000000000000000000" pitchFamily="2" charset="2"/>
              </a:rPr>
              <a:t>vais</a:t>
            </a:r>
            <a:r>
              <a:rPr lang="en-GB" dirty="0">
                <a:sym typeface="Wingdings" panose="05000000000000000000" pitchFamily="2" charset="2"/>
              </a:rPr>
              <a:t> à </a:t>
            </a:r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Saint-Raphaël.</a:t>
            </a:r>
            <a:br>
              <a:rPr lang="en-GB" dirty="0">
                <a:sym typeface="Wingdings" panose="05000000000000000000" pitchFamily="2" charset="2"/>
              </a:rPr>
            </a:br>
            <a:r>
              <a:rPr lang="en-GB" dirty="0" err="1">
                <a:sym typeface="Wingdings" panose="05000000000000000000" pitchFamily="2" charset="2"/>
              </a:rPr>
              <a:t>Puis</a:t>
            </a:r>
            <a:r>
              <a:rPr lang="en-GB" dirty="0">
                <a:sym typeface="Wingdings" panose="05000000000000000000" pitchFamily="2" charset="2"/>
              </a:rPr>
              <a:t> je </a:t>
            </a:r>
            <a:r>
              <a:rPr lang="en-GB" dirty="0" err="1">
                <a:sym typeface="Wingdings" panose="05000000000000000000" pitchFamily="2" charset="2"/>
              </a:rPr>
              <a:t>vais</a:t>
            </a:r>
            <a:r>
              <a:rPr lang="en-GB" dirty="0">
                <a:sym typeface="Wingdings" panose="05000000000000000000" pitchFamily="2" charset="2"/>
              </a:rPr>
              <a:t> </a:t>
            </a:r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à </a:t>
            </a:r>
            <a:r>
              <a:rPr lang="en-GB" sz="1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Verrettes</a:t>
            </a:r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  <a:br>
              <a:rPr lang="en-GB" dirty="0">
                <a:sym typeface="Wingdings" panose="05000000000000000000" pitchFamily="2" charset="2"/>
              </a:rPr>
            </a:br>
            <a:r>
              <a:rPr lang="en-GB" dirty="0">
                <a:sym typeface="Wingdings" panose="05000000000000000000" pitchFamily="2" charset="2"/>
              </a:rPr>
              <a:t>Le </a:t>
            </a:r>
            <a:r>
              <a:rPr lang="en-GB" dirty="0" err="1">
                <a:sym typeface="Wingdings" panose="05000000000000000000" pitchFamily="2" charset="2"/>
              </a:rPr>
              <a:t>mercredi</a:t>
            </a:r>
            <a:r>
              <a:rPr lang="en-GB" dirty="0">
                <a:sym typeface="Wingdings" panose="05000000000000000000" pitchFamily="2" charset="2"/>
              </a:rPr>
              <a:t>, </a:t>
            </a:r>
            <a:r>
              <a:rPr lang="en-GB" dirty="0" err="1">
                <a:sym typeface="Wingdings" panose="05000000000000000000" pitchFamily="2" charset="2"/>
              </a:rPr>
              <a:t>elle</a:t>
            </a:r>
            <a:r>
              <a:rPr lang="en-GB" dirty="0">
                <a:sym typeface="Wingdings" panose="05000000000000000000" pitchFamily="2" charset="2"/>
              </a:rPr>
              <a:t> </a:t>
            </a:r>
            <a:r>
              <a:rPr lang="en-GB" dirty="0" err="1">
                <a:sym typeface="Wingdings" panose="05000000000000000000" pitchFamily="2" charset="2"/>
              </a:rPr>
              <a:t>va</a:t>
            </a:r>
            <a:r>
              <a:rPr lang="en-GB" dirty="0">
                <a:sym typeface="Wingdings" panose="05000000000000000000" pitchFamily="2" charset="2"/>
              </a:rPr>
              <a:t> </a:t>
            </a:r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à</a:t>
            </a:r>
            <a:r>
              <a:rPr lang="en-GB" dirty="0">
                <a:sym typeface="Wingdings" panose="05000000000000000000" pitchFamily="2" charset="2"/>
              </a:rPr>
              <a:t> Chantal.</a:t>
            </a:r>
            <a:endParaRPr lang="fr-FR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[1/2]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8 minutes (two slides)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new vocabulary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present the French word. Listen and repeat the word.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bring up the English meaning/picture.  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disappear the English meaning/picture.  Elicit these from pupils. Click for each to reappear each time.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disappear the French meanings.  Elicit these from pupils.  Click for each to reappear.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54837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[2/2]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</a:t>
            </a:r>
            <a:r>
              <a:rPr lang="en-GB" baseline="0" dirty="0"/>
              <a:t>Pupils match the French nouns to the pictures in their heads.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2.</a:t>
            </a:r>
            <a:r>
              <a:rPr lang="en-GB" baseline="0" dirty="0"/>
              <a:t> The teacher gives the pupils a number and the pupils must say the correct word in French. The </a:t>
            </a:r>
            <a:r>
              <a:rPr lang="en-GB" b="1" baseline="0" dirty="0"/>
              <a:t>number prompts </a:t>
            </a:r>
            <a:r>
              <a:rPr lang="en-GB" baseline="0" dirty="0"/>
              <a:t>are the trigger (i.e. click on the number) for the lines to connect the correct word to the picture.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3. Click to make each French word disappear in turn. Can pupils recall the French words?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strike="noStrike" spc="-1" baseline="0" dirty="0">
                <a:latin typeface="Arial"/>
              </a:rPr>
              <a:t>4. If desired, click on each picture to hear the word pronounced.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93634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81A2A5C5-5043-4518-B089-45895BB67D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2 minutes</a:t>
            </a:r>
          </a:p>
          <a:p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Aim: </a:t>
            </a:r>
            <a:r>
              <a:rPr lang="en-GB" dirty="0"/>
              <a:t>to present the three ways to say ‘to (the)’ in French.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information.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French examples provided.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7675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audio" Target="../media/audio23.wav"/><Relationship Id="rId18" Type="http://schemas.openxmlformats.org/officeDocument/2006/relationships/audio" Target="../media/audio28.wav"/><Relationship Id="rId3" Type="http://schemas.openxmlformats.org/officeDocument/2006/relationships/audio" Target="../media/audio18.wav"/><Relationship Id="rId21" Type="http://schemas.openxmlformats.org/officeDocument/2006/relationships/audio" Target="../media/audio31.wav"/><Relationship Id="rId7" Type="http://schemas.openxmlformats.org/officeDocument/2006/relationships/audio" Target="../media/audio21.wav"/><Relationship Id="rId12" Type="http://schemas.openxmlformats.org/officeDocument/2006/relationships/audio" Target="../media/audio22.wav"/><Relationship Id="rId17" Type="http://schemas.openxmlformats.org/officeDocument/2006/relationships/audio" Target="../media/audio27.wav"/><Relationship Id="rId25" Type="http://schemas.openxmlformats.org/officeDocument/2006/relationships/image" Target="../media/image26.gif"/><Relationship Id="rId2" Type="http://schemas.openxmlformats.org/officeDocument/2006/relationships/notesSlide" Target="../notesSlides/notesSlide10.xml"/><Relationship Id="rId16" Type="http://schemas.openxmlformats.org/officeDocument/2006/relationships/audio" Target="../media/audio26.wav"/><Relationship Id="rId20" Type="http://schemas.openxmlformats.org/officeDocument/2006/relationships/audio" Target="../media/audio30.wav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20.wav"/><Relationship Id="rId11" Type="http://schemas.openxmlformats.org/officeDocument/2006/relationships/image" Target="../media/image19.svg"/><Relationship Id="rId24" Type="http://schemas.openxmlformats.org/officeDocument/2006/relationships/image" Target="../media/image23.gif"/><Relationship Id="rId5" Type="http://schemas.openxmlformats.org/officeDocument/2006/relationships/image" Target="../media/image37.png"/><Relationship Id="rId15" Type="http://schemas.openxmlformats.org/officeDocument/2006/relationships/audio" Target="../media/audio25.wav"/><Relationship Id="rId23" Type="http://schemas.openxmlformats.org/officeDocument/2006/relationships/audio" Target="../media/audio33.wav"/><Relationship Id="rId10" Type="http://schemas.openxmlformats.org/officeDocument/2006/relationships/image" Target="../media/image18.png"/><Relationship Id="rId19" Type="http://schemas.openxmlformats.org/officeDocument/2006/relationships/audio" Target="../media/audio29.wav"/><Relationship Id="rId4" Type="http://schemas.openxmlformats.org/officeDocument/2006/relationships/audio" Target="../media/audio19.wav"/><Relationship Id="rId9" Type="http://schemas.openxmlformats.org/officeDocument/2006/relationships/image" Target="../media/image25.gif"/><Relationship Id="rId14" Type="http://schemas.openxmlformats.org/officeDocument/2006/relationships/audio" Target="../media/audio24.wav"/><Relationship Id="rId22" Type="http://schemas.openxmlformats.org/officeDocument/2006/relationships/audio" Target="../media/audio3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7.wav"/><Relationship Id="rId3" Type="http://schemas.openxmlformats.org/officeDocument/2006/relationships/image" Target="../media/image15.png"/><Relationship Id="rId7" Type="http://schemas.openxmlformats.org/officeDocument/2006/relationships/image" Target="../media/image3.png"/><Relationship Id="rId12" Type="http://schemas.openxmlformats.org/officeDocument/2006/relationships/audio" Target="../media/audio6.wav"/><Relationship Id="rId17" Type="http://schemas.openxmlformats.org/officeDocument/2006/relationships/image" Target="../media/image19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11" Type="http://schemas.openxmlformats.org/officeDocument/2006/relationships/audio" Target="../media/audio5.wav"/><Relationship Id="rId5" Type="http://schemas.openxmlformats.org/officeDocument/2006/relationships/image" Target="../media/image16.png"/><Relationship Id="rId15" Type="http://schemas.openxmlformats.org/officeDocument/2006/relationships/audio" Target="../media/audio9.wav"/><Relationship Id="rId10" Type="http://schemas.openxmlformats.org/officeDocument/2006/relationships/audio" Target="../media/audio4.wav"/><Relationship Id="rId4" Type="http://schemas.openxmlformats.org/officeDocument/2006/relationships/audio" Target="../media/audio1.wav"/><Relationship Id="rId9" Type="http://schemas.openxmlformats.org/officeDocument/2006/relationships/audio" Target="../media/audio3.wav"/><Relationship Id="rId14" Type="http://schemas.openxmlformats.org/officeDocument/2006/relationships/audio" Target="../media/audio8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jpe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13" Type="http://schemas.openxmlformats.org/officeDocument/2006/relationships/audio" Target="../media/audio13.wav"/><Relationship Id="rId3" Type="http://schemas.openxmlformats.org/officeDocument/2006/relationships/audio" Target="../media/audio10.wav"/><Relationship Id="rId7" Type="http://schemas.openxmlformats.org/officeDocument/2006/relationships/audio" Target="../media/audio11.wav"/><Relationship Id="rId12" Type="http://schemas.openxmlformats.org/officeDocument/2006/relationships/audio" Target="../media/audio12.wav"/><Relationship Id="rId17" Type="http://schemas.openxmlformats.org/officeDocument/2006/relationships/audio" Target="../media/audio17.wav"/><Relationship Id="rId2" Type="http://schemas.openxmlformats.org/officeDocument/2006/relationships/notesSlide" Target="../notesSlides/notesSlide6.xml"/><Relationship Id="rId16" Type="http://schemas.openxmlformats.org/officeDocument/2006/relationships/audio" Target="../media/audio16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svg"/><Relationship Id="rId11" Type="http://schemas.openxmlformats.org/officeDocument/2006/relationships/image" Target="../media/image26.gif"/><Relationship Id="rId5" Type="http://schemas.openxmlformats.org/officeDocument/2006/relationships/image" Target="../media/image18.png"/><Relationship Id="rId15" Type="http://schemas.openxmlformats.org/officeDocument/2006/relationships/audio" Target="../media/audio15.wav"/><Relationship Id="rId10" Type="http://schemas.openxmlformats.org/officeDocument/2006/relationships/image" Target="../media/image25.gif"/><Relationship Id="rId4" Type="http://schemas.openxmlformats.org/officeDocument/2006/relationships/image" Target="../media/image22.png"/><Relationship Id="rId9" Type="http://schemas.openxmlformats.org/officeDocument/2006/relationships/image" Target="../media/image24.png"/><Relationship Id="rId14" Type="http://schemas.openxmlformats.org/officeDocument/2006/relationships/audio" Target="../media/audio14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svg"/><Relationship Id="rId11" Type="http://schemas.openxmlformats.org/officeDocument/2006/relationships/image" Target="../media/image33.png"/><Relationship Id="rId5" Type="http://schemas.openxmlformats.org/officeDocument/2006/relationships/image" Target="../media/image18.png"/><Relationship Id="rId10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18.pn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5" Type="http://schemas.openxmlformats.org/officeDocument/2006/relationships/image" Target="../media/image33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Relationship Id="rId14" Type="http://schemas.openxmlformats.org/officeDocument/2006/relationships/image" Target="../media/image1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8;p2" descr="background rectangle">
            <a:extLst>
              <a:ext uri="{FF2B5EF4-FFF2-40B4-BE49-F238E27FC236}">
                <a16:creationId xmlns:a16="http://schemas.microsoft.com/office/drawing/2014/main" id="{42015C49-978B-4558-895F-BEB364B457CC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</a:pPr>
            <a:r>
              <a:rPr lang="en-GB" sz="9600" dirty="0">
                <a:solidFill>
                  <a:srgbClr val="00B05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vert</a:t>
            </a:r>
            <a:endParaRPr lang="en-GB" sz="9600" dirty="0">
              <a:solidFill>
                <a:srgbClr val="00B05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43047" y="5329800"/>
            <a:ext cx="4571280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aller (je vais, il/elle va)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1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au, à la, à l’</a:t>
            </a:r>
            <a:endParaRPr kumimoji="0" lang="fr-FR" sz="2800" b="1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SSC [</a:t>
            </a:r>
            <a:r>
              <a:rPr lang="fr-FR" sz="28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ai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 &amp; [(a)in]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2800" b="1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6960"/>
            <a:ext cx="4350240" cy="1144800"/>
          </a:xfrm>
        </p:spPr>
        <p:txBody>
          <a:bodyPr/>
          <a:lstStyle/>
          <a:p>
            <a:pPr algn="ctr"/>
            <a:r>
              <a:rPr lang="en-GB" sz="36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Saying where you are going and what there is there</a:t>
            </a:r>
            <a:endParaRPr lang="en-GB" sz="3600" dirty="0"/>
          </a:p>
        </p:txBody>
      </p:sp>
      <p:pic>
        <p:nvPicPr>
          <p:cNvPr id="12" name="Picture 11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9E6F2143-2D08-4F52-8FAE-C0BD51AD32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3F8528AE-720E-4D70-AB8C-E5A779554F8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31" y="1955024"/>
            <a:ext cx="3665239" cy="29397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61C9DCB-1EB1-4F71-8C58-009579B0F7D9}"/>
              </a:ext>
            </a:extLst>
          </p:cNvPr>
          <p:cNvGraphicFramePr>
            <a:graphicFrameLocks noGrp="1"/>
          </p:cNvGraphicFramePr>
          <p:nvPr/>
        </p:nvGraphicFramePr>
        <p:xfrm>
          <a:off x="280174" y="2362365"/>
          <a:ext cx="5640567" cy="3816681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497066">
                  <a:extLst>
                    <a:ext uri="{9D8B030D-6E8A-4147-A177-3AD203B41FA5}">
                      <a16:colId xmlns:a16="http://schemas.microsoft.com/office/drawing/2014/main" val="2145662844"/>
                    </a:ext>
                  </a:extLst>
                </a:gridCol>
                <a:gridCol w="1331620">
                  <a:extLst>
                    <a:ext uri="{9D8B030D-6E8A-4147-A177-3AD203B41FA5}">
                      <a16:colId xmlns:a16="http://schemas.microsoft.com/office/drawing/2014/main" val="2633898058"/>
                    </a:ext>
                  </a:extLst>
                </a:gridCol>
                <a:gridCol w="1503020">
                  <a:extLst>
                    <a:ext uri="{9D8B030D-6E8A-4147-A177-3AD203B41FA5}">
                      <a16:colId xmlns:a16="http://schemas.microsoft.com/office/drawing/2014/main" val="1120597939"/>
                    </a:ext>
                  </a:extLst>
                </a:gridCol>
                <a:gridCol w="2308861">
                  <a:extLst>
                    <a:ext uri="{9D8B030D-6E8A-4147-A177-3AD203B41FA5}">
                      <a16:colId xmlns:a16="http://schemas.microsoft.com/office/drawing/2014/main" val="3045865641"/>
                    </a:ext>
                  </a:extLst>
                </a:gridCol>
              </a:tblGrid>
              <a:tr h="870423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Mylène</a:t>
                      </a:r>
                      <a:b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</a:br>
                      <a:r>
                        <a:rPr lang="en-GB" sz="2400" b="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(je)</a:t>
                      </a:r>
                      <a:endParaRPr sz="2400" b="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Renée</a:t>
                      </a:r>
                      <a:b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</a:br>
                      <a:r>
                        <a:rPr lang="en-GB" sz="2400" b="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</a:t>
                      </a:r>
                      <a:r>
                        <a:rPr lang="en-GB" sz="2400" b="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elle</a:t>
                      </a:r>
                      <a:r>
                        <a:rPr lang="en-GB" sz="2400" b="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)</a:t>
                      </a:r>
                      <a:endParaRPr sz="2400" b="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où</a:t>
                      </a:r>
                      <a:r>
                        <a:rPr lang="en-GB" sz="2400" b="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?</a:t>
                      </a:r>
                      <a:endParaRPr sz="2400" b="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49229281"/>
                  </a:ext>
                </a:extLst>
              </a:tr>
              <a:tr h="491043"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000" b="1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campagne</a:t>
                      </a:r>
                      <a:endParaRPr sz="20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91642162"/>
                  </a:ext>
                </a:extLst>
              </a:tr>
              <a:tr h="49104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000" b="1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ile</a:t>
                      </a:r>
                      <a:endParaRPr sz="20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92442796"/>
                  </a:ext>
                </a:extLst>
              </a:tr>
              <a:tr h="491043"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0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port</a:t>
                      </a:r>
                      <a:endParaRPr sz="20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06182386"/>
                  </a:ext>
                </a:extLst>
              </a:tr>
              <a:tr h="49104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000" b="1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plage</a:t>
                      </a:r>
                      <a:endParaRPr sz="20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21059482"/>
                  </a:ext>
                </a:extLst>
              </a:tr>
              <a:tr h="491043"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2000" b="1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hôtel</a:t>
                      </a:r>
                      <a:endParaRPr lang="en-GB" sz="20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91729277"/>
                  </a:ext>
                </a:extLst>
              </a:tr>
              <a:tr h="49104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000" b="1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montagne</a:t>
                      </a:r>
                      <a:endParaRPr sz="20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53226465"/>
                  </a:ext>
                </a:extLst>
              </a:tr>
            </a:tbl>
          </a:graphicData>
        </a:graphic>
      </p:graphicFrame>
      <p:sp>
        <p:nvSpPr>
          <p:cNvPr id="6" name="Speech Bubble: Rectangle with Corners Rounded 5">
            <a:hlinkClick r:id="" action="ppaction://noaction">
              <a:snd r:embed="rId3" name="S12_4.wav"/>
            </a:hlinkClick>
            <a:extLst>
              <a:ext uri="{FF2B5EF4-FFF2-40B4-BE49-F238E27FC236}">
                <a16:creationId xmlns:a16="http://schemas.microsoft.com/office/drawing/2014/main" id="{6FBEF178-56FE-4B4C-B4FA-254D9427D4C4}"/>
              </a:ext>
            </a:extLst>
          </p:cNvPr>
          <p:cNvSpPr/>
          <p:nvPr/>
        </p:nvSpPr>
        <p:spPr>
          <a:xfrm>
            <a:off x="1032862" y="1613021"/>
            <a:ext cx="7874109" cy="464732"/>
          </a:xfrm>
          <a:prstGeom prst="wedgeRoundRectCallout">
            <a:avLst>
              <a:gd name="adj1" fmla="val -52478"/>
              <a:gd name="adj2" fmla="val 3473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" name="Speech Bubble: Rectangle with Corners Rounded 4">
            <a:hlinkClick r:id="" action="ppaction://noaction">
              <a:snd r:embed="rId4" name="S12_3.wav"/>
            </a:hlinkClick>
            <a:extLst>
              <a:ext uri="{FF2B5EF4-FFF2-40B4-BE49-F238E27FC236}">
                <a16:creationId xmlns:a16="http://schemas.microsoft.com/office/drawing/2014/main" id="{B3409006-EE3D-4DB1-952A-7F67E61C8C9E}"/>
              </a:ext>
            </a:extLst>
          </p:cNvPr>
          <p:cNvSpPr/>
          <p:nvPr/>
        </p:nvSpPr>
        <p:spPr>
          <a:xfrm>
            <a:off x="1032861" y="1017495"/>
            <a:ext cx="3618863" cy="422895"/>
          </a:xfrm>
          <a:prstGeom prst="wedgeRoundRectCallout">
            <a:avLst>
              <a:gd name="adj1" fmla="val -57551"/>
              <a:gd name="adj2" fmla="val 11074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graphicFrame>
        <p:nvGraphicFramePr>
          <p:cNvPr id="49" name="Table 48">
            <a:extLst>
              <a:ext uri="{FF2B5EF4-FFF2-40B4-BE49-F238E27FC236}">
                <a16:creationId xmlns:a16="http://schemas.microsoft.com/office/drawing/2014/main" id="{1DF1E4BC-6FF5-4413-93F8-0B1AB7706567}"/>
              </a:ext>
            </a:extLst>
          </p:cNvPr>
          <p:cNvGraphicFramePr>
            <a:graphicFrameLocks noGrp="1"/>
          </p:cNvGraphicFramePr>
          <p:nvPr/>
        </p:nvGraphicFramePr>
        <p:xfrm>
          <a:off x="6303397" y="2362365"/>
          <a:ext cx="5640567" cy="3816681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497066">
                  <a:extLst>
                    <a:ext uri="{9D8B030D-6E8A-4147-A177-3AD203B41FA5}">
                      <a16:colId xmlns:a16="http://schemas.microsoft.com/office/drawing/2014/main" val="2145662844"/>
                    </a:ext>
                  </a:extLst>
                </a:gridCol>
                <a:gridCol w="1331620">
                  <a:extLst>
                    <a:ext uri="{9D8B030D-6E8A-4147-A177-3AD203B41FA5}">
                      <a16:colId xmlns:a16="http://schemas.microsoft.com/office/drawing/2014/main" val="2633898058"/>
                    </a:ext>
                  </a:extLst>
                </a:gridCol>
                <a:gridCol w="1503020">
                  <a:extLst>
                    <a:ext uri="{9D8B030D-6E8A-4147-A177-3AD203B41FA5}">
                      <a16:colId xmlns:a16="http://schemas.microsoft.com/office/drawing/2014/main" val="1120597939"/>
                    </a:ext>
                  </a:extLst>
                </a:gridCol>
                <a:gridCol w="2308861">
                  <a:extLst>
                    <a:ext uri="{9D8B030D-6E8A-4147-A177-3AD203B41FA5}">
                      <a16:colId xmlns:a16="http://schemas.microsoft.com/office/drawing/2014/main" val="3045865641"/>
                    </a:ext>
                  </a:extLst>
                </a:gridCol>
              </a:tblGrid>
              <a:tr h="870423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Mylène</a:t>
                      </a:r>
                      <a:b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</a:br>
                      <a:r>
                        <a:rPr lang="en-GB" sz="2400" b="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(je)</a:t>
                      </a:r>
                      <a:endParaRPr sz="2400" b="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Renée</a:t>
                      </a:r>
                      <a:b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</a:br>
                      <a:r>
                        <a:rPr lang="en-GB" sz="2400" b="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</a:t>
                      </a:r>
                      <a:r>
                        <a:rPr lang="en-GB" sz="2400" b="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elle</a:t>
                      </a:r>
                      <a:r>
                        <a:rPr lang="en-GB" sz="2400" b="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)</a:t>
                      </a:r>
                      <a:endParaRPr sz="2400" b="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où</a:t>
                      </a:r>
                      <a:r>
                        <a:rPr lang="en-GB" sz="2400" b="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?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49229281"/>
                  </a:ext>
                </a:extLst>
              </a:tr>
              <a:tr h="491043"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0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parc</a:t>
                      </a:r>
                      <a:endParaRPr sz="20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91642162"/>
                  </a:ext>
                </a:extLst>
              </a:tr>
              <a:tr h="49104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000" b="1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campagne</a:t>
                      </a:r>
                      <a:endParaRPr sz="20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49781393"/>
                  </a:ext>
                </a:extLst>
              </a:tr>
              <a:tr h="491043"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000" b="1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ile</a:t>
                      </a:r>
                      <a:endParaRPr sz="20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06182386"/>
                  </a:ext>
                </a:extLst>
              </a:tr>
              <a:tr h="49104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000" b="1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plage</a:t>
                      </a:r>
                      <a:endParaRPr sz="20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98302811"/>
                  </a:ext>
                </a:extLst>
              </a:tr>
              <a:tr h="491043"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000" b="1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montagne</a:t>
                      </a:r>
                      <a:endParaRPr sz="20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91729277"/>
                  </a:ext>
                </a:extLst>
              </a:tr>
              <a:tr h="49104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000" b="1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plage</a:t>
                      </a:r>
                      <a:endParaRPr sz="20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83355400"/>
                  </a:ext>
                </a:extLst>
              </a:tr>
            </a:tbl>
          </a:graphicData>
        </a:graphic>
      </p:graphicFrame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CustomShape 3">
            <a:hlinkClick r:id="" action="ppaction://noaction">
              <a:snd r:embed="rId6" name="S12_1.wav"/>
            </a:hlinkClick>
            <a:extLst>
              <a:ext uri="{FF2B5EF4-FFF2-40B4-BE49-F238E27FC236}">
                <a16:creationId xmlns:a16="http://schemas.microsoft.com/office/drawing/2014/main" id="{18F78918-6EB8-496A-B678-8A874DFAD427}"/>
              </a:ext>
            </a:extLst>
          </p:cNvPr>
          <p:cNvSpPr/>
          <p:nvPr/>
        </p:nvSpPr>
        <p:spPr>
          <a:xfrm>
            <a:off x="160200" y="44640"/>
            <a:ext cx="935460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Mylène fait des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visites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et Renée,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aussi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8" name="Google Shape;108;p3">
            <a:hlinkClick r:id="" action="ppaction://noaction">
              <a:snd r:embed="rId4" name="S12_3.wav"/>
            </a:hlinkClick>
            <a:extLst>
              <a:ext uri="{FF2B5EF4-FFF2-40B4-BE49-F238E27FC236}">
                <a16:creationId xmlns:a16="http://schemas.microsoft.com/office/drawing/2014/main" id="{8A172C33-597D-45A1-8713-22EC248A9CBC}"/>
              </a:ext>
            </a:extLst>
          </p:cNvPr>
          <p:cNvSpPr txBox="1"/>
          <p:nvPr/>
        </p:nvSpPr>
        <p:spPr>
          <a:xfrm>
            <a:off x="1050642" y="1023758"/>
            <a:ext cx="333022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Écoute.  Qui va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où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?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08;p3">
            <a:hlinkClick r:id="" action="ppaction://noaction">
              <a:snd r:embed="rId7" name="S12_2.wav"/>
            </a:hlinkClick>
            <a:extLst>
              <a:ext uri="{FF2B5EF4-FFF2-40B4-BE49-F238E27FC236}">
                <a16:creationId xmlns:a16="http://schemas.microsoft.com/office/drawing/2014/main" id="{65688D1E-5B60-4761-A7D3-786313999804}"/>
              </a:ext>
            </a:extLst>
          </p:cNvPr>
          <p:cNvSpPr txBox="1"/>
          <p:nvPr/>
        </p:nvSpPr>
        <p:spPr>
          <a:xfrm>
            <a:off x="160200" y="509542"/>
            <a:ext cx="526623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Mylène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au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téléphone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A447F4F-1C8F-4B0A-923E-AE3269E5318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647" y="3452940"/>
            <a:ext cx="384106" cy="40011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B13E225-166B-42E3-9708-DF006A418D3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964" y="2748028"/>
            <a:ext cx="451477" cy="45716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4C0FF24-EC94-4369-A984-35CE7673B8A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647" y="4419859"/>
            <a:ext cx="384106" cy="40011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25A91EC-E621-4F83-A095-4915058142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858" y="5496801"/>
            <a:ext cx="384106" cy="40011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82AEE19F-EEA8-475F-A466-E9F1DE03C59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819" y="3484410"/>
            <a:ext cx="384106" cy="40011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B86AD8ED-A015-4FF3-8CF2-811E6AD307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187" y="2748028"/>
            <a:ext cx="451477" cy="457163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2DBCA534-4076-473C-8C9D-3F509B92D11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495" y="4501252"/>
            <a:ext cx="384106" cy="40011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8109D50C-001E-4A55-B400-D7F58EE49A0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134" y="5518098"/>
            <a:ext cx="384106" cy="400110"/>
          </a:xfrm>
          <a:prstGeom prst="rect">
            <a:avLst/>
          </a:prstGeom>
        </p:spPr>
      </p:pic>
      <p:sp>
        <p:nvSpPr>
          <p:cNvPr id="4" name="Rectangle 3">
            <a:hlinkClick r:id="" action="ppaction://noaction">
              <a:snd r:embed="rId3" name="S12_4.wav"/>
            </a:hlinkClick>
            <a:extLst>
              <a:ext uri="{FF2B5EF4-FFF2-40B4-BE49-F238E27FC236}">
                <a16:creationId xmlns:a16="http://schemas.microsoft.com/office/drawing/2014/main" id="{5C0D86DC-4DD9-4461-9422-5B4DF1BA4333}"/>
              </a:ext>
            </a:extLst>
          </p:cNvPr>
          <p:cNvSpPr/>
          <p:nvPr/>
        </p:nvSpPr>
        <p:spPr>
          <a:xfrm>
            <a:off x="1100311" y="1677172"/>
            <a:ext cx="81467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Mylène (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je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)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Renée (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elle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) ?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Écris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l’endroit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*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anglais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30" name="Graphic 29" descr="Teacher">
            <a:extLst>
              <a:ext uri="{FF2B5EF4-FFF2-40B4-BE49-F238E27FC236}">
                <a16:creationId xmlns:a16="http://schemas.microsoft.com/office/drawing/2014/main" id="{97BFDFB3-EC6E-4620-AB98-CF82EA6063F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7902" y="941677"/>
            <a:ext cx="914400" cy="914400"/>
          </a:xfrm>
          <a:prstGeom prst="rect">
            <a:avLst/>
          </a:prstGeom>
        </p:spPr>
      </p:pic>
      <p:sp>
        <p:nvSpPr>
          <p:cNvPr id="29" name="CustomShape 23">
            <a:hlinkClick r:id="" action="ppaction://noaction">
              <a:snd r:embed="rId12" name="S12_5.wav"/>
            </a:hlinkClick>
            <a:extLst>
              <a:ext uri="{FF2B5EF4-FFF2-40B4-BE49-F238E27FC236}">
                <a16:creationId xmlns:a16="http://schemas.microsoft.com/office/drawing/2014/main" id="{CB73AB5D-F244-4241-81E4-DCB1D86D59E2}"/>
              </a:ext>
            </a:extLst>
          </p:cNvPr>
          <p:cNvSpPr/>
          <p:nvPr/>
        </p:nvSpPr>
        <p:spPr>
          <a:xfrm>
            <a:off x="301641" y="3429000"/>
            <a:ext cx="464040" cy="396360"/>
          </a:xfrm>
          <a:prstGeom prst="actionButtonBlank">
            <a:avLst/>
          </a:prstGeom>
          <a:solidFill>
            <a:srgbClr val="91EAD2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1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24" name="CustomShape 23">
            <a:hlinkClick r:id="" action="ppaction://noaction">
              <a:snd r:embed="rId13" name="S12_7.wav"/>
            </a:hlinkClick>
            <a:extLst>
              <a:ext uri="{FF2B5EF4-FFF2-40B4-BE49-F238E27FC236}">
                <a16:creationId xmlns:a16="http://schemas.microsoft.com/office/drawing/2014/main" id="{90B2F28D-4EB2-41BD-9F69-F2A2A5527988}"/>
              </a:ext>
            </a:extLst>
          </p:cNvPr>
          <p:cNvSpPr/>
          <p:nvPr/>
        </p:nvSpPr>
        <p:spPr>
          <a:xfrm>
            <a:off x="290082" y="4453338"/>
            <a:ext cx="464040" cy="396360"/>
          </a:xfrm>
          <a:prstGeom prst="actionButtonBlank">
            <a:avLst/>
          </a:prstGeom>
          <a:solidFill>
            <a:srgbClr val="91EAD2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25" name="CustomShape 23">
            <a:hlinkClick r:id="" action="ppaction://noaction">
              <a:snd r:embed="rId14" name="S12_9.wav"/>
            </a:hlinkClick>
            <a:extLst>
              <a:ext uri="{FF2B5EF4-FFF2-40B4-BE49-F238E27FC236}">
                <a16:creationId xmlns:a16="http://schemas.microsoft.com/office/drawing/2014/main" id="{87968B7F-3859-4FC4-B3E1-8651F8BB28C0}"/>
              </a:ext>
            </a:extLst>
          </p:cNvPr>
          <p:cNvSpPr/>
          <p:nvPr/>
        </p:nvSpPr>
        <p:spPr>
          <a:xfrm>
            <a:off x="290082" y="5519973"/>
            <a:ext cx="464040" cy="396360"/>
          </a:xfrm>
          <a:prstGeom prst="actionButtonBlank">
            <a:avLst/>
          </a:prstGeom>
          <a:solidFill>
            <a:srgbClr val="91EAD2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3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6" name="CustomShape 23">
            <a:hlinkClick r:id="" action="ppaction://noaction">
              <a:snd r:embed="rId15" name="S12_11.wav"/>
            </a:hlinkClick>
            <a:extLst>
              <a:ext uri="{FF2B5EF4-FFF2-40B4-BE49-F238E27FC236}">
                <a16:creationId xmlns:a16="http://schemas.microsoft.com/office/drawing/2014/main" id="{4A8B38D9-69AD-4A57-96DB-2344EFAEAE7B}"/>
              </a:ext>
            </a:extLst>
          </p:cNvPr>
          <p:cNvSpPr/>
          <p:nvPr/>
        </p:nvSpPr>
        <p:spPr>
          <a:xfrm>
            <a:off x="6324864" y="3429000"/>
            <a:ext cx="464040" cy="396360"/>
          </a:xfrm>
          <a:prstGeom prst="actionButtonBlank">
            <a:avLst/>
          </a:prstGeom>
          <a:solidFill>
            <a:srgbClr val="91EAD2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4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0" name="CustomShape 23">
            <a:hlinkClick r:id="" action="ppaction://noaction">
              <a:snd r:embed="rId16" name="S12_13.wav"/>
            </a:hlinkClick>
            <a:extLst>
              <a:ext uri="{FF2B5EF4-FFF2-40B4-BE49-F238E27FC236}">
                <a16:creationId xmlns:a16="http://schemas.microsoft.com/office/drawing/2014/main" id="{F5598EA8-765A-4C26-A80D-35506583ACF5}"/>
              </a:ext>
            </a:extLst>
          </p:cNvPr>
          <p:cNvSpPr/>
          <p:nvPr/>
        </p:nvSpPr>
        <p:spPr>
          <a:xfrm>
            <a:off x="6313305" y="4453338"/>
            <a:ext cx="464040" cy="396360"/>
          </a:xfrm>
          <a:prstGeom prst="actionButtonBlank">
            <a:avLst/>
          </a:prstGeom>
          <a:solidFill>
            <a:srgbClr val="91EAD2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5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1" name="CustomShape 23">
            <a:hlinkClick r:id="" action="ppaction://noaction">
              <a:snd r:embed="rId17" name="S12_15.wav"/>
            </a:hlinkClick>
            <a:extLst>
              <a:ext uri="{FF2B5EF4-FFF2-40B4-BE49-F238E27FC236}">
                <a16:creationId xmlns:a16="http://schemas.microsoft.com/office/drawing/2014/main" id="{469DD40F-5C85-413A-85D1-A212BB147E13}"/>
              </a:ext>
            </a:extLst>
          </p:cNvPr>
          <p:cNvSpPr/>
          <p:nvPr/>
        </p:nvSpPr>
        <p:spPr>
          <a:xfrm>
            <a:off x="6313305" y="5519973"/>
            <a:ext cx="464040" cy="396360"/>
          </a:xfrm>
          <a:prstGeom prst="actionButtonBlank">
            <a:avLst/>
          </a:prstGeom>
          <a:solidFill>
            <a:srgbClr val="91EAD2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33" name="CustomShape 23">
            <a:hlinkClick r:id="" action="ppaction://noaction">
              <a:snd r:embed="rId18" name="S12_6.wav"/>
            </a:hlinkClick>
            <a:extLst>
              <a:ext uri="{FF2B5EF4-FFF2-40B4-BE49-F238E27FC236}">
                <a16:creationId xmlns:a16="http://schemas.microsoft.com/office/drawing/2014/main" id="{B6D87D1E-A648-435B-BD1F-393E499175DD}"/>
              </a:ext>
            </a:extLst>
          </p:cNvPr>
          <p:cNvSpPr/>
          <p:nvPr/>
        </p:nvSpPr>
        <p:spPr>
          <a:xfrm>
            <a:off x="357016" y="3405828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1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34" name="CustomShape 23">
            <a:hlinkClick r:id="" action="ppaction://noaction">
              <a:snd r:embed="rId19" name="S12_8.wav"/>
            </a:hlinkClick>
            <a:extLst>
              <a:ext uri="{FF2B5EF4-FFF2-40B4-BE49-F238E27FC236}">
                <a16:creationId xmlns:a16="http://schemas.microsoft.com/office/drawing/2014/main" id="{8DDB467D-37ED-4B54-B034-869F4B0C8050}"/>
              </a:ext>
            </a:extLst>
          </p:cNvPr>
          <p:cNvSpPr/>
          <p:nvPr/>
        </p:nvSpPr>
        <p:spPr>
          <a:xfrm>
            <a:off x="345457" y="4430166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35" name="CustomShape 23">
            <a:hlinkClick r:id="" action="ppaction://noaction">
              <a:snd r:embed="rId20" name="S12_10.wav"/>
            </a:hlinkClick>
            <a:extLst>
              <a:ext uri="{FF2B5EF4-FFF2-40B4-BE49-F238E27FC236}">
                <a16:creationId xmlns:a16="http://schemas.microsoft.com/office/drawing/2014/main" id="{2E217DBC-D8A4-4CAF-9ED6-247FB4E30EE8}"/>
              </a:ext>
            </a:extLst>
          </p:cNvPr>
          <p:cNvSpPr/>
          <p:nvPr/>
        </p:nvSpPr>
        <p:spPr>
          <a:xfrm>
            <a:off x="345457" y="5496801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3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36" name="CustomShape 23">
            <a:hlinkClick r:id="" action="ppaction://noaction">
              <a:snd r:embed="rId21" name="S12_12.wav"/>
            </a:hlinkClick>
            <a:extLst>
              <a:ext uri="{FF2B5EF4-FFF2-40B4-BE49-F238E27FC236}">
                <a16:creationId xmlns:a16="http://schemas.microsoft.com/office/drawing/2014/main" id="{57BEDED6-8162-4179-A5AF-53521D87115C}"/>
              </a:ext>
            </a:extLst>
          </p:cNvPr>
          <p:cNvSpPr/>
          <p:nvPr/>
        </p:nvSpPr>
        <p:spPr>
          <a:xfrm>
            <a:off x="6393785" y="3355418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4 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+mn-cs"/>
              <a:sym typeface="Arial"/>
            </a:endParaRPr>
          </a:p>
        </p:txBody>
      </p:sp>
      <p:sp>
        <p:nvSpPr>
          <p:cNvPr id="37" name="CustomShape 23">
            <a:hlinkClick r:id="" action="ppaction://noaction">
              <a:snd r:embed="rId22" name="S12_14.wav"/>
            </a:hlinkClick>
            <a:extLst>
              <a:ext uri="{FF2B5EF4-FFF2-40B4-BE49-F238E27FC236}">
                <a16:creationId xmlns:a16="http://schemas.microsoft.com/office/drawing/2014/main" id="{92B35660-0C2B-40C1-9B4F-AE9C26C4D293}"/>
              </a:ext>
            </a:extLst>
          </p:cNvPr>
          <p:cNvSpPr/>
          <p:nvPr/>
        </p:nvSpPr>
        <p:spPr>
          <a:xfrm>
            <a:off x="6382226" y="4386165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5</a:t>
            </a:r>
            <a:endParaRPr kumimoji="0" lang="en-GB" sz="20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+mn-cs"/>
              <a:sym typeface="Arial"/>
            </a:endParaRPr>
          </a:p>
        </p:txBody>
      </p:sp>
      <p:sp>
        <p:nvSpPr>
          <p:cNvPr id="38" name="CustomShape 23">
            <a:hlinkClick r:id="" action="ppaction://noaction">
              <a:snd r:embed="rId23" name="S12_16.wav"/>
            </a:hlinkClick>
            <a:extLst>
              <a:ext uri="{FF2B5EF4-FFF2-40B4-BE49-F238E27FC236}">
                <a16:creationId xmlns:a16="http://schemas.microsoft.com/office/drawing/2014/main" id="{5991AD5B-766C-44E0-A00F-D27EC001E432}"/>
              </a:ext>
            </a:extLst>
          </p:cNvPr>
          <p:cNvSpPr/>
          <p:nvPr/>
        </p:nvSpPr>
        <p:spPr>
          <a:xfrm>
            <a:off x="6375325" y="5463510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9" name="Picture 8" descr="A picture containing map&#10;&#10;Description automatically generated">
            <a:extLst>
              <a:ext uri="{FF2B5EF4-FFF2-40B4-BE49-F238E27FC236}">
                <a16:creationId xmlns:a16="http://schemas.microsoft.com/office/drawing/2014/main" id="{8786E111-2BA1-4F5C-954C-622B21F8E1F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257" y="840510"/>
            <a:ext cx="1003637" cy="1521855"/>
          </a:xfrm>
          <a:prstGeom prst="rect">
            <a:avLst/>
          </a:prstGeom>
        </p:spPr>
      </p:pic>
      <p:pic>
        <p:nvPicPr>
          <p:cNvPr id="42" name="Picture 41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B96B86C3-16BA-4228-82A9-2882E930BD67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06"/>
          <a:stretch/>
        </p:blipFill>
        <p:spPr>
          <a:xfrm>
            <a:off x="9199088" y="2461950"/>
            <a:ext cx="631423" cy="724734"/>
          </a:xfrm>
          <a:prstGeom prst="rect">
            <a:avLst/>
          </a:prstGeom>
        </p:spPr>
      </p:pic>
      <p:pic>
        <p:nvPicPr>
          <p:cNvPr id="43" name="Picture 4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793C3726-F179-4A3C-B848-844FDA243C27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06"/>
          <a:stretch/>
        </p:blipFill>
        <p:spPr>
          <a:xfrm>
            <a:off x="3229526" y="2442102"/>
            <a:ext cx="631423" cy="7247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45C9DEB-435D-4A4F-8E94-239683A2B240}"/>
              </a:ext>
            </a:extLst>
          </p:cNvPr>
          <p:cNvSpPr txBox="1"/>
          <p:nvPr/>
        </p:nvSpPr>
        <p:spPr>
          <a:xfrm>
            <a:off x="8502387" y="133326"/>
            <a:ext cx="2592333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l’endroit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- place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A3814573-1869-4A38-8E29-A7878290A4E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214" y="3170607"/>
            <a:ext cx="384106" cy="40011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A8207C81-A349-4A1B-ADB7-16EC008A1CB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543" y="4101142"/>
            <a:ext cx="384106" cy="400110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7B4A49D6-9B7B-4F5C-9979-B2343B57A27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171" y="5659815"/>
            <a:ext cx="384106" cy="40011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AFB04A57-B499-492E-8D16-512444E4BB6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4754" y="3170607"/>
            <a:ext cx="384106" cy="400110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6A833B47-48F8-4559-A59C-1CF9426B1B8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5473" y="4178904"/>
            <a:ext cx="384106" cy="40011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421DE5BA-E0C9-43CF-8C4F-F869AFC6129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5473" y="5196587"/>
            <a:ext cx="384106" cy="400110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35167978-7B14-49AE-B764-CC2F3B69DBD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7699" y="5689377"/>
            <a:ext cx="384106" cy="40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003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8;p2" descr="background rectangle">
            <a:extLst>
              <a:ext uri="{FF2B5EF4-FFF2-40B4-BE49-F238E27FC236}">
                <a16:creationId xmlns:a16="http://schemas.microsoft.com/office/drawing/2014/main" id="{12EB0254-102A-4D62-8742-7758EE0A4C4C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Au revoir 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</a:pPr>
            <a:r>
              <a:rPr lang="en-GB" sz="9600" dirty="0">
                <a:solidFill>
                  <a:srgbClr val="00B05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vert</a:t>
            </a:r>
            <a:endParaRPr lang="en-GB" sz="9600" dirty="0">
              <a:solidFill>
                <a:srgbClr val="00B05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pic>
        <p:nvPicPr>
          <p:cNvPr id="5" name="Picture 4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1AC97B20-350B-4BEA-A803-79712922E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795" y="459558"/>
            <a:ext cx="5084505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88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3974711" y="1226848"/>
            <a:ext cx="4257730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vr</a:t>
            </a:r>
            <a:r>
              <a:rPr kumimoji="0" lang="en-GB" sz="115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ai</a:t>
            </a:r>
            <a:endParaRPr kumimoji="0" lang="en-GB" sz="115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11086611" y="167845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3640" y="1036841"/>
            <a:ext cx="1421383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130603" y="-107926"/>
            <a:ext cx="213362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[ai]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6" name="Picture 15" descr="Shape, arrow&#10;&#10;Description automatically generated">
            <a:extLst>
              <a:ext uri="{FF2B5EF4-FFF2-40B4-BE49-F238E27FC236}">
                <a16:creationId xmlns:a16="http://schemas.microsoft.com/office/drawing/2014/main" id="{E2FF0BCC-7A62-49ED-9D0A-93673BED4E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0380" y="3070768"/>
            <a:ext cx="2611239" cy="2419478"/>
          </a:xfrm>
          <a:prstGeom prst="rect">
            <a:avLst/>
          </a:prstGeom>
        </p:spPr>
      </p:pic>
      <p:pic>
        <p:nvPicPr>
          <p:cNvPr id="8" name="Picture 9" descr="house">
            <a:extLst>
              <a:ext uri="{FF2B5EF4-FFF2-40B4-BE49-F238E27FC236}">
                <a16:creationId xmlns:a16="http://schemas.microsoft.com/office/drawing/2014/main" id="{6522F955-16F0-459D-AF95-74F02FD9A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16" y="4120261"/>
            <a:ext cx="2959746" cy="194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FD81CA-56CB-4308-B382-CB7AF1AA2C97}"/>
              </a:ext>
            </a:extLst>
          </p:cNvPr>
          <p:cNvSpPr txBox="1"/>
          <p:nvPr/>
        </p:nvSpPr>
        <p:spPr>
          <a:xfrm>
            <a:off x="1026427" y="2869304"/>
            <a:ext cx="2475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ai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B2C67F-4370-4C18-A674-29982FC73311}"/>
              </a:ext>
            </a:extLst>
          </p:cNvPr>
          <p:cNvSpPr txBox="1"/>
          <p:nvPr/>
        </p:nvSpPr>
        <p:spPr>
          <a:xfrm>
            <a:off x="8689971" y="2869304"/>
            <a:ext cx="2475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ai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6A2834-1854-48EA-A89F-903BD05189F6}"/>
              </a:ext>
            </a:extLst>
          </p:cNvPr>
          <p:cNvSpPr txBox="1"/>
          <p:nvPr/>
        </p:nvSpPr>
        <p:spPr>
          <a:xfrm>
            <a:off x="1026427" y="6068174"/>
            <a:ext cx="2475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ai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son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73C384-C056-4B93-A24E-60D1DB208830}"/>
              </a:ext>
            </a:extLst>
          </p:cNvPr>
          <p:cNvSpPr txBox="1"/>
          <p:nvPr/>
        </p:nvSpPr>
        <p:spPr>
          <a:xfrm>
            <a:off x="8611010" y="6068174"/>
            <a:ext cx="2475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sem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ai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ne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45C2700-2AFD-4C7C-8AFA-F52AF530A37F}"/>
              </a:ext>
            </a:extLst>
          </p:cNvPr>
          <p:cNvGrpSpPr/>
          <p:nvPr/>
        </p:nvGrpSpPr>
        <p:grpSpPr>
          <a:xfrm>
            <a:off x="8554994" y="3271824"/>
            <a:ext cx="2775857" cy="2873150"/>
            <a:chOff x="8404867" y="3140316"/>
            <a:chExt cx="2775857" cy="2873150"/>
          </a:xfrm>
        </p:grpSpPr>
        <p:pic>
          <p:nvPicPr>
            <p:cNvPr id="5" name="Graphic 4" descr="Monthly calendar">
              <a:extLst>
                <a:ext uri="{FF2B5EF4-FFF2-40B4-BE49-F238E27FC236}">
                  <a16:creationId xmlns:a16="http://schemas.microsoft.com/office/drawing/2014/main" id="{63F4488A-9A9D-463A-884E-C2157ED30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404867" y="3140316"/>
              <a:ext cx="2775857" cy="2775857"/>
            </a:xfrm>
            <a:prstGeom prst="rect">
              <a:avLst/>
            </a:prstGeom>
          </p:spPr>
        </p:pic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DC2ECD3-4E58-4686-AAD4-121D7A64ED09}"/>
                </a:ext>
              </a:extLst>
            </p:cNvPr>
            <p:cNvSpPr/>
            <p:nvPr/>
          </p:nvSpPr>
          <p:spPr>
            <a:xfrm>
              <a:off x="8868229" y="4359019"/>
              <a:ext cx="1895411" cy="343610"/>
            </a:xfrm>
            <a:prstGeom prst="roundRect">
              <a:avLst/>
            </a:prstGeom>
            <a:noFill/>
            <a:ln w="28575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85C5703-9D14-4715-BB14-12C1BBA1D083}"/>
                </a:ext>
              </a:extLst>
            </p:cNvPr>
            <p:cNvSpPr txBox="1"/>
            <p:nvPr/>
          </p:nvSpPr>
          <p:spPr>
            <a:xfrm>
              <a:off x="8705123" y="5490246"/>
              <a:ext cx="20585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week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60E1450-4156-4247-B78D-AD90BC2BD9B3}"/>
              </a:ext>
            </a:extLst>
          </p:cNvPr>
          <p:cNvGrpSpPr/>
          <p:nvPr/>
        </p:nvGrpSpPr>
        <p:grpSpPr>
          <a:xfrm>
            <a:off x="8232441" y="515952"/>
            <a:ext cx="3156928" cy="2314629"/>
            <a:chOff x="8232441" y="515952"/>
            <a:chExt cx="3156928" cy="2314629"/>
          </a:xfrm>
        </p:grpSpPr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8B806D82-A8DE-4B64-A83E-6D5954F6C4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8933" y="515952"/>
              <a:ext cx="1844707" cy="1844707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6C79913-E0C3-4FC7-BE34-4247B25F9F24}"/>
                </a:ext>
              </a:extLst>
            </p:cNvPr>
            <p:cNvSpPr txBox="1"/>
            <p:nvPr/>
          </p:nvSpPr>
          <p:spPr>
            <a:xfrm>
              <a:off x="8232441" y="2307361"/>
              <a:ext cx="3156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to help, helping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3CF212E-82E7-48B3-A1FC-D02C7E9CD127}"/>
              </a:ext>
            </a:extLst>
          </p:cNvPr>
          <p:cNvGrpSpPr/>
          <p:nvPr/>
        </p:nvGrpSpPr>
        <p:grpSpPr>
          <a:xfrm>
            <a:off x="764450" y="555565"/>
            <a:ext cx="3156928" cy="2560384"/>
            <a:chOff x="764450" y="555565"/>
            <a:chExt cx="3156928" cy="2560384"/>
          </a:xfrm>
        </p:grpSpPr>
        <p:pic>
          <p:nvPicPr>
            <p:cNvPr id="18" name="Picture 17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id="{A4551C4A-74A2-44BD-9037-8B9C4AE0883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9916" y="555565"/>
              <a:ext cx="2560384" cy="2560384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A44C968-63DC-417F-83CC-F870D3ECA0E7}"/>
                </a:ext>
              </a:extLst>
            </p:cNvPr>
            <p:cNvSpPr txBox="1"/>
            <p:nvPr/>
          </p:nvSpPr>
          <p:spPr>
            <a:xfrm>
              <a:off x="764450" y="2327625"/>
              <a:ext cx="3156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to like, liking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464309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CustomShape 1"/>
          <p:cNvSpPr/>
          <p:nvPr/>
        </p:nvSpPr>
        <p:spPr>
          <a:xfrm>
            <a:off x="146160" y="-106740"/>
            <a:ext cx="4571280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[(a)in]</a:t>
            </a:r>
            <a:endParaRPr kumimoji="0" lang="en-GB" sz="115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3" name="CustomShape 2"/>
          <p:cNvSpPr/>
          <p:nvPr/>
        </p:nvSpPr>
        <p:spPr>
          <a:xfrm>
            <a:off x="2840971" y="1585080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tr</a:t>
            </a:r>
            <a:r>
              <a:rPr kumimoji="0" lang="en-GB" sz="115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ain</a:t>
            </a:r>
            <a:endParaRPr kumimoji="0" lang="en-GB" sz="115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10763640" y="15192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07391" y="1002496"/>
            <a:ext cx="1487937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Picture 2" descr="steam train">
            <a:extLst>
              <a:ext uri="{FF2B5EF4-FFF2-40B4-BE49-F238E27FC236}">
                <a16:creationId xmlns:a16="http://schemas.microsoft.com/office/drawing/2014/main" id="{30B967C8-D197-46AC-A850-C9D370E57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89119" y="3194458"/>
            <a:ext cx="2844216" cy="2417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4A19AD-53A3-459E-BDB0-60D7D8D87C0E}"/>
              </a:ext>
            </a:extLst>
          </p:cNvPr>
          <p:cNvSpPr txBox="1"/>
          <p:nvPr/>
        </p:nvSpPr>
        <p:spPr>
          <a:xfrm>
            <a:off x="1165860" y="3194458"/>
            <a:ext cx="1965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in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gt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CF4C57-891B-4F81-946B-053005CFBDA6}"/>
              </a:ext>
            </a:extLst>
          </p:cNvPr>
          <p:cNvSpPr txBox="1"/>
          <p:nvPr/>
        </p:nvSpPr>
        <p:spPr>
          <a:xfrm>
            <a:off x="8866260" y="3194458"/>
            <a:ext cx="1965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in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E44163-CE42-4CFE-BE96-E2CC8A812E6A}"/>
              </a:ext>
            </a:extLst>
          </p:cNvPr>
          <p:cNvSpPr txBox="1"/>
          <p:nvPr/>
        </p:nvSpPr>
        <p:spPr>
          <a:xfrm>
            <a:off x="1136503" y="5612040"/>
            <a:ext cx="1965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ain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380883-E2B5-4338-9516-DF5EFD84D708}"/>
              </a:ext>
            </a:extLst>
          </p:cNvPr>
          <p:cNvSpPr txBox="1"/>
          <p:nvPr/>
        </p:nvSpPr>
        <p:spPr>
          <a:xfrm>
            <a:off x="8866260" y="5609326"/>
            <a:ext cx="1965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lap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in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5DF023-12F3-4797-BECC-FE8E70AFC3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576" y="4070619"/>
            <a:ext cx="1417327" cy="1696265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07C7B114-E354-43D6-BE8A-1908A64AFE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783" y="2168438"/>
            <a:ext cx="1447619" cy="1117460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6A15CB69-A226-41FD-954C-8779FFCD0E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2493">
            <a:off x="1842416" y="4131105"/>
            <a:ext cx="1230768" cy="1594517"/>
          </a:xfrm>
          <a:prstGeom prst="rect">
            <a:avLst/>
          </a:prstGeom>
        </p:spPr>
      </p:pic>
      <p:pic>
        <p:nvPicPr>
          <p:cNvPr id="17" name="Picture 16" descr="A picture containing text, night sky&#10;&#10;Description automatically generated">
            <a:extLst>
              <a:ext uri="{FF2B5EF4-FFF2-40B4-BE49-F238E27FC236}">
                <a16:creationId xmlns:a16="http://schemas.microsoft.com/office/drawing/2014/main" id="{8CDC5AAA-325B-4204-B36C-EC905B000D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672" y="1660216"/>
            <a:ext cx="2263134" cy="154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03374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145A6D12-51A2-42E2-BCA1-56B49B9E1811}"/>
              </a:ext>
            </a:extLst>
          </p:cNvPr>
          <p:cNvGrpSpPr/>
          <p:nvPr/>
        </p:nvGrpSpPr>
        <p:grpSpPr>
          <a:xfrm>
            <a:off x="2537522" y="1061877"/>
            <a:ext cx="6496709" cy="4935976"/>
            <a:chOff x="2510813" y="1630233"/>
            <a:chExt cx="6496709" cy="4935976"/>
          </a:xfrm>
        </p:grpSpPr>
        <p:pic>
          <p:nvPicPr>
            <p:cNvPr id="12" name="Picture 11" descr="Map&#10;&#10;Description automatically generated">
              <a:extLst>
                <a:ext uri="{FF2B5EF4-FFF2-40B4-BE49-F238E27FC236}">
                  <a16:creationId xmlns:a16="http://schemas.microsoft.com/office/drawing/2014/main" id="{E23ED26C-8EAA-44C4-9EDC-F936AF22DD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0813" y="1630233"/>
              <a:ext cx="6496709" cy="4935976"/>
            </a:xfrm>
            <a:prstGeom prst="rect">
              <a:avLst/>
            </a:prstGeom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8BDE772-81A2-4C37-8EC8-25971D3F338A}"/>
                </a:ext>
              </a:extLst>
            </p:cNvPr>
            <p:cNvSpPr/>
            <p:nvPr/>
          </p:nvSpPr>
          <p:spPr>
            <a:xfrm>
              <a:off x="6318914" y="1990579"/>
              <a:ext cx="122829" cy="12283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275E7D0-C9A9-4500-83CF-068FF5071327}"/>
                </a:ext>
              </a:extLst>
            </p:cNvPr>
            <p:cNvSpPr/>
            <p:nvPr/>
          </p:nvSpPr>
          <p:spPr>
            <a:xfrm>
              <a:off x="6594143" y="3876244"/>
              <a:ext cx="122829" cy="12283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FA772DE-B6B7-404C-9930-C40C1B1E4BFC}"/>
                </a:ext>
              </a:extLst>
            </p:cNvPr>
            <p:cNvSpPr/>
            <p:nvPr/>
          </p:nvSpPr>
          <p:spPr>
            <a:xfrm>
              <a:off x="7306102" y="5227767"/>
              <a:ext cx="122829" cy="12283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587C60EA-BC3C-46B6-8BA2-64363A58D668}"/>
                </a:ext>
              </a:extLst>
            </p:cNvPr>
            <p:cNvSpPr/>
            <p:nvPr/>
          </p:nvSpPr>
          <p:spPr>
            <a:xfrm>
              <a:off x="8193206" y="3753414"/>
              <a:ext cx="122829" cy="12283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773D9F3A-43EA-4626-B958-F30E35682016}"/>
                </a:ext>
              </a:extLst>
            </p:cNvPr>
            <p:cNvSpPr/>
            <p:nvPr/>
          </p:nvSpPr>
          <p:spPr>
            <a:xfrm>
              <a:off x="5324902" y="2587756"/>
              <a:ext cx="122829" cy="12283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0A0E1A07-DF08-4B9D-AF03-7F473A3D3D28}"/>
                </a:ext>
              </a:extLst>
            </p:cNvPr>
            <p:cNvSpPr/>
            <p:nvPr/>
          </p:nvSpPr>
          <p:spPr>
            <a:xfrm>
              <a:off x="6441743" y="6021611"/>
              <a:ext cx="122829" cy="12283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31B66388-D72E-4489-98DF-4DB0D58AA23F}"/>
                </a:ext>
              </a:extLst>
            </p:cNvPr>
            <p:cNvSpPr/>
            <p:nvPr/>
          </p:nvSpPr>
          <p:spPr>
            <a:xfrm>
              <a:off x="3178657" y="5753598"/>
              <a:ext cx="122829" cy="12283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36E66EA4-34FC-425E-9687-59C68765DE58}"/>
                </a:ext>
              </a:extLst>
            </p:cNvPr>
            <p:cNvSpPr/>
            <p:nvPr/>
          </p:nvSpPr>
          <p:spPr>
            <a:xfrm>
              <a:off x="7844382" y="4452100"/>
              <a:ext cx="122829" cy="12283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461F154A-374D-4560-871F-A18079B24940}"/>
                </a:ext>
              </a:extLst>
            </p:cNvPr>
            <p:cNvSpPr/>
            <p:nvPr/>
          </p:nvSpPr>
          <p:spPr>
            <a:xfrm>
              <a:off x="6716972" y="5573529"/>
              <a:ext cx="122829" cy="12283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21CC4BD-0237-4A33-8892-7F6E52E46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056" y="99730"/>
            <a:ext cx="4486627" cy="678950"/>
          </a:xfrm>
        </p:spPr>
        <p:txBody>
          <a:bodyPr/>
          <a:lstStyle/>
          <a:p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À </a:t>
            </a:r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Haïti</a:t>
            </a:r>
            <a:endParaRPr lang="en-GB" dirty="0"/>
          </a:p>
        </p:txBody>
      </p:sp>
      <p:sp>
        <p:nvSpPr>
          <p:cNvPr id="17" name="Speech Bubble: Rectangle with Corners Rounded 16">
            <a:hlinkClick r:id="" action="ppaction://noaction">
              <a:snd r:embed="rId4" name="S2_4.wav"/>
            </a:hlinkClick>
            <a:extLst>
              <a:ext uri="{FF2B5EF4-FFF2-40B4-BE49-F238E27FC236}">
                <a16:creationId xmlns:a16="http://schemas.microsoft.com/office/drawing/2014/main" id="{EC3D6901-DB50-4B4F-8C55-0732DB65D164}"/>
              </a:ext>
            </a:extLst>
          </p:cNvPr>
          <p:cNvSpPr/>
          <p:nvPr/>
        </p:nvSpPr>
        <p:spPr>
          <a:xfrm>
            <a:off x="3758229" y="789511"/>
            <a:ext cx="2361063" cy="482968"/>
          </a:xfrm>
          <a:prstGeom prst="wedgeRoundRectCallout">
            <a:avLst>
              <a:gd name="adj1" fmla="val 55786"/>
              <a:gd name="adj2" fmla="val 103677"/>
              <a:gd name="adj3" fmla="val 16667"/>
            </a:avLst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Port-de-P</a:t>
            </a:r>
            <a:r>
              <a:rPr kumimoji="0" lang="fr-FR" sz="24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ai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x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19324C8-5ABC-47B6-8E89-92F55F8A65F9}"/>
              </a:ext>
            </a:extLst>
          </p:cNvPr>
          <p:cNvGrpSpPr/>
          <p:nvPr/>
        </p:nvGrpSpPr>
        <p:grpSpPr>
          <a:xfrm>
            <a:off x="10727164" y="146240"/>
            <a:ext cx="1492132" cy="876014"/>
            <a:chOff x="10462370" y="146240"/>
            <a:chExt cx="1901190" cy="1224686"/>
          </a:xfrm>
        </p:grpSpPr>
        <p:pic>
          <p:nvPicPr>
            <p:cNvPr id="14" name="Picture 13" descr="Icon&#10;&#10;Description automatically generated">
              <a:extLst>
                <a:ext uri="{FF2B5EF4-FFF2-40B4-BE49-F238E27FC236}">
                  <a16:creationId xmlns:a16="http://schemas.microsoft.com/office/drawing/2014/main" id="{991ABFCF-1711-480E-B594-E3A67BB8A1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49" t="21908" r="30637" b="40986"/>
            <a:stretch/>
          </p:blipFill>
          <p:spPr>
            <a:xfrm>
              <a:off x="10869282" y="146240"/>
              <a:ext cx="1215043" cy="1224686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24C5AB6-403C-4372-848B-D5FE7E8A2F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45017">
              <a:off x="10462370" y="359676"/>
              <a:ext cx="1901190" cy="755495"/>
            </a:xfrm>
            <a:prstGeom prst="rect">
              <a:avLst/>
            </a:prstGeom>
          </p:spPr>
        </p:pic>
      </p:grpSp>
      <p:pic>
        <p:nvPicPr>
          <p:cNvPr id="23" name="Google Shape;111;p3">
            <a:extLst>
              <a:ext uri="{FF2B5EF4-FFF2-40B4-BE49-F238E27FC236}">
                <a16:creationId xmlns:a16="http://schemas.microsoft.com/office/drawing/2014/main" id="{F8B3C090-1460-45C9-AC1E-52EA553A99F0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11060312" y="1140003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8992F1A3-3CAE-4462-8B95-ECD85389AEB5}"/>
              </a:ext>
            </a:extLst>
          </p:cNvPr>
          <p:cNvSpPr txBox="1">
            <a:spLocks/>
          </p:cNvSpPr>
          <p:nvPr/>
        </p:nvSpPr>
        <p:spPr>
          <a:xfrm>
            <a:off x="10704063" y="1990579"/>
            <a:ext cx="1487937" cy="396360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prononcer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6" name="Speech Bubble: Rectangle with Corners Rounded 25">
            <a:hlinkClick r:id="" action="ppaction://noaction">
              <a:snd r:embed="rId8" name="S2_5.wav"/>
            </a:hlinkClick>
            <a:extLst>
              <a:ext uri="{FF2B5EF4-FFF2-40B4-BE49-F238E27FC236}">
                <a16:creationId xmlns:a16="http://schemas.microsoft.com/office/drawing/2014/main" id="{87B7E3AD-D2BF-4907-9975-389EDA41903D}"/>
              </a:ext>
            </a:extLst>
          </p:cNvPr>
          <p:cNvSpPr/>
          <p:nvPr/>
        </p:nvSpPr>
        <p:spPr>
          <a:xfrm>
            <a:off x="8751495" y="1797130"/>
            <a:ext cx="1862374" cy="482968"/>
          </a:xfrm>
          <a:prstGeom prst="wedgeRoundRectCallout">
            <a:avLst>
              <a:gd name="adj1" fmla="val -156125"/>
              <a:gd name="adj2" fmla="val 236490"/>
              <a:gd name="adj3" fmla="val 16667"/>
            </a:avLst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</a:t>
            </a:r>
            <a:r>
              <a:rPr kumimoji="0" lang="fr-FR" sz="24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ain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t-Marc</a:t>
            </a:r>
          </a:p>
        </p:txBody>
      </p:sp>
      <p:sp>
        <p:nvSpPr>
          <p:cNvPr id="27" name="Speech Bubble: Rectangle with Corners Rounded 26">
            <a:hlinkClick r:id="" action="ppaction://noaction">
              <a:snd r:embed="rId9" name="S2_11.wav"/>
            </a:hlinkClick>
            <a:extLst>
              <a:ext uri="{FF2B5EF4-FFF2-40B4-BE49-F238E27FC236}">
                <a16:creationId xmlns:a16="http://schemas.microsoft.com/office/drawing/2014/main" id="{53739804-59CC-401F-A573-A3CBB1999622}"/>
              </a:ext>
            </a:extLst>
          </p:cNvPr>
          <p:cNvSpPr/>
          <p:nvPr/>
        </p:nvSpPr>
        <p:spPr>
          <a:xfrm>
            <a:off x="1043519" y="2679012"/>
            <a:ext cx="2468762" cy="482968"/>
          </a:xfrm>
          <a:prstGeom prst="wedgeRoundRectCallout">
            <a:avLst>
              <a:gd name="adj1" fmla="val 194889"/>
              <a:gd name="adj2" fmla="val 358000"/>
              <a:gd name="adj3" fmla="val 16667"/>
            </a:avLst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Port-au-P</a:t>
            </a:r>
            <a:r>
              <a:rPr kumimoji="0" lang="fr-FR" sz="24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rin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ce</a:t>
            </a:r>
          </a:p>
        </p:txBody>
      </p:sp>
      <p:sp>
        <p:nvSpPr>
          <p:cNvPr id="30" name="Speech Bubble: Rectangle with Corners Rounded 29">
            <a:hlinkClick r:id="" action="ppaction://noaction">
              <a:snd r:embed="rId10" name="S2_6.wav"/>
            </a:hlinkClick>
            <a:extLst>
              <a:ext uri="{FF2B5EF4-FFF2-40B4-BE49-F238E27FC236}">
                <a16:creationId xmlns:a16="http://schemas.microsoft.com/office/drawing/2014/main" id="{F61E0872-7FF6-4D7B-9F90-8E1FCA84D727}"/>
              </a:ext>
            </a:extLst>
          </p:cNvPr>
          <p:cNvSpPr/>
          <p:nvPr/>
        </p:nvSpPr>
        <p:spPr>
          <a:xfrm>
            <a:off x="9861868" y="2532383"/>
            <a:ext cx="1862374" cy="482968"/>
          </a:xfrm>
          <a:prstGeom prst="wedgeRoundRectCallout">
            <a:avLst>
              <a:gd name="adj1" fmla="val -123881"/>
              <a:gd name="adj2" fmla="val 92374"/>
              <a:gd name="adj3" fmla="val 16667"/>
            </a:avLst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che</a:t>
            </a:r>
          </a:p>
        </p:txBody>
      </p:sp>
      <p:sp>
        <p:nvSpPr>
          <p:cNvPr id="32" name="Speech Bubble: Rectangle with Corners Rounded 31">
            <a:hlinkClick r:id="" action="ppaction://noaction">
              <a:snd r:embed="rId11" name="S2_3.wav"/>
            </a:hlinkClick>
            <a:extLst>
              <a:ext uri="{FF2B5EF4-FFF2-40B4-BE49-F238E27FC236}">
                <a16:creationId xmlns:a16="http://schemas.microsoft.com/office/drawing/2014/main" id="{1607B542-4215-4000-A535-37C69F947A1E}"/>
              </a:ext>
            </a:extLst>
          </p:cNvPr>
          <p:cNvSpPr/>
          <p:nvPr/>
        </p:nvSpPr>
        <p:spPr>
          <a:xfrm>
            <a:off x="1078126" y="1413234"/>
            <a:ext cx="2545724" cy="482968"/>
          </a:xfrm>
          <a:prstGeom prst="wedgeRoundRectCallout">
            <a:avLst>
              <a:gd name="adj1" fmla="val 108776"/>
              <a:gd name="adj2" fmla="val 95200"/>
              <a:gd name="adj3" fmla="val 16667"/>
            </a:avLst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</a:t>
            </a:r>
            <a:r>
              <a:rPr kumimoji="0" lang="fr-FR" sz="24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ai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 de Henne</a:t>
            </a:r>
          </a:p>
        </p:txBody>
      </p:sp>
      <p:sp>
        <p:nvSpPr>
          <p:cNvPr id="34" name="Speech Bubble: Rectangle with Corners Rounded 33">
            <a:hlinkClick r:id="" action="ppaction://noaction">
              <a:snd r:embed="rId12" name="S2_9.wav"/>
            </a:hlinkClick>
            <a:extLst>
              <a:ext uri="{FF2B5EF4-FFF2-40B4-BE49-F238E27FC236}">
                <a16:creationId xmlns:a16="http://schemas.microsoft.com/office/drawing/2014/main" id="{BC3088BB-144E-4F7E-BF47-2C7B0A3D4F57}"/>
              </a:ext>
            </a:extLst>
          </p:cNvPr>
          <p:cNvSpPr/>
          <p:nvPr/>
        </p:nvSpPr>
        <p:spPr>
          <a:xfrm>
            <a:off x="4096083" y="5908328"/>
            <a:ext cx="1685353" cy="482968"/>
          </a:xfrm>
          <a:prstGeom prst="wedgeRoundRectCallout">
            <a:avLst>
              <a:gd name="adj1" fmla="val 84096"/>
              <a:gd name="adj2" fmla="val -113911"/>
              <a:gd name="adj3" fmla="val 16667"/>
            </a:avLst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</a:t>
            </a:r>
            <a:r>
              <a:rPr kumimoji="0" lang="fr-FR" sz="24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ai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net</a:t>
            </a:r>
          </a:p>
        </p:txBody>
      </p:sp>
      <p:sp>
        <p:nvSpPr>
          <p:cNvPr id="36" name="Speech Bubble: Rectangle with Corners Rounded 35">
            <a:hlinkClick r:id="" action="ppaction://noaction">
              <a:snd r:embed="rId13" name="S2_10.wav"/>
            </a:hlinkClick>
            <a:extLst>
              <a:ext uri="{FF2B5EF4-FFF2-40B4-BE49-F238E27FC236}">
                <a16:creationId xmlns:a16="http://schemas.microsoft.com/office/drawing/2014/main" id="{37BBBA26-56C8-4A87-A9D8-81369F70EA60}"/>
              </a:ext>
            </a:extLst>
          </p:cNvPr>
          <p:cNvSpPr/>
          <p:nvPr/>
        </p:nvSpPr>
        <p:spPr>
          <a:xfrm>
            <a:off x="434694" y="4427758"/>
            <a:ext cx="2545724" cy="482968"/>
          </a:xfrm>
          <a:prstGeom prst="wedgeRoundRectCallout">
            <a:avLst>
              <a:gd name="adj1" fmla="val 54630"/>
              <a:gd name="adj2" fmla="val 182800"/>
              <a:gd name="adj3" fmla="val 16667"/>
            </a:avLst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Les Angl</a:t>
            </a:r>
            <a:r>
              <a:rPr kumimoji="0" lang="fr-FR" sz="24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ai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</a:t>
            </a:r>
          </a:p>
        </p:txBody>
      </p:sp>
      <p:sp>
        <p:nvSpPr>
          <p:cNvPr id="38" name="Speech Bubble: Rectangle with Corners Rounded 37">
            <a:hlinkClick r:id="" action="ppaction://noaction">
              <a:snd r:embed="rId14" name="S2_7.wav"/>
            </a:hlinkClick>
            <a:extLst>
              <a:ext uri="{FF2B5EF4-FFF2-40B4-BE49-F238E27FC236}">
                <a16:creationId xmlns:a16="http://schemas.microsoft.com/office/drawing/2014/main" id="{9C658F41-A68D-4857-96ED-2EE124FD013B}"/>
              </a:ext>
            </a:extLst>
          </p:cNvPr>
          <p:cNvSpPr/>
          <p:nvPr/>
        </p:nvSpPr>
        <p:spPr>
          <a:xfrm>
            <a:off x="9531379" y="4237858"/>
            <a:ext cx="2468762" cy="482968"/>
          </a:xfrm>
          <a:prstGeom prst="wedgeRoundRectCallout">
            <a:avLst>
              <a:gd name="adj1" fmla="val -108056"/>
              <a:gd name="adj2" fmla="val -105433"/>
              <a:gd name="adj3" fmla="val 16667"/>
            </a:avLst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Mirebal</a:t>
            </a:r>
            <a:r>
              <a:rPr kumimoji="0" lang="fr-FR" sz="24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ai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</a:t>
            </a:r>
          </a:p>
        </p:txBody>
      </p:sp>
      <p:sp>
        <p:nvSpPr>
          <p:cNvPr id="40" name="Speech Bubble: Rectangle with Corners Rounded 39">
            <a:hlinkClick r:id="" action="ppaction://noaction">
              <a:snd r:embed="rId15" name="S2_8.wav"/>
            </a:hlinkClick>
            <a:extLst>
              <a:ext uri="{FF2B5EF4-FFF2-40B4-BE49-F238E27FC236}">
                <a16:creationId xmlns:a16="http://schemas.microsoft.com/office/drawing/2014/main" id="{AC1DF8DC-EB3D-43CF-8F3D-C54C8E19E598}"/>
              </a:ext>
            </a:extLst>
          </p:cNvPr>
          <p:cNvSpPr/>
          <p:nvPr/>
        </p:nvSpPr>
        <p:spPr>
          <a:xfrm>
            <a:off x="8599353" y="5005173"/>
            <a:ext cx="1366905" cy="482968"/>
          </a:xfrm>
          <a:prstGeom prst="wedgeRoundRectCallout">
            <a:avLst>
              <a:gd name="adj1" fmla="val -168023"/>
              <a:gd name="adj2" fmla="val -46091"/>
              <a:gd name="adj3" fmla="val 16667"/>
            </a:avLst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Trou</a:t>
            </a:r>
            <a:r>
              <a:rPr kumimoji="0" lang="fr-FR" sz="24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</a:t>
            </a:r>
          </a:p>
        </p:txBody>
      </p:sp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id="{AE8C9C9B-5E61-4545-B5B8-967C643E0718}"/>
              </a:ext>
            </a:extLst>
          </p:cNvPr>
          <p:cNvSpPr/>
          <p:nvPr/>
        </p:nvSpPr>
        <p:spPr>
          <a:xfrm>
            <a:off x="6119292" y="6115928"/>
            <a:ext cx="5632984" cy="618734"/>
          </a:xfrm>
          <a:prstGeom prst="wedgeRoundRectCallout">
            <a:avLst>
              <a:gd name="adj1" fmla="val -54981"/>
              <a:gd name="adj2" fmla="val -44507"/>
              <a:gd name="adj3" fmla="val 16667"/>
            </a:avLst>
          </a:prstGeom>
          <a:solidFill>
            <a:srgbClr val="2BC0C7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⚠ Note: when [(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)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 is followed by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SFe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, the sound changes to [a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], as in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sem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ai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B9F259C8-AADB-4B29-86B1-2442E636CD7B}"/>
              </a:ext>
            </a:extLst>
          </p:cNvPr>
          <p:cNvSpPr/>
          <p:nvPr/>
        </p:nvSpPr>
        <p:spPr>
          <a:xfrm>
            <a:off x="189925" y="3399531"/>
            <a:ext cx="2926175" cy="968425"/>
          </a:xfrm>
          <a:prstGeom prst="wedgeRoundRectCallout">
            <a:avLst>
              <a:gd name="adj1" fmla="val 61509"/>
              <a:gd name="adj2" fmla="val 24392"/>
              <a:gd name="adj3" fmla="val 16667"/>
            </a:avLst>
          </a:prstGeom>
          <a:solidFill>
            <a:srgbClr val="2BC0C7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Port-au-Prince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la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capitale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d’Haïti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 Un port,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quoi 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pic>
        <p:nvPicPr>
          <p:cNvPr id="44" name="Graphic 43" descr="Teacher">
            <a:extLst>
              <a:ext uri="{FF2B5EF4-FFF2-40B4-BE49-F238E27FC236}">
                <a16:creationId xmlns:a16="http://schemas.microsoft.com/office/drawing/2014/main" id="{B4E1ADC2-B38C-46D7-9AE0-0F38AD82FF2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066018" y="-78183"/>
            <a:ext cx="914400" cy="914400"/>
          </a:xfrm>
          <a:prstGeom prst="rect">
            <a:avLst/>
          </a:prstGeom>
        </p:spPr>
      </p:pic>
      <p:sp>
        <p:nvSpPr>
          <p:cNvPr id="45" name="Speech Bubble: Rectangle with Corners Rounded 44">
            <a:extLst>
              <a:ext uri="{FF2B5EF4-FFF2-40B4-BE49-F238E27FC236}">
                <a16:creationId xmlns:a16="http://schemas.microsoft.com/office/drawing/2014/main" id="{DB2815EB-68C7-45C3-AE68-20251BA6CEC2}"/>
              </a:ext>
            </a:extLst>
          </p:cNvPr>
          <p:cNvSpPr/>
          <p:nvPr/>
        </p:nvSpPr>
        <p:spPr>
          <a:xfrm>
            <a:off x="3178657" y="102967"/>
            <a:ext cx="7700335" cy="547644"/>
          </a:xfrm>
          <a:prstGeom prst="wedgeRoundRectCallout">
            <a:avLst>
              <a:gd name="adj1" fmla="val -55909"/>
              <a:gd name="adj2" fmla="val -4753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6" name="CustomShape 7">
            <a:extLst>
              <a:ext uri="{FF2B5EF4-FFF2-40B4-BE49-F238E27FC236}">
                <a16:creationId xmlns:a16="http://schemas.microsoft.com/office/drawing/2014/main" id="{7052A778-9228-4208-BACE-2BF8B4786F72}"/>
              </a:ext>
            </a:extLst>
          </p:cNvPr>
          <p:cNvSpPr/>
          <p:nvPr/>
        </p:nvSpPr>
        <p:spPr>
          <a:xfrm>
            <a:off x="3213557" y="147692"/>
            <a:ext cx="8619051" cy="455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200" spc="-1" dirty="0" err="1">
                <a:solidFill>
                  <a:srgbClr val="002060"/>
                </a:solidFill>
                <a:latin typeface="Century Gothic"/>
              </a:rPr>
              <a:t>Prononce</a:t>
            </a:r>
            <a:r>
              <a:rPr lang="en-GB" sz="2200" spc="-1" dirty="0">
                <a:solidFill>
                  <a:srgbClr val="002060"/>
                </a:solidFill>
                <a:latin typeface="Century Gothic"/>
              </a:rPr>
              <a:t> le nom* des </a:t>
            </a:r>
            <a:r>
              <a:rPr lang="en-GB" sz="2200" spc="-1" dirty="0" err="1">
                <a:solidFill>
                  <a:srgbClr val="002060"/>
                </a:solidFill>
                <a:latin typeface="Century Gothic"/>
              </a:rPr>
              <a:t>villes</a:t>
            </a:r>
            <a:r>
              <a:rPr lang="en-GB" sz="2200" spc="-1" dirty="0">
                <a:solidFill>
                  <a:srgbClr val="002060"/>
                </a:solidFill>
                <a:latin typeface="Century Gothic"/>
              </a:rPr>
              <a:t>. </a:t>
            </a:r>
            <a:r>
              <a:rPr lang="en-GB" sz="2200" spc="-1" dirty="0" err="1">
                <a:solidFill>
                  <a:srgbClr val="002060"/>
                </a:solidFill>
                <a:latin typeface="Century Gothic"/>
              </a:rPr>
              <a:t>C’est</a:t>
            </a:r>
            <a:r>
              <a:rPr lang="en-GB" sz="2200" spc="-1" dirty="0">
                <a:solidFill>
                  <a:srgbClr val="002060"/>
                </a:solidFill>
                <a:latin typeface="Century Gothic"/>
              </a:rPr>
              <a:t> le son [</a:t>
            </a:r>
            <a:r>
              <a:rPr lang="en-GB" sz="2200" b="1" spc="-1" dirty="0">
                <a:solidFill>
                  <a:srgbClr val="002060"/>
                </a:solidFill>
                <a:latin typeface="Century Gothic"/>
              </a:rPr>
              <a:t>ai</a:t>
            </a:r>
            <a:r>
              <a:rPr lang="en-GB" sz="2200" spc="-1" dirty="0">
                <a:solidFill>
                  <a:srgbClr val="002060"/>
                </a:solidFill>
                <a:latin typeface="Century Gothic"/>
              </a:rPr>
              <a:t>] </a:t>
            </a:r>
            <a:r>
              <a:rPr lang="en-GB" sz="2200" spc="-1" dirty="0" err="1">
                <a:solidFill>
                  <a:srgbClr val="002060"/>
                </a:solidFill>
                <a:latin typeface="Century Gothic"/>
              </a:rPr>
              <a:t>ou</a:t>
            </a:r>
            <a:r>
              <a:rPr lang="en-GB" sz="2200" spc="-1" dirty="0">
                <a:solidFill>
                  <a:srgbClr val="002060"/>
                </a:solidFill>
                <a:latin typeface="Century Gothic"/>
              </a:rPr>
              <a:t> [(</a:t>
            </a:r>
            <a:r>
              <a:rPr lang="en-GB" sz="2200" b="1" spc="-1" dirty="0">
                <a:solidFill>
                  <a:srgbClr val="002060"/>
                </a:solidFill>
                <a:latin typeface="Century Gothic"/>
              </a:rPr>
              <a:t>a</a:t>
            </a:r>
            <a:r>
              <a:rPr lang="en-GB" sz="2200" spc="-1" dirty="0">
                <a:solidFill>
                  <a:srgbClr val="002060"/>
                </a:solidFill>
                <a:latin typeface="Century Gothic"/>
              </a:rPr>
              <a:t>)</a:t>
            </a:r>
            <a:r>
              <a:rPr lang="en-GB" sz="2200" b="1" spc="-1" dirty="0">
                <a:solidFill>
                  <a:srgbClr val="002060"/>
                </a:solidFill>
                <a:latin typeface="Century Gothic"/>
              </a:rPr>
              <a:t>in</a:t>
            </a:r>
            <a:r>
              <a:rPr lang="en-GB" sz="2200" spc="-1" dirty="0">
                <a:solidFill>
                  <a:srgbClr val="002060"/>
                </a:solidFill>
                <a:latin typeface="Century Gothic"/>
              </a:rPr>
              <a:t>] ?</a:t>
            </a:r>
            <a:endParaRPr kumimoji="0" lang="en-GB" sz="22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5726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6" grpId="0" animBg="1"/>
      <p:bldP spid="27" grpId="0" animBg="1"/>
      <p:bldP spid="30" grpId="0" animBg="1"/>
      <p:bldP spid="32" grpId="0" animBg="1"/>
      <p:bldP spid="34" grpId="0" animBg="1"/>
      <p:bldP spid="36" grpId="0" animBg="1"/>
      <p:bldP spid="38" grpId="0" animBg="1"/>
      <p:bldP spid="40" grpId="0" animBg="1"/>
      <p:bldP spid="4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AA337944-6D25-4473-B07E-B9B3D545B6C7}"/>
              </a:ext>
            </a:extLst>
          </p:cNvPr>
          <p:cNvSpPr/>
          <p:nvPr/>
        </p:nvSpPr>
        <p:spPr>
          <a:xfrm>
            <a:off x="582045" y="1628991"/>
            <a:ext cx="1651201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39007"/>
            <a:ext cx="10515600" cy="770175"/>
          </a:xfrm>
        </p:spPr>
        <p:txBody>
          <a:bodyPr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</a:pPr>
            <a:r>
              <a:rPr lang="en-GB" sz="3600" b="1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aller</a:t>
            </a:r>
            <a:r>
              <a:rPr lang="en-GB" sz="36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(to go, to be going)</a:t>
            </a:r>
            <a:endParaRPr lang="en-GB" sz="3600" b="1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696F779F-A90C-45D4-8ADC-3796A5C1CCA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52599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9;p8">
            <a:extLst>
              <a:ext uri="{FF2B5EF4-FFF2-40B4-BE49-F238E27FC236}">
                <a16:creationId xmlns:a16="http://schemas.microsoft.com/office/drawing/2014/main" id="{B4F132BF-0F27-4183-A033-D182D0CEA9FB}"/>
              </a:ext>
            </a:extLst>
          </p:cNvPr>
          <p:cNvSpPr txBox="1"/>
          <p:nvPr/>
        </p:nvSpPr>
        <p:spPr>
          <a:xfrm>
            <a:off x="87398" y="718722"/>
            <a:ext cx="9886596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Aller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is an irregular verb meaning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to go, to be going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" name="Google Shape;171;p8">
            <a:extLst>
              <a:ext uri="{FF2B5EF4-FFF2-40B4-BE49-F238E27FC236}">
                <a16:creationId xmlns:a16="http://schemas.microsoft.com/office/drawing/2014/main" id="{39EBB1DC-9A49-4F60-AA18-4DAF95C63A01}"/>
              </a:ext>
            </a:extLst>
          </p:cNvPr>
          <p:cNvSpPr txBox="1"/>
          <p:nvPr/>
        </p:nvSpPr>
        <p:spPr>
          <a:xfrm>
            <a:off x="582045" y="1607076"/>
            <a:ext cx="427130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Je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vai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520BCB21-4DC4-4A9C-B35C-DDD3478EB7F8}"/>
              </a:ext>
            </a:extLst>
          </p:cNvPr>
          <p:cNvSpPr/>
          <p:nvPr/>
        </p:nvSpPr>
        <p:spPr>
          <a:xfrm>
            <a:off x="555799" y="2975189"/>
            <a:ext cx="4555847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8" name="Google Shape;171;p8">
            <a:extLst>
              <a:ext uri="{FF2B5EF4-FFF2-40B4-BE49-F238E27FC236}">
                <a16:creationId xmlns:a16="http://schemas.microsoft.com/office/drawing/2014/main" id="{589B453E-A937-47D8-B641-606223AAB20E}"/>
              </a:ext>
            </a:extLst>
          </p:cNvPr>
          <p:cNvSpPr txBox="1"/>
          <p:nvPr/>
        </p:nvSpPr>
        <p:spPr>
          <a:xfrm>
            <a:off x="554783" y="2940944"/>
            <a:ext cx="475084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Je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vai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à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Port-au-Prince.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9" name="Google Shape;183;p8">
            <a:extLst>
              <a:ext uri="{FF2B5EF4-FFF2-40B4-BE49-F238E27FC236}">
                <a16:creationId xmlns:a16="http://schemas.microsoft.com/office/drawing/2014/main" id="{BF6E94AB-F60E-42E2-9961-058820224A2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990" y="2202550"/>
            <a:ext cx="404055" cy="551001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171;p8">
            <a:extLst>
              <a:ext uri="{FF2B5EF4-FFF2-40B4-BE49-F238E27FC236}">
                <a16:creationId xmlns:a16="http://schemas.microsoft.com/office/drawing/2014/main" id="{CA59F190-701E-4F9B-A376-146EBD2996B6}"/>
              </a:ext>
            </a:extLst>
          </p:cNvPr>
          <p:cNvSpPr txBox="1"/>
          <p:nvPr/>
        </p:nvSpPr>
        <p:spPr>
          <a:xfrm>
            <a:off x="554783" y="2142507"/>
            <a:ext cx="520696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go|I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am going</a:t>
            </a:r>
          </a:p>
        </p:txBody>
      </p:sp>
      <p:pic>
        <p:nvPicPr>
          <p:cNvPr id="53" name="Google Shape;183;p8">
            <a:extLst>
              <a:ext uri="{FF2B5EF4-FFF2-40B4-BE49-F238E27FC236}">
                <a16:creationId xmlns:a16="http://schemas.microsoft.com/office/drawing/2014/main" id="{F8FE3886-AC29-41D0-B13C-086296F6D6A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990" y="3641313"/>
            <a:ext cx="404055" cy="551001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171;p8">
            <a:extLst>
              <a:ext uri="{FF2B5EF4-FFF2-40B4-BE49-F238E27FC236}">
                <a16:creationId xmlns:a16="http://schemas.microsoft.com/office/drawing/2014/main" id="{C7DC68D2-40AE-4CE2-B400-36CDC6A02D65}"/>
              </a:ext>
            </a:extLst>
          </p:cNvPr>
          <p:cNvSpPr txBox="1"/>
          <p:nvPr/>
        </p:nvSpPr>
        <p:spPr>
          <a:xfrm>
            <a:off x="582045" y="3592811"/>
            <a:ext cx="646072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go|I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am going to Port-au-Prince.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4B26E00-060E-4A05-852F-01B47EADDEEB}"/>
              </a:ext>
            </a:extLst>
          </p:cNvPr>
          <p:cNvSpPr/>
          <p:nvPr/>
        </p:nvSpPr>
        <p:spPr>
          <a:xfrm>
            <a:off x="582046" y="4349797"/>
            <a:ext cx="4529600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9" name="Google Shape;171;p8">
            <a:extLst>
              <a:ext uri="{FF2B5EF4-FFF2-40B4-BE49-F238E27FC236}">
                <a16:creationId xmlns:a16="http://schemas.microsoft.com/office/drawing/2014/main" id="{7079B9F2-F7A8-447E-87BE-94C04E5E07D0}"/>
              </a:ext>
            </a:extLst>
          </p:cNvPr>
          <p:cNvSpPr txBox="1"/>
          <p:nvPr/>
        </p:nvSpPr>
        <p:spPr>
          <a:xfrm>
            <a:off x="608290" y="4320373"/>
            <a:ext cx="493710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Elle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à Port-au-Prince.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0" name="Google Shape;183;p8">
            <a:extLst>
              <a:ext uri="{FF2B5EF4-FFF2-40B4-BE49-F238E27FC236}">
                <a16:creationId xmlns:a16="http://schemas.microsoft.com/office/drawing/2014/main" id="{F600F83A-3EF9-45C8-9E9D-5C0888F7D47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4236" y="5015921"/>
            <a:ext cx="404055" cy="551001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171;p8">
            <a:extLst>
              <a:ext uri="{FF2B5EF4-FFF2-40B4-BE49-F238E27FC236}">
                <a16:creationId xmlns:a16="http://schemas.microsoft.com/office/drawing/2014/main" id="{DFE39671-1593-42FE-8980-0339F902CDE4}"/>
              </a:ext>
            </a:extLst>
          </p:cNvPr>
          <p:cNvSpPr txBox="1"/>
          <p:nvPr/>
        </p:nvSpPr>
        <p:spPr>
          <a:xfrm>
            <a:off x="608291" y="4967419"/>
            <a:ext cx="643447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She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goes|is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going to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Port-au-Prince.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8EDBE8D4-A191-4C16-AEB1-EC4BB55E2EFF}"/>
              </a:ext>
            </a:extLst>
          </p:cNvPr>
          <p:cNvSpPr/>
          <p:nvPr/>
        </p:nvSpPr>
        <p:spPr>
          <a:xfrm>
            <a:off x="2717698" y="1388916"/>
            <a:ext cx="6674561" cy="548094"/>
          </a:xfrm>
          <a:prstGeom prst="wedgeRoundRectCallout">
            <a:avLst>
              <a:gd name="adj1" fmla="val -61225"/>
              <a:gd name="adj2" fmla="val 38744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The –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 is a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ilent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F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inal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C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onsonant (SFC).</a:t>
            </a:r>
          </a:p>
        </p:txBody>
      </p:sp>
      <p:sp>
        <p:nvSpPr>
          <p:cNvPr id="48" name="Speech Bubble: Rectangle with Corners Rounded 47">
            <a:extLst>
              <a:ext uri="{FF2B5EF4-FFF2-40B4-BE49-F238E27FC236}">
                <a16:creationId xmlns:a16="http://schemas.microsoft.com/office/drawing/2014/main" id="{459C3F23-7C45-4AF9-89B4-87676ACB8167}"/>
              </a:ext>
            </a:extLst>
          </p:cNvPr>
          <p:cNvSpPr/>
          <p:nvPr/>
        </p:nvSpPr>
        <p:spPr>
          <a:xfrm>
            <a:off x="4905448" y="1979941"/>
            <a:ext cx="5814388" cy="1197916"/>
          </a:xfrm>
          <a:prstGeom prst="wedgeRoundRectCallout">
            <a:avLst>
              <a:gd name="adj1" fmla="val -99816"/>
              <a:gd name="adj2" fmla="val 31950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Here –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 is often pronounced (like English ‘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z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’) because it is followed by a vowel.  This is optional liaison.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435ADA70-E6EE-4F29-8530-426ACF6B629A}"/>
              </a:ext>
            </a:extLst>
          </p:cNvPr>
          <p:cNvSpPr/>
          <p:nvPr/>
        </p:nvSpPr>
        <p:spPr>
          <a:xfrm>
            <a:off x="582046" y="5665557"/>
            <a:ext cx="4723582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7" name="Google Shape;171;p8">
            <a:extLst>
              <a:ext uri="{FF2B5EF4-FFF2-40B4-BE49-F238E27FC236}">
                <a16:creationId xmlns:a16="http://schemas.microsoft.com/office/drawing/2014/main" id="{DF004927-30C3-4995-B593-621C34AE3583}"/>
              </a:ext>
            </a:extLst>
          </p:cNvPr>
          <p:cNvSpPr txBox="1"/>
          <p:nvPr/>
        </p:nvSpPr>
        <p:spPr>
          <a:xfrm>
            <a:off x="554783" y="5643641"/>
            <a:ext cx="518556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Il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aussi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à Port-au-Prince.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9" name="Google Shape;183;p8">
            <a:extLst>
              <a:ext uri="{FF2B5EF4-FFF2-40B4-BE49-F238E27FC236}">
                <a16:creationId xmlns:a16="http://schemas.microsoft.com/office/drawing/2014/main" id="{377172CF-4339-4601-853C-D8CC69E3664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4236" y="6331681"/>
            <a:ext cx="404055" cy="551001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171;p8">
            <a:extLst>
              <a:ext uri="{FF2B5EF4-FFF2-40B4-BE49-F238E27FC236}">
                <a16:creationId xmlns:a16="http://schemas.microsoft.com/office/drawing/2014/main" id="{EECC4E73-96F0-48E2-B7F7-672D65DA64D9}"/>
              </a:ext>
            </a:extLst>
          </p:cNvPr>
          <p:cNvSpPr txBox="1"/>
          <p:nvPr/>
        </p:nvSpPr>
        <p:spPr>
          <a:xfrm>
            <a:off x="608290" y="6283179"/>
            <a:ext cx="808600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He also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goes|is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also going to Port-au-Prince.</a:t>
            </a: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4BB4E720-1554-42CD-B8E8-0EDADD29C08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642" y="3751766"/>
            <a:ext cx="3323557" cy="2665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118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62" grpId="0"/>
      <p:bldP spid="47" grpId="0" animBg="1"/>
      <p:bldP spid="38" grpId="0"/>
      <p:bldP spid="50" grpId="0"/>
      <p:bldP spid="54" grpId="0"/>
      <p:bldP spid="28" grpId="0" animBg="1"/>
      <p:bldP spid="29" grpId="0"/>
      <p:bldP spid="31" grpId="0"/>
      <p:bldP spid="24" grpId="0" animBg="1"/>
      <p:bldP spid="48" grpId="0" animBg="1"/>
      <p:bldP spid="56" grpId="0" animBg="1"/>
      <p:bldP spid="57" grpId="0"/>
      <p:bldP spid="6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3" name="S8_1.wav"/>
            </a:hlinkClick>
          </p:cNvPr>
          <p:cNvSpPr/>
          <p:nvPr/>
        </p:nvSpPr>
        <p:spPr>
          <a:xfrm>
            <a:off x="101160" y="-3204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Renée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va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à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Haïti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et Mylène,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aussi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pic>
        <p:nvPicPr>
          <p:cNvPr id="8" name="Graphic 7" descr="Teacher">
            <a:extLst>
              <a:ext uri="{FF2B5EF4-FFF2-40B4-BE49-F238E27FC236}">
                <a16:creationId xmlns:a16="http://schemas.microsoft.com/office/drawing/2014/main" id="{A738C222-7AAE-4F02-BDE1-FE676BFCA3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8036" y="401618"/>
            <a:ext cx="914400" cy="914400"/>
          </a:xfrm>
          <a:prstGeom prst="rect">
            <a:avLst/>
          </a:prstGeom>
        </p:spPr>
      </p:pic>
      <p:sp>
        <p:nvSpPr>
          <p:cNvPr id="9" name="Speech Bubble: Rectangle with Corners Rounded 8">
            <a:hlinkClick r:id="" action="ppaction://noaction">
              <a:snd r:embed="rId7" name="S8_2.wav"/>
            </a:hlinkClick>
            <a:extLst>
              <a:ext uri="{FF2B5EF4-FFF2-40B4-BE49-F238E27FC236}">
                <a16:creationId xmlns:a16="http://schemas.microsoft.com/office/drawing/2014/main" id="{1F57809B-C166-4168-8049-D58D7EE37CC7}"/>
              </a:ext>
            </a:extLst>
          </p:cNvPr>
          <p:cNvSpPr/>
          <p:nvPr/>
        </p:nvSpPr>
        <p:spPr>
          <a:xfrm>
            <a:off x="1240675" y="582768"/>
            <a:ext cx="7888336" cy="547644"/>
          </a:xfrm>
          <a:prstGeom prst="wedgeRoundRectCallout">
            <a:avLst>
              <a:gd name="adj1" fmla="val -54944"/>
              <a:gd name="adj2" fmla="val -17171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" name="CustomShape 7">
            <a:extLst>
              <a:ext uri="{FF2B5EF4-FFF2-40B4-BE49-F238E27FC236}">
                <a16:creationId xmlns:a16="http://schemas.microsoft.com/office/drawing/2014/main" id="{7E0356F1-E59C-48D3-AE35-6183BAECF93F}"/>
              </a:ext>
            </a:extLst>
          </p:cNvPr>
          <p:cNvSpPr/>
          <p:nvPr/>
        </p:nvSpPr>
        <p:spPr>
          <a:xfrm>
            <a:off x="1269207" y="615359"/>
            <a:ext cx="10075101" cy="455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Renée écrit des messages. Qui va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où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exactement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? 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1" name="Picture 10" descr="A picture containing map&#10;&#10;Description automatically generated">
            <a:extLst>
              <a:ext uri="{FF2B5EF4-FFF2-40B4-BE49-F238E27FC236}">
                <a16:creationId xmlns:a16="http://schemas.microsoft.com/office/drawing/2014/main" id="{7EFC1004-E095-4AC8-A6FF-39BA76EF7D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93" y="1101542"/>
            <a:ext cx="1003637" cy="1521855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6AAA4F1A-E08B-46D5-A645-17AE6F160A59}"/>
              </a:ext>
            </a:extLst>
          </p:cNvPr>
          <p:cNvSpPr/>
          <p:nvPr/>
        </p:nvSpPr>
        <p:spPr>
          <a:xfrm>
            <a:off x="1683936" y="1407443"/>
            <a:ext cx="4412064" cy="547644"/>
          </a:xfrm>
          <a:prstGeom prst="wedgeRoundRectCallout">
            <a:avLst>
              <a:gd name="adj1" fmla="val -20861"/>
              <a:gd name="adj2" fmla="val 81660"/>
              <a:gd name="adj3" fmla="val 16667"/>
            </a:avLst>
          </a:prstGeom>
          <a:solidFill>
            <a:srgbClr val="786EB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vais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à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l’Ile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de la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Tortue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</a:p>
        </p:txBody>
      </p:sp>
      <p:graphicFrame>
        <p:nvGraphicFramePr>
          <p:cNvPr id="12" name="Google Shape;258;p34">
            <a:extLst>
              <a:ext uri="{FF2B5EF4-FFF2-40B4-BE49-F238E27FC236}">
                <a16:creationId xmlns:a16="http://schemas.microsoft.com/office/drawing/2014/main" id="{7ED3E84F-A3A9-4DDE-9207-73385886D2FD}"/>
              </a:ext>
            </a:extLst>
          </p:cNvPr>
          <p:cNvGraphicFramePr/>
          <p:nvPr/>
        </p:nvGraphicFramePr>
        <p:xfrm>
          <a:off x="7518575" y="2291830"/>
          <a:ext cx="3430213" cy="4274217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7465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36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8127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Renée</a:t>
                      </a:r>
                      <a:b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</a:br>
                      <a:r>
                        <a:rPr lang="en-GB" sz="2400" b="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(je)</a:t>
                      </a:r>
                      <a:endParaRPr sz="2400" b="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Mylène</a:t>
                      </a:r>
                      <a:b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</a:br>
                      <a:r>
                        <a:rPr lang="en-GB" sz="2400" b="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</a:t>
                      </a:r>
                      <a:r>
                        <a:rPr lang="en-GB" sz="2400" b="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elle</a:t>
                      </a:r>
                      <a:r>
                        <a:rPr lang="en-GB" sz="2400" b="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)</a:t>
                      </a:r>
                      <a:endParaRPr sz="2400" b="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5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5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5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5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5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5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27960543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D38CA3C6-C1C7-4BC7-8AE8-45073AEC74D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075" y="3252874"/>
            <a:ext cx="384106" cy="4001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3B20FEF-BC9B-4420-8740-6DC567E88A0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4182" y="3784650"/>
            <a:ext cx="383067" cy="39902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B10FDD0-E759-42EC-B4C8-F3BB42727B75}"/>
              </a:ext>
            </a:extLst>
          </p:cNvPr>
          <p:cNvSpPr txBox="1"/>
          <p:nvPr/>
        </p:nvSpPr>
        <p:spPr>
          <a:xfrm>
            <a:off x="6909070" y="3209434"/>
            <a:ext cx="6828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86EB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[1]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3E110FF-4130-4EC2-95C6-C7047E4C2B17}"/>
              </a:ext>
            </a:extLst>
          </p:cNvPr>
          <p:cNvSpPr txBox="1"/>
          <p:nvPr/>
        </p:nvSpPr>
        <p:spPr>
          <a:xfrm>
            <a:off x="6925305" y="3771609"/>
            <a:ext cx="6828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86EB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[2]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3E6F99E-9C15-4F6A-A8C4-9D107B2FC711}"/>
              </a:ext>
            </a:extLst>
          </p:cNvPr>
          <p:cNvSpPr txBox="1"/>
          <p:nvPr/>
        </p:nvSpPr>
        <p:spPr>
          <a:xfrm>
            <a:off x="6921267" y="4340483"/>
            <a:ext cx="6828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86EB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[3]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4CFF811-EEB3-4B7E-8744-C9B170D55453}"/>
              </a:ext>
            </a:extLst>
          </p:cNvPr>
          <p:cNvSpPr txBox="1"/>
          <p:nvPr/>
        </p:nvSpPr>
        <p:spPr>
          <a:xfrm>
            <a:off x="6925305" y="4931307"/>
            <a:ext cx="6828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86EB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[4]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8BA154A-3F59-4BFF-AA83-7673BBC2A0F2}"/>
              </a:ext>
            </a:extLst>
          </p:cNvPr>
          <p:cNvSpPr txBox="1"/>
          <p:nvPr/>
        </p:nvSpPr>
        <p:spPr>
          <a:xfrm>
            <a:off x="6917330" y="5474361"/>
            <a:ext cx="6828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86EB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[5]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36EF6E8-716D-46DC-B55A-67A9D3C9192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241" y="4370732"/>
            <a:ext cx="383067" cy="39902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B1F9637-A4F9-4227-BA6E-B9DA11B7861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646" y="4917355"/>
            <a:ext cx="383067" cy="39902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EE96AAD-7B77-449F-8D75-FC55CC9A743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815" y="5536998"/>
            <a:ext cx="383067" cy="39902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6871924-D804-4C62-953E-6A0FACE4A78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115" y="6075526"/>
            <a:ext cx="383067" cy="39902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AF701B2-103F-4457-9C3C-8EAD9E3B3511}"/>
              </a:ext>
            </a:extLst>
          </p:cNvPr>
          <p:cNvSpPr txBox="1"/>
          <p:nvPr/>
        </p:nvSpPr>
        <p:spPr>
          <a:xfrm>
            <a:off x="6919694" y="6044208"/>
            <a:ext cx="6828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86EB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[6]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DC04EF7-E8B1-45F5-A225-0317AE49402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440" y="2704370"/>
            <a:ext cx="451477" cy="457163"/>
          </a:xfrm>
          <a:prstGeom prst="rect">
            <a:avLst/>
          </a:prstGeom>
        </p:spPr>
      </p:pic>
      <p:pic>
        <p:nvPicPr>
          <p:cNvPr id="26" name="Picture 2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CBD3779-072B-4EE1-86F6-19F2893E026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06"/>
          <a:stretch/>
        </p:blipFill>
        <p:spPr>
          <a:xfrm>
            <a:off x="8651181" y="2442935"/>
            <a:ext cx="631423" cy="724734"/>
          </a:xfrm>
          <a:prstGeom prst="rect">
            <a:avLst/>
          </a:prstGeom>
        </p:spPr>
      </p:pic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D1DAEC1F-F382-4495-A598-812E6CF85095}"/>
              </a:ext>
            </a:extLst>
          </p:cNvPr>
          <p:cNvSpPr/>
          <p:nvPr/>
        </p:nvSpPr>
        <p:spPr>
          <a:xfrm>
            <a:off x="1683936" y="2349575"/>
            <a:ext cx="4412064" cy="547644"/>
          </a:xfrm>
          <a:prstGeom prst="wedgeRoundRectCallout">
            <a:avLst>
              <a:gd name="adj1" fmla="val -20861"/>
              <a:gd name="adj2" fmla="val 81660"/>
              <a:gd name="adj3" fmla="val 16667"/>
            </a:avLst>
          </a:prstGeom>
          <a:solidFill>
            <a:srgbClr val="786EB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va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à Plaisance. </a:t>
            </a: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62949A19-2169-4BC7-9008-14F6F82AA34C}"/>
              </a:ext>
            </a:extLst>
          </p:cNvPr>
          <p:cNvSpPr/>
          <p:nvPr/>
        </p:nvSpPr>
        <p:spPr>
          <a:xfrm>
            <a:off x="1682781" y="3291707"/>
            <a:ext cx="4412064" cy="547644"/>
          </a:xfrm>
          <a:prstGeom prst="wedgeRoundRectCallout">
            <a:avLst>
              <a:gd name="adj1" fmla="val -20861"/>
              <a:gd name="adj2" fmla="val 81660"/>
              <a:gd name="adj3" fmla="val 16667"/>
            </a:avLst>
          </a:prstGeom>
          <a:solidFill>
            <a:srgbClr val="786EB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va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à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Milot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id="{0E21082E-78CD-411C-BF6C-873AFCD71063}"/>
              </a:ext>
            </a:extLst>
          </p:cNvPr>
          <p:cNvSpPr/>
          <p:nvPr/>
        </p:nvSpPr>
        <p:spPr>
          <a:xfrm>
            <a:off x="1682781" y="4233274"/>
            <a:ext cx="4412064" cy="547644"/>
          </a:xfrm>
          <a:prstGeom prst="wedgeRoundRectCallout">
            <a:avLst>
              <a:gd name="adj1" fmla="val -20861"/>
              <a:gd name="adj2" fmla="val 81660"/>
              <a:gd name="adj3" fmla="val 16667"/>
            </a:avLst>
          </a:prstGeom>
          <a:solidFill>
            <a:srgbClr val="786EB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vais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à Saint-Raphaël</a:t>
            </a:r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5DED334E-A6B7-422B-A9E3-60E473B18AC3}"/>
              </a:ext>
            </a:extLst>
          </p:cNvPr>
          <p:cNvSpPr/>
          <p:nvPr/>
        </p:nvSpPr>
        <p:spPr>
          <a:xfrm>
            <a:off x="1682781" y="5200539"/>
            <a:ext cx="4412064" cy="547644"/>
          </a:xfrm>
          <a:prstGeom prst="wedgeRoundRectCallout">
            <a:avLst>
              <a:gd name="adj1" fmla="val -20861"/>
              <a:gd name="adj2" fmla="val 81660"/>
              <a:gd name="adj3" fmla="val 16667"/>
            </a:avLst>
          </a:prstGeom>
          <a:solidFill>
            <a:srgbClr val="786EB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vais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à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Verrettes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14BAF537-7A17-4FE6-ABE7-EC75FC1FF3C1}"/>
              </a:ext>
            </a:extLst>
          </p:cNvPr>
          <p:cNvSpPr/>
          <p:nvPr/>
        </p:nvSpPr>
        <p:spPr>
          <a:xfrm>
            <a:off x="1682781" y="6075526"/>
            <a:ext cx="4412064" cy="547644"/>
          </a:xfrm>
          <a:prstGeom prst="wedgeRoundRectCallout">
            <a:avLst>
              <a:gd name="adj1" fmla="val -20861"/>
              <a:gd name="adj2" fmla="val 81660"/>
              <a:gd name="adj3" fmla="val 16667"/>
            </a:avLst>
          </a:prstGeom>
          <a:solidFill>
            <a:srgbClr val="786EB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va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à Chantal.</a:t>
            </a:r>
          </a:p>
        </p:txBody>
      </p:sp>
      <p:sp>
        <p:nvSpPr>
          <p:cNvPr id="33" name="TextBox 32">
            <a:hlinkClick r:id="" action="ppaction://noaction">
              <a:snd r:embed="rId12" name="S8_3.wav"/>
            </a:hlinkClick>
            <a:extLst>
              <a:ext uri="{FF2B5EF4-FFF2-40B4-BE49-F238E27FC236}">
                <a16:creationId xmlns:a16="http://schemas.microsoft.com/office/drawing/2014/main" id="{D3986385-11EA-4A5B-BF5A-96B8E6634770}"/>
              </a:ext>
            </a:extLst>
          </p:cNvPr>
          <p:cNvSpPr txBox="1"/>
          <p:nvPr/>
        </p:nvSpPr>
        <p:spPr>
          <a:xfrm>
            <a:off x="1079292" y="1436546"/>
            <a:ext cx="491259" cy="461665"/>
          </a:xfrm>
          <a:prstGeom prst="rect">
            <a:avLst/>
          </a:prstGeom>
          <a:solidFill>
            <a:srgbClr val="F7F7FF"/>
          </a:solidFill>
          <a:ln w="28575">
            <a:solidFill>
              <a:srgbClr val="786EB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86EB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34" name="TextBox 33">
            <a:hlinkClick r:id="" action="ppaction://noaction">
              <a:snd r:embed="rId13" name="S8_4.wav"/>
            </a:hlinkClick>
            <a:extLst>
              <a:ext uri="{FF2B5EF4-FFF2-40B4-BE49-F238E27FC236}">
                <a16:creationId xmlns:a16="http://schemas.microsoft.com/office/drawing/2014/main" id="{C3DDB50E-EB40-4BA8-B6ED-965FCF7FFADE}"/>
              </a:ext>
            </a:extLst>
          </p:cNvPr>
          <p:cNvSpPr txBox="1"/>
          <p:nvPr/>
        </p:nvSpPr>
        <p:spPr>
          <a:xfrm>
            <a:off x="1079291" y="2379674"/>
            <a:ext cx="491259" cy="461665"/>
          </a:xfrm>
          <a:prstGeom prst="rect">
            <a:avLst/>
          </a:prstGeom>
          <a:solidFill>
            <a:srgbClr val="F7F7FF"/>
          </a:solidFill>
          <a:ln w="28575">
            <a:solidFill>
              <a:srgbClr val="786EB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86EB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35" name="TextBox 34">
            <a:hlinkClick r:id="" action="ppaction://noaction">
              <a:snd r:embed="rId14" name="S8_5.wav"/>
            </a:hlinkClick>
            <a:extLst>
              <a:ext uri="{FF2B5EF4-FFF2-40B4-BE49-F238E27FC236}">
                <a16:creationId xmlns:a16="http://schemas.microsoft.com/office/drawing/2014/main" id="{930040AE-1CCB-4695-9236-6D8081CA211E}"/>
              </a:ext>
            </a:extLst>
          </p:cNvPr>
          <p:cNvSpPr txBox="1"/>
          <p:nvPr/>
        </p:nvSpPr>
        <p:spPr>
          <a:xfrm>
            <a:off x="1081146" y="3293957"/>
            <a:ext cx="491259" cy="461665"/>
          </a:xfrm>
          <a:prstGeom prst="rect">
            <a:avLst/>
          </a:prstGeom>
          <a:solidFill>
            <a:srgbClr val="F7F7FF"/>
          </a:solidFill>
          <a:ln w="28575">
            <a:solidFill>
              <a:srgbClr val="786EB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86EB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36" name="TextBox 35">
            <a:hlinkClick r:id="" action="ppaction://noaction">
              <a:snd r:embed="rId15" name="S8_6.wav"/>
            </a:hlinkClick>
            <a:extLst>
              <a:ext uri="{FF2B5EF4-FFF2-40B4-BE49-F238E27FC236}">
                <a16:creationId xmlns:a16="http://schemas.microsoft.com/office/drawing/2014/main" id="{A68A906C-D3BB-4FF7-84F4-01E05159AE63}"/>
              </a:ext>
            </a:extLst>
          </p:cNvPr>
          <p:cNvSpPr txBox="1"/>
          <p:nvPr/>
        </p:nvSpPr>
        <p:spPr>
          <a:xfrm>
            <a:off x="1079291" y="4276263"/>
            <a:ext cx="491259" cy="461665"/>
          </a:xfrm>
          <a:prstGeom prst="rect">
            <a:avLst/>
          </a:prstGeom>
          <a:solidFill>
            <a:srgbClr val="F7F7FF"/>
          </a:solidFill>
          <a:ln w="28575">
            <a:solidFill>
              <a:srgbClr val="786EB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86EB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4</a:t>
            </a:r>
          </a:p>
        </p:txBody>
      </p:sp>
      <p:sp>
        <p:nvSpPr>
          <p:cNvPr id="37" name="TextBox 36">
            <a:hlinkClick r:id="" action="ppaction://noaction">
              <a:snd r:embed="rId16" name="S8_7.wav"/>
            </a:hlinkClick>
            <a:extLst>
              <a:ext uri="{FF2B5EF4-FFF2-40B4-BE49-F238E27FC236}">
                <a16:creationId xmlns:a16="http://schemas.microsoft.com/office/drawing/2014/main" id="{5B7FC555-99FB-48CA-802A-F6C68662BDE8}"/>
              </a:ext>
            </a:extLst>
          </p:cNvPr>
          <p:cNvSpPr txBox="1"/>
          <p:nvPr/>
        </p:nvSpPr>
        <p:spPr>
          <a:xfrm>
            <a:off x="1079291" y="5200539"/>
            <a:ext cx="491259" cy="461665"/>
          </a:xfrm>
          <a:prstGeom prst="rect">
            <a:avLst/>
          </a:prstGeom>
          <a:solidFill>
            <a:srgbClr val="F7F7FF"/>
          </a:solidFill>
          <a:ln w="28575">
            <a:solidFill>
              <a:srgbClr val="786EB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86EB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5</a:t>
            </a:r>
          </a:p>
        </p:txBody>
      </p:sp>
      <p:sp>
        <p:nvSpPr>
          <p:cNvPr id="38" name="TextBox 37">
            <a:hlinkClick r:id="" action="ppaction://noaction">
              <a:snd r:embed="rId17" name="S8_8.wav"/>
            </a:hlinkClick>
            <a:extLst>
              <a:ext uri="{FF2B5EF4-FFF2-40B4-BE49-F238E27FC236}">
                <a16:creationId xmlns:a16="http://schemas.microsoft.com/office/drawing/2014/main" id="{45B6C565-1CE7-4F9E-93B9-D354062DD88C}"/>
              </a:ext>
            </a:extLst>
          </p:cNvPr>
          <p:cNvSpPr txBox="1"/>
          <p:nvPr/>
        </p:nvSpPr>
        <p:spPr>
          <a:xfrm>
            <a:off x="1079291" y="6104382"/>
            <a:ext cx="491259" cy="461665"/>
          </a:xfrm>
          <a:prstGeom prst="rect">
            <a:avLst/>
          </a:prstGeom>
          <a:solidFill>
            <a:srgbClr val="F7F7FF"/>
          </a:solidFill>
          <a:ln w="28575">
            <a:solidFill>
              <a:srgbClr val="786EB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86EB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Graphic 12" descr="Teacher">
            <a:extLst>
              <a:ext uri="{FF2B5EF4-FFF2-40B4-BE49-F238E27FC236}">
                <a16:creationId xmlns:a16="http://schemas.microsoft.com/office/drawing/2014/main" id="{D9589C4E-7E3A-4968-AC0F-4E9F6C948C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1734" y="8121"/>
            <a:ext cx="914400" cy="914400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162B3DA2-8909-4AFB-8148-95A63B65699F}"/>
              </a:ext>
            </a:extLst>
          </p:cNvPr>
          <p:cNvSpPr/>
          <p:nvPr/>
        </p:nvSpPr>
        <p:spPr>
          <a:xfrm>
            <a:off x="1234373" y="189271"/>
            <a:ext cx="3913004" cy="547644"/>
          </a:xfrm>
          <a:prstGeom prst="wedgeRoundRectCallout">
            <a:avLst>
              <a:gd name="adj1" fmla="val -61215"/>
              <a:gd name="adj2" fmla="val -749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5" name="CustomShape 7">
            <a:extLst>
              <a:ext uri="{FF2B5EF4-FFF2-40B4-BE49-F238E27FC236}">
                <a16:creationId xmlns:a16="http://schemas.microsoft.com/office/drawing/2014/main" id="{91086168-EF17-47FC-B386-58530B74ACD4}"/>
              </a:ext>
            </a:extLst>
          </p:cNvPr>
          <p:cNvSpPr/>
          <p:nvPr/>
        </p:nvSpPr>
        <p:spPr>
          <a:xfrm>
            <a:off x="1263242" y="214128"/>
            <a:ext cx="3976531" cy="455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Écoute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et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répète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8" name="Picture 17" descr="Shape&#10;&#10;Description automatically generated">
            <a:extLst>
              <a:ext uri="{FF2B5EF4-FFF2-40B4-BE49-F238E27FC236}">
                <a16:creationId xmlns:a16="http://schemas.microsoft.com/office/drawing/2014/main" id="{983CB3C0-1F19-43FD-AE54-11C3BC29249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1939"/>
          <a:stretch/>
        </p:blipFill>
        <p:spPr>
          <a:xfrm>
            <a:off x="4132789" y="2004282"/>
            <a:ext cx="3442367" cy="1492327"/>
          </a:xfrm>
          <a:prstGeom prst="ellipse">
            <a:avLst/>
          </a:prstGeom>
        </p:spPr>
      </p:pic>
      <p:pic>
        <p:nvPicPr>
          <p:cNvPr id="22" name="Picture 21" descr="A picture containing arrow&#10;&#10;Description automatically generated">
            <a:extLst>
              <a:ext uri="{FF2B5EF4-FFF2-40B4-BE49-F238E27FC236}">
                <a16:creationId xmlns:a16="http://schemas.microsoft.com/office/drawing/2014/main" id="{87B9BD6B-5FCD-43EA-A8A6-7021F81760F2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851" y="1938892"/>
            <a:ext cx="1776211" cy="1719317"/>
          </a:xfrm>
          <a:prstGeom prst="ellipse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71D2062-4151-463A-8089-D8BA317C2415}"/>
              </a:ext>
            </a:extLst>
          </p:cNvPr>
          <p:cNvSpPr txBox="1"/>
          <p:nvPr/>
        </p:nvSpPr>
        <p:spPr>
          <a:xfrm>
            <a:off x="1623851" y="1365826"/>
            <a:ext cx="1909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le port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27311D9-3AAD-4997-90D6-2E1CE38D158F}"/>
              </a:ext>
            </a:extLst>
          </p:cNvPr>
          <p:cNvSpPr txBox="1"/>
          <p:nvPr/>
        </p:nvSpPr>
        <p:spPr>
          <a:xfrm>
            <a:off x="4686089" y="1281222"/>
            <a:ext cx="25915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montagne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98C8D8E-9603-4623-BD34-7E2BF307B40D}"/>
              </a:ext>
            </a:extLst>
          </p:cNvPr>
          <p:cNvSpPr txBox="1"/>
          <p:nvPr/>
        </p:nvSpPr>
        <p:spPr>
          <a:xfrm>
            <a:off x="8047269" y="1280077"/>
            <a:ext cx="25915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campagne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A60F49D-CD1E-4914-8E67-395EE02BA4D9}"/>
              </a:ext>
            </a:extLst>
          </p:cNvPr>
          <p:cNvSpPr txBox="1"/>
          <p:nvPr/>
        </p:nvSpPr>
        <p:spPr>
          <a:xfrm>
            <a:off x="1290023" y="4121052"/>
            <a:ext cx="25915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plage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0824968-36B4-42B3-9361-5BE9219E217D}"/>
              </a:ext>
            </a:extLst>
          </p:cNvPr>
          <p:cNvSpPr txBox="1"/>
          <p:nvPr/>
        </p:nvSpPr>
        <p:spPr>
          <a:xfrm>
            <a:off x="6721219" y="4121052"/>
            <a:ext cx="25915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l’ile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C1BF7A6-5FA6-404B-B80E-08ABC6AC6920}"/>
              </a:ext>
            </a:extLst>
          </p:cNvPr>
          <p:cNvGrpSpPr/>
          <p:nvPr/>
        </p:nvGrpSpPr>
        <p:grpSpPr>
          <a:xfrm>
            <a:off x="7996417" y="1821786"/>
            <a:ext cx="2571732" cy="2067255"/>
            <a:chOff x="7996417" y="1821786"/>
            <a:chExt cx="2571732" cy="2067255"/>
          </a:xfrm>
        </p:grpSpPr>
        <p:pic>
          <p:nvPicPr>
            <p:cNvPr id="20" name="Picture 19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9DCFCC71-51A2-401B-AA7F-9BB0D651A7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87" r="20945"/>
            <a:stretch/>
          </p:blipFill>
          <p:spPr>
            <a:xfrm>
              <a:off x="8454918" y="1821786"/>
              <a:ext cx="1776211" cy="1655556"/>
            </a:xfrm>
            <a:prstGeom prst="ellipse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B3240EC-D6E2-4F70-B2B3-50C97C076377}"/>
                </a:ext>
              </a:extLst>
            </p:cNvPr>
            <p:cNvSpPr txBox="1"/>
            <p:nvPr/>
          </p:nvSpPr>
          <p:spPr>
            <a:xfrm>
              <a:off x="7996417" y="3427376"/>
              <a:ext cx="25717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countryside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B60F8C4-8FD7-422F-8F85-44C5AE0870E3}"/>
              </a:ext>
            </a:extLst>
          </p:cNvPr>
          <p:cNvGrpSpPr/>
          <p:nvPr/>
        </p:nvGrpSpPr>
        <p:grpSpPr>
          <a:xfrm>
            <a:off x="1226090" y="4582010"/>
            <a:ext cx="2571732" cy="2156402"/>
            <a:chOff x="1226090" y="4582010"/>
            <a:chExt cx="2571732" cy="2156402"/>
          </a:xfrm>
        </p:grpSpPr>
        <p:pic>
          <p:nvPicPr>
            <p:cNvPr id="26" name="Picture 25" descr="A picture containing nature, shore&#10;&#10;Description automatically generated">
              <a:extLst>
                <a:ext uri="{FF2B5EF4-FFF2-40B4-BE49-F238E27FC236}">
                  <a16:creationId xmlns:a16="http://schemas.microsoft.com/office/drawing/2014/main" id="{10C7575C-4349-440A-B9A5-E8942B2040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3851" y="4582010"/>
              <a:ext cx="1923855" cy="1820327"/>
            </a:xfrm>
            <a:prstGeom prst="ellipse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F937AAC-C5FC-46BC-9CDC-7AE187694E9A}"/>
                </a:ext>
              </a:extLst>
            </p:cNvPr>
            <p:cNvSpPr txBox="1"/>
            <p:nvPr/>
          </p:nvSpPr>
          <p:spPr>
            <a:xfrm>
              <a:off x="1226090" y="6276747"/>
              <a:ext cx="25717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beach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E06D5E7-B2F7-412B-BCFE-F1BB2352C300}"/>
              </a:ext>
            </a:extLst>
          </p:cNvPr>
          <p:cNvGrpSpPr/>
          <p:nvPr/>
        </p:nvGrpSpPr>
        <p:grpSpPr>
          <a:xfrm>
            <a:off x="6703524" y="4608206"/>
            <a:ext cx="2571732" cy="2130206"/>
            <a:chOff x="6703524" y="4608206"/>
            <a:chExt cx="2571732" cy="2130206"/>
          </a:xfrm>
        </p:grpSpPr>
        <p:pic>
          <p:nvPicPr>
            <p:cNvPr id="16" name="Picture 15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56D0EDE4-3F6A-42E9-82E6-B3BDC88E56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4826" y="4608206"/>
              <a:ext cx="1924885" cy="1794131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68131C0-1C40-4E78-B2D1-894734FE2588}"/>
                </a:ext>
              </a:extLst>
            </p:cNvPr>
            <p:cNvSpPr txBox="1"/>
            <p:nvPr/>
          </p:nvSpPr>
          <p:spPr>
            <a:xfrm>
              <a:off x="6703524" y="6276747"/>
              <a:ext cx="25717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island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79081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27" grpId="2"/>
      <p:bldP spid="29" grpId="0"/>
      <p:bldP spid="29" grpId="1"/>
      <p:bldP spid="29" grpId="2"/>
      <p:bldP spid="30" grpId="0"/>
      <p:bldP spid="30" grpId="1"/>
      <p:bldP spid="30" grpId="2"/>
      <p:bldP spid="31" grpId="0"/>
      <p:bldP spid="31" grpId="1"/>
      <p:bldP spid="31" grpId="2"/>
      <p:bldP spid="32" grpId="0"/>
      <p:bldP spid="32" grpId="1"/>
      <p:bldP spid="32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5568" y="114466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E48B01C-D06B-4D29-9EFA-AC85713A5782}"/>
              </a:ext>
            </a:extLst>
          </p:cNvPr>
          <p:cNvSpPr txBox="1"/>
          <p:nvPr/>
        </p:nvSpPr>
        <p:spPr>
          <a:xfrm>
            <a:off x="2344433" y="1095210"/>
            <a:ext cx="27770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je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vais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DB64D07-260C-4A97-A03E-E3F81042FC9B}"/>
              </a:ext>
            </a:extLst>
          </p:cNvPr>
          <p:cNvSpPr txBox="1"/>
          <p:nvPr/>
        </p:nvSpPr>
        <p:spPr>
          <a:xfrm>
            <a:off x="4130458" y="2201614"/>
            <a:ext cx="27770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 port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B91846-5A6A-45DD-972E-CF9F7AA0D999}"/>
              </a:ext>
            </a:extLst>
          </p:cNvPr>
          <p:cNvSpPr txBox="1"/>
          <p:nvPr/>
        </p:nvSpPr>
        <p:spPr>
          <a:xfrm>
            <a:off x="955899" y="2201614"/>
            <a:ext cx="27770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l’ile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D3CD11E-E89B-4B61-8FDF-BD37BC493AF7}"/>
              </a:ext>
            </a:extLst>
          </p:cNvPr>
          <p:cNvSpPr txBox="1"/>
          <p:nvPr/>
        </p:nvSpPr>
        <p:spPr>
          <a:xfrm>
            <a:off x="-191637" y="1105631"/>
            <a:ext cx="23448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elle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va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0219094-3B73-496A-8D92-74B163434F6E}"/>
              </a:ext>
            </a:extLst>
          </p:cNvPr>
          <p:cNvSpPr txBox="1"/>
          <p:nvPr/>
        </p:nvSpPr>
        <p:spPr>
          <a:xfrm>
            <a:off x="4653438" y="1079596"/>
            <a:ext cx="4505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la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campagne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C33DFD5-ECC1-451B-8210-962DCE2E86DE}"/>
              </a:ext>
            </a:extLst>
          </p:cNvPr>
          <p:cNvSpPr txBox="1"/>
          <p:nvPr/>
        </p:nvSpPr>
        <p:spPr>
          <a:xfrm>
            <a:off x="9284977" y="1028192"/>
            <a:ext cx="23448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aller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EE63482-19D5-4CD9-A142-1C90565C7AAE}"/>
              </a:ext>
            </a:extLst>
          </p:cNvPr>
          <p:cNvSpPr txBox="1"/>
          <p:nvPr/>
        </p:nvSpPr>
        <p:spPr>
          <a:xfrm>
            <a:off x="9474617" y="2167817"/>
            <a:ext cx="28120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la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montagne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BA86B36-5060-4025-9F12-202755D058BE}"/>
              </a:ext>
            </a:extLst>
          </p:cNvPr>
          <p:cNvSpPr txBox="1"/>
          <p:nvPr/>
        </p:nvSpPr>
        <p:spPr>
          <a:xfrm>
            <a:off x="7286605" y="2180199"/>
            <a:ext cx="23448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plage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390AFCF-429E-4888-81B6-2E1BB5AD8C61}"/>
              </a:ext>
            </a:extLst>
          </p:cNvPr>
          <p:cNvSpPr txBox="1"/>
          <p:nvPr/>
        </p:nvSpPr>
        <p:spPr>
          <a:xfrm>
            <a:off x="395236" y="5022896"/>
            <a:ext cx="1028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masis MT Pro Black" panose="020B0604020202020204" pitchFamily="18" charset="0"/>
              </a:rPr>
              <a:t>1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3C702AA-0499-4313-B134-76B4928C12D1}"/>
              </a:ext>
            </a:extLst>
          </p:cNvPr>
          <p:cNvSpPr txBox="1"/>
          <p:nvPr/>
        </p:nvSpPr>
        <p:spPr>
          <a:xfrm>
            <a:off x="2031164" y="5028334"/>
            <a:ext cx="1028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masis MT Pro Black" panose="020B0604020202020204" pitchFamily="18" charset="0"/>
              </a:rPr>
              <a:t>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62AFDF8-A717-4C2E-9C9B-AFBEF7006D04}"/>
              </a:ext>
            </a:extLst>
          </p:cNvPr>
          <p:cNvSpPr txBox="1"/>
          <p:nvPr/>
        </p:nvSpPr>
        <p:spPr>
          <a:xfrm>
            <a:off x="3325161" y="5022143"/>
            <a:ext cx="1028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masis MT Pro Black" panose="020B0604020202020204" pitchFamily="18" charset="0"/>
              </a:rPr>
              <a:t>3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1D05CB2-11AD-406D-93BF-3DD1DF871693}"/>
              </a:ext>
            </a:extLst>
          </p:cNvPr>
          <p:cNvSpPr txBox="1"/>
          <p:nvPr/>
        </p:nvSpPr>
        <p:spPr>
          <a:xfrm>
            <a:off x="4800318" y="5022143"/>
            <a:ext cx="1028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masis MT Pro Black" panose="020B0604020202020204" pitchFamily="18" charset="0"/>
              </a:rPr>
              <a:t>4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901B1E6-77CA-4C99-B2AC-55ED42C3E419}"/>
              </a:ext>
            </a:extLst>
          </p:cNvPr>
          <p:cNvSpPr txBox="1"/>
          <p:nvPr/>
        </p:nvSpPr>
        <p:spPr>
          <a:xfrm>
            <a:off x="6410500" y="5022143"/>
            <a:ext cx="1028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masis MT Pro Black" panose="020B0604020202020204" pitchFamily="18" charset="0"/>
              </a:rPr>
              <a:t>5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A649193-919C-4061-94E1-E14B96AE42AB}"/>
              </a:ext>
            </a:extLst>
          </p:cNvPr>
          <p:cNvSpPr txBox="1"/>
          <p:nvPr/>
        </p:nvSpPr>
        <p:spPr>
          <a:xfrm>
            <a:off x="8070751" y="5022143"/>
            <a:ext cx="1028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masis MT Pro Black" panose="020B0604020202020204" pitchFamily="18" charset="0"/>
              </a:rPr>
              <a:t>6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5B87FE4-58E1-475F-8EC7-6EAC977F2ED5}"/>
              </a:ext>
            </a:extLst>
          </p:cNvPr>
          <p:cNvSpPr txBox="1"/>
          <p:nvPr/>
        </p:nvSpPr>
        <p:spPr>
          <a:xfrm>
            <a:off x="9640588" y="5022143"/>
            <a:ext cx="1028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masis MT Pro Black" panose="020B0604020202020204" pitchFamily="18" charset="0"/>
              </a:rPr>
              <a:t>7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ECEFD81-1F35-4BA9-BFD8-AC832133925A}"/>
              </a:ext>
            </a:extLst>
          </p:cNvPr>
          <p:cNvSpPr txBox="1"/>
          <p:nvPr/>
        </p:nvSpPr>
        <p:spPr>
          <a:xfrm>
            <a:off x="11076548" y="5022143"/>
            <a:ext cx="1028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masis MT Pro Black" panose="020B0604020202020204" pitchFamily="18" charset="0"/>
              </a:rPr>
              <a:t>8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E7CDA29C-B4B7-4806-A55C-80E1E6898233}"/>
              </a:ext>
            </a:extLst>
          </p:cNvPr>
          <p:cNvSpPr/>
          <p:nvPr/>
        </p:nvSpPr>
        <p:spPr>
          <a:xfrm>
            <a:off x="0" y="1010762"/>
            <a:ext cx="2031164" cy="830997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cxnSp>
        <p:nvCxnSpPr>
          <p:cNvPr id="58" name="Connector: Curved 57">
            <a:extLst>
              <a:ext uri="{FF2B5EF4-FFF2-40B4-BE49-F238E27FC236}">
                <a16:creationId xmlns:a16="http://schemas.microsoft.com/office/drawing/2014/main" id="{AA0AC812-BC95-43FF-8839-C4C880932FAD}"/>
              </a:ext>
            </a:extLst>
          </p:cNvPr>
          <p:cNvCxnSpPr>
            <a:cxnSpLocks/>
            <a:stCxn id="52" idx="4"/>
            <a:endCxn id="50" idx="0"/>
          </p:cNvCxnSpPr>
          <p:nvPr/>
        </p:nvCxnSpPr>
        <p:spPr>
          <a:xfrm rot="16200000" flipH="1">
            <a:off x="3994939" y="-1137598"/>
            <a:ext cx="3180384" cy="9139098"/>
          </a:xfrm>
          <a:prstGeom prst="curvedConnector3">
            <a:avLst>
              <a:gd name="adj1" fmla="val 50000"/>
            </a:avLst>
          </a:prstGeom>
          <a:ln w="3810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Oval 59">
            <a:extLst>
              <a:ext uri="{FF2B5EF4-FFF2-40B4-BE49-F238E27FC236}">
                <a16:creationId xmlns:a16="http://schemas.microsoft.com/office/drawing/2014/main" id="{1068CC93-CB65-40CC-9114-2764C8620F73}"/>
              </a:ext>
            </a:extLst>
          </p:cNvPr>
          <p:cNvSpPr/>
          <p:nvPr/>
        </p:nvSpPr>
        <p:spPr>
          <a:xfrm>
            <a:off x="5394918" y="976735"/>
            <a:ext cx="3120432" cy="830997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cxnSp>
        <p:nvCxnSpPr>
          <p:cNvPr id="61" name="Connector: Curved 60">
            <a:extLst>
              <a:ext uri="{FF2B5EF4-FFF2-40B4-BE49-F238E27FC236}">
                <a16:creationId xmlns:a16="http://schemas.microsoft.com/office/drawing/2014/main" id="{0A431B16-76E2-45ED-948F-B804834B6264}"/>
              </a:ext>
            </a:extLst>
          </p:cNvPr>
          <p:cNvCxnSpPr>
            <a:cxnSpLocks/>
            <a:stCxn id="60" idx="4"/>
            <a:endCxn id="44" idx="0"/>
          </p:cNvCxnSpPr>
          <p:nvPr/>
        </p:nvCxnSpPr>
        <p:spPr>
          <a:xfrm rot="5400000">
            <a:off x="2324649" y="392411"/>
            <a:ext cx="3215164" cy="6045806"/>
          </a:xfrm>
          <a:prstGeom prst="curvedConnector3">
            <a:avLst>
              <a:gd name="adj1" fmla="val 50000"/>
            </a:avLst>
          </a:prstGeom>
          <a:ln w="3810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val 63">
            <a:extLst>
              <a:ext uri="{FF2B5EF4-FFF2-40B4-BE49-F238E27FC236}">
                <a16:creationId xmlns:a16="http://schemas.microsoft.com/office/drawing/2014/main" id="{8722C9BA-03C3-4DEE-9DDC-CE8456980A3F}"/>
              </a:ext>
            </a:extLst>
          </p:cNvPr>
          <p:cNvSpPr/>
          <p:nvPr/>
        </p:nvSpPr>
        <p:spPr>
          <a:xfrm>
            <a:off x="7443453" y="2036523"/>
            <a:ext cx="2031164" cy="830997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cxnSp>
        <p:nvCxnSpPr>
          <p:cNvPr id="65" name="Connector: Curved 64">
            <a:extLst>
              <a:ext uri="{FF2B5EF4-FFF2-40B4-BE49-F238E27FC236}">
                <a16:creationId xmlns:a16="http://schemas.microsoft.com/office/drawing/2014/main" id="{B21F5FB4-5BB4-4D9D-AC6B-439BB71199CD}"/>
              </a:ext>
            </a:extLst>
          </p:cNvPr>
          <p:cNvCxnSpPr>
            <a:cxnSpLocks/>
            <a:stCxn id="64" idx="5"/>
            <a:endCxn id="45" idx="0"/>
          </p:cNvCxnSpPr>
          <p:nvPr/>
        </p:nvCxnSpPr>
        <p:spPr>
          <a:xfrm rot="5400000">
            <a:off x="4719953" y="571126"/>
            <a:ext cx="2282511" cy="6631904"/>
          </a:xfrm>
          <a:prstGeom prst="curvedConnector3">
            <a:avLst>
              <a:gd name="adj1" fmla="val 50000"/>
            </a:avLst>
          </a:prstGeom>
          <a:ln w="3810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Oval 68">
            <a:extLst>
              <a:ext uri="{FF2B5EF4-FFF2-40B4-BE49-F238E27FC236}">
                <a16:creationId xmlns:a16="http://schemas.microsoft.com/office/drawing/2014/main" id="{649D3BAD-BD95-4A2E-B7C4-B56CABB390BE}"/>
              </a:ext>
            </a:extLst>
          </p:cNvPr>
          <p:cNvSpPr/>
          <p:nvPr/>
        </p:nvSpPr>
        <p:spPr>
          <a:xfrm>
            <a:off x="9312899" y="958890"/>
            <a:ext cx="2344861" cy="830997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cxnSp>
        <p:nvCxnSpPr>
          <p:cNvPr id="70" name="Connector: Curved 69">
            <a:extLst>
              <a:ext uri="{FF2B5EF4-FFF2-40B4-BE49-F238E27FC236}">
                <a16:creationId xmlns:a16="http://schemas.microsoft.com/office/drawing/2014/main" id="{B77FD45D-124F-40E6-ADF4-B447794BF320}"/>
              </a:ext>
            </a:extLst>
          </p:cNvPr>
          <p:cNvCxnSpPr>
            <a:cxnSpLocks/>
            <a:stCxn id="69" idx="2"/>
          </p:cNvCxnSpPr>
          <p:nvPr/>
        </p:nvCxnSpPr>
        <p:spPr>
          <a:xfrm rot="10800000" flipV="1">
            <a:off x="4127943" y="1374389"/>
            <a:ext cx="5184956" cy="4063252"/>
          </a:xfrm>
          <a:prstGeom prst="curvedConnector3">
            <a:avLst>
              <a:gd name="adj1" fmla="val 50000"/>
            </a:avLst>
          </a:prstGeom>
          <a:ln w="3810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Oval 72">
            <a:extLst>
              <a:ext uri="{FF2B5EF4-FFF2-40B4-BE49-F238E27FC236}">
                <a16:creationId xmlns:a16="http://schemas.microsoft.com/office/drawing/2014/main" id="{443D4696-20A4-4D3D-9A5C-74FC33CAE7FA}"/>
              </a:ext>
            </a:extLst>
          </p:cNvPr>
          <p:cNvSpPr/>
          <p:nvPr/>
        </p:nvSpPr>
        <p:spPr>
          <a:xfrm>
            <a:off x="2678719" y="992337"/>
            <a:ext cx="2031164" cy="830997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cxnSp>
        <p:nvCxnSpPr>
          <p:cNvPr id="74" name="Connector: Curved 73">
            <a:extLst>
              <a:ext uri="{FF2B5EF4-FFF2-40B4-BE49-F238E27FC236}">
                <a16:creationId xmlns:a16="http://schemas.microsoft.com/office/drawing/2014/main" id="{80955E02-71FC-41BF-B408-83F7FAD99F59}"/>
              </a:ext>
            </a:extLst>
          </p:cNvPr>
          <p:cNvCxnSpPr>
            <a:cxnSpLocks/>
            <a:endCxn id="47" idx="0"/>
          </p:cNvCxnSpPr>
          <p:nvPr/>
        </p:nvCxnSpPr>
        <p:spPr>
          <a:xfrm rot="16200000" flipH="1">
            <a:off x="2885912" y="2593645"/>
            <a:ext cx="3203990" cy="1653006"/>
          </a:xfrm>
          <a:prstGeom prst="curvedConnector3">
            <a:avLst>
              <a:gd name="adj1" fmla="val 50000"/>
            </a:avLst>
          </a:prstGeom>
          <a:ln w="3810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Oval 75">
            <a:extLst>
              <a:ext uri="{FF2B5EF4-FFF2-40B4-BE49-F238E27FC236}">
                <a16:creationId xmlns:a16="http://schemas.microsoft.com/office/drawing/2014/main" id="{E0783E72-CDD9-4FF1-95FE-E60AD5B83882}"/>
              </a:ext>
            </a:extLst>
          </p:cNvPr>
          <p:cNvSpPr/>
          <p:nvPr/>
        </p:nvSpPr>
        <p:spPr>
          <a:xfrm>
            <a:off x="9537518" y="2013994"/>
            <a:ext cx="2634680" cy="961648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cxnSp>
        <p:nvCxnSpPr>
          <p:cNvPr id="77" name="Connector: Curved 76">
            <a:extLst>
              <a:ext uri="{FF2B5EF4-FFF2-40B4-BE49-F238E27FC236}">
                <a16:creationId xmlns:a16="http://schemas.microsoft.com/office/drawing/2014/main" id="{A5323819-4868-482D-87CE-A99D1382C18C}"/>
              </a:ext>
            </a:extLst>
          </p:cNvPr>
          <p:cNvCxnSpPr>
            <a:cxnSpLocks/>
            <a:stCxn id="76" idx="4"/>
            <a:endCxn id="48" idx="0"/>
          </p:cNvCxnSpPr>
          <p:nvPr/>
        </p:nvCxnSpPr>
        <p:spPr>
          <a:xfrm rot="5400000">
            <a:off x="7866475" y="2033759"/>
            <a:ext cx="2046501" cy="3930266"/>
          </a:xfrm>
          <a:prstGeom prst="curvedConnector3">
            <a:avLst>
              <a:gd name="adj1" fmla="val 50000"/>
            </a:avLst>
          </a:prstGeom>
          <a:ln w="3810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Oval 79">
            <a:extLst>
              <a:ext uri="{FF2B5EF4-FFF2-40B4-BE49-F238E27FC236}">
                <a16:creationId xmlns:a16="http://schemas.microsoft.com/office/drawing/2014/main" id="{E46ECF67-C405-4B48-82DE-934634323DDF}"/>
              </a:ext>
            </a:extLst>
          </p:cNvPr>
          <p:cNvSpPr/>
          <p:nvPr/>
        </p:nvSpPr>
        <p:spPr>
          <a:xfrm>
            <a:off x="1207917" y="2107275"/>
            <a:ext cx="2344861" cy="830997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cxnSp>
        <p:nvCxnSpPr>
          <p:cNvPr id="81" name="Connector: Curved 80">
            <a:extLst>
              <a:ext uri="{FF2B5EF4-FFF2-40B4-BE49-F238E27FC236}">
                <a16:creationId xmlns:a16="http://schemas.microsoft.com/office/drawing/2014/main" id="{56C8049D-E8E8-4E74-B53A-45111D1EC994}"/>
              </a:ext>
            </a:extLst>
          </p:cNvPr>
          <p:cNvCxnSpPr>
            <a:cxnSpLocks/>
            <a:stCxn id="80" idx="4"/>
            <a:endCxn id="49" idx="0"/>
          </p:cNvCxnSpPr>
          <p:nvPr/>
        </p:nvCxnSpPr>
        <p:spPr>
          <a:xfrm rot="16200000" flipH="1">
            <a:off x="4440660" y="877959"/>
            <a:ext cx="2083871" cy="6204495"/>
          </a:xfrm>
          <a:prstGeom prst="curvedConnector3">
            <a:avLst>
              <a:gd name="adj1" fmla="val 50000"/>
            </a:avLst>
          </a:prstGeom>
          <a:ln w="3810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Oval 83">
            <a:extLst>
              <a:ext uri="{FF2B5EF4-FFF2-40B4-BE49-F238E27FC236}">
                <a16:creationId xmlns:a16="http://schemas.microsoft.com/office/drawing/2014/main" id="{258FD529-57FA-4F3B-A9E4-43319919C4C2}"/>
              </a:ext>
            </a:extLst>
          </p:cNvPr>
          <p:cNvSpPr/>
          <p:nvPr/>
        </p:nvSpPr>
        <p:spPr>
          <a:xfrm>
            <a:off x="4357407" y="2089334"/>
            <a:ext cx="2344861" cy="830997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cxnSp>
        <p:nvCxnSpPr>
          <p:cNvPr id="85" name="Connector: Curved 84">
            <a:extLst>
              <a:ext uri="{FF2B5EF4-FFF2-40B4-BE49-F238E27FC236}">
                <a16:creationId xmlns:a16="http://schemas.microsoft.com/office/drawing/2014/main" id="{4768A03A-7D34-488F-AADD-798445D148AE}"/>
              </a:ext>
            </a:extLst>
          </p:cNvPr>
          <p:cNvCxnSpPr>
            <a:cxnSpLocks/>
            <a:stCxn id="84" idx="4"/>
          </p:cNvCxnSpPr>
          <p:nvPr/>
        </p:nvCxnSpPr>
        <p:spPr>
          <a:xfrm rot="16200000" flipH="1">
            <a:off x="7450671" y="999497"/>
            <a:ext cx="2219136" cy="6060803"/>
          </a:xfrm>
          <a:prstGeom prst="curvedConnector2">
            <a:avLst/>
          </a:prstGeom>
          <a:ln w="3810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Picture 52" descr="A picture containing diagram&#10;&#10;Description automatically generated">
            <a:extLst>
              <a:ext uri="{FF2B5EF4-FFF2-40B4-BE49-F238E27FC236}">
                <a16:creationId xmlns:a16="http://schemas.microsoft.com/office/drawing/2014/main" id="{2F86EAC2-3354-4B07-ADFD-682596D330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642" y="5837537"/>
            <a:ext cx="828257" cy="771995"/>
          </a:xfrm>
          <a:prstGeom prst="rect">
            <a:avLst/>
          </a:prstGeom>
        </p:spPr>
      </p:pic>
      <p:pic>
        <p:nvPicPr>
          <p:cNvPr id="54" name="Picture 53" descr="A picture containing text&#10;&#10;Description automatically generated">
            <a:extLst>
              <a:ext uri="{FF2B5EF4-FFF2-40B4-BE49-F238E27FC236}">
                <a16:creationId xmlns:a16="http://schemas.microsoft.com/office/drawing/2014/main" id="{6D3F50D8-CDBC-4B0D-BA22-B2DD96C50D3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7" r="20945"/>
          <a:stretch/>
        </p:blipFill>
        <p:spPr>
          <a:xfrm>
            <a:off x="464728" y="5912738"/>
            <a:ext cx="764285" cy="712368"/>
          </a:xfrm>
          <a:prstGeom prst="ellipse">
            <a:avLst/>
          </a:prstGeom>
        </p:spPr>
      </p:pic>
      <p:pic>
        <p:nvPicPr>
          <p:cNvPr id="55" name="Picture 54" descr="Shape&#10;&#10;Description automatically generated">
            <a:extLst>
              <a:ext uri="{FF2B5EF4-FFF2-40B4-BE49-F238E27FC236}">
                <a16:creationId xmlns:a16="http://schemas.microsoft.com/office/drawing/2014/main" id="{EDB094A5-1C6F-4118-B292-F304EA7F33D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1939"/>
          <a:stretch/>
        </p:blipFill>
        <p:spPr>
          <a:xfrm>
            <a:off x="6232954" y="5897736"/>
            <a:ext cx="1481213" cy="642132"/>
          </a:xfrm>
          <a:prstGeom prst="ellipse">
            <a:avLst/>
          </a:prstGeom>
        </p:spPr>
      </p:pic>
      <p:pic>
        <p:nvPicPr>
          <p:cNvPr id="56" name="Picture 55" descr="A picture containing arrow&#10;&#10;Description automatically generated">
            <a:extLst>
              <a:ext uri="{FF2B5EF4-FFF2-40B4-BE49-F238E27FC236}">
                <a16:creationId xmlns:a16="http://schemas.microsoft.com/office/drawing/2014/main" id="{18A3D75F-C42B-4A1B-BD3B-EFCE3399F4C4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8497" y="5784066"/>
            <a:ext cx="764285" cy="739804"/>
          </a:xfrm>
          <a:prstGeom prst="ellipse">
            <a:avLst/>
          </a:prstGeom>
        </p:spPr>
      </p:pic>
      <p:pic>
        <p:nvPicPr>
          <p:cNvPr id="57" name="Picture 56" descr="A picture containing nature, shore&#10;&#10;Description automatically generated">
            <a:extLst>
              <a:ext uri="{FF2B5EF4-FFF2-40B4-BE49-F238E27FC236}">
                <a16:creationId xmlns:a16="http://schemas.microsoft.com/office/drawing/2014/main" id="{9507D3E9-3456-45A8-BFE2-3E001336E1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395" y="5853140"/>
            <a:ext cx="827814" cy="783267"/>
          </a:xfrm>
          <a:prstGeom prst="ellipse">
            <a:avLst/>
          </a:prstGeom>
        </p:spPr>
      </p:pic>
      <p:pic>
        <p:nvPicPr>
          <p:cNvPr id="15" name="Picture 14" descr="Logo, icon&#10;&#10;Description automatically generated">
            <a:extLst>
              <a:ext uri="{FF2B5EF4-FFF2-40B4-BE49-F238E27FC236}">
                <a16:creationId xmlns:a16="http://schemas.microsoft.com/office/drawing/2014/main" id="{85AE9CB9-33F1-46E7-B3DA-B17256DA830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058" y="5869015"/>
            <a:ext cx="1239928" cy="830998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CD5A78D3-C54B-400E-B4FD-30F34DB8D33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2991" y="6059718"/>
            <a:ext cx="674264" cy="503324"/>
          </a:xfrm>
          <a:prstGeom prst="rect">
            <a:avLst/>
          </a:prstGeom>
        </p:spPr>
      </p:pic>
      <p:pic>
        <p:nvPicPr>
          <p:cNvPr id="19" name="Picture 1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9236CBD-1161-412F-9B95-0451D48B56A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2" t="14081" r="18669" b="7296"/>
          <a:stretch/>
        </p:blipFill>
        <p:spPr>
          <a:xfrm>
            <a:off x="4641893" y="5865663"/>
            <a:ext cx="753025" cy="792441"/>
          </a:xfrm>
          <a:prstGeom prst="rect">
            <a:avLst/>
          </a:prstGeom>
        </p:spPr>
      </p:pic>
      <p:pic>
        <p:nvPicPr>
          <p:cNvPr id="67" name="Picture 66" descr="Logo, icon&#10;&#10;Description automatically generated">
            <a:extLst>
              <a:ext uri="{FF2B5EF4-FFF2-40B4-BE49-F238E27FC236}">
                <a16:creationId xmlns:a16="http://schemas.microsoft.com/office/drawing/2014/main" id="{31CC9495-B69B-4DFB-8606-0BBEF2C746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834" y="6074469"/>
            <a:ext cx="762025" cy="510708"/>
          </a:xfrm>
          <a:prstGeom prst="rect">
            <a:avLst/>
          </a:prstGeom>
        </p:spPr>
      </p:pic>
      <p:pic>
        <p:nvPicPr>
          <p:cNvPr id="68" name="Picture 67" descr="Logo, icon&#10;&#10;Description automatically generated">
            <a:extLst>
              <a:ext uri="{FF2B5EF4-FFF2-40B4-BE49-F238E27FC236}">
                <a16:creationId xmlns:a16="http://schemas.microsoft.com/office/drawing/2014/main" id="{A999872C-6BBB-4025-9927-2592B291B96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7255" y="6029160"/>
            <a:ext cx="762025" cy="510708"/>
          </a:xfrm>
          <a:prstGeom prst="rect">
            <a:avLst/>
          </a:prstGeom>
        </p:spPr>
      </p:pic>
      <p:pic>
        <p:nvPicPr>
          <p:cNvPr id="59" name="Graphic 58" descr="Teacher">
            <a:extLst>
              <a:ext uri="{FF2B5EF4-FFF2-40B4-BE49-F238E27FC236}">
                <a16:creationId xmlns:a16="http://schemas.microsoft.com/office/drawing/2014/main" id="{B5EF3D9B-901A-4396-A8F4-30CA1C4B9D6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21734" y="8121"/>
            <a:ext cx="914400" cy="914400"/>
          </a:xfrm>
          <a:prstGeom prst="rect">
            <a:avLst/>
          </a:prstGeom>
        </p:spPr>
      </p:pic>
      <p:sp>
        <p:nvSpPr>
          <p:cNvPr id="62" name="Speech Bubble: Rectangle with Corners Rounded 61">
            <a:extLst>
              <a:ext uri="{FF2B5EF4-FFF2-40B4-BE49-F238E27FC236}">
                <a16:creationId xmlns:a16="http://schemas.microsoft.com/office/drawing/2014/main" id="{42088279-34F4-451D-9EB1-9C4A6EA88FFF}"/>
              </a:ext>
            </a:extLst>
          </p:cNvPr>
          <p:cNvSpPr/>
          <p:nvPr/>
        </p:nvSpPr>
        <p:spPr>
          <a:xfrm>
            <a:off x="1234373" y="189271"/>
            <a:ext cx="4998581" cy="547644"/>
          </a:xfrm>
          <a:prstGeom prst="wedgeRoundRectCallout">
            <a:avLst>
              <a:gd name="adj1" fmla="val -58516"/>
              <a:gd name="adj2" fmla="val -6223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3" name="CustomShape 7">
            <a:extLst>
              <a:ext uri="{FF2B5EF4-FFF2-40B4-BE49-F238E27FC236}">
                <a16:creationId xmlns:a16="http://schemas.microsoft.com/office/drawing/2014/main" id="{E7FF9BEF-01C7-4B73-9108-E13558B2D3FE}"/>
              </a:ext>
            </a:extLst>
          </p:cNvPr>
          <p:cNvSpPr/>
          <p:nvPr/>
        </p:nvSpPr>
        <p:spPr>
          <a:xfrm>
            <a:off x="1264016" y="233361"/>
            <a:ext cx="5660576" cy="455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Écoute. C’est quoi en français ?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9305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52" grpId="0" animBg="1"/>
      <p:bldP spid="60" grpId="0" animBg="1"/>
      <p:bldP spid="64" grpId="0" animBg="1"/>
      <p:bldP spid="69" grpId="0" animBg="1"/>
      <p:bldP spid="73" grpId="0" animBg="1"/>
      <p:bldP spid="76" grpId="0" animBg="1"/>
      <p:bldP spid="80" grpId="0" animBg="1"/>
      <p:bldP spid="8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0F353CB3-6F06-43AF-BA09-7F1714ECFA23}"/>
              </a:ext>
            </a:extLst>
          </p:cNvPr>
          <p:cNvSpPr/>
          <p:nvPr/>
        </p:nvSpPr>
        <p:spPr>
          <a:xfrm>
            <a:off x="989049" y="1596499"/>
            <a:ext cx="2155100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39007"/>
            <a:ext cx="10515600" cy="770175"/>
          </a:xfrm>
        </p:spPr>
        <p:txBody>
          <a:bodyPr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</a:pPr>
            <a:r>
              <a:rPr lang="en-GB" sz="36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Saying ‘to, at, in (the)’ in French</a:t>
            </a:r>
            <a:endParaRPr lang="en-GB" sz="3600" b="1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696F779F-A90C-45D4-8ADC-3796A5C1CCA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52599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9;p8">
            <a:extLst>
              <a:ext uri="{FF2B5EF4-FFF2-40B4-BE49-F238E27FC236}">
                <a16:creationId xmlns:a16="http://schemas.microsoft.com/office/drawing/2014/main" id="{B4F132BF-0F27-4183-A033-D182D0CEA9FB}"/>
              </a:ext>
            </a:extLst>
          </p:cNvPr>
          <p:cNvSpPr txBox="1"/>
          <p:nvPr/>
        </p:nvSpPr>
        <p:spPr>
          <a:xfrm>
            <a:off x="149500" y="721712"/>
            <a:ext cx="9886596" cy="83095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When we mean ‘to (the)…’ in French before a noun, we use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if the noun is masculine: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9" name="Google Shape;183;p8">
            <a:extLst>
              <a:ext uri="{FF2B5EF4-FFF2-40B4-BE49-F238E27FC236}">
                <a16:creationId xmlns:a16="http://schemas.microsoft.com/office/drawing/2014/main" id="{BF6E94AB-F60E-42E2-9961-058820224A2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54890" y="1513457"/>
            <a:ext cx="404055" cy="551001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171;p8">
            <a:extLst>
              <a:ext uri="{FF2B5EF4-FFF2-40B4-BE49-F238E27FC236}">
                <a16:creationId xmlns:a16="http://schemas.microsoft.com/office/drawing/2014/main" id="{CA59F190-701E-4F9B-A376-146EBD2996B6}"/>
              </a:ext>
            </a:extLst>
          </p:cNvPr>
          <p:cNvSpPr txBox="1"/>
          <p:nvPr/>
        </p:nvSpPr>
        <p:spPr>
          <a:xfrm>
            <a:off x="4351868" y="1552668"/>
            <a:ext cx="256516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 the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port</a:t>
            </a:r>
          </a:p>
        </p:txBody>
      </p:sp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49E68654-278D-4CAA-AED7-F0EE9707EDD7}"/>
              </a:ext>
            </a:extLst>
          </p:cNvPr>
          <p:cNvSpPr/>
          <p:nvPr/>
        </p:nvSpPr>
        <p:spPr>
          <a:xfrm>
            <a:off x="6559833" y="1316640"/>
            <a:ext cx="2946448" cy="924249"/>
          </a:xfrm>
          <a:prstGeom prst="wedgeRoundRectCallout">
            <a:avLst>
              <a:gd name="adj1" fmla="val -60931"/>
              <a:gd name="adj2" fmla="val -20467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à + le for ‘to the’.</a:t>
            </a:r>
          </a:p>
        </p:txBody>
      </p:sp>
      <p:sp>
        <p:nvSpPr>
          <p:cNvPr id="22" name="Google Shape;171;p8">
            <a:extLst>
              <a:ext uri="{FF2B5EF4-FFF2-40B4-BE49-F238E27FC236}">
                <a16:creationId xmlns:a16="http://schemas.microsoft.com/office/drawing/2014/main" id="{F5EA987F-FD8A-4DFB-8E9A-E6B346D4F052}"/>
              </a:ext>
            </a:extLst>
          </p:cNvPr>
          <p:cNvSpPr txBox="1"/>
          <p:nvPr/>
        </p:nvSpPr>
        <p:spPr>
          <a:xfrm>
            <a:off x="1053625" y="1596786"/>
            <a:ext cx="159212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au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port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75230195-98BF-4172-8533-8E5AD50E1BD7}"/>
              </a:ext>
            </a:extLst>
          </p:cNvPr>
          <p:cNvSpPr/>
          <p:nvPr/>
        </p:nvSpPr>
        <p:spPr>
          <a:xfrm>
            <a:off x="989048" y="2182522"/>
            <a:ext cx="2155101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99FBE3D-5C7A-451E-8C90-F278BF964E3B}"/>
              </a:ext>
            </a:extLst>
          </p:cNvPr>
          <p:cNvSpPr/>
          <p:nvPr/>
        </p:nvSpPr>
        <p:spPr>
          <a:xfrm>
            <a:off x="951532" y="5192566"/>
            <a:ext cx="2050825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7105E76-4B39-43BD-9D69-1E07A121BF5A}"/>
              </a:ext>
            </a:extLst>
          </p:cNvPr>
          <p:cNvSpPr/>
          <p:nvPr/>
        </p:nvSpPr>
        <p:spPr>
          <a:xfrm>
            <a:off x="996681" y="3355938"/>
            <a:ext cx="2482608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7" name="Google Shape;171;p8">
            <a:extLst>
              <a:ext uri="{FF2B5EF4-FFF2-40B4-BE49-F238E27FC236}">
                <a16:creationId xmlns:a16="http://schemas.microsoft.com/office/drawing/2014/main" id="{5C2CB6C5-21F9-4100-ABF2-16DA2706AD69}"/>
              </a:ext>
            </a:extLst>
          </p:cNvPr>
          <p:cNvSpPr txBox="1"/>
          <p:nvPr/>
        </p:nvSpPr>
        <p:spPr>
          <a:xfrm>
            <a:off x="1024296" y="2183378"/>
            <a:ext cx="228514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au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parc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39" name="Google Shape;183;p8">
            <a:extLst>
              <a:ext uri="{FF2B5EF4-FFF2-40B4-BE49-F238E27FC236}">
                <a16:creationId xmlns:a16="http://schemas.microsoft.com/office/drawing/2014/main" id="{E2704930-BC83-4F79-8C1C-A6084073040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54890" y="2119607"/>
            <a:ext cx="404055" cy="551001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171;p8">
            <a:extLst>
              <a:ext uri="{FF2B5EF4-FFF2-40B4-BE49-F238E27FC236}">
                <a16:creationId xmlns:a16="http://schemas.microsoft.com/office/drawing/2014/main" id="{0AF237FF-74EA-43B2-A498-D630B2C8CC74}"/>
              </a:ext>
            </a:extLst>
          </p:cNvPr>
          <p:cNvSpPr txBox="1"/>
          <p:nvPr/>
        </p:nvSpPr>
        <p:spPr>
          <a:xfrm>
            <a:off x="4351868" y="2179555"/>
            <a:ext cx="256516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 the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park</a:t>
            </a:r>
          </a:p>
        </p:txBody>
      </p:sp>
      <p:sp>
        <p:nvSpPr>
          <p:cNvPr id="41" name="Google Shape;169;p8">
            <a:extLst>
              <a:ext uri="{FF2B5EF4-FFF2-40B4-BE49-F238E27FC236}">
                <a16:creationId xmlns:a16="http://schemas.microsoft.com/office/drawing/2014/main" id="{002EE220-9065-4D6E-8E00-2737BEE75E58}"/>
              </a:ext>
            </a:extLst>
          </p:cNvPr>
          <p:cNvSpPr txBox="1"/>
          <p:nvPr/>
        </p:nvSpPr>
        <p:spPr>
          <a:xfrm>
            <a:off x="204236" y="2780368"/>
            <a:ext cx="9886596" cy="4616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To mean ‘to (the)’ before a feminine noun, we use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à la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: 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756F62D-D3D1-4500-ACB4-0B404B59F8F4}"/>
              </a:ext>
            </a:extLst>
          </p:cNvPr>
          <p:cNvSpPr/>
          <p:nvPr/>
        </p:nvSpPr>
        <p:spPr>
          <a:xfrm>
            <a:off x="1053625" y="3352131"/>
            <a:ext cx="24256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à la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montagne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AD38E5F3-D159-413E-BE1F-5386C0555A0F}"/>
              </a:ext>
            </a:extLst>
          </p:cNvPr>
          <p:cNvSpPr/>
          <p:nvPr/>
        </p:nvSpPr>
        <p:spPr>
          <a:xfrm>
            <a:off x="980652" y="3980926"/>
            <a:ext cx="2425664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58D9B6C-202E-46FD-841B-DAAB85F14DC8}"/>
              </a:ext>
            </a:extLst>
          </p:cNvPr>
          <p:cNvSpPr/>
          <p:nvPr/>
        </p:nvSpPr>
        <p:spPr>
          <a:xfrm>
            <a:off x="951532" y="3975083"/>
            <a:ext cx="25506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à la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campagne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44" name="Google Shape;183;p8">
            <a:extLst>
              <a:ext uri="{FF2B5EF4-FFF2-40B4-BE49-F238E27FC236}">
                <a16:creationId xmlns:a16="http://schemas.microsoft.com/office/drawing/2014/main" id="{FB0F3EA6-9340-4936-B276-3D476C63333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96950" y="3366104"/>
            <a:ext cx="404055" cy="551001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171;p8">
            <a:extLst>
              <a:ext uri="{FF2B5EF4-FFF2-40B4-BE49-F238E27FC236}">
                <a16:creationId xmlns:a16="http://schemas.microsoft.com/office/drawing/2014/main" id="{C1EB21E0-F61F-4F2C-B31C-8A8477EE340A}"/>
              </a:ext>
            </a:extLst>
          </p:cNvPr>
          <p:cNvSpPr txBox="1"/>
          <p:nvPr/>
        </p:nvSpPr>
        <p:spPr>
          <a:xfrm>
            <a:off x="4293928" y="3405315"/>
            <a:ext cx="365085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 the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mountain(s)</a:t>
            </a:r>
          </a:p>
        </p:txBody>
      </p:sp>
      <p:pic>
        <p:nvPicPr>
          <p:cNvPr id="46" name="Google Shape;183;p8">
            <a:extLst>
              <a:ext uri="{FF2B5EF4-FFF2-40B4-BE49-F238E27FC236}">
                <a16:creationId xmlns:a16="http://schemas.microsoft.com/office/drawing/2014/main" id="{47E39141-9DCB-4B51-A470-7422C8E936D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96950" y="3972578"/>
            <a:ext cx="404055" cy="551001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171;p8">
            <a:extLst>
              <a:ext uri="{FF2B5EF4-FFF2-40B4-BE49-F238E27FC236}">
                <a16:creationId xmlns:a16="http://schemas.microsoft.com/office/drawing/2014/main" id="{E7E9151A-98D6-4876-B7F2-6B032BC249F7}"/>
              </a:ext>
            </a:extLst>
          </p:cNvPr>
          <p:cNvSpPr txBox="1"/>
          <p:nvPr/>
        </p:nvSpPr>
        <p:spPr>
          <a:xfrm>
            <a:off x="4293928" y="3935392"/>
            <a:ext cx="379706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 the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country(side)</a:t>
            </a:r>
          </a:p>
        </p:txBody>
      </p:sp>
      <p:sp>
        <p:nvSpPr>
          <p:cNvPr id="52" name="Google Shape;169;p8">
            <a:extLst>
              <a:ext uri="{FF2B5EF4-FFF2-40B4-BE49-F238E27FC236}">
                <a16:creationId xmlns:a16="http://schemas.microsoft.com/office/drawing/2014/main" id="{10798647-FDF1-436B-9F4A-987F896D2F6E}"/>
              </a:ext>
            </a:extLst>
          </p:cNvPr>
          <p:cNvSpPr txBox="1"/>
          <p:nvPr/>
        </p:nvSpPr>
        <p:spPr>
          <a:xfrm>
            <a:off x="204236" y="4701199"/>
            <a:ext cx="9886596" cy="4616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When the noun starts with a vowel or ‘h’, we use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à l’: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D44F25BB-8E5D-43D8-8712-DE1449F6EC89}"/>
              </a:ext>
            </a:extLst>
          </p:cNvPr>
          <p:cNvSpPr/>
          <p:nvPr/>
        </p:nvSpPr>
        <p:spPr>
          <a:xfrm>
            <a:off x="1198683" y="5216093"/>
            <a:ext cx="9573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à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l’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ile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335632EE-38A1-43CC-99FB-9BD32A7853B6}"/>
              </a:ext>
            </a:extLst>
          </p:cNvPr>
          <p:cNvSpPr/>
          <p:nvPr/>
        </p:nvSpPr>
        <p:spPr>
          <a:xfrm>
            <a:off x="995184" y="5810551"/>
            <a:ext cx="2007173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07F6CF7A-60DD-4EC2-ABCD-EC4678EBE43A}"/>
              </a:ext>
            </a:extLst>
          </p:cNvPr>
          <p:cNvSpPr/>
          <p:nvPr/>
        </p:nvSpPr>
        <p:spPr>
          <a:xfrm>
            <a:off x="1242335" y="5834078"/>
            <a:ext cx="14750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à l’</a:t>
            </a:r>
            <a:r>
              <a:rPr lang="en-GB" sz="24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hôtel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58" name="Google Shape;183;p8">
            <a:extLst>
              <a:ext uri="{FF2B5EF4-FFF2-40B4-BE49-F238E27FC236}">
                <a16:creationId xmlns:a16="http://schemas.microsoft.com/office/drawing/2014/main" id="{445DD09B-573F-47C1-A7B8-CAE4DB773D7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03637" y="5234846"/>
            <a:ext cx="404055" cy="551001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171;p8">
            <a:extLst>
              <a:ext uri="{FF2B5EF4-FFF2-40B4-BE49-F238E27FC236}">
                <a16:creationId xmlns:a16="http://schemas.microsoft.com/office/drawing/2014/main" id="{F1BA1CFB-F1CA-488C-9EF4-01C648AD98E4}"/>
              </a:ext>
            </a:extLst>
          </p:cNvPr>
          <p:cNvSpPr txBox="1"/>
          <p:nvPr/>
        </p:nvSpPr>
        <p:spPr>
          <a:xfrm>
            <a:off x="4400615" y="5274057"/>
            <a:ext cx="256516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 the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island</a:t>
            </a:r>
          </a:p>
        </p:txBody>
      </p:sp>
      <p:sp>
        <p:nvSpPr>
          <p:cNvPr id="60" name="Google Shape;171;p8">
            <a:extLst>
              <a:ext uri="{FF2B5EF4-FFF2-40B4-BE49-F238E27FC236}">
                <a16:creationId xmlns:a16="http://schemas.microsoft.com/office/drawing/2014/main" id="{EF297593-72EC-4C30-B6D7-16171112296A}"/>
              </a:ext>
            </a:extLst>
          </p:cNvPr>
          <p:cNvSpPr txBox="1"/>
          <p:nvPr/>
        </p:nvSpPr>
        <p:spPr>
          <a:xfrm>
            <a:off x="4400615" y="5804134"/>
            <a:ext cx="295927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 the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hotel</a:t>
            </a:r>
          </a:p>
        </p:txBody>
      </p:sp>
      <p:pic>
        <p:nvPicPr>
          <p:cNvPr id="61" name="Google Shape;183;p8">
            <a:extLst>
              <a:ext uri="{FF2B5EF4-FFF2-40B4-BE49-F238E27FC236}">
                <a16:creationId xmlns:a16="http://schemas.microsoft.com/office/drawing/2014/main" id="{26E00F98-D40E-4883-A20E-809A86387DB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03636" y="5745933"/>
            <a:ext cx="404055" cy="5510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1948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16" grpId="0" animBg="1"/>
      <p:bldP spid="50" grpId="0"/>
      <p:bldP spid="27" grpId="0" animBg="1"/>
      <p:bldP spid="22" grpId="0"/>
      <p:bldP spid="34" grpId="0" animBg="1"/>
      <p:bldP spid="35" grpId="0" animBg="1"/>
      <p:bldP spid="36" grpId="0" animBg="1"/>
      <p:bldP spid="37" grpId="0"/>
      <p:bldP spid="40" grpId="0"/>
      <p:bldP spid="41" grpId="0" animBg="1"/>
      <p:bldP spid="3" grpId="0"/>
      <p:bldP spid="42" grpId="0" animBg="1"/>
      <p:bldP spid="43" grpId="0"/>
      <p:bldP spid="45" grpId="0"/>
      <p:bldP spid="51" grpId="0"/>
      <p:bldP spid="52" grpId="0" animBg="1"/>
      <p:bldP spid="55" grpId="0"/>
      <p:bldP spid="56" grpId="0" animBg="1"/>
      <p:bldP spid="57" grpId="0"/>
      <p:bldP spid="59" grpId="0"/>
      <p:bldP spid="60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4380</TotalTime>
  <Words>2146</Words>
  <Application>Microsoft Office PowerPoint</Application>
  <PresentationFormat>Widescreen</PresentationFormat>
  <Paragraphs>282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Amasis MT Pro Black</vt:lpstr>
      <vt:lpstr>Arial</vt:lpstr>
      <vt:lpstr>Calibri</vt:lpstr>
      <vt:lpstr>Century Gothic</vt:lpstr>
      <vt:lpstr>Century Gothic</vt:lpstr>
      <vt:lpstr>Eras Demi ITC</vt:lpstr>
      <vt:lpstr>Modern Love</vt:lpstr>
      <vt:lpstr>Symbol</vt:lpstr>
      <vt:lpstr>Wingdings</vt:lpstr>
      <vt:lpstr>1_Office Theme</vt:lpstr>
      <vt:lpstr>Saying where you are going and what there is there</vt:lpstr>
      <vt:lpstr>prononcer</vt:lpstr>
      <vt:lpstr>prononcer</vt:lpstr>
      <vt:lpstr>À Haïti</vt:lpstr>
      <vt:lpstr>aller (to go, to be going)</vt:lpstr>
      <vt:lpstr>lire</vt:lpstr>
      <vt:lpstr>vocabulaire</vt:lpstr>
      <vt:lpstr>vocabulaire</vt:lpstr>
      <vt:lpstr>Saying ‘to, at, in (the)’ in French</vt:lpstr>
      <vt:lpstr>écouter</vt:lpstr>
      <vt:lpstr>Au revoir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Rachel Hawkes</cp:lastModifiedBy>
  <cp:revision>60</cp:revision>
  <dcterms:created xsi:type="dcterms:W3CDTF">2021-07-02T19:27:01Z</dcterms:created>
  <dcterms:modified xsi:type="dcterms:W3CDTF">2023-03-07T06:26:21Z</dcterms:modified>
</cp:coreProperties>
</file>