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1"/>
  </p:notesMasterIdLst>
  <p:sldIdLst>
    <p:sldId id="257" r:id="rId5"/>
    <p:sldId id="299" r:id="rId6"/>
    <p:sldId id="905" r:id="rId7"/>
    <p:sldId id="906" r:id="rId8"/>
    <p:sldId id="907" r:id="rId9"/>
    <p:sldId id="908" r:id="rId10"/>
    <p:sldId id="909" r:id="rId11"/>
    <p:sldId id="625" r:id="rId12"/>
    <p:sldId id="901" r:id="rId13"/>
    <p:sldId id="296" r:id="rId14"/>
    <p:sldId id="912" r:id="rId15"/>
    <p:sldId id="913" r:id="rId16"/>
    <p:sldId id="889" r:id="rId17"/>
    <p:sldId id="890" r:id="rId18"/>
    <p:sldId id="910" r:id="rId19"/>
    <p:sldId id="9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E9F0F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90" autoAdjust="0"/>
    <p:restoredTop sz="63146" autoAdjust="0"/>
  </p:normalViewPr>
  <p:slideViewPr>
    <p:cSldViewPr snapToGrid="0">
      <p:cViewPr varScale="1">
        <p:scale>
          <a:sx n="72" d="100"/>
          <a:sy n="72" d="100"/>
        </p:scale>
        <p:origin x="1998"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07/03/2023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Revisit SSC [</a:t>
            </a:r>
            <a:r>
              <a:rPr lang="fr-FR" sz="1800" b="1" strike="noStrike" spc="-1" dirty="0">
                <a:solidFill>
                  <a:srgbClr val="002060"/>
                </a:solidFill>
                <a:latin typeface="Century Gothic"/>
                <a:ea typeface="Century Gothic"/>
              </a:rPr>
              <a:t>ai] - </a:t>
            </a:r>
            <a:r>
              <a:rPr lang="fr-FR" sz="1800" b="0" strike="noStrike" spc="-1" dirty="0">
                <a:solidFill>
                  <a:srgbClr val="002060"/>
                </a:solidFill>
                <a:latin typeface="Century Gothic"/>
                <a:ea typeface="Century Gothic"/>
              </a:rPr>
              <a:t>vrai [292] maison [325] aider [413] raison [72] aimer [242] semaine [245]</a:t>
            </a:r>
            <a:br>
              <a:rPr lang="fr-FR" sz="1800" b="0" strike="noStrike" spc="-1" dirty="0">
                <a:solidFill>
                  <a:srgbClr val="002060"/>
                </a:solidFill>
                <a:latin typeface="Century Gothic"/>
                <a:ea typeface="Century Gothic"/>
              </a:rPr>
            </a:br>
            <a:r>
              <a:rPr lang="fr-FR" sz="1800" b="0" strike="noStrike" spc="-1" dirty="0">
                <a:solidFill>
                  <a:srgbClr val="002060"/>
                </a:solidFill>
                <a:latin typeface="Century Gothic"/>
                <a:ea typeface="Century Gothic"/>
              </a:rPr>
              <a:t>and [</a:t>
            </a:r>
            <a:r>
              <a:rPr lang="fr-FR" sz="1800" b="1" strike="noStrike" spc="-1" dirty="0">
                <a:solidFill>
                  <a:srgbClr val="002060"/>
                </a:solidFill>
                <a:latin typeface="Century Gothic"/>
                <a:ea typeface="Century Gothic"/>
              </a:rPr>
              <a:t>(a)in</a:t>
            </a:r>
            <a:r>
              <a:rPr lang="fr-FR" sz="1800" b="0" strike="noStrike" spc="-1" dirty="0">
                <a:solidFill>
                  <a:srgbClr val="002060"/>
                </a:solidFill>
                <a:latin typeface="Century Gothic"/>
                <a:ea typeface="Century Gothic"/>
              </a:rPr>
              <a:t>] - train [232] fin [111] matin [442] vingt [1273] main [418]</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aller </a:t>
            </a:r>
            <a:r>
              <a:rPr lang="fr-FR" sz="1800" b="0" i="0" strike="noStrike" spc="-1" dirty="0">
                <a:solidFill>
                  <a:srgbClr val="002060"/>
                </a:solidFill>
                <a:latin typeface="Century Gothic"/>
                <a:ea typeface="Century Gothic"/>
              </a:rPr>
              <a:t>[53] </a:t>
            </a:r>
            <a:r>
              <a:rPr lang="fr-FR" sz="1800" b="1" i="0" strike="noStrike" spc="-1" dirty="0">
                <a:solidFill>
                  <a:srgbClr val="002060"/>
                </a:solidFill>
                <a:latin typeface="Century Gothic"/>
                <a:ea typeface="Century Gothic"/>
              </a:rPr>
              <a:t>je vais il/elle va à (meaning ‘at/in/to’)</a:t>
            </a:r>
            <a:r>
              <a:rPr lang="fr-FR" sz="1800" b="0" i="0" strike="noStrike" spc="-1" dirty="0">
                <a:solidFill>
                  <a:srgbClr val="002060"/>
                </a:solidFill>
                <a:latin typeface="Century Gothic"/>
                <a:ea typeface="Century Gothic"/>
              </a:rPr>
              <a:t>[4] </a:t>
            </a:r>
            <a:r>
              <a:rPr lang="fr-FR" sz="1800" b="1" i="0" strike="noStrike" spc="-1" dirty="0">
                <a:solidFill>
                  <a:srgbClr val="002060"/>
                </a:solidFill>
                <a:latin typeface="Century Gothic"/>
                <a:ea typeface="Century Gothic"/>
              </a:rPr>
              <a:t>campagne </a:t>
            </a:r>
            <a:r>
              <a:rPr lang="fr-FR" sz="1800" b="0" i="0" strike="noStrike" spc="-1" dirty="0">
                <a:solidFill>
                  <a:srgbClr val="002060"/>
                </a:solidFill>
                <a:latin typeface="Century Gothic"/>
                <a:ea typeface="Century Gothic"/>
              </a:rPr>
              <a:t>[666] </a:t>
            </a:r>
            <a:r>
              <a:rPr lang="fr-FR" sz="1800" b="1" i="0" strike="noStrike" spc="-1" dirty="0">
                <a:solidFill>
                  <a:srgbClr val="002060"/>
                </a:solidFill>
                <a:latin typeface="Century Gothic"/>
                <a:ea typeface="Century Gothic"/>
              </a:rPr>
              <a:t>Île </a:t>
            </a:r>
            <a:r>
              <a:rPr lang="fr-FR" sz="1800" b="0" i="0" strike="noStrike" spc="-1" dirty="0">
                <a:solidFill>
                  <a:srgbClr val="002060"/>
                </a:solidFill>
                <a:latin typeface="Century Gothic"/>
                <a:ea typeface="Century Gothic"/>
              </a:rPr>
              <a:t>[1245] </a:t>
            </a:r>
            <a:r>
              <a:rPr lang="fr-FR" sz="1800" b="1" i="0" strike="noStrike" spc="-1" dirty="0">
                <a:solidFill>
                  <a:srgbClr val="002060"/>
                </a:solidFill>
                <a:latin typeface="Century Gothic"/>
                <a:ea typeface="Century Gothic"/>
              </a:rPr>
              <a:t>montagne </a:t>
            </a:r>
            <a:r>
              <a:rPr lang="fr-FR" sz="1800" b="0" i="0" strike="noStrike" spc="-1" dirty="0">
                <a:solidFill>
                  <a:srgbClr val="002060"/>
                </a:solidFill>
                <a:latin typeface="Century Gothic"/>
                <a:ea typeface="Century Gothic"/>
              </a:rPr>
              <a:t>[1732] </a:t>
            </a:r>
            <a:r>
              <a:rPr lang="fr-FR" sz="1800" b="1" i="0" strike="noStrike" spc="-1" dirty="0">
                <a:solidFill>
                  <a:srgbClr val="002060"/>
                </a:solidFill>
                <a:latin typeface="Century Gothic"/>
                <a:ea typeface="Century Gothic"/>
              </a:rPr>
              <a:t>plage </a:t>
            </a:r>
            <a:r>
              <a:rPr lang="fr-FR" sz="1800" b="0" i="0" strike="noStrike" spc="-1" dirty="0">
                <a:solidFill>
                  <a:srgbClr val="002060"/>
                </a:solidFill>
                <a:latin typeface="Century Gothic"/>
                <a:ea typeface="Century Gothic"/>
              </a:rPr>
              <a:t>[2693] </a:t>
            </a:r>
            <a:r>
              <a:rPr lang="fr-FR" sz="1800" b="1" i="0" strike="noStrike" spc="-1" dirty="0">
                <a:solidFill>
                  <a:srgbClr val="002060"/>
                </a:solidFill>
                <a:latin typeface="Century Gothic"/>
                <a:ea typeface="Century Gothic"/>
              </a:rPr>
              <a:t>port </a:t>
            </a:r>
            <a:r>
              <a:rPr lang="fr-FR" sz="1800" b="0" i="0" strike="noStrike" spc="-1" dirty="0">
                <a:solidFill>
                  <a:srgbClr val="002060"/>
                </a:solidFill>
                <a:latin typeface="Century Gothic"/>
                <a:ea typeface="Century Gothic"/>
              </a:rPr>
              <a:t>[1304]</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chanter [1820] chercher [336] créer [332] </a:t>
            </a:r>
            <a:r>
              <a:rPr lang="fr-FR" sz="1800" b="1" i="0" strike="noStrike" spc="-1" dirty="0">
                <a:solidFill>
                  <a:srgbClr val="002060"/>
                </a:solidFill>
                <a:latin typeface="Century Gothic"/>
                <a:ea typeface="Century Gothic"/>
              </a:rPr>
              <a:t>danser</a:t>
            </a:r>
            <a:r>
              <a:rPr lang="fr-FR" sz="1800" b="0" i="0" strike="noStrike" spc="-1" dirty="0">
                <a:solidFill>
                  <a:srgbClr val="002060"/>
                </a:solidFill>
                <a:latin typeface="Century Gothic"/>
                <a:ea typeface="Century Gothic"/>
              </a:rPr>
              <a:t> [2934] donner [46]  écouter [429] manger [1338] organiser [791] préparer [368] porter [105] regarder [425] trouver [83] utiliser [345] </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 </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preposition (preposition + article) used for cities/named places, and feminine and masculine nouns, and to practise aural comprehension of vocabulary for this week.</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a:t>
            </a:r>
            <a:r>
              <a:rPr lang="en-GB" baseline="0" dirty="0">
                <a:sym typeface="Wingdings" panose="05000000000000000000" pitchFamily="2" charset="2"/>
              </a:rPr>
              <a:t> down 1-6 and headings ‘destination’ and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destination based on the preposition à plus article that they hear in combination with the verb.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beginning.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 the destination. Then they write the meaning of the whole sentence, if able. They might need to listen twice to do this.  Less proficient learners can be asked to write the English for any words they hear, rather than the full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say which sentence/destination they would most like to apply to them.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Picture attribution: </a:t>
            </a:r>
            <a:r>
              <a:rPr lang="en-GB" b="0" i="0" dirty="0">
                <a:solidFill>
                  <a:srgbClr val="FFFFFF"/>
                </a:solidFill>
                <a:effectLst/>
                <a:latin typeface="Proxima Nova"/>
              </a:rPr>
              <a:t>Ambassade de France </a:t>
            </a:r>
            <a:r>
              <a:rPr lang="en-GB" b="0" i="0" dirty="0" err="1">
                <a:solidFill>
                  <a:srgbClr val="FFFFFF"/>
                </a:solidFill>
                <a:effectLst/>
                <a:latin typeface="Proxima Nova"/>
              </a:rPr>
              <a:t>en</a:t>
            </a:r>
            <a:r>
              <a:rPr lang="en-GB" b="0" i="0" dirty="0">
                <a:solidFill>
                  <a:srgbClr val="FFFFFF"/>
                </a:solidFill>
                <a:effectLst/>
                <a:latin typeface="Proxima Nova"/>
              </a:rPr>
              <a:t> </a:t>
            </a:r>
            <a:r>
              <a:rPr lang="en-GB" b="0" i="0" dirty="0" err="1">
                <a:solidFill>
                  <a:srgbClr val="FFFFFF"/>
                </a:solidFill>
                <a:effectLst/>
                <a:latin typeface="Proxima Nova"/>
              </a:rPr>
              <a:t>Haïti</a:t>
            </a:r>
            <a:r>
              <a:rPr lang="en-GB" b="0" i="0" dirty="0">
                <a:solidFill>
                  <a:srgbClr val="FFFFFF"/>
                </a:solidFill>
                <a:effectLst/>
                <a:latin typeface="Proxima Nova"/>
              </a:rPr>
              <a:t> </a:t>
            </a:r>
            <a:r>
              <a:rPr lang="en-GB" b="0" i="0" dirty="0" err="1">
                <a:solidFill>
                  <a:srgbClr val="FFFFFF"/>
                </a:solidFill>
                <a:effectLst/>
                <a:latin typeface="Proxima Nova"/>
              </a:rPr>
              <a:t>Ambafranceht</a:t>
            </a:r>
            <a:endParaRPr lang="en-GB" b="0" i="0" dirty="0">
              <a:solidFill>
                <a:srgbClr val="FFFFFF"/>
              </a:solidFill>
              <a:effectLst/>
              <a:latin typeface="Proxima Nova"/>
            </a:endParaRPr>
          </a:p>
          <a:p>
            <a:pPr marL="0" marR="0" lvl="0" indent="0" algn="l" rtl="0">
              <a:lnSpc>
                <a:spcPct val="100000"/>
              </a:lnSpc>
              <a:spcBef>
                <a:spcPts val="0"/>
              </a:spcBef>
              <a:spcAft>
                <a:spcPts val="0"/>
              </a:spcAft>
              <a:buClr>
                <a:schemeClr val="dk1"/>
              </a:buClr>
              <a:buSzPts val="1200"/>
              <a:buFont typeface="Calibri"/>
              <a:buNone/>
            </a:pPr>
            <a:r>
              <a:rPr lang="en-GB" sz="1200" b="0" dirty="0"/>
              <a:t>https://www.flickr.com/photos/41309185@N03/4568829782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preposition (preposition + article) used for cities, and feminine and masculine nouns, and to practise aural comprehension of vocabulary for this week.</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a:t>
            </a:r>
            <a:r>
              <a:rPr lang="en-GB" baseline="0" dirty="0">
                <a:sym typeface="Wingdings" panose="05000000000000000000" pitchFamily="2" charset="2"/>
              </a:rPr>
              <a:t> down 1-6 and headings ‘destination’ and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destination based on the preposition à plus article that they hear in combination with the verb.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beginning.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 the destination. Then they write the meaning of the whole sentence, if able. They might need to listen twice to do this.  Less proficient learners can be asked to write the English for any words they hear, rather than the full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say which sentence/destination they would most like to apply to them.</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r>
              <a:rPr lang="en-GB" b="1" dirty="0">
                <a:sym typeface="Wingdings" panose="05000000000000000000" pitchFamily="2" charset="2"/>
              </a:rPr>
              <a:t>Transcript 1:</a:t>
            </a:r>
            <a:br>
              <a:rPr lang="en-GB" dirty="0">
                <a:sym typeface="Wingdings" panose="05000000000000000000" pitchFamily="2" charset="2"/>
              </a:rPr>
            </a:br>
            <a:r>
              <a:rPr lang="es-ES_tradnl" sz="1200" b="0" kern="1200" dirty="0">
                <a:solidFill>
                  <a:schemeClr val="tx1"/>
                </a:solidFill>
                <a:effectLst/>
                <a:latin typeface="+mn-lt"/>
                <a:ea typeface="+mn-ea"/>
                <a:cs typeface="+mn-cs"/>
              </a:rPr>
              <a:t>1.  Elle va au [beep].</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2. Je suis à la [beep]</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Est-ce qu’il reste </a:t>
            </a:r>
            <a:r>
              <a:rPr lang="de-DE" sz="1200" b="0" kern="1200" dirty="0">
                <a:solidFill>
                  <a:schemeClr val="tx1"/>
                </a:solidFill>
                <a:effectLst/>
                <a:latin typeface="+mn-lt"/>
                <a:ea typeface="+mn-ea"/>
                <a:cs typeface="+mn-cs"/>
              </a:rPr>
              <a:t>à l‘ </a:t>
            </a:r>
            <a:r>
              <a:rPr lang="es-ES_tradnl" sz="1200" b="0" kern="1200" dirty="0">
                <a:solidFill>
                  <a:schemeClr val="tx1"/>
                </a:solidFill>
                <a:effectLst/>
                <a:latin typeface="+mn-lt"/>
                <a:ea typeface="+mn-ea"/>
                <a:cs typeface="+mn-cs"/>
              </a:rPr>
              <a:t>[beep]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Oui, il regarde une émission à la [beep]</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de-DE" sz="1200" b="0" kern="1200" dirty="0">
                <a:solidFill>
                  <a:schemeClr val="tx1"/>
                </a:solidFill>
                <a:effectLst/>
                <a:latin typeface="+mn-lt"/>
                <a:ea typeface="+mn-ea"/>
                <a:cs typeface="+mn-cs"/>
              </a:rPr>
              <a:t>Tu es à la [beep]</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6. </a:t>
            </a:r>
            <a:r>
              <a:rPr lang="en-GB" sz="1200" dirty="0">
                <a:solidFill>
                  <a:srgbClr val="002060"/>
                </a:solidFill>
                <a:latin typeface="Century Gothic" panose="020B0502020202020204" pitchFamily="34" charset="0"/>
              </a:rPr>
              <a:t>Elle </a:t>
            </a:r>
            <a:r>
              <a:rPr lang="en-GB" sz="1200" dirty="0" err="1">
                <a:solidFill>
                  <a:srgbClr val="002060"/>
                </a:solidFill>
                <a:latin typeface="Century Gothic" panose="020B0502020202020204" pitchFamily="34" charset="0"/>
              </a:rPr>
              <a:t>donne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réponse</a:t>
            </a:r>
            <a:r>
              <a:rPr lang="en-GB" sz="1200" dirty="0">
                <a:solidFill>
                  <a:srgbClr val="002060"/>
                </a:solidFill>
                <a:latin typeface="Century Gothic" panose="020B0502020202020204" pitchFamily="34" charset="0"/>
              </a:rPr>
              <a:t> </a:t>
            </a:r>
            <a:r>
              <a:rPr lang="de-DE" sz="1200" b="0" kern="1200" dirty="0">
                <a:solidFill>
                  <a:schemeClr val="tx1"/>
                </a:solidFill>
                <a:effectLst/>
                <a:latin typeface="+mn-lt"/>
                <a:ea typeface="+mn-ea"/>
                <a:cs typeface="+mn-cs"/>
              </a:rPr>
              <a:t>au [beep]</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fr-FR" sz="1200" b="0" kern="1200" dirty="0">
                <a:solidFill>
                  <a:schemeClr val="tx1"/>
                </a:solidFill>
                <a:effectLst/>
                <a:latin typeface="+mn-lt"/>
                <a:ea typeface="+mn-ea"/>
                <a:cs typeface="+mn-cs"/>
              </a:rPr>
            </a:br>
            <a:r>
              <a:rPr lang="en-GB" b="1" dirty="0">
                <a:sym typeface="Wingdings" panose="05000000000000000000" pitchFamily="2" charset="2"/>
              </a:rPr>
              <a:t>Transcript 2:</a:t>
            </a:r>
          </a:p>
          <a:p>
            <a:r>
              <a:rPr lang="es-ES_tradnl" sz="1200" b="0" kern="1200" dirty="0">
                <a:solidFill>
                  <a:schemeClr val="tx1"/>
                </a:solidFill>
                <a:effectLst/>
                <a:latin typeface="+mn-lt"/>
                <a:ea typeface="+mn-ea"/>
                <a:cs typeface="+mn-cs"/>
              </a:rPr>
              <a:t>1.  Elle va au port.</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2. Je suis à la campagne.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3. Est-ce qu’il reste </a:t>
            </a:r>
            <a:r>
              <a:rPr lang="de-DE" sz="1200" b="0" kern="1200" dirty="0">
                <a:solidFill>
                  <a:schemeClr val="tx1"/>
                </a:solidFill>
                <a:effectLst/>
                <a:latin typeface="+mn-lt"/>
                <a:ea typeface="+mn-ea"/>
                <a:cs typeface="+mn-cs"/>
              </a:rPr>
              <a:t>à l‘</a:t>
            </a:r>
            <a:r>
              <a:rPr lang="en-GB" sz="1200" dirty="0" err="1">
                <a:solidFill>
                  <a:srgbClr val="002060"/>
                </a:solidFill>
                <a:latin typeface="Century Gothic" panose="020B0502020202020204" pitchFamily="34" charset="0"/>
              </a:rPr>
              <a:t>hôtel</a:t>
            </a:r>
            <a:r>
              <a:rPr lang="en-GB" sz="1200" b="0" kern="1200" dirty="0">
                <a:solidFill>
                  <a:srgbClr val="002060"/>
                </a:solidFill>
                <a:effectLst/>
                <a:latin typeface="Century Gothic" panose="020B0502020202020204" pitchFamily="34" charset="0"/>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Oui, il regarde une émission à la télé.</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de-DE" sz="1200" b="0" kern="1200" dirty="0">
                <a:solidFill>
                  <a:schemeClr val="tx1"/>
                </a:solidFill>
                <a:effectLst/>
                <a:latin typeface="+mn-lt"/>
                <a:ea typeface="+mn-ea"/>
                <a:cs typeface="+mn-cs"/>
              </a:rPr>
              <a:t>Tu es à la </a:t>
            </a:r>
            <a:r>
              <a:rPr lang="en-GB" sz="1200" b="0" kern="1200" dirty="0" err="1">
                <a:solidFill>
                  <a:schemeClr val="tx1"/>
                </a:solidFill>
                <a:effectLst/>
                <a:latin typeface="+mn-lt"/>
                <a:ea typeface="+mn-ea"/>
                <a:cs typeface="+mn-cs"/>
              </a:rPr>
              <a:t>plage</a:t>
            </a:r>
            <a:r>
              <a:rPr lang="en-GB"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6. </a:t>
            </a:r>
            <a:r>
              <a:rPr lang="en-GB" sz="1200" dirty="0">
                <a:solidFill>
                  <a:srgbClr val="002060"/>
                </a:solidFill>
                <a:latin typeface="Century Gothic" panose="020B0502020202020204" pitchFamily="34" charset="0"/>
              </a:rPr>
              <a:t>Elle </a:t>
            </a:r>
            <a:r>
              <a:rPr lang="en-GB" sz="1200" dirty="0" err="1">
                <a:solidFill>
                  <a:srgbClr val="002060"/>
                </a:solidFill>
                <a:latin typeface="Century Gothic" panose="020B0502020202020204" pitchFamily="34" charset="0"/>
              </a:rPr>
              <a:t>donne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réponse</a:t>
            </a:r>
            <a:r>
              <a:rPr lang="en-GB" sz="1200" dirty="0">
                <a:solidFill>
                  <a:srgbClr val="002060"/>
                </a:solidFill>
                <a:latin typeface="Century Gothic" panose="020B0502020202020204" pitchFamily="34" charset="0"/>
              </a:rPr>
              <a:t> </a:t>
            </a:r>
            <a:r>
              <a:rPr lang="de-DE" sz="1200" b="0" kern="1200" dirty="0">
                <a:solidFill>
                  <a:schemeClr val="tx1"/>
                </a:solidFill>
                <a:effectLst/>
                <a:latin typeface="+mn-lt"/>
                <a:ea typeface="+mn-ea"/>
                <a:cs typeface="+mn-cs"/>
              </a:rPr>
              <a:t>au </a:t>
            </a:r>
            <a:r>
              <a:rPr lang="en-GB" sz="1200" b="0" kern="1200" dirty="0" err="1">
                <a:solidFill>
                  <a:schemeClr val="tx1"/>
                </a:solidFill>
                <a:effectLst/>
                <a:latin typeface="+mn-lt"/>
                <a:ea typeface="+mn-ea"/>
                <a:cs typeface="+mn-cs"/>
              </a:rPr>
              <a:t>professeur</a:t>
            </a:r>
            <a:r>
              <a:rPr lang="en-GB" sz="1200" b="0" kern="1200" dirty="0">
                <a:solidFill>
                  <a:schemeClr val="tx1"/>
                </a:solidFill>
                <a:effectLst/>
                <a:latin typeface="+mn-lt"/>
                <a:ea typeface="+mn-ea"/>
                <a:cs typeface="+mn-cs"/>
              </a:rPr>
              <a:t>.</a:t>
            </a:r>
            <a:endPar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395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a:t>
            </a:r>
            <a:r>
              <a:rPr lang="en-GB" dirty="0"/>
              <a:t>: </a:t>
            </a:r>
            <a:r>
              <a:rPr lang="en-GB" b="0" i="0" dirty="0">
                <a:solidFill>
                  <a:srgbClr val="FFFFFF"/>
                </a:solidFill>
                <a:effectLst/>
                <a:latin typeface="Proxima Nova"/>
              </a:rPr>
              <a:t>Ambassade de France </a:t>
            </a:r>
            <a:r>
              <a:rPr lang="en-GB" b="0" i="0" dirty="0" err="1">
                <a:solidFill>
                  <a:srgbClr val="FFFFFF"/>
                </a:solidFill>
                <a:effectLst/>
                <a:latin typeface="Proxima Nova"/>
              </a:rPr>
              <a:t>en</a:t>
            </a:r>
            <a:r>
              <a:rPr lang="en-GB" b="0" i="0" dirty="0">
                <a:solidFill>
                  <a:srgbClr val="FFFFFF"/>
                </a:solidFill>
                <a:effectLst/>
                <a:latin typeface="Proxima Nova"/>
              </a:rPr>
              <a:t> </a:t>
            </a:r>
            <a:r>
              <a:rPr lang="en-GB" b="0" i="0" dirty="0" err="1">
                <a:solidFill>
                  <a:srgbClr val="FFFFFF"/>
                </a:solidFill>
                <a:effectLst/>
                <a:latin typeface="Proxima Nova"/>
              </a:rPr>
              <a:t>Haïti</a:t>
            </a:r>
            <a:r>
              <a:rPr lang="en-GB" b="0" i="0" dirty="0">
                <a:solidFill>
                  <a:srgbClr val="FFFFFF"/>
                </a:solidFill>
                <a:effectLst/>
                <a:latin typeface="Proxima Nova"/>
              </a:rPr>
              <a:t> </a:t>
            </a:r>
            <a:r>
              <a:rPr lang="en-GB" b="0" i="0" dirty="0" err="1">
                <a:solidFill>
                  <a:srgbClr val="FFFFFF"/>
                </a:solidFill>
                <a:effectLst/>
                <a:latin typeface="Proxima Nova"/>
              </a:rPr>
              <a:t>Ambafranceht</a:t>
            </a:r>
            <a:endParaRPr lang="en-GB" b="0" i="0" dirty="0">
              <a:solidFill>
                <a:srgbClr val="FFFFFF"/>
              </a:solidFill>
              <a:effectLst/>
              <a:latin typeface="Proxima Nova"/>
            </a:endParaRPr>
          </a:p>
          <a:p>
            <a:pPr marL="0" lvl="0" indent="0" algn="l" rtl="0">
              <a:spcBef>
                <a:spcPts val="0"/>
              </a:spcBef>
              <a:spcAft>
                <a:spcPts val="0"/>
              </a:spcAft>
              <a:buNone/>
            </a:pPr>
            <a:r>
              <a:rPr lang="en-GB" dirty="0"/>
              <a:t>https://www.flickr.com/photos/41309185@N03/5556120262/in/album-72157626215139849/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86486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5646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 (6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 liaison after ‘je </a:t>
            </a:r>
            <a:r>
              <a:rPr lang="en-GB" b="0" dirty="0" err="1"/>
              <a:t>vais</a:t>
            </a:r>
            <a:r>
              <a:rPr lang="en-GB" b="0" dirty="0"/>
              <a:t>’ alternating with no liaison after ‘il/</a:t>
            </a:r>
            <a:r>
              <a:rPr lang="en-GB" b="0" dirty="0" err="1"/>
              <a:t>elle</a:t>
            </a:r>
            <a:r>
              <a:rPr lang="en-GB" b="0" dirty="0"/>
              <a:t> </a:t>
            </a:r>
            <a:r>
              <a:rPr lang="en-GB" b="0" dirty="0" err="1"/>
              <a:t>va</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repeat.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Elicit the English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Ask pupils to read the phrase aloud again.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à Saint-Marc.</a:t>
            </a:r>
          </a:p>
          <a:p>
            <a:pPr>
              <a:lnSpc>
                <a:spcPct val="150000"/>
              </a:lnSpc>
            </a:pPr>
            <a:endParaRPr lang="en-GB" sz="1200" dirty="0">
              <a:solidFill>
                <a:srgbClr val="002060"/>
              </a:solidFill>
              <a:latin typeface="Century Gothic" panose="020B0502020202020204" pitchFamily="34" charset="0"/>
            </a:endParaRPr>
          </a:p>
          <a:p>
            <a:pPr>
              <a:lnSpc>
                <a:spcPct val="150000"/>
              </a:lnSpc>
            </a:pPr>
            <a:r>
              <a:rPr lang="en-GB" sz="1200" b="1" dirty="0">
                <a:solidFill>
                  <a:srgbClr val="002060"/>
                </a:solidFill>
                <a:latin typeface="Century Gothic" panose="020B0502020202020204" pitchFamily="34" charset="0"/>
              </a:rPr>
              <a:t>Picture attribution</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US" sz="1200" dirty="0">
                <a:solidFill>
                  <a:srgbClr val="002060"/>
                </a:solidFill>
                <a:latin typeface="Century Gothic" panose="020B0502020202020204" pitchFamily="34" charset="0"/>
              </a:rPr>
              <a:t>Didier </a:t>
            </a:r>
            <a:r>
              <a:rPr lang="en-US" sz="1200" dirty="0" err="1">
                <a:solidFill>
                  <a:srgbClr val="002060"/>
                </a:solidFill>
                <a:latin typeface="Century Gothic" panose="020B0502020202020204" pitchFamily="34" charset="0"/>
              </a:rPr>
              <a:t>Moïse</a:t>
            </a:r>
            <a:r>
              <a:rPr lang="en-US" sz="1200" dirty="0">
                <a:solidFill>
                  <a:srgbClr val="002060"/>
                </a:solidFill>
                <a:latin typeface="Century Gothic" panose="020B0502020202020204" pitchFamily="34" charset="0"/>
              </a:rPr>
              <a:t>, CC BY-SA 4.0 via Wikimedia Commons</a:t>
            </a:r>
            <a:endParaRPr lang="en-GB" sz="120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sz="1200" dirty="0">
              <a:solidFill>
                <a:srgbClr val="002060"/>
              </a:solidFill>
              <a:latin typeface="Century Gothic" panose="020B0502020202020204" pitchFamily="34" charset="0"/>
            </a:endParaRPr>
          </a:p>
          <a:p>
            <a:pPr>
              <a:lnSpc>
                <a:spcPct val="150000"/>
              </a:lnSpc>
            </a:pPr>
            <a:endParaRPr lang="en-GB" sz="1200" dirty="0">
              <a:solidFill>
                <a:srgbClr val="002060"/>
              </a:solidFill>
              <a:latin typeface="Century Gothic" panose="020B0502020202020204" pitchFamily="34" charset="0"/>
            </a:endParaRPr>
          </a:p>
          <a:p>
            <a:pPr>
              <a:lnSpc>
                <a:spcPct val="150000"/>
              </a:lnSpc>
            </a:pPr>
            <a:r>
              <a:rPr lang="en-GB" sz="1200" b="1" dirty="0">
                <a:solidFill>
                  <a:srgbClr val="002060"/>
                </a:solidFill>
                <a:latin typeface="Century Gothic" panose="020B0502020202020204" pitchFamily="34" charset="0"/>
              </a:rPr>
              <a:t>Picture use</a:t>
            </a:r>
            <a:r>
              <a:rPr lang="en-GB" sz="1200" dirty="0">
                <a:solidFill>
                  <a:srgbClr val="002060"/>
                </a:solidFill>
                <a:latin typeface="Century Gothic" panose="020B0502020202020204" pitchFamily="34" charset="0"/>
              </a:rPr>
              <a:t>: fair use policy</a:t>
            </a:r>
          </a:p>
          <a:p>
            <a:pPr>
              <a:lnSpc>
                <a:spcPct val="150000"/>
              </a:lnSpc>
            </a:pPr>
            <a:r>
              <a:rPr lang="en-GB" sz="1200" dirty="0">
                <a:solidFill>
                  <a:srgbClr val="002060"/>
                </a:solidFill>
                <a:latin typeface="Century Gothic" panose="020B0502020202020204" pitchFamily="34" charset="0"/>
              </a:rPr>
              <a:t>Details here: https://en.wikipedia.org/wiki/File:AS_Mirebalais.png</a:t>
            </a:r>
            <a:br>
              <a:rPr lang="en-GB" sz="1200" dirty="0">
                <a:solidFill>
                  <a:srgbClr val="002060"/>
                </a:solidFill>
                <a:latin typeface="Century Gothic" panose="020B0502020202020204" pitchFamily="34" charset="0"/>
              </a:rPr>
            </a:br>
            <a:endParaRPr lang="en-GB" sz="1200" dirty="0">
              <a:solidFill>
                <a:srgbClr val="002060"/>
              </a:solidFill>
              <a:latin typeface="Century Gothic" panose="020B0502020202020204" pitchFamily="34" charset="0"/>
            </a:endParaRPr>
          </a:p>
          <a:p>
            <a:pPr>
              <a:buClr>
                <a:srgbClr val="000000"/>
              </a:buClr>
              <a:defRPr/>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kern="0" dirty="0">
                <a:solidFill>
                  <a:srgbClr val="002060"/>
                </a:solidFill>
                <a:latin typeface="Century Gothic" panose="020B0502020202020204" pitchFamily="34" charset="0"/>
                <a:cs typeface="Arial"/>
                <a:sym typeface="Arial"/>
              </a:rPr>
              <a:t>Elle </a:t>
            </a:r>
            <a:r>
              <a:rPr lang="en-GB" sz="1200" b="0" kern="0" dirty="0" err="1">
                <a:solidFill>
                  <a:srgbClr val="002060"/>
                </a:solidFill>
                <a:latin typeface="Century Gothic" panose="020B0502020202020204" pitchFamily="34" charset="0"/>
                <a:cs typeface="Arial"/>
                <a:sym typeface="Arial"/>
              </a:rPr>
              <a:t>va</a:t>
            </a:r>
            <a:r>
              <a:rPr lang="en-GB" sz="1200" b="0" kern="0" dirty="0">
                <a:solidFill>
                  <a:srgbClr val="002060"/>
                </a:solidFill>
                <a:latin typeface="Century Gothic" panose="020B0502020202020204" pitchFamily="34" charset="0"/>
                <a:cs typeface="Arial"/>
                <a:sym typeface="Arial"/>
              </a:rPr>
              <a:t> à Mirebal</a:t>
            </a:r>
            <a:r>
              <a:rPr lang="en-GB" sz="1200" b="0" u="sng" kern="0" dirty="0">
                <a:solidFill>
                  <a:srgbClr val="002060"/>
                </a:solidFill>
                <a:latin typeface="Century Gothic" panose="020B0502020202020204" pitchFamily="34" charset="0"/>
                <a:cs typeface="Arial"/>
                <a:sym typeface="Arial"/>
              </a:rPr>
              <a:t>ai</a:t>
            </a:r>
            <a:r>
              <a:rPr lang="en-GB" sz="1200" b="0" kern="0" dirty="0">
                <a:solidFill>
                  <a:srgbClr val="002060"/>
                </a:solidFill>
                <a:latin typeface="Century Gothic" panose="020B0502020202020204" pitchFamily="34" charset="0"/>
                <a:cs typeface="Arial"/>
                <a:sym typeface="Arial"/>
              </a:rPr>
              <a:t>s.</a:t>
            </a:r>
          </a:p>
          <a:p>
            <a:pPr>
              <a:lnSpc>
                <a:spcPct val="150000"/>
              </a:lnSpc>
            </a:pPr>
            <a:endParaRPr lang="en-GB" sz="120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308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sz="1200" dirty="0">
              <a:solidFill>
                <a:srgbClr val="002060"/>
              </a:solidFill>
              <a:latin typeface="Century Gothic" panose="020B0502020202020204" pitchFamily="34" charset="0"/>
            </a:endParaRPr>
          </a:p>
          <a:p>
            <a:pPr>
              <a:lnSpc>
                <a:spcPct val="150000"/>
              </a:lnSpc>
            </a:pPr>
            <a:endParaRPr lang="en-GB" sz="1200" dirty="0">
              <a:solidFill>
                <a:srgbClr val="002060"/>
              </a:solidFill>
              <a:latin typeface="Century Gothic" panose="020B0502020202020204" pitchFamily="34" charset="0"/>
            </a:endParaRPr>
          </a:p>
          <a:p>
            <a:pPr>
              <a:buClr>
                <a:srgbClr val="000000"/>
              </a:buClr>
              <a:defRPr/>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kern="0" dirty="0">
                <a:solidFill>
                  <a:srgbClr val="002060"/>
                </a:solidFill>
                <a:latin typeface="Century Gothic" panose="020B0502020202020204" pitchFamily="34" charset="0"/>
                <a:cs typeface="Arial"/>
                <a:sym typeface="Arial"/>
              </a:rPr>
              <a:t>Elle </a:t>
            </a:r>
            <a:r>
              <a:rPr lang="en-GB" sz="1200" b="0" kern="0" dirty="0" err="1">
                <a:solidFill>
                  <a:srgbClr val="002060"/>
                </a:solidFill>
                <a:latin typeface="Century Gothic" panose="020B0502020202020204" pitchFamily="34" charset="0"/>
                <a:cs typeface="Arial"/>
                <a:sym typeface="Arial"/>
              </a:rPr>
              <a:t>est</a:t>
            </a:r>
            <a:r>
              <a:rPr lang="en-GB" sz="1200" b="0" kern="0" dirty="0">
                <a:solidFill>
                  <a:srgbClr val="002060"/>
                </a:solidFill>
                <a:latin typeface="Century Gothic" panose="020B0502020202020204" pitchFamily="34" charset="0"/>
                <a:cs typeface="Arial"/>
                <a:sym typeface="Arial"/>
              </a:rPr>
              <a:t> à Port-de-</a:t>
            </a:r>
            <a:r>
              <a:rPr lang="en-GB" sz="1200" b="0" kern="0" dirty="0" err="1">
                <a:solidFill>
                  <a:srgbClr val="002060"/>
                </a:solidFill>
                <a:latin typeface="Century Gothic" panose="020B0502020202020204" pitchFamily="34" charset="0"/>
                <a:cs typeface="Arial"/>
                <a:sym typeface="Arial"/>
              </a:rPr>
              <a:t>P</a:t>
            </a:r>
            <a:r>
              <a:rPr lang="en-GB" sz="1200" b="0" u="sng" kern="0" dirty="0" err="1">
                <a:solidFill>
                  <a:srgbClr val="002060"/>
                </a:solidFill>
                <a:latin typeface="Century Gothic" panose="020B0502020202020204" pitchFamily="34" charset="0"/>
                <a:cs typeface="Arial"/>
                <a:sym typeface="Arial"/>
              </a:rPr>
              <a:t>ai</a:t>
            </a:r>
            <a:r>
              <a:rPr lang="en-GB" sz="1200" b="0" kern="0" dirty="0" err="1">
                <a:solidFill>
                  <a:srgbClr val="002060"/>
                </a:solidFill>
                <a:latin typeface="Century Gothic" panose="020B0502020202020204" pitchFamily="34" charset="0"/>
                <a:cs typeface="Arial"/>
                <a:sym typeface="Arial"/>
              </a:rPr>
              <a:t>x</a:t>
            </a:r>
            <a:r>
              <a:rPr lang="en-GB" sz="1200" b="0" kern="0" dirty="0">
                <a:solidFill>
                  <a:srgbClr val="002060"/>
                </a:solidFill>
                <a:latin typeface="Century Gothic" panose="020B0502020202020204" pitchFamily="34" charset="0"/>
                <a:cs typeface="Arial"/>
                <a:sym typeface="Arial"/>
              </a:rPr>
              <a:t>.</a:t>
            </a:r>
          </a:p>
          <a:p>
            <a:pPr marL="0" marR="0" lvl="0" indent="0" algn="l" rtl="0">
              <a:lnSpc>
                <a:spcPct val="100000"/>
              </a:lnSpc>
              <a:spcBef>
                <a:spcPts val="0"/>
              </a:spcBef>
              <a:spcAft>
                <a:spcPts val="0"/>
              </a:spcAft>
              <a:buClr>
                <a:schemeClr val="dk1"/>
              </a:buClr>
              <a:buSzPts val="1200"/>
              <a:buFont typeface="Calibri"/>
              <a:buNone/>
            </a:pPr>
            <a:endParaRPr lang="en-GB" sz="1200" b="0" kern="0" dirty="0">
              <a:solidFill>
                <a:srgbClr val="002060"/>
              </a:solidFill>
              <a:latin typeface="Century Gothic" panose="020B0502020202020204" pitchFamily="34" charset="0"/>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GB" sz="1200" b="1" kern="0" dirty="0">
                <a:solidFill>
                  <a:srgbClr val="002060"/>
                </a:solidFill>
                <a:latin typeface="Century Gothic" panose="020B0502020202020204" pitchFamily="34" charset="0"/>
                <a:cs typeface="Arial"/>
                <a:sym typeface="Arial"/>
              </a:rPr>
              <a:t>Picture attribution</a:t>
            </a:r>
            <a:r>
              <a:rPr lang="en-GB" sz="1200" b="0" kern="0" dirty="0">
                <a:solidFill>
                  <a:srgbClr val="002060"/>
                </a:solidFill>
                <a:latin typeface="Century Gothic" panose="020B0502020202020204" pitchFamily="34" charset="0"/>
                <a:cs typeface="Arial"/>
                <a:sym typeface="Arial"/>
              </a:rPr>
              <a:t>:</a:t>
            </a:r>
          </a:p>
          <a:p>
            <a:pPr marL="0" marR="0" lvl="0" indent="0" algn="l" rtl="0">
              <a:lnSpc>
                <a:spcPct val="100000"/>
              </a:lnSpc>
              <a:spcBef>
                <a:spcPts val="0"/>
              </a:spcBef>
              <a:spcAft>
                <a:spcPts val="0"/>
              </a:spcAft>
              <a:buClr>
                <a:schemeClr val="dk1"/>
              </a:buClr>
              <a:buSzPts val="1200"/>
              <a:buFont typeface="Calibri"/>
              <a:buNone/>
            </a:pPr>
            <a:r>
              <a:rPr lang="en-GB" sz="1200" b="0" kern="0" dirty="0" err="1">
                <a:solidFill>
                  <a:srgbClr val="002060"/>
                </a:solidFill>
                <a:latin typeface="Century Gothic" panose="020B0502020202020204" pitchFamily="34" charset="0"/>
                <a:cs typeface="Arial"/>
                <a:sym typeface="Arial"/>
              </a:rPr>
              <a:t>NielsF</a:t>
            </a:r>
            <a:r>
              <a:rPr lang="en-GB" sz="1200" b="0" kern="0" dirty="0">
                <a:solidFill>
                  <a:srgbClr val="002060"/>
                </a:solidFill>
                <a:latin typeface="Century Gothic" panose="020B0502020202020204" pitchFamily="34" charset="0"/>
                <a:cs typeface="Arial"/>
                <a:sym typeface="Arial"/>
              </a:rPr>
              <a:t> talk/</a:t>
            </a:r>
            <a:r>
              <a:rPr lang="en-GB" sz="1200" b="0" kern="0" dirty="0" err="1">
                <a:solidFill>
                  <a:srgbClr val="002060"/>
                </a:solidFill>
                <a:latin typeface="Century Gothic" panose="020B0502020202020204" pitchFamily="34" charset="0"/>
                <a:cs typeface="Arial"/>
                <a:sym typeface="Arial"/>
              </a:rPr>
              <a:t>overleg</a:t>
            </a:r>
            <a:r>
              <a:rPr lang="en-GB" sz="1200" b="0" kern="0" dirty="0">
                <a:solidFill>
                  <a:srgbClr val="002060"/>
                </a:solidFill>
                <a:latin typeface="Century Gothic" panose="020B0502020202020204" pitchFamily="34" charset="0"/>
                <a:cs typeface="Arial"/>
                <a:sym typeface="Arial"/>
              </a:rPr>
              <a:t>/discussion/</a:t>
            </a:r>
            <a:r>
              <a:rPr lang="en-GB" sz="1200" b="0" kern="0" dirty="0" err="1">
                <a:solidFill>
                  <a:srgbClr val="002060"/>
                </a:solidFill>
                <a:latin typeface="Century Gothic" panose="020B0502020202020204" pitchFamily="34" charset="0"/>
                <a:cs typeface="Arial"/>
                <a:sym typeface="Arial"/>
              </a:rPr>
              <a:t>discussione</a:t>
            </a:r>
            <a:r>
              <a:rPr lang="en-GB" sz="1200" b="0" kern="0" dirty="0">
                <a:solidFill>
                  <a:srgbClr val="002060"/>
                </a:solidFill>
                <a:latin typeface="Century Gothic" panose="020B0502020202020204" pitchFamily="34" charset="0"/>
                <a:cs typeface="Arial"/>
                <a:sym typeface="Arial"/>
              </a:rPr>
              <a:t>, via Wikimedia Commons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5048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[4/6]</a:t>
            </a:r>
          </a:p>
          <a:p>
            <a:pPr marL="0" marR="0" lvl="0" indent="0" algn="l" rtl="0">
              <a:lnSpc>
                <a:spcPct val="100000"/>
              </a:lnSpc>
              <a:spcBef>
                <a:spcPts val="0"/>
              </a:spcBef>
              <a:spcAft>
                <a:spcPts val="0"/>
              </a:spcAft>
              <a:buClr>
                <a:schemeClr val="dk1"/>
              </a:buClr>
              <a:buSzPts val="1200"/>
              <a:buFont typeface="Calibri"/>
              <a:buNone/>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suis</a:t>
            </a:r>
            <a:r>
              <a:rPr lang="en-GB" sz="1200" dirty="0">
                <a:solidFill>
                  <a:srgbClr val="002060"/>
                </a:solidFill>
                <a:latin typeface="Century Gothic" panose="020B0502020202020204" pitchFamily="34" charset="0"/>
              </a:rPr>
              <a:t> à </a:t>
            </a:r>
            <a:r>
              <a:rPr lang="en-GB" sz="1200" dirty="0" err="1">
                <a:solidFill>
                  <a:srgbClr val="002060"/>
                </a:solidFill>
                <a:latin typeface="Century Gothic" panose="020B0502020202020204" pitchFamily="34" charset="0"/>
              </a:rPr>
              <a:t>Trouin</a:t>
            </a:r>
            <a:r>
              <a:rPr lang="en-GB" sz="1200" dirty="0">
                <a:solidFill>
                  <a:srgbClr val="002060"/>
                </a:solidFill>
                <a:latin typeface="Century Gothic" panose="020B0502020202020204" pitchFamily="34" charset="0"/>
              </a:rPr>
              <a:t>.</a:t>
            </a:r>
          </a:p>
          <a:p>
            <a:pPr>
              <a:lnSpc>
                <a:spcPct val="150000"/>
              </a:lnSpc>
            </a:pPr>
            <a:endParaRPr lang="en-GB" sz="120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804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[5/6]</a:t>
            </a:r>
          </a:p>
          <a:p>
            <a:pPr marL="0" marR="0" lvl="0" indent="0" algn="l" rtl="0">
              <a:lnSpc>
                <a:spcPct val="100000"/>
              </a:lnSpc>
              <a:spcBef>
                <a:spcPts val="0"/>
              </a:spcBef>
              <a:spcAft>
                <a:spcPts val="0"/>
              </a:spcAft>
              <a:buClr>
                <a:schemeClr val="dk1"/>
              </a:buClr>
              <a:buSzPts val="1200"/>
              <a:buFont typeface="Calibri"/>
              <a:buNone/>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1200" b="0"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200" b="0"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à</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Port-au-Pr</a:t>
            </a:r>
            <a:r>
              <a:rPr kumimoji="0" lang="en-GB" sz="1200" b="0"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a:p>
            <a:pPr>
              <a:lnSpc>
                <a:spcPct val="150000"/>
              </a:lnSpc>
            </a:pP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a:lnSpc>
                <a:spcPct val="150000"/>
              </a:lnSpc>
            </a:pPr>
            <a:r>
              <a:rPr kumimoji="0" lang="en-GB" sz="1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Picture attribution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a:p>
            <a:pPr>
              <a:lnSpc>
                <a:spcPct val="150000"/>
              </a:lnSpc>
            </a:pPr>
            <a:r>
              <a:rPr lang="pt-BR" sz="1200" b="0" dirty="0">
                <a:solidFill>
                  <a:srgbClr val="002060"/>
                </a:solidFill>
                <a:latin typeface="Century Gothic" panose="020B0502020202020204" pitchFamily="34" charset="0"/>
              </a:rPr>
              <a:t>Elena Heredero, CC BY 2.0 via Wikimedia Commons</a:t>
            </a:r>
            <a:endParaRPr lang="en-GB" sz="1200" b="0" dirty="0">
              <a:solidFill>
                <a:srgbClr val="002060"/>
              </a:solidFill>
              <a:latin typeface="Century Gothic" panose="020B050202020202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6572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sz="1200" dirty="0">
              <a:solidFill>
                <a:srgbClr val="002060"/>
              </a:solidFill>
              <a:latin typeface="Century Gothic" panose="020B0502020202020204" pitchFamily="34" charset="0"/>
            </a:endParaRPr>
          </a:p>
          <a:p>
            <a:pPr>
              <a:lnSpc>
                <a:spcPct val="150000"/>
              </a:lnSpc>
            </a:pPr>
            <a:endParaRPr lang="en-GB" sz="1200" dirty="0">
              <a:solidFill>
                <a:srgbClr val="002060"/>
              </a:solidFill>
              <a:latin typeface="Century Gothic" panose="020B0502020202020204" pitchFamily="34" charset="0"/>
            </a:endParaRPr>
          </a:p>
          <a:p>
            <a:pPr>
              <a:buClr>
                <a:srgbClr val="000000"/>
              </a:buClr>
              <a:defRPr/>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Elle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aussi</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Port-au-Pr</a:t>
            </a:r>
            <a:r>
              <a:rPr kumimoji="0" lang="en-GB" sz="1200" b="0"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a:p>
            <a:pPr>
              <a:buClr>
                <a:srgbClr val="000000"/>
              </a:buClr>
              <a:defRPr/>
            </a:pPr>
            <a:endParaRPr lang="en-GB" sz="1200" b="0" kern="0" dirty="0">
              <a:solidFill>
                <a:srgbClr val="002060"/>
              </a:solidFill>
              <a:latin typeface="Century Gothic" panose="020B0502020202020204" pitchFamily="34" charset="0"/>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GB" sz="1200" b="1" kern="0" dirty="0">
                <a:solidFill>
                  <a:srgbClr val="002060"/>
                </a:solidFill>
                <a:latin typeface="Century Gothic" panose="020B0502020202020204" pitchFamily="34" charset="0"/>
                <a:cs typeface="Arial"/>
                <a:sym typeface="Arial"/>
              </a:rPr>
              <a:t>Picture attribution</a:t>
            </a:r>
            <a:r>
              <a:rPr lang="en-GB" sz="1200" b="0" kern="0" dirty="0">
                <a:solidFill>
                  <a:srgbClr val="002060"/>
                </a:solidFill>
                <a:latin typeface="Century Gothic" panose="020B0502020202020204" pitchFamily="34" charset="0"/>
                <a:cs typeface="Arial"/>
                <a:sym typeface="Arial"/>
              </a:rPr>
              <a:t>:</a:t>
            </a:r>
          </a:p>
          <a:p>
            <a:pPr marL="0" marR="0" lvl="0" indent="0" algn="l" rtl="0">
              <a:lnSpc>
                <a:spcPct val="100000"/>
              </a:lnSpc>
              <a:spcBef>
                <a:spcPts val="0"/>
              </a:spcBef>
              <a:spcAft>
                <a:spcPts val="0"/>
              </a:spcAft>
              <a:buClr>
                <a:schemeClr val="dk1"/>
              </a:buClr>
              <a:buSzPts val="1200"/>
              <a:buFont typeface="Calibri"/>
              <a:buNone/>
            </a:pPr>
            <a:r>
              <a:rPr lang="en-US" sz="1200" b="0" kern="0" dirty="0">
                <a:solidFill>
                  <a:srgbClr val="002060"/>
                </a:solidFill>
                <a:latin typeface="Century Gothic" panose="020B0502020202020204" pitchFamily="34" charset="0"/>
                <a:cs typeface="Arial"/>
                <a:sym typeface="Arial"/>
              </a:rPr>
              <a:t>Yoni Rubin, CC BY 3.0 &lt;https://creativecommons.org/licenses/by/3.0&gt;, via Wikimedia Commons</a:t>
            </a:r>
            <a:endParaRPr lang="en-GB" sz="1200" b="0" kern="0" dirty="0">
              <a:solidFill>
                <a:srgbClr val="002060"/>
              </a:solidFill>
              <a:latin typeface="Century Gothic" panose="020B0502020202020204" pitchFamily="34" charset="0"/>
              <a:cs typeface="Arial"/>
              <a:sym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7673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meanings and uses of </a:t>
            </a:r>
            <a:r>
              <a:rPr lang="en-GB" b="1" dirty="0"/>
              <a:t>à.</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[2/2]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meanings and uses of </a:t>
            </a:r>
            <a:r>
              <a:rPr lang="en-GB" b="1" dirty="0"/>
              <a:t>à </a:t>
            </a:r>
            <a:r>
              <a:rPr lang="en-GB" b="0" dirty="0"/>
              <a:t>combined with 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Remind pupils that it </a:t>
            </a:r>
            <a:r>
              <a:rPr lang="en-GB" b="1" dirty="0"/>
              <a:t>au</a:t>
            </a:r>
            <a:r>
              <a:rPr lang="en-GB" dirty="0"/>
              <a:t> is for masculine, </a:t>
            </a:r>
            <a:r>
              <a:rPr kumimoji="0" lang="en-GB" sz="1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la</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feminine, and </a:t>
            </a:r>
            <a:r>
              <a:rPr kumimoji="0" lang="en-GB" sz="1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l’ </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for nouns starting with a vowel or silent ‘h’</a:t>
            </a:r>
            <a:r>
              <a:rPr kumimoji="0" lang="en-GB" sz="1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33427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839654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4056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998448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685045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7611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4500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598175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682338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8042000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115215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634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07/03/2023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572268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8.wav"/><Relationship Id="rId18" Type="http://schemas.openxmlformats.org/officeDocument/2006/relationships/audio" Target="../media/audio33.wav"/><Relationship Id="rId3" Type="http://schemas.openxmlformats.org/officeDocument/2006/relationships/image" Target="../media/image14.gif"/><Relationship Id="rId7" Type="http://schemas.openxmlformats.org/officeDocument/2006/relationships/image" Target="../media/image5.svg"/><Relationship Id="rId12" Type="http://schemas.openxmlformats.org/officeDocument/2006/relationships/audio" Target="../media/audio27.wav"/><Relationship Id="rId17" Type="http://schemas.openxmlformats.org/officeDocument/2006/relationships/audio" Target="../media/audio32.wav"/><Relationship Id="rId2" Type="http://schemas.openxmlformats.org/officeDocument/2006/relationships/notesSlide" Target="../notesSlides/notesSlide10.xml"/><Relationship Id="rId16" Type="http://schemas.openxmlformats.org/officeDocument/2006/relationships/audio" Target="../media/audio31.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audio" Target="../media/audio26.wav"/><Relationship Id="rId5" Type="http://schemas.openxmlformats.org/officeDocument/2006/relationships/image" Target="../media/image15.png"/><Relationship Id="rId15" Type="http://schemas.openxmlformats.org/officeDocument/2006/relationships/audio" Target="../media/audio30.wav"/><Relationship Id="rId10" Type="http://schemas.microsoft.com/office/2007/relationships/hdphoto" Target="../media/hdphoto1.wdp"/><Relationship Id="rId19" Type="http://schemas.openxmlformats.org/officeDocument/2006/relationships/image" Target="../media/image17.jpg"/><Relationship Id="rId4" Type="http://schemas.openxmlformats.org/officeDocument/2006/relationships/audio" Target="../media/audio24.wav"/><Relationship Id="rId9" Type="http://schemas.openxmlformats.org/officeDocument/2006/relationships/image" Target="../media/image16.png"/><Relationship Id="rId14" Type="http://schemas.openxmlformats.org/officeDocument/2006/relationships/audio" Target="../media/audio29.wav"/></Relationships>
</file>

<file path=ppt/slides/_rels/slide11.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image" Target="../media/image5.svg"/><Relationship Id="rId3" Type="http://schemas.openxmlformats.org/officeDocument/2006/relationships/audio" Target="../media/audio34.wav"/><Relationship Id="rId21" Type="http://schemas.openxmlformats.org/officeDocument/2006/relationships/image" Target="../media/image20.png"/><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image" Target="../media/image4.png"/><Relationship Id="rId2" Type="http://schemas.openxmlformats.org/officeDocument/2006/relationships/notesSlide" Target="../notesSlides/notesSlide11.xml"/><Relationship Id="rId16" Type="http://schemas.openxmlformats.org/officeDocument/2006/relationships/audio" Target="../media/audio46.wav"/><Relationship Id="rId20"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image" Target="../media/image18.png"/><Relationship Id="rId15" Type="http://schemas.openxmlformats.org/officeDocument/2006/relationships/audio" Target="../media/audio45.wav"/><Relationship Id="rId23" Type="http://schemas.openxmlformats.org/officeDocument/2006/relationships/audio" Target="../media/audio47.wav"/><Relationship Id="rId10" Type="http://schemas.openxmlformats.org/officeDocument/2006/relationships/audio" Target="../media/audio40.wav"/><Relationship Id="rId19" Type="http://schemas.openxmlformats.org/officeDocument/2006/relationships/image" Target="../media/image9.png"/><Relationship Id="rId4" Type="http://schemas.openxmlformats.org/officeDocument/2006/relationships/audio" Target="../media/audio35.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4.wav"/><Relationship Id="rId3" Type="http://schemas.openxmlformats.org/officeDocument/2006/relationships/audio" Target="../media/audio48.wav"/><Relationship Id="rId7" Type="http://schemas.openxmlformats.org/officeDocument/2006/relationships/audio" Target="../media/audio50.wav"/><Relationship Id="rId12"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4.png"/><Relationship Id="rId5" Type="http://schemas.openxmlformats.org/officeDocument/2006/relationships/audio" Target="../media/audio49.wav"/><Relationship Id="rId10" Type="http://schemas.openxmlformats.org/officeDocument/2006/relationships/audio" Target="../media/audio53.wav"/><Relationship Id="rId4" Type="http://schemas.openxmlformats.org/officeDocument/2006/relationships/image" Target="../media/image22.png"/><Relationship Id="rId9" Type="http://schemas.openxmlformats.org/officeDocument/2006/relationships/audio" Target="../media/audio52.wav"/></Relationships>
</file>

<file path=ppt/slides/_rels/slide13.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image" Target="../media/image26.png"/><Relationship Id="rId3" Type="http://schemas.openxmlformats.org/officeDocument/2006/relationships/audio" Target="../media/audio56.wav"/><Relationship Id="rId21" Type="http://schemas.openxmlformats.org/officeDocument/2006/relationships/image" Target="../media/image28.png"/><Relationship Id="rId7" Type="http://schemas.openxmlformats.org/officeDocument/2006/relationships/audio" Target="../media/audio60.wav"/><Relationship Id="rId12" Type="http://schemas.openxmlformats.org/officeDocument/2006/relationships/audio" Target="../media/audio65.wav"/><Relationship Id="rId17" Type="http://schemas.openxmlformats.org/officeDocument/2006/relationships/audio" Target="../media/audio70.wav"/><Relationship Id="rId2" Type="http://schemas.openxmlformats.org/officeDocument/2006/relationships/notesSlide" Target="../notesSlides/notesSlide14.xml"/><Relationship Id="rId16" Type="http://schemas.openxmlformats.org/officeDocument/2006/relationships/audio" Target="../media/audio69.wav"/><Relationship Id="rId20" Type="http://schemas.openxmlformats.org/officeDocument/2006/relationships/audio" Target="../media/audio71.wav"/><Relationship Id="rId1" Type="http://schemas.openxmlformats.org/officeDocument/2006/relationships/slideLayout" Target="../slideLayouts/slideLayout27.xml"/><Relationship Id="rId6" Type="http://schemas.openxmlformats.org/officeDocument/2006/relationships/audio" Target="../media/audio59.wav"/><Relationship Id="rId11" Type="http://schemas.openxmlformats.org/officeDocument/2006/relationships/audio" Target="../media/audio64.wav"/><Relationship Id="rId5" Type="http://schemas.openxmlformats.org/officeDocument/2006/relationships/audio" Target="../media/audio58.wav"/><Relationship Id="rId15" Type="http://schemas.openxmlformats.org/officeDocument/2006/relationships/audio" Target="../media/audio68.wav"/><Relationship Id="rId23" Type="http://schemas.openxmlformats.org/officeDocument/2006/relationships/image" Target="../media/image30.png"/><Relationship Id="rId10" Type="http://schemas.openxmlformats.org/officeDocument/2006/relationships/audio" Target="../media/audio63.wav"/><Relationship Id="rId19" Type="http://schemas.openxmlformats.org/officeDocument/2006/relationships/image" Target="../media/image27.png"/><Relationship Id="rId4" Type="http://schemas.openxmlformats.org/officeDocument/2006/relationships/audio" Target="../media/audio57.wav"/><Relationship Id="rId9" Type="http://schemas.openxmlformats.org/officeDocument/2006/relationships/audio" Target="../media/audio62.wav"/><Relationship Id="rId14" Type="http://schemas.openxmlformats.org/officeDocument/2006/relationships/audio" Target="../media/audio67.wav"/><Relationship Id="rId2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audio" Target="../media/audio5.wav"/><Relationship Id="rId4" Type="http://schemas.openxmlformats.org/officeDocument/2006/relationships/audio" Target="../media/audio1.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3.png"/><Relationship Id="rId7"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audio" Target="../media/audio10.wav"/><Relationship Id="rId4" Type="http://schemas.openxmlformats.org/officeDocument/2006/relationships/audio" Target="../media/audio1.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13.png"/><Relationship Id="rId4" Type="http://schemas.openxmlformats.org/officeDocument/2006/relationships/audio" Target="../media/audio12.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audio" Target="../media/audio11.wav"/><Relationship Id="rId7" Type="http://schemas.openxmlformats.org/officeDocument/2006/relationships/audio" Target="../media/audio20.wav"/><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audio" Target="../media/audio19.wav"/><Relationship Id="rId11" Type="http://schemas.openxmlformats.org/officeDocument/2006/relationships/image" Target="../media/image12.png"/><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0010" y="163664"/>
            <a:ext cx="4430994" cy="1325563"/>
          </a:xfrm>
        </p:spPr>
        <p:txBody>
          <a:bodyPr>
            <a:noAutofit/>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Map&#10;&#10;Description automatically generated">
            <a:extLst>
              <a:ext uri="{FF2B5EF4-FFF2-40B4-BE49-F238E27FC236}">
                <a16:creationId xmlns:a16="http://schemas.microsoft.com/office/drawing/2014/main" id="{87704C53-E973-4F50-8538-C1322574F90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531" y="1955024"/>
            <a:ext cx="3665239" cy="29397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9A9C29E-D630-4057-A628-C1F486DDA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860" y="398905"/>
            <a:ext cx="1652118" cy="1672926"/>
          </a:xfrm>
          <a:prstGeom prst="rect">
            <a:avLst/>
          </a:prstGeom>
        </p:spPr>
      </p:pic>
      <p:sp>
        <p:nvSpPr>
          <p:cNvPr id="4" name="TextBox 3">
            <a:hlinkClick r:id="" action="ppaction://noaction">
              <a:snd r:embed="rId4" name="FUS10_1.wav"/>
            </a:hlinkClick>
            <a:extLst>
              <a:ext uri="{FF2B5EF4-FFF2-40B4-BE49-F238E27FC236}">
                <a16:creationId xmlns:a16="http://schemas.microsoft.com/office/drawing/2014/main" id="{7D58E920-5769-461D-BF6A-E26F610CFC7C}"/>
              </a:ext>
            </a:extLst>
          </p:cNvPr>
          <p:cNvSpPr txBox="1"/>
          <p:nvPr/>
        </p:nvSpPr>
        <p:spPr>
          <a:xfrm>
            <a:off x="3051472" y="138449"/>
            <a:ext cx="903279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6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Renée et Mylène sont à Haïti pour voir la famille.</a:t>
            </a:r>
            <a:endParaRPr kumimoji="0" lang="es-AR" sz="2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6" y="144150"/>
            <a:ext cx="266080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1" name="Google Shape;167;p2">
            <a:extLst>
              <a:ext uri="{FF2B5EF4-FFF2-40B4-BE49-F238E27FC236}">
                <a16:creationId xmlns:a16="http://schemas.microsoft.com/office/drawing/2014/main" id="{E0519D7D-EF2C-41B4-A0DF-663DC0B95645}"/>
              </a:ext>
            </a:extLst>
          </p:cNvPr>
          <p:cNvSpPr/>
          <p:nvPr/>
        </p:nvSpPr>
        <p:spPr>
          <a:xfrm>
            <a:off x="107734" y="106125"/>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Graphic 9" descr="Teacher">
            <a:extLst>
              <a:ext uri="{FF2B5EF4-FFF2-40B4-BE49-F238E27FC236}">
                <a16:creationId xmlns:a16="http://schemas.microsoft.com/office/drawing/2014/main" id="{E005381F-5B84-401B-919C-11B65D0BE3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34" y="621847"/>
            <a:ext cx="914400" cy="914400"/>
          </a:xfrm>
          <a:prstGeom prst="rect">
            <a:avLst/>
          </a:prstGeom>
        </p:spPr>
      </p:pic>
      <p:sp>
        <p:nvSpPr>
          <p:cNvPr id="12" name="Speech Bubble: Rectangle with Corners Rounded 11">
            <a:hlinkClick r:id="" action="ppaction://noaction">
              <a:snd r:embed="rId8" name="FUS10_2.wav"/>
            </a:hlinkClick>
            <a:extLst>
              <a:ext uri="{FF2B5EF4-FFF2-40B4-BE49-F238E27FC236}">
                <a16:creationId xmlns:a16="http://schemas.microsoft.com/office/drawing/2014/main" id="{AE7008B4-7FC4-44E8-A89F-71B8CB1D6AAF}"/>
              </a:ext>
            </a:extLst>
          </p:cNvPr>
          <p:cNvSpPr/>
          <p:nvPr/>
        </p:nvSpPr>
        <p:spPr>
          <a:xfrm>
            <a:off x="1022134" y="770553"/>
            <a:ext cx="609033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3" name="CustomShape 7">
            <a:hlinkClick r:id="" action="ppaction://noaction">
              <a:snd r:embed="rId8" name="FUS10_2.wav"/>
            </a:hlinkClick>
            <a:extLst>
              <a:ext uri="{FF2B5EF4-FFF2-40B4-BE49-F238E27FC236}">
                <a16:creationId xmlns:a16="http://schemas.microsoft.com/office/drawing/2014/main" id="{DF6C4134-B911-4B46-AC85-B75DBFD96FB3}"/>
              </a:ext>
            </a:extLst>
          </p:cNvPr>
          <p:cNvSpPr/>
          <p:nvPr/>
        </p:nvSpPr>
        <p:spPr>
          <a:xfrm>
            <a:off x="1022134" y="794578"/>
            <a:ext cx="609033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Lis les messages de Mylène.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14" name="Picture 13" descr="Map&#10;&#10;Description automatically generated">
            <a:extLst>
              <a:ext uri="{FF2B5EF4-FFF2-40B4-BE49-F238E27FC236}">
                <a16:creationId xmlns:a16="http://schemas.microsoft.com/office/drawing/2014/main" id="{D8A7A2C9-E4B2-4DF2-A1E8-8CF54F62A766}"/>
              </a:ext>
            </a:extLst>
          </p:cNvPr>
          <p:cNvPicPr>
            <a:picLocks noChangeAspect="1"/>
          </p:cNvPicPr>
          <p:nvPr/>
        </p:nvPicPr>
        <p:blipFill>
          <a:blip r:embed="rId9">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10">
                    <a14:imgEffect>
                      <a14:artisticLineDrawing/>
                    </a14:imgEffect>
                  </a14:imgLayer>
                </a14:imgProps>
              </a:ext>
              <a:ext uri="{28A0092B-C50C-407E-A947-70E740481C1C}">
                <a14:useLocalDpi xmlns:a14="http://schemas.microsoft.com/office/drawing/2010/main" val="0"/>
              </a:ext>
            </a:extLst>
          </a:blip>
          <a:stretch>
            <a:fillRect/>
          </a:stretch>
        </p:blipFill>
        <p:spPr>
          <a:xfrm>
            <a:off x="-104891" y="1547826"/>
            <a:ext cx="6755073" cy="5417962"/>
          </a:xfrm>
          <a:prstGeom prst="rect">
            <a:avLst/>
          </a:prstGeom>
        </p:spPr>
      </p:pic>
      <p:graphicFrame>
        <p:nvGraphicFramePr>
          <p:cNvPr id="2" name="Table 1">
            <a:extLst>
              <a:ext uri="{FF2B5EF4-FFF2-40B4-BE49-F238E27FC236}">
                <a16:creationId xmlns:a16="http://schemas.microsoft.com/office/drawing/2014/main" id="{676D0CDB-73C1-42F3-9522-F1F239A2AF50}"/>
              </a:ext>
            </a:extLst>
          </p:cNvPr>
          <p:cNvGraphicFramePr>
            <a:graphicFrameLocks noGrp="1"/>
          </p:cNvGraphicFramePr>
          <p:nvPr>
            <p:extLst>
              <p:ext uri="{D42A27DB-BD31-4B8C-83A1-F6EECF244321}">
                <p14:modId xmlns:p14="http://schemas.microsoft.com/office/powerpoint/2010/main" val="137777894"/>
              </p:ext>
            </p:extLst>
          </p:nvPr>
        </p:nvGraphicFramePr>
        <p:xfrm>
          <a:off x="6650182" y="1924005"/>
          <a:ext cx="5527963" cy="4795552"/>
        </p:xfrm>
        <a:graphic>
          <a:graphicData uri="http://schemas.openxmlformats.org/drawingml/2006/table">
            <a:tbl>
              <a:tblPr firstRow="1" bandRow="1">
                <a:tableStyleId>{5940675A-B579-460E-94D1-54222C63F5DA}</a:tableStyleId>
              </a:tblPr>
              <a:tblGrid>
                <a:gridCol w="937162">
                  <a:extLst>
                    <a:ext uri="{9D8B030D-6E8A-4147-A177-3AD203B41FA5}">
                      <a16:colId xmlns:a16="http://schemas.microsoft.com/office/drawing/2014/main" val="152139692"/>
                    </a:ext>
                  </a:extLst>
                </a:gridCol>
                <a:gridCol w="4590801">
                  <a:extLst>
                    <a:ext uri="{9D8B030D-6E8A-4147-A177-3AD203B41FA5}">
                      <a16:colId xmlns:a16="http://schemas.microsoft.com/office/drawing/2014/main" val="3690455573"/>
                    </a:ext>
                  </a:extLst>
                </a:gridCol>
              </a:tblGrid>
              <a:tr h="502389">
                <a:tc>
                  <a:txBody>
                    <a:bodyPr/>
                    <a:lstStyle/>
                    <a:p>
                      <a:pPr algn="ctr"/>
                      <a:r>
                        <a:rPr lang="en-GB" sz="2400" b="1" dirty="0">
                          <a:solidFill>
                            <a:srgbClr val="002060"/>
                          </a:solidFill>
                          <a:latin typeface="Segoe Print" panose="02000600000000000000" pitchFamily="2" charset="0"/>
                        </a:rPr>
                        <a:t>v</a:t>
                      </a:r>
                    </a:p>
                  </a:txBody>
                  <a:tcPr anchor="ctr">
                    <a:solidFill>
                      <a:schemeClr val="bg1"/>
                    </a:solidFill>
                  </a:tcPr>
                </a:tc>
                <a:tc>
                  <a:txBody>
                    <a:bodyPr/>
                    <a:lstStyle/>
                    <a:p>
                      <a:pPr algn="ctr"/>
                      <a:r>
                        <a:rPr lang="en-GB" sz="2400" b="1" dirty="0">
                          <a:solidFill>
                            <a:srgbClr val="002060"/>
                          </a:solidFill>
                          <a:latin typeface="Segoe Print" panose="02000600000000000000" pitchFamily="2" charset="0"/>
                        </a:rPr>
                        <a:t>Mylène</a:t>
                      </a:r>
                    </a:p>
                  </a:txBody>
                  <a:tcPr anchor="ctr">
                    <a:solidFill>
                      <a:schemeClr val="bg1"/>
                    </a:solidFill>
                  </a:tcPr>
                </a:tc>
                <a:extLst>
                  <a:ext uri="{0D108BD9-81ED-4DB2-BD59-A6C34878D82A}">
                    <a16:rowId xmlns:a16="http://schemas.microsoft.com/office/drawing/2014/main" val="1279990730"/>
                  </a:ext>
                </a:extLst>
              </a:tr>
              <a:tr h="553393">
                <a:tc>
                  <a:txBody>
                    <a:bodyPr/>
                    <a:lstStyle/>
                    <a:p>
                      <a:r>
                        <a:rPr lang="en-GB" sz="2000" b="1" i="0" dirty="0">
                          <a:solidFill>
                            <a:srgbClr val="002060"/>
                          </a:solidFill>
                          <a:latin typeface="Segoe Print" panose="02000600000000000000" pitchFamily="2" charset="0"/>
                        </a:rPr>
                        <a:t>Mon</a:t>
                      </a:r>
                    </a:p>
                  </a:txBody>
                  <a:tcPr anchor="ctr">
                    <a:solidFill>
                      <a:schemeClr val="bg1"/>
                    </a:solidFill>
                  </a:tcPr>
                </a:tc>
                <a:tc>
                  <a:txBody>
                    <a:bodyPr/>
                    <a:lstStyle/>
                    <a:p>
                      <a:endParaRPr lang="en-GB" sz="2400" i="1" dirty="0">
                        <a:solidFill>
                          <a:srgbClr val="002060"/>
                        </a:solidFill>
                        <a:latin typeface="Segoe Print" panose="02000600000000000000" pitchFamily="2" charset="0"/>
                      </a:endParaRPr>
                    </a:p>
                  </a:txBody>
                  <a:tcPr>
                    <a:solidFill>
                      <a:schemeClr val="bg1"/>
                    </a:solidFill>
                  </a:tcPr>
                </a:tc>
                <a:extLst>
                  <a:ext uri="{0D108BD9-81ED-4DB2-BD59-A6C34878D82A}">
                    <a16:rowId xmlns:a16="http://schemas.microsoft.com/office/drawing/2014/main" val="4099046768"/>
                  </a:ext>
                </a:extLst>
              </a:tr>
              <a:tr h="623295">
                <a:tc>
                  <a:txBody>
                    <a:bodyPr/>
                    <a:lstStyle/>
                    <a:p>
                      <a:r>
                        <a:rPr lang="en-GB" sz="2000" b="1" i="0" dirty="0">
                          <a:solidFill>
                            <a:srgbClr val="002060"/>
                          </a:solidFill>
                          <a:latin typeface="Segoe Print" panose="02000600000000000000" pitchFamily="2" charset="0"/>
                        </a:rPr>
                        <a:t>Tues</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3988242935"/>
                  </a:ext>
                </a:extLst>
              </a:tr>
              <a:tr h="623295">
                <a:tc>
                  <a:txBody>
                    <a:bodyPr/>
                    <a:lstStyle/>
                    <a:p>
                      <a:r>
                        <a:rPr lang="en-GB" sz="2000" b="1" i="0" dirty="0">
                          <a:solidFill>
                            <a:srgbClr val="002060"/>
                          </a:solidFill>
                          <a:latin typeface="Segoe Print" panose="02000600000000000000" pitchFamily="2" charset="0"/>
                        </a:rPr>
                        <a:t>Wed</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943763507"/>
                  </a:ext>
                </a:extLst>
              </a:tr>
              <a:tr h="623295">
                <a:tc>
                  <a:txBody>
                    <a:bodyPr/>
                    <a:lstStyle/>
                    <a:p>
                      <a:r>
                        <a:rPr lang="en-GB" sz="2000" b="1" i="0" dirty="0">
                          <a:solidFill>
                            <a:srgbClr val="002060"/>
                          </a:solidFill>
                          <a:latin typeface="Segoe Print" panose="02000600000000000000" pitchFamily="2" charset="0"/>
                        </a:rPr>
                        <a:t>Thurs</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819773457"/>
                  </a:ext>
                </a:extLst>
              </a:tr>
              <a:tr h="623295">
                <a:tc>
                  <a:txBody>
                    <a:bodyPr/>
                    <a:lstStyle/>
                    <a:p>
                      <a:r>
                        <a:rPr lang="en-GB" sz="2000" b="1" i="0" dirty="0">
                          <a:solidFill>
                            <a:srgbClr val="002060"/>
                          </a:solidFill>
                          <a:latin typeface="Segoe Print" panose="02000600000000000000" pitchFamily="2" charset="0"/>
                        </a:rPr>
                        <a:t>Fri</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993409329"/>
                  </a:ext>
                </a:extLst>
              </a:tr>
              <a:tr h="623295">
                <a:tc>
                  <a:txBody>
                    <a:bodyPr/>
                    <a:lstStyle/>
                    <a:p>
                      <a:r>
                        <a:rPr lang="en-GB" sz="2000" b="1" i="0" dirty="0">
                          <a:solidFill>
                            <a:srgbClr val="002060"/>
                          </a:solidFill>
                          <a:latin typeface="Segoe Print" panose="02000600000000000000" pitchFamily="2" charset="0"/>
                        </a:rPr>
                        <a:t>Sat</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410840775"/>
                  </a:ext>
                </a:extLst>
              </a:tr>
              <a:tr h="623295">
                <a:tc>
                  <a:txBody>
                    <a:bodyPr/>
                    <a:lstStyle/>
                    <a:p>
                      <a:r>
                        <a:rPr lang="en-GB" sz="2000" b="1" i="0" dirty="0">
                          <a:solidFill>
                            <a:srgbClr val="002060"/>
                          </a:solidFill>
                          <a:latin typeface="Segoe Print" panose="02000600000000000000" pitchFamily="2" charset="0"/>
                        </a:rPr>
                        <a:t>Sun</a:t>
                      </a:r>
                    </a:p>
                  </a:txBody>
                  <a:tcPr anchor="ct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693238057"/>
                  </a:ext>
                </a:extLst>
              </a:tr>
            </a:tbl>
          </a:graphicData>
        </a:graphic>
      </p:graphicFrame>
      <p:sp>
        <p:nvSpPr>
          <p:cNvPr id="3" name="Speech Bubble: Rectangle 2">
            <a:hlinkClick r:id="" action="ppaction://noaction">
              <a:snd r:embed="rId11" name="FUS10_5.wav"/>
            </a:hlinkClick>
            <a:extLst>
              <a:ext uri="{FF2B5EF4-FFF2-40B4-BE49-F238E27FC236}">
                <a16:creationId xmlns:a16="http://schemas.microsoft.com/office/drawing/2014/main" id="{04313A1A-A0AB-48B5-B498-DB08D3E6A097}"/>
              </a:ext>
            </a:extLst>
          </p:cNvPr>
          <p:cNvSpPr/>
          <p:nvPr/>
        </p:nvSpPr>
        <p:spPr>
          <a:xfrm>
            <a:off x="319125" y="1489428"/>
            <a:ext cx="2327563" cy="1233055"/>
          </a:xfrm>
          <a:prstGeom prst="wedgeRectCallout">
            <a:avLst>
              <a:gd name="adj1" fmla="val 60120"/>
              <a:gd name="adj2" fmla="val -1727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Mercredi</a:t>
            </a:r>
            <a:r>
              <a:rPr lang="en-GB" sz="2000" dirty="0">
                <a:solidFill>
                  <a:srgbClr val="E9F0F5"/>
                </a:solidFill>
                <a:latin typeface="Century Gothic" panose="020B0502020202020204" pitchFamily="34" charset="0"/>
              </a:rPr>
              <a:t>, je </a:t>
            </a:r>
            <a:r>
              <a:rPr lang="en-GB" sz="2000" dirty="0" err="1">
                <a:solidFill>
                  <a:srgbClr val="E9F0F5"/>
                </a:solidFill>
                <a:latin typeface="Century Gothic" panose="020B0502020202020204" pitchFamily="34" charset="0"/>
              </a:rPr>
              <a:t>regarde</a:t>
            </a:r>
            <a:r>
              <a:rPr lang="en-GB" sz="2000" dirty="0">
                <a:solidFill>
                  <a:srgbClr val="E9F0F5"/>
                </a:solidFill>
                <a:latin typeface="Century Gothic" panose="020B0502020202020204" pitchFamily="34" charset="0"/>
              </a:rPr>
              <a:t> un spectacle. J-M danse à </a:t>
            </a:r>
            <a:r>
              <a:rPr lang="en-GB" sz="2000" dirty="0" err="1">
                <a:solidFill>
                  <a:srgbClr val="E9F0F5"/>
                </a:solidFill>
                <a:latin typeface="Century Gothic" panose="020B0502020202020204" pitchFamily="34" charset="0"/>
              </a:rPr>
              <a:t>l’école</a:t>
            </a:r>
            <a:r>
              <a:rPr lang="en-GB" sz="2000" dirty="0">
                <a:solidFill>
                  <a:srgbClr val="E9F0F5"/>
                </a:solidFill>
                <a:latin typeface="Century Gothic" panose="020B0502020202020204" pitchFamily="34" charset="0"/>
              </a:rPr>
              <a:t>.</a:t>
            </a:r>
          </a:p>
        </p:txBody>
      </p:sp>
      <p:sp>
        <p:nvSpPr>
          <p:cNvPr id="15" name="Speech Bubble: Rectangle 14">
            <a:hlinkClick r:id="" action="ppaction://noaction">
              <a:snd r:embed="rId12" name="FUS10_7.wav"/>
            </a:hlinkClick>
            <a:extLst>
              <a:ext uri="{FF2B5EF4-FFF2-40B4-BE49-F238E27FC236}">
                <a16:creationId xmlns:a16="http://schemas.microsoft.com/office/drawing/2014/main" id="{3319EFDA-B29C-456F-8E1C-D956B1C63F7A}"/>
              </a:ext>
            </a:extLst>
          </p:cNvPr>
          <p:cNvSpPr/>
          <p:nvPr/>
        </p:nvSpPr>
        <p:spPr>
          <a:xfrm>
            <a:off x="4980913" y="1292524"/>
            <a:ext cx="2327563" cy="1233055"/>
          </a:xfrm>
          <a:prstGeom prst="wedgeRectCallout">
            <a:avLst>
              <a:gd name="adj1" fmla="val -72618"/>
              <a:gd name="adj2" fmla="val 2092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Vendredi</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j’organise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une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visite</a:t>
            </a:r>
            <a:r>
              <a:rPr lang="en-GB" sz="2000" dirty="0">
                <a:solidFill>
                  <a:srgbClr val="E9F0F5"/>
                </a:solidFill>
                <a:latin typeface="Century Gothic" panose="020B0502020202020204" pitchFamily="34" charset="0"/>
              </a:rPr>
              <a:t> à </a:t>
            </a:r>
            <a:r>
              <a:rPr lang="en-GB" sz="2000" dirty="0" err="1">
                <a:solidFill>
                  <a:srgbClr val="E9F0F5"/>
                </a:solidFill>
                <a:latin typeface="Century Gothic" panose="020B0502020202020204" pitchFamily="34" charset="0"/>
              </a:rPr>
              <a:t>l’Ile</a:t>
            </a:r>
            <a:r>
              <a:rPr lang="en-GB" sz="2000" dirty="0">
                <a:solidFill>
                  <a:srgbClr val="E9F0F5"/>
                </a:solidFill>
                <a:latin typeface="Century Gothic" panose="020B0502020202020204" pitchFamily="34" charset="0"/>
              </a:rPr>
              <a:t> de la </a:t>
            </a:r>
            <a:r>
              <a:rPr lang="en-GB" sz="2000" dirty="0" err="1">
                <a:solidFill>
                  <a:srgbClr val="E9F0F5"/>
                </a:solidFill>
                <a:latin typeface="Century Gothic" panose="020B0502020202020204" pitchFamily="34" charset="0"/>
              </a:rPr>
              <a:t>Tortue</a:t>
            </a:r>
            <a:r>
              <a:rPr lang="en-GB" sz="2000" dirty="0">
                <a:solidFill>
                  <a:srgbClr val="E9F0F5"/>
                </a:solidFill>
                <a:latin typeface="Century Gothic" panose="020B0502020202020204" pitchFamily="34" charset="0"/>
              </a:rPr>
              <a:t>.</a:t>
            </a:r>
          </a:p>
        </p:txBody>
      </p:sp>
      <p:sp>
        <p:nvSpPr>
          <p:cNvPr id="16" name="Speech Bubble: Rectangle 15">
            <a:hlinkClick r:id="" action="ppaction://noaction">
              <a:snd r:embed="rId13" name="FUS10_8.wav"/>
            </a:hlinkClick>
            <a:extLst>
              <a:ext uri="{FF2B5EF4-FFF2-40B4-BE49-F238E27FC236}">
                <a16:creationId xmlns:a16="http://schemas.microsoft.com/office/drawing/2014/main" id="{D49A220A-B774-4B58-86E2-EE05306A8A09}"/>
              </a:ext>
            </a:extLst>
          </p:cNvPr>
          <p:cNvSpPr/>
          <p:nvPr/>
        </p:nvSpPr>
        <p:spPr>
          <a:xfrm>
            <a:off x="3478078" y="2583977"/>
            <a:ext cx="3021631" cy="1017644"/>
          </a:xfrm>
          <a:prstGeom prst="wedgeRectCallout">
            <a:avLst>
              <a:gd name="adj1" fmla="val 21806"/>
              <a:gd name="adj2" fmla="val 6154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E9F0F5"/>
                </a:solidFill>
                <a:latin typeface="Century Gothic" panose="020B0502020202020204" pitchFamily="34" charset="0"/>
              </a:rPr>
              <a:t>Samedi, je </a:t>
            </a:r>
            <a:r>
              <a:rPr lang="en-GB" sz="2000" dirty="0" err="1">
                <a:solidFill>
                  <a:srgbClr val="E9F0F5"/>
                </a:solidFill>
                <a:latin typeface="Century Gothic" panose="020B0502020202020204" pitchFamily="34" charset="0"/>
              </a:rPr>
              <a:t>cherche</a:t>
            </a:r>
            <a:r>
              <a:rPr lang="en-GB" sz="2000" dirty="0">
                <a:solidFill>
                  <a:srgbClr val="E9F0F5"/>
                </a:solidFill>
                <a:latin typeface="Century Gothic" panose="020B0502020202020204" pitchFamily="34" charset="0"/>
              </a:rPr>
              <a:t> des souvenirs au centre commercial.</a:t>
            </a:r>
          </a:p>
        </p:txBody>
      </p:sp>
      <p:sp>
        <p:nvSpPr>
          <p:cNvPr id="17" name="Speech Bubble: Rectangle 16">
            <a:hlinkClick r:id="" action="ppaction://noaction">
              <a:snd r:embed="rId14" name="FUS10_4.wav"/>
            </a:hlinkClick>
            <a:extLst>
              <a:ext uri="{FF2B5EF4-FFF2-40B4-BE49-F238E27FC236}">
                <a16:creationId xmlns:a16="http://schemas.microsoft.com/office/drawing/2014/main" id="{36A3CDF2-75EA-4644-9606-C912732D10B7}"/>
              </a:ext>
            </a:extLst>
          </p:cNvPr>
          <p:cNvSpPr/>
          <p:nvPr/>
        </p:nvSpPr>
        <p:spPr>
          <a:xfrm>
            <a:off x="32431" y="3167432"/>
            <a:ext cx="3021631" cy="1023670"/>
          </a:xfrm>
          <a:prstGeom prst="wedgeRectCallout">
            <a:avLst>
              <a:gd name="adj1" fmla="val 58334"/>
              <a:gd name="adj2" fmla="val -1839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E9F0F5"/>
                </a:solidFill>
                <a:latin typeface="Century Gothic" panose="020B0502020202020204" pitchFamily="34" charset="0"/>
              </a:rPr>
              <a:t>Mardi, </a:t>
            </a:r>
            <a:r>
              <a:rPr lang="en-GB" sz="2000" dirty="0" err="1">
                <a:solidFill>
                  <a:srgbClr val="E9F0F5"/>
                </a:solidFill>
                <a:latin typeface="Century Gothic" panose="020B0502020202020204" pitchFamily="34" charset="0"/>
              </a:rPr>
              <a:t>j’écoute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une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émission</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importante</a:t>
            </a:r>
            <a:r>
              <a:rPr lang="en-GB" sz="2000" dirty="0">
                <a:solidFill>
                  <a:srgbClr val="E9F0F5"/>
                </a:solidFill>
                <a:latin typeface="Century Gothic" panose="020B0502020202020204" pitchFamily="34" charset="0"/>
              </a:rPr>
              <a:t> à la radio.</a:t>
            </a:r>
          </a:p>
        </p:txBody>
      </p:sp>
      <p:sp>
        <p:nvSpPr>
          <p:cNvPr id="18" name="Speech Bubble: Rectangle 17">
            <a:hlinkClick r:id="" action="ppaction://noaction">
              <a:snd r:embed="rId15" name="FUS10_9.wav"/>
            </a:hlinkClick>
            <a:extLst>
              <a:ext uri="{FF2B5EF4-FFF2-40B4-BE49-F238E27FC236}">
                <a16:creationId xmlns:a16="http://schemas.microsoft.com/office/drawing/2014/main" id="{1A60666C-C97C-40DC-B23D-F97BFA6B5945}"/>
              </a:ext>
            </a:extLst>
          </p:cNvPr>
          <p:cNvSpPr/>
          <p:nvPr/>
        </p:nvSpPr>
        <p:spPr>
          <a:xfrm>
            <a:off x="-206" y="4569408"/>
            <a:ext cx="2812474" cy="1037076"/>
          </a:xfrm>
          <a:prstGeom prst="wedgeRectCallout">
            <a:avLst>
              <a:gd name="adj1" fmla="val 58970"/>
              <a:gd name="adj2" fmla="val -10472"/>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E9F0F5"/>
                </a:solidFill>
                <a:latin typeface="Century Gothic" panose="020B0502020202020204" pitchFamily="34" charset="0"/>
              </a:rPr>
              <a:t>Dimanche, je suis à la </a:t>
            </a:r>
            <a:r>
              <a:rPr lang="en-GB" sz="2000" dirty="0" err="1">
                <a:solidFill>
                  <a:srgbClr val="E9F0F5"/>
                </a:solidFill>
                <a:latin typeface="Century Gothic" panose="020B0502020202020204" pitchFamily="34" charset="0"/>
              </a:rPr>
              <a:t>plage</a:t>
            </a:r>
            <a:r>
              <a:rPr lang="en-GB" sz="2000" dirty="0">
                <a:solidFill>
                  <a:srgbClr val="E9F0F5"/>
                </a:solidFill>
                <a:latin typeface="Century Gothic" panose="020B0502020202020204" pitchFamily="34" charset="0"/>
              </a:rPr>
              <a:t> avec J-M et </a:t>
            </a:r>
            <a:r>
              <a:rPr lang="en-GB" sz="2000" dirty="0" err="1">
                <a:solidFill>
                  <a:srgbClr val="E9F0F5"/>
                </a:solidFill>
                <a:latin typeface="Century Gothic" panose="020B0502020202020204" pitchFamily="34" charset="0"/>
              </a:rPr>
              <a:t>Clémentine</a:t>
            </a:r>
            <a:r>
              <a:rPr lang="en-GB" sz="2000" dirty="0">
                <a:solidFill>
                  <a:srgbClr val="E9F0F5"/>
                </a:solidFill>
                <a:latin typeface="Century Gothic" panose="020B0502020202020204" pitchFamily="34" charset="0"/>
              </a:rPr>
              <a:t>.</a:t>
            </a:r>
          </a:p>
        </p:txBody>
      </p:sp>
      <p:sp>
        <p:nvSpPr>
          <p:cNvPr id="19" name="Speech Bubble: Rectangle 18">
            <a:hlinkClick r:id="" action="ppaction://noaction">
              <a:snd r:embed="rId16" name="FUS10_6.wav"/>
            </a:hlinkClick>
            <a:extLst>
              <a:ext uri="{FF2B5EF4-FFF2-40B4-BE49-F238E27FC236}">
                <a16:creationId xmlns:a16="http://schemas.microsoft.com/office/drawing/2014/main" id="{2EBBB9A1-AE29-407C-99E4-52F3956FB2FB}"/>
              </a:ext>
            </a:extLst>
          </p:cNvPr>
          <p:cNvSpPr/>
          <p:nvPr/>
        </p:nvSpPr>
        <p:spPr>
          <a:xfrm>
            <a:off x="723909" y="5942118"/>
            <a:ext cx="3557146" cy="922743"/>
          </a:xfrm>
          <a:prstGeom prst="wedgeRectCallout">
            <a:avLst>
              <a:gd name="adj1" fmla="val 60736"/>
              <a:gd name="adj2" fmla="val -1050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Jeudi</a:t>
            </a:r>
            <a:r>
              <a:rPr lang="en-GB" sz="2000" dirty="0">
                <a:solidFill>
                  <a:srgbClr val="E9F0F5"/>
                </a:solidFill>
                <a:latin typeface="Century Gothic" panose="020B0502020202020204" pitchFamily="34" charset="0"/>
              </a:rPr>
              <a:t>, je </a:t>
            </a:r>
            <a:r>
              <a:rPr lang="en-GB" sz="2000" dirty="0" err="1">
                <a:solidFill>
                  <a:srgbClr val="E9F0F5"/>
                </a:solidFill>
                <a:latin typeface="Century Gothic" panose="020B0502020202020204" pitchFamily="34" charset="0"/>
              </a:rPr>
              <a:t>vais</a:t>
            </a:r>
            <a:r>
              <a:rPr lang="en-GB" sz="2000" dirty="0">
                <a:solidFill>
                  <a:srgbClr val="E9F0F5"/>
                </a:solidFill>
                <a:latin typeface="Century Gothic" panose="020B0502020202020204" pitchFamily="34" charset="0"/>
              </a:rPr>
              <a:t> à la </a:t>
            </a:r>
            <a:r>
              <a:rPr lang="en-GB" sz="2000" dirty="0" err="1">
                <a:solidFill>
                  <a:srgbClr val="E9F0F5"/>
                </a:solidFill>
                <a:latin typeface="Century Gothic" panose="020B0502020202020204" pitchFamily="34" charset="0"/>
              </a:rPr>
              <a:t>campagne</a:t>
            </a:r>
            <a:r>
              <a:rPr lang="en-GB" sz="2000" dirty="0">
                <a:solidFill>
                  <a:srgbClr val="E9F0F5"/>
                </a:solidFill>
                <a:latin typeface="Century Gothic" panose="020B0502020202020204" pitchFamily="34" charset="0"/>
              </a:rPr>
              <a:t> et je mange au restaurant.</a:t>
            </a:r>
          </a:p>
        </p:txBody>
      </p:sp>
      <p:sp>
        <p:nvSpPr>
          <p:cNvPr id="20" name="Speech Bubble: Rectangle 19">
            <a:hlinkClick r:id="" action="ppaction://noaction">
              <a:snd r:embed="rId17" name="FUS10_3.wav"/>
            </a:hlinkClick>
            <a:extLst>
              <a:ext uri="{FF2B5EF4-FFF2-40B4-BE49-F238E27FC236}">
                <a16:creationId xmlns:a16="http://schemas.microsoft.com/office/drawing/2014/main" id="{EAA87AB7-210D-4513-9ACC-3D708CE5FD57}"/>
              </a:ext>
            </a:extLst>
          </p:cNvPr>
          <p:cNvSpPr/>
          <p:nvPr/>
        </p:nvSpPr>
        <p:spPr>
          <a:xfrm>
            <a:off x="3996831" y="4197434"/>
            <a:ext cx="2327563" cy="1233055"/>
          </a:xfrm>
          <a:prstGeom prst="wedgeRectCallout">
            <a:avLst>
              <a:gd name="adj1" fmla="val 22620"/>
              <a:gd name="adj2" fmla="val 71489"/>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E9F0F5"/>
                </a:solidFill>
                <a:latin typeface="Century Gothic" panose="020B0502020202020204" pitchFamily="34" charset="0"/>
              </a:rPr>
              <a:t>Lundi</a:t>
            </a:r>
            <a:r>
              <a:rPr lang="en-GB" sz="2000" dirty="0">
                <a:solidFill>
                  <a:srgbClr val="E9F0F5"/>
                </a:solidFill>
                <a:latin typeface="Century Gothic" panose="020B0502020202020204" pitchFamily="34" charset="0"/>
              </a:rPr>
              <a:t>, je </a:t>
            </a:r>
            <a:r>
              <a:rPr lang="en-GB" sz="2000" dirty="0" err="1">
                <a:solidFill>
                  <a:srgbClr val="E9F0F5"/>
                </a:solidFill>
                <a:latin typeface="Century Gothic" panose="020B0502020202020204" pitchFamily="34" charset="0"/>
              </a:rPr>
              <a:t>donne</a:t>
            </a:r>
            <a:r>
              <a:rPr lang="en-GB" sz="2000" dirty="0">
                <a:solidFill>
                  <a:srgbClr val="E9F0F5"/>
                </a:solidFill>
                <a:latin typeface="Century Gothic" panose="020B0502020202020204" pitchFamily="34" charset="0"/>
              </a:rPr>
              <a:t> un </a:t>
            </a:r>
            <a:r>
              <a:rPr lang="en-GB" sz="2000" dirty="0" err="1">
                <a:solidFill>
                  <a:srgbClr val="E9F0F5"/>
                </a:solidFill>
                <a:latin typeface="Century Gothic" panose="020B0502020202020204" pitchFamily="34" charset="0"/>
              </a:rPr>
              <a:t>cadeau</a:t>
            </a:r>
            <a:r>
              <a:rPr lang="en-GB" sz="2000" dirty="0">
                <a:solidFill>
                  <a:srgbClr val="E9F0F5"/>
                </a:solidFill>
                <a:latin typeface="Century Gothic" panose="020B0502020202020204" pitchFamily="34" charset="0"/>
              </a:rPr>
              <a:t> à </a:t>
            </a:r>
            <a:r>
              <a:rPr lang="en-GB" sz="2000" dirty="0" err="1">
                <a:solidFill>
                  <a:srgbClr val="E9F0F5"/>
                </a:solidFill>
                <a:latin typeface="Century Gothic" panose="020B0502020202020204" pitchFamily="34" charset="0"/>
              </a:rPr>
              <a:t>Clémentine</a:t>
            </a:r>
            <a:r>
              <a:rPr lang="en-GB" sz="2000" dirty="0">
                <a:solidFill>
                  <a:srgbClr val="E9F0F5"/>
                </a:solidFill>
                <a:latin typeface="Century Gothic" panose="020B0502020202020204" pitchFamily="34" charset="0"/>
              </a:rPr>
              <a:t>. </a:t>
            </a:r>
            <a:r>
              <a:rPr lang="en-GB" sz="2000" dirty="0">
                <a:solidFill>
                  <a:srgbClr val="E9F0F5"/>
                </a:solidFill>
                <a:latin typeface="Century Gothic" panose="020B0502020202020204" pitchFamily="34" charset="0"/>
                <a:sym typeface="Wingdings" panose="05000000000000000000" pitchFamily="2" charset="2"/>
              </a:rPr>
              <a:t></a:t>
            </a:r>
            <a:endParaRPr lang="en-GB" sz="2000" dirty="0">
              <a:solidFill>
                <a:srgbClr val="E9F0F5"/>
              </a:solidFill>
              <a:latin typeface="Century Gothic" panose="020B0502020202020204" pitchFamily="34" charset="0"/>
            </a:endParaRPr>
          </a:p>
        </p:txBody>
      </p:sp>
      <p:sp>
        <p:nvSpPr>
          <p:cNvPr id="6" name="TextBox 5">
            <a:extLst>
              <a:ext uri="{FF2B5EF4-FFF2-40B4-BE49-F238E27FC236}">
                <a16:creationId xmlns:a16="http://schemas.microsoft.com/office/drawing/2014/main" id="{5BAAB80C-B794-44FE-9672-B2BCB8C23C5D}"/>
              </a:ext>
            </a:extLst>
          </p:cNvPr>
          <p:cNvSpPr txBox="1"/>
          <p:nvPr/>
        </p:nvSpPr>
        <p:spPr>
          <a:xfrm>
            <a:off x="7633855" y="2502012"/>
            <a:ext cx="45581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giving a present </a:t>
            </a:r>
            <a:r>
              <a:rPr lang="en-GB" sz="2000" b="1" dirty="0">
                <a:solidFill>
                  <a:srgbClr val="002060"/>
                </a:solidFill>
                <a:latin typeface="Century Gothic" panose="020B0502020202020204" pitchFamily="34" charset="0"/>
              </a:rPr>
              <a:t>to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a:t>
            </a:r>
          </a:p>
        </p:txBody>
      </p:sp>
      <p:sp>
        <p:nvSpPr>
          <p:cNvPr id="21" name="TextBox 20">
            <a:extLst>
              <a:ext uri="{FF2B5EF4-FFF2-40B4-BE49-F238E27FC236}">
                <a16:creationId xmlns:a16="http://schemas.microsoft.com/office/drawing/2014/main" id="{33EA0670-6046-431B-A3B4-620A017AB31B}"/>
              </a:ext>
            </a:extLst>
          </p:cNvPr>
          <p:cNvSpPr txBox="1"/>
          <p:nvPr/>
        </p:nvSpPr>
        <p:spPr>
          <a:xfrm>
            <a:off x="7633855" y="2970794"/>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listening to an important programme </a:t>
            </a:r>
            <a:r>
              <a:rPr lang="en-GB" sz="2000" b="1" dirty="0">
                <a:solidFill>
                  <a:srgbClr val="002060"/>
                </a:solidFill>
                <a:latin typeface="Century Gothic" panose="020B0502020202020204" pitchFamily="34" charset="0"/>
              </a:rPr>
              <a:t>on</a:t>
            </a:r>
            <a:r>
              <a:rPr lang="en-GB" sz="2000" dirty="0">
                <a:solidFill>
                  <a:srgbClr val="002060"/>
                </a:solidFill>
                <a:latin typeface="Century Gothic" panose="020B0502020202020204" pitchFamily="34" charset="0"/>
              </a:rPr>
              <a:t> the radio.</a:t>
            </a:r>
          </a:p>
        </p:txBody>
      </p:sp>
      <p:sp>
        <p:nvSpPr>
          <p:cNvPr id="24" name="TextBox 23">
            <a:extLst>
              <a:ext uri="{FF2B5EF4-FFF2-40B4-BE49-F238E27FC236}">
                <a16:creationId xmlns:a16="http://schemas.microsoft.com/office/drawing/2014/main" id="{B13BAAAA-5671-4C3F-9135-A2915A6F6DE6}"/>
              </a:ext>
            </a:extLst>
          </p:cNvPr>
          <p:cNvSpPr txBox="1"/>
          <p:nvPr/>
        </p:nvSpPr>
        <p:spPr>
          <a:xfrm>
            <a:off x="7620000" y="3580852"/>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watching a show.  J-M is dancing </a:t>
            </a:r>
            <a:r>
              <a:rPr lang="en-GB" sz="2000" b="1" dirty="0">
                <a:solidFill>
                  <a:srgbClr val="002060"/>
                </a:solidFill>
                <a:latin typeface="Century Gothic" panose="020B0502020202020204" pitchFamily="34" charset="0"/>
              </a:rPr>
              <a:t>at</a:t>
            </a:r>
            <a:r>
              <a:rPr lang="en-GB" sz="2000" dirty="0">
                <a:solidFill>
                  <a:srgbClr val="002060"/>
                </a:solidFill>
                <a:latin typeface="Century Gothic" panose="020B0502020202020204" pitchFamily="34" charset="0"/>
              </a:rPr>
              <a:t> school.</a:t>
            </a:r>
          </a:p>
        </p:txBody>
      </p:sp>
      <p:sp>
        <p:nvSpPr>
          <p:cNvPr id="25" name="TextBox 24">
            <a:extLst>
              <a:ext uri="{FF2B5EF4-FFF2-40B4-BE49-F238E27FC236}">
                <a16:creationId xmlns:a16="http://schemas.microsoft.com/office/drawing/2014/main" id="{B28A5B7C-EC8A-46FD-8C02-00047623A94F}"/>
              </a:ext>
            </a:extLst>
          </p:cNvPr>
          <p:cNvSpPr txBox="1"/>
          <p:nvPr/>
        </p:nvSpPr>
        <p:spPr>
          <a:xfrm>
            <a:off x="7594246" y="4193731"/>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going to the countryside and I’m eating </a:t>
            </a:r>
            <a:r>
              <a:rPr lang="en-GB" sz="2000" b="1" dirty="0">
                <a:solidFill>
                  <a:srgbClr val="002060"/>
                </a:solidFill>
                <a:latin typeface="Century Gothic" panose="020B0502020202020204" pitchFamily="34" charset="0"/>
              </a:rPr>
              <a:t>at/in a/the </a:t>
            </a:r>
            <a:r>
              <a:rPr lang="en-GB" sz="2000" dirty="0">
                <a:solidFill>
                  <a:srgbClr val="002060"/>
                </a:solidFill>
                <a:latin typeface="Century Gothic" panose="020B0502020202020204" pitchFamily="34" charset="0"/>
              </a:rPr>
              <a:t>restaurant.</a:t>
            </a:r>
          </a:p>
        </p:txBody>
      </p:sp>
      <p:sp>
        <p:nvSpPr>
          <p:cNvPr id="26" name="TextBox 25">
            <a:extLst>
              <a:ext uri="{FF2B5EF4-FFF2-40B4-BE49-F238E27FC236}">
                <a16:creationId xmlns:a16="http://schemas.microsoft.com/office/drawing/2014/main" id="{6E87199E-F5A5-4F83-8AD3-D2870E7E40AE}"/>
              </a:ext>
            </a:extLst>
          </p:cNvPr>
          <p:cNvSpPr txBox="1"/>
          <p:nvPr/>
        </p:nvSpPr>
        <p:spPr>
          <a:xfrm>
            <a:off x="7619999" y="4968055"/>
            <a:ext cx="455814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organising a visit </a:t>
            </a:r>
            <a:r>
              <a:rPr lang="en-GB" sz="2000" b="1" dirty="0">
                <a:solidFill>
                  <a:srgbClr val="002060"/>
                </a:solidFill>
                <a:latin typeface="Century Gothic" panose="020B0502020202020204" pitchFamily="34" charset="0"/>
              </a:rPr>
              <a:t>to</a:t>
            </a:r>
            <a:r>
              <a:rPr lang="en-GB" sz="2000" dirty="0">
                <a:solidFill>
                  <a:srgbClr val="002060"/>
                </a:solidFill>
                <a:latin typeface="Century Gothic" panose="020B0502020202020204" pitchFamily="34" charset="0"/>
              </a:rPr>
              <a:t> Turtle Island.</a:t>
            </a:r>
          </a:p>
        </p:txBody>
      </p:sp>
      <p:sp>
        <p:nvSpPr>
          <p:cNvPr id="27" name="TextBox 26">
            <a:extLst>
              <a:ext uri="{FF2B5EF4-FFF2-40B4-BE49-F238E27FC236}">
                <a16:creationId xmlns:a16="http://schemas.microsoft.com/office/drawing/2014/main" id="{48FEC68C-D5F4-41A9-A2D3-29B13106B1DC}"/>
              </a:ext>
            </a:extLst>
          </p:cNvPr>
          <p:cNvSpPr txBox="1"/>
          <p:nvPr/>
        </p:nvSpPr>
        <p:spPr>
          <a:xfrm>
            <a:off x="7594245" y="5427718"/>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looking for souvenirs </a:t>
            </a:r>
            <a:r>
              <a:rPr lang="en-GB" sz="2000" b="1" dirty="0">
                <a:solidFill>
                  <a:srgbClr val="002060"/>
                </a:solidFill>
                <a:latin typeface="Century Gothic" panose="020B0502020202020204" pitchFamily="34" charset="0"/>
              </a:rPr>
              <a:t>at/in </a:t>
            </a:r>
            <a:r>
              <a:rPr lang="en-GB" sz="2000" dirty="0">
                <a:solidFill>
                  <a:srgbClr val="002060"/>
                </a:solidFill>
                <a:latin typeface="Century Gothic" panose="020B0502020202020204" pitchFamily="34" charset="0"/>
              </a:rPr>
              <a:t>the shopping centre.</a:t>
            </a:r>
          </a:p>
        </p:txBody>
      </p:sp>
      <p:sp>
        <p:nvSpPr>
          <p:cNvPr id="29" name="TextBox 28">
            <a:extLst>
              <a:ext uri="{FF2B5EF4-FFF2-40B4-BE49-F238E27FC236}">
                <a16:creationId xmlns:a16="http://schemas.microsoft.com/office/drawing/2014/main" id="{8F521105-E301-4B48-86C9-2AE153FD7327}"/>
              </a:ext>
            </a:extLst>
          </p:cNvPr>
          <p:cNvSpPr txBox="1"/>
          <p:nvPr/>
        </p:nvSpPr>
        <p:spPr>
          <a:xfrm>
            <a:off x="7601547" y="6060788"/>
            <a:ext cx="455814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I’m </a:t>
            </a:r>
            <a:r>
              <a:rPr lang="en-GB" sz="2000" b="1" dirty="0">
                <a:solidFill>
                  <a:srgbClr val="002060"/>
                </a:solidFill>
                <a:latin typeface="Century Gothic" panose="020B0502020202020204" pitchFamily="34" charset="0"/>
              </a:rPr>
              <a:t>at </a:t>
            </a:r>
            <a:r>
              <a:rPr lang="en-GB" sz="2000" dirty="0">
                <a:solidFill>
                  <a:srgbClr val="002060"/>
                </a:solidFill>
                <a:latin typeface="Century Gothic" panose="020B0502020202020204" pitchFamily="34" charset="0"/>
              </a:rPr>
              <a:t>the beach with J-M and </a:t>
            </a:r>
            <a:r>
              <a:rPr lang="en-GB" sz="2000" dirty="0" err="1">
                <a:solidFill>
                  <a:srgbClr val="002060"/>
                </a:solidFill>
                <a:latin typeface="Century Gothic" panose="020B0502020202020204" pitchFamily="34" charset="0"/>
              </a:rPr>
              <a:t>Clémentine</a:t>
            </a:r>
            <a:r>
              <a:rPr lang="en-GB" sz="2000" dirty="0">
                <a:solidFill>
                  <a:srgbClr val="002060"/>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DD3C98F8-4B82-4840-A0AF-C9D32C36342F}"/>
              </a:ext>
            </a:extLst>
          </p:cNvPr>
          <p:cNvGrpSpPr/>
          <p:nvPr/>
        </p:nvGrpSpPr>
        <p:grpSpPr>
          <a:xfrm>
            <a:off x="478757" y="2711886"/>
            <a:ext cx="4252376" cy="3201033"/>
            <a:chOff x="538005" y="2824411"/>
            <a:chExt cx="4252376" cy="3201033"/>
          </a:xfrm>
        </p:grpSpPr>
        <p:sp>
          <p:nvSpPr>
            <p:cNvPr id="31" name="Speech Bubble: Rectangle 30">
              <a:hlinkClick r:id="" action="ppaction://noaction">
                <a:snd r:embed="rId18" name="FUS10_10.wav"/>
              </a:hlinkClick>
              <a:extLst>
                <a:ext uri="{FF2B5EF4-FFF2-40B4-BE49-F238E27FC236}">
                  <a16:creationId xmlns:a16="http://schemas.microsoft.com/office/drawing/2014/main" id="{FFEBAF0A-C1CE-4564-915A-C62EF50770BD}"/>
                </a:ext>
              </a:extLst>
            </p:cNvPr>
            <p:cNvSpPr/>
            <p:nvPr/>
          </p:nvSpPr>
          <p:spPr>
            <a:xfrm>
              <a:off x="538005" y="2824411"/>
              <a:ext cx="4252376" cy="3201033"/>
            </a:xfrm>
            <a:prstGeom prst="wedgeRectCallout">
              <a:avLst>
                <a:gd name="adj1" fmla="val 29494"/>
                <a:gd name="adj2" fmla="val -6531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err="1">
                  <a:solidFill>
                    <a:srgbClr val="E9F0F5"/>
                  </a:solidFill>
                  <a:latin typeface="Century Gothic" panose="020B0502020202020204" pitchFamily="34" charset="0"/>
                </a:rPr>
                <a:t>L’Ile</a:t>
              </a:r>
              <a:r>
                <a:rPr lang="en-GB" sz="2000" dirty="0">
                  <a:solidFill>
                    <a:srgbClr val="E9F0F5"/>
                  </a:solidFill>
                  <a:latin typeface="Century Gothic" panose="020B0502020202020204" pitchFamily="34" charset="0"/>
                </a:rPr>
                <a:t> de la </a:t>
              </a:r>
              <a:r>
                <a:rPr lang="en-GB" sz="2000" dirty="0" err="1">
                  <a:solidFill>
                    <a:srgbClr val="E9F0F5"/>
                  </a:solidFill>
                  <a:latin typeface="Century Gothic" panose="020B0502020202020204" pitchFamily="34" charset="0"/>
                </a:rPr>
                <a:t>Tortue</a:t>
              </a:r>
              <a:r>
                <a:rPr lang="en-GB" sz="2000" dirty="0">
                  <a:solidFill>
                    <a:srgbClr val="E9F0F5"/>
                  </a:solidFill>
                  <a:latin typeface="Century Gothic" panose="020B0502020202020204" pitchFamily="34" charset="0"/>
                </a:rPr>
                <a:t> a </a:t>
              </a:r>
              <a:r>
                <a:rPr lang="en-GB" sz="2000" dirty="0" err="1">
                  <a:solidFill>
                    <a:srgbClr val="E9F0F5"/>
                  </a:solidFill>
                  <a:latin typeface="Century Gothic" panose="020B0502020202020204" pitchFamily="34" charset="0"/>
                </a:rPr>
                <a:t>une</a:t>
              </a:r>
              <a:r>
                <a:rPr lang="en-GB" sz="2000" dirty="0">
                  <a:solidFill>
                    <a:srgbClr val="E9F0F5"/>
                  </a:solidFill>
                  <a:latin typeface="Century Gothic" panose="020B0502020202020204" pitchFamily="34" charset="0"/>
                </a:rPr>
                <a:t> population </a:t>
              </a:r>
              <a:r>
                <a:rPr lang="en-GB" sz="2000" dirty="0" err="1">
                  <a:solidFill>
                    <a:srgbClr val="E9F0F5"/>
                  </a:solidFill>
                  <a:latin typeface="Century Gothic" panose="020B0502020202020204" pitchFamily="34" charset="0"/>
                </a:rPr>
                <a:t>d’environ</a:t>
              </a:r>
              <a:r>
                <a:rPr lang="en-GB" sz="2000" dirty="0">
                  <a:solidFill>
                    <a:srgbClr val="E9F0F5"/>
                  </a:solidFill>
                  <a:latin typeface="Century Gothic" panose="020B0502020202020204" pitchFamily="34" charset="0"/>
                </a:rPr>
                <a:t> 35 000 habitants. Le nom ‘</a:t>
              </a:r>
              <a:r>
                <a:rPr lang="en-GB" sz="2000" dirty="0" err="1">
                  <a:solidFill>
                    <a:srgbClr val="E9F0F5"/>
                  </a:solidFill>
                  <a:latin typeface="Century Gothic" panose="020B0502020202020204" pitchFamily="34" charset="0"/>
                </a:rPr>
                <a:t>tortue</a:t>
              </a:r>
              <a:r>
                <a:rPr lang="en-GB" sz="2000" dirty="0">
                  <a:solidFill>
                    <a:srgbClr val="E9F0F5"/>
                  </a:solidFill>
                  <a:latin typeface="Century Gothic" panose="020B0502020202020204" pitchFamily="34" charset="0"/>
                </a:rPr>
                <a:t>’ </a:t>
              </a:r>
              <a:r>
                <a:rPr lang="en-GB" sz="2000" dirty="0" err="1">
                  <a:solidFill>
                    <a:srgbClr val="E9F0F5"/>
                  </a:solidFill>
                  <a:latin typeface="Century Gothic" panose="020B0502020202020204" pitchFamily="34" charset="0"/>
                </a:rPr>
                <a:t>est</a:t>
              </a:r>
              <a:r>
                <a:rPr lang="en-GB" sz="2000" dirty="0">
                  <a:solidFill>
                    <a:srgbClr val="E9F0F5"/>
                  </a:solidFill>
                  <a:latin typeface="Century Gothic" panose="020B0502020202020204" pitchFamily="34" charset="0"/>
                </a:rPr>
                <a:t> pour la </a:t>
              </a:r>
              <a:r>
                <a:rPr lang="en-GB" sz="2000" dirty="0" err="1">
                  <a:solidFill>
                    <a:srgbClr val="E9F0F5"/>
                  </a:solidFill>
                  <a:latin typeface="Century Gothic" panose="020B0502020202020204" pitchFamily="34" charset="0"/>
                </a:rPr>
                <a:t>forme</a:t>
              </a:r>
              <a:r>
                <a:rPr lang="en-GB" sz="2000" dirty="0">
                  <a:solidFill>
                    <a:srgbClr val="E9F0F5"/>
                  </a:solidFill>
                  <a:latin typeface="Century Gothic" panose="020B0502020202020204" pitchFamily="34" charset="0"/>
                </a:rPr>
                <a:t> de </a:t>
              </a:r>
              <a:r>
                <a:rPr lang="en-GB" sz="2000" dirty="0" err="1">
                  <a:solidFill>
                    <a:srgbClr val="E9F0F5"/>
                  </a:solidFill>
                  <a:latin typeface="Century Gothic" panose="020B0502020202020204" pitchFamily="34" charset="0"/>
                </a:rPr>
                <a:t>l’ile</a:t>
              </a:r>
              <a:r>
                <a:rPr lang="en-GB" sz="2000" dirty="0">
                  <a:solidFill>
                    <a:srgbClr val="E9F0F5"/>
                  </a:solidFill>
                  <a:latin typeface="Century Gothic" panose="020B0502020202020204" pitchFamily="34" charset="0"/>
                </a:rPr>
                <a:t>.</a:t>
              </a:r>
            </a:p>
          </p:txBody>
        </p:sp>
        <p:pic>
          <p:nvPicPr>
            <p:cNvPr id="30" name="Picture 29" descr="A picture containing water, sky, outdoor, nature&#10;&#10;Description automatically generated">
              <a:extLst>
                <a:ext uri="{FF2B5EF4-FFF2-40B4-BE49-F238E27FC236}">
                  <a16:creationId xmlns:a16="http://schemas.microsoft.com/office/drawing/2014/main" id="{0657273E-0DD0-41B9-A95A-F38D39A229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5456" y="4072827"/>
              <a:ext cx="2580238" cy="1935179"/>
            </a:xfrm>
            <a:prstGeom prst="ellipse">
              <a:avLst/>
            </a:prstGeom>
          </p:spPr>
        </p:pic>
      </p:gr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18" grpId="0" animBg="1"/>
      <p:bldP spid="19" grpId="0" animBg="1"/>
      <p:bldP spid="20" grpId="0" animBg="1"/>
      <p:bldP spid="6" grpId="0"/>
      <p:bldP spid="21" grpId="0"/>
      <p:bldP spid="24" grpId="0"/>
      <p:bldP spid="25" grpId="0"/>
      <p:bldP spid="26" grpId="0"/>
      <p:bldP spid="27"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Speech Bubble: Rectangle with Corners Rounded 3">
            <a:hlinkClick r:id="" action="ppaction://noaction">
              <a:snd r:embed="rId3" name="FUS11_1.wav"/>
            </a:hlinkClick>
            <a:extLst>
              <a:ext uri="{FF2B5EF4-FFF2-40B4-BE49-F238E27FC236}">
                <a16:creationId xmlns:a16="http://schemas.microsoft.com/office/drawing/2014/main" id="{DD6FC537-3896-4ADA-A7F9-FC2BAA80744B}"/>
              </a:ext>
            </a:extLst>
          </p:cNvPr>
          <p:cNvSpPr/>
          <p:nvPr/>
        </p:nvSpPr>
        <p:spPr>
          <a:xfrm>
            <a:off x="1184260" y="555431"/>
            <a:ext cx="9910460" cy="553776"/>
          </a:xfrm>
          <a:prstGeom prst="wedgeRoundRectCallout">
            <a:avLst>
              <a:gd name="adj1" fmla="val -54384"/>
              <a:gd name="adj2" fmla="val 24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3</a:t>
            </a:r>
            <a:endParaRPr lang="en-GB" sz="3200" dirty="0"/>
          </a:p>
        </p:txBody>
      </p:sp>
      <p:sp>
        <p:nvSpPr>
          <p:cNvPr id="97" name="TextBox 96">
            <a:hlinkClick r:id="" action="ppaction://noaction">
              <a:snd r:embed="rId4" name="3_1.wav"/>
            </a:hlinkClick>
            <a:extLst>
              <a:ext uri="{FF2B5EF4-FFF2-40B4-BE49-F238E27FC236}">
                <a16:creationId xmlns:a16="http://schemas.microsoft.com/office/drawing/2014/main" id="{128A0E1A-5455-4BFD-B48F-0C6D34A623CD}"/>
              </a:ext>
            </a:extLst>
          </p:cNvPr>
          <p:cNvSpPr txBox="1"/>
          <p:nvPr/>
        </p:nvSpPr>
        <p:spPr>
          <a:xfrm>
            <a:off x="1184260" y="555431"/>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correct pour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compléter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phrase.</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extLst>
              <p:ext uri="{D42A27DB-BD31-4B8C-83A1-F6EECF244321}">
                <p14:modId xmlns:p14="http://schemas.microsoft.com/office/powerpoint/2010/main" val="4044040914"/>
              </p:ext>
            </p:extLst>
          </p:nvPr>
        </p:nvGraphicFramePr>
        <p:xfrm>
          <a:off x="257001" y="1334154"/>
          <a:ext cx="9902999" cy="5016662"/>
        </p:xfrm>
        <a:graphic>
          <a:graphicData uri="http://schemas.openxmlformats.org/drawingml/2006/table">
            <a:tbl>
              <a:tblPr firstRow="1" bandRow="1">
                <a:tableStyleId>{5940675A-B579-460E-94D1-54222C63F5DA}</a:tableStyleId>
              </a:tblPr>
              <a:tblGrid>
                <a:gridCol w="538866">
                  <a:extLst>
                    <a:ext uri="{9D8B030D-6E8A-4147-A177-3AD203B41FA5}">
                      <a16:colId xmlns:a16="http://schemas.microsoft.com/office/drawing/2014/main" val="778387399"/>
                    </a:ext>
                  </a:extLst>
                </a:gridCol>
                <a:gridCol w="1896533">
                  <a:extLst>
                    <a:ext uri="{9D8B030D-6E8A-4147-A177-3AD203B41FA5}">
                      <a16:colId xmlns:a16="http://schemas.microsoft.com/office/drawing/2014/main" val="723933871"/>
                    </a:ext>
                  </a:extLst>
                </a:gridCol>
                <a:gridCol w="2048933">
                  <a:extLst>
                    <a:ext uri="{9D8B030D-6E8A-4147-A177-3AD203B41FA5}">
                      <a16:colId xmlns:a16="http://schemas.microsoft.com/office/drawing/2014/main" val="1778506353"/>
                    </a:ext>
                  </a:extLst>
                </a:gridCol>
                <a:gridCol w="5418667">
                  <a:extLst>
                    <a:ext uri="{9D8B030D-6E8A-4147-A177-3AD203B41FA5}">
                      <a16:colId xmlns:a16="http://schemas.microsoft.com/office/drawing/2014/main" val="822646392"/>
                    </a:ext>
                  </a:extLst>
                </a:gridCol>
              </a:tblGrid>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gridSpan="2">
                  <a:txBody>
                    <a:bodyPr/>
                    <a:lstStyle/>
                    <a:p>
                      <a:pPr algn="ct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quelle destination ?</a:t>
                      </a:r>
                    </a:p>
                  </a:txBody>
                  <a:tcPr anchor="ctr">
                    <a:solidFill>
                      <a:srgbClr val="FEF8F4"/>
                    </a:solidFill>
                  </a:tcPr>
                </a:tc>
                <a:tc hMerge="1">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phrase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port</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plage</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école</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campagne</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hôtel</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maison</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télé</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café</a:t>
                      </a: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plage</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parc</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amie</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professeur</a:t>
                      </a: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401238792"/>
                  </a:ext>
                </a:extLst>
              </a:tr>
            </a:tbl>
          </a:graphicData>
        </a:graphic>
      </p:graphicFrame>
      <p:sp>
        <p:nvSpPr>
          <p:cNvPr id="14" name="CustomShape 23">
            <a:hlinkClick r:id="" action="ppaction://noaction">
              <a:snd r:embed="rId6" name="FUS11_2.wav"/>
            </a:hlinkClick>
            <a:extLst>
              <a:ext uri="{FF2B5EF4-FFF2-40B4-BE49-F238E27FC236}">
                <a16:creationId xmlns:a16="http://schemas.microsoft.com/office/drawing/2014/main" id="{E4401CE9-0F4B-4E13-8617-60B63E0FEE1D}"/>
              </a:ext>
            </a:extLst>
          </p:cNvPr>
          <p:cNvSpPr/>
          <p:nvPr/>
        </p:nvSpPr>
        <p:spPr>
          <a:xfrm>
            <a:off x="128471" y="22039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7" name="FUS11_3.wav"/>
            </a:hlinkClick>
            <a:extLst>
              <a:ext uri="{FF2B5EF4-FFF2-40B4-BE49-F238E27FC236}">
                <a16:creationId xmlns:a16="http://schemas.microsoft.com/office/drawing/2014/main" id="{8243511F-7A49-4813-9848-37E3FD6E0451}"/>
              </a:ext>
            </a:extLst>
          </p:cNvPr>
          <p:cNvSpPr/>
          <p:nvPr/>
        </p:nvSpPr>
        <p:spPr>
          <a:xfrm>
            <a:off x="148210" y="288509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8" name="FUS11_4.wav"/>
            </a:hlinkClick>
            <a:extLst>
              <a:ext uri="{FF2B5EF4-FFF2-40B4-BE49-F238E27FC236}">
                <a16:creationId xmlns:a16="http://schemas.microsoft.com/office/drawing/2014/main" id="{9646213E-89EC-4F8A-9364-6DA301CCF0B3}"/>
              </a:ext>
            </a:extLst>
          </p:cNvPr>
          <p:cNvSpPr/>
          <p:nvPr/>
        </p:nvSpPr>
        <p:spPr>
          <a:xfrm>
            <a:off x="167793" y="36260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9" name="FUS11_5.wav"/>
            </a:hlinkClick>
            <a:extLst>
              <a:ext uri="{FF2B5EF4-FFF2-40B4-BE49-F238E27FC236}">
                <a16:creationId xmlns:a16="http://schemas.microsoft.com/office/drawing/2014/main" id="{C41B2988-4951-4D2E-AE15-0A882CCD8140}"/>
              </a:ext>
            </a:extLst>
          </p:cNvPr>
          <p:cNvSpPr/>
          <p:nvPr/>
        </p:nvSpPr>
        <p:spPr>
          <a:xfrm>
            <a:off x="148210" y="43509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0" name="FUS11_6.wav"/>
            </a:hlinkClick>
            <a:extLst>
              <a:ext uri="{FF2B5EF4-FFF2-40B4-BE49-F238E27FC236}">
                <a16:creationId xmlns:a16="http://schemas.microsoft.com/office/drawing/2014/main" id="{82BBCE24-F3BC-484B-8C2A-DD33D268EF8D}"/>
              </a:ext>
            </a:extLst>
          </p:cNvPr>
          <p:cNvSpPr/>
          <p:nvPr/>
        </p:nvSpPr>
        <p:spPr>
          <a:xfrm>
            <a:off x="148210" y="50587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1" name="FUS11_7.wav"/>
            </a:hlinkClick>
            <a:extLst>
              <a:ext uri="{FF2B5EF4-FFF2-40B4-BE49-F238E27FC236}">
                <a16:creationId xmlns:a16="http://schemas.microsoft.com/office/drawing/2014/main" id="{52A28908-5CA0-4A78-949F-17F3F1936703}"/>
              </a:ext>
            </a:extLst>
          </p:cNvPr>
          <p:cNvSpPr/>
          <p:nvPr/>
        </p:nvSpPr>
        <p:spPr>
          <a:xfrm>
            <a:off x="170800" y="57827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2" name="FUS11_9.wav"/>
            </a:hlinkClick>
            <a:extLst>
              <a:ext uri="{FF2B5EF4-FFF2-40B4-BE49-F238E27FC236}">
                <a16:creationId xmlns:a16="http://schemas.microsoft.com/office/drawing/2014/main" id="{8874A155-15F8-4CB3-AFEC-7CC11EEBA5DF}"/>
              </a:ext>
            </a:extLst>
          </p:cNvPr>
          <p:cNvSpPr/>
          <p:nvPr/>
        </p:nvSpPr>
        <p:spPr>
          <a:xfrm>
            <a:off x="9896414" y="29165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3" name="FUS11_10.wav"/>
            </a:hlinkClick>
            <a:extLst>
              <a:ext uri="{FF2B5EF4-FFF2-40B4-BE49-F238E27FC236}">
                <a16:creationId xmlns:a16="http://schemas.microsoft.com/office/drawing/2014/main" id="{01985CEE-A428-4F42-AACB-26350848399E}"/>
              </a:ext>
            </a:extLst>
          </p:cNvPr>
          <p:cNvSpPr/>
          <p:nvPr/>
        </p:nvSpPr>
        <p:spPr>
          <a:xfrm>
            <a:off x="9918640" y="3617758"/>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14" name="FUS11_12.wav"/>
            </a:hlinkClick>
            <a:extLst>
              <a:ext uri="{FF2B5EF4-FFF2-40B4-BE49-F238E27FC236}">
                <a16:creationId xmlns:a16="http://schemas.microsoft.com/office/drawing/2014/main" id="{838E354B-609C-484E-A313-31BA106AA550}"/>
              </a:ext>
            </a:extLst>
          </p:cNvPr>
          <p:cNvSpPr/>
          <p:nvPr/>
        </p:nvSpPr>
        <p:spPr>
          <a:xfrm>
            <a:off x="9927980" y="505513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5" name="FUS11_13.wav"/>
            </a:hlinkClick>
            <a:extLst>
              <a:ext uri="{FF2B5EF4-FFF2-40B4-BE49-F238E27FC236}">
                <a16:creationId xmlns:a16="http://schemas.microsoft.com/office/drawing/2014/main" id="{78851265-6582-48D7-9D29-BDBE3AFE271A}"/>
              </a:ext>
            </a:extLst>
          </p:cNvPr>
          <p:cNvSpPr/>
          <p:nvPr/>
        </p:nvSpPr>
        <p:spPr>
          <a:xfrm>
            <a:off x="9918640" y="5762454"/>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0F7B0FD-6E70-46AC-BD6D-333DFCEDA329}"/>
              </a:ext>
            </a:extLst>
          </p:cNvPr>
          <p:cNvSpPr txBox="1"/>
          <p:nvPr/>
        </p:nvSpPr>
        <p:spPr>
          <a:xfrm>
            <a:off x="4772957" y="2147733"/>
            <a:ext cx="49668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goes/is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a:t>
            </a:r>
          </a:p>
        </p:txBody>
      </p:sp>
      <p:sp>
        <p:nvSpPr>
          <p:cNvPr id="39" name="TextBox 38">
            <a:extLst>
              <a:ext uri="{FF2B5EF4-FFF2-40B4-BE49-F238E27FC236}">
                <a16:creationId xmlns:a16="http://schemas.microsoft.com/office/drawing/2014/main" id="{EB5EF7B7-C125-4695-BF48-8E8BD0B81DF8}"/>
              </a:ext>
            </a:extLst>
          </p:cNvPr>
          <p:cNvSpPr txBox="1"/>
          <p:nvPr/>
        </p:nvSpPr>
        <p:spPr>
          <a:xfrm>
            <a:off x="4772957" y="2904659"/>
            <a:ext cx="5123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countryside.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95121E0-2013-456A-A75A-A3E5DBE05236}"/>
              </a:ext>
            </a:extLst>
          </p:cNvPr>
          <p:cNvSpPr txBox="1"/>
          <p:nvPr/>
        </p:nvSpPr>
        <p:spPr>
          <a:xfrm>
            <a:off x="4772957" y="3611652"/>
            <a:ext cx="52769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he staying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at/in the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hotel?</a:t>
            </a:r>
          </a:p>
        </p:txBody>
      </p:sp>
      <p:sp>
        <p:nvSpPr>
          <p:cNvPr id="41" name="TextBox 40">
            <a:extLst>
              <a:ext uri="{FF2B5EF4-FFF2-40B4-BE49-F238E27FC236}">
                <a16:creationId xmlns:a16="http://schemas.microsoft.com/office/drawing/2014/main" id="{866CF811-EA18-4E71-971A-F401867CD43E}"/>
              </a:ext>
            </a:extLst>
          </p:cNvPr>
          <p:cNvSpPr txBox="1"/>
          <p:nvPr/>
        </p:nvSpPr>
        <p:spPr>
          <a:xfrm>
            <a:off x="4772957" y="4347031"/>
            <a:ext cx="604115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is watching a programme on tv</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772957" y="5040937"/>
            <a:ext cx="5387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Are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beach?</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779505" y="5574002"/>
            <a:ext cx="4683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gives/is giving a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the </a:t>
            </a:r>
            <a:r>
              <a:rPr lang="en-GB" sz="2400" dirty="0">
                <a:solidFill>
                  <a:srgbClr val="002060"/>
                </a:solidFill>
                <a:latin typeface="Century Gothic" panose="020B0502020202020204" pitchFamily="34" charset="0"/>
              </a:rPr>
              <a:t>teacher.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CustomShape 23">
            <a:hlinkClick r:id="" action="ppaction://noaction">
              <a:snd r:embed="rId16" name="FUS11_8.wav"/>
            </a:hlinkClick>
            <a:extLst>
              <a:ext uri="{FF2B5EF4-FFF2-40B4-BE49-F238E27FC236}">
                <a16:creationId xmlns:a16="http://schemas.microsoft.com/office/drawing/2014/main" id="{1BAE504C-4F34-435F-ACDA-085FBC05F01D}"/>
              </a:ext>
            </a:extLst>
          </p:cNvPr>
          <p:cNvSpPr/>
          <p:nvPr/>
        </p:nvSpPr>
        <p:spPr>
          <a:xfrm>
            <a:off x="9896414" y="21803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BCBEACF-46B2-437A-8D97-9C4B4DFE513C}"/>
              </a:ext>
            </a:extLst>
          </p:cNvPr>
          <p:cNvSpPr/>
          <p:nvPr/>
        </p:nvSpPr>
        <p:spPr>
          <a:xfrm>
            <a:off x="1037492" y="2195861"/>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69716BF5-D17E-4153-A404-14F32CCB6506}"/>
              </a:ext>
            </a:extLst>
          </p:cNvPr>
          <p:cNvSpPr/>
          <p:nvPr/>
        </p:nvSpPr>
        <p:spPr>
          <a:xfrm>
            <a:off x="2834900" y="2904659"/>
            <a:ext cx="1804227"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3C7DDB29-D4F5-4E38-8246-D7670F3218B5}"/>
              </a:ext>
            </a:extLst>
          </p:cNvPr>
          <p:cNvSpPr/>
          <p:nvPr/>
        </p:nvSpPr>
        <p:spPr>
          <a:xfrm>
            <a:off x="1030520" y="3636647"/>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5F1A41C0-EF26-44F1-BEFD-1E240BB7AD26}"/>
              </a:ext>
            </a:extLst>
          </p:cNvPr>
          <p:cNvSpPr/>
          <p:nvPr/>
        </p:nvSpPr>
        <p:spPr>
          <a:xfrm>
            <a:off x="1030520" y="4318332"/>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AD22D951-F7BB-4B3D-BD5E-9AD6C713D60A}"/>
              </a:ext>
            </a:extLst>
          </p:cNvPr>
          <p:cNvSpPr/>
          <p:nvPr/>
        </p:nvSpPr>
        <p:spPr>
          <a:xfrm>
            <a:off x="1037492" y="5036606"/>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A564279F-CD08-4CB6-B5CB-6E310A646BD0}"/>
              </a:ext>
            </a:extLst>
          </p:cNvPr>
          <p:cNvSpPr/>
          <p:nvPr/>
        </p:nvSpPr>
        <p:spPr>
          <a:xfrm>
            <a:off x="2834900" y="5758667"/>
            <a:ext cx="174259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Graphic 35" descr="Teacher">
            <a:extLst>
              <a:ext uri="{FF2B5EF4-FFF2-40B4-BE49-F238E27FC236}">
                <a16:creationId xmlns:a16="http://schemas.microsoft.com/office/drawing/2014/main" id="{08DA1255-AB51-44D0-88A1-EC1E564D0D6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285" y="532032"/>
            <a:ext cx="914400" cy="914400"/>
          </a:xfrm>
          <a:prstGeom prst="rect">
            <a:avLst/>
          </a:prstGeom>
        </p:spPr>
      </p:pic>
      <p:sp>
        <p:nvSpPr>
          <p:cNvPr id="38" name="Google Shape;167;p2">
            <a:extLst>
              <a:ext uri="{FF2B5EF4-FFF2-40B4-BE49-F238E27FC236}">
                <a16:creationId xmlns:a16="http://schemas.microsoft.com/office/drawing/2014/main" id="{0B291DD7-8878-4621-B48F-3EF7CBA3204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8" name="Picture 7" descr="Map&#10;&#10;Description automatically generated">
            <a:extLst>
              <a:ext uri="{FF2B5EF4-FFF2-40B4-BE49-F238E27FC236}">
                <a16:creationId xmlns:a16="http://schemas.microsoft.com/office/drawing/2014/main" id="{2EF89690-A152-400F-A5FB-F284D4ABF2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55431" y="5649165"/>
            <a:ext cx="1340020" cy="1018101"/>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D2289903-6B3E-41E2-AD88-0BB01FAE82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15366" y="1770232"/>
            <a:ext cx="1460431" cy="973240"/>
          </a:xfrm>
          <a:prstGeom prst="rect">
            <a:avLst/>
          </a:prstGeom>
        </p:spPr>
      </p:pic>
      <p:pic>
        <p:nvPicPr>
          <p:cNvPr id="12" name="Picture 11" descr="Map&#10;&#10;Description automatically generated">
            <a:extLst>
              <a:ext uri="{FF2B5EF4-FFF2-40B4-BE49-F238E27FC236}">
                <a16:creationId xmlns:a16="http://schemas.microsoft.com/office/drawing/2014/main" id="{A7D11691-26BD-497C-B6D1-DED7048E172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5427" y="3034063"/>
            <a:ext cx="1358780" cy="1039254"/>
          </a:xfrm>
          <a:prstGeom prst="rect">
            <a:avLst/>
          </a:prstGeom>
        </p:spPr>
      </p:pic>
      <p:pic>
        <p:nvPicPr>
          <p:cNvPr id="20" name="Picture 19" descr="Map&#10;&#10;Description automatically generated">
            <a:extLst>
              <a:ext uri="{FF2B5EF4-FFF2-40B4-BE49-F238E27FC236}">
                <a16:creationId xmlns:a16="http://schemas.microsoft.com/office/drawing/2014/main" id="{F17E3954-CC1B-40CB-904D-EDCD16025F1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15366" y="4271411"/>
            <a:ext cx="1410054" cy="1032615"/>
          </a:xfrm>
          <a:prstGeom prst="rect">
            <a:avLst/>
          </a:prstGeom>
        </p:spPr>
      </p:pic>
      <p:sp>
        <p:nvSpPr>
          <p:cNvPr id="25" name="CustomShape 23">
            <a:hlinkClick r:id="" action="ppaction://noaction">
              <a:snd r:embed="rId23" name="FUS11_11.wav"/>
            </a:hlinkClick>
            <a:extLst>
              <a:ext uri="{FF2B5EF4-FFF2-40B4-BE49-F238E27FC236}">
                <a16:creationId xmlns:a16="http://schemas.microsoft.com/office/drawing/2014/main" id="{6613E70E-0201-49D6-BC57-796B72EF672D}"/>
              </a:ext>
            </a:extLst>
          </p:cNvPr>
          <p:cNvSpPr/>
          <p:nvPr/>
        </p:nvSpPr>
        <p:spPr>
          <a:xfrm>
            <a:off x="9927980" y="4329742"/>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841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7" grpId="0" animBg="1"/>
      <p:bldP spid="7" grpId="0"/>
      <p:bldP spid="39" grpId="0"/>
      <p:bldP spid="40" grpId="0"/>
      <p:bldP spid="41" grpId="0"/>
      <p:bldP spid="42" grpId="0"/>
      <p:bldP spid="43" grpId="0"/>
      <p:bldP spid="3" grpId="0" animBg="1"/>
      <p:bldP spid="50" grpId="0" animBg="1"/>
      <p:bldP spid="51" grpId="0" animBg="1"/>
      <p:bldP spid="52" grpId="0" animBg="1"/>
      <p:bldP spid="53" grpId="0" animBg="1"/>
      <p:bldP spid="5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FUS12_1.wav"/>
            </a:hlinkClick>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9288"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4120077887"/>
              </p:ext>
            </p:extLst>
          </p:nvPr>
        </p:nvGraphicFramePr>
        <p:xfrm>
          <a:off x="619359" y="1063801"/>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err="1">
                          <a:solidFill>
                            <a:srgbClr val="002060"/>
                          </a:solidFill>
                          <a:latin typeface="Century Gothic" panose="020B0502020202020204" pitchFamily="34" charset="0"/>
                        </a:rPr>
                        <a:t>Aujourd’hui</a:t>
                      </a:r>
                      <a:r>
                        <a:rPr lang="en-GB" sz="2400" dirty="0">
                          <a:solidFill>
                            <a:srgbClr val="002060"/>
                          </a:solidFill>
                          <a:latin typeface="Century Gothic" panose="020B0502020202020204" pitchFamily="34" charset="0"/>
                        </a:rPr>
                        <a:t>, __ ______ à </a:t>
                      </a:r>
                      <a:r>
                        <a:rPr lang="en-GB" sz="2400" dirty="0" err="1">
                          <a:solidFill>
                            <a:srgbClr val="002060"/>
                          </a:solidFill>
                          <a:latin typeface="Century Gothic" panose="020B0502020202020204" pitchFamily="34" charset="0"/>
                        </a:rPr>
                        <a:t>Haïti</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Renée ____ ___ ____ </a:t>
                      </a:r>
                      <a:r>
                        <a:rPr lang="en-GB" sz="2400" dirty="0" err="1">
                          <a:solidFill>
                            <a:srgbClr val="002060"/>
                          </a:solidFill>
                          <a:latin typeface="Century Gothic" panose="020B0502020202020204" pitchFamily="34" charset="0"/>
                        </a:rPr>
                        <a:t>campagne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Clémentine</a:t>
                      </a:r>
                      <a:r>
                        <a:rPr lang="en-GB" sz="2400" dirty="0">
                          <a:solidFill>
                            <a:srgbClr val="002060"/>
                          </a:solidFill>
                          <a:latin typeface="Century Gothic" panose="020B0502020202020204" pitchFamily="34" charset="0"/>
                        </a:rPr>
                        <a:t>  ___ ____ ___ école.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Elle ______ ___ </a:t>
                      </a:r>
                      <a:r>
                        <a:rPr lang="en-GB" sz="2400" dirty="0" err="1">
                          <a:solidFill>
                            <a:srgbClr val="002060"/>
                          </a:solidFill>
                          <a:latin typeface="Century Gothic" panose="020B0502020202020204" pitchFamily="34" charset="0"/>
                        </a:rPr>
                        <a:t>uniforme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suis</a:t>
                      </a:r>
                      <a:r>
                        <a:rPr lang="en-GB" sz="2400" dirty="0">
                          <a:solidFill>
                            <a:srgbClr val="002060"/>
                          </a:solidFill>
                          <a:latin typeface="Century Gothic" panose="020B0502020202020204" pitchFamily="34" charset="0"/>
                        </a:rPr>
                        <a:t> ___ port.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1261477304"/>
              </p:ext>
            </p:extLst>
          </p:nvPr>
        </p:nvGraphicFramePr>
        <p:xfrm>
          <a:off x="6198273" y="1062594"/>
          <a:ext cx="4874647" cy="5352250"/>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 I am going 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Renée is going to the_________________.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err="1">
                          <a:solidFill>
                            <a:srgbClr val="002060"/>
                          </a:solidFill>
                          <a:latin typeface="Century Gothic" panose="020B0502020202020204" pitchFamily="34" charset="0"/>
                        </a:rPr>
                        <a:t>Clémentine</a:t>
                      </a:r>
                      <a:r>
                        <a:rPr lang="en-GB" sz="2400" dirty="0">
                          <a:solidFill>
                            <a:srgbClr val="002060"/>
                          </a:solidFill>
                          <a:latin typeface="Century Gothic" panose="020B0502020202020204" pitchFamily="34" charset="0"/>
                        </a:rPr>
                        <a:t> is going to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___ wears/is wearing a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_____ at the 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29" name="Google Shape;134;p2">
            <a:hlinkClick r:id="" action="ppaction://noaction">
              <a:snd r:embed="rId5" name="FUS12_2.wav"/>
            </a:hlinkClick>
            <a:extLst>
              <a:ext uri="{FF2B5EF4-FFF2-40B4-BE49-F238E27FC236}">
                <a16:creationId xmlns:a16="http://schemas.microsoft.com/office/drawing/2014/main" id="{7426E0C7-C089-4CFD-87DA-886464AA00F2}"/>
              </a:ext>
            </a:extLst>
          </p:cNvPr>
          <p:cNvPicPr preferRelativeResize="0"/>
          <p:nvPr/>
        </p:nvPicPr>
        <p:blipFill rotWithShape="1">
          <a:blip r:embed="rId6">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7" name="FUS12_3.wav"/>
            </a:hlinkClick>
            <a:extLst>
              <a:ext uri="{FF2B5EF4-FFF2-40B4-BE49-F238E27FC236}">
                <a16:creationId xmlns:a16="http://schemas.microsoft.com/office/drawing/2014/main" id="{C63253DB-3A5C-4075-801C-D0E979915DA5}"/>
              </a:ext>
            </a:extLst>
          </p:cNvPr>
          <p:cNvPicPr preferRelativeResize="0"/>
          <p:nvPr/>
        </p:nvPicPr>
        <p:blipFill rotWithShape="1">
          <a:blip r:embed="rId6">
            <a:alphaModFix/>
          </a:blip>
          <a:srcRect/>
          <a:stretch/>
        </p:blipFill>
        <p:spPr>
          <a:xfrm>
            <a:off x="27504" y="2517445"/>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8" name="FUS12_6.wav"/>
            </a:hlinkClick>
            <a:extLst>
              <a:ext uri="{FF2B5EF4-FFF2-40B4-BE49-F238E27FC236}">
                <a16:creationId xmlns:a16="http://schemas.microsoft.com/office/drawing/2014/main" id="{8C6A8879-D3FB-4C1C-B6C6-844ED05FF2B3}"/>
              </a:ext>
            </a:extLst>
          </p:cNvPr>
          <p:cNvPicPr preferRelativeResize="0"/>
          <p:nvPr/>
        </p:nvPicPr>
        <p:blipFill rotWithShape="1">
          <a:blip r:embed="rId6">
            <a:alphaModFix/>
          </a:blip>
          <a:srcRect/>
          <a:stretch/>
        </p:blipFill>
        <p:spPr>
          <a:xfrm>
            <a:off x="41950" y="5695304"/>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9" name="FUS12_4.wav"/>
            </a:hlinkClick>
            <a:extLst>
              <a:ext uri="{FF2B5EF4-FFF2-40B4-BE49-F238E27FC236}">
                <a16:creationId xmlns:a16="http://schemas.microsoft.com/office/drawing/2014/main" id="{AF6D3F9B-44EF-4E75-A0B0-10C22EA82E7D}"/>
              </a:ext>
            </a:extLst>
          </p:cNvPr>
          <p:cNvPicPr preferRelativeResize="0"/>
          <p:nvPr/>
        </p:nvPicPr>
        <p:blipFill rotWithShape="1">
          <a:blip r:embed="rId6">
            <a:alphaModFix/>
          </a:blip>
          <a:srcRect/>
          <a:stretch/>
        </p:blipFill>
        <p:spPr>
          <a:xfrm>
            <a:off x="41951" y="3563807"/>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0" name="FUS12_5.wav"/>
            </a:hlinkClick>
            <a:extLst>
              <a:ext uri="{FF2B5EF4-FFF2-40B4-BE49-F238E27FC236}">
                <a16:creationId xmlns:a16="http://schemas.microsoft.com/office/drawing/2014/main" id="{21974EEA-1F3C-49E4-BD6E-FE42F72B5DFB}"/>
              </a:ext>
            </a:extLst>
          </p:cNvPr>
          <p:cNvPicPr preferRelativeResize="0"/>
          <p:nvPr/>
        </p:nvPicPr>
        <p:blipFill rotWithShape="1">
          <a:blip r:embed="rId6">
            <a:alphaModFix/>
          </a:blip>
          <a:srcRect/>
          <a:stretch/>
        </p:blipFill>
        <p:spPr>
          <a:xfrm>
            <a:off x="41949" y="4610169"/>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540000" y="1377046"/>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778B8611-47CA-4F12-BFAC-3256F89220BF}"/>
              </a:ext>
            </a:extLst>
          </p:cNvPr>
          <p:cNvSpPr txBox="1"/>
          <p:nvPr/>
        </p:nvSpPr>
        <p:spPr>
          <a:xfrm>
            <a:off x="6198273" y="1328223"/>
            <a:ext cx="14562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Today</a:t>
            </a:r>
          </a:p>
        </p:txBody>
      </p:sp>
      <p:sp>
        <p:nvSpPr>
          <p:cNvPr id="54" name="TextBox 53">
            <a:extLst>
              <a:ext uri="{FF2B5EF4-FFF2-40B4-BE49-F238E27FC236}">
                <a16:creationId xmlns:a16="http://schemas.microsoft.com/office/drawing/2014/main" id="{11FAC20A-6512-49B8-A73A-52D66C3E428C}"/>
              </a:ext>
            </a:extLst>
          </p:cNvPr>
          <p:cNvSpPr txBox="1"/>
          <p:nvPr/>
        </p:nvSpPr>
        <p:spPr>
          <a:xfrm>
            <a:off x="9034687" y="1344732"/>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Haiti.</a:t>
            </a:r>
          </a:p>
        </p:txBody>
      </p:sp>
      <p:sp>
        <p:nvSpPr>
          <p:cNvPr id="55" name="TextBox 54">
            <a:extLst>
              <a:ext uri="{FF2B5EF4-FFF2-40B4-BE49-F238E27FC236}">
                <a16:creationId xmlns:a16="http://schemas.microsoft.com/office/drawing/2014/main" id="{A7E7CB1B-02FE-4E63-8854-4E43A202870E}"/>
              </a:ext>
            </a:extLst>
          </p:cNvPr>
          <p:cNvSpPr txBox="1"/>
          <p:nvPr/>
        </p:nvSpPr>
        <p:spPr>
          <a:xfrm>
            <a:off x="1796127" y="2435162"/>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à    la</a:t>
            </a:r>
          </a:p>
        </p:txBody>
      </p:sp>
      <p:sp>
        <p:nvSpPr>
          <p:cNvPr id="56" name="TextBox 55">
            <a:extLst>
              <a:ext uri="{FF2B5EF4-FFF2-40B4-BE49-F238E27FC236}">
                <a16:creationId xmlns:a16="http://schemas.microsoft.com/office/drawing/2014/main" id="{C331501D-2141-46C1-B8AC-AAC51F8CA384}"/>
              </a:ext>
            </a:extLst>
          </p:cNvPr>
          <p:cNvSpPr txBox="1"/>
          <p:nvPr/>
        </p:nvSpPr>
        <p:spPr>
          <a:xfrm>
            <a:off x="7067819" y="2576348"/>
            <a:ext cx="1953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countryside</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696073" y="3493278"/>
            <a:ext cx="1975982" cy="461665"/>
          </a:xfrm>
          <a:prstGeom prst="rect">
            <a:avLst/>
          </a:prstGeom>
          <a:noFill/>
        </p:spPr>
        <p:txBody>
          <a:bodyPr wrap="square" rtlCol="0">
            <a:spAutoFit/>
          </a:bodyPr>
          <a:lstStyle/>
          <a:p>
            <a:pPr lvl="0">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va</a:t>
            </a:r>
            <a:r>
              <a:rPr lang="en-GB" sz="2400" b="1" dirty="0">
                <a:solidFill>
                  <a:srgbClr val="92D050"/>
                </a:solidFill>
                <a:latin typeface="Century Gothic" panose="020B0502020202020204" pitchFamily="34" charset="0"/>
              </a:rPr>
              <a:t>   à    l’ </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F18F32A2-131D-4CCA-A7FE-85B25B71355B}"/>
              </a:ext>
            </a:extLst>
          </p:cNvPr>
          <p:cNvSpPr txBox="1"/>
          <p:nvPr/>
        </p:nvSpPr>
        <p:spPr>
          <a:xfrm>
            <a:off x="9684505" y="3507886"/>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school</a:t>
            </a:r>
          </a:p>
        </p:txBody>
      </p:sp>
      <p:sp>
        <p:nvSpPr>
          <p:cNvPr id="60" name="TextBox 59">
            <a:extLst>
              <a:ext uri="{FF2B5EF4-FFF2-40B4-BE49-F238E27FC236}">
                <a16:creationId xmlns:a16="http://schemas.microsoft.com/office/drawing/2014/main" id="{23B09676-EC42-4171-8FB9-B5746FF4C8B2}"/>
              </a:ext>
            </a:extLst>
          </p:cNvPr>
          <p:cNvSpPr txBox="1"/>
          <p:nvPr/>
        </p:nvSpPr>
        <p:spPr>
          <a:xfrm>
            <a:off x="1367582" y="4587454"/>
            <a:ext cx="19759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porte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un</a:t>
            </a:r>
          </a:p>
        </p:txBody>
      </p:sp>
      <p:sp>
        <p:nvSpPr>
          <p:cNvPr id="61" name="TextBox 60">
            <a:extLst>
              <a:ext uri="{FF2B5EF4-FFF2-40B4-BE49-F238E27FC236}">
                <a16:creationId xmlns:a16="http://schemas.microsoft.com/office/drawing/2014/main" id="{3DB081DC-F7F5-4E71-A071-9F192D0AB529}"/>
              </a:ext>
            </a:extLst>
          </p:cNvPr>
          <p:cNvSpPr txBox="1"/>
          <p:nvPr/>
        </p:nvSpPr>
        <p:spPr>
          <a:xfrm>
            <a:off x="6134699" y="4356621"/>
            <a:ext cx="9331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a:t>
            </a:r>
          </a:p>
        </p:txBody>
      </p:sp>
      <p:sp>
        <p:nvSpPr>
          <p:cNvPr id="62" name="TextBox 61">
            <a:extLst>
              <a:ext uri="{FF2B5EF4-FFF2-40B4-BE49-F238E27FC236}">
                <a16:creationId xmlns:a16="http://schemas.microsoft.com/office/drawing/2014/main" id="{208AFDB3-A821-40ED-8A44-53BB32F6C494}"/>
              </a:ext>
            </a:extLst>
          </p:cNvPr>
          <p:cNvSpPr txBox="1"/>
          <p:nvPr/>
        </p:nvSpPr>
        <p:spPr>
          <a:xfrm>
            <a:off x="6280927" y="4744930"/>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uniform</a:t>
            </a:r>
          </a:p>
        </p:txBody>
      </p:sp>
      <p:sp>
        <p:nvSpPr>
          <p:cNvPr id="63" name="TextBox 62">
            <a:extLst>
              <a:ext uri="{FF2B5EF4-FFF2-40B4-BE49-F238E27FC236}">
                <a16:creationId xmlns:a16="http://schemas.microsoft.com/office/drawing/2014/main" id="{10C7E0B1-ECD5-4503-8935-E45D7EAA8064}"/>
              </a:ext>
            </a:extLst>
          </p:cNvPr>
          <p:cNvSpPr txBox="1"/>
          <p:nvPr/>
        </p:nvSpPr>
        <p:spPr>
          <a:xfrm>
            <a:off x="1645652" y="5622859"/>
            <a:ext cx="70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a:t>
            </a:r>
          </a:p>
        </p:txBody>
      </p:sp>
      <p:sp>
        <p:nvSpPr>
          <p:cNvPr id="64" name="TextBox 63">
            <a:extLst>
              <a:ext uri="{FF2B5EF4-FFF2-40B4-BE49-F238E27FC236}">
                <a16:creationId xmlns:a16="http://schemas.microsoft.com/office/drawing/2014/main" id="{1E82327E-F95F-4F42-809A-9935B801EA4D}"/>
              </a:ext>
            </a:extLst>
          </p:cNvPr>
          <p:cNvSpPr txBox="1"/>
          <p:nvPr/>
        </p:nvSpPr>
        <p:spPr>
          <a:xfrm>
            <a:off x="6467324" y="5622861"/>
            <a:ext cx="1290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    am    </a:t>
            </a:r>
          </a:p>
        </p:txBody>
      </p:sp>
      <p:sp>
        <p:nvSpPr>
          <p:cNvPr id="65" name="TextBox 64">
            <a:extLst>
              <a:ext uri="{FF2B5EF4-FFF2-40B4-BE49-F238E27FC236}">
                <a16:creationId xmlns:a16="http://schemas.microsoft.com/office/drawing/2014/main" id="{3EADDBD3-93BE-434C-965F-84C367E16F89}"/>
              </a:ext>
            </a:extLst>
          </p:cNvPr>
          <p:cNvSpPr txBox="1"/>
          <p:nvPr/>
        </p:nvSpPr>
        <p:spPr>
          <a:xfrm>
            <a:off x="8884875" y="5622860"/>
            <a:ext cx="11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port</a:t>
            </a:r>
          </a:p>
        </p:txBody>
      </p:sp>
      <p:sp>
        <p:nvSpPr>
          <p:cNvPr id="35" name="Google Shape;167;p2">
            <a:extLst>
              <a:ext uri="{FF2B5EF4-FFF2-40B4-BE49-F238E27FC236}">
                <a16:creationId xmlns:a16="http://schemas.microsoft.com/office/drawing/2014/main" id="{DC585558-B9BC-4DB9-BFC3-C616D83B53BF}"/>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10" name="Group 9">
            <a:extLst>
              <a:ext uri="{FF2B5EF4-FFF2-40B4-BE49-F238E27FC236}">
                <a16:creationId xmlns:a16="http://schemas.microsoft.com/office/drawing/2014/main" id="{FA72687B-3BE0-4792-9BC8-801C91B9275C}"/>
              </a:ext>
            </a:extLst>
          </p:cNvPr>
          <p:cNvGrpSpPr/>
          <p:nvPr/>
        </p:nvGrpSpPr>
        <p:grpSpPr>
          <a:xfrm>
            <a:off x="579125" y="1070634"/>
            <a:ext cx="10514749" cy="5454291"/>
            <a:chOff x="-2198869" y="760426"/>
            <a:chExt cx="10514749" cy="5454291"/>
          </a:xfrm>
        </p:grpSpPr>
        <p:sp>
          <p:nvSpPr>
            <p:cNvPr id="8" name="Speech Bubble: Rectangle with Corners Rounded 7">
              <a:extLst>
                <a:ext uri="{FF2B5EF4-FFF2-40B4-BE49-F238E27FC236}">
                  <a16:creationId xmlns:a16="http://schemas.microsoft.com/office/drawing/2014/main" id="{3B809B64-AFBA-4F89-87FB-EB56A7396AEF}"/>
                </a:ext>
              </a:extLst>
            </p:cNvPr>
            <p:cNvSpPr/>
            <p:nvPr/>
          </p:nvSpPr>
          <p:spPr>
            <a:xfrm>
              <a:off x="-2198869" y="760426"/>
              <a:ext cx="10514749" cy="5454291"/>
            </a:xfrm>
            <a:prstGeom prst="wedgeRoundRectCallout">
              <a:avLst>
                <a:gd name="adj1" fmla="val 56376"/>
                <a:gd name="adj2" fmla="val 22854"/>
                <a:gd name="adj3" fmla="val 16667"/>
              </a:avLst>
            </a:prstGeom>
            <a:solidFill>
              <a:srgbClr val="26859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oup of children sitting in a classroom&#10;&#10;Description automatically generated with medium confidence">
              <a:extLst>
                <a:ext uri="{FF2B5EF4-FFF2-40B4-BE49-F238E27FC236}">
                  <a16:creationId xmlns:a16="http://schemas.microsoft.com/office/drawing/2014/main" id="{439A9DF8-0A18-4D24-BCFA-1A5D081030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5786" y="917723"/>
              <a:ext cx="7062659" cy="5296994"/>
            </a:xfrm>
            <a:prstGeom prst="ellipse">
              <a:avLst/>
            </a:prstGeom>
            <a:ln>
              <a:solidFill>
                <a:srgbClr val="002060"/>
              </a:solidFill>
            </a:ln>
          </p:spPr>
        </p:pic>
        <p:sp>
          <p:nvSpPr>
            <p:cNvPr id="9" name="TextBox 8">
              <a:hlinkClick r:id="" action="ppaction://noaction">
                <a:snd r:embed="rId13" name="FUS12_7.wav"/>
              </a:hlinkClick>
              <a:extLst>
                <a:ext uri="{FF2B5EF4-FFF2-40B4-BE49-F238E27FC236}">
                  <a16:creationId xmlns:a16="http://schemas.microsoft.com/office/drawing/2014/main" id="{F2464A1D-1F9D-4810-B191-D0724CBEE6A7}"/>
                </a:ext>
              </a:extLst>
            </p:cNvPr>
            <p:cNvSpPr txBox="1"/>
            <p:nvPr/>
          </p:nvSpPr>
          <p:spPr>
            <a:xfrm>
              <a:off x="5013431" y="1724927"/>
              <a:ext cx="2991220" cy="3416320"/>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À </a:t>
              </a:r>
              <a:r>
                <a:rPr lang="en-GB" sz="2400" dirty="0" err="1">
                  <a:solidFill>
                    <a:schemeClr val="bg1"/>
                  </a:solidFill>
                  <a:latin typeface="Century Gothic" panose="020B0502020202020204" pitchFamily="34" charset="0"/>
                </a:rPr>
                <a:t>Haïti</a:t>
              </a:r>
              <a:r>
                <a:rPr lang="en-GB" sz="2400" dirty="0">
                  <a:solidFill>
                    <a:schemeClr val="bg1"/>
                  </a:solidFill>
                  <a:latin typeface="Century Gothic" panose="020B0502020202020204" pitchFamily="34" charset="0"/>
                </a:rPr>
                <a:t> les enfants portent un </a:t>
              </a:r>
              <a:r>
                <a:rPr lang="en-GB" sz="2400" dirty="0" err="1">
                  <a:solidFill>
                    <a:schemeClr val="bg1"/>
                  </a:solidFill>
                  <a:latin typeface="Century Gothic" panose="020B0502020202020204" pitchFamily="34" charset="0"/>
                </a:rPr>
                <a:t>uniforme</a:t>
              </a:r>
              <a:r>
                <a:rPr lang="en-GB" sz="2400" dirty="0">
                  <a:solidFill>
                    <a:schemeClr val="bg1"/>
                  </a:solidFill>
                  <a:latin typeface="Century Gothic" panose="020B0502020202020204" pitchFamily="34" charset="0"/>
                </a:rPr>
                <a:t> pour </a:t>
              </a:r>
              <a:r>
                <a:rPr lang="en-GB" sz="2400" dirty="0" err="1">
                  <a:solidFill>
                    <a:schemeClr val="bg1"/>
                  </a:solidFill>
                  <a:latin typeface="Century Gothic" panose="020B0502020202020204" pitchFamily="34" charset="0"/>
                </a:rPr>
                <a:t>aller</a:t>
              </a:r>
              <a:r>
                <a:rPr lang="en-GB" sz="2400" dirty="0">
                  <a:solidFill>
                    <a:schemeClr val="bg1"/>
                  </a:solidFill>
                  <a:latin typeface="Century Gothic" panose="020B0502020202020204" pitchFamily="34" charset="0"/>
                </a:rPr>
                <a:t> à </a:t>
              </a:r>
              <a:r>
                <a:rPr lang="en-GB" sz="2400" dirty="0" err="1">
                  <a:solidFill>
                    <a:schemeClr val="bg1"/>
                  </a:solidFill>
                  <a:latin typeface="Century Gothic" panose="020B0502020202020204" pitchFamily="34" charset="0"/>
                </a:rPr>
                <a:t>l’école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comme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Angleterre</a:t>
              </a:r>
              <a:r>
                <a:rPr lang="en-GB" sz="2400" dirty="0">
                  <a:solidFill>
                    <a:schemeClr val="bg1"/>
                  </a:solidFill>
                  <a:latin typeface="Century Gothic" panose="020B0502020202020204" pitchFamily="34" charset="0"/>
                </a:rPr>
                <a:t>.</a:t>
              </a:r>
              <a:br>
                <a:rPr lang="en-GB" sz="2400" dirty="0">
                  <a:solidFill>
                    <a:schemeClr val="bg1"/>
                  </a:solidFill>
                  <a:latin typeface="Century Gothic" panose="020B0502020202020204" pitchFamily="34" charset="0"/>
                </a:rPr>
              </a:br>
              <a:br>
                <a:rPr lang="en-GB" sz="2400" dirty="0">
                  <a:solidFill>
                    <a:schemeClr val="bg1"/>
                  </a:solidFill>
                  <a:latin typeface="Century Gothic" panose="020B0502020202020204" pitchFamily="34" charset="0"/>
                </a:rPr>
              </a:br>
              <a:r>
                <a:rPr lang="en-GB" sz="2400"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France, on ne </a:t>
              </a:r>
              <a:r>
                <a:rPr lang="en-GB" sz="2400" dirty="0" err="1">
                  <a:solidFill>
                    <a:schemeClr val="bg1"/>
                  </a:solidFill>
                  <a:latin typeface="Century Gothic" panose="020B0502020202020204" pitchFamily="34" charset="0"/>
                </a:rPr>
                <a:t>porte</a:t>
              </a:r>
              <a:r>
                <a:rPr lang="en-GB" sz="2400" dirty="0">
                  <a:solidFill>
                    <a:schemeClr val="bg1"/>
                  </a:solidFill>
                  <a:latin typeface="Century Gothic" panose="020B0502020202020204" pitchFamily="34" charset="0"/>
                </a:rPr>
                <a:t> pas </a:t>
              </a:r>
              <a:r>
                <a:rPr lang="en-GB" sz="2400" dirty="0" err="1">
                  <a:solidFill>
                    <a:schemeClr val="bg1"/>
                  </a:solidFill>
                  <a:latin typeface="Century Gothic" panose="020B0502020202020204" pitchFamily="34" charset="0"/>
                </a:rPr>
                <a:t>d’uniforme</a:t>
              </a:r>
              <a:r>
                <a:rPr lang="en-GB" sz="2400" dirty="0">
                  <a:solidFill>
                    <a:schemeClr val="bg1"/>
                  </a:solidFill>
                  <a:latin typeface="Century Gothic" panose="020B0502020202020204" pitchFamily="34" charset="0"/>
                </a:rPr>
                <a:t>. </a:t>
              </a:r>
            </a:p>
          </p:txBody>
        </p:sp>
      </p:grpSp>
    </p:spTree>
    <p:extLst>
      <p:ext uri="{BB962C8B-B14F-4D97-AF65-F5344CB8AC3E}">
        <p14:creationId xmlns:p14="http://schemas.microsoft.com/office/powerpoint/2010/main" val="295483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9" grpId="0"/>
      <p:bldP spid="60" grpId="0"/>
      <p:bldP spid="61" grpId="0"/>
      <p:bldP spid="62" grpId="0"/>
      <p:bldP spid="63" grpId="0"/>
      <p:bldP spid="64" grpId="0"/>
      <p:bldP spid="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89976468"/>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utiliser</a:t>
                      </a:r>
                    </a:p>
                  </a:txBody>
                  <a:tcPr/>
                </a:tc>
                <a:tc>
                  <a:txBody>
                    <a:bodyPr/>
                    <a:lstStyle/>
                    <a:p>
                      <a:r>
                        <a:rPr lang="en-GB" sz="2400" b="1" dirty="0" err="1">
                          <a:solidFill>
                            <a:srgbClr val="00B0F0"/>
                          </a:solidFill>
                          <a:latin typeface="Century Gothic" panose="020B0502020202020204" pitchFamily="34" charset="0"/>
                        </a:rPr>
                        <a:t>créer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chanter</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port</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montagne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danser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campagne</a:t>
                      </a:r>
                      <a:endParaRPr lang="en-GB" sz="2400" b="1" dirty="0">
                        <a:solidFill>
                          <a:srgbClr val="92D05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la </a:t>
                      </a:r>
                      <a:r>
                        <a:rPr lang="en-GB" sz="2300" b="1" dirty="0" err="1">
                          <a:solidFill>
                            <a:srgbClr val="92D050"/>
                          </a:solidFill>
                          <a:latin typeface="Century Gothic" panose="020B0502020202020204" pitchFamily="34" charset="0"/>
                        </a:rPr>
                        <a:t>plage</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l’ile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à la</a:t>
                      </a:r>
                    </a:p>
                  </a:txBody>
                  <a:tcPr/>
                </a:tc>
                <a:tc>
                  <a:txBody>
                    <a:bodyPr/>
                    <a:lstStyle/>
                    <a:p>
                      <a:r>
                        <a:rPr lang="en-GB" sz="2400" b="1" dirty="0">
                          <a:solidFill>
                            <a:srgbClr val="FF3399"/>
                          </a:solidFill>
                          <a:latin typeface="Century Gothic" panose="020B0502020202020204" pitchFamily="34" charset="0"/>
                        </a:rPr>
                        <a:t>au</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8" name="FUS13_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goes, is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goes, is going</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in, at</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19093" y="459324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in, at the (m)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country(side)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beach</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island</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port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mountain</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04436" y="2771412"/>
            <a:ext cx="26415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dance, dancing</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use, using</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 creating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sing, singing</a:t>
            </a:r>
          </a:p>
        </p:txBody>
      </p:sp>
      <p:sp>
        <p:nvSpPr>
          <p:cNvPr id="43" name="Google Shape;167;p2">
            <a:extLst>
              <a:ext uri="{FF2B5EF4-FFF2-40B4-BE49-F238E27FC236}">
                <a16:creationId xmlns:a16="http://schemas.microsoft.com/office/drawing/2014/main" id="{6CEB94A6-010A-40B7-8166-41A368137C5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20" name="FUS14_1.wav"/>
            </a:hlinkClick>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8" name="Table 4">
            <a:extLst>
              <a:ext uri="{FF2B5EF4-FFF2-40B4-BE49-F238E27FC236}">
                <a16:creationId xmlns:a16="http://schemas.microsoft.com/office/drawing/2014/main" id="{308CFEC2-0807-4B42-8104-C55C86C6DC98}"/>
              </a:ext>
            </a:extLst>
          </p:cNvPr>
          <p:cNvGraphicFramePr>
            <a:graphicFrameLocks noGrp="1"/>
          </p:cNvGraphicFramePr>
          <p:nvPr>
            <p:extLst>
              <p:ext uri="{D42A27DB-BD31-4B8C-83A1-F6EECF244321}">
                <p14:modId xmlns:p14="http://schemas.microsoft.com/office/powerpoint/2010/main" val="1348714807"/>
              </p:ext>
            </p:extLst>
          </p:nvPr>
        </p:nvGraphicFramePr>
        <p:xfrm>
          <a:off x="526248" y="1107486"/>
          <a:ext cx="10130314"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3013038">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use, using</a:t>
                      </a: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400" b="1" dirty="0">
                          <a:solidFill>
                            <a:srgbClr val="00B0F0"/>
                          </a:solidFill>
                          <a:latin typeface="Century Gothic" panose="020B0502020202020204" pitchFamily="34" charset="0"/>
                        </a:rPr>
                        <a:t>to create, creating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island</a:t>
                      </a:r>
                    </a:p>
                  </a:txBody>
                  <a:tcPr/>
                </a:tc>
                <a:tc>
                  <a:txBody>
                    <a:bodyPr/>
                    <a:lstStyle/>
                    <a:p>
                      <a:r>
                        <a:rPr lang="en-GB" sz="2400" b="1" dirty="0">
                          <a:solidFill>
                            <a:srgbClr val="92D050"/>
                          </a:solidFill>
                          <a:latin typeface="Century Gothic" panose="020B0502020202020204" pitchFamily="34" charset="0"/>
                        </a:rPr>
                        <a:t>to dance, dancing</a:t>
                      </a:r>
                    </a:p>
                  </a:txBody>
                  <a:tcPr/>
                </a:tc>
                <a:tc>
                  <a:txBody>
                    <a:bodyPr/>
                    <a:lstStyle/>
                    <a:p>
                      <a:r>
                        <a:rPr lang="en-GB" sz="2400" b="1" dirty="0">
                          <a:solidFill>
                            <a:srgbClr val="92D050"/>
                          </a:solidFill>
                          <a:latin typeface="Century Gothic" panose="020B0502020202020204" pitchFamily="34" charset="0"/>
                        </a:rPr>
                        <a:t>(the) countryside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port</a:t>
                      </a:r>
                    </a:p>
                  </a:txBody>
                  <a:tcPr/>
                </a:tc>
                <a:tc>
                  <a:txBody>
                    <a:bodyPr/>
                    <a:lstStyle/>
                    <a:p>
                      <a:r>
                        <a:rPr lang="en-GB" sz="2300" b="1" dirty="0">
                          <a:solidFill>
                            <a:srgbClr val="92D050"/>
                          </a:solidFill>
                          <a:latin typeface="Century Gothic" panose="020B0502020202020204" pitchFamily="34" charset="0"/>
                        </a:rPr>
                        <a:t>(the) mountain(s)</a:t>
                      </a:r>
                    </a:p>
                  </a:txBody>
                  <a:tcPr/>
                </a:tc>
                <a:tc>
                  <a:txBody>
                    <a:bodyPr/>
                    <a:lstStyle/>
                    <a:p>
                      <a:r>
                        <a:rPr lang="en-GB" sz="2400" b="1" dirty="0">
                          <a:solidFill>
                            <a:srgbClr val="92D050"/>
                          </a:solidFill>
                          <a:latin typeface="Century Gothic" panose="020B0502020202020204" pitchFamily="34" charset="0"/>
                        </a:rPr>
                        <a:t>(the) beach</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she goes, is going</a:t>
                      </a:r>
                    </a:p>
                  </a:txBody>
                  <a:tcPr/>
                </a:tc>
                <a:tc>
                  <a:txBody>
                    <a:bodyPr/>
                    <a:lstStyle/>
                    <a:p>
                      <a:r>
                        <a:rPr lang="en-GB" sz="2400" b="1" dirty="0">
                          <a:solidFill>
                            <a:srgbClr val="FF3399"/>
                          </a:solidFill>
                          <a:latin typeface="Century Gothic" panose="020B0502020202020204" pitchFamily="34" charset="0"/>
                        </a:rPr>
                        <a:t>to, in, at the (m)</a:t>
                      </a:r>
                    </a:p>
                  </a:txBody>
                  <a:tcPr/>
                </a:tc>
                <a:tc>
                  <a:txBody>
                    <a:bodyPr/>
                    <a:lstStyle/>
                    <a:p>
                      <a:r>
                        <a:rPr lang="en-GB" sz="2400" b="1" dirty="0">
                          <a:solidFill>
                            <a:srgbClr val="FF3399"/>
                          </a:solidFill>
                          <a:latin typeface="Century Gothic" panose="020B0502020202020204" pitchFamily="34" charset="0"/>
                        </a:rPr>
                        <a:t>to, in, at the (f)</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am going</a:t>
                      </a:r>
                    </a:p>
                  </a:txBody>
                  <a:tcPr/>
                </a:tc>
                <a:tc>
                  <a:txBody>
                    <a:bodyPr/>
                    <a:lstStyle/>
                    <a:p>
                      <a:r>
                        <a:rPr lang="en-GB" sz="2400" b="1" dirty="0">
                          <a:solidFill>
                            <a:srgbClr val="FF3399"/>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8E1C75DD-807A-4BD1-84D3-DD2ECA6D09FF}"/>
              </a:ext>
            </a:extLst>
          </p:cNvPr>
          <p:cNvPicPr>
            <a:picLocks noChangeAspect="1"/>
          </p:cNvPicPr>
          <p:nvPr/>
        </p:nvPicPr>
        <p:blipFill>
          <a:blip r:embed="rId21"/>
          <a:stretch>
            <a:fillRect/>
          </a:stretch>
        </p:blipFill>
        <p:spPr>
          <a:xfrm>
            <a:off x="628176" y="2651734"/>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5A8E61F5-722B-4F15-8BF0-D0B1F4B6D1A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41" name="Picture 40">
            <a:extLst>
              <a:ext uri="{FF2B5EF4-FFF2-40B4-BE49-F238E27FC236}">
                <a16:creationId xmlns:a16="http://schemas.microsoft.com/office/drawing/2014/main" id="{75082D76-D5E9-4F01-A95E-38226ACF1592}"/>
              </a:ext>
            </a:extLst>
          </p:cNvPr>
          <p:cNvPicPr>
            <a:picLocks noChangeAspect="1"/>
          </p:cNvPicPr>
          <p:nvPr/>
        </p:nvPicPr>
        <p:blipFill>
          <a:blip r:embed="rId23"/>
          <a:stretch>
            <a:fillRect/>
          </a:stretch>
        </p:blipFill>
        <p:spPr>
          <a:xfrm>
            <a:off x="657429" y="4087703"/>
            <a:ext cx="1162417" cy="1101237"/>
          </a:xfrm>
          <a:prstGeom prst="rect">
            <a:avLst/>
          </a:prstGeom>
        </p:spPr>
      </p:pic>
      <p:sp>
        <p:nvSpPr>
          <p:cNvPr id="42" name="TextBox 41">
            <a:extLst>
              <a:ext uri="{FF2B5EF4-FFF2-40B4-BE49-F238E27FC236}">
                <a16:creationId xmlns:a16="http://schemas.microsoft.com/office/drawing/2014/main" id="{370791AC-CA03-4D0D-B31D-587F9C2F1FB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7C4D2DEF-1494-462F-9AE3-89506E907707}"/>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4E319F28-16D8-40D5-A49B-F00A7E8AD595}"/>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ADF6387C-A5FC-42DC-AC95-7D4C3D44D776}"/>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6108A02A-BF8C-4335-8961-DABAD713B67D}"/>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617508A0-5840-4C30-992B-046984D5BB2E}"/>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0393F0A-62BC-488E-9059-8355D4F865D8}"/>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185BD63-AFAD-4021-A200-D41D21A69BA4}"/>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au</a:t>
            </a:r>
          </a:p>
        </p:txBody>
      </p:sp>
      <p:sp>
        <p:nvSpPr>
          <p:cNvPr id="79" name="TextBox 78">
            <a:extLst>
              <a:ext uri="{FF2B5EF4-FFF2-40B4-BE49-F238E27FC236}">
                <a16:creationId xmlns:a16="http://schemas.microsoft.com/office/drawing/2014/main" id="{B43C3876-FB63-4D40-A8F2-CD6850988120}"/>
              </a:ext>
            </a:extLst>
          </p:cNvPr>
          <p:cNvSpPr txBox="1"/>
          <p:nvPr/>
        </p:nvSpPr>
        <p:spPr>
          <a:xfrm>
            <a:off x="7619093" y="461646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 la</a:t>
            </a:r>
          </a:p>
        </p:txBody>
      </p:sp>
      <p:sp>
        <p:nvSpPr>
          <p:cNvPr id="80" name="TextBox 79">
            <a:extLst>
              <a:ext uri="{FF2B5EF4-FFF2-40B4-BE49-F238E27FC236}">
                <a16:creationId xmlns:a16="http://schemas.microsoft.com/office/drawing/2014/main" id="{F68EE7B9-208E-4CB8-A9A5-0BA293545ECA}"/>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port</a:t>
            </a:r>
          </a:p>
        </p:txBody>
      </p:sp>
      <p:sp>
        <p:nvSpPr>
          <p:cNvPr id="81" name="TextBox 80">
            <a:extLst>
              <a:ext uri="{FF2B5EF4-FFF2-40B4-BE49-F238E27FC236}">
                <a16:creationId xmlns:a16="http://schemas.microsoft.com/office/drawing/2014/main" id="{77C32FB2-C849-415B-9001-58A25F7F72E0}"/>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ACC5A76C-C82D-44B4-B840-6FF9B61CF9E9}"/>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plage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18049617-7B0C-4BC4-BB1C-DEA87DEA34DF}"/>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652AD09-925B-47C3-9C3C-23C41239A9C9}"/>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danser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BE7E1027-6893-4F75-BD62-A0932536E763}"/>
              </a:ext>
            </a:extLst>
          </p:cNvPr>
          <p:cNvSpPr txBox="1"/>
          <p:nvPr/>
        </p:nvSpPr>
        <p:spPr>
          <a:xfrm>
            <a:off x="7658922" y="2769663"/>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campagne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892F82B5-D129-46B8-9209-EE57AC02BA0A}"/>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87" name="TextBox 86">
            <a:extLst>
              <a:ext uri="{FF2B5EF4-FFF2-40B4-BE49-F238E27FC236}">
                <a16:creationId xmlns:a16="http://schemas.microsoft.com/office/drawing/2014/main" id="{5514AEC8-FC6D-47AE-95A2-0F42B9401A24}"/>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88" name="TextBox 87">
            <a:extLst>
              <a:ext uri="{FF2B5EF4-FFF2-40B4-BE49-F238E27FC236}">
                <a16:creationId xmlns:a16="http://schemas.microsoft.com/office/drawing/2014/main" id="{935B9842-FF28-4358-93D5-A14D7CD697ED}"/>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Google Shape;167;p2">
            <a:extLst>
              <a:ext uri="{FF2B5EF4-FFF2-40B4-BE49-F238E27FC236}">
                <a16:creationId xmlns:a16="http://schemas.microsoft.com/office/drawing/2014/main" id="{DDD04535-3F9B-4F15-9E50-C16EEB44E8A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26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14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US14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US14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US14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US14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US14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US14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US14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US14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US14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US14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US14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US14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US14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US14_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448663615"/>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err="1">
                          <a:solidFill>
                            <a:srgbClr val="002060"/>
                          </a:solidFill>
                          <a:latin typeface="Century Gothic" panose="020B0502020202020204" pitchFamily="34" charset="0"/>
                        </a:rPr>
                        <a:t>créer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port</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montagne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danser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campagne</a:t>
                      </a:r>
                      <a:endParaRPr lang="en-GB" sz="2400" b="1" dirty="0">
                        <a:solidFill>
                          <a:srgbClr val="002060"/>
                        </a:solidFill>
                        <a:latin typeface="Century Gothic" panose="020B0502020202020204" pitchFamily="34" charset="0"/>
                      </a:endParaRPr>
                    </a:p>
                  </a:txBody>
                  <a:tcPr/>
                </a:tc>
                <a:tc>
                  <a:txBody>
                    <a:bodyPr/>
                    <a:lstStyle/>
                    <a:p>
                      <a:r>
                        <a:rPr lang="en-GB" sz="2300" b="1" dirty="0">
                          <a:solidFill>
                            <a:srgbClr val="002060"/>
                          </a:solidFill>
                          <a:latin typeface="Century Gothic" panose="020B0502020202020204" pitchFamily="34" charset="0"/>
                        </a:rPr>
                        <a:t>la </a:t>
                      </a:r>
                      <a:r>
                        <a:rPr lang="en-GB" sz="2300" b="1" dirty="0" err="1">
                          <a:solidFill>
                            <a:srgbClr val="002060"/>
                          </a:solidFill>
                          <a:latin typeface="Century Gothic" panose="020B0502020202020204" pitchFamily="34" charset="0"/>
                        </a:rPr>
                        <a:t>plage</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 la</a:t>
                      </a:r>
                    </a:p>
                  </a:txBody>
                  <a:tcPr/>
                </a:tc>
                <a:tc>
                  <a:txBody>
                    <a:bodyPr/>
                    <a:lstStyle/>
                    <a:p>
                      <a:r>
                        <a:rPr lang="en-GB" sz="2400" b="1" dirty="0">
                          <a:solidFill>
                            <a:srgbClr val="002060"/>
                          </a:solidFill>
                          <a:latin typeface="Century Gothic" panose="020B0502020202020204" pitchFamily="34" charset="0"/>
                        </a:rPr>
                        <a:t>au</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3" name="Google Shape;167;p2">
            <a:extLst>
              <a:ext uri="{FF2B5EF4-FFF2-40B4-BE49-F238E27FC236}">
                <a16:creationId xmlns:a16="http://schemas.microsoft.com/office/drawing/2014/main" id="{6CEB94A6-010A-40B7-8166-41A368137C5C}"/>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27099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8" name="Table 4">
            <a:extLst>
              <a:ext uri="{FF2B5EF4-FFF2-40B4-BE49-F238E27FC236}">
                <a16:creationId xmlns:a16="http://schemas.microsoft.com/office/drawing/2014/main" id="{308CFEC2-0807-4B42-8104-C55C86C6DC98}"/>
              </a:ext>
            </a:extLst>
          </p:cNvPr>
          <p:cNvGraphicFramePr>
            <a:graphicFrameLocks noGrp="1"/>
          </p:cNvGraphicFramePr>
          <p:nvPr>
            <p:extLst>
              <p:ext uri="{D42A27DB-BD31-4B8C-83A1-F6EECF244321}">
                <p14:modId xmlns:p14="http://schemas.microsoft.com/office/powerpoint/2010/main" val="2903348046"/>
              </p:ext>
            </p:extLst>
          </p:nvPr>
        </p:nvGraphicFramePr>
        <p:xfrm>
          <a:off x="511016" y="1111348"/>
          <a:ext cx="10130314"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3013038">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use, using</a:t>
                      </a: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to create, creating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island</a:t>
                      </a:r>
                    </a:p>
                  </a:txBody>
                  <a:tcPr/>
                </a:tc>
                <a:tc>
                  <a:txBody>
                    <a:bodyPr/>
                    <a:lstStyle/>
                    <a:p>
                      <a:r>
                        <a:rPr lang="en-GB" sz="2400" b="1" dirty="0">
                          <a:solidFill>
                            <a:srgbClr val="002060"/>
                          </a:solidFill>
                          <a:latin typeface="Century Gothic" panose="020B0502020202020204" pitchFamily="34" charset="0"/>
                        </a:rPr>
                        <a:t>to dance, dancing</a:t>
                      </a:r>
                    </a:p>
                  </a:txBody>
                  <a:tcPr/>
                </a:tc>
                <a:tc>
                  <a:txBody>
                    <a:bodyPr/>
                    <a:lstStyle/>
                    <a:p>
                      <a:r>
                        <a:rPr lang="en-GB" sz="2400" b="1" dirty="0">
                          <a:solidFill>
                            <a:srgbClr val="002060"/>
                          </a:solidFill>
                          <a:latin typeface="Century Gothic" panose="020B0502020202020204" pitchFamily="34" charset="0"/>
                        </a:rPr>
                        <a:t>(the) countryside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port</a:t>
                      </a:r>
                    </a:p>
                  </a:txBody>
                  <a:tcPr/>
                </a:tc>
                <a:tc>
                  <a:txBody>
                    <a:bodyPr/>
                    <a:lstStyle/>
                    <a:p>
                      <a:r>
                        <a:rPr lang="en-GB" sz="2300" b="1" dirty="0">
                          <a:solidFill>
                            <a:srgbClr val="002060"/>
                          </a:solidFill>
                          <a:latin typeface="Century Gothic" panose="020B0502020202020204" pitchFamily="34" charset="0"/>
                        </a:rPr>
                        <a:t>(the) mountain(s)</a:t>
                      </a:r>
                    </a:p>
                  </a:txBody>
                  <a:tcPr/>
                </a:tc>
                <a:tc>
                  <a:txBody>
                    <a:bodyPr/>
                    <a:lstStyle/>
                    <a:p>
                      <a:r>
                        <a:rPr lang="en-GB" sz="2400" b="1" dirty="0">
                          <a:solidFill>
                            <a:srgbClr val="002060"/>
                          </a:solidFill>
                          <a:latin typeface="Century Gothic" panose="020B0502020202020204" pitchFamily="34" charset="0"/>
                        </a:rPr>
                        <a:t>(the) beach</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400" b="1" dirty="0">
                          <a:solidFill>
                            <a:srgbClr val="002060"/>
                          </a:solidFill>
                          <a:latin typeface="Century Gothic" panose="020B0502020202020204" pitchFamily="34" charset="0"/>
                        </a:rPr>
                        <a:t>to, in, at the (m)</a:t>
                      </a:r>
                    </a:p>
                  </a:txBody>
                  <a:tcPr/>
                </a:tc>
                <a:tc>
                  <a:txBody>
                    <a:bodyPr/>
                    <a:lstStyle/>
                    <a:p>
                      <a:r>
                        <a:rPr lang="en-GB" sz="2400" b="1" dirty="0">
                          <a:solidFill>
                            <a:srgbClr val="002060"/>
                          </a:solidFill>
                          <a:latin typeface="Century Gothic" panose="020B0502020202020204" pitchFamily="34" charset="0"/>
                        </a:rPr>
                        <a:t>to, in, at the (f)</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8E1C75DD-807A-4BD1-84D3-DD2ECA6D09FF}"/>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5A8E61F5-722B-4F15-8BF0-D0B1F4B6D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41" name="Picture 40">
            <a:extLst>
              <a:ext uri="{FF2B5EF4-FFF2-40B4-BE49-F238E27FC236}">
                <a16:creationId xmlns:a16="http://schemas.microsoft.com/office/drawing/2014/main" id="{75082D76-D5E9-4F01-A95E-38226ACF1592}"/>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42" name="TextBox 41">
            <a:extLst>
              <a:ext uri="{FF2B5EF4-FFF2-40B4-BE49-F238E27FC236}">
                <a16:creationId xmlns:a16="http://schemas.microsoft.com/office/drawing/2014/main" id="{370791AC-CA03-4D0D-B31D-587F9C2F1FB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7C4D2DEF-1494-462F-9AE3-89506E907707}"/>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4E319F28-16D8-40D5-A49B-F00A7E8AD595}"/>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32" name="Google Shape;167;p2">
            <a:extLst>
              <a:ext uri="{FF2B5EF4-FFF2-40B4-BE49-F238E27FC236}">
                <a16:creationId xmlns:a16="http://schemas.microsoft.com/office/drawing/2014/main" id="{DDD04535-3F9B-4F15-9E50-C16EEB44E8A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539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hlinkClick r:id="" action="ppaction://noaction">
                  <a:snd r:embed="rId4" name="FUS2_1.wav"/>
                </a:hlinkClick>
              </a:rPr>
              <a:t>Follow up 1: la liaison </a:t>
            </a:r>
            <a:endParaRPr lang="en-GB" sz="3200" dirty="0">
              <a:hlinkClick r:id="" action="ppaction://noaction">
                <a:snd r:embed="rId4" name="FUS2_1.wav"/>
              </a:hlinkClick>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9715" y="-46344"/>
            <a:ext cx="914400" cy="914400"/>
          </a:xfrm>
          <a:prstGeom prst="rect">
            <a:avLst/>
          </a:prstGeom>
        </p:spPr>
      </p:pic>
      <p:sp>
        <p:nvSpPr>
          <p:cNvPr id="29" name="Speech Bubble: Rectangle with Corners Rounded 28">
            <a:hlinkClick r:id="" action="ppaction://noaction">
              <a:snd r:embed="rId7" name="FUS2_2.wav"/>
            </a:hlinkClick>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CustomShape 7">
            <a:hlinkClick r:id="" action="ppaction://noaction">
              <a:snd r:embed="rId7" name="FUS2_2.wav"/>
            </a:hlinkClick>
            <a:extLst>
              <a:ext uri="{FF2B5EF4-FFF2-40B4-BE49-F238E27FC236}">
                <a16:creationId xmlns:a16="http://schemas.microsoft.com/office/drawing/2014/main" id="{85D56EB6-9910-4722-B8BF-2BD769C15BEA}"/>
              </a:ext>
            </a:extLst>
          </p:cNvPr>
          <p:cNvSpPr/>
          <p:nvPr/>
        </p:nvSpPr>
        <p:spPr>
          <a:xfrm>
            <a:off x="5904115" y="12575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740236" y="5817723"/>
            <a:ext cx="10957561"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go/I am going to Saint-Marc.</a:t>
            </a:r>
          </a:p>
        </p:txBody>
      </p:sp>
      <p:sp>
        <p:nvSpPr>
          <p:cNvPr id="33" name="TextBox 32">
            <a:extLst>
              <a:ext uri="{FF2B5EF4-FFF2-40B4-BE49-F238E27FC236}">
                <a16:creationId xmlns:a16="http://schemas.microsoft.com/office/drawing/2014/main" id="{8FDB0435-C019-432C-B843-D529A420C14E}"/>
              </a:ext>
            </a:extLst>
          </p:cNvPr>
          <p:cNvSpPr txBox="1"/>
          <p:nvPr/>
        </p:nvSpPr>
        <p:spPr>
          <a:xfrm>
            <a:off x="438248" y="4275726"/>
            <a:ext cx="12495577"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Je </a:t>
            </a:r>
            <a:r>
              <a:rPr lang="en-GB" sz="8800" b="1" kern="0" dirty="0" err="1">
                <a:solidFill>
                  <a:srgbClr val="002060"/>
                </a:solidFill>
                <a:latin typeface="Century Gothic" panose="020B0502020202020204" pitchFamily="34" charset="0"/>
                <a:cs typeface="Arial"/>
                <a:sym typeface="Arial"/>
              </a:rPr>
              <a:t>vai</a:t>
            </a:r>
            <a:r>
              <a:rPr lang="en-GB" sz="8800" b="1" kern="0" dirty="0" err="1">
                <a:solidFill>
                  <a:srgbClr val="FF0066"/>
                </a:solidFill>
                <a:latin typeface="Century Gothic" panose="020B0502020202020204" pitchFamily="34" charset="0"/>
                <a:cs typeface="Arial"/>
                <a:sym typeface="Arial"/>
              </a:rPr>
              <a:t>s</a:t>
            </a:r>
            <a:r>
              <a:rPr lang="en-GB" sz="8800" b="1" kern="0" dirty="0">
                <a:solidFill>
                  <a:srgbClr val="002060"/>
                </a:solidFill>
                <a:latin typeface="Century Gothic" panose="020B0502020202020204" pitchFamily="34" charset="0"/>
                <a:cs typeface="Arial"/>
                <a:sym typeface="Arial"/>
              </a:rPr>
              <a:t> </a:t>
            </a:r>
            <a:r>
              <a:rPr lang="en-GB" sz="8800" b="1" kern="0" dirty="0">
                <a:solidFill>
                  <a:srgbClr val="FF0066"/>
                </a:solidFill>
                <a:latin typeface="Century Gothic" panose="020B0502020202020204" pitchFamily="34" charset="0"/>
                <a:cs typeface="Arial"/>
                <a:sym typeface="Arial"/>
              </a:rPr>
              <a:t>à</a:t>
            </a:r>
            <a:r>
              <a:rPr lang="en-GB" sz="8800" b="1" kern="0" dirty="0">
                <a:solidFill>
                  <a:srgbClr val="002060"/>
                </a:solidFill>
                <a:latin typeface="Century Gothic" panose="020B0502020202020204" pitchFamily="34" charset="0"/>
                <a:cs typeface="Arial"/>
                <a:sym typeface="Arial"/>
              </a:rPr>
              <a:t> S</a:t>
            </a:r>
            <a:r>
              <a:rPr lang="en-GB" sz="8800" b="1" u="sng" kern="0" dirty="0">
                <a:solidFill>
                  <a:srgbClr val="002060"/>
                </a:solidFill>
                <a:latin typeface="Century Gothic" panose="020B0502020202020204" pitchFamily="34" charset="0"/>
                <a:cs typeface="Arial"/>
                <a:sym typeface="Arial"/>
              </a:rPr>
              <a:t>ai</a:t>
            </a:r>
            <a:r>
              <a:rPr lang="en-GB" sz="8800" b="1" kern="0" dirty="0">
                <a:solidFill>
                  <a:srgbClr val="002060"/>
                </a:solidFill>
                <a:latin typeface="Century Gothic" panose="020B0502020202020204" pitchFamily="34" charset="0"/>
                <a:cs typeface="Arial"/>
                <a:sym typeface="Arial"/>
              </a:rPr>
              <a:t>nt-Marc.</a:t>
            </a:r>
          </a:p>
        </p:txBody>
      </p:sp>
      <p:sp>
        <p:nvSpPr>
          <p:cNvPr id="34" name="Arc 33">
            <a:extLst>
              <a:ext uri="{FF2B5EF4-FFF2-40B4-BE49-F238E27FC236}">
                <a16:creationId xmlns:a16="http://schemas.microsoft.com/office/drawing/2014/main" id="{2338961C-BFAA-4336-B17E-620A11CD3892}"/>
              </a:ext>
            </a:extLst>
          </p:cNvPr>
          <p:cNvSpPr/>
          <p:nvPr/>
        </p:nvSpPr>
        <p:spPr>
          <a:xfrm rot="7925323">
            <a:off x="3518053" y="3781119"/>
            <a:ext cx="1896542" cy="2038688"/>
          </a:xfrm>
          <a:prstGeom prst="arc">
            <a:avLst/>
          </a:prstGeom>
          <a:noFill/>
          <a:ln w="57150" cap="flat" cmpd="sng" algn="ctr">
            <a:solidFill>
              <a:srgbClr val="FF0066"/>
            </a:solidFill>
            <a:prstDash val="solid"/>
            <a:miter lim="800000"/>
          </a:ln>
          <a:effectLst/>
        </p:spPr>
        <p:txBody>
          <a:bodyPr rtlCol="0" anchor="ctr"/>
          <a:lstStyle/>
          <a:p>
            <a:pPr algn="ctr">
              <a:buClr>
                <a:srgbClr val="000000"/>
              </a:buClr>
              <a:buFont typeface="Arial"/>
              <a:buNone/>
              <a:defRPr/>
            </a:pPr>
            <a:endParaRPr lang="en-GB" sz="1400" kern="0">
              <a:solidFill>
                <a:srgbClr val="FF0066"/>
              </a:solidFill>
              <a:latin typeface="Tw Cen MT" panose="020B0602020104020603"/>
              <a:sym typeface="Arial"/>
            </a:endParaRPr>
          </a:p>
        </p:txBody>
      </p:sp>
      <p:sp>
        <p:nvSpPr>
          <p:cNvPr id="35" name="CustomShape 23">
            <a:hlinkClick r:id="" action="ppaction://noaction">
              <a:snd r:embed="rId8" name="FUS2_3.wav"/>
            </a:hlinkClick>
            <a:extLst>
              <a:ext uri="{FF2B5EF4-FFF2-40B4-BE49-F238E27FC236}">
                <a16:creationId xmlns:a16="http://schemas.microsoft.com/office/drawing/2014/main" id="{B314CB56-37CB-44C0-A325-EEC936062D67}"/>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0" cap="none" spc="-1" normalizeH="0" baseline="0" noProof="0">
              <a:ln>
                <a:noFill/>
              </a:ln>
              <a:solidFill>
                <a:prstClr val="black"/>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A0B2B1B8-2234-44E8-9B2A-66C8B53653A0}"/>
              </a:ext>
            </a:extLst>
          </p:cNvPr>
          <p:cNvPicPr>
            <a:picLocks noChangeAspect="1"/>
          </p:cNvPicPr>
          <p:nvPr/>
        </p:nvPicPr>
        <p:blipFill>
          <a:blip r:embed="rId9"/>
          <a:stretch>
            <a:fillRect/>
          </a:stretch>
        </p:blipFill>
        <p:spPr>
          <a:xfrm>
            <a:off x="3168015" y="812330"/>
            <a:ext cx="5855970" cy="3539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hlinkClick r:id="" action="ppaction://noaction">
                  <a:snd r:embed="rId4" name="FUS2_1.wav"/>
                </a:hlinkClick>
              </a:rPr>
              <a:t>Follow up 1: la liaison </a:t>
            </a:r>
            <a:endParaRPr lang="en-GB" sz="3200" dirty="0">
              <a:hlinkClick r:id="" action="ppaction://noaction">
                <a:snd r:embed="rId4" name="FUS2_1.wav"/>
              </a:hlinkClick>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9715" y="-46344"/>
            <a:ext cx="914400" cy="914400"/>
          </a:xfrm>
          <a:prstGeom prst="rect">
            <a:avLst/>
          </a:prstGeom>
        </p:spPr>
      </p:pic>
      <p:sp>
        <p:nvSpPr>
          <p:cNvPr id="29" name="Speech Bubble: Rectangle with Corners Rounded 28">
            <a:hlinkClick r:id="" action="ppaction://noaction">
              <a:snd r:embed="rId7" name="FUS2_2.wav"/>
            </a:hlinkClick>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877380" y="5886926"/>
            <a:ext cx="10957561" cy="830997"/>
          </a:xfrm>
          <a:prstGeom prst="rect">
            <a:avLst/>
          </a:prstGeom>
          <a:noFill/>
        </p:spPr>
        <p:txBody>
          <a:bodyPr wrap="square" rtlCol="0">
            <a:spAutoFit/>
          </a:bodyPr>
          <a:lstStyle/>
          <a:p>
            <a:pPr algn="ctr">
              <a:buClr>
                <a:srgbClr val="000000"/>
              </a:buClr>
              <a:buFont typeface="Arial"/>
              <a:buNone/>
              <a:defRPr/>
            </a:pPr>
            <a:r>
              <a:rPr lang="en-GB" sz="4800" kern="0" dirty="0">
                <a:solidFill>
                  <a:srgbClr val="002060"/>
                </a:solidFill>
                <a:latin typeface="Century Gothic" panose="020B0502020202020204" pitchFamily="34" charset="0"/>
                <a:cs typeface="Arial"/>
                <a:sym typeface="Arial"/>
              </a:rPr>
              <a:t>She goes/she is going to Mirebalais.</a:t>
            </a:r>
          </a:p>
        </p:txBody>
      </p:sp>
      <p:sp>
        <p:nvSpPr>
          <p:cNvPr id="33" name="TextBox 32">
            <a:extLst>
              <a:ext uri="{FF2B5EF4-FFF2-40B4-BE49-F238E27FC236}">
                <a16:creationId xmlns:a16="http://schemas.microsoft.com/office/drawing/2014/main" id="{8FDB0435-C019-432C-B843-D529A420C14E}"/>
              </a:ext>
            </a:extLst>
          </p:cNvPr>
          <p:cNvSpPr txBox="1"/>
          <p:nvPr/>
        </p:nvSpPr>
        <p:spPr>
          <a:xfrm>
            <a:off x="589079" y="4347203"/>
            <a:ext cx="12495577"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Elle </a:t>
            </a:r>
            <a:r>
              <a:rPr lang="en-GB" sz="8800" b="1" kern="0" dirty="0" err="1">
                <a:solidFill>
                  <a:srgbClr val="002060"/>
                </a:solidFill>
                <a:latin typeface="Century Gothic" panose="020B0502020202020204" pitchFamily="34" charset="0"/>
                <a:cs typeface="Arial"/>
                <a:sym typeface="Arial"/>
              </a:rPr>
              <a:t>va</a:t>
            </a:r>
            <a:r>
              <a:rPr lang="en-GB" sz="8800" b="1" kern="0" dirty="0">
                <a:solidFill>
                  <a:srgbClr val="002060"/>
                </a:solidFill>
                <a:latin typeface="Century Gothic" panose="020B0502020202020204" pitchFamily="34" charset="0"/>
                <a:cs typeface="Arial"/>
                <a:sym typeface="Arial"/>
              </a:rPr>
              <a:t> à Mirebal</a:t>
            </a:r>
            <a:r>
              <a:rPr lang="en-GB" sz="8800" b="1" u="sng" kern="0" dirty="0">
                <a:solidFill>
                  <a:srgbClr val="002060"/>
                </a:solidFill>
                <a:latin typeface="Century Gothic" panose="020B0502020202020204" pitchFamily="34" charset="0"/>
                <a:cs typeface="Arial"/>
                <a:sym typeface="Arial"/>
              </a:rPr>
              <a:t>ai</a:t>
            </a:r>
            <a:r>
              <a:rPr lang="en-GB" sz="8800" b="1" kern="0" dirty="0">
                <a:solidFill>
                  <a:srgbClr val="002060"/>
                </a:solidFill>
                <a:latin typeface="Century Gothic" panose="020B0502020202020204" pitchFamily="34" charset="0"/>
                <a:cs typeface="Arial"/>
                <a:sym typeface="Arial"/>
              </a:rPr>
              <a:t>s.</a:t>
            </a:r>
          </a:p>
        </p:txBody>
      </p:sp>
      <p:sp>
        <p:nvSpPr>
          <p:cNvPr id="35" name="CustomShape 23">
            <a:hlinkClick r:id="" action="ppaction://noaction">
              <a:snd r:embed="rId8" name="FUS3_1.wav"/>
            </a:hlinkClick>
            <a:extLst>
              <a:ext uri="{FF2B5EF4-FFF2-40B4-BE49-F238E27FC236}">
                <a16:creationId xmlns:a16="http://schemas.microsoft.com/office/drawing/2014/main" id="{B314CB56-37CB-44C0-A325-EEC936062D67}"/>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Logo&#10;&#10;Description automatically generated">
            <a:extLst>
              <a:ext uri="{FF2B5EF4-FFF2-40B4-BE49-F238E27FC236}">
                <a16:creationId xmlns:a16="http://schemas.microsoft.com/office/drawing/2014/main" id="{5F6FDAEF-4402-4587-BC53-A61A48B751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8975" y="1048318"/>
            <a:ext cx="2810280" cy="3345109"/>
          </a:xfrm>
          <a:prstGeom prst="rect">
            <a:avLst/>
          </a:prstGeom>
        </p:spPr>
      </p:pic>
      <p:sp>
        <p:nvSpPr>
          <p:cNvPr id="16" name="Speech Bubble: Rectangle with Corners Rounded 15">
            <a:hlinkClick r:id="" action="ppaction://noaction">
              <a:snd r:embed="rId10" name="FUS3_2.wav"/>
            </a:hlinkClick>
            <a:extLst>
              <a:ext uri="{FF2B5EF4-FFF2-40B4-BE49-F238E27FC236}">
                <a16:creationId xmlns:a16="http://schemas.microsoft.com/office/drawing/2014/main" id="{4BE928D3-3B82-42F2-8054-0F4485C8719B}"/>
              </a:ext>
            </a:extLst>
          </p:cNvPr>
          <p:cNvSpPr/>
          <p:nvPr/>
        </p:nvSpPr>
        <p:spPr>
          <a:xfrm>
            <a:off x="188992" y="1064248"/>
            <a:ext cx="3995800" cy="305055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Association</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Sportive Mirebalais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un club de football</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noProof="0" dirty="0" err="1">
                <a:ln>
                  <a:noFill/>
                </a:ln>
                <a:solidFill>
                  <a:prstClr val="white"/>
                </a:solidFill>
                <a:effectLst/>
                <a:uLnTx/>
                <a:uFillTx/>
                <a:latin typeface="Century Gothic" panose="020B0502020202020204" pitchFamily="34" charset="0"/>
              </a:rPr>
              <a:t>professionnel</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à </a:t>
            </a:r>
            <a:r>
              <a:rPr kumimoji="0" lang="en-GB" sz="3200" b="1" i="0" u="none" strike="noStrike" kern="1200" cap="none" spc="0" normalizeH="0" noProof="0" dirty="0" err="1">
                <a:ln>
                  <a:noFill/>
                </a:ln>
                <a:solidFill>
                  <a:prstClr val="white"/>
                </a:solidFill>
                <a:effectLst/>
                <a:uLnTx/>
                <a:uFillTx/>
                <a:latin typeface="Century Gothic" panose="020B0502020202020204" pitchFamily="34" charset="0"/>
              </a:rPr>
              <a:t>Haïti</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14" name="CustomShape 7">
            <a:hlinkClick r:id="" action="ppaction://noaction">
              <a:snd r:embed="rId7" name="FUS2_2.wav"/>
            </a:hlinkClick>
            <a:extLst>
              <a:ext uri="{FF2B5EF4-FFF2-40B4-BE49-F238E27FC236}">
                <a16:creationId xmlns:a16="http://schemas.microsoft.com/office/drawing/2014/main" id="{27E66A31-3F43-4AA4-AFC9-60EB7906E7DF}"/>
              </a:ext>
            </a:extLst>
          </p:cNvPr>
          <p:cNvSpPr/>
          <p:nvPr/>
        </p:nvSpPr>
        <p:spPr>
          <a:xfrm>
            <a:off x="5904115" y="12575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4566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hlinkClick r:id="" action="ppaction://noaction">
                  <a:snd r:embed="rId4" name="FUS2_1.wav"/>
                </a:hlinkClick>
              </a:rPr>
              <a:t>Follow up 1: la liaison </a:t>
            </a:r>
            <a:endParaRPr lang="en-GB" sz="3200" dirty="0">
              <a:hlinkClick r:id="" action="ppaction://noaction">
                <a:snd r:embed="rId4" name="FUS2_1.wav"/>
              </a:hlinkClick>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9715" y="-46344"/>
            <a:ext cx="914400" cy="914400"/>
          </a:xfrm>
          <a:prstGeom prst="rect">
            <a:avLst/>
          </a:prstGeom>
        </p:spPr>
      </p:pic>
      <p:sp>
        <p:nvSpPr>
          <p:cNvPr id="29" name="Speech Bubble: Rectangle with Corners Rounded 28">
            <a:hlinkClick r:id="" action="ppaction://noaction">
              <a:snd r:embed="rId7" name="FUS2_2.wav"/>
            </a:hlinkClick>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prononcer</a:t>
            </a:r>
            <a:endParaRPr lang="en-GB" sz="2000" b="1" kern="0" dirty="0">
              <a:solidFill>
                <a:schemeClr val="bg1"/>
              </a:solidFill>
              <a:latin typeface="Century Gothic" panose="020B0502020202020204" pitchFamily="34" charset="0"/>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648018" y="5909012"/>
            <a:ext cx="10957561" cy="830997"/>
          </a:xfrm>
          <a:prstGeom prst="rect">
            <a:avLst/>
          </a:prstGeom>
          <a:noFill/>
        </p:spPr>
        <p:txBody>
          <a:bodyPr wrap="square" rtlCol="0">
            <a:spAutoFit/>
          </a:bodyPr>
          <a:lstStyle/>
          <a:p>
            <a:pPr algn="ctr">
              <a:buClr>
                <a:srgbClr val="000000"/>
              </a:buClr>
              <a:buFont typeface="Arial"/>
              <a:buNone/>
              <a:defRPr/>
            </a:pPr>
            <a:r>
              <a:rPr lang="en-GB" sz="4800" kern="0" dirty="0">
                <a:solidFill>
                  <a:srgbClr val="002060"/>
                </a:solidFill>
                <a:latin typeface="Century Gothic" panose="020B0502020202020204" pitchFamily="34" charset="0"/>
                <a:cs typeface="Arial"/>
                <a:sym typeface="Arial"/>
              </a:rPr>
              <a:t>She is in Port-de-</a:t>
            </a:r>
            <a:r>
              <a:rPr lang="en-GB" sz="4800" kern="0" dirty="0" err="1">
                <a:solidFill>
                  <a:srgbClr val="002060"/>
                </a:solidFill>
                <a:latin typeface="Century Gothic" panose="020B0502020202020204" pitchFamily="34" charset="0"/>
                <a:cs typeface="Arial"/>
                <a:sym typeface="Arial"/>
              </a:rPr>
              <a:t>Paix</a:t>
            </a:r>
            <a:r>
              <a:rPr lang="en-GB" sz="4800" kern="0" dirty="0">
                <a:solidFill>
                  <a:srgbClr val="002060"/>
                </a:solidFill>
                <a:latin typeface="Century Gothic" panose="020B0502020202020204" pitchFamily="34" charset="0"/>
                <a:cs typeface="Arial"/>
                <a:sym typeface="Arial"/>
              </a:rPr>
              <a:t>.</a:t>
            </a:r>
          </a:p>
        </p:txBody>
      </p:sp>
      <p:sp>
        <p:nvSpPr>
          <p:cNvPr id="33" name="TextBox 32">
            <a:extLst>
              <a:ext uri="{FF2B5EF4-FFF2-40B4-BE49-F238E27FC236}">
                <a16:creationId xmlns:a16="http://schemas.microsoft.com/office/drawing/2014/main" id="{8FDB0435-C019-432C-B843-D529A420C14E}"/>
              </a:ext>
            </a:extLst>
          </p:cNvPr>
          <p:cNvSpPr txBox="1"/>
          <p:nvPr/>
        </p:nvSpPr>
        <p:spPr>
          <a:xfrm>
            <a:off x="108371" y="4486528"/>
            <a:ext cx="12495577"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Elle </a:t>
            </a:r>
            <a:r>
              <a:rPr lang="en-GB" sz="8800" b="1" kern="0" dirty="0" err="1">
                <a:solidFill>
                  <a:srgbClr val="002060"/>
                </a:solidFill>
                <a:latin typeface="Century Gothic" panose="020B0502020202020204" pitchFamily="34" charset="0"/>
                <a:cs typeface="Arial"/>
                <a:sym typeface="Arial"/>
              </a:rPr>
              <a:t>est</a:t>
            </a:r>
            <a:r>
              <a:rPr lang="en-GB" sz="8800" b="1" kern="0" dirty="0">
                <a:solidFill>
                  <a:srgbClr val="002060"/>
                </a:solidFill>
                <a:latin typeface="Century Gothic" panose="020B0502020202020204" pitchFamily="34" charset="0"/>
                <a:cs typeface="Arial"/>
                <a:sym typeface="Arial"/>
              </a:rPr>
              <a:t> à Port-de-</a:t>
            </a:r>
            <a:r>
              <a:rPr lang="en-GB" sz="8800" b="1" kern="0" dirty="0" err="1">
                <a:solidFill>
                  <a:srgbClr val="002060"/>
                </a:solidFill>
                <a:latin typeface="Century Gothic" panose="020B0502020202020204" pitchFamily="34" charset="0"/>
                <a:cs typeface="Arial"/>
                <a:sym typeface="Arial"/>
              </a:rPr>
              <a:t>P</a:t>
            </a:r>
            <a:r>
              <a:rPr lang="en-GB" sz="8800" b="1" u="sng" kern="0" dirty="0" err="1">
                <a:solidFill>
                  <a:srgbClr val="002060"/>
                </a:solidFill>
                <a:latin typeface="Century Gothic" panose="020B0502020202020204" pitchFamily="34" charset="0"/>
                <a:cs typeface="Arial"/>
                <a:sym typeface="Arial"/>
              </a:rPr>
              <a:t>ai</a:t>
            </a:r>
            <a:r>
              <a:rPr lang="en-GB" sz="8800" b="1" kern="0" dirty="0" err="1">
                <a:solidFill>
                  <a:srgbClr val="002060"/>
                </a:solidFill>
                <a:latin typeface="Century Gothic" panose="020B0502020202020204" pitchFamily="34" charset="0"/>
                <a:cs typeface="Arial"/>
                <a:sym typeface="Arial"/>
              </a:rPr>
              <a:t>x</a:t>
            </a:r>
            <a:r>
              <a:rPr lang="en-GB" sz="8800" b="1" kern="0" dirty="0">
                <a:solidFill>
                  <a:srgbClr val="002060"/>
                </a:solidFill>
                <a:latin typeface="Century Gothic" panose="020B0502020202020204" pitchFamily="34" charset="0"/>
                <a:cs typeface="Arial"/>
                <a:sym typeface="Arial"/>
              </a:rPr>
              <a:t>.</a:t>
            </a:r>
          </a:p>
        </p:txBody>
      </p:sp>
      <p:sp>
        <p:nvSpPr>
          <p:cNvPr id="35" name="CustomShape 23">
            <a:hlinkClick r:id="" action="ppaction://noaction">
              <a:snd r:embed="rId8" name="FUS4_1.wav"/>
            </a:hlinkClick>
            <a:extLst>
              <a:ext uri="{FF2B5EF4-FFF2-40B4-BE49-F238E27FC236}">
                <a16:creationId xmlns:a16="http://schemas.microsoft.com/office/drawing/2014/main" id="{B314CB56-37CB-44C0-A325-EEC936062D67}"/>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ndParaRPr>
          </a:p>
        </p:txBody>
      </p:sp>
      <p:pic>
        <p:nvPicPr>
          <p:cNvPr id="3" name="Picture 2">
            <a:extLst>
              <a:ext uri="{FF2B5EF4-FFF2-40B4-BE49-F238E27FC236}">
                <a16:creationId xmlns:a16="http://schemas.microsoft.com/office/drawing/2014/main" id="{341B6E56-5B03-4FA4-B6A0-51EF9D23610F}"/>
              </a:ext>
            </a:extLst>
          </p:cNvPr>
          <p:cNvPicPr>
            <a:picLocks noChangeAspect="1"/>
          </p:cNvPicPr>
          <p:nvPr/>
        </p:nvPicPr>
        <p:blipFill>
          <a:blip r:embed="rId9"/>
          <a:stretch>
            <a:fillRect/>
          </a:stretch>
        </p:blipFill>
        <p:spPr>
          <a:xfrm>
            <a:off x="3657600" y="914207"/>
            <a:ext cx="4876800" cy="3705225"/>
          </a:xfrm>
          <a:prstGeom prst="rect">
            <a:avLst/>
          </a:prstGeom>
        </p:spPr>
      </p:pic>
      <p:sp>
        <p:nvSpPr>
          <p:cNvPr id="15" name="Speech Bubble: Rectangle with Corners Rounded 14">
            <a:extLst>
              <a:ext uri="{FF2B5EF4-FFF2-40B4-BE49-F238E27FC236}">
                <a16:creationId xmlns:a16="http://schemas.microsoft.com/office/drawing/2014/main" id="{1009C9D5-6948-47FA-BEDA-94A5BE31A5B1}"/>
              </a:ext>
            </a:extLst>
          </p:cNvPr>
          <p:cNvSpPr/>
          <p:nvPr/>
        </p:nvSpPr>
        <p:spPr>
          <a:xfrm>
            <a:off x="188992" y="3097530"/>
            <a:ext cx="3995800" cy="1017270"/>
          </a:xfrm>
          <a:prstGeom prst="wedgeRoundRectCallout">
            <a:avLst>
              <a:gd name="adj1" fmla="val 46171"/>
              <a:gd name="adj2" fmla="val 1117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Remember! à can</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rPr>
              <a:t> mean ‘to’ and ‘in’.</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14" name="CustomShape 7">
            <a:hlinkClick r:id="" action="ppaction://noaction">
              <a:snd r:embed="rId7" name="FUS2_2.wav"/>
            </a:hlinkClick>
            <a:extLst>
              <a:ext uri="{FF2B5EF4-FFF2-40B4-BE49-F238E27FC236}">
                <a16:creationId xmlns:a16="http://schemas.microsoft.com/office/drawing/2014/main" id="{044B3A22-F497-4DED-BAC4-C1DAA06F562B}"/>
              </a:ext>
            </a:extLst>
          </p:cNvPr>
          <p:cNvSpPr/>
          <p:nvPr/>
        </p:nvSpPr>
        <p:spPr>
          <a:xfrm>
            <a:off x="5904115" y="12575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08098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hlinkClick r:id="" action="ppaction://noaction">
                  <a:snd r:embed="rId4" name="FUS2_1.wav"/>
                </a:hlinkClick>
              </a:rPr>
              <a:t>Follow up 1: la liaison </a:t>
            </a:r>
            <a:endParaRPr lang="en-GB" sz="3200" dirty="0">
              <a:hlinkClick r:id="" action="ppaction://noaction">
                <a:snd r:embed="rId4" name="FUS2_1.wav"/>
              </a:hlinkClick>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9715" y="-46344"/>
            <a:ext cx="914400" cy="914400"/>
          </a:xfrm>
          <a:prstGeom prst="rect">
            <a:avLst/>
          </a:prstGeom>
        </p:spPr>
      </p:pic>
      <p:sp>
        <p:nvSpPr>
          <p:cNvPr id="29" name="Speech Bubble: Rectangle with Corners Rounded 28">
            <a:hlinkClick r:id="" action="ppaction://noaction">
              <a:snd r:embed="rId7" name="FUS2_2.wav"/>
            </a:hlinkClick>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740236" y="5817723"/>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am in </a:t>
            </a:r>
            <a:r>
              <a:rPr kumimoji="0" lang="en-GB" sz="5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Trouin</a:t>
            </a: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3" name="TextBox 32">
            <a:extLst>
              <a:ext uri="{FF2B5EF4-FFF2-40B4-BE49-F238E27FC236}">
                <a16:creationId xmlns:a16="http://schemas.microsoft.com/office/drawing/2014/main" id="{8FDB0435-C019-432C-B843-D529A420C14E}"/>
              </a:ext>
            </a:extLst>
          </p:cNvPr>
          <p:cNvSpPr txBox="1"/>
          <p:nvPr/>
        </p:nvSpPr>
        <p:spPr>
          <a:xfrm>
            <a:off x="1741268" y="4325021"/>
            <a:ext cx="124955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8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sui</a:t>
            </a:r>
            <a:r>
              <a:rPr kumimoji="0" lang="en-GB" sz="88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88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à</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8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Trouin</a:t>
            </a:r>
            <a:r>
              <a:rPr kumimoji="0" lang="en-GB" sz="8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34" name="Arc 33">
            <a:extLst>
              <a:ext uri="{FF2B5EF4-FFF2-40B4-BE49-F238E27FC236}">
                <a16:creationId xmlns:a16="http://schemas.microsoft.com/office/drawing/2014/main" id="{2338961C-BFAA-4336-B17E-620A11CD3892}"/>
              </a:ext>
            </a:extLst>
          </p:cNvPr>
          <p:cNvSpPr/>
          <p:nvPr/>
        </p:nvSpPr>
        <p:spPr>
          <a:xfrm rot="7925323">
            <a:off x="4498644" y="3872499"/>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35" name="CustomShape 23">
            <a:hlinkClick r:id="" action="ppaction://noaction">
              <a:snd r:embed="rId8" name="FUS5_1.wav"/>
            </a:hlinkClick>
            <a:extLst>
              <a:ext uri="{FF2B5EF4-FFF2-40B4-BE49-F238E27FC236}">
                <a16:creationId xmlns:a16="http://schemas.microsoft.com/office/drawing/2014/main" id="{B314CB56-37CB-44C0-A325-EEC936062D67}"/>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spc="-1" dirty="0">
                <a:solidFill>
                  <a:srgbClr val="FF0066"/>
                </a:solidFill>
                <a:latin typeface="Century Gothic" panose="020B0502020202020204" pitchFamily="34" charset="0"/>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14" name="Group 13">
            <a:extLst>
              <a:ext uri="{FF2B5EF4-FFF2-40B4-BE49-F238E27FC236}">
                <a16:creationId xmlns:a16="http://schemas.microsoft.com/office/drawing/2014/main" id="{522F937B-C24C-46A8-83DB-AE2EE44C37E0}"/>
              </a:ext>
            </a:extLst>
          </p:cNvPr>
          <p:cNvGrpSpPr/>
          <p:nvPr/>
        </p:nvGrpSpPr>
        <p:grpSpPr>
          <a:xfrm>
            <a:off x="3623889" y="867107"/>
            <a:ext cx="4560451" cy="3464874"/>
            <a:chOff x="2510813" y="1630233"/>
            <a:chExt cx="6496709" cy="4935976"/>
          </a:xfrm>
        </p:grpSpPr>
        <p:pic>
          <p:nvPicPr>
            <p:cNvPr id="15" name="Picture 14" descr="Map&#10;&#10;Description automatically generated">
              <a:extLst>
                <a:ext uri="{FF2B5EF4-FFF2-40B4-BE49-F238E27FC236}">
                  <a16:creationId xmlns:a16="http://schemas.microsoft.com/office/drawing/2014/main" id="{3E2AC228-8E40-4CD7-81B2-B1A9A346B8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0813" y="1630233"/>
              <a:ext cx="6496709" cy="4935976"/>
            </a:xfrm>
            <a:prstGeom prst="rect">
              <a:avLst/>
            </a:prstGeom>
          </p:spPr>
        </p:pic>
        <p:sp>
          <p:nvSpPr>
            <p:cNvPr id="16" name="Oval 15">
              <a:extLst>
                <a:ext uri="{FF2B5EF4-FFF2-40B4-BE49-F238E27FC236}">
                  <a16:creationId xmlns:a16="http://schemas.microsoft.com/office/drawing/2014/main" id="{FB5069EA-0C0E-4BB3-99D9-A831599E4726}"/>
                </a:ext>
              </a:extLst>
            </p:cNvPr>
            <p:cNvSpPr/>
            <p:nvPr/>
          </p:nvSpPr>
          <p:spPr>
            <a:xfrm>
              <a:off x="6318914" y="1990579"/>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EED5C3B-4D0D-4044-B651-0583FFA1E033}"/>
                </a:ext>
              </a:extLst>
            </p:cNvPr>
            <p:cNvSpPr/>
            <p:nvPr/>
          </p:nvSpPr>
          <p:spPr>
            <a:xfrm>
              <a:off x="6594143" y="3876244"/>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B6909BE-1549-44B6-B4BE-1B85D23361ED}"/>
                </a:ext>
              </a:extLst>
            </p:cNvPr>
            <p:cNvSpPr/>
            <p:nvPr/>
          </p:nvSpPr>
          <p:spPr>
            <a:xfrm>
              <a:off x="7306102" y="5227767"/>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5437CE1-BF48-426A-A975-AC59D55D9813}"/>
                </a:ext>
              </a:extLst>
            </p:cNvPr>
            <p:cNvSpPr/>
            <p:nvPr/>
          </p:nvSpPr>
          <p:spPr>
            <a:xfrm>
              <a:off x="8193206" y="3753414"/>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04AD1A0-036A-4D72-8134-1ECBA2D93606}"/>
                </a:ext>
              </a:extLst>
            </p:cNvPr>
            <p:cNvSpPr/>
            <p:nvPr/>
          </p:nvSpPr>
          <p:spPr>
            <a:xfrm>
              <a:off x="5324902" y="2587756"/>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54B36F4-559E-44B9-996E-98AA55B5138C}"/>
                </a:ext>
              </a:extLst>
            </p:cNvPr>
            <p:cNvSpPr/>
            <p:nvPr/>
          </p:nvSpPr>
          <p:spPr>
            <a:xfrm>
              <a:off x="6441743" y="6021611"/>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0DCFD5C-4961-4151-A36F-5B55691D4850}"/>
                </a:ext>
              </a:extLst>
            </p:cNvPr>
            <p:cNvSpPr/>
            <p:nvPr/>
          </p:nvSpPr>
          <p:spPr>
            <a:xfrm>
              <a:off x="3178657" y="5753598"/>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0CF9785-C1CE-4F2A-8B34-4695FDBB11B4}"/>
                </a:ext>
              </a:extLst>
            </p:cNvPr>
            <p:cNvSpPr/>
            <p:nvPr/>
          </p:nvSpPr>
          <p:spPr>
            <a:xfrm>
              <a:off x="7844382" y="4452100"/>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0680CF12-DACF-4766-8CA2-C2EE98F1EE24}"/>
                </a:ext>
              </a:extLst>
            </p:cNvPr>
            <p:cNvSpPr/>
            <p:nvPr/>
          </p:nvSpPr>
          <p:spPr>
            <a:xfrm>
              <a:off x="6716972" y="5573529"/>
              <a:ext cx="122829" cy="12283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Speech Bubble: Rectangle with Corners Rounded 24">
            <a:extLst>
              <a:ext uri="{FF2B5EF4-FFF2-40B4-BE49-F238E27FC236}">
                <a16:creationId xmlns:a16="http://schemas.microsoft.com/office/drawing/2014/main" id="{E0976043-C535-4BFA-8EF9-5A00922B020E}"/>
              </a:ext>
            </a:extLst>
          </p:cNvPr>
          <p:cNvSpPr/>
          <p:nvPr/>
        </p:nvSpPr>
        <p:spPr>
          <a:xfrm>
            <a:off x="8346814" y="3488153"/>
            <a:ext cx="1288555" cy="466450"/>
          </a:xfrm>
          <a:prstGeom prst="wedgeRoundRectCallout">
            <a:avLst>
              <a:gd name="adj1" fmla="val -174233"/>
              <a:gd name="adj2" fmla="val -15436"/>
              <a:gd name="adj3" fmla="val 16667"/>
            </a:avLst>
          </a:prstGeom>
          <a:solidFill>
            <a:srgbClr val="0070C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noProof="0" dirty="0">
                <a:solidFill>
                  <a:prstClr val="white"/>
                </a:solidFill>
                <a:latin typeface="Century Gothic" panose="020F0302020204030204"/>
              </a:rPr>
              <a:t>Trou</a:t>
            </a:r>
            <a:r>
              <a:rPr kumimoji="0" lang="fr-FR" sz="2400" b="1" i="0" u="sng" strike="noStrike" kern="1200" cap="none" spc="0" normalizeH="0" baseline="0" noProof="0" dirty="0">
                <a:ln>
                  <a:noFill/>
                </a:ln>
                <a:solidFill>
                  <a:prstClr val="white"/>
                </a:solidFill>
                <a:effectLst/>
                <a:uLnTx/>
                <a:uFillTx/>
                <a:latin typeface="Century Gothic" panose="020F0302020204030204"/>
                <a:ea typeface="+mn-ea"/>
                <a:cs typeface="+mn-cs"/>
              </a:rPr>
              <a:t>in</a:t>
            </a:r>
          </a:p>
        </p:txBody>
      </p:sp>
      <p:sp>
        <p:nvSpPr>
          <p:cNvPr id="26" name="CustomShape 7">
            <a:hlinkClick r:id="" action="ppaction://noaction">
              <a:snd r:embed="rId7" name="FUS2_2.wav"/>
            </a:hlinkClick>
            <a:extLst>
              <a:ext uri="{FF2B5EF4-FFF2-40B4-BE49-F238E27FC236}">
                <a16:creationId xmlns:a16="http://schemas.microsoft.com/office/drawing/2014/main" id="{794B41B9-4280-489C-A85A-05CD12D7A3CD}"/>
              </a:ext>
            </a:extLst>
          </p:cNvPr>
          <p:cNvSpPr/>
          <p:nvPr/>
        </p:nvSpPr>
        <p:spPr>
          <a:xfrm>
            <a:off x="5904115" y="12575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76023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hlinkClick r:id="" action="ppaction://noaction">
                  <a:snd r:embed="rId4" name="FUS2_1.wav"/>
                </a:hlinkClick>
              </a:rPr>
              <a:t>Follow up 1: la liaison </a:t>
            </a:r>
            <a:endParaRPr lang="en-GB" sz="3200" dirty="0">
              <a:hlinkClick r:id="" action="ppaction://noaction">
                <a:snd r:embed="rId4" name="FUS2_1.wav"/>
              </a:hlinkClick>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9715" y="-46344"/>
            <a:ext cx="914400" cy="914400"/>
          </a:xfrm>
          <a:prstGeom prst="rect">
            <a:avLst/>
          </a:prstGeom>
        </p:spPr>
      </p:pic>
      <p:sp>
        <p:nvSpPr>
          <p:cNvPr id="29" name="Speech Bubble: Rectangle with Corners Rounded 28">
            <a:hlinkClick r:id="" action="ppaction://noaction">
              <a:snd r:embed="rId7" name="FUS2_2.wav"/>
            </a:hlinkClick>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947586" y="5840744"/>
            <a:ext cx="1095756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go/am going to Port-au-Prince.</a:t>
            </a:r>
          </a:p>
        </p:txBody>
      </p:sp>
      <p:sp>
        <p:nvSpPr>
          <p:cNvPr id="33" name="TextBox 32">
            <a:extLst>
              <a:ext uri="{FF2B5EF4-FFF2-40B4-BE49-F238E27FC236}">
                <a16:creationId xmlns:a16="http://schemas.microsoft.com/office/drawing/2014/main" id="{8FDB0435-C019-432C-B843-D529A420C14E}"/>
              </a:ext>
            </a:extLst>
          </p:cNvPr>
          <p:cNvSpPr txBox="1"/>
          <p:nvPr/>
        </p:nvSpPr>
        <p:spPr>
          <a:xfrm>
            <a:off x="135468" y="4267814"/>
            <a:ext cx="1249557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8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8000" b="1" i="0" u="none" strike="noStrike" kern="0" cap="none" spc="0" normalizeH="0" baseline="0" noProof="0" dirty="0" err="1">
                <a:ln>
                  <a:noFill/>
                </a:ln>
                <a:solidFill>
                  <a:srgbClr val="FF0066"/>
                </a:solidFill>
                <a:effectLst/>
                <a:uLnTx/>
                <a:uFillTx/>
                <a:latin typeface="Century Gothic" panose="020B0502020202020204" pitchFamily="34" charset="0"/>
                <a:ea typeface="+mn-ea"/>
                <a:cs typeface="Arial"/>
                <a:sym typeface="Arial"/>
              </a:rPr>
              <a:t>s</a:t>
            </a: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8000" b="1" i="0" u="none" strike="noStrike" kern="0" cap="none" spc="0" normalizeH="0" baseline="0" noProof="0" dirty="0">
                <a:ln>
                  <a:noFill/>
                </a:ln>
                <a:solidFill>
                  <a:srgbClr val="FF0066"/>
                </a:solidFill>
                <a:effectLst/>
                <a:uLnTx/>
                <a:uFillTx/>
                <a:latin typeface="Century Gothic" panose="020B0502020202020204" pitchFamily="34" charset="0"/>
                <a:ea typeface="+mn-ea"/>
                <a:cs typeface="Arial"/>
                <a:sym typeface="Arial"/>
              </a:rPr>
              <a:t>à</a:t>
            </a: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Port-au-Pr</a:t>
            </a:r>
            <a:r>
              <a:rPr kumimoji="0" lang="en-GB" sz="8000" b="1"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8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p:txBody>
      </p:sp>
      <p:sp>
        <p:nvSpPr>
          <p:cNvPr id="34" name="Arc 33">
            <a:extLst>
              <a:ext uri="{FF2B5EF4-FFF2-40B4-BE49-F238E27FC236}">
                <a16:creationId xmlns:a16="http://schemas.microsoft.com/office/drawing/2014/main" id="{2338961C-BFAA-4336-B17E-620A11CD3892}"/>
              </a:ext>
            </a:extLst>
          </p:cNvPr>
          <p:cNvSpPr/>
          <p:nvPr/>
        </p:nvSpPr>
        <p:spPr>
          <a:xfrm rot="7925323">
            <a:off x="2815633" y="3678189"/>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35" name="CustomShape 23">
            <a:hlinkClick r:id="" action="ppaction://noaction">
              <a:snd r:embed="rId8" name="FUS6_1.wav"/>
            </a:hlinkClick>
            <a:extLst>
              <a:ext uri="{FF2B5EF4-FFF2-40B4-BE49-F238E27FC236}">
                <a16:creationId xmlns:a16="http://schemas.microsoft.com/office/drawing/2014/main" id="{B314CB56-37CB-44C0-A325-EEC936062D67}"/>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spc="-1" dirty="0">
                <a:solidFill>
                  <a:srgbClr val="FF0066"/>
                </a:solidFill>
                <a:latin typeface="Century Gothic" panose="020B0502020202020204" pitchFamily="34" charset="0"/>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22D17F0-7FD2-4B28-B04E-0E95952728B3}"/>
              </a:ext>
            </a:extLst>
          </p:cNvPr>
          <p:cNvPicPr>
            <a:picLocks noChangeAspect="1"/>
          </p:cNvPicPr>
          <p:nvPr/>
        </p:nvPicPr>
        <p:blipFill>
          <a:blip r:embed="rId9"/>
          <a:stretch>
            <a:fillRect/>
          </a:stretch>
        </p:blipFill>
        <p:spPr>
          <a:xfrm>
            <a:off x="3356331" y="818636"/>
            <a:ext cx="5032040" cy="3489012"/>
          </a:xfrm>
          <a:prstGeom prst="rect">
            <a:avLst/>
          </a:prstGeom>
        </p:spPr>
      </p:pic>
      <p:sp>
        <p:nvSpPr>
          <p:cNvPr id="14" name="CustomShape 7">
            <a:hlinkClick r:id="" action="ppaction://noaction">
              <a:snd r:embed="rId7" name="FUS2_2.wav"/>
            </a:hlinkClick>
            <a:extLst>
              <a:ext uri="{FF2B5EF4-FFF2-40B4-BE49-F238E27FC236}">
                <a16:creationId xmlns:a16="http://schemas.microsoft.com/office/drawing/2014/main" id="{EF2DCF68-9B29-404D-80A8-CDB1A8159EBE}"/>
              </a:ext>
            </a:extLst>
          </p:cNvPr>
          <p:cNvSpPr/>
          <p:nvPr/>
        </p:nvSpPr>
        <p:spPr>
          <a:xfrm>
            <a:off x="5904115" y="12575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1937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995800" cy="675762"/>
          </a:xfrm>
        </p:spPr>
        <p:txBody>
          <a:bodyPr>
            <a:normAutofit fontScale="90000"/>
          </a:bodyPr>
          <a:lstStyle/>
          <a:p>
            <a:r>
              <a:rPr lang="en-GB" sz="3200" b="1" dirty="0">
                <a:solidFill>
                  <a:srgbClr val="002060"/>
                </a:solidFill>
                <a:latin typeface="Century Gothic"/>
                <a:ea typeface="Century Gothic"/>
                <a:cs typeface="Century Gothic"/>
                <a:sym typeface="Century Gothic"/>
                <a:hlinkClick r:id="" action="ppaction://noaction">
                  <a:snd r:embed="rId4" name="FUS2_1.wav"/>
                </a:hlinkClick>
              </a:rPr>
              <a:t>Follow up 1: la liaison </a:t>
            </a:r>
            <a:endParaRPr lang="en-GB" sz="3200" dirty="0">
              <a:hlinkClick r:id="" action="ppaction://noaction">
                <a:snd r:embed="rId4" name="FUS2_1.wav"/>
              </a:hlinkClick>
            </a:endParaRPr>
          </a:p>
        </p:txBody>
      </p:sp>
      <p:sp>
        <p:nvSpPr>
          <p:cNvPr id="27" name="Google Shape;167;p2">
            <a:extLst>
              <a:ext uri="{FF2B5EF4-FFF2-40B4-BE49-F238E27FC236}">
                <a16:creationId xmlns:a16="http://schemas.microsoft.com/office/drawing/2014/main" id="{9BEF0045-2696-42C4-9A76-B57F3335B560}"/>
              </a:ext>
            </a:extLst>
          </p:cNvPr>
          <p:cNvSpPr/>
          <p:nvPr/>
        </p:nvSpPr>
        <p:spPr>
          <a:xfrm>
            <a:off x="188993" y="11694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raphic 27" descr="Teacher">
            <a:extLst>
              <a:ext uri="{FF2B5EF4-FFF2-40B4-BE49-F238E27FC236}">
                <a16:creationId xmlns:a16="http://schemas.microsoft.com/office/drawing/2014/main" id="{8A336F83-BD91-47EC-84A4-EF0A53533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89715" y="-46344"/>
            <a:ext cx="914400" cy="914400"/>
          </a:xfrm>
          <a:prstGeom prst="rect">
            <a:avLst/>
          </a:prstGeom>
        </p:spPr>
      </p:pic>
      <p:sp>
        <p:nvSpPr>
          <p:cNvPr id="29" name="Speech Bubble: Rectangle with Corners Rounded 28">
            <a:hlinkClick r:id="" action="ppaction://noaction">
              <a:snd r:embed="rId7" name="FUS2_2.wav"/>
            </a:hlinkClick>
            <a:extLst>
              <a:ext uri="{FF2B5EF4-FFF2-40B4-BE49-F238E27FC236}">
                <a16:creationId xmlns:a16="http://schemas.microsoft.com/office/drawing/2014/main" id="{BB6DCDCC-EF03-49CB-8BDA-573478687DE9}"/>
              </a:ext>
            </a:extLst>
          </p:cNvPr>
          <p:cNvSpPr/>
          <p:nvPr/>
        </p:nvSpPr>
        <p:spPr>
          <a:xfrm>
            <a:off x="5904115" y="93926"/>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Title 1">
            <a:extLst>
              <a:ext uri="{FF2B5EF4-FFF2-40B4-BE49-F238E27FC236}">
                <a16:creationId xmlns:a16="http://schemas.microsoft.com/office/drawing/2014/main" id="{3E369549-0206-4F26-A0A4-F9D436DC6C64}"/>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32" name="TextBox 31">
            <a:extLst>
              <a:ext uri="{FF2B5EF4-FFF2-40B4-BE49-F238E27FC236}">
                <a16:creationId xmlns:a16="http://schemas.microsoft.com/office/drawing/2014/main" id="{60C70D77-D565-41C6-BB35-55676763A61D}"/>
              </a:ext>
            </a:extLst>
          </p:cNvPr>
          <p:cNvSpPr txBox="1"/>
          <p:nvPr/>
        </p:nvSpPr>
        <p:spPr>
          <a:xfrm>
            <a:off x="724790" y="5882624"/>
            <a:ext cx="109575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She goes/is going to Port-au-Prince.</a:t>
            </a:r>
          </a:p>
        </p:txBody>
      </p:sp>
      <p:sp>
        <p:nvSpPr>
          <p:cNvPr id="33" name="TextBox 32">
            <a:extLst>
              <a:ext uri="{FF2B5EF4-FFF2-40B4-BE49-F238E27FC236}">
                <a16:creationId xmlns:a16="http://schemas.microsoft.com/office/drawing/2014/main" id="{8FDB0435-C019-432C-B843-D529A420C14E}"/>
              </a:ext>
            </a:extLst>
          </p:cNvPr>
          <p:cNvSpPr txBox="1"/>
          <p:nvPr/>
        </p:nvSpPr>
        <p:spPr>
          <a:xfrm>
            <a:off x="0" y="4798896"/>
            <a:ext cx="124955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Elle </a:t>
            </a: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6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aussi</a:t>
            </a: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Port-au-Pr</a:t>
            </a:r>
            <a:r>
              <a:rPr kumimoji="0" lang="en-GB" sz="6600" b="1" i="0" u="sng"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in</a:t>
            </a:r>
            <a:r>
              <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ce.</a:t>
            </a:r>
          </a:p>
        </p:txBody>
      </p:sp>
      <p:sp>
        <p:nvSpPr>
          <p:cNvPr id="35" name="CustomShape 23">
            <a:hlinkClick r:id="" action="ppaction://noaction">
              <a:snd r:embed="rId8" name="FUS7_1.wav"/>
            </a:hlinkClick>
            <a:extLst>
              <a:ext uri="{FF2B5EF4-FFF2-40B4-BE49-F238E27FC236}">
                <a16:creationId xmlns:a16="http://schemas.microsoft.com/office/drawing/2014/main" id="{B314CB56-37CB-44C0-A325-EEC936062D67}"/>
              </a:ext>
            </a:extLst>
          </p:cNvPr>
          <p:cNvSpPr/>
          <p:nvPr/>
        </p:nvSpPr>
        <p:spPr>
          <a:xfrm>
            <a:off x="357059" y="6181182"/>
            <a:ext cx="464040" cy="396360"/>
          </a:xfrm>
          <a:prstGeom prst="actionButtonBlank">
            <a:avLst/>
          </a:prstGeom>
          <a:solidFill>
            <a:srgbClr val="EFF9FB"/>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4FCD79CE-DB1A-4A16-A937-8273E6C10775}"/>
              </a:ext>
            </a:extLst>
          </p:cNvPr>
          <p:cNvPicPr>
            <a:picLocks noChangeAspect="1"/>
          </p:cNvPicPr>
          <p:nvPr/>
        </p:nvPicPr>
        <p:blipFill>
          <a:blip r:embed="rId9"/>
          <a:stretch>
            <a:fillRect/>
          </a:stretch>
        </p:blipFill>
        <p:spPr>
          <a:xfrm>
            <a:off x="1219200" y="1465146"/>
            <a:ext cx="9753600" cy="3333750"/>
          </a:xfrm>
          <a:prstGeom prst="rect">
            <a:avLst/>
          </a:prstGeom>
        </p:spPr>
      </p:pic>
      <p:sp>
        <p:nvSpPr>
          <p:cNvPr id="16" name="Speech Bubble: Rectangle with Corners Rounded 15">
            <a:hlinkClick r:id="" action="ppaction://noaction">
              <a:snd r:embed="rId10" name="FUS7_2.wav"/>
            </a:hlinkClick>
            <a:extLst>
              <a:ext uri="{FF2B5EF4-FFF2-40B4-BE49-F238E27FC236}">
                <a16:creationId xmlns:a16="http://schemas.microsoft.com/office/drawing/2014/main" id="{A000EFA5-871E-43D5-B532-C76116E21126}"/>
              </a:ext>
            </a:extLst>
          </p:cNvPr>
          <p:cNvSpPr/>
          <p:nvPr/>
        </p:nvSpPr>
        <p:spPr>
          <a:xfrm>
            <a:off x="188993" y="819366"/>
            <a:ext cx="3995800" cy="1017270"/>
          </a:xfrm>
          <a:prstGeom prst="wedgeRoundRectCallout">
            <a:avLst>
              <a:gd name="adj1" fmla="val 46171"/>
              <a:gd name="adj2" fmla="val 1117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Port-au-Prince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est</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la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capitale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d’Haïti</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3200" b="0" i="0" u="none" strike="noStrike" kern="1200" cap="none" spc="0" normalizeH="0" baseline="0" noProof="0" dirty="0">
              <a:ln>
                <a:noFill/>
              </a:ln>
              <a:solidFill>
                <a:prstClr val="white"/>
              </a:solidFill>
              <a:effectLst/>
              <a:uLnTx/>
              <a:uFillTx/>
              <a:latin typeface="Century Gothic" panose="020F0302020204030204"/>
            </a:endParaRPr>
          </a:p>
        </p:txBody>
      </p:sp>
      <p:sp>
        <p:nvSpPr>
          <p:cNvPr id="14" name="CustomShape 7">
            <a:hlinkClick r:id="" action="ppaction://noaction">
              <a:snd r:embed="rId7" name="FUS2_2.wav"/>
            </a:hlinkClick>
            <a:extLst>
              <a:ext uri="{FF2B5EF4-FFF2-40B4-BE49-F238E27FC236}">
                <a16:creationId xmlns:a16="http://schemas.microsoft.com/office/drawing/2014/main" id="{4778546A-56CE-499A-BD63-287BB62824D5}"/>
              </a:ext>
            </a:extLst>
          </p:cNvPr>
          <p:cNvSpPr/>
          <p:nvPr/>
        </p:nvSpPr>
        <p:spPr>
          <a:xfrm>
            <a:off x="5904115" y="125753"/>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9453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119399" y="2251504"/>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and ‘in’ [1/2]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58314"/>
            <a:ext cx="1074220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the preposition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being/arriving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town/city:</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0">
            <a:alphaModFix/>
          </a:blip>
          <a:srcRect/>
          <a:stretch/>
        </p:blipFill>
        <p:spPr>
          <a:xfrm>
            <a:off x="0" y="2976868"/>
            <a:ext cx="404055" cy="551001"/>
          </a:xfrm>
          <a:prstGeom prst="rect">
            <a:avLst/>
          </a:prstGeom>
          <a:noFill/>
          <a:ln>
            <a:noFill/>
          </a:ln>
        </p:spPr>
      </p:pic>
      <p:sp>
        <p:nvSpPr>
          <p:cNvPr id="40" name="Google Shape;171;p8">
            <a:extLst>
              <a:ext uri="{FF2B5EF4-FFF2-40B4-BE49-F238E27FC236}">
                <a16:creationId xmlns:a16="http://schemas.microsoft.com/office/drawing/2014/main" id="{644BBCE2-49EF-4557-9D4C-F2F164521722}"/>
              </a:ext>
            </a:extLst>
          </p:cNvPr>
          <p:cNvSpPr txBox="1"/>
          <p:nvPr/>
        </p:nvSpPr>
        <p:spPr>
          <a:xfrm>
            <a:off x="166881" y="2300331"/>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2146053" y="2251504"/>
            <a:ext cx="2940297"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2076956" y="2300757"/>
            <a:ext cx="31520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5653604" y="225423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10">
            <a:alphaModFix/>
          </a:blip>
          <a:srcRect/>
          <a:stretch/>
        </p:blipFill>
        <p:spPr>
          <a:xfrm>
            <a:off x="5202067" y="2930338"/>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5701086" y="2930338"/>
            <a:ext cx="17906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t>
            </a: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5701086" y="230306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8641783" y="2282753"/>
            <a:ext cx="3151334"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8715682" y="2300337"/>
            <a:ext cx="31775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4" name="Straight Arrow Connector 3">
            <a:extLst>
              <a:ext uri="{FF2B5EF4-FFF2-40B4-BE49-F238E27FC236}">
                <a16:creationId xmlns:a16="http://schemas.microsoft.com/office/drawing/2014/main" id="{D3145F9D-A1F4-43BE-830C-7E5BC25C7C95}"/>
              </a:ext>
            </a:extLst>
          </p:cNvPr>
          <p:cNvCxnSpPr>
            <a:cxnSpLocks/>
            <a:stCxn id="43" idx="0"/>
          </p:cNvCxnSpPr>
          <p:nvPr/>
        </p:nvCxnSpPr>
        <p:spPr>
          <a:xfrm flipH="1" flipV="1">
            <a:off x="1596311" y="3351460"/>
            <a:ext cx="439074" cy="1130011"/>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BD1ABF8-37E3-4C8D-8D28-70EFFC4ED7DB}"/>
              </a:ext>
            </a:extLst>
          </p:cNvPr>
          <p:cNvCxnSpPr>
            <a:cxnSpLocks/>
          </p:cNvCxnSpPr>
          <p:nvPr/>
        </p:nvCxnSpPr>
        <p:spPr>
          <a:xfrm flipV="1">
            <a:off x="2024047" y="3403034"/>
            <a:ext cx="4015231" cy="1101079"/>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4B8F32C3-4FA8-4270-A064-4BD9E175F679}"/>
              </a:ext>
            </a:extLst>
          </p:cNvPr>
          <p:cNvSpPr/>
          <p:nvPr/>
        </p:nvSpPr>
        <p:spPr>
          <a:xfrm>
            <a:off x="5606122" y="3932105"/>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4" name="Google Shape;183;p8">
            <a:extLst>
              <a:ext uri="{FF2B5EF4-FFF2-40B4-BE49-F238E27FC236}">
                <a16:creationId xmlns:a16="http://schemas.microsoft.com/office/drawing/2014/main" id="{D34CB69D-B3AF-48D7-A690-20297CDCEA5D}"/>
              </a:ext>
            </a:extLst>
          </p:cNvPr>
          <p:cNvPicPr preferRelativeResize="0"/>
          <p:nvPr/>
        </p:nvPicPr>
        <p:blipFill rotWithShape="1">
          <a:blip r:embed="rId10">
            <a:alphaModFix/>
          </a:blip>
          <a:srcRect/>
          <a:stretch/>
        </p:blipFill>
        <p:spPr>
          <a:xfrm>
            <a:off x="5182592" y="4825007"/>
            <a:ext cx="404055" cy="551001"/>
          </a:xfrm>
          <a:prstGeom prst="rect">
            <a:avLst/>
          </a:prstGeom>
          <a:noFill/>
          <a:ln>
            <a:noFill/>
          </a:ln>
        </p:spPr>
      </p:pic>
      <p:sp>
        <p:nvSpPr>
          <p:cNvPr id="35" name="Google Shape;171;p8">
            <a:extLst>
              <a:ext uri="{FF2B5EF4-FFF2-40B4-BE49-F238E27FC236}">
                <a16:creationId xmlns:a16="http://schemas.microsoft.com/office/drawing/2014/main" id="{C18F2852-EAC8-4F81-939C-5F16392868F1}"/>
              </a:ext>
            </a:extLst>
          </p:cNvPr>
          <p:cNvSpPr txBox="1"/>
          <p:nvPr/>
        </p:nvSpPr>
        <p:spPr>
          <a:xfrm>
            <a:off x="5586647" y="4718005"/>
            <a:ext cx="296649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arriving …</a:t>
            </a:r>
          </a:p>
        </p:txBody>
      </p:sp>
      <p:sp>
        <p:nvSpPr>
          <p:cNvPr id="36" name="Google Shape;171;p8">
            <a:extLst>
              <a:ext uri="{FF2B5EF4-FFF2-40B4-BE49-F238E27FC236}">
                <a16:creationId xmlns:a16="http://schemas.microsoft.com/office/drawing/2014/main" id="{F0CAE597-2FA2-4E43-84DD-CFB9C2A153AA}"/>
              </a:ext>
            </a:extLst>
          </p:cNvPr>
          <p:cNvSpPr txBox="1"/>
          <p:nvPr/>
        </p:nvSpPr>
        <p:spPr>
          <a:xfrm>
            <a:off x="5653604" y="3980932"/>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J’arrive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F4E0ED1-C0CD-457A-892B-90783C90CF52}"/>
              </a:ext>
            </a:extLst>
          </p:cNvPr>
          <p:cNvSpPr/>
          <p:nvPr/>
        </p:nvSpPr>
        <p:spPr>
          <a:xfrm>
            <a:off x="8572616" y="3922283"/>
            <a:ext cx="322956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4592BD98-7DAA-45D1-8EA3-DE805BDF4718}"/>
              </a:ext>
            </a:extLst>
          </p:cNvPr>
          <p:cNvSpPr txBox="1"/>
          <p:nvPr/>
        </p:nvSpPr>
        <p:spPr>
          <a:xfrm>
            <a:off x="8650842" y="3996897"/>
            <a:ext cx="35110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C1C7D45-88E6-45E6-AE1B-2E60AA06998C}"/>
              </a:ext>
            </a:extLst>
          </p:cNvPr>
          <p:cNvSpPr txBox="1"/>
          <p:nvPr/>
        </p:nvSpPr>
        <p:spPr>
          <a:xfrm>
            <a:off x="8572616" y="4788170"/>
            <a:ext cx="3410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Port-au-Prince.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45" name="TextBox 44">
            <a:extLst>
              <a:ext uri="{FF2B5EF4-FFF2-40B4-BE49-F238E27FC236}">
                <a16:creationId xmlns:a16="http://schemas.microsoft.com/office/drawing/2014/main" id="{AC2B679E-E64A-4C7C-9BB2-9D4CA279BEF8}"/>
              </a:ext>
            </a:extLst>
          </p:cNvPr>
          <p:cNvSpPr txBox="1"/>
          <p:nvPr/>
        </p:nvSpPr>
        <p:spPr>
          <a:xfrm>
            <a:off x="8641783" y="2916555"/>
            <a:ext cx="32514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Port-au-Prince.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451537" y="2976868"/>
            <a:ext cx="4505455" cy="954067"/>
          </a:xfrm>
          <a:prstGeom prst="rect">
            <a:avLst/>
          </a:prstGeom>
          <a:noFill/>
          <a:ln>
            <a:noFill/>
          </a:ln>
        </p:spPr>
        <p:txBody>
          <a:bodyPr spcFirstLastPara="1" wrap="square" lIns="91425" tIns="45700" rIns="91425" bIns="45700" anchor="t" anchorCtr="0">
            <a:spAutoFit/>
          </a:bodyPr>
          <a:lstStyle/>
          <a:p>
            <a:pPr lvl="0">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Port-au-Prince.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cxnSp>
        <p:nvCxnSpPr>
          <p:cNvPr id="48" name="Straight Arrow Connector 47">
            <a:extLst>
              <a:ext uri="{FF2B5EF4-FFF2-40B4-BE49-F238E27FC236}">
                <a16:creationId xmlns:a16="http://schemas.microsoft.com/office/drawing/2014/main" id="{C559C0C3-C01A-4F7A-A8D6-94C5735A937A}"/>
              </a:ext>
            </a:extLst>
          </p:cNvPr>
          <p:cNvCxnSpPr>
            <a:cxnSpLocks/>
            <a:endCxn id="35" idx="1"/>
          </p:cNvCxnSpPr>
          <p:nvPr/>
        </p:nvCxnSpPr>
        <p:spPr>
          <a:xfrm>
            <a:off x="2023425" y="4572857"/>
            <a:ext cx="3563222" cy="622182"/>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08510" y="4481471"/>
            <a:ext cx="3653750" cy="1354867"/>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 is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verb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that tells us whether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means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8_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FUS8_2.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US8_3.wav"/>
                                        </p:tgtEl>
                                      </p:cMediaNode>
                                    </p:audio>
                                  </p:sub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FUS8_4.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FUS8_5.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FUS8_6.wav"/>
                                        </p:tgtEl>
                                      </p:cMediaNode>
                                    </p:audio>
                                  </p:sub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par>
                                <p:cTn id="79" presetID="10"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500"/>
                                        <p:tgtEl>
                                          <p:spTgt spid="71"/>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40" grpId="0"/>
      <p:bldP spid="29" grpId="0" animBg="1"/>
      <p:bldP spid="31" grpId="0"/>
      <p:bldP spid="37" grpId="0" animBg="1"/>
      <p:bldP spid="42" grpId="0"/>
      <p:bldP spid="46" grpId="0"/>
      <p:bldP spid="47" grpId="0" animBg="1"/>
      <p:bldP spid="53" grpId="0"/>
      <p:bldP spid="33" grpId="0" animBg="1"/>
      <p:bldP spid="35" grpId="0"/>
      <p:bldP spid="36" grpId="0"/>
      <p:bldP spid="39" grpId="0" animBg="1"/>
      <p:bldP spid="41" grpId="0"/>
      <p:bldP spid="44" grpId="0"/>
      <p:bldP spid="45" grpId="0"/>
      <p:bldP spid="50"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451537" y="172493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‘in’ and ‘at’ the… [2/2]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1">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58314"/>
            <a:ext cx="10742206"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t>
            </a:r>
            <a:r>
              <a:rPr lang="en-GB" sz="2800" dirty="0">
                <a:solidFill>
                  <a:srgbClr val="002060"/>
                </a:solidFill>
                <a:latin typeface="Century Gothic" panose="020B0502020202020204" pitchFamily="34" charset="0"/>
              </a:rPr>
              <a:t>a noun </a:t>
            </a:r>
            <a:r>
              <a:rPr lang="en-GB" sz="2800" b="1" dirty="0">
                <a:solidFill>
                  <a:srgbClr val="002060"/>
                </a:solidFill>
                <a:latin typeface="Century Gothic" panose="020B0502020202020204" pitchFamily="34" charset="0"/>
              </a:rPr>
              <a:t>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can mean ‘to’, ‘in’ or ‘at’ the:</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2">
            <a:alphaModFix/>
          </a:blip>
          <a:srcRect/>
          <a:stretch/>
        </p:blipFill>
        <p:spPr>
          <a:xfrm>
            <a:off x="62028" y="2325050"/>
            <a:ext cx="404055" cy="551001"/>
          </a:xfrm>
          <a:prstGeom prst="rect">
            <a:avLst/>
          </a:prstGeom>
          <a:noFill/>
          <a:ln>
            <a:noFill/>
          </a:ln>
        </p:spPr>
      </p:pic>
      <p:sp>
        <p:nvSpPr>
          <p:cNvPr id="40" name="Google Shape;171;p8">
            <a:extLst>
              <a:ext uri="{FF2B5EF4-FFF2-40B4-BE49-F238E27FC236}">
                <a16:creationId xmlns:a16="http://schemas.microsoft.com/office/drawing/2014/main" id="{644BBCE2-49EF-4557-9D4C-F2F164521722}"/>
              </a:ext>
            </a:extLst>
          </p:cNvPr>
          <p:cNvSpPr txBox="1"/>
          <p:nvPr/>
        </p:nvSpPr>
        <p:spPr>
          <a:xfrm>
            <a:off x="499019" y="177376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3004237" y="172493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3051719" y="177376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5890320" y="1717205"/>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12">
            <a:alphaModFix/>
          </a:blip>
          <a:srcRect/>
          <a:stretch/>
        </p:blipFill>
        <p:spPr>
          <a:xfrm>
            <a:off x="5496322" y="2296946"/>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5937802" y="2289616"/>
            <a:ext cx="17906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t>
            </a: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5937802" y="1766032"/>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8878499" y="1721537"/>
            <a:ext cx="3151334"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8952398" y="1739121"/>
            <a:ext cx="31775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4" name="Straight Arrow Connector 3">
            <a:extLst>
              <a:ext uri="{FF2B5EF4-FFF2-40B4-BE49-F238E27FC236}">
                <a16:creationId xmlns:a16="http://schemas.microsoft.com/office/drawing/2014/main" id="{D3145F9D-A1F4-43BE-830C-7E5BC25C7C95}"/>
              </a:ext>
            </a:extLst>
          </p:cNvPr>
          <p:cNvCxnSpPr>
            <a:cxnSpLocks/>
            <a:stCxn id="43" idx="0"/>
          </p:cNvCxnSpPr>
          <p:nvPr/>
        </p:nvCxnSpPr>
        <p:spPr>
          <a:xfrm flipH="1" flipV="1">
            <a:off x="1347735" y="2767105"/>
            <a:ext cx="723549" cy="109853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BD1ABF8-37E3-4C8D-8D28-70EFFC4ED7DB}"/>
              </a:ext>
            </a:extLst>
          </p:cNvPr>
          <p:cNvCxnSpPr>
            <a:cxnSpLocks/>
          </p:cNvCxnSpPr>
          <p:nvPr/>
        </p:nvCxnSpPr>
        <p:spPr>
          <a:xfrm flipV="1">
            <a:off x="2074141" y="2793805"/>
            <a:ext cx="3826236" cy="171060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4B8F32C3-4FA8-4270-A064-4BD9E175F679}"/>
              </a:ext>
            </a:extLst>
          </p:cNvPr>
          <p:cNvSpPr/>
          <p:nvPr/>
        </p:nvSpPr>
        <p:spPr>
          <a:xfrm>
            <a:off x="5871698" y="3026564"/>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4" name="Google Shape;183;p8">
            <a:extLst>
              <a:ext uri="{FF2B5EF4-FFF2-40B4-BE49-F238E27FC236}">
                <a16:creationId xmlns:a16="http://schemas.microsoft.com/office/drawing/2014/main" id="{D34CB69D-B3AF-48D7-A690-20297CDCEA5D}"/>
              </a:ext>
            </a:extLst>
          </p:cNvPr>
          <p:cNvPicPr preferRelativeResize="0"/>
          <p:nvPr/>
        </p:nvPicPr>
        <p:blipFill rotWithShape="1">
          <a:blip r:embed="rId12">
            <a:alphaModFix/>
          </a:blip>
          <a:srcRect/>
          <a:stretch/>
        </p:blipFill>
        <p:spPr>
          <a:xfrm>
            <a:off x="5367066" y="3905937"/>
            <a:ext cx="404055" cy="551001"/>
          </a:xfrm>
          <a:prstGeom prst="rect">
            <a:avLst/>
          </a:prstGeom>
          <a:noFill/>
          <a:ln>
            <a:noFill/>
          </a:ln>
        </p:spPr>
      </p:pic>
      <p:sp>
        <p:nvSpPr>
          <p:cNvPr id="35" name="Google Shape;171;p8">
            <a:extLst>
              <a:ext uri="{FF2B5EF4-FFF2-40B4-BE49-F238E27FC236}">
                <a16:creationId xmlns:a16="http://schemas.microsoft.com/office/drawing/2014/main" id="{C18F2852-EAC8-4F81-939C-5F16392868F1}"/>
              </a:ext>
            </a:extLst>
          </p:cNvPr>
          <p:cNvSpPr txBox="1"/>
          <p:nvPr/>
        </p:nvSpPr>
        <p:spPr>
          <a:xfrm>
            <a:off x="5809877" y="3681389"/>
            <a:ext cx="296649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arriving …</a:t>
            </a:r>
          </a:p>
        </p:txBody>
      </p:sp>
      <p:sp>
        <p:nvSpPr>
          <p:cNvPr id="36" name="Google Shape;171;p8">
            <a:extLst>
              <a:ext uri="{FF2B5EF4-FFF2-40B4-BE49-F238E27FC236}">
                <a16:creationId xmlns:a16="http://schemas.microsoft.com/office/drawing/2014/main" id="{F0CAE597-2FA2-4E43-84DD-CFB9C2A153AA}"/>
              </a:ext>
            </a:extLst>
          </p:cNvPr>
          <p:cNvSpPr txBox="1"/>
          <p:nvPr/>
        </p:nvSpPr>
        <p:spPr>
          <a:xfrm>
            <a:off x="5919180" y="3075391"/>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J’arrive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BF4E0ED1-C0CD-457A-892B-90783C90CF52}"/>
              </a:ext>
            </a:extLst>
          </p:cNvPr>
          <p:cNvSpPr/>
          <p:nvPr/>
        </p:nvSpPr>
        <p:spPr>
          <a:xfrm>
            <a:off x="8838192" y="3016742"/>
            <a:ext cx="322956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4592BD98-7DAA-45D1-8EA3-DE805BDF4718}"/>
              </a:ext>
            </a:extLst>
          </p:cNvPr>
          <p:cNvSpPr txBox="1"/>
          <p:nvPr/>
        </p:nvSpPr>
        <p:spPr>
          <a:xfrm>
            <a:off x="8916418" y="3091356"/>
            <a:ext cx="35110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montagne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C1C7D45-88E6-45E6-AE1B-2E60AA06998C}"/>
              </a:ext>
            </a:extLst>
          </p:cNvPr>
          <p:cNvSpPr txBox="1"/>
          <p:nvPr/>
        </p:nvSpPr>
        <p:spPr>
          <a:xfrm>
            <a:off x="8838192" y="3865635"/>
            <a:ext cx="3410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mountains.</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45" name="TextBox 44">
            <a:extLst>
              <a:ext uri="{FF2B5EF4-FFF2-40B4-BE49-F238E27FC236}">
                <a16:creationId xmlns:a16="http://schemas.microsoft.com/office/drawing/2014/main" id="{AC2B679E-E64A-4C7C-9BB2-9D4CA279BEF8}"/>
              </a:ext>
            </a:extLst>
          </p:cNvPr>
          <p:cNvSpPr txBox="1"/>
          <p:nvPr/>
        </p:nvSpPr>
        <p:spPr>
          <a:xfrm>
            <a:off x="8878499" y="2299664"/>
            <a:ext cx="32514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421004" y="2295579"/>
            <a:ext cx="48051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port.</a:t>
            </a:r>
          </a:p>
        </p:txBody>
      </p:sp>
      <p:cxnSp>
        <p:nvCxnSpPr>
          <p:cNvPr id="48" name="Straight Arrow Connector 47">
            <a:extLst>
              <a:ext uri="{FF2B5EF4-FFF2-40B4-BE49-F238E27FC236}">
                <a16:creationId xmlns:a16="http://schemas.microsoft.com/office/drawing/2014/main" id="{C559C0C3-C01A-4F7A-A8D6-94C5735A937A}"/>
              </a:ext>
            </a:extLst>
          </p:cNvPr>
          <p:cNvCxnSpPr>
            <a:cxnSpLocks/>
          </p:cNvCxnSpPr>
          <p:nvPr/>
        </p:nvCxnSpPr>
        <p:spPr>
          <a:xfrm flipV="1">
            <a:off x="2056675" y="4424056"/>
            <a:ext cx="3309801" cy="14009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CCD4AF7E-B91E-4D7F-805C-45F8378A2711}"/>
              </a:ext>
            </a:extLst>
          </p:cNvPr>
          <p:cNvSpPr/>
          <p:nvPr/>
        </p:nvSpPr>
        <p:spPr>
          <a:xfrm>
            <a:off x="5776734" y="5023043"/>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2" name="Google Shape;183;p8">
            <a:extLst>
              <a:ext uri="{FF2B5EF4-FFF2-40B4-BE49-F238E27FC236}">
                <a16:creationId xmlns:a16="http://schemas.microsoft.com/office/drawing/2014/main" id="{BF3A7AE6-7E32-4A23-9BAA-C705C1C22D30}"/>
              </a:ext>
            </a:extLst>
          </p:cNvPr>
          <p:cNvPicPr preferRelativeResize="0"/>
          <p:nvPr/>
        </p:nvPicPr>
        <p:blipFill rotWithShape="1">
          <a:blip r:embed="rId12">
            <a:alphaModFix/>
          </a:blip>
          <a:srcRect/>
          <a:stretch/>
        </p:blipFill>
        <p:spPr>
          <a:xfrm>
            <a:off x="5364204" y="5893942"/>
            <a:ext cx="404055" cy="551001"/>
          </a:xfrm>
          <a:prstGeom prst="rect">
            <a:avLst/>
          </a:prstGeom>
          <a:noFill/>
          <a:ln>
            <a:noFill/>
          </a:ln>
        </p:spPr>
      </p:pic>
      <p:sp>
        <p:nvSpPr>
          <p:cNvPr id="54" name="Google Shape;171;p8">
            <a:extLst>
              <a:ext uri="{FF2B5EF4-FFF2-40B4-BE49-F238E27FC236}">
                <a16:creationId xmlns:a16="http://schemas.microsoft.com/office/drawing/2014/main" id="{D2467016-C874-4286-949E-F812749ACAD5}"/>
              </a:ext>
            </a:extLst>
          </p:cNvPr>
          <p:cNvSpPr txBox="1"/>
          <p:nvPr/>
        </p:nvSpPr>
        <p:spPr>
          <a:xfrm>
            <a:off x="5714913" y="5677868"/>
            <a:ext cx="296649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stay/</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staying …</a:t>
            </a:r>
          </a:p>
        </p:txBody>
      </p:sp>
      <p:sp>
        <p:nvSpPr>
          <p:cNvPr id="55" name="Google Shape;171;p8">
            <a:extLst>
              <a:ext uri="{FF2B5EF4-FFF2-40B4-BE49-F238E27FC236}">
                <a16:creationId xmlns:a16="http://schemas.microsoft.com/office/drawing/2014/main" id="{61CDF6A5-76C8-40BB-B2FF-CCCAF003DDCB}"/>
              </a:ext>
            </a:extLst>
          </p:cNvPr>
          <p:cNvSpPr txBox="1"/>
          <p:nvPr/>
        </p:nvSpPr>
        <p:spPr>
          <a:xfrm>
            <a:off x="5824216" y="5071870"/>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Rectangle: Rounded Corners 55">
            <a:extLst>
              <a:ext uri="{FF2B5EF4-FFF2-40B4-BE49-F238E27FC236}">
                <a16:creationId xmlns:a16="http://schemas.microsoft.com/office/drawing/2014/main" id="{29772274-8B6C-4DB0-AE40-F47AEBC40126}"/>
              </a:ext>
            </a:extLst>
          </p:cNvPr>
          <p:cNvSpPr/>
          <p:nvPr/>
        </p:nvSpPr>
        <p:spPr>
          <a:xfrm>
            <a:off x="8743228" y="5013221"/>
            <a:ext cx="322956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Google Shape;171;p8">
            <a:extLst>
              <a:ext uri="{FF2B5EF4-FFF2-40B4-BE49-F238E27FC236}">
                <a16:creationId xmlns:a16="http://schemas.microsoft.com/office/drawing/2014/main" id="{D3144064-FF38-41E5-AE09-9458C3748E41}"/>
              </a:ext>
            </a:extLst>
          </p:cNvPr>
          <p:cNvSpPr txBox="1"/>
          <p:nvPr/>
        </p:nvSpPr>
        <p:spPr>
          <a:xfrm>
            <a:off x="8821454" y="5087835"/>
            <a:ext cx="351109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l’</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hôtel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8CA9AC57-313B-4FFA-B814-5C5B8569CB02}"/>
              </a:ext>
            </a:extLst>
          </p:cNvPr>
          <p:cNvSpPr txBox="1"/>
          <p:nvPr/>
        </p:nvSpPr>
        <p:spPr>
          <a:xfrm>
            <a:off x="8743228" y="5862114"/>
            <a:ext cx="3410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hotel.</a:t>
            </a:r>
            <a:endParaRPr kumimoji="0" lang="en-GB" sz="2800" b="0" i="0" u="none" strike="noStrike" kern="1200" cap="none" spc="0" normalizeH="0" baseline="0" noProof="0" dirty="0">
              <a:ln>
                <a:noFill/>
              </a:ln>
              <a:solidFill>
                <a:prstClr val="black"/>
              </a:solidFill>
              <a:effectLst/>
              <a:uLnTx/>
              <a:uFillTx/>
              <a:latin typeface="Arial"/>
            </a:endParaRPr>
          </a:p>
        </p:txBody>
      </p:sp>
      <p:cxnSp>
        <p:nvCxnSpPr>
          <p:cNvPr id="59" name="Straight Arrow Connector 58">
            <a:extLst>
              <a:ext uri="{FF2B5EF4-FFF2-40B4-BE49-F238E27FC236}">
                <a16:creationId xmlns:a16="http://schemas.microsoft.com/office/drawing/2014/main" id="{0E86D311-EA73-4EBD-87FC-9D374D284542}"/>
              </a:ext>
            </a:extLst>
          </p:cNvPr>
          <p:cNvCxnSpPr>
            <a:cxnSpLocks/>
          </p:cNvCxnSpPr>
          <p:nvPr/>
        </p:nvCxnSpPr>
        <p:spPr>
          <a:xfrm>
            <a:off x="2141263" y="4531105"/>
            <a:ext cx="3303439" cy="1255629"/>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44409" y="3865635"/>
            <a:ext cx="3653750" cy="1354867"/>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 is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verb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that tells us whether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à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means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in</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at</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0" name="Speech Bubble: Rectangle with Corners Rounded 59">
            <a:extLst>
              <a:ext uri="{FF2B5EF4-FFF2-40B4-BE49-F238E27FC236}">
                <a16:creationId xmlns:a16="http://schemas.microsoft.com/office/drawing/2014/main" id="{CFA6E0DC-7ED6-4D54-B676-967230010298}"/>
              </a:ext>
            </a:extLst>
          </p:cNvPr>
          <p:cNvSpPr/>
          <p:nvPr/>
        </p:nvSpPr>
        <p:spPr>
          <a:xfrm>
            <a:off x="216120" y="5333460"/>
            <a:ext cx="3653750" cy="1354867"/>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300" dirty="0">
                <a:solidFill>
                  <a:srgbClr val="002060"/>
                </a:solidFill>
                <a:latin typeface="Century Gothic" panose="020B0502020202020204" pitchFamily="34" charset="0"/>
              </a:rPr>
              <a:t>Don’t worry! Just choose the English word that sounds right to you.</a:t>
            </a:r>
            <a:endParaRPr kumimoji="0" lang="en-GB" sz="230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5037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US8_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FUS9_2.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US9_3.wav"/>
                                        </p:tgtEl>
                                      </p:cMediaNode>
                                    </p:audio>
                                  </p:sub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FUS9_4.wav"/>
                                        </p:tgtEl>
                                      </p:cMediaNode>
                                    </p:audio>
                                  </p:sub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FUS9_5.wav"/>
                                        </p:tgtEl>
                                      </p:cMediaNode>
                                    </p:audio>
                                  </p:sub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8" name="FUS9_6.wav"/>
                                        </p:tgtEl>
                                      </p:cMediaNode>
                                    </p:audio>
                                  </p:sub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9" name="FUS9_7.wav"/>
                                        </p:tgtEl>
                                      </p:cMediaNode>
                                    </p:audio>
                                  </p:sub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0" name="FUS9_8.wav"/>
                                        </p:tgtEl>
                                      </p:cMediaNode>
                                    </p:audio>
                                  </p:subTnLst>
                                </p:cTn>
                              </p:par>
                              <p:par>
                                <p:cTn id="81" presetID="1" presetClass="entr" presetSubtype="0" fill="hold" grpId="0"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par>
                                <p:cTn id="103" presetID="10" presetClass="entr" presetSubtype="0" fill="hold"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fade">
                                      <p:cBhvr>
                                        <p:cTn id="105" dur="500"/>
                                        <p:tgtEl>
                                          <p:spTgt spid="71"/>
                                        </p:tgtEl>
                                      </p:cBhvr>
                                    </p:animEffect>
                                  </p:childTnLst>
                                </p:cTn>
                              </p:par>
                              <p:par>
                                <p:cTn id="106" presetID="10" presetClass="entr" presetSubtype="0" fill="hold" nodeType="withEffect">
                                  <p:stCondLst>
                                    <p:cond delay="0"/>
                                  </p:stCondLst>
                                  <p:childTnLst>
                                    <p:set>
                                      <p:cBhvr>
                                        <p:cTn id="107" dur="1" fill="hold">
                                          <p:stCondLst>
                                            <p:cond delay="0"/>
                                          </p:stCondLst>
                                        </p:cTn>
                                        <p:tgtEl>
                                          <p:spTgt spid="48"/>
                                        </p:tgtEl>
                                        <p:attrNameLst>
                                          <p:attrName>style.visibility</p:attrName>
                                        </p:attrNameLst>
                                      </p:cBhvr>
                                      <p:to>
                                        <p:strVal val="visible"/>
                                      </p:to>
                                    </p:set>
                                    <p:animEffect transition="in" filter="fade">
                                      <p:cBhvr>
                                        <p:cTn id="108" dur="500"/>
                                        <p:tgtEl>
                                          <p:spTgt spid="48"/>
                                        </p:tgtEl>
                                      </p:cBhvr>
                                    </p:animEffect>
                                  </p:childTnLst>
                                </p:cTn>
                              </p:par>
                              <p:par>
                                <p:cTn id="109" presetID="10" presetClass="entr" presetSubtype="0" fill="hold" nodeType="with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fade">
                                      <p:cBhvr>
                                        <p:cTn id="111" dur="500"/>
                                        <p:tgtEl>
                                          <p:spTgt spid="5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fade">
                                      <p:cBhvr>
                                        <p:cTn id="11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40" grpId="0"/>
      <p:bldP spid="29" grpId="0" animBg="1"/>
      <p:bldP spid="31" grpId="0"/>
      <p:bldP spid="37" grpId="0" animBg="1"/>
      <p:bldP spid="42" grpId="0"/>
      <p:bldP spid="46" grpId="0"/>
      <p:bldP spid="47" grpId="0" animBg="1"/>
      <p:bldP spid="53" grpId="0"/>
      <p:bldP spid="33" grpId="0" animBg="1"/>
      <p:bldP spid="35" grpId="0"/>
      <p:bldP spid="36" grpId="0"/>
      <p:bldP spid="39" grpId="0" animBg="1"/>
      <p:bldP spid="41" grpId="0"/>
      <p:bldP spid="44" grpId="0"/>
      <p:bldP spid="45" grpId="0"/>
      <p:bldP spid="50" grpId="0"/>
      <p:bldP spid="51" grpId="0" animBg="1"/>
      <p:bldP spid="54" grpId="0"/>
      <p:bldP spid="55" grpId="0"/>
      <p:bldP spid="56" grpId="0" animBg="1"/>
      <p:bldP spid="57" grpId="0"/>
      <p:bldP spid="58" grpId="0"/>
      <p:bldP spid="43" grpId="0" animBg="1"/>
      <p:bldP spid="60"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2157</TotalTime>
  <Words>2882</Words>
  <Application>Microsoft Office PowerPoint</Application>
  <PresentationFormat>Widescreen</PresentationFormat>
  <Paragraphs>438</Paragraphs>
  <Slides>16</Slides>
  <Notes>16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Arial</vt:lpstr>
      <vt:lpstr>Calibri</vt:lpstr>
      <vt:lpstr>Calibri Light</vt:lpstr>
      <vt:lpstr>Century Gothic</vt:lpstr>
      <vt:lpstr>Eras Demi ITC</vt:lpstr>
      <vt:lpstr>Modern Love</vt:lpstr>
      <vt:lpstr>Proxima Nova</vt:lpstr>
      <vt:lpstr>Segoe Print</vt:lpstr>
      <vt:lpstr>Symbol</vt:lpstr>
      <vt:lpstr>Tw Cen MT</vt:lpstr>
      <vt:lpstr>Wingdings</vt:lpstr>
      <vt:lpstr>1_Office Theme</vt:lpstr>
      <vt:lpstr>Office Theme</vt:lpstr>
      <vt:lpstr>2_Office Theme</vt:lpstr>
      <vt:lpstr>3_Office Theme</vt:lpstr>
      <vt:lpstr>Saying where you are going and what there is there</vt:lpstr>
      <vt:lpstr>Follow up 1: la liaison </vt:lpstr>
      <vt:lpstr>Follow up 1: la liaison </vt:lpstr>
      <vt:lpstr>Follow up 1: la liaison </vt:lpstr>
      <vt:lpstr>Follow up 1: la liaison </vt:lpstr>
      <vt:lpstr>Follow up 1: la liaison </vt:lpstr>
      <vt:lpstr>Follow up 1: la liaison </vt:lpstr>
      <vt:lpstr>Saying ‘to’ and ‘in’ [1/2]</vt:lpstr>
      <vt:lpstr>Saying ‘to’, ‘in’ and ‘at’ the… [2/2]</vt:lpstr>
      <vt:lpstr>Follow up 2:</vt:lpstr>
      <vt:lpstr>Follow up 3</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63</cp:revision>
  <dcterms:created xsi:type="dcterms:W3CDTF">2021-06-12T06:20:35Z</dcterms:created>
  <dcterms:modified xsi:type="dcterms:W3CDTF">2023-03-07T06:57:20Z</dcterms:modified>
</cp:coreProperties>
</file>