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21"/>
  </p:notesMasterIdLst>
  <p:sldIdLst>
    <p:sldId id="257" r:id="rId5"/>
    <p:sldId id="299" r:id="rId6"/>
    <p:sldId id="905" r:id="rId7"/>
    <p:sldId id="906" r:id="rId8"/>
    <p:sldId id="907" r:id="rId9"/>
    <p:sldId id="908" r:id="rId10"/>
    <p:sldId id="909" r:id="rId11"/>
    <p:sldId id="625" r:id="rId12"/>
    <p:sldId id="901" r:id="rId13"/>
    <p:sldId id="296" r:id="rId14"/>
    <p:sldId id="912" r:id="rId15"/>
    <p:sldId id="913" r:id="rId16"/>
    <p:sldId id="889" r:id="rId17"/>
    <p:sldId id="890" r:id="rId18"/>
    <p:sldId id="910" r:id="rId19"/>
    <p:sldId id="91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59D"/>
    <a:srgbClr val="E9F0F5"/>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90" autoAdjust="0"/>
    <p:restoredTop sz="68625" autoAdjust="0"/>
  </p:normalViewPr>
  <p:slideViewPr>
    <p:cSldViewPr snapToGrid="0">
      <p:cViewPr varScale="1">
        <p:scale>
          <a:sx n="78" d="100"/>
          <a:sy n="78" d="100"/>
        </p:scale>
        <p:origin x="1794" y="9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07/03/2023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strike="noStrike" spc="-1" dirty="0">
                <a:solidFill>
                  <a:srgbClr val="002060"/>
                </a:solidFill>
                <a:latin typeface="Century Gothic"/>
                <a:ea typeface="Century Gothic"/>
              </a:rPr>
              <a:t>Phonics:  Revisit SSC [</a:t>
            </a:r>
            <a:r>
              <a:rPr lang="fr-FR" sz="1800" b="1" strike="noStrike" spc="-1" dirty="0">
                <a:solidFill>
                  <a:srgbClr val="002060"/>
                </a:solidFill>
                <a:latin typeface="Century Gothic"/>
                <a:ea typeface="Century Gothic"/>
              </a:rPr>
              <a:t>ai] - </a:t>
            </a:r>
            <a:r>
              <a:rPr lang="fr-FR" sz="1800" b="0" strike="noStrike" spc="-1" dirty="0">
                <a:solidFill>
                  <a:srgbClr val="002060"/>
                </a:solidFill>
                <a:latin typeface="Century Gothic"/>
                <a:ea typeface="Century Gothic"/>
              </a:rPr>
              <a:t>vrai [292] maison [325] aider [413] raison [72] aimer [242] semaine [245]</a:t>
            </a:r>
            <a:br>
              <a:rPr lang="fr-FR" sz="1800" b="0" strike="noStrike" spc="-1" dirty="0">
                <a:solidFill>
                  <a:srgbClr val="002060"/>
                </a:solidFill>
                <a:latin typeface="Century Gothic"/>
                <a:ea typeface="Century Gothic"/>
              </a:rPr>
            </a:br>
            <a:r>
              <a:rPr lang="fr-FR" sz="1800" b="0" strike="noStrike" spc="-1" dirty="0">
                <a:solidFill>
                  <a:srgbClr val="002060"/>
                </a:solidFill>
                <a:latin typeface="Century Gothic"/>
                <a:ea typeface="Century Gothic"/>
              </a:rPr>
              <a:t>and [</a:t>
            </a:r>
            <a:r>
              <a:rPr lang="fr-FR" sz="1800" b="1" strike="noStrike" spc="-1" dirty="0">
                <a:solidFill>
                  <a:srgbClr val="002060"/>
                </a:solidFill>
                <a:latin typeface="Century Gothic"/>
                <a:ea typeface="Century Gothic"/>
              </a:rPr>
              <a:t>(a)in</a:t>
            </a:r>
            <a:r>
              <a:rPr lang="fr-FR" sz="1800" b="0" strike="noStrike" spc="-1" dirty="0">
                <a:solidFill>
                  <a:srgbClr val="002060"/>
                </a:solidFill>
                <a:latin typeface="Century Gothic"/>
                <a:ea typeface="Century Gothic"/>
              </a:rPr>
              <a:t>] - train [232] fin [111] matin [442] vingt [1273] main [418]</a:t>
            </a: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aller </a:t>
            </a:r>
            <a:r>
              <a:rPr lang="fr-FR" sz="1800" b="0" i="0" strike="noStrike" spc="-1" dirty="0">
                <a:solidFill>
                  <a:srgbClr val="002060"/>
                </a:solidFill>
                <a:latin typeface="Century Gothic"/>
                <a:ea typeface="Century Gothic"/>
              </a:rPr>
              <a:t>[53] </a:t>
            </a:r>
            <a:r>
              <a:rPr lang="fr-FR" sz="1800" b="1" i="0" strike="noStrike" spc="-1" dirty="0">
                <a:solidFill>
                  <a:srgbClr val="002060"/>
                </a:solidFill>
                <a:latin typeface="Century Gothic"/>
                <a:ea typeface="Century Gothic"/>
              </a:rPr>
              <a:t>je vais il/elle va à (meaning ‘at/in/to’)</a:t>
            </a:r>
            <a:r>
              <a:rPr lang="fr-FR" sz="1800" b="0" i="0" strike="noStrike" spc="-1" dirty="0">
                <a:solidFill>
                  <a:srgbClr val="002060"/>
                </a:solidFill>
                <a:latin typeface="Century Gothic"/>
                <a:ea typeface="Century Gothic"/>
              </a:rPr>
              <a:t>[4] </a:t>
            </a:r>
            <a:r>
              <a:rPr lang="fr-FR" sz="1800" b="1" i="0" strike="noStrike" spc="-1" dirty="0">
                <a:solidFill>
                  <a:srgbClr val="002060"/>
                </a:solidFill>
                <a:latin typeface="Century Gothic"/>
                <a:ea typeface="Century Gothic"/>
              </a:rPr>
              <a:t>campagne </a:t>
            </a:r>
            <a:r>
              <a:rPr lang="fr-FR" sz="1800" b="0" i="0" strike="noStrike" spc="-1" dirty="0">
                <a:solidFill>
                  <a:srgbClr val="002060"/>
                </a:solidFill>
                <a:latin typeface="Century Gothic"/>
                <a:ea typeface="Century Gothic"/>
              </a:rPr>
              <a:t>[666] </a:t>
            </a:r>
            <a:r>
              <a:rPr lang="fr-FR" sz="1800" b="1" i="0" strike="noStrike" spc="-1" dirty="0">
                <a:solidFill>
                  <a:srgbClr val="002060"/>
                </a:solidFill>
                <a:latin typeface="Century Gothic"/>
                <a:ea typeface="Century Gothic"/>
              </a:rPr>
              <a:t>Île </a:t>
            </a:r>
            <a:r>
              <a:rPr lang="fr-FR" sz="1800" b="0" i="0" strike="noStrike" spc="-1" dirty="0">
                <a:solidFill>
                  <a:srgbClr val="002060"/>
                </a:solidFill>
                <a:latin typeface="Century Gothic"/>
                <a:ea typeface="Century Gothic"/>
              </a:rPr>
              <a:t>[1245] </a:t>
            </a:r>
            <a:r>
              <a:rPr lang="fr-FR" sz="1800" b="1" i="0" strike="noStrike" spc="-1" dirty="0">
                <a:solidFill>
                  <a:srgbClr val="002060"/>
                </a:solidFill>
                <a:latin typeface="Century Gothic"/>
                <a:ea typeface="Century Gothic"/>
              </a:rPr>
              <a:t>montagne </a:t>
            </a:r>
            <a:r>
              <a:rPr lang="fr-FR" sz="1800" b="0" i="0" strike="noStrike" spc="-1" dirty="0">
                <a:solidFill>
                  <a:srgbClr val="002060"/>
                </a:solidFill>
                <a:latin typeface="Century Gothic"/>
                <a:ea typeface="Century Gothic"/>
              </a:rPr>
              <a:t>[1732] </a:t>
            </a:r>
            <a:r>
              <a:rPr lang="fr-FR" sz="1800" b="1" i="0" strike="noStrike" spc="-1" dirty="0">
                <a:solidFill>
                  <a:srgbClr val="002060"/>
                </a:solidFill>
                <a:latin typeface="Century Gothic"/>
                <a:ea typeface="Century Gothic"/>
              </a:rPr>
              <a:t>plage </a:t>
            </a:r>
            <a:r>
              <a:rPr lang="fr-FR" sz="1800" b="0" i="0" strike="noStrike" spc="-1" dirty="0">
                <a:solidFill>
                  <a:srgbClr val="002060"/>
                </a:solidFill>
                <a:latin typeface="Century Gothic"/>
                <a:ea typeface="Century Gothic"/>
              </a:rPr>
              <a:t>[2693] </a:t>
            </a:r>
            <a:r>
              <a:rPr lang="fr-FR" sz="1800" b="1" i="0" strike="noStrike" spc="-1" dirty="0">
                <a:solidFill>
                  <a:srgbClr val="002060"/>
                </a:solidFill>
                <a:latin typeface="Century Gothic"/>
                <a:ea typeface="Century Gothic"/>
              </a:rPr>
              <a:t>port </a:t>
            </a:r>
            <a:r>
              <a:rPr lang="fr-FR" sz="1800" b="0" i="0" strike="noStrike" spc="-1" dirty="0">
                <a:solidFill>
                  <a:srgbClr val="002060"/>
                </a:solidFill>
                <a:latin typeface="Century Gothic"/>
                <a:ea typeface="Century Gothic"/>
              </a:rPr>
              <a:t>[1304]</a:t>
            </a:r>
          </a:p>
          <a:p>
            <a:pPr marL="216000" indent="-216000">
              <a:lnSpc>
                <a:spcPct val="100000"/>
              </a:lnSpc>
            </a:pPr>
            <a:r>
              <a:rPr lang="fr-FR" sz="1800" b="1" i="0" strike="noStrike" spc="-1" dirty="0">
                <a:solidFill>
                  <a:srgbClr val="002060"/>
                </a:solidFill>
                <a:latin typeface="Century Gothic"/>
                <a:ea typeface="Century Gothic"/>
              </a:rPr>
              <a:t>Revisit 1</a:t>
            </a:r>
            <a:r>
              <a:rPr lang="fr-FR" sz="1800" b="0" i="0" strike="noStrike" spc="-1" dirty="0">
                <a:solidFill>
                  <a:srgbClr val="002060"/>
                </a:solidFill>
                <a:latin typeface="Century Gothic"/>
                <a:ea typeface="Century Gothic"/>
              </a:rPr>
              <a:t>: chanter [1820] chercher [336] créer [332] </a:t>
            </a:r>
            <a:r>
              <a:rPr lang="fr-FR" sz="1800" b="1" i="0" strike="noStrike" spc="-1" dirty="0">
                <a:solidFill>
                  <a:srgbClr val="002060"/>
                </a:solidFill>
                <a:latin typeface="Century Gothic"/>
                <a:ea typeface="Century Gothic"/>
              </a:rPr>
              <a:t>danser</a:t>
            </a:r>
            <a:r>
              <a:rPr lang="fr-FR" sz="1800" b="0" i="0" strike="noStrike" spc="-1" dirty="0">
                <a:solidFill>
                  <a:srgbClr val="002060"/>
                </a:solidFill>
                <a:latin typeface="Century Gothic"/>
                <a:ea typeface="Century Gothic"/>
              </a:rPr>
              <a:t> [2934] donner [46]  écouter [429] manger [1338] organiser [791] préparer [368] porter [105] regarder [425] trouver [83] utiliser [345] </a:t>
            </a:r>
          </a:p>
          <a:p>
            <a:pPr marL="216000" indent="-216000">
              <a:lnSpc>
                <a:spcPct val="100000"/>
              </a:lnSpc>
            </a:pPr>
            <a:r>
              <a:rPr lang="fr-FR" sz="1800" b="1" i="0" strike="noStrike" spc="-1" dirty="0">
                <a:solidFill>
                  <a:srgbClr val="002060"/>
                </a:solidFill>
                <a:latin typeface="Century Gothic"/>
                <a:ea typeface="Century Gothic"/>
              </a:rPr>
              <a:t>Revisit 2</a:t>
            </a:r>
            <a:r>
              <a:rPr lang="fr-FR" sz="1800" b="0" i="0" strike="noStrike" spc="-1" dirty="0">
                <a:solidFill>
                  <a:srgbClr val="002060"/>
                </a:solidFill>
                <a:latin typeface="Century Gothic"/>
                <a:ea typeface="Century Gothic"/>
              </a:rPr>
              <a:t>: - </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a:t>
            </a:r>
            <a:r>
              <a:rPr kumimoji="0" lang="en-GB" sz="1200" b="1" i="0" u="none" strike="noStrike" kern="1200" cap="none" spc="0" normalizeH="0" baseline="0" dirty="0">
                <a:ln>
                  <a:noFill/>
                </a:ln>
                <a:solidFill>
                  <a:schemeClr val="tx1"/>
                </a:solidFill>
                <a:effectLst/>
                <a:uLnTx/>
                <a:uFillTx/>
                <a:latin typeface="+mn-lt"/>
                <a:ea typeface="+mn-ea"/>
                <a:cs typeface="+mn-cs"/>
              </a:rPr>
              <a:t> </a:t>
            </a:r>
            <a:r>
              <a:rPr lang="en-GB" sz="1100" b="0" dirty="0"/>
              <a:t>to pay attention to the preposition (preposition + article) used for cities/named places, and feminine and masculine nouns, and to practise aural comprehension of vocabulary for this week.</a:t>
            </a:r>
          </a:p>
          <a:p>
            <a:endParaRPr lang="en-GB" dirty="0"/>
          </a:p>
          <a:p>
            <a:pPr marL="0" lvl="0" indent="0">
              <a:buFont typeface="Arial" panose="020B0604020202020204" pitchFamily="34" charset="0"/>
              <a:buNone/>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Pupils write</a:t>
            </a:r>
            <a:r>
              <a:rPr lang="en-GB" baseline="0" dirty="0">
                <a:sym typeface="Wingdings" panose="05000000000000000000" pitchFamily="2" charset="2"/>
              </a:rPr>
              <a:t> down 1-6 and headings ‘destination’ and ‘English’.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sym typeface="Wingdings" panose="05000000000000000000" pitchFamily="2" charset="2"/>
              </a:rPr>
              <a:t>Model number 1 with the class, so pupils are clear that they select the destination based on the preposition à plus article that they hear in combination with the verb.</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the number to listen to the sentence beginning.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Pupils write the destination. Then they write the meaning of the whole sentence, if able. They might need to listen twice to do this.  Less proficient learners can be asked to write the English for any words they hear, rather than the full sentence.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to listen and check the full sentence and reveal the answers.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Pu</a:t>
            </a:r>
            <a:r>
              <a:rPr lang="en-GB" dirty="0"/>
              <a:t>pils complete 2 – 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Teacher clicks to correct.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Ask pupils to say which sentence/destination they would most like to apply to them.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t>Picture attribution: </a:t>
            </a:r>
            <a:r>
              <a:rPr lang="en-GB" b="0" i="0" dirty="0">
                <a:solidFill>
                  <a:srgbClr val="FFFFFF"/>
                </a:solidFill>
                <a:effectLst/>
                <a:latin typeface="Proxima Nova"/>
              </a:rPr>
              <a:t>Ambassade de France </a:t>
            </a:r>
            <a:r>
              <a:rPr lang="en-GB" b="0" i="0" dirty="0" err="1">
                <a:solidFill>
                  <a:srgbClr val="FFFFFF"/>
                </a:solidFill>
                <a:effectLst/>
                <a:latin typeface="Proxima Nova"/>
              </a:rPr>
              <a:t>en</a:t>
            </a:r>
            <a:r>
              <a:rPr lang="en-GB" b="0" i="0" dirty="0">
                <a:solidFill>
                  <a:srgbClr val="FFFFFF"/>
                </a:solidFill>
                <a:effectLst/>
                <a:latin typeface="Proxima Nova"/>
              </a:rPr>
              <a:t> </a:t>
            </a:r>
            <a:r>
              <a:rPr lang="en-GB" b="0" i="0" dirty="0" err="1">
                <a:solidFill>
                  <a:srgbClr val="FFFFFF"/>
                </a:solidFill>
                <a:effectLst/>
                <a:latin typeface="Proxima Nova"/>
              </a:rPr>
              <a:t>Haïti</a:t>
            </a:r>
            <a:r>
              <a:rPr lang="en-GB" b="0" i="0" dirty="0">
                <a:solidFill>
                  <a:srgbClr val="FFFFFF"/>
                </a:solidFill>
                <a:effectLst/>
                <a:latin typeface="Proxima Nova"/>
              </a:rPr>
              <a:t> </a:t>
            </a:r>
            <a:r>
              <a:rPr lang="en-GB" b="0" i="0" dirty="0" err="1">
                <a:solidFill>
                  <a:srgbClr val="FFFFFF"/>
                </a:solidFill>
                <a:effectLst/>
                <a:latin typeface="Proxima Nova"/>
              </a:rPr>
              <a:t>Ambafranceht</a:t>
            </a:r>
            <a:endParaRPr lang="en-GB" b="0" i="0" dirty="0">
              <a:solidFill>
                <a:srgbClr val="FFFFFF"/>
              </a:solidFill>
              <a:effectLst/>
              <a:latin typeface="Proxima Nova"/>
            </a:endParaRPr>
          </a:p>
          <a:p>
            <a:pPr marL="0" marR="0" lvl="0" indent="0" algn="l" rtl="0">
              <a:lnSpc>
                <a:spcPct val="100000"/>
              </a:lnSpc>
              <a:spcBef>
                <a:spcPts val="0"/>
              </a:spcBef>
              <a:spcAft>
                <a:spcPts val="0"/>
              </a:spcAft>
              <a:buClr>
                <a:schemeClr val="dk1"/>
              </a:buClr>
              <a:buSzPts val="1200"/>
              <a:buFont typeface="Calibri"/>
              <a:buNone/>
            </a:pPr>
            <a:r>
              <a:rPr lang="en-GB" sz="1200" b="0" dirty="0"/>
              <a:t>https://www.flickr.com/photos/41309185@N03/4568829782</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5 minutes</a:t>
            </a:r>
          </a:p>
          <a:p>
            <a:endParaRPr lang="en-GB" b="1" dirty="0"/>
          </a:p>
          <a:p>
            <a:r>
              <a:rPr lang="en-GB" b="1" dirty="0"/>
              <a:t>Aim:</a:t>
            </a:r>
            <a:r>
              <a:rPr kumimoji="0" lang="en-GB" sz="1200" b="1" i="0" u="none" strike="noStrike" kern="1200" cap="none" spc="0" normalizeH="0" baseline="0" dirty="0">
                <a:ln>
                  <a:noFill/>
                </a:ln>
                <a:solidFill>
                  <a:schemeClr val="tx1"/>
                </a:solidFill>
                <a:effectLst/>
                <a:uLnTx/>
                <a:uFillTx/>
                <a:latin typeface="+mn-lt"/>
                <a:ea typeface="+mn-ea"/>
                <a:cs typeface="+mn-cs"/>
              </a:rPr>
              <a:t> </a:t>
            </a:r>
            <a:r>
              <a:rPr lang="en-GB" sz="1100" b="0" dirty="0"/>
              <a:t>to pay attention to the preposition (preposition + article) used for cities, and feminine and masculine nouns, and to practise aural comprehension of vocabulary for this week.</a:t>
            </a:r>
          </a:p>
          <a:p>
            <a:endParaRPr lang="en-GB" dirty="0"/>
          </a:p>
          <a:p>
            <a:pPr marL="0" lvl="0" indent="0">
              <a:buFont typeface="Arial" panose="020B0604020202020204" pitchFamily="34" charset="0"/>
              <a:buNone/>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Pupils write</a:t>
            </a:r>
            <a:r>
              <a:rPr lang="en-GB" baseline="0" dirty="0">
                <a:sym typeface="Wingdings" panose="05000000000000000000" pitchFamily="2" charset="2"/>
              </a:rPr>
              <a:t> down 1-6 and headings ‘destination’ and ‘English’.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sym typeface="Wingdings" panose="05000000000000000000" pitchFamily="2" charset="2"/>
              </a:rPr>
              <a:t>Model number 1 with the class, so pupils are clear that they select the destination based on the preposition à plus article that they hear in combination with the verb.</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the number to listen to the sentence beginning.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Pupils write the destination. Then they write the meaning of the whole sentence, if able. They might need to listen twice to do this.  Less proficient learners can be asked to write the English for any words they hear, rather than the full sentence.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to listen and check the full sentence and reveal the answers.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Pu</a:t>
            </a:r>
            <a:r>
              <a:rPr lang="en-GB" dirty="0"/>
              <a:t>pils complete 2 – 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Teacher clicks to correct.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Ask pupils to say which sentence/destination they would most like to apply to them.</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dirty="0">
              <a:sym typeface="Wingdings" panose="05000000000000000000" pitchFamily="2" charset="2"/>
            </a:endParaRPr>
          </a:p>
          <a:p>
            <a:r>
              <a:rPr lang="en-GB" b="1" dirty="0">
                <a:sym typeface="Wingdings" panose="05000000000000000000" pitchFamily="2" charset="2"/>
              </a:rPr>
              <a:t>Transcript 1:</a:t>
            </a:r>
            <a:br>
              <a:rPr lang="en-GB" dirty="0">
                <a:sym typeface="Wingdings" panose="05000000000000000000" pitchFamily="2" charset="2"/>
              </a:rPr>
            </a:br>
            <a:r>
              <a:rPr lang="es-ES_tradnl" sz="1200" b="0" kern="1200" dirty="0">
                <a:solidFill>
                  <a:schemeClr val="tx1"/>
                </a:solidFill>
                <a:effectLst/>
                <a:latin typeface="+mn-lt"/>
                <a:ea typeface="+mn-ea"/>
                <a:cs typeface="+mn-cs"/>
              </a:rPr>
              <a:t>1.  Elle va au [beep].</a:t>
            </a:r>
            <a:endParaRPr lang="en-GB" sz="1200" b="0"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2. Je suis à la [beep]</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3. Est-ce qu’il reste </a:t>
            </a:r>
            <a:r>
              <a:rPr lang="de-DE" sz="1200" b="0" kern="1200" dirty="0">
                <a:solidFill>
                  <a:schemeClr val="tx1"/>
                </a:solidFill>
                <a:effectLst/>
                <a:latin typeface="+mn-lt"/>
                <a:ea typeface="+mn-ea"/>
                <a:cs typeface="+mn-cs"/>
              </a:rPr>
              <a:t>à l‘ </a:t>
            </a:r>
            <a:r>
              <a:rPr lang="es-ES_tradnl" sz="1200" b="0" kern="1200" dirty="0">
                <a:solidFill>
                  <a:schemeClr val="tx1"/>
                </a:solidFill>
                <a:effectLst/>
                <a:latin typeface="+mn-lt"/>
                <a:ea typeface="+mn-ea"/>
                <a:cs typeface="+mn-cs"/>
              </a:rPr>
              <a:t>[beep]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4. Oui, il regarde une émission à la [beep]</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5. </a:t>
            </a:r>
            <a:r>
              <a:rPr lang="de-DE" sz="1200" b="0" kern="1200" dirty="0">
                <a:solidFill>
                  <a:schemeClr val="tx1"/>
                </a:solidFill>
                <a:effectLst/>
                <a:latin typeface="+mn-lt"/>
                <a:ea typeface="+mn-ea"/>
                <a:cs typeface="+mn-cs"/>
              </a:rPr>
              <a:t>Tu es à la [beep]</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6. </a:t>
            </a:r>
            <a:r>
              <a:rPr lang="en-GB" sz="1200" dirty="0">
                <a:solidFill>
                  <a:srgbClr val="002060"/>
                </a:solidFill>
                <a:latin typeface="Century Gothic" panose="020B0502020202020204" pitchFamily="34" charset="0"/>
              </a:rPr>
              <a:t>Elle </a:t>
            </a:r>
            <a:r>
              <a:rPr lang="en-GB" sz="1200" dirty="0" err="1">
                <a:solidFill>
                  <a:srgbClr val="002060"/>
                </a:solidFill>
                <a:latin typeface="Century Gothic" panose="020B0502020202020204" pitchFamily="34" charset="0"/>
              </a:rPr>
              <a:t>donne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une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réponse</a:t>
            </a:r>
            <a:r>
              <a:rPr lang="en-GB" sz="1200" dirty="0">
                <a:solidFill>
                  <a:srgbClr val="002060"/>
                </a:solidFill>
                <a:latin typeface="Century Gothic" panose="020B0502020202020204" pitchFamily="34" charset="0"/>
              </a:rPr>
              <a:t> </a:t>
            </a:r>
            <a:r>
              <a:rPr lang="de-DE" sz="1200" b="0" kern="1200" dirty="0">
                <a:solidFill>
                  <a:schemeClr val="tx1"/>
                </a:solidFill>
                <a:effectLst/>
                <a:latin typeface="+mn-lt"/>
                <a:ea typeface="+mn-ea"/>
                <a:cs typeface="+mn-cs"/>
              </a:rPr>
              <a:t>au [beep]</a:t>
            </a: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br>
              <a:rPr lang="fr-FR" sz="1200" b="0" kern="1200" dirty="0">
                <a:solidFill>
                  <a:schemeClr val="tx1"/>
                </a:solidFill>
                <a:effectLst/>
                <a:latin typeface="+mn-lt"/>
                <a:ea typeface="+mn-ea"/>
                <a:cs typeface="+mn-cs"/>
              </a:rPr>
            </a:br>
            <a:r>
              <a:rPr lang="en-GB" b="1" dirty="0">
                <a:sym typeface="Wingdings" panose="05000000000000000000" pitchFamily="2" charset="2"/>
              </a:rPr>
              <a:t>Transcript 2:</a:t>
            </a:r>
          </a:p>
          <a:p>
            <a:r>
              <a:rPr lang="es-ES_tradnl" sz="1200" b="0" kern="1200" dirty="0">
                <a:solidFill>
                  <a:schemeClr val="tx1"/>
                </a:solidFill>
                <a:effectLst/>
                <a:latin typeface="+mn-lt"/>
                <a:ea typeface="+mn-ea"/>
                <a:cs typeface="+mn-cs"/>
              </a:rPr>
              <a:t>1.  Elle va au port.</a:t>
            </a:r>
            <a:endParaRPr lang="en-GB" sz="1200" b="0"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2. Je suis à la campagne.</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3. Est-ce qu’il reste </a:t>
            </a:r>
            <a:r>
              <a:rPr lang="de-DE" sz="1200" b="0" kern="1200" dirty="0">
                <a:solidFill>
                  <a:schemeClr val="tx1"/>
                </a:solidFill>
                <a:effectLst/>
                <a:latin typeface="+mn-lt"/>
                <a:ea typeface="+mn-ea"/>
                <a:cs typeface="+mn-cs"/>
              </a:rPr>
              <a:t>à l‘</a:t>
            </a:r>
            <a:r>
              <a:rPr lang="en-GB" sz="1200" dirty="0" err="1">
                <a:solidFill>
                  <a:srgbClr val="002060"/>
                </a:solidFill>
                <a:latin typeface="Century Gothic" panose="020B0502020202020204" pitchFamily="34" charset="0"/>
              </a:rPr>
              <a:t>hôtel</a:t>
            </a:r>
            <a:r>
              <a:rPr lang="en-GB" sz="1200" b="0" kern="1200" dirty="0">
                <a:solidFill>
                  <a:srgbClr val="002060"/>
                </a:solidFill>
                <a:effectLst/>
                <a:latin typeface="Century Gothic" panose="020B0502020202020204" pitchFamily="34" charset="0"/>
                <a:ea typeface="+mn-ea"/>
                <a:cs typeface="+mn-cs"/>
              </a:rPr>
              <a:t>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4. Oui, il regarde une émission à la télé.</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5. </a:t>
            </a:r>
            <a:r>
              <a:rPr lang="de-DE" sz="1200" b="0" kern="1200" dirty="0">
                <a:solidFill>
                  <a:schemeClr val="tx1"/>
                </a:solidFill>
                <a:effectLst/>
                <a:latin typeface="+mn-lt"/>
                <a:ea typeface="+mn-ea"/>
                <a:cs typeface="+mn-cs"/>
              </a:rPr>
              <a:t>Tu es à la </a:t>
            </a:r>
            <a:r>
              <a:rPr lang="en-GB" sz="1200" b="0" kern="1200" dirty="0" err="1">
                <a:solidFill>
                  <a:schemeClr val="tx1"/>
                </a:solidFill>
                <a:effectLst/>
                <a:latin typeface="+mn-lt"/>
                <a:ea typeface="+mn-ea"/>
                <a:cs typeface="+mn-cs"/>
              </a:rPr>
              <a:t>plage</a:t>
            </a:r>
            <a:r>
              <a:rPr lang="en-GB"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6. </a:t>
            </a:r>
            <a:r>
              <a:rPr lang="en-GB" sz="1200" dirty="0">
                <a:solidFill>
                  <a:srgbClr val="002060"/>
                </a:solidFill>
                <a:latin typeface="Century Gothic" panose="020B0502020202020204" pitchFamily="34" charset="0"/>
              </a:rPr>
              <a:t>Elle </a:t>
            </a:r>
            <a:r>
              <a:rPr lang="en-GB" sz="1200" dirty="0" err="1">
                <a:solidFill>
                  <a:srgbClr val="002060"/>
                </a:solidFill>
                <a:latin typeface="Century Gothic" panose="020B0502020202020204" pitchFamily="34" charset="0"/>
              </a:rPr>
              <a:t>donne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une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réponse</a:t>
            </a:r>
            <a:r>
              <a:rPr lang="en-GB" sz="1200" dirty="0">
                <a:solidFill>
                  <a:srgbClr val="002060"/>
                </a:solidFill>
                <a:latin typeface="Century Gothic" panose="020B0502020202020204" pitchFamily="34" charset="0"/>
              </a:rPr>
              <a:t> </a:t>
            </a:r>
            <a:r>
              <a:rPr lang="de-DE" sz="1200" b="0" kern="1200" dirty="0">
                <a:solidFill>
                  <a:schemeClr val="tx1"/>
                </a:solidFill>
                <a:effectLst/>
                <a:latin typeface="+mn-lt"/>
                <a:ea typeface="+mn-ea"/>
                <a:cs typeface="+mn-cs"/>
              </a:rPr>
              <a:t>au </a:t>
            </a:r>
            <a:r>
              <a:rPr lang="en-GB" sz="1200" b="0" kern="1200" dirty="0" err="1">
                <a:solidFill>
                  <a:schemeClr val="tx1"/>
                </a:solidFill>
                <a:effectLst/>
                <a:latin typeface="+mn-lt"/>
                <a:ea typeface="+mn-ea"/>
                <a:cs typeface="+mn-cs"/>
              </a:rPr>
              <a:t>professeur</a:t>
            </a:r>
            <a:r>
              <a:rPr lang="en-GB" sz="1200" b="0" kern="1200" dirty="0">
                <a:solidFill>
                  <a:schemeClr val="tx1"/>
                </a:solidFill>
                <a:effectLst/>
                <a:latin typeface="+mn-lt"/>
                <a:ea typeface="+mn-ea"/>
                <a:cs typeface="+mn-cs"/>
              </a:rPr>
              <a:t>.</a:t>
            </a: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fr-FR" sz="1200" b="0" kern="1200" dirty="0">
              <a:solidFill>
                <a:schemeClr val="tx1"/>
              </a:solidFill>
              <a:effectLst/>
              <a:latin typeface="+mn-lt"/>
              <a:ea typeface="+mn-ea"/>
              <a:cs typeface="+mn-cs"/>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23959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this week’s two verb forms, new vocabulary and written comprehension of other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r>
              <a:rPr lang="en-GB" b="0" dirty="0"/>
              <a:t>This is a jigsaw translation task.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write the missing words in both French and English to complete the sentences.</a:t>
            </a:r>
          </a:p>
          <a:p>
            <a:pPr marL="228600" lvl="0" indent="-228600" algn="l" rtl="0">
              <a:spcBef>
                <a:spcPts val="0"/>
              </a:spcBef>
              <a:spcAft>
                <a:spcPts val="0"/>
              </a:spcAft>
              <a:buAutoNum type="arabicPeriod"/>
            </a:pPr>
            <a:r>
              <a:rPr lang="en-GB" dirty="0"/>
              <a:t>Teacher clicks to provide the written answers and/or clicks the audio buttons to hear the full French sentences.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Differentiation</a:t>
            </a:r>
            <a:r>
              <a:rPr lang="en-GB" dirty="0"/>
              <a:t>:</a:t>
            </a:r>
            <a:br>
              <a:rPr lang="en-GB" dirty="0"/>
            </a:br>
            <a:r>
              <a:rPr lang="en-GB" dirty="0"/>
              <a:t>1. For a different challenge (i.e. to practise spelling rather than full written recall of the missing French words), the task could be completed as a transcription task initially, by listening to the full sentences and writing the words.</a:t>
            </a:r>
          </a:p>
          <a:p>
            <a:pPr marL="0" lvl="0" indent="0" algn="l" rtl="0">
              <a:spcBef>
                <a:spcPts val="0"/>
              </a:spcBef>
              <a:spcAft>
                <a:spcPts val="0"/>
              </a:spcAft>
              <a:buNone/>
            </a:pPr>
            <a:r>
              <a:rPr lang="en-GB" dirty="0"/>
              <a:t>2. Then pupils could complete the English part of the jigsaw.</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Picture attribution</a:t>
            </a:r>
            <a:r>
              <a:rPr lang="en-GB" dirty="0"/>
              <a:t>: </a:t>
            </a:r>
            <a:r>
              <a:rPr lang="en-GB" b="0" i="0" dirty="0">
                <a:solidFill>
                  <a:srgbClr val="FFFFFF"/>
                </a:solidFill>
                <a:effectLst/>
                <a:latin typeface="Proxima Nova"/>
              </a:rPr>
              <a:t>Ambassade de France </a:t>
            </a:r>
            <a:r>
              <a:rPr lang="en-GB" b="0" i="0" dirty="0" err="1">
                <a:solidFill>
                  <a:srgbClr val="FFFFFF"/>
                </a:solidFill>
                <a:effectLst/>
                <a:latin typeface="Proxima Nova"/>
              </a:rPr>
              <a:t>en</a:t>
            </a:r>
            <a:r>
              <a:rPr lang="en-GB" b="0" i="0" dirty="0">
                <a:solidFill>
                  <a:srgbClr val="FFFFFF"/>
                </a:solidFill>
                <a:effectLst/>
                <a:latin typeface="Proxima Nova"/>
              </a:rPr>
              <a:t> </a:t>
            </a:r>
            <a:r>
              <a:rPr lang="en-GB" b="0" i="0" dirty="0" err="1">
                <a:solidFill>
                  <a:srgbClr val="FFFFFF"/>
                </a:solidFill>
                <a:effectLst/>
                <a:latin typeface="Proxima Nova"/>
              </a:rPr>
              <a:t>Haïti</a:t>
            </a:r>
            <a:r>
              <a:rPr lang="en-GB" b="0" i="0" dirty="0">
                <a:solidFill>
                  <a:srgbClr val="FFFFFF"/>
                </a:solidFill>
                <a:effectLst/>
                <a:latin typeface="Proxima Nova"/>
              </a:rPr>
              <a:t> </a:t>
            </a:r>
            <a:r>
              <a:rPr lang="en-GB" b="0" i="0" dirty="0" err="1">
                <a:solidFill>
                  <a:srgbClr val="FFFFFF"/>
                </a:solidFill>
                <a:effectLst/>
                <a:latin typeface="Proxima Nova"/>
              </a:rPr>
              <a:t>Ambafranceht</a:t>
            </a:r>
            <a:endParaRPr lang="en-GB" b="0" i="0" dirty="0">
              <a:solidFill>
                <a:srgbClr val="FFFFFF"/>
              </a:solidFill>
              <a:effectLst/>
              <a:latin typeface="Proxima Nova"/>
            </a:endParaRPr>
          </a:p>
          <a:p>
            <a:pPr marL="0" lvl="0" indent="0" algn="l" rtl="0">
              <a:spcBef>
                <a:spcPts val="0"/>
              </a:spcBef>
              <a:spcAft>
                <a:spcPts val="0"/>
              </a:spcAft>
              <a:buNone/>
            </a:pPr>
            <a:r>
              <a:rPr lang="en-GB" dirty="0"/>
              <a:t>https://www.flickr.com/photos/41309185@N03/5556120262/in/album-72157626215139849/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46401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986486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56469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 (6 slides)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s- liaison after ‘je </a:t>
            </a:r>
            <a:r>
              <a:rPr lang="en-GB" b="0" dirty="0" err="1"/>
              <a:t>vais</a:t>
            </a:r>
            <a:r>
              <a:rPr lang="en-GB" b="0" dirty="0"/>
              <a:t>’ alternating with no liaison after ‘il/</a:t>
            </a:r>
            <a:r>
              <a:rPr lang="en-GB" b="0" dirty="0" err="1"/>
              <a:t>elle</a:t>
            </a:r>
            <a:r>
              <a:rPr lang="en-GB" b="0" dirty="0"/>
              <a:t> </a:t>
            </a:r>
            <a:r>
              <a:rPr lang="en-GB" b="0" dirty="0" err="1"/>
              <a:t>va</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play the audio.</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Pupils repeat.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Elicit the English meaning.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Ask pupils to read the phrase aloud again.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dirty="0">
              <a:solidFill>
                <a:srgbClr val="002060"/>
              </a:solidFill>
              <a:effectLst/>
              <a:latin typeface="Century Gothic" panose="020B0502020202020204" pitchFamily="34" charset="0"/>
              <a:cs typeface="Nirmala UI" panose="020B0502040204020203" pitchFamily="34" charset="0"/>
            </a:endParaRPr>
          </a:p>
          <a:p>
            <a:pPr>
              <a:lnSpc>
                <a:spcPct val="150000"/>
              </a:lnSpc>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dirty="0">
                <a:solidFill>
                  <a:srgbClr val="002060"/>
                </a:solidFill>
                <a:latin typeface="Century Gothic" panose="020B0502020202020204" pitchFamily="34" charset="0"/>
              </a:rPr>
              <a:t>Je </a:t>
            </a:r>
            <a:r>
              <a:rPr lang="en-GB" sz="1200" dirty="0" err="1">
                <a:solidFill>
                  <a:srgbClr val="002060"/>
                </a:solidFill>
                <a:latin typeface="Century Gothic" panose="020B0502020202020204" pitchFamily="34" charset="0"/>
              </a:rPr>
              <a:t>vais</a:t>
            </a:r>
            <a:r>
              <a:rPr lang="en-GB" sz="1200" dirty="0">
                <a:solidFill>
                  <a:srgbClr val="002060"/>
                </a:solidFill>
                <a:latin typeface="Century Gothic" panose="020B0502020202020204" pitchFamily="34" charset="0"/>
              </a:rPr>
              <a:t> à Saint-Marc.</a:t>
            </a:r>
          </a:p>
          <a:p>
            <a:pPr>
              <a:lnSpc>
                <a:spcPct val="150000"/>
              </a:lnSpc>
            </a:pPr>
            <a:endParaRPr lang="en-GB" sz="1200" dirty="0">
              <a:solidFill>
                <a:srgbClr val="002060"/>
              </a:solidFill>
              <a:latin typeface="Century Gothic" panose="020B0502020202020204" pitchFamily="34" charset="0"/>
            </a:endParaRPr>
          </a:p>
          <a:p>
            <a:pPr>
              <a:lnSpc>
                <a:spcPct val="150000"/>
              </a:lnSpc>
            </a:pPr>
            <a:r>
              <a:rPr lang="en-GB" sz="1200" b="1" dirty="0">
                <a:solidFill>
                  <a:srgbClr val="002060"/>
                </a:solidFill>
                <a:latin typeface="Century Gothic" panose="020B0502020202020204" pitchFamily="34" charset="0"/>
              </a:rPr>
              <a:t>Picture attribution</a:t>
            </a:r>
            <a:r>
              <a:rPr lang="en-GB" sz="1200" dirty="0">
                <a:solidFill>
                  <a:srgbClr val="002060"/>
                </a:solidFill>
                <a:latin typeface="Century Gothic" panose="020B0502020202020204" pitchFamily="34" charset="0"/>
              </a:rPr>
              <a:t>:</a:t>
            </a:r>
            <a:br>
              <a:rPr lang="en-GB" sz="1200" dirty="0">
                <a:solidFill>
                  <a:srgbClr val="002060"/>
                </a:solidFill>
                <a:latin typeface="Century Gothic" panose="020B0502020202020204" pitchFamily="34" charset="0"/>
              </a:rPr>
            </a:br>
            <a:r>
              <a:rPr lang="en-US" sz="1200" dirty="0">
                <a:solidFill>
                  <a:srgbClr val="002060"/>
                </a:solidFill>
                <a:latin typeface="Century Gothic" panose="020B0502020202020204" pitchFamily="34" charset="0"/>
              </a:rPr>
              <a:t>Didier </a:t>
            </a:r>
            <a:r>
              <a:rPr lang="en-US" sz="1200" dirty="0" err="1">
                <a:solidFill>
                  <a:srgbClr val="002060"/>
                </a:solidFill>
                <a:latin typeface="Century Gothic" panose="020B0502020202020204" pitchFamily="34" charset="0"/>
              </a:rPr>
              <a:t>Moïse</a:t>
            </a:r>
            <a:r>
              <a:rPr lang="en-US" sz="1200" dirty="0">
                <a:solidFill>
                  <a:srgbClr val="002060"/>
                </a:solidFill>
                <a:latin typeface="Century Gothic" panose="020B0502020202020204" pitchFamily="34" charset="0"/>
              </a:rPr>
              <a:t>, CC BY-SA 4.0 via Wikimedia Commons</a:t>
            </a:r>
            <a:endParaRPr lang="en-GB" sz="1200" dirty="0">
              <a:solidFill>
                <a:srgbClr val="002060"/>
              </a:solidFill>
              <a:latin typeface="Century Gothic" panose="020B050202020202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[2/6]</a:t>
            </a:r>
            <a:endParaRPr lang="en-GB" sz="1200" dirty="0">
              <a:solidFill>
                <a:srgbClr val="002060"/>
              </a:solidFill>
              <a:latin typeface="Century Gothic" panose="020B0502020202020204" pitchFamily="34" charset="0"/>
            </a:endParaRPr>
          </a:p>
          <a:p>
            <a:pPr>
              <a:lnSpc>
                <a:spcPct val="150000"/>
              </a:lnSpc>
            </a:pPr>
            <a:endParaRPr lang="en-GB" sz="1200" dirty="0">
              <a:solidFill>
                <a:srgbClr val="002060"/>
              </a:solidFill>
              <a:latin typeface="Century Gothic" panose="020B0502020202020204" pitchFamily="34" charset="0"/>
            </a:endParaRPr>
          </a:p>
          <a:p>
            <a:pPr>
              <a:lnSpc>
                <a:spcPct val="150000"/>
              </a:lnSpc>
            </a:pPr>
            <a:r>
              <a:rPr lang="en-GB" sz="1200" b="1" dirty="0">
                <a:solidFill>
                  <a:srgbClr val="002060"/>
                </a:solidFill>
                <a:latin typeface="Century Gothic" panose="020B0502020202020204" pitchFamily="34" charset="0"/>
              </a:rPr>
              <a:t>Picture use</a:t>
            </a:r>
            <a:r>
              <a:rPr lang="en-GB" sz="1200" dirty="0">
                <a:solidFill>
                  <a:srgbClr val="002060"/>
                </a:solidFill>
                <a:latin typeface="Century Gothic" panose="020B0502020202020204" pitchFamily="34" charset="0"/>
              </a:rPr>
              <a:t>: fair use policy</a:t>
            </a:r>
          </a:p>
          <a:p>
            <a:pPr>
              <a:lnSpc>
                <a:spcPct val="150000"/>
              </a:lnSpc>
            </a:pPr>
            <a:r>
              <a:rPr lang="en-GB" sz="1200" dirty="0">
                <a:solidFill>
                  <a:srgbClr val="002060"/>
                </a:solidFill>
                <a:latin typeface="Century Gothic" panose="020B0502020202020204" pitchFamily="34" charset="0"/>
              </a:rPr>
              <a:t>Details here: https://en.wikipedia.org/wiki/File:AS_Mirebalais.png</a:t>
            </a:r>
            <a:br>
              <a:rPr lang="en-GB" sz="1200" dirty="0">
                <a:solidFill>
                  <a:srgbClr val="002060"/>
                </a:solidFill>
                <a:latin typeface="Century Gothic" panose="020B0502020202020204" pitchFamily="34" charset="0"/>
              </a:rPr>
            </a:br>
            <a:endParaRPr lang="en-GB" sz="1200" dirty="0">
              <a:solidFill>
                <a:srgbClr val="002060"/>
              </a:solidFill>
              <a:latin typeface="Century Gothic" panose="020B0502020202020204" pitchFamily="34" charset="0"/>
            </a:endParaRPr>
          </a:p>
          <a:p>
            <a:pPr>
              <a:buClr>
                <a:srgbClr val="000000"/>
              </a:buClr>
              <a:defRPr/>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b="0" kern="0" dirty="0">
                <a:solidFill>
                  <a:srgbClr val="002060"/>
                </a:solidFill>
                <a:latin typeface="Century Gothic" panose="020B0502020202020204" pitchFamily="34" charset="0"/>
                <a:cs typeface="Arial"/>
                <a:sym typeface="Arial"/>
              </a:rPr>
              <a:t>Elle </a:t>
            </a:r>
            <a:r>
              <a:rPr lang="en-GB" sz="1200" b="0" kern="0" dirty="0" err="1">
                <a:solidFill>
                  <a:srgbClr val="002060"/>
                </a:solidFill>
                <a:latin typeface="Century Gothic" panose="020B0502020202020204" pitchFamily="34" charset="0"/>
                <a:cs typeface="Arial"/>
                <a:sym typeface="Arial"/>
              </a:rPr>
              <a:t>va</a:t>
            </a:r>
            <a:r>
              <a:rPr lang="en-GB" sz="1200" b="0" kern="0" dirty="0">
                <a:solidFill>
                  <a:srgbClr val="002060"/>
                </a:solidFill>
                <a:latin typeface="Century Gothic" panose="020B0502020202020204" pitchFamily="34" charset="0"/>
                <a:cs typeface="Arial"/>
                <a:sym typeface="Arial"/>
              </a:rPr>
              <a:t> à Mirebal</a:t>
            </a:r>
            <a:r>
              <a:rPr lang="en-GB" sz="1200" b="0" u="sng" kern="0" dirty="0">
                <a:solidFill>
                  <a:srgbClr val="002060"/>
                </a:solidFill>
                <a:latin typeface="Century Gothic" panose="020B0502020202020204" pitchFamily="34" charset="0"/>
                <a:cs typeface="Arial"/>
                <a:sym typeface="Arial"/>
              </a:rPr>
              <a:t>ai</a:t>
            </a:r>
            <a:r>
              <a:rPr lang="en-GB" sz="1200" b="0" kern="0" dirty="0">
                <a:solidFill>
                  <a:srgbClr val="002060"/>
                </a:solidFill>
                <a:latin typeface="Century Gothic" panose="020B0502020202020204" pitchFamily="34" charset="0"/>
                <a:cs typeface="Arial"/>
                <a:sym typeface="Arial"/>
              </a:rPr>
              <a:t>s.</a:t>
            </a:r>
          </a:p>
          <a:p>
            <a:pPr>
              <a:lnSpc>
                <a:spcPct val="150000"/>
              </a:lnSpc>
            </a:pPr>
            <a:endParaRPr lang="en-GB" sz="1200" dirty="0">
              <a:solidFill>
                <a:srgbClr val="002060"/>
              </a:solidFill>
              <a:latin typeface="Century Gothic" panose="020B050202020202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03087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[3/6]</a:t>
            </a:r>
            <a:endParaRPr lang="en-GB" sz="1200" dirty="0">
              <a:solidFill>
                <a:srgbClr val="002060"/>
              </a:solidFill>
              <a:latin typeface="Century Gothic" panose="020B0502020202020204" pitchFamily="34" charset="0"/>
            </a:endParaRPr>
          </a:p>
          <a:p>
            <a:pPr>
              <a:lnSpc>
                <a:spcPct val="150000"/>
              </a:lnSpc>
            </a:pPr>
            <a:endParaRPr lang="en-GB" sz="1200" dirty="0">
              <a:solidFill>
                <a:srgbClr val="002060"/>
              </a:solidFill>
              <a:latin typeface="Century Gothic" panose="020B0502020202020204" pitchFamily="34" charset="0"/>
            </a:endParaRPr>
          </a:p>
          <a:p>
            <a:pPr>
              <a:buClr>
                <a:srgbClr val="000000"/>
              </a:buClr>
              <a:defRPr/>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b="0" kern="0" dirty="0">
                <a:solidFill>
                  <a:srgbClr val="002060"/>
                </a:solidFill>
                <a:latin typeface="Century Gothic" panose="020B0502020202020204" pitchFamily="34" charset="0"/>
                <a:cs typeface="Arial"/>
                <a:sym typeface="Arial"/>
              </a:rPr>
              <a:t>Elle </a:t>
            </a:r>
            <a:r>
              <a:rPr lang="en-GB" sz="1200" b="0" kern="0" dirty="0" err="1">
                <a:solidFill>
                  <a:srgbClr val="002060"/>
                </a:solidFill>
                <a:latin typeface="Century Gothic" panose="020B0502020202020204" pitchFamily="34" charset="0"/>
                <a:cs typeface="Arial"/>
                <a:sym typeface="Arial"/>
              </a:rPr>
              <a:t>est</a:t>
            </a:r>
            <a:r>
              <a:rPr lang="en-GB" sz="1200" b="0" kern="0" dirty="0">
                <a:solidFill>
                  <a:srgbClr val="002060"/>
                </a:solidFill>
                <a:latin typeface="Century Gothic" panose="020B0502020202020204" pitchFamily="34" charset="0"/>
                <a:cs typeface="Arial"/>
                <a:sym typeface="Arial"/>
              </a:rPr>
              <a:t> à Port-de-</a:t>
            </a:r>
            <a:r>
              <a:rPr lang="en-GB" sz="1200" b="0" kern="0" dirty="0" err="1">
                <a:solidFill>
                  <a:srgbClr val="002060"/>
                </a:solidFill>
                <a:latin typeface="Century Gothic" panose="020B0502020202020204" pitchFamily="34" charset="0"/>
                <a:cs typeface="Arial"/>
                <a:sym typeface="Arial"/>
              </a:rPr>
              <a:t>P</a:t>
            </a:r>
            <a:r>
              <a:rPr lang="en-GB" sz="1200" b="0" u="sng" kern="0" dirty="0" err="1">
                <a:solidFill>
                  <a:srgbClr val="002060"/>
                </a:solidFill>
                <a:latin typeface="Century Gothic" panose="020B0502020202020204" pitchFamily="34" charset="0"/>
                <a:cs typeface="Arial"/>
                <a:sym typeface="Arial"/>
              </a:rPr>
              <a:t>ai</a:t>
            </a:r>
            <a:r>
              <a:rPr lang="en-GB" sz="1200" b="0" kern="0" dirty="0" err="1">
                <a:solidFill>
                  <a:srgbClr val="002060"/>
                </a:solidFill>
                <a:latin typeface="Century Gothic" panose="020B0502020202020204" pitchFamily="34" charset="0"/>
                <a:cs typeface="Arial"/>
                <a:sym typeface="Arial"/>
              </a:rPr>
              <a:t>x</a:t>
            </a:r>
            <a:r>
              <a:rPr lang="en-GB" sz="1200" b="0" kern="0" dirty="0">
                <a:solidFill>
                  <a:srgbClr val="002060"/>
                </a:solidFill>
                <a:latin typeface="Century Gothic" panose="020B0502020202020204" pitchFamily="34" charset="0"/>
                <a:cs typeface="Arial"/>
                <a:sym typeface="Arial"/>
              </a:rPr>
              <a:t>.</a:t>
            </a:r>
          </a:p>
          <a:p>
            <a:pPr marL="0" marR="0" lvl="0" indent="0" algn="l" rtl="0">
              <a:lnSpc>
                <a:spcPct val="100000"/>
              </a:lnSpc>
              <a:spcBef>
                <a:spcPts val="0"/>
              </a:spcBef>
              <a:spcAft>
                <a:spcPts val="0"/>
              </a:spcAft>
              <a:buClr>
                <a:schemeClr val="dk1"/>
              </a:buClr>
              <a:buSzPts val="1200"/>
              <a:buFont typeface="Calibri"/>
              <a:buNone/>
            </a:pPr>
            <a:endParaRPr lang="en-GB" sz="1200" b="0" kern="0" dirty="0">
              <a:solidFill>
                <a:srgbClr val="002060"/>
              </a:solidFill>
              <a:latin typeface="Century Gothic" panose="020B0502020202020204" pitchFamily="34" charset="0"/>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GB" sz="1200" b="1" kern="0" dirty="0">
                <a:solidFill>
                  <a:srgbClr val="002060"/>
                </a:solidFill>
                <a:latin typeface="Century Gothic" panose="020B0502020202020204" pitchFamily="34" charset="0"/>
                <a:cs typeface="Arial"/>
                <a:sym typeface="Arial"/>
              </a:rPr>
              <a:t>Picture attribution</a:t>
            </a:r>
            <a:r>
              <a:rPr lang="en-GB" sz="1200" b="0" kern="0" dirty="0">
                <a:solidFill>
                  <a:srgbClr val="002060"/>
                </a:solidFill>
                <a:latin typeface="Century Gothic" panose="020B0502020202020204" pitchFamily="34" charset="0"/>
                <a:cs typeface="Arial"/>
                <a:sym typeface="Arial"/>
              </a:rPr>
              <a:t>:</a:t>
            </a:r>
          </a:p>
          <a:p>
            <a:pPr marL="0" marR="0" lvl="0" indent="0" algn="l" rtl="0">
              <a:lnSpc>
                <a:spcPct val="100000"/>
              </a:lnSpc>
              <a:spcBef>
                <a:spcPts val="0"/>
              </a:spcBef>
              <a:spcAft>
                <a:spcPts val="0"/>
              </a:spcAft>
              <a:buClr>
                <a:schemeClr val="dk1"/>
              </a:buClr>
              <a:buSzPts val="1200"/>
              <a:buFont typeface="Calibri"/>
              <a:buNone/>
            </a:pPr>
            <a:r>
              <a:rPr lang="en-GB" sz="1200" b="0" kern="0" dirty="0" err="1">
                <a:solidFill>
                  <a:srgbClr val="002060"/>
                </a:solidFill>
                <a:latin typeface="Century Gothic" panose="020B0502020202020204" pitchFamily="34" charset="0"/>
                <a:cs typeface="Arial"/>
                <a:sym typeface="Arial"/>
              </a:rPr>
              <a:t>NielsF</a:t>
            </a:r>
            <a:r>
              <a:rPr lang="en-GB" sz="1200" b="0" kern="0" dirty="0">
                <a:solidFill>
                  <a:srgbClr val="002060"/>
                </a:solidFill>
                <a:latin typeface="Century Gothic" panose="020B0502020202020204" pitchFamily="34" charset="0"/>
                <a:cs typeface="Arial"/>
                <a:sym typeface="Arial"/>
              </a:rPr>
              <a:t> talk/</a:t>
            </a:r>
            <a:r>
              <a:rPr lang="en-GB" sz="1200" b="0" kern="0" dirty="0" err="1">
                <a:solidFill>
                  <a:srgbClr val="002060"/>
                </a:solidFill>
                <a:latin typeface="Century Gothic" panose="020B0502020202020204" pitchFamily="34" charset="0"/>
                <a:cs typeface="Arial"/>
                <a:sym typeface="Arial"/>
              </a:rPr>
              <a:t>overleg</a:t>
            </a:r>
            <a:r>
              <a:rPr lang="en-GB" sz="1200" b="0" kern="0" dirty="0">
                <a:solidFill>
                  <a:srgbClr val="002060"/>
                </a:solidFill>
                <a:latin typeface="Century Gothic" panose="020B0502020202020204" pitchFamily="34" charset="0"/>
                <a:cs typeface="Arial"/>
                <a:sym typeface="Arial"/>
              </a:rPr>
              <a:t>/discussion/</a:t>
            </a:r>
            <a:r>
              <a:rPr lang="en-GB" sz="1200" b="0" kern="0" dirty="0" err="1">
                <a:solidFill>
                  <a:srgbClr val="002060"/>
                </a:solidFill>
                <a:latin typeface="Century Gothic" panose="020B0502020202020204" pitchFamily="34" charset="0"/>
                <a:cs typeface="Arial"/>
                <a:sym typeface="Arial"/>
              </a:rPr>
              <a:t>discussione</a:t>
            </a:r>
            <a:r>
              <a:rPr lang="en-GB" sz="1200" b="0" kern="0" dirty="0">
                <a:solidFill>
                  <a:srgbClr val="002060"/>
                </a:solidFill>
                <a:latin typeface="Century Gothic" panose="020B0502020202020204" pitchFamily="34" charset="0"/>
                <a:cs typeface="Arial"/>
                <a:sym typeface="Arial"/>
              </a:rPr>
              <a:t>, via Wikimedia Commons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50485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[4/6]</a:t>
            </a:r>
          </a:p>
          <a:p>
            <a:pPr marL="0" marR="0" lvl="0" indent="0" algn="l" rtl="0">
              <a:lnSpc>
                <a:spcPct val="100000"/>
              </a:lnSpc>
              <a:spcBef>
                <a:spcPts val="0"/>
              </a:spcBef>
              <a:spcAft>
                <a:spcPts val="0"/>
              </a:spcAft>
              <a:buClr>
                <a:schemeClr val="dk1"/>
              </a:buClr>
              <a:buSzPts val="1200"/>
              <a:buFont typeface="Calibri"/>
              <a:buNone/>
            </a:pPr>
            <a:endParaRPr lang="en-GB" sz="1200" b="1" i="0" dirty="0">
              <a:solidFill>
                <a:srgbClr val="002060"/>
              </a:solidFill>
              <a:effectLst/>
              <a:latin typeface="Century Gothic" panose="020B0502020202020204" pitchFamily="34" charset="0"/>
              <a:cs typeface="Nirmala UI" panose="020B0502040204020203" pitchFamily="34" charset="0"/>
            </a:endParaRPr>
          </a:p>
          <a:p>
            <a:pPr>
              <a:lnSpc>
                <a:spcPct val="150000"/>
              </a:lnSpc>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dirty="0">
                <a:solidFill>
                  <a:srgbClr val="002060"/>
                </a:solidFill>
                <a:latin typeface="Century Gothic" panose="020B0502020202020204" pitchFamily="34" charset="0"/>
              </a:rPr>
              <a:t>Je </a:t>
            </a:r>
            <a:r>
              <a:rPr lang="en-GB" sz="1200" dirty="0" err="1">
                <a:solidFill>
                  <a:srgbClr val="002060"/>
                </a:solidFill>
                <a:latin typeface="Century Gothic" panose="020B0502020202020204" pitchFamily="34" charset="0"/>
              </a:rPr>
              <a:t>suis</a:t>
            </a:r>
            <a:r>
              <a:rPr lang="en-GB" sz="1200" dirty="0">
                <a:solidFill>
                  <a:srgbClr val="002060"/>
                </a:solidFill>
                <a:latin typeface="Century Gothic" panose="020B0502020202020204" pitchFamily="34" charset="0"/>
              </a:rPr>
              <a:t> à </a:t>
            </a:r>
            <a:r>
              <a:rPr lang="en-GB" sz="1200" dirty="0" err="1">
                <a:solidFill>
                  <a:srgbClr val="002060"/>
                </a:solidFill>
                <a:latin typeface="Century Gothic" panose="020B0502020202020204" pitchFamily="34" charset="0"/>
              </a:rPr>
              <a:t>Trouin</a:t>
            </a:r>
            <a:r>
              <a:rPr lang="en-GB" sz="1200" dirty="0">
                <a:solidFill>
                  <a:srgbClr val="002060"/>
                </a:solidFill>
                <a:latin typeface="Century Gothic" panose="020B0502020202020204" pitchFamily="34" charset="0"/>
              </a:rPr>
              <a:t>.</a:t>
            </a:r>
          </a:p>
          <a:p>
            <a:pPr>
              <a:lnSpc>
                <a:spcPct val="150000"/>
              </a:lnSpc>
            </a:pPr>
            <a:endParaRPr lang="en-GB" sz="1200" dirty="0">
              <a:solidFill>
                <a:srgbClr val="002060"/>
              </a:solidFill>
              <a:latin typeface="Century Gothic" panose="020B050202020202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18047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[5/6]</a:t>
            </a:r>
          </a:p>
          <a:p>
            <a:pPr marL="0" marR="0" lvl="0" indent="0" algn="l" rtl="0">
              <a:lnSpc>
                <a:spcPct val="100000"/>
              </a:lnSpc>
              <a:spcBef>
                <a:spcPts val="0"/>
              </a:spcBef>
              <a:spcAft>
                <a:spcPts val="0"/>
              </a:spcAft>
              <a:buClr>
                <a:schemeClr val="dk1"/>
              </a:buClr>
              <a:buSzPts val="1200"/>
              <a:buFont typeface="Calibri"/>
              <a:buNone/>
            </a:pPr>
            <a:endParaRPr lang="en-GB" sz="1200" b="1" i="0" dirty="0">
              <a:solidFill>
                <a:srgbClr val="002060"/>
              </a:solidFill>
              <a:effectLst/>
              <a:latin typeface="Century Gothic" panose="020B0502020202020204" pitchFamily="34" charset="0"/>
              <a:cs typeface="Nirmala UI" panose="020B0502040204020203" pitchFamily="34" charset="0"/>
            </a:endParaRPr>
          </a:p>
          <a:p>
            <a:pPr>
              <a:lnSpc>
                <a:spcPct val="150000"/>
              </a:lnSpc>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Je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vai</a:t>
            </a:r>
            <a:r>
              <a:rPr kumimoji="0" lang="en-GB" sz="1200" b="0"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s</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1200" b="0"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à</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Port-au-Pr</a:t>
            </a:r>
            <a:r>
              <a:rPr kumimoji="0" lang="en-GB" sz="1200" b="0" i="0" u="sng"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in</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ce.</a:t>
            </a:r>
          </a:p>
          <a:p>
            <a:pPr>
              <a:lnSpc>
                <a:spcPct val="150000"/>
              </a:lnSpc>
            </a:pPr>
            <a:endPar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a:lnSpc>
                <a:spcPct val="150000"/>
              </a:lnSpc>
            </a:pPr>
            <a:r>
              <a:rPr kumimoji="0" lang="en-GB" sz="1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Picture attribution</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a:p>
            <a:pPr>
              <a:lnSpc>
                <a:spcPct val="150000"/>
              </a:lnSpc>
            </a:pPr>
            <a:r>
              <a:rPr lang="pt-BR" sz="1200" b="0" dirty="0">
                <a:solidFill>
                  <a:srgbClr val="002060"/>
                </a:solidFill>
                <a:latin typeface="Century Gothic" panose="020B0502020202020204" pitchFamily="34" charset="0"/>
              </a:rPr>
              <a:t>Elena Heredero, CC BY 2.0 via Wikimedia Commons</a:t>
            </a:r>
            <a:endParaRPr lang="en-GB" sz="1200" b="0" dirty="0">
              <a:solidFill>
                <a:srgbClr val="002060"/>
              </a:solidFill>
              <a:latin typeface="Century Gothic" panose="020B050202020202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65725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[6/6]</a:t>
            </a:r>
            <a:endParaRPr lang="en-GB" sz="1200" dirty="0">
              <a:solidFill>
                <a:srgbClr val="002060"/>
              </a:solidFill>
              <a:latin typeface="Century Gothic" panose="020B0502020202020204" pitchFamily="34" charset="0"/>
            </a:endParaRPr>
          </a:p>
          <a:p>
            <a:pPr>
              <a:lnSpc>
                <a:spcPct val="150000"/>
              </a:lnSpc>
            </a:pPr>
            <a:endParaRPr lang="en-GB" sz="1200" dirty="0">
              <a:solidFill>
                <a:srgbClr val="002060"/>
              </a:solidFill>
              <a:latin typeface="Century Gothic" panose="020B0502020202020204" pitchFamily="34" charset="0"/>
            </a:endParaRPr>
          </a:p>
          <a:p>
            <a:pPr>
              <a:buClr>
                <a:srgbClr val="000000"/>
              </a:buClr>
              <a:defRPr/>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Elle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va</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aussi</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à Port-au-Pr</a:t>
            </a:r>
            <a:r>
              <a:rPr kumimoji="0" lang="en-GB" sz="1200" b="0" i="0" u="sng"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in</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ce.</a:t>
            </a:r>
          </a:p>
          <a:p>
            <a:pPr>
              <a:buClr>
                <a:srgbClr val="000000"/>
              </a:buClr>
              <a:defRPr/>
            </a:pPr>
            <a:endParaRPr lang="en-GB" sz="1200" b="0" kern="0" dirty="0">
              <a:solidFill>
                <a:srgbClr val="002060"/>
              </a:solidFill>
              <a:latin typeface="Century Gothic" panose="020B0502020202020204" pitchFamily="34" charset="0"/>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GB" sz="1200" b="1" kern="0" dirty="0">
                <a:solidFill>
                  <a:srgbClr val="002060"/>
                </a:solidFill>
                <a:latin typeface="Century Gothic" panose="020B0502020202020204" pitchFamily="34" charset="0"/>
                <a:cs typeface="Arial"/>
                <a:sym typeface="Arial"/>
              </a:rPr>
              <a:t>Picture attribution</a:t>
            </a:r>
            <a:r>
              <a:rPr lang="en-GB" sz="1200" b="0" kern="0" dirty="0">
                <a:solidFill>
                  <a:srgbClr val="002060"/>
                </a:solidFill>
                <a:latin typeface="Century Gothic" panose="020B0502020202020204" pitchFamily="34" charset="0"/>
                <a:cs typeface="Arial"/>
                <a:sym typeface="Arial"/>
              </a:rPr>
              <a:t>:</a:t>
            </a:r>
          </a:p>
          <a:p>
            <a:pPr marL="0" marR="0" lvl="0" indent="0" algn="l" rtl="0">
              <a:lnSpc>
                <a:spcPct val="100000"/>
              </a:lnSpc>
              <a:spcBef>
                <a:spcPts val="0"/>
              </a:spcBef>
              <a:spcAft>
                <a:spcPts val="0"/>
              </a:spcAft>
              <a:buClr>
                <a:schemeClr val="dk1"/>
              </a:buClr>
              <a:buSzPts val="1200"/>
              <a:buFont typeface="Calibri"/>
              <a:buNone/>
            </a:pPr>
            <a:r>
              <a:rPr lang="en-US" sz="1200" b="0" kern="0" dirty="0">
                <a:solidFill>
                  <a:srgbClr val="002060"/>
                </a:solidFill>
                <a:latin typeface="Century Gothic" panose="020B0502020202020204" pitchFamily="34" charset="0"/>
                <a:cs typeface="Arial"/>
                <a:sym typeface="Arial"/>
              </a:rPr>
              <a:t>Yoni Rubin, CC BY 3.0 &lt;https://creativecommons.org/licenses/by/3.0&gt;, via Wikimedia Commons</a:t>
            </a:r>
            <a:endParaRPr lang="en-GB" sz="1200" b="0" kern="0" dirty="0">
              <a:solidFill>
                <a:srgbClr val="002060"/>
              </a:solidFill>
              <a:latin typeface="Century Gothic" panose="020B0502020202020204" pitchFamily="34" charset="0"/>
              <a:cs typeface="Arial"/>
              <a:sym typeface="Arial"/>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76739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 (two slides)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revisit meanings and uses of </a:t>
            </a:r>
            <a:r>
              <a:rPr lang="en-GB" b="1" dirty="0"/>
              <a:t>à.</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[2/2]</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revisit meanings and uses of </a:t>
            </a:r>
            <a:r>
              <a:rPr lang="en-GB" b="1" dirty="0"/>
              <a:t>à </a:t>
            </a:r>
            <a:r>
              <a:rPr lang="en-GB" b="0" dirty="0"/>
              <a:t>combined with definite articles.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Remind pupils that it </a:t>
            </a:r>
            <a:r>
              <a:rPr lang="en-GB" b="1" dirty="0"/>
              <a:t>au</a:t>
            </a:r>
            <a:r>
              <a:rPr lang="en-GB" dirty="0"/>
              <a:t> is for masculine, </a:t>
            </a:r>
            <a:r>
              <a:rPr kumimoji="0" lang="en-GB" sz="1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à la</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 feminine, and </a:t>
            </a:r>
            <a:r>
              <a:rPr kumimoji="0" lang="en-GB" sz="1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à l’ </a:t>
            </a:r>
            <a:r>
              <a:rPr kumimoji="0" lang="en-GB" sz="1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for nouns starting with a vowel or silent ‘h’</a:t>
            </a:r>
            <a:r>
              <a:rPr kumimoji="0" lang="en-GB" sz="1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2334273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07/03/2023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839654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07/03/2023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40561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07/03/2023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9984488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07/03/2023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6850450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07/03/2023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76110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07/03/2023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45004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07/03/2023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5981755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07/03/2023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682338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07/03/2023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8042000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07/03/2023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115215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07/03/2023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6349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07/03/2023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57226850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gif"/><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png"/><Relationship Id="rId9" Type="http://schemas.openxmlformats.org/officeDocument/2006/relationships/image" Target="../media/image17.jpg"/></Relationships>
</file>

<file path=ppt/slides/_rels/slide11.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18" Type="http://schemas.openxmlformats.org/officeDocument/2006/relationships/image" Target="../media/image5.svg"/><Relationship Id="rId3" Type="http://schemas.openxmlformats.org/officeDocument/2006/relationships/audio" Target="../media/audio7.wav"/><Relationship Id="rId21" Type="http://schemas.openxmlformats.org/officeDocument/2006/relationships/image" Target="../media/image20.png"/><Relationship Id="rId7" Type="http://schemas.openxmlformats.org/officeDocument/2006/relationships/audio" Target="../media/audio10.wav"/><Relationship Id="rId12" Type="http://schemas.openxmlformats.org/officeDocument/2006/relationships/audio" Target="../media/audio15.wav"/><Relationship Id="rId17" Type="http://schemas.openxmlformats.org/officeDocument/2006/relationships/image" Target="../media/image4.png"/><Relationship Id="rId2" Type="http://schemas.openxmlformats.org/officeDocument/2006/relationships/notesSlide" Target="../notesSlides/notesSlide11.xml"/><Relationship Id="rId16" Type="http://schemas.openxmlformats.org/officeDocument/2006/relationships/audio" Target="../media/audio19.wav"/><Relationship Id="rId20" Type="http://schemas.openxmlformats.org/officeDocument/2006/relationships/image" Target="../media/image19.png"/><Relationship Id="rId1" Type="http://schemas.openxmlformats.org/officeDocument/2006/relationships/slideLayout" Target="../slideLayouts/slideLayout40.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image" Target="../media/image18.png"/><Relationship Id="rId15" Type="http://schemas.openxmlformats.org/officeDocument/2006/relationships/audio" Target="../media/audio18.wav"/><Relationship Id="rId23" Type="http://schemas.openxmlformats.org/officeDocument/2006/relationships/audio" Target="../media/audio20.wav"/><Relationship Id="rId10" Type="http://schemas.openxmlformats.org/officeDocument/2006/relationships/audio" Target="../media/audio13.wav"/><Relationship Id="rId19" Type="http://schemas.openxmlformats.org/officeDocument/2006/relationships/image" Target="../media/image9.png"/><Relationship Id="rId4" Type="http://schemas.openxmlformats.org/officeDocument/2006/relationships/audio" Target="../media/audio8.wav"/><Relationship Id="rId9" Type="http://schemas.openxmlformats.org/officeDocument/2006/relationships/audio" Target="../media/audio12.wav"/><Relationship Id="rId14" Type="http://schemas.openxmlformats.org/officeDocument/2006/relationships/audio" Target="../media/audio17.wav"/><Relationship Id="rId22"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7.wav"/><Relationship Id="rId3" Type="http://schemas.openxmlformats.org/officeDocument/2006/relationships/audio" Target="../media/audio21.wav"/><Relationship Id="rId7" Type="http://schemas.openxmlformats.org/officeDocument/2006/relationships/audio" Target="../media/audio23.wav"/><Relationship Id="rId12"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4.png"/><Relationship Id="rId5" Type="http://schemas.openxmlformats.org/officeDocument/2006/relationships/audio" Target="../media/audio22.wav"/><Relationship Id="rId10" Type="http://schemas.openxmlformats.org/officeDocument/2006/relationships/audio" Target="../media/audio26.wav"/><Relationship Id="rId4" Type="http://schemas.openxmlformats.org/officeDocument/2006/relationships/image" Target="../media/image22.png"/><Relationship Id="rId9" Type="http://schemas.openxmlformats.org/officeDocument/2006/relationships/audio" Target="../media/audio25.wav"/></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10.png"/><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6.wav"/><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0010" y="163664"/>
            <a:ext cx="4430994" cy="1325563"/>
          </a:xfrm>
        </p:spPr>
        <p:txBody>
          <a:bodyPr>
            <a:noAutofit/>
          </a:bodyPr>
          <a:lstStyle/>
          <a:p>
            <a:pPr algn="ctr"/>
            <a:r>
              <a:rPr lang="en-GB" sz="3600" b="1" spc="-1" dirty="0">
                <a:solidFill>
                  <a:schemeClr val="bg1"/>
                </a:solidFill>
                <a:latin typeface="Century Gothic" panose="020B0502020202020204" pitchFamily="34" charset="0"/>
                <a:ea typeface="Century Gothic"/>
              </a:rPr>
              <a:t>Saying where you are going and what there is there</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descr="Map&#10;&#10;Description automatically generated">
            <a:extLst>
              <a:ext uri="{FF2B5EF4-FFF2-40B4-BE49-F238E27FC236}">
                <a16:creationId xmlns:a16="http://schemas.microsoft.com/office/drawing/2014/main" id="{87704C53-E973-4F50-8538-C1322574F90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6531" y="1955024"/>
            <a:ext cx="3665239" cy="29397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9A9C29E-D630-4057-A628-C1F486DDA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860" y="398905"/>
            <a:ext cx="1652118" cy="1672926"/>
          </a:xfrm>
          <a:prstGeom prst="rect">
            <a:avLst/>
          </a:prstGeom>
        </p:spPr>
      </p:pic>
      <p:sp>
        <p:nvSpPr>
          <p:cNvPr id="4" name="TextBox 3">
            <a:extLst>
              <a:ext uri="{FF2B5EF4-FFF2-40B4-BE49-F238E27FC236}">
                <a16:creationId xmlns:a16="http://schemas.microsoft.com/office/drawing/2014/main" id="{7D58E920-5769-461D-BF6A-E26F610CFC7C}"/>
              </a:ext>
            </a:extLst>
          </p:cNvPr>
          <p:cNvSpPr txBox="1"/>
          <p:nvPr/>
        </p:nvSpPr>
        <p:spPr>
          <a:xfrm>
            <a:off x="3051472" y="138449"/>
            <a:ext cx="903279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Renée et Mylène sont à Haïti pour voir la famille.</a:t>
            </a:r>
            <a:endParaRPr kumimoji="0" lang="es-AR" sz="26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6" y="144150"/>
            <a:ext cx="266080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pic>
        <p:nvPicPr>
          <p:cNvPr id="8" name="Picture 7" descr="Icon&#10;&#10;Description automatically generated">
            <a:extLst>
              <a:ext uri="{FF2B5EF4-FFF2-40B4-BE49-F238E27FC236}">
                <a16:creationId xmlns:a16="http://schemas.microsoft.com/office/drawing/2014/main" id="{80D9A9AC-8259-4142-A405-4445BF42A4E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9" name="Title 2">
            <a:extLst>
              <a:ext uri="{FF2B5EF4-FFF2-40B4-BE49-F238E27FC236}">
                <a16:creationId xmlns:a16="http://schemas.microsoft.com/office/drawing/2014/main" id="{DC49E32B-3859-4E8C-9040-D8F27C077AE8}"/>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a:solidFill>
                  <a:schemeClr val="bg1"/>
                </a:solidFill>
                <a:latin typeface="Century Gothic" panose="020B0502020202020204" pitchFamily="34" charset="0"/>
              </a:rPr>
              <a:t>lire</a:t>
            </a:r>
          </a:p>
        </p:txBody>
      </p:sp>
      <p:sp>
        <p:nvSpPr>
          <p:cNvPr id="11" name="Google Shape;167;p2">
            <a:extLst>
              <a:ext uri="{FF2B5EF4-FFF2-40B4-BE49-F238E27FC236}">
                <a16:creationId xmlns:a16="http://schemas.microsoft.com/office/drawing/2014/main" id="{E0519D7D-EF2C-41B4-A0DF-663DC0B95645}"/>
              </a:ext>
            </a:extLst>
          </p:cNvPr>
          <p:cNvSpPr/>
          <p:nvPr/>
        </p:nvSpPr>
        <p:spPr>
          <a:xfrm>
            <a:off x="107734" y="10612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Graphic 9" descr="Teacher">
            <a:extLst>
              <a:ext uri="{FF2B5EF4-FFF2-40B4-BE49-F238E27FC236}">
                <a16:creationId xmlns:a16="http://schemas.microsoft.com/office/drawing/2014/main" id="{E005381F-5B84-401B-919C-11B65D0BE3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734" y="621847"/>
            <a:ext cx="914400" cy="914400"/>
          </a:xfrm>
          <a:prstGeom prst="rect">
            <a:avLst/>
          </a:prstGeom>
        </p:spPr>
      </p:pic>
      <p:sp>
        <p:nvSpPr>
          <p:cNvPr id="12" name="Speech Bubble: Rectangle with Corners Rounded 11">
            <a:extLst>
              <a:ext uri="{FF2B5EF4-FFF2-40B4-BE49-F238E27FC236}">
                <a16:creationId xmlns:a16="http://schemas.microsoft.com/office/drawing/2014/main" id="{AE7008B4-7FC4-44E8-A89F-71B8CB1D6AAF}"/>
              </a:ext>
            </a:extLst>
          </p:cNvPr>
          <p:cNvSpPr/>
          <p:nvPr/>
        </p:nvSpPr>
        <p:spPr>
          <a:xfrm>
            <a:off x="1022134" y="770553"/>
            <a:ext cx="6090338"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3" name="CustomShape 7">
            <a:extLst>
              <a:ext uri="{FF2B5EF4-FFF2-40B4-BE49-F238E27FC236}">
                <a16:creationId xmlns:a16="http://schemas.microsoft.com/office/drawing/2014/main" id="{DF6C4134-B911-4B46-AC85-B75DBFD96FB3}"/>
              </a:ext>
            </a:extLst>
          </p:cNvPr>
          <p:cNvSpPr/>
          <p:nvPr/>
        </p:nvSpPr>
        <p:spPr>
          <a:xfrm>
            <a:off x="1022134" y="807031"/>
            <a:ext cx="609033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Lis les messages de Mylène.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4" name="Picture 13" descr="Map&#10;&#10;Description automatically generated">
            <a:extLst>
              <a:ext uri="{FF2B5EF4-FFF2-40B4-BE49-F238E27FC236}">
                <a16:creationId xmlns:a16="http://schemas.microsoft.com/office/drawing/2014/main" id="{D8A7A2C9-E4B2-4DF2-A1E8-8CF54F62A766}"/>
              </a:ext>
            </a:extLst>
          </p:cNvPr>
          <p:cNvPicPr>
            <a:picLocks noChangeAspect="1"/>
          </p:cNvPicPr>
          <p:nvPr/>
        </p:nvPicPr>
        <p:blipFill>
          <a:blip r:embed="rId7">
            <a:clrChange>
              <a:clrFrom>
                <a:srgbClr val="FFFFFF"/>
              </a:clrFrom>
              <a:clrTo>
                <a:srgbClr val="FFFFFF">
                  <a:alpha val="0"/>
                </a:srgbClr>
              </a:clrTo>
            </a:clrChange>
            <a:duotone>
              <a:schemeClr val="accent4">
                <a:shade val="45000"/>
                <a:satMod val="135000"/>
              </a:schemeClr>
              <a:prstClr val="white"/>
            </a:duotone>
            <a:extLst>
              <a:ext uri="{BEBA8EAE-BF5A-486C-A8C5-ECC9F3942E4B}">
                <a14:imgProps xmlns:a14="http://schemas.microsoft.com/office/drawing/2010/main">
                  <a14:imgLayer r:embed="rId8">
                    <a14:imgEffect>
                      <a14:artisticLineDrawing/>
                    </a14:imgEffect>
                  </a14:imgLayer>
                </a14:imgProps>
              </a:ext>
              <a:ext uri="{28A0092B-C50C-407E-A947-70E740481C1C}">
                <a14:useLocalDpi xmlns:a14="http://schemas.microsoft.com/office/drawing/2010/main" val="0"/>
              </a:ext>
            </a:extLst>
          </a:blip>
          <a:stretch>
            <a:fillRect/>
          </a:stretch>
        </p:blipFill>
        <p:spPr>
          <a:xfrm>
            <a:off x="-80743" y="1536247"/>
            <a:ext cx="6755073" cy="5417962"/>
          </a:xfrm>
          <a:prstGeom prst="rect">
            <a:avLst/>
          </a:prstGeom>
        </p:spPr>
      </p:pic>
      <p:graphicFrame>
        <p:nvGraphicFramePr>
          <p:cNvPr id="2" name="Table 1">
            <a:extLst>
              <a:ext uri="{FF2B5EF4-FFF2-40B4-BE49-F238E27FC236}">
                <a16:creationId xmlns:a16="http://schemas.microsoft.com/office/drawing/2014/main" id="{676D0CDB-73C1-42F3-9522-F1F239A2AF50}"/>
              </a:ext>
            </a:extLst>
          </p:cNvPr>
          <p:cNvGraphicFramePr>
            <a:graphicFrameLocks noGrp="1"/>
          </p:cNvGraphicFramePr>
          <p:nvPr>
            <p:extLst>
              <p:ext uri="{D42A27DB-BD31-4B8C-83A1-F6EECF244321}">
                <p14:modId xmlns:p14="http://schemas.microsoft.com/office/powerpoint/2010/main" val="137777894"/>
              </p:ext>
            </p:extLst>
          </p:nvPr>
        </p:nvGraphicFramePr>
        <p:xfrm>
          <a:off x="6650182" y="1924005"/>
          <a:ext cx="5527963" cy="4795552"/>
        </p:xfrm>
        <a:graphic>
          <a:graphicData uri="http://schemas.openxmlformats.org/drawingml/2006/table">
            <a:tbl>
              <a:tblPr firstRow="1" bandRow="1">
                <a:tableStyleId>{5940675A-B579-460E-94D1-54222C63F5DA}</a:tableStyleId>
              </a:tblPr>
              <a:tblGrid>
                <a:gridCol w="937162">
                  <a:extLst>
                    <a:ext uri="{9D8B030D-6E8A-4147-A177-3AD203B41FA5}">
                      <a16:colId xmlns:a16="http://schemas.microsoft.com/office/drawing/2014/main" val="152139692"/>
                    </a:ext>
                  </a:extLst>
                </a:gridCol>
                <a:gridCol w="4590801">
                  <a:extLst>
                    <a:ext uri="{9D8B030D-6E8A-4147-A177-3AD203B41FA5}">
                      <a16:colId xmlns:a16="http://schemas.microsoft.com/office/drawing/2014/main" val="3690455573"/>
                    </a:ext>
                  </a:extLst>
                </a:gridCol>
              </a:tblGrid>
              <a:tr h="502389">
                <a:tc>
                  <a:txBody>
                    <a:bodyPr/>
                    <a:lstStyle/>
                    <a:p>
                      <a:pPr algn="ctr"/>
                      <a:r>
                        <a:rPr lang="en-GB" sz="2400" b="1" dirty="0">
                          <a:solidFill>
                            <a:srgbClr val="002060"/>
                          </a:solidFill>
                          <a:latin typeface="Segoe Print" panose="02000600000000000000" pitchFamily="2" charset="0"/>
                        </a:rPr>
                        <a:t>v</a:t>
                      </a:r>
                    </a:p>
                  </a:txBody>
                  <a:tcPr anchor="ctr">
                    <a:solidFill>
                      <a:schemeClr val="bg1"/>
                    </a:solidFill>
                  </a:tcPr>
                </a:tc>
                <a:tc>
                  <a:txBody>
                    <a:bodyPr/>
                    <a:lstStyle/>
                    <a:p>
                      <a:pPr algn="ctr"/>
                      <a:r>
                        <a:rPr lang="en-GB" sz="2400" b="1" dirty="0">
                          <a:solidFill>
                            <a:srgbClr val="002060"/>
                          </a:solidFill>
                          <a:latin typeface="Segoe Print" panose="02000600000000000000" pitchFamily="2" charset="0"/>
                        </a:rPr>
                        <a:t>Mylène</a:t>
                      </a:r>
                    </a:p>
                  </a:txBody>
                  <a:tcPr anchor="ctr">
                    <a:solidFill>
                      <a:schemeClr val="bg1"/>
                    </a:solidFill>
                  </a:tcPr>
                </a:tc>
                <a:extLst>
                  <a:ext uri="{0D108BD9-81ED-4DB2-BD59-A6C34878D82A}">
                    <a16:rowId xmlns:a16="http://schemas.microsoft.com/office/drawing/2014/main" val="1279990730"/>
                  </a:ext>
                </a:extLst>
              </a:tr>
              <a:tr h="553393">
                <a:tc>
                  <a:txBody>
                    <a:bodyPr/>
                    <a:lstStyle/>
                    <a:p>
                      <a:r>
                        <a:rPr lang="en-GB" sz="2000" b="1" i="0" dirty="0">
                          <a:solidFill>
                            <a:srgbClr val="002060"/>
                          </a:solidFill>
                          <a:latin typeface="Segoe Print" panose="02000600000000000000" pitchFamily="2" charset="0"/>
                        </a:rPr>
                        <a:t>Mon</a:t>
                      </a:r>
                    </a:p>
                  </a:txBody>
                  <a:tcPr anchor="ctr">
                    <a:solidFill>
                      <a:schemeClr val="bg1"/>
                    </a:solidFill>
                  </a:tcPr>
                </a:tc>
                <a:tc>
                  <a:txBody>
                    <a:bodyPr/>
                    <a:lstStyle/>
                    <a:p>
                      <a:endParaRPr lang="en-GB" sz="2400" i="1" dirty="0">
                        <a:solidFill>
                          <a:srgbClr val="002060"/>
                        </a:solidFill>
                        <a:latin typeface="Segoe Print" panose="02000600000000000000" pitchFamily="2" charset="0"/>
                      </a:endParaRPr>
                    </a:p>
                  </a:txBody>
                  <a:tcPr>
                    <a:solidFill>
                      <a:schemeClr val="bg1"/>
                    </a:solidFill>
                  </a:tcPr>
                </a:tc>
                <a:extLst>
                  <a:ext uri="{0D108BD9-81ED-4DB2-BD59-A6C34878D82A}">
                    <a16:rowId xmlns:a16="http://schemas.microsoft.com/office/drawing/2014/main" val="4099046768"/>
                  </a:ext>
                </a:extLst>
              </a:tr>
              <a:tr h="623295">
                <a:tc>
                  <a:txBody>
                    <a:bodyPr/>
                    <a:lstStyle/>
                    <a:p>
                      <a:r>
                        <a:rPr lang="en-GB" sz="2000" b="1" i="0" dirty="0">
                          <a:solidFill>
                            <a:srgbClr val="002060"/>
                          </a:solidFill>
                          <a:latin typeface="Segoe Print" panose="02000600000000000000" pitchFamily="2" charset="0"/>
                        </a:rPr>
                        <a:t>Tues</a:t>
                      </a: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3988242935"/>
                  </a:ext>
                </a:extLst>
              </a:tr>
              <a:tr h="623295">
                <a:tc>
                  <a:txBody>
                    <a:bodyPr/>
                    <a:lstStyle/>
                    <a:p>
                      <a:r>
                        <a:rPr lang="en-GB" sz="2000" b="1" i="0" dirty="0">
                          <a:solidFill>
                            <a:srgbClr val="002060"/>
                          </a:solidFill>
                          <a:latin typeface="Segoe Print" panose="02000600000000000000" pitchFamily="2" charset="0"/>
                        </a:rPr>
                        <a:t>Wed</a:t>
                      </a: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943763507"/>
                  </a:ext>
                </a:extLst>
              </a:tr>
              <a:tr h="623295">
                <a:tc>
                  <a:txBody>
                    <a:bodyPr/>
                    <a:lstStyle/>
                    <a:p>
                      <a:r>
                        <a:rPr lang="en-GB" sz="2000" b="1" i="0" dirty="0">
                          <a:solidFill>
                            <a:srgbClr val="002060"/>
                          </a:solidFill>
                          <a:latin typeface="Segoe Print" panose="02000600000000000000" pitchFamily="2" charset="0"/>
                        </a:rPr>
                        <a:t>Thurs</a:t>
                      </a: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819773457"/>
                  </a:ext>
                </a:extLst>
              </a:tr>
              <a:tr h="623295">
                <a:tc>
                  <a:txBody>
                    <a:bodyPr/>
                    <a:lstStyle/>
                    <a:p>
                      <a:r>
                        <a:rPr lang="en-GB" sz="2000" b="1" i="0" dirty="0">
                          <a:solidFill>
                            <a:srgbClr val="002060"/>
                          </a:solidFill>
                          <a:latin typeface="Segoe Print" panose="02000600000000000000" pitchFamily="2" charset="0"/>
                        </a:rPr>
                        <a:t>Fri</a:t>
                      </a: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993409329"/>
                  </a:ext>
                </a:extLst>
              </a:tr>
              <a:tr h="623295">
                <a:tc>
                  <a:txBody>
                    <a:bodyPr/>
                    <a:lstStyle/>
                    <a:p>
                      <a:r>
                        <a:rPr lang="en-GB" sz="2000" b="1" i="0" dirty="0">
                          <a:solidFill>
                            <a:srgbClr val="002060"/>
                          </a:solidFill>
                          <a:latin typeface="Segoe Print" panose="02000600000000000000" pitchFamily="2" charset="0"/>
                        </a:rPr>
                        <a:t>Sat</a:t>
                      </a: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410840775"/>
                  </a:ext>
                </a:extLst>
              </a:tr>
              <a:tr h="623295">
                <a:tc>
                  <a:txBody>
                    <a:bodyPr/>
                    <a:lstStyle/>
                    <a:p>
                      <a:r>
                        <a:rPr lang="en-GB" sz="2000" b="1" i="0" dirty="0">
                          <a:solidFill>
                            <a:srgbClr val="002060"/>
                          </a:solidFill>
                          <a:latin typeface="Segoe Print" panose="02000600000000000000" pitchFamily="2" charset="0"/>
                        </a:rPr>
                        <a:t>Sun</a:t>
                      </a: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2693238057"/>
                  </a:ext>
                </a:extLst>
              </a:tr>
            </a:tbl>
          </a:graphicData>
        </a:graphic>
      </p:graphicFrame>
      <p:sp>
        <p:nvSpPr>
          <p:cNvPr id="3" name="Speech Bubble: Rectangle 2">
            <a:extLst>
              <a:ext uri="{FF2B5EF4-FFF2-40B4-BE49-F238E27FC236}">
                <a16:creationId xmlns:a16="http://schemas.microsoft.com/office/drawing/2014/main" id="{04313A1A-A0AB-48B5-B498-DB08D3E6A097}"/>
              </a:ext>
            </a:extLst>
          </p:cNvPr>
          <p:cNvSpPr/>
          <p:nvPr/>
        </p:nvSpPr>
        <p:spPr>
          <a:xfrm>
            <a:off x="319125" y="1489428"/>
            <a:ext cx="2327563" cy="1233055"/>
          </a:xfrm>
          <a:prstGeom prst="wedgeRectCallout">
            <a:avLst>
              <a:gd name="adj1" fmla="val 60120"/>
              <a:gd name="adj2" fmla="val -17275"/>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E9F0F5"/>
                </a:solidFill>
                <a:latin typeface="Century Gothic" panose="020B0502020202020204" pitchFamily="34" charset="0"/>
              </a:rPr>
              <a:t>Mercredi</a:t>
            </a:r>
            <a:r>
              <a:rPr lang="en-GB" sz="2000" dirty="0">
                <a:solidFill>
                  <a:srgbClr val="E9F0F5"/>
                </a:solidFill>
                <a:latin typeface="Century Gothic" panose="020B0502020202020204" pitchFamily="34" charset="0"/>
              </a:rPr>
              <a:t>, je </a:t>
            </a:r>
            <a:r>
              <a:rPr lang="en-GB" sz="2000" dirty="0" err="1">
                <a:solidFill>
                  <a:srgbClr val="E9F0F5"/>
                </a:solidFill>
                <a:latin typeface="Century Gothic" panose="020B0502020202020204" pitchFamily="34" charset="0"/>
              </a:rPr>
              <a:t>regarde</a:t>
            </a:r>
            <a:r>
              <a:rPr lang="en-GB" sz="2000" dirty="0">
                <a:solidFill>
                  <a:srgbClr val="E9F0F5"/>
                </a:solidFill>
                <a:latin typeface="Century Gothic" panose="020B0502020202020204" pitchFamily="34" charset="0"/>
              </a:rPr>
              <a:t> un spectacle. J-M danse à </a:t>
            </a:r>
            <a:r>
              <a:rPr lang="en-GB" sz="2000" dirty="0" err="1">
                <a:solidFill>
                  <a:srgbClr val="E9F0F5"/>
                </a:solidFill>
                <a:latin typeface="Century Gothic" panose="020B0502020202020204" pitchFamily="34" charset="0"/>
              </a:rPr>
              <a:t>l’école</a:t>
            </a:r>
            <a:r>
              <a:rPr lang="en-GB" sz="2000" dirty="0">
                <a:solidFill>
                  <a:srgbClr val="E9F0F5"/>
                </a:solidFill>
                <a:latin typeface="Century Gothic" panose="020B0502020202020204" pitchFamily="34" charset="0"/>
              </a:rPr>
              <a:t>.</a:t>
            </a:r>
          </a:p>
        </p:txBody>
      </p:sp>
      <p:sp>
        <p:nvSpPr>
          <p:cNvPr id="15" name="Speech Bubble: Rectangle 14">
            <a:extLst>
              <a:ext uri="{FF2B5EF4-FFF2-40B4-BE49-F238E27FC236}">
                <a16:creationId xmlns:a16="http://schemas.microsoft.com/office/drawing/2014/main" id="{3319EFDA-B29C-456F-8E1C-D956B1C63F7A}"/>
              </a:ext>
            </a:extLst>
          </p:cNvPr>
          <p:cNvSpPr/>
          <p:nvPr/>
        </p:nvSpPr>
        <p:spPr>
          <a:xfrm>
            <a:off x="4980913" y="1292524"/>
            <a:ext cx="2327563" cy="1233055"/>
          </a:xfrm>
          <a:prstGeom prst="wedgeRectCallout">
            <a:avLst>
              <a:gd name="adj1" fmla="val -72618"/>
              <a:gd name="adj2" fmla="val 20928"/>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E9F0F5"/>
                </a:solidFill>
                <a:latin typeface="Century Gothic" panose="020B0502020202020204" pitchFamily="34" charset="0"/>
              </a:rPr>
              <a:t>Vendred</a:t>
            </a:r>
            <a:r>
              <a:rPr lang="en-GB" sz="2000" dirty="0">
                <a:solidFill>
                  <a:srgbClr val="E9F0F5"/>
                </a:solidFill>
                <a:latin typeface="Century Gothic" panose="020B0502020202020204" pitchFamily="34" charset="0"/>
              </a:rPr>
              <a:t>, </a:t>
            </a:r>
            <a:r>
              <a:rPr lang="en-GB" sz="2000" dirty="0" err="1">
                <a:solidFill>
                  <a:srgbClr val="E9F0F5"/>
                </a:solidFill>
                <a:latin typeface="Century Gothic" panose="020B0502020202020204" pitchFamily="34" charset="0"/>
              </a:rPr>
              <a:t>j’organise</a:t>
            </a:r>
            <a:r>
              <a:rPr lang="en-GB" sz="2000" dirty="0">
                <a:solidFill>
                  <a:srgbClr val="E9F0F5"/>
                </a:solidFill>
                <a:latin typeface="Century Gothic" panose="020B0502020202020204" pitchFamily="34" charset="0"/>
              </a:rPr>
              <a:t> </a:t>
            </a:r>
            <a:r>
              <a:rPr lang="en-GB" sz="2000" dirty="0" err="1">
                <a:solidFill>
                  <a:srgbClr val="E9F0F5"/>
                </a:solidFill>
                <a:latin typeface="Century Gothic" panose="020B0502020202020204" pitchFamily="34" charset="0"/>
              </a:rPr>
              <a:t>une</a:t>
            </a:r>
            <a:r>
              <a:rPr lang="en-GB" sz="2000" dirty="0">
                <a:solidFill>
                  <a:srgbClr val="E9F0F5"/>
                </a:solidFill>
                <a:latin typeface="Century Gothic" panose="020B0502020202020204" pitchFamily="34" charset="0"/>
              </a:rPr>
              <a:t> </a:t>
            </a:r>
            <a:r>
              <a:rPr lang="en-GB" sz="2000" dirty="0" err="1">
                <a:solidFill>
                  <a:srgbClr val="E9F0F5"/>
                </a:solidFill>
                <a:latin typeface="Century Gothic" panose="020B0502020202020204" pitchFamily="34" charset="0"/>
              </a:rPr>
              <a:t>visite</a:t>
            </a:r>
            <a:r>
              <a:rPr lang="en-GB" sz="2000" dirty="0">
                <a:solidFill>
                  <a:srgbClr val="E9F0F5"/>
                </a:solidFill>
                <a:latin typeface="Century Gothic" panose="020B0502020202020204" pitchFamily="34" charset="0"/>
              </a:rPr>
              <a:t> à </a:t>
            </a:r>
            <a:r>
              <a:rPr lang="en-GB" sz="2000" dirty="0" err="1">
                <a:solidFill>
                  <a:srgbClr val="E9F0F5"/>
                </a:solidFill>
                <a:latin typeface="Century Gothic" panose="020B0502020202020204" pitchFamily="34" charset="0"/>
              </a:rPr>
              <a:t>l’Ile</a:t>
            </a:r>
            <a:r>
              <a:rPr lang="en-GB" sz="2000" dirty="0">
                <a:solidFill>
                  <a:srgbClr val="E9F0F5"/>
                </a:solidFill>
                <a:latin typeface="Century Gothic" panose="020B0502020202020204" pitchFamily="34" charset="0"/>
              </a:rPr>
              <a:t> de la </a:t>
            </a:r>
            <a:r>
              <a:rPr lang="en-GB" sz="2000" dirty="0" err="1">
                <a:solidFill>
                  <a:srgbClr val="E9F0F5"/>
                </a:solidFill>
                <a:latin typeface="Century Gothic" panose="020B0502020202020204" pitchFamily="34" charset="0"/>
              </a:rPr>
              <a:t>Tortue</a:t>
            </a:r>
            <a:r>
              <a:rPr lang="en-GB" sz="2000" dirty="0">
                <a:solidFill>
                  <a:srgbClr val="E9F0F5"/>
                </a:solidFill>
                <a:latin typeface="Century Gothic" panose="020B0502020202020204" pitchFamily="34" charset="0"/>
              </a:rPr>
              <a:t>.</a:t>
            </a:r>
          </a:p>
        </p:txBody>
      </p:sp>
      <p:sp>
        <p:nvSpPr>
          <p:cNvPr id="16" name="Speech Bubble: Rectangle 15">
            <a:extLst>
              <a:ext uri="{FF2B5EF4-FFF2-40B4-BE49-F238E27FC236}">
                <a16:creationId xmlns:a16="http://schemas.microsoft.com/office/drawing/2014/main" id="{D49A220A-B774-4B58-86E2-EE05306A8A09}"/>
              </a:ext>
            </a:extLst>
          </p:cNvPr>
          <p:cNvSpPr/>
          <p:nvPr/>
        </p:nvSpPr>
        <p:spPr>
          <a:xfrm>
            <a:off x="3500388" y="2539165"/>
            <a:ext cx="3021631" cy="1017644"/>
          </a:xfrm>
          <a:prstGeom prst="wedgeRectCallout">
            <a:avLst>
              <a:gd name="adj1" fmla="val 21806"/>
              <a:gd name="adj2" fmla="val 61548"/>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E9F0F5"/>
                </a:solidFill>
                <a:latin typeface="Century Gothic" panose="020B0502020202020204" pitchFamily="34" charset="0"/>
              </a:rPr>
              <a:t>Samedi, je </a:t>
            </a:r>
            <a:r>
              <a:rPr lang="en-GB" sz="2000" dirty="0" err="1">
                <a:solidFill>
                  <a:srgbClr val="E9F0F5"/>
                </a:solidFill>
                <a:latin typeface="Century Gothic" panose="020B0502020202020204" pitchFamily="34" charset="0"/>
              </a:rPr>
              <a:t>cherche</a:t>
            </a:r>
            <a:r>
              <a:rPr lang="en-GB" sz="2000" dirty="0">
                <a:solidFill>
                  <a:srgbClr val="E9F0F5"/>
                </a:solidFill>
                <a:latin typeface="Century Gothic" panose="020B0502020202020204" pitchFamily="34" charset="0"/>
              </a:rPr>
              <a:t> des souvenirs au centre commercial.</a:t>
            </a:r>
          </a:p>
        </p:txBody>
      </p:sp>
      <p:sp>
        <p:nvSpPr>
          <p:cNvPr id="17" name="Speech Bubble: Rectangle 16">
            <a:extLst>
              <a:ext uri="{FF2B5EF4-FFF2-40B4-BE49-F238E27FC236}">
                <a16:creationId xmlns:a16="http://schemas.microsoft.com/office/drawing/2014/main" id="{36A3CDF2-75EA-4644-9606-C912732D10B7}"/>
              </a:ext>
            </a:extLst>
          </p:cNvPr>
          <p:cNvSpPr/>
          <p:nvPr/>
        </p:nvSpPr>
        <p:spPr>
          <a:xfrm>
            <a:off x="51907" y="2978779"/>
            <a:ext cx="3021631" cy="1023670"/>
          </a:xfrm>
          <a:prstGeom prst="wedgeRectCallout">
            <a:avLst>
              <a:gd name="adj1" fmla="val 58334"/>
              <a:gd name="adj2" fmla="val -1839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E9F0F5"/>
                </a:solidFill>
                <a:latin typeface="Century Gothic" panose="020B0502020202020204" pitchFamily="34" charset="0"/>
              </a:rPr>
              <a:t>Mardi, </a:t>
            </a:r>
            <a:r>
              <a:rPr lang="en-GB" sz="2000" dirty="0" err="1">
                <a:solidFill>
                  <a:srgbClr val="E9F0F5"/>
                </a:solidFill>
                <a:latin typeface="Century Gothic" panose="020B0502020202020204" pitchFamily="34" charset="0"/>
              </a:rPr>
              <a:t>j’écoute</a:t>
            </a:r>
            <a:r>
              <a:rPr lang="en-GB" sz="2000" dirty="0">
                <a:solidFill>
                  <a:srgbClr val="E9F0F5"/>
                </a:solidFill>
                <a:latin typeface="Century Gothic" panose="020B0502020202020204" pitchFamily="34" charset="0"/>
              </a:rPr>
              <a:t> </a:t>
            </a:r>
            <a:r>
              <a:rPr lang="en-GB" sz="2000" dirty="0" err="1">
                <a:solidFill>
                  <a:srgbClr val="E9F0F5"/>
                </a:solidFill>
                <a:latin typeface="Century Gothic" panose="020B0502020202020204" pitchFamily="34" charset="0"/>
              </a:rPr>
              <a:t>une</a:t>
            </a:r>
            <a:r>
              <a:rPr lang="en-GB" sz="2000" dirty="0">
                <a:solidFill>
                  <a:srgbClr val="E9F0F5"/>
                </a:solidFill>
                <a:latin typeface="Century Gothic" panose="020B0502020202020204" pitchFamily="34" charset="0"/>
              </a:rPr>
              <a:t> </a:t>
            </a:r>
            <a:r>
              <a:rPr lang="en-GB" sz="2000" dirty="0" err="1">
                <a:solidFill>
                  <a:srgbClr val="E9F0F5"/>
                </a:solidFill>
                <a:latin typeface="Century Gothic" panose="020B0502020202020204" pitchFamily="34" charset="0"/>
              </a:rPr>
              <a:t>émission</a:t>
            </a:r>
            <a:r>
              <a:rPr lang="en-GB" sz="2000" dirty="0">
                <a:solidFill>
                  <a:srgbClr val="E9F0F5"/>
                </a:solidFill>
                <a:latin typeface="Century Gothic" panose="020B0502020202020204" pitchFamily="34" charset="0"/>
              </a:rPr>
              <a:t> </a:t>
            </a:r>
            <a:r>
              <a:rPr lang="en-GB" sz="2000" dirty="0" err="1">
                <a:solidFill>
                  <a:srgbClr val="E9F0F5"/>
                </a:solidFill>
                <a:latin typeface="Century Gothic" panose="020B0502020202020204" pitchFamily="34" charset="0"/>
              </a:rPr>
              <a:t>importante</a:t>
            </a:r>
            <a:r>
              <a:rPr lang="en-GB" sz="2000" dirty="0">
                <a:solidFill>
                  <a:srgbClr val="E9F0F5"/>
                </a:solidFill>
                <a:latin typeface="Century Gothic" panose="020B0502020202020204" pitchFamily="34" charset="0"/>
              </a:rPr>
              <a:t> à la radio.</a:t>
            </a:r>
          </a:p>
        </p:txBody>
      </p:sp>
      <p:sp>
        <p:nvSpPr>
          <p:cNvPr id="18" name="Speech Bubble: Rectangle 17">
            <a:extLst>
              <a:ext uri="{FF2B5EF4-FFF2-40B4-BE49-F238E27FC236}">
                <a16:creationId xmlns:a16="http://schemas.microsoft.com/office/drawing/2014/main" id="{1A60666C-C97C-40DC-B23D-F97BFA6B5945}"/>
              </a:ext>
            </a:extLst>
          </p:cNvPr>
          <p:cNvSpPr/>
          <p:nvPr/>
        </p:nvSpPr>
        <p:spPr>
          <a:xfrm>
            <a:off x="39609" y="4600644"/>
            <a:ext cx="2812474" cy="1037076"/>
          </a:xfrm>
          <a:prstGeom prst="wedgeRectCallout">
            <a:avLst>
              <a:gd name="adj1" fmla="val 58970"/>
              <a:gd name="adj2" fmla="val -10472"/>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E9F0F5"/>
                </a:solidFill>
                <a:latin typeface="Century Gothic" panose="020B0502020202020204" pitchFamily="34" charset="0"/>
              </a:rPr>
              <a:t>Dimanche, je suis à la </a:t>
            </a:r>
            <a:r>
              <a:rPr lang="en-GB" sz="2000" dirty="0" err="1">
                <a:solidFill>
                  <a:srgbClr val="E9F0F5"/>
                </a:solidFill>
                <a:latin typeface="Century Gothic" panose="020B0502020202020204" pitchFamily="34" charset="0"/>
              </a:rPr>
              <a:t>plage</a:t>
            </a:r>
            <a:r>
              <a:rPr lang="en-GB" sz="2000" dirty="0">
                <a:solidFill>
                  <a:srgbClr val="E9F0F5"/>
                </a:solidFill>
                <a:latin typeface="Century Gothic" panose="020B0502020202020204" pitchFamily="34" charset="0"/>
              </a:rPr>
              <a:t> avec J-M et </a:t>
            </a:r>
            <a:r>
              <a:rPr lang="en-GB" sz="2000" dirty="0" err="1">
                <a:solidFill>
                  <a:srgbClr val="E9F0F5"/>
                </a:solidFill>
                <a:latin typeface="Century Gothic" panose="020B0502020202020204" pitchFamily="34" charset="0"/>
              </a:rPr>
              <a:t>Clémentine</a:t>
            </a:r>
            <a:r>
              <a:rPr lang="en-GB" sz="2000" dirty="0">
                <a:solidFill>
                  <a:srgbClr val="E9F0F5"/>
                </a:solidFill>
                <a:latin typeface="Century Gothic" panose="020B0502020202020204" pitchFamily="34" charset="0"/>
              </a:rPr>
              <a:t>.</a:t>
            </a:r>
          </a:p>
        </p:txBody>
      </p:sp>
      <p:sp>
        <p:nvSpPr>
          <p:cNvPr id="19" name="Speech Bubble: Rectangle 18">
            <a:extLst>
              <a:ext uri="{FF2B5EF4-FFF2-40B4-BE49-F238E27FC236}">
                <a16:creationId xmlns:a16="http://schemas.microsoft.com/office/drawing/2014/main" id="{2EBBB9A1-AE29-407C-99E4-52F3956FB2FB}"/>
              </a:ext>
            </a:extLst>
          </p:cNvPr>
          <p:cNvSpPr/>
          <p:nvPr/>
        </p:nvSpPr>
        <p:spPr>
          <a:xfrm>
            <a:off x="723909" y="5942118"/>
            <a:ext cx="3557146" cy="922743"/>
          </a:xfrm>
          <a:prstGeom prst="wedgeRectCallout">
            <a:avLst>
              <a:gd name="adj1" fmla="val 60736"/>
              <a:gd name="adj2" fmla="val -1050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E9F0F5"/>
                </a:solidFill>
                <a:latin typeface="Century Gothic" panose="020B0502020202020204" pitchFamily="34" charset="0"/>
              </a:rPr>
              <a:t>Jeudi</a:t>
            </a:r>
            <a:r>
              <a:rPr lang="en-GB" sz="2000" dirty="0">
                <a:solidFill>
                  <a:srgbClr val="E9F0F5"/>
                </a:solidFill>
                <a:latin typeface="Century Gothic" panose="020B0502020202020204" pitchFamily="34" charset="0"/>
              </a:rPr>
              <a:t>, je </a:t>
            </a:r>
            <a:r>
              <a:rPr lang="en-GB" sz="2000" dirty="0" err="1">
                <a:solidFill>
                  <a:srgbClr val="E9F0F5"/>
                </a:solidFill>
                <a:latin typeface="Century Gothic" panose="020B0502020202020204" pitchFamily="34" charset="0"/>
              </a:rPr>
              <a:t>vais</a:t>
            </a:r>
            <a:r>
              <a:rPr lang="en-GB" sz="2000" dirty="0">
                <a:solidFill>
                  <a:srgbClr val="E9F0F5"/>
                </a:solidFill>
                <a:latin typeface="Century Gothic" panose="020B0502020202020204" pitchFamily="34" charset="0"/>
              </a:rPr>
              <a:t> à la </a:t>
            </a:r>
            <a:r>
              <a:rPr lang="en-GB" sz="2000" dirty="0" err="1">
                <a:solidFill>
                  <a:srgbClr val="E9F0F5"/>
                </a:solidFill>
                <a:latin typeface="Century Gothic" panose="020B0502020202020204" pitchFamily="34" charset="0"/>
              </a:rPr>
              <a:t>campagne</a:t>
            </a:r>
            <a:r>
              <a:rPr lang="en-GB" sz="2000" dirty="0">
                <a:solidFill>
                  <a:srgbClr val="E9F0F5"/>
                </a:solidFill>
                <a:latin typeface="Century Gothic" panose="020B0502020202020204" pitchFamily="34" charset="0"/>
              </a:rPr>
              <a:t> et je mange au restaurant.</a:t>
            </a:r>
          </a:p>
        </p:txBody>
      </p:sp>
      <p:sp>
        <p:nvSpPr>
          <p:cNvPr id="20" name="Speech Bubble: Rectangle 19">
            <a:extLst>
              <a:ext uri="{FF2B5EF4-FFF2-40B4-BE49-F238E27FC236}">
                <a16:creationId xmlns:a16="http://schemas.microsoft.com/office/drawing/2014/main" id="{EAA87AB7-210D-4513-9ACC-3D708CE5FD57}"/>
              </a:ext>
            </a:extLst>
          </p:cNvPr>
          <p:cNvSpPr/>
          <p:nvPr/>
        </p:nvSpPr>
        <p:spPr>
          <a:xfrm>
            <a:off x="3996831" y="4197434"/>
            <a:ext cx="2327563" cy="1233055"/>
          </a:xfrm>
          <a:prstGeom prst="wedgeRectCallout">
            <a:avLst>
              <a:gd name="adj1" fmla="val 22620"/>
              <a:gd name="adj2" fmla="val 7148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E9F0F5"/>
                </a:solidFill>
                <a:latin typeface="Century Gothic" panose="020B0502020202020204" pitchFamily="34" charset="0"/>
              </a:rPr>
              <a:t>Lundi</a:t>
            </a:r>
            <a:r>
              <a:rPr lang="en-GB" sz="2000" dirty="0">
                <a:solidFill>
                  <a:srgbClr val="E9F0F5"/>
                </a:solidFill>
                <a:latin typeface="Century Gothic" panose="020B0502020202020204" pitchFamily="34" charset="0"/>
              </a:rPr>
              <a:t>, je </a:t>
            </a:r>
            <a:r>
              <a:rPr lang="en-GB" sz="2000" dirty="0" err="1">
                <a:solidFill>
                  <a:srgbClr val="E9F0F5"/>
                </a:solidFill>
                <a:latin typeface="Century Gothic" panose="020B0502020202020204" pitchFamily="34" charset="0"/>
              </a:rPr>
              <a:t>donne</a:t>
            </a:r>
            <a:r>
              <a:rPr lang="en-GB" sz="2000" dirty="0">
                <a:solidFill>
                  <a:srgbClr val="E9F0F5"/>
                </a:solidFill>
                <a:latin typeface="Century Gothic" panose="020B0502020202020204" pitchFamily="34" charset="0"/>
              </a:rPr>
              <a:t> un </a:t>
            </a:r>
            <a:r>
              <a:rPr lang="en-GB" sz="2000" dirty="0" err="1">
                <a:solidFill>
                  <a:srgbClr val="E9F0F5"/>
                </a:solidFill>
                <a:latin typeface="Century Gothic" panose="020B0502020202020204" pitchFamily="34" charset="0"/>
              </a:rPr>
              <a:t>cadeau</a:t>
            </a:r>
            <a:r>
              <a:rPr lang="en-GB" sz="2000" dirty="0">
                <a:solidFill>
                  <a:srgbClr val="E9F0F5"/>
                </a:solidFill>
                <a:latin typeface="Century Gothic" panose="020B0502020202020204" pitchFamily="34" charset="0"/>
              </a:rPr>
              <a:t> à </a:t>
            </a:r>
            <a:r>
              <a:rPr lang="en-GB" sz="2000" dirty="0" err="1">
                <a:solidFill>
                  <a:srgbClr val="E9F0F5"/>
                </a:solidFill>
                <a:latin typeface="Century Gothic" panose="020B0502020202020204" pitchFamily="34" charset="0"/>
              </a:rPr>
              <a:t>Clémentine</a:t>
            </a:r>
            <a:r>
              <a:rPr lang="en-GB" sz="2000" dirty="0">
                <a:solidFill>
                  <a:srgbClr val="E9F0F5"/>
                </a:solidFill>
                <a:latin typeface="Century Gothic" panose="020B0502020202020204" pitchFamily="34" charset="0"/>
              </a:rPr>
              <a:t>. </a:t>
            </a:r>
            <a:r>
              <a:rPr lang="en-GB" sz="2000" dirty="0">
                <a:solidFill>
                  <a:srgbClr val="E9F0F5"/>
                </a:solidFill>
                <a:latin typeface="Century Gothic" panose="020B0502020202020204" pitchFamily="34" charset="0"/>
                <a:sym typeface="Wingdings" panose="05000000000000000000" pitchFamily="2" charset="2"/>
              </a:rPr>
              <a:t></a:t>
            </a:r>
            <a:endParaRPr lang="en-GB" sz="2000" dirty="0">
              <a:solidFill>
                <a:srgbClr val="E9F0F5"/>
              </a:solidFill>
              <a:latin typeface="Century Gothic" panose="020B0502020202020204" pitchFamily="34" charset="0"/>
            </a:endParaRPr>
          </a:p>
        </p:txBody>
      </p:sp>
      <p:sp>
        <p:nvSpPr>
          <p:cNvPr id="6" name="TextBox 5">
            <a:extLst>
              <a:ext uri="{FF2B5EF4-FFF2-40B4-BE49-F238E27FC236}">
                <a16:creationId xmlns:a16="http://schemas.microsoft.com/office/drawing/2014/main" id="{5BAAB80C-B794-44FE-9672-B2BCB8C23C5D}"/>
              </a:ext>
            </a:extLst>
          </p:cNvPr>
          <p:cNvSpPr txBox="1"/>
          <p:nvPr/>
        </p:nvSpPr>
        <p:spPr>
          <a:xfrm>
            <a:off x="7633855" y="2502012"/>
            <a:ext cx="455814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I’m giving a present </a:t>
            </a:r>
            <a:r>
              <a:rPr lang="en-GB" sz="2000" b="1" dirty="0">
                <a:solidFill>
                  <a:srgbClr val="002060"/>
                </a:solidFill>
                <a:latin typeface="Century Gothic" panose="020B0502020202020204" pitchFamily="34" charset="0"/>
              </a:rPr>
              <a:t>to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Clémentine</a:t>
            </a:r>
            <a:r>
              <a:rPr lang="en-GB" sz="2000" dirty="0">
                <a:solidFill>
                  <a:srgbClr val="002060"/>
                </a:solidFill>
                <a:latin typeface="Century Gothic" panose="020B0502020202020204" pitchFamily="34" charset="0"/>
              </a:rPr>
              <a:t>.</a:t>
            </a:r>
          </a:p>
        </p:txBody>
      </p:sp>
      <p:sp>
        <p:nvSpPr>
          <p:cNvPr id="21" name="TextBox 20">
            <a:extLst>
              <a:ext uri="{FF2B5EF4-FFF2-40B4-BE49-F238E27FC236}">
                <a16:creationId xmlns:a16="http://schemas.microsoft.com/office/drawing/2014/main" id="{33EA0670-6046-431B-A3B4-620A017AB31B}"/>
              </a:ext>
            </a:extLst>
          </p:cNvPr>
          <p:cNvSpPr txBox="1"/>
          <p:nvPr/>
        </p:nvSpPr>
        <p:spPr>
          <a:xfrm>
            <a:off x="7633855" y="2970794"/>
            <a:ext cx="4558145"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I’m listening to an important programme </a:t>
            </a:r>
            <a:r>
              <a:rPr lang="en-GB" sz="2000" b="1" dirty="0">
                <a:solidFill>
                  <a:srgbClr val="002060"/>
                </a:solidFill>
                <a:latin typeface="Century Gothic" panose="020B0502020202020204" pitchFamily="34" charset="0"/>
              </a:rPr>
              <a:t>on</a:t>
            </a:r>
            <a:r>
              <a:rPr lang="en-GB" sz="2000" dirty="0">
                <a:solidFill>
                  <a:srgbClr val="002060"/>
                </a:solidFill>
                <a:latin typeface="Century Gothic" panose="020B0502020202020204" pitchFamily="34" charset="0"/>
              </a:rPr>
              <a:t> the radio.</a:t>
            </a:r>
          </a:p>
        </p:txBody>
      </p:sp>
      <p:sp>
        <p:nvSpPr>
          <p:cNvPr id="24" name="TextBox 23">
            <a:extLst>
              <a:ext uri="{FF2B5EF4-FFF2-40B4-BE49-F238E27FC236}">
                <a16:creationId xmlns:a16="http://schemas.microsoft.com/office/drawing/2014/main" id="{B13BAAAA-5671-4C3F-9135-A2915A6F6DE6}"/>
              </a:ext>
            </a:extLst>
          </p:cNvPr>
          <p:cNvSpPr txBox="1"/>
          <p:nvPr/>
        </p:nvSpPr>
        <p:spPr>
          <a:xfrm>
            <a:off x="7620000" y="3580852"/>
            <a:ext cx="4558145"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I’m watching a show.  J-M is dancing </a:t>
            </a:r>
            <a:r>
              <a:rPr lang="en-GB" sz="2000" b="1" dirty="0">
                <a:solidFill>
                  <a:srgbClr val="002060"/>
                </a:solidFill>
                <a:latin typeface="Century Gothic" panose="020B0502020202020204" pitchFamily="34" charset="0"/>
              </a:rPr>
              <a:t>at</a:t>
            </a:r>
            <a:r>
              <a:rPr lang="en-GB" sz="2000" dirty="0">
                <a:solidFill>
                  <a:srgbClr val="002060"/>
                </a:solidFill>
                <a:latin typeface="Century Gothic" panose="020B0502020202020204" pitchFamily="34" charset="0"/>
              </a:rPr>
              <a:t> school.</a:t>
            </a:r>
          </a:p>
        </p:txBody>
      </p:sp>
      <p:sp>
        <p:nvSpPr>
          <p:cNvPr id="25" name="TextBox 24">
            <a:extLst>
              <a:ext uri="{FF2B5EF4-FFF2-40B4-BE49-F238E27FC236}">
                <a16:creationId xmlns:a16="http://schemas.microsoft.com/office/drawing/2014/main" id="{B28A5B7C-EC8A-46FD-8C02-00047623A94F}"/>
              </a:ext>
            </a:extLst>
          </p:cNvPr>
          <p:cNvSpPr txBox="1"/>
          <p:nvPr/>
        </p:nvSpPr>
        <p:spPr>
          <a:xfrm>
            <a:off x="7594246" y="4193731"/>
            <a:ext cx="4558145"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I’m going to the countryside and I’m eating </a:t>
            </a:r>
            <a:r>
              <a:rPr lang="en-GB" sz="2000" b="1" dirty="0">
                <a:solidFill>
                  <a:srgbClr val="002060"/>
                </a:solidFill>
                <a:latin typeface="Century Gothic" panose="020B0502020202020204" pitchFamily="34" charset="0"/>
              </a:rPr>
              <a:t>at/in a/the </a:t>
            </a:r>
            <a:r>
              <a:rPr lang="en-GB" sz="2000" dirty="0">
                <a:solidFill>
                  <a:srgbClr val="002060"/>
                </a:solidFill>
                <a:latin typeface="Century Gothic" panose="020B0502020202020204" pitchFamily="34" charset="0"/>
              </a:rPr>
              <a:t>restaurant.</a:t>
            </a:r>
          </a:p>
        </p:txBody>
      </p:sp>
      <p:sp>
        <p:nvSpPr>
          <p:cNvPr id="26" name="TextBox 25">
            <a:extLst>
              <a:ext uri="{FF2B5EF4-FFF2-40B4-BE49-F238E27FC236}">
                <a16:creationId xmlns:a16="http://schemas.microsoft.com/office/drawing/2014/main" id="{6E87199E-F5A5-4F83-8AD3-D2870E7E40AE}"/>
              </a:ext>
            </a:extLst>
          </p:cNvPr>
          <p:cNvSpPr txBox="1"/>
          <p:nvPr/>
        </p:nvSpPr>
        <p:spPr>
          <a:xfrm>
            <a:off x="7619999" y="4968055"/>
            <a:ext cx="455814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I’m organising a visit </a:t>
            </a:r>
            <a:r>
              <a:rPr lang="en-GB" sz="2000" b="1" dirty="0">
                <a:solidFill>
                  <a:srgbClr val="002060"/>
                </a:solidFill>
                <a:latin typeface="Century Gothic" panose="020B0502020202020204" pitchFamily="34" charset="0"/>
              </a:rPr>
              <a:t>to</a:t>
            </a:r>
            <a:r>
              <a:rPr lang="en-GB" sz="2000" dirty="0">
                <a:solidFill>
                  <a:srgbClr val="002060"/>
                </a:solidFill>
                <a:latin typeface="Century Gothic" panose="020B0502020202020204" pitchFamily="34" charset="0"/>
              </a:rPr>
              <a:t> Turtle Island.</a:t>
            </a:r>
          </a:p>
        </p:txBody>
      </p:sp>
      <p:sp>
        <p:nvSpPr>
          <p:cNvPr id="27" name="TextBox 26">
            <a:extLst>
              <a:ext uri="{FF2B5EF4-FFF2-40B4-BE49-F238E27FC236}">
                <a16:creationId xmlns:a16="http://schemas.microsoft.com/office/drawing/2014/main" id="{48FEC68C-D5F4-41A9-A2D3-29B13106B1DC}"/>
              </a:ext>
            </a:extLst>
          </p:cNvPr>
          <p:cNvSpPr txBox="1"/>
          <p:nvPr/>
        </p:nvSpPr>
        <p:spPr>
          <a:xfrm>
            <a:off x="7594245" y="5427718"/>
            <a:ext cx="4558145"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I’m looking for souvenirs </a:t>
            </a:r>
            <a:r>
              <a:rPr lang="en-GB" sz="2000" b="1" dirty="0">
                <a:solidFill>
                  <a:srgbClr val="002060"/>
                </a:solidFill>
                <a:latin typeface="Century Gothic" panose="020B0502020202020204" pitchFamily="34" charset="0"/>
              </a:rPr>
              <a:t>at/in </a:t>
            </a:r>
            <a:r>
              <a:rPr lang="en-GB" sz="2000" dirty="0">
                <a:solidFill>
                  <a:srgbClr val="002060"/>
                </a:solidFill>
                <a:latin typeface="Century Gothic" panose="020B0502020202020204" pitchFamily="34" charset="0"/>
              </a:rPr>
              <a:t>the shopping centre.</a:t>
            </a:r>
          </a:p>
        </p:txBody>
      </p:sp>
      <p:sp>
        <p:nvSpPr>
          <p:cNvPr id="29" name="TextBox 28">
            <a:extLst>
              <a:ext uri="{FF2B5EF4-FFF2-40B4-BE49-F238E27FC236}">
                <a16:creationId xmlns:a16="http://schemas.microsoft.com/office/drawing/2014/main" id="{8F521105-E301-4B48-86C9-2AE153FD7327}"/>
              </a:ext>
            </a:extLst>
          </p:cNvPr>
          <p:cNvSpPr txBox="1"/>
          <p:nvPr/>
        </p:nvSpPr>
        <p:spPr>
          <a:xfrm>
            <a:off x="7601547" y="6060788"/>
            <a:ext cx="4558145"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I’m </a:t>
            </a:r>
            <a:r>
              <a:rPr lang="en-GB" sz="2000" b="1" dirty="0">
                <a:solidFill>
                  <a:srgbClr val="002060"/>
                </a:solidFill>
                <a:latin typeface="Century Gothic" panose="020B0502020202020204" pitchFamily="34" charset="0"/>
              </a:rPr>
              <a:t>at </a:t>
            </a:r>
            <a:r>
              <a:rPr lang="en-GB" sz="2000" dirty="0">
                <a:solidFill>
                  <a:srgbClr val="002060"/>
                </a:solidFill>
                <a:latin typeface="Century Gothic" panose="020B0502020202020204" pitchFamily="34" charset="0"/>
              </a:rPr>
              <a:t>the beach with J-M and </a:t>
            </a:r>
            <a:r>
              <a:rPr lang="en-GB" sz="2000" dirty="0" err="1">
                <a:solidFill>
                  <a:srgbClr val="002060"/>
                </a:solidFill>
                <a:latin typeface="Century Gothic" panose="020B0502020202020204" pitchFamily="34" charset="0"/>
              </a:rPr>
              <a:t>Clémentine</a:t>
            </a:r>
            <a:r>
              <a:rPr lang="en-GB" sz="2000" dirty="0">
                <a:solidFill>
                  <a:srgbClr val="002060"/>
                </a:solidFill>
                <a:latin typeface="Century Gothic" panose="020B0502020202020204" pitchFamily="34" charset="0"/>
              </a:rPr>
              <a:t>.</a:t>
            </a:r>
          </a:p>
        </p:txBody>
      </p:sp>
      <p:grpSp>
        <p:nvGrpSpPr>
          <p:cNvPr id="32" name="Group 31">
            <a:extLst>
              <a:ext uri="{FF2B5EF4-FFF2-40B4-BE49-F238E27FC236}">
                <a16:creationId xmlns:a16="http://schemas.microsoft.com/office/drawing/2014/main" id="{DD3C98F8-4B82-4840-A0AF-C9D32C36342F}"/>
              </a:ext>
            </a:extLst>
          </p:cNvPr>
          <p:cNvGrpSpPr/>
          <p:nvPr/>
        </p:nvGrpSpPr>
        <p:grpSpPr>
          <a:xfrm>
            <a:off x="478757" y="2711886"/>
            <a:ext cx="4252376" cy="3201033"/>
            <a:chOff x="538005" y="2824411"/>
            <a:chExt cx="4252376" cy="3201033"/>
          </a:xfrm>
        </p:grpSpPr>
        <p:sp>
          <p:nvSpPr>
            <p:cNvPr id="31" name="Speech Bubble: Rectangle 30">
              <a:extLst>
                <a:ext uri="{FF2B5EF4-FFF2-40B4-BE49-F238E27FC236}">
                  <a16:creationId xmlns:a16="http://schemas.microsoft.com/office/drawing/2014/main" id="{FFEBAF0A-C1CE-4564-915A-C62EF50770BD}"/>
                </a:ext>
              </a:extLst>
            </p:cNvPr>
            <p:cNvSpPr/>
            <p:nvPr/>
          </p:nvSpPr>
          <p:spPr>
            <a:xfrm>
              <a:off x="538005" y="2824411"/>
              <a:ext cx="4252376" cy="3201033"/>
            </a:xfrm>
            <a:prstGeom prst="wedgeRectCallout">
              <a:avLst>
                <a:gd name="adj1" fmla="val 29494"/>
                <a:gd name="adj2" fmla="val -6531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err="1">
                  <a:solidFill>
                    <a:srgbClr val="E9F0F5"/>
                  </a:solidFill>
                  <a:latin typeface="Century Gothic" panose="020B0502020202020204" pitchFamily="34" charset="0"/>
                </a:rPr>
                <a:t>L’Ile</a:t>
              </a:r>
              <a:r>
                <a:rPr lang="en-GB" sz="2000" dirty="0">
                  <a:solidFill>
                    <a:srgbClr val="E9F0F5"/>
                  </a:solidFill>
                  <a:latin typeface="Century Gothic" panose="020B0502020202020204" pitchFamily="34" charset="0"/>
                </a:rPr>
                <a:t> de la </a:t>
              </a:r>
              <a:r>
                <a:rPr lang="en-GB" sz="2000" dirty="0" err="1">
                  <a:solidFill>
                    <a:srgbClr val="E9F0F5"/>
                  </a:solidFill>
                  <a:latin typeface="Century Gothic" panose="020B0502020202020204" pitchFamily="34" charset="0"/>
                </a:rPr>
                <a:t>Tortue</a:t>
              </a:r>
              <a:r>
                <a:rPr lang="en-GB" sz="2000" dirty="0">
                  <a:solidFill>
                    <a:srgbClr val="E9F0F5"/>
                  </a:solidFill>
                  <a:latin typeface="Century Gothic" panose="020B0502020202020204" pitchFamily="34" charset="0"/>
                </a:rPr>
                <a:t> a </a:t>
              </a:r>
              <a:r>
                <a:rPr lang="en-GB" sz="2000" dirty="0" err="1">
                  <a:solidFill>
                    <a:srgbClr val="E9F0F5"/>
                  </a:solidFill>
                  <a:latin typeface="Century Gothic" panose="020B0502020202020204" pitchFamily="34" charset="0"/>
                </a:rPr>
                <a:t>une</a:t>
              </a:r>
              <a:r>
                <a:rPr lang="en-GB" sz="2000" dirty="0">
                  <a:solidFill>
                    <a:srgbClr val="E9F0F5"/>
                  </a:solidFill>
                  <a:latin typeface="Century Gothic" panose="020B0502020202020204" pitchFamily="34" charset="0"/>
                </a:rPr>
                <a:t> population </a:t>
              </a:r>
              <a:r>
                <a:rPr lang="en-GB" sz="2000" dirty="0" err="1">
                  <a:solidFill>
                    <a:srgbClr val="E9F0F5"/>
                  </a:solidFill>
                  <a:latin typeface="Century Gothic" panose="020B0502020202020204" pitchFamily="34" charset="0"/>
                </a:rPr>
                <a:t>d’environ</a:t>
              </a:r>
              <a:r>
                <a:rPr lang="en-GB" sz="2000" dirty="0">
                  <a:solidFill>
                    <a:srgbClr val="E9F0F5"/>
                  </a:solidFill>
                  <a:latin typeface="Century Gothic" panose="020B0502020202020204" pitchFamily="34" charset="0"/>
                </a:rPr>
                <a:t> 35 000 habitants. Le nom ‘</a:t>
              </a:r>
              <a:r>
                <a:rPr lang="en-GB" sz="2000" dirty="0" err="1">
                  <a:solidFill>
                    <a:srgbClr val="E9F0F5"/>
                  </a:solidFill>
                  <a:latin typeface="Century Gothic" panose="020B0502020202020204" pitchFamily="34" charset="0"/>
                </a:rPr>
                <a:t>tortue</a:t>
              </a:r>
              <a:r>
                <a:rPr lang="en-GB" sz="2000" dirty="0">
                  <a:solidFill>
                    <a:srgbClr val="E9F0F5"/>
                  </a:solidFill>
                  <a:latin typeface="Century Gothic" panose="020B0502020202020204" pitchFamily="34" charset="0"/>
                </a:rPr>
                <a:t>’ </a:t>
              </a:r>
              <a:r>
                <a:rPr lang="en-GB" sz="2000" dirty="0" err="1">
                  <a:solidFill>
                    <a:srgbClr val="E9F0F5"/>
                  </a:solidFill>
                  <a:latin typeface="Century Gothic" panose="020B0502020202020204" pitchFamily="34" charset="0"/>
                </a:rPr>
                <a:t>est</a:t>
              </a:r>
              <a:r>
                <a:rPr lang="en-GB" sz="2000" dirty="0">
                  <a:solidFill>
                    <a:srgbClr val="E9F0F5"/>
                  </a:solidFill>
                  <a:latin typeface="Century Gothic" panose="020B0502020202020204" pitchFamily="34" charset="0"/>
                </a:rPr>
                <a:t> pour la </a:t>
              </a:r>
              <a:r>
                <a:rPr lang="en-GB" sz="2000" dirty="0" err="1">
                  <a:solidFill>
                    <a:srgbClr val="E9F0F5"/>
                  </a:solidFill>
                  <a:latin typeface="Century Gothic" panose="020B0502020202020204" pitchFamily="34" charset="0"/>
                </a:rPr>
                <a:t>forme</a:t>
              </a:r>
              <a:r>
                <a:rPr lang="en-GB" sz="2000" dirty="0">
                  <a:solidFill>
                    <a:srgbClr val="E9F0F5"/>
                  </a:solidFill>
                  <a:latin typeface="Century Gothic" panose="020B0502020202020204" pitchFamily="34" charset="0"/>
                </a:rPr>
                <a:t> de </a:t>
              </a:r>
              <a:r>
                <a:rPr lang="en-GB" sz="2000" dirty="0" err="1">
                  <a:solidFill>
                    <a:srgbClr val="E9F0F5"/>
                  </a:solidFill>
                  <a:latin typeface="Century Gothic" panose="020B0502020202020204" pitchFamily="34" charset="0"/>
                </a:rPr>
                <a:t>l’ile</a:t>
              </a:r>
              <a:r>
                <a:rPr lang="en-GB" sz="2000" dirty="0">
                  <a:solidFill>
                    <a:srgbClr val="E9F0F5"/>
                  </a:solidFill>
                  <a:latin typeface="Century Gothic" panose="020B0502020202020204" pitchFamily="34" charset="0"/>
                </a:rPr>
                <a:t>.</a:t>
              </a:r>
            </a:p>
          </p:txBody>
        </p:sp>
        <p:pic>
          <p:nvPicPr>
            <p:cNvPr id="30" name="Picture 29" descr="A picture containing water, sky, outdoor, nature&#10;&#10;Description automatically generated">
              <a:extLst>
                <a:ext uri="{FF2B5EF4-FFF2-40B4-BE49-F238E27FC236}">
                  <a16:creationId xmlns:a16="http://schemas.microsoft.com/office/drawing/2014/main" id="{0657273E-0DD0-41B9-A95A-F38D39A229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5456" y="4072827"/>
              <a:ext cx="2580238" cy="1935179"/>
            </a:xfrm>
            <a:prstGeom prst="ellipse">
              <a:avLst/>
            </a:prstGeom>
          </p:spPr>
        </p:pic>
      </p:grpSp>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P spid="17" grpId="0" animBg="1"/>
      <p:bldP spid="18" grpId="0" animBg="1"/>
      <p:bldP spid="19" grpId="0" animBg="1"/>
      <p:bldP spid="20" grpId="0" animBg="1"/>
      <p:bldP spid="6" grpId="0"/>
      <p:bldP spid="21" grpId="0"/>
      <p:bldP spid="24" grpId="0"/>
      <p:bldP spid="25" grpId="0"/>
      <p:bldP spid="26" grpId="0"/>
      <p:bldP spid="27"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 name="Speech Bubble: Rectangle with Corners Rounded 3">
            <a:hlinkClick r:id="" action="ppaction://noaction">
              <a:snd r:embed="rId3" name="FUS11_1.wav"/>
            </a:hlinkClick>
            <a:extLst>
              <a:ext uri="{FF2B5EF4-FFF2-40B4-BE49-F238E27FC236}">
                <a16:creationId xmlns:a16="http://schemas.microsoft.com/office/drawing/2014/main" id="{DD6FC537-3896-4ADA-A7F9-FC2BAA80744B}"/>
              </a:ext>
            </a:extLst>
          </p:cNvPr>
          <p:cNvSpPr/>
          <p:nvPr/>
        </p:nvSpPr>
        <p:spPr>
          <a:xfrm>
            <a:off x="1184260" y="555431"/>
            <a:ext cx="9910460" cy="553776"/>
          </a:xfrm>
          <a:prstGeom prst="wedgeRoundRectCallout">
            <a:avLst>
              <a:gd name="adj1" fmla="val -54384"/>
              <a:gd name="adj2" fmla="val 245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3</a:t>
            </a:r>
            <a:endParaRPr lang="en-GB" sz="3200" dirty="0"/>
          </a:p>
        </p:txBody>
      </p:sp>
      <p:sp>
        <p:nvSpPr>
          <p:cNvPr id="97" name="TextBox 96">
            <a:hlinkClick r:id="" action="ppaction://noaction">
              <a:snd r:embed="rId4" name="3_1.wav"/>
            </a:hlinkClick>
            <a:extLst>
              <a:ext uri="{FF2B5EF4-FFF2-40B4-BE49-F238E27FC236}">
                <a16:creationId xmlns:a16="http://schemas.microsoft.com/office/drawing/2014/main" id="{128A0E1A-5455-4BFD-B48F-0C6D34A623CD}"/>
              </a:ext>
            </a:extLst>
          </p:cNvPr>
          <p:cNvSpPr txBox="1"/>
          <p:nvPr/>
        </p:nvSpPr>
        <p:spPr>
          <a:xfrm>
            <a:off x="1184260" y="555431"/>
            <a:ext cx="10363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Choisis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mot correct pour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compléter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phrase.</a:t>
            </a:r>
          </a:p>
        </p:txBody>
      </p:sp>
      <p:pic>
        <p:nvPicPr>
          <p:cNvPr id="55" name="Picture 54" descr="Icon&#10;&#10;Description automatically generated">
            <a:extLst>
              <a:ext uri="{FF2B5EF4-FFF2-40B4-BE49-F238E27FC236}">
                <a16:creationId xmlns:a16="http://schemas.microsoft.com/office/drawing/2014/main" id="{38321F37-B2CE-4FA0-BD30-FAD0A32C778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56" name="Title 1">
            <a:extLst>
              <a:ext uri="{FF2B5EF4-FFF2-40B4-BE49-F238E27FC236}">
                <a16:creationId xmlns:a16="http://schemas.microsoft.com/office/drawing/2014/main" id="{57D8CF3F-F2C1-4CEA-9378-DD0760FBF75E}"/>
              </a:ext>
            </a:extLst>
          </p:cNvPr>
          <p:cNvSpPr txBox="1">
            <a:spLocks/>
          </p:cNvSpPr>
          <p:nvPr/>
        </p:nvSpPr>
        <p:spPr>
          <a:xfrm>
            <a:off x="10950576" y="10598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5" name="Table 5">
            <a:extLst>
              <a:ext uri="{FF2B5EF4-FFF2-40B4-BE49-F238E27FC236}">
                <a16:creationId xmlns:a16="http://schemas.microsoft.com/office/drawing/2014/main" id="{79F6CA0B-027A-4B3C-8D12-20C764F5C2A7}"/>
              </a:ext>
            </a:extLst>
          </p:cNvPr>
          <p:cNvGraphicFramePr>
            <a:graphicFrameLocks noGrp="1"/>
          </p:cNvGraphicFramePr>
          <p:nvPr/>
        </p:nvGraphicFramePr>
        <p:xfrm>
          <a:off x="257001" y="1334154"/>
          <a:ext cx="9902999" cy="5016662"/>
        </p:xfrm>
        <a:graphic>
          <a:graphicData uri="http://schemas.openxmlformats.org/drawingml/2006/table">
            <a:tbl>
              <a:tblPr firstRow="1" bandRow="1">
                <a:tableStyleId>{5940675A-B579-460E-94D1-54222C63F5DA}</a:tableStyleId>
              </a:tblPr>
              <a:tblGrid>
                <a:gridCol w="538866">
                  <a:extLst>
                    <a:ext uri="{9D8B030D-6E8A-4147-A177-3AD203B41FA5}">
                      <a16:colId xmlns:a16="http://schemas.microsoft.com/office/drawing/2014/main" val="778387399"/>
                    </a:ext>
                  </a:extLst>
                </a:gridCol>
                <a:gridCol w="1896533">
                  <a:extLst>
                    <a:ext uri="{9D8B030D-6E8A-4147-A177-3AD203B41FA5}">
                      <a16:colId xmlns:a16="http://schemas.microsoft.com/office/drawing/2014/main" val="723933871"/>
                    </a:ext>
                  </a:extLst>
                </a:gridCol>
                <a:gridCol w="2048933">
                  <a:extLst>
                    <a:ext uri="{9D8B030D-6E8A-4147-A177-3AD203B41FA5}">
                      <a16:colId xmlns:a16="http://schemas.microsoft.com/office/drawing/2014/main" val="1778506353"/>
                    </a:ext>
                  </a:extLst>
                </a:gridCol>
                <a:gridCol w="5418667">
                  <a:extLst>
                    <a:ext uri="{9D8B030D-6E8A-4147-A177-3AD203B41FA5}">
                      <a16:colId xmlns:a16="http://schemas.microsoft.com/office/drawing/2014/main" val="822646392"/>
                    </a:ext>
                  </a:extLst>
                </a:gridCol>
              </a:tblGrid>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gridSpan="2">
                  <a:txBody>
                    <a:bodyPr/>
                    <a:lstStyle/>
                    <a:p>
                      <a:pPr algn="ctr"/>
                      <a:r>
                        <a:rPr lang="en-GB" sz="2400" dirty="0" err="1">
                          <a:solidFill>
                            <a:srgbClr val="002060"/>
                          </a:solidFill>
                          <a:latin typeface="Century Gothic" panose="020B0502020202020204" pitchFamily="34" charset="0"/>
                        </a:rPr>
                        <a:t>C’est</a:t>
                      </a:r>
                      <a:r>
                        <a:rPr lang="en-GB" sz="2400" dirty="0">
                          <a:solidFill>
                            <a:srgbClr val="002060"/>
                          </a:solidFill>
                          <a:latin typeface="Century Gothic" panose="020B0502020202020204" pitchFamily="34" charset="0"/>
                        </a:rPr>
                        <a:t> quelle destination ?</a:t>
                      </a:r>
                    </a:p>
                  </a:txBody>
                  <a:tcPr anchor="ctr">
                    <a:solidFill>
                      <a:srgbClr val="FEF8F4"/>
                    </a:solidFill>
                  </a:tcPr>
                </a:tc>
                <a:tc hMerge="1">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phrase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anglais</a:t>
                      </a: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694496890"/>
                  </a:ext>
                </a:extLst>
              </a:tr>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port</a:t>
                      </a:r>
                    </a:p>
                  </a:txBody>
                  <a:tcPr anchor="ctr">
                    <a:solidFill>
                      <a:srgbClr val="FEF8F4"/>
                    </a:solidFill>
                  </a:tcPr>
                </a:tc>
                <a:tc>
                  <a:txBody>
                    <a:bodyPr/>
                    <a:lstStyle/>
                    <a:p>
                      <a:pPr algn="ctr"/>
                      <a:r>
                        <a:rPr lang="en-GB" sz="2400" dirty="0" err="1">
                          <a:solidFill>
                            <a:srgbClr val="002060"/>
                          </a:solidFill>
                          <a:latin typeface="Century Gothic" panose="020B0502020202020204" pitchFamily="34" charset="0"/>
                        </a:rPr>
                        <a:t>plage</a:t>
                      </a: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3901472736"/>
                  </a:ext>
                </a:extLst>
              </a:tr>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école</a:t>
                      </a:r>
                    </a:p>
                  </a:txBody>
                  <a:tcPr anchor="ctr">
                    <a:solidFill>
                      <a:srgbClr val="FEF8F4"/>
                    </a:solidFill>
                  </a:tcPr>
                </a:tc>
                <a:tc>
                  <a:txBody>
                    <a:bodyPr/>
                    <a:lstStyle/>
                    <a:p>
                      <a:pPr algn="ctr"/>
                      <a:r>
                        <a:rPr lang="en-GB" sz="2400" dirty="0" err="1">
                          <a:solidFill>
                            <a:srgbClr val="002060"/>
                          </a:solidFill>
                          <a:latin typeface="Century Gothic" panose="020B0502020202020204" pitchFamily="34" charset="0"/>
                        </a:rPr>
                        <a:t>campagne</a:t>
                      </a: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3442427629"/>
                  </a:ext>
                </a:extLst>
              </a:tr>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err="1">
                          <a:solidFill>
                            <a:srgbClr val="002060"/>
                          </a:solidFill>
                          <a:latin typeface="Century Gothic" panose="020B0502020202020204" pitchFamily="34" charset="0"/>
                        </a:rPr>
                        <a:t>hôtel</a:t>
                      </a: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err="1">
                          <a:solidFill>
                            <a:srgbClr val="002060"/>
                          </a:solidFill>
                          <a:latin typeface="Century Gothic" panose="020B0502020202020204" pitchFamily="34" charset="0"/>
                        </a:rPr>
                        <a:t>maison</a:t>
                      </a: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176985696"/>
                  </a:ext>
                </a:extLst>
              </a:tr>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err="1">
                          <a:solidFill>
                            <a:srgbClr val="002060"/>
                          </a:solidFill>
                          <a:latin typeface="Century Gothic" panose="020B0502020202020204" pitchFamily="34" charset="0"/>
                        </a:rPr>
                        <a:t>télé</a:t>
                      </a: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café</a:t>
                      </a: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571752253"/>
                  </a:ext>
                </a:extLst>
              </a:tr>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err="1">
                          <a:solidFill>
                            <a:srgbClr val="002060"/>
                          </a:solidFill>
                          <a:latin typeface="Century Gothic" panose="020B0502020202020204" pitchFamily="34" charset="0"/>
                        </a:rPr>
                        <a:t>plage</a:t>
                      </a: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parc</a:t>
                      </a: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1625291966"/>
                  </a:ext>
                </a:extLst>
              </a:tr>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amie</a:t>
                      </a:r>
                    </a:p>
                  </a:txBody>
                  <a:tcPr anchor="ctr">
                    <a:solidFill>
                      <a:srgbClr val="FEF8F4"/>
                    </a:solidFill>
                  </a:tcPr>
                </a:tc>
                <a:tc>
                  <a:txBody>
                    <a:bodyPr/>
                    <a:lstStyle/>
                    <a:p>
                      <a:pPr algn="ctr"/>
                      <a:r>
                        <a:rPr lang="en-GB" sz="2400" dirty="0" err="1">
                          <a:solidFill>
                            <a:srgbClr val="002060"/>
                          </a:solidFill>
                          <a:latin typeface="Century Gothic" panose="020B0502020202020204" pitchFamily="34" charset="0"/>
                        </a:rPr>
                        <a:t>professeur</a:t>
                      </a: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2401238792"/>
                  </a:ext>
                </a:extLst>
              </a:tr>
            </a:tbl>
          </a:graphicData>
        </a:graphic>
      </p:graphicFrame>
      <p:sp>
        <p:nvSpPr>
          <p:cNvPr id="14" name="CustomShape 23">
            <a:hlinkClick r:id="" action="ppaction://noaction">
              <a:snd r:embed="rId6" name="FUS11_2.wav"/>
            </a:hlinkClick>
            <a:extLst>
              <a:ext uri="{FF2B5EF4-FFF2-40B4-BE49-F238E27FC236}">
                <a16:creationId xmlns:a16="http://schemas.microsoft.com/office/drawing/2014/main" id="{E4401CE9-0F4B-4E13-8617-60B63E0FEE1D}"/>
              </a:ext>
            </a:extLst>
          </p:cNvPr>
          <p:cNvSpPr/>
          <p:nvPr/>
        </p:nvSpPr>
        <p:spPr>
          <a:xfrm>
            <a:off x="128471" y="220391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15" name="CustomShape 23">
            <a:hlinkClick r:id="" action="ppaction://noaction">
              <a:snd r:embed="rId7" name="FUS11_3.wav"/>
            </a:hlinkClick>
            <a:extLst>
              <a:ext uri="{FF2B5EF4-FFF2-40B4-BE49-F238E27FC236}">
                <a16:creationId xmlns:a16="http://schemas.microsoft.com/office/drawing/2014/main" id="{8243511F-7A49-4813-9848-37E3FD6E0451}"/>
              </a:ext>
            </a:extLst>
          </p:cNvPr>
          <p:cNvSpPr/>
          <p:nvPr/>
        </p:nvSpPr>
        <p:spPr>
          <a:xfrm>
            <a:off x="148210" y="288509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CustomShape 23">
            <a:hlinkClick r:id="" action="ppaction://noaction">
              <a:snd r:embed="rId8" name="FUS11_4.wav"/>
            </a:hlinkClick>
            <a:extLst>
              <a:ext uri="{FF2B5EF4-FFF2-40B4-BE49-F238E27FC236}">
                <a16:creationId xmlns:a16="http://schemas.microsoft.com/office/drawing/2014/main" id="{9646213E-89EC-4F8A-9364-6DA301CCF0B3}"/>
              </a:ext>
            </a:extLst>
          </p:cNvPr>
          <p:cNvSpPr/>
          <p:nvPr/>
        </p:nvSpPr>
        <p:spPr>
          <a:xfrm>
            <a:off x="167793" y="362605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CustomShape 23">
            <a:hlinkClick r:id="" action="ppaction://noaction">
              <a:snd r:embed="rId9" name="FUS11_5.wav"/>
            </a:hlinkClick>
            <a:extLst>
              <a:ext uri="{FF2B5EF4-FFF2-40B4-BE49-F238E27FC236}">
                <a16:creationId xmlns:a16="http://schemas.microsoft.com/office/drawing/2014/main" id="{C41B2988-4951-4D2E-AE15-0A882CCD8140}"/>
              </a:ext>
            </a:extLst>
          </p:cNvPr>
          <p:cNvSpPr/>
          <p:nvPr/>
        </p:nvSpPr>
        <p:spPr>
          <a:xfrm>
            <a:off x="148210" y="435098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CustomShape 23">
            <a:hlinkClick r:id="" action="ppaction://noaction">
              <a:snd r:embed="rId10" name="FUS11_6.wav"/>
            </a:hlinkClick>
            <a:extLst>
              <a:ext uri="{FF2B5EF4-FFF2-40B4-BE49-F238E27FC236}">
                <a16:creationId xmlns:a16="http://schemas.microsoft.com/office/drawing/2014/main" id="{82BBCE24-F3BC-484B-8C2A-DD33D268EF8D}"/>
              </a:ext>
            </a:extLst>
          </p:cNvPr>
          <p:cNvSpPr/>
          <p:nvPr/>
        </p:nvSpPr>
        <p:spPr>
          <a:xfrm>
            <a:off x="148210" y="505874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3">
            <a:hlinkClick r:id="" action="ppaction://noaction">
              <a:snd r:embed="rId11" name="FUS11_7.wav"/>
            </a:hlinkClick>
            <a:extLst>
              <a:ext uri="{FF2B5EF4-FFF2-40B4-BE49-F238E27FC236}">
                <a16:creationId xmlns:a16="http://schemas.microsoft.com/office/drawing/2014/main" id="{52A28908-5CA0-4A78-949F-17F3F1936703}"/>
              </a:ext>
            </a:extLst>
          </p:cNvPr>
          <p:cNvSpPr/>
          <p:nvPr/>
        </p:nvSpPr>
        <p:spPr>
          <a:xfrm>
            <a:off x="170800" y="578278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23">
            <a:hlinkClick r:id="" action="ppaction://noaction">
              <a:snd r:embed="rId12" name="FUS11_9.wav"/>
            </a:hlinkClick>
            <a:extLst>
              <a:ext uri="{FF2B5EF4-FFF2-40B4-BE49-F238E27FC236}">
                <a16:creationId xmlns:a16="http://schemas.microsoft.com/office/drawing/2014/main" id="{8874A155-15F8-4CB3-AFEC-7CC11EEBA5DF}"/>
              </a:ext>
            </a:extLst>
          </p:cNvPr>
          <p:cNvSpPr/>
          <p:nvPr/>
        </p:nvSpPr>
        <p:spPr>
          <a:xfrm>
            <a:off x="9896414" y="2916586"/>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CustomShape 23">
            <a:hlinkClick r:id="" action="ppaction://noaction">
              <a:snd r:embed="rId13" name="FUS11_10.wav"/>
            </a:hlinkClick>
            <a:extLst>
              <a:ext uri="{FF2B5EF4-FFF2-40B4-BE49-F238E27FC236}">
                <a16:creationId xmlns:a16="http://schemas.microsoft.com/office/drawing/2014/main" id="{01985CEE-A428-4F42-AACB-26350848399E}"/>
              </a:ext>
            </a:extLst>
          </p:cNvPr>
          <p:cNvSpPr/>
          <p:nvPr/>
        </p:nvSpPr>
        <p:spPr>
          <a:xfrm>
            <a:off x="9918640" y="3617758"/>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23">
            <a:hlinkClick r:id="" action="ppaction://noaction">
              <a:snd r:embed="rId14" name="FUS11_12.wav"/>
            </a:hlinkClick>
            <a:extLst>
              <a:ext uri="{FF2B5EF4-FFF2-40B4-BE49-F238E27FC236}">
                <a16:creationId xmlns:a16="http://schemas.microsoft.com/office/drawing/2014/main" id="{838E354B-609C-484E-A313-31BA106AA550}"/>
              </a:ext>
            </a:extLst>
          </p:cNvPr>
          <p:cNvSpPr/>
          <p:nvPr/>
        </p:nvSpPr>
        <p:spPr>
          <a:xfrm>
            <a:off x="9927980" y="5055130"/>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CustomShape 23">
            <a:hlinkClick r:id="" action="ppaction://noaction">
              <a:snd r:embed="rId15" name="FUS11_13.wav"/>
            </a:hlinkClick>
            <a:extLst>
              <a:ext uri="{FF2B5EF4-FFF2-40B4-BE49-F238E27FC236}">
                <a16:creationId xmlns:a16="http://schemas.microsoft.com/office/drawing/2014/main" id="{78851265-6582-48D7-9D29-BDBE3AFE271A}"/>
              </a:ext>
            </a:extLst>
          </p:cNvPr>
          <p:cNvSpPr/>
          <p:nvPr/>
        </p:nvSpPr>
        <p:spPr>
          <a:xfrm>
            <a:off x="9918640" y="5762454"/>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F0F7B0FD-6E70-46AC-BD6D-333DFCEDA329}"/>
              </a:ext>
            </a:extLst>
          </p:cNvPr>
          <p:cNvSpPr txBox="1"/>
          <p:nvPr/>
        </p:nvSpPr>
        <p:spPr>
          <a:xfrm>
            <a:off x="4772957" y="2147733"/>
            <a:ext cx="49668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goes/is going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port.</a:t>
            </a:r>
          </a:p>
        </p:txBody>
      </p:sp>
      <p:sp>
        <p:nvSpPr>
          <p:cNvPr id="39" name="TextBox 38">
            <a:extLst>
              <a:ext uri="{FF2B5EF4-FFF2-40B4-BE49-F238E27FC236}">
                <a16:creationId xmlns:a16="http://schemas.microsoft.com/office/drawing/2014/main" id="{EB5EF7B7-C125-4695-BF48-8E8BD0B81DF8}"/>
              </a:ext>
            </a:extLst>
          </p:cNvPr>
          <p:cNvSpPr txBox="1"/>
          <p:nvPr/>
        </p:nvSpPr>
        <p:spPr>
          <a:xfrm>
            <a:off x="4772957" y="2904659"/>
            <a:ext cx="51234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the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countryside.</a:t>
            </a:r>
          </a:p>
        </p:txBody>
      </p:sp>
      <p:sp>
        <p:nvSpPr>
          <p:cNvPr id="40" name="TextBox 39">
            <a:extLst>
              <a:ext uri="{FF2B5EF4-FFF2-40B4-BE49-F238E27FC236}">
                <a16:creationId xmlns:a16="http://schemas.microsoft.com/office/drawing/2014/main" id="{A95121E0-2013-456A-A75A-A3E5DBE05236}"/>
              </a:ext>
            </a:extLst>
          </p:cNvPr>
          <p:cNvSpPr txBox="1"/>
          <p:nvPr/>
        </p:nvSpPr>
        <p:spPr>
          <a:xfrm>
            <a:off x="4772957" y="3611652"/>
            <a:ext cx="5276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he staying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at/in the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hotel?</a:t>
            </a:r>
          </a:p>
        </p:txBody>
      </p:sp>
      <p:sp>
        <p:nvSpPr>
          <p:cNvPr id="41" name="TextBox 40">
            <a:extLst>
              <a:ext uri="{FF2B5EF4-FFF2-40B4-BE49-F238E27FC236}">
                <a16:creationId xmlns:a16="http://schemas.microsoft.com/office/drawing/2014/main" id="{866CF811-EA18-4E71-971A-F401867CD43E}"/>
              </a:ext>
            </a:extLst>
          </p:cNvPr>
          <p:cNvSpPr txBox="1"/>
          <p:nvPr/>
        </p:nvSpPr>
        <p:spPr>
          <a:xfrm>
            <a:off x="4772957" y="4347031"/>
            <a:ext cx="60411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is watching a programme on tv.</a:t>
            </a:r>
          </a:p>
        </p:txBody>
      </p:sp>
      <p:sp>
        <p:nvSpPr>
          <p:cNvPr id="42" name="TextBox 41">
            <a:extLst>
              <a:ext uri="{FF2B5EF4-FFF2-40B4-BE49-F238E27FC236}">
                <a16:creationId xmlns:a16="http://schemas.microsoft.com/office/drawing/2014/main" id="{AF80B033-9062-4C79-B7E1-B5E4CD2B92B1}"/>
              </a:ext>
            </a:extLst>
          </p:cNvPr>
          <p:cNvSpPr txBox="1"/>
          <p:nvPr/>
        </p:nvSpPr>
        <p:spPr>
          <a:xfrm>
            <a:off x="4772957" y="5040937"/>
            <a:ext cx="53870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Are you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the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beach?</a:t>
            </a:r>
          </a:p>
        </p:txBody>
      </p:sp>
      <p:sp>
        <p:nvSpPr>
          <p:cNvPr id="43" name="TextBox 42">
            <a:extLst>
              <a:ext uri="{FF2B5EF4-FFF2-40B4-BE49-F238E27FC236}">
                <a16:creationId xmlns:a16="http://schemas.microsoft.com/office/drawing/2014/main" id="{A0F9B1A3-FA19-4CA9-AFF3-05F9D14D702C}"/>
              </a:ext>
            </a:extLst>
          </p:cNvPr>
          <p:cNvSpPr txBox="1"/>
          <p:nvPr/>
        </p:nvSpPr>
        <p:spPr>
          <a:xfrm>
            <a:off x="4779505" y="5574002"/>
            <a:ext cx="46837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gives/is giving a response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teacher.</a:t>
            </a:r>
          </a:p>
        </p:txBody>
      </p:sp>
      <p:sp>
        <p:nvSpPr>
          <p:cNvPr id="22" name="CustomShape 23">
            <a:hlinkClick r:id="" action="ppaction://noaction">
              <a:snd r:embed="rId16" name="FUS11_8.wav"/>
            </a:hlinkClick>
            <a:extLst>
              <a:ext uri="{FF2B5EF4-FFF2-40B4-BE49-F238E27FC236}">
                <a16:creationId xmlns:a16="http://schemas.microsoft.com/office/drawing/2014/main" id="{1BAE504C-4F34-435F-ACDA-085FBC05F01D}"/>
              </a:ext>
            </a:extLst>
          </p:cNvPr>
          <p:cNvSpPr/>
          <p:nvPr/>
        </p:nvSpPr>
        <p:spPr>
          <a:xfrm>
            <a:off x="9896414" y="2180386"/>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EBCBEACF-46B2-437A-8D97-9C4B4DFE513C}"/>
              </a:ext>
            </a:extLst>
          </p:cNvPr>
          <p:cNvSpPr/>
          <p:nvPr/>
        </p:nvSpPr>
        <p:spPr>
          <a:xfrm>
            <a:off x="1037492" y="2195861"/>
            <a:ext cx="1414678" cy="461665"/>
          </a:xfrm>
          <a:prstGeom prst="roundRect">
            <a:avLst/>
          </a:prstGeom>
          <a:noFill/>
          <a:ln w="57150">
            <a:solidFill>
              <a:srgbClr val="EA6B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69716BF5-D17E-4153-A404-14F32CCB6506}"/>
              </a:ext>
            </a:extLst>
          </p:cNvPr>
          <p:cNvSpPr/>
          <p:nvPr/>
        </p:nvSpPr>
        <p:spPr>
          <a:xfrm>
            <a:off x="2834900" y="2904659"/>
            <a:ext cx="1804227" cy="461665"/>
          </a:xfrm>
          <a:prstGeom prst="roundRect">
            <a:avLst/>
          </a:prstGeom>
          <a:noFill/>
          <a:ln w="57150">
            <a:solidFill>
              <a:srgbClr val="EA6B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50">
            <a:extLst>
              <a:ext uri="{FF2B5EF4-FFF2-40B4-BE49-F238E27FC236}">
                <a16:creationId xmlns:a16="http://schemas.microsoft.com/office/drawing/2014/main" id="{3C7DDB29-D4F5-4E38-8246-D7670F3218B5}"/>
              </a:ext>
            </a:extLst>
          </p:cNvPr>
          <p:cNvSpPr/>
          <p:nvPr/>
        </p:nvSpPr>
        <p:spPr>
          <a:xfrm>
            <a:off x="1030520" y="3636647"/>
            <a:ext cx="1414678" cy="461665"/>
          </a:xfrm>
          <a:prstGeom prst="roundRect">
            <a:avLst/>
          </a:prstGeom>
          <a:noFill/>
          <a:ln w="57150">
            <a:solidFill>
              <a:srgbClr val="EA6B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Rounded Corners 51">
            <a:extLst>
              <a:ext uri="{FF2B5EF4-FFF2-40B4-BE49-F238E27FC236}">
                <a16:creationId xmlns:a16="http://schemas.microsoft.com/office/drawing/2014/main" id="{5F1A41C0-EF26-44F1-BEFD-1E240BB7AD26}"/>
              </a:ext>
            </a:extLst>
          </p:cNvPr>
          <p:cNvSpPr/>
          <p:nvPr/>
        </p:nvSpPr>
        <p:spPr>
          <a:xfrm>
            <a:off x="1030520" y="4318332"/>
            <a:ext cx="1414678" cy="461665"/>
          </a:xfrm>
          <a:prstGeom prst="roundRect">
            <a:avLst/>
          </a:prstGeom>
          <a:noFill/>
          <a:ln w="57150">
            <a:solidFill>
              <a:srgbClr val="EA6B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Rounded Corners 52">
            <a:extLst>
              <a:ext uri="{FF2B5EF4-FFF2-40B4-BE49-F238E27FC236}">
                <a16:creationId xmlns:a16="http://schemas.microsoft.com/office/drawing/2014/main" id="{AD22D951-F7BB-4B3D-BD5E-9AD6C713D60A}"/>
              </a:ext>
            </a:extLst>
          </p:cNvPr>
          <p:cNvSpPr/>
          <p:nvPr/>
        </p:nvSpPr>
        <p:spPr>
          <a:xfrm>
            <a:off x="1037492" y="5036606"/>
            <a:ext cx="1414678" cy="461665"/>
          </a:xfrm>
          <a:prstGeom prst="roundRect">
            <a:avLst/>
          </a:prstGeom>
          <a:noFill/>
          <a:ln w="57150">
            <a:solidFill>
              <a:srgbClr val="EA6B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Rounded Corners 53">
            <a:extLst>
              <a:ext uri="{FF2B5EF4-FFF2-40B4-BE49-F238E27FC236}">
                <a16:creationId xmlns:a16="http://schemas.microsoft.com/office/drawing/2014/main" id="{A564279F-CD08-4CB6-B5CB-6E310A646BD0}"/>
              </a:ext>
            </a:extLst>
          </p:cNvPr>
          <p:cNvSpPr/>
          <p:nvPr/>
        </p:nvSpPr>
        <p:spPr>
          <a:xfrm>
            <a:off x="2834900" y="5758667"/>
            <a:ext cx="1742598" cy="461665"/>
          </a:xfrm>
          <a:prstGeom prst="roundRect">
            <a:avLst/>
          </a:prstGeom>
          <a:noFill/>
          <a:ln w="57150">
            <a:solidFill>
              <a:srgbClr val="EA6B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Graphic 35" descr="Teacher">
            <a:extLst>
              <a:ext uri="{FF2B5EF4-FFF2-40B4-BE49-F238E27FC236}">
                <a16:creationId xmlns:a16="http://schemas.microsoft.com/office/drawing/2014/main" id="{08DA1255-AB51-44D0-88A1-EC1E564D0D6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5285" y="532032"/>
            <a:ext cx="914400" cy="914400"/>
          </a:xfrm>
          <a:prstGeom prst="rect">
            <a:avLst/>
          </a:prstGeom>
        </p:spPr>
      </p:pic>
      <p:sp>
        <p:nvSpPr>
          <p:cNvPr id="38" name="Google Shape;167;p2">
            <a:extLst>
              <a:ext uri="{FF2B5EF4-FFF2-40B4-BE49-F238E27FC236}">
                <a16:creationId xmlns:a16="http://schemas.microsoft.com/office/drawing/2014/main" id="{0B291DD7-8878-4621-B48F-3EF7CBA3204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8" name="Picture 7" descr="Map&#10;&#10;Description automatically generated">
            <a:extLst>
              <a:ext uri="{FF2B5EF4-FFF2-40B4-BE49-F238E27FC236}">
                <a16:creationId xmlns:a16="http://schemas.microsoft.com/office/drawing/2014/main" id="{2EF89690-A152-400F-A5FB-F284D4ABF2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655431" y="5649165"/>
            <a:ext cx="1340020" cy="1018101"/>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D2289903-6B3E-41E2-AD88-0BB01FAE828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615366" y="1770232"/>
            <a:ext cx="1460431" cy="973240"/>
          </a:xfrm>
          <a:prstGeom prst="rect">
            <a:avLst/>
          </a:prstGeom>
        </p:spPr>
      </p:pic>
      <p:pic>
        <p:nvPicPr>
          <p:cNvPr id="12" name="Picture 11" descr="Map&#10;&#10;Description automatically generated">
            <a:extLst>
              <a:ext uri="{FF2B5EF4-FFF2-40B4-BE49-F238E27FC236}">
                <a16:creationId xmlns:a16="http://schemas.microsoft.com/office/drawing/2014/main" id="{A7D11691-26BD-497C-B6D1-DED7048E172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65427" y="3034063"/>
            <a:ext cx="1358780" cy="1039254"/>
          </a:xfrm>
          <a:prstGeom prst="rect">
            <a:avLst/>
          </a:prstGeom>
        </p:spPr>
      </p:pic>
      <p:pic>
        <p:nvPicPr>
          <p:cNvPr id="20" name="Picture 19" descr="Map&#10;&#10;Description automatically generated">
            <a:extLst>
              <a:ext uri="{FF2B5EF4-FFF2-40B4-BE49-F238E27FC236}">
                <a16:creationId xmlns:a16="http://schemas.microsoft.com/office/drawing/2014/main" id="{F17E3954-CC1B-40CB-904D-EDCD16025F1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615366" y="4271411"/>
            <a:ext cx="1410054" cy="1032615"/>
          </a:xfrm>
          <a:prstGeom prst="rect">
            <a:avLst/>
          </a:prstGeom>
        </p:spPr>
      </p:pic>
      <p:sp>
        <p:nvSpPr>
          <p:cNvPr id="25" name="CustomShape 23">
            <a:hlinkClick r:id="" action="ppaction://noaction">
              <a:snd r:embed="rId23" name="FUS11_11.wav"/>
            </a:hlinkClick>
            <a:extLst>
              <a:ext uri="{FF2B5EF4-FFF2-40B4-BE49-F238E27FC236}">
                <a16:creationId xmlns:a16="http://schemas.microsoft.com/office/drawing/2014/main" id="{6613E70E-0201-49D6-BC57-796B72EF672D}"/>
              </a:ext>
            </a:extLst>
          </p:cNvPr>
          <p:cNvSpPr/>
          <p:nvPr/>
        </p:nvSpPr>
        <p:spPr>
          <a:xfrm>
            <a:off x="9927980" y="4329742"/>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5841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500"/>
                                        <p:tgtEl>
                                          <p:spTgt spid="41"/>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P spid="27" grpId="0" animBg="1"/>
      <p:bldP spid="7" grpId="0"/>
      <p:bldP spid="39" grpId="0"/>
      <p:bldP spid="40" grpId="0"/>
      <p:bldP spid="41" grpId="0"/>
      <p:bldP spid="42" grpId="0"/>
      <p:bldP spid="43" grpId="0"/>
      <p:bldP spid="3" grpId="0" animBg="1"/>
      <p:bldP spid="50" grpId="0" animBg="1"/>
      <p:bldP spid="51" grpId="0" animBg="1"/>
      <p:bldP spid="52" grpId="0" animBg="1"/>
      <p:bldP spid="53" grpId="0" animBg="1"/>
      <p:bldP spid="5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FUS12_1.wav"/>
            </a:hlinkClick>
            <a:extLst>
              <a:ext uri="{FF2B5EF4-FFF2-40B4-BE49-F238E27FC236}">
                <a16:creationId xmlns:a16="http://schemas.microsoft.com/office/drawing/2014/main" id="{207C148F-45EB-4409-B006-B3FFBC980597}"/>
              </a:ext>
            </a:extLst>
          </p:cNvPr>
          <p:cNvSpPr txBox="1"/>
          <p:nvPr/>
        </p:nvSpPr>
        <p:spPr>
          <a:xfrm>
            <a:off x="644539" y="592216"/>
            <a:ext cx="83768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les mots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correspondants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français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anglais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9288" y="115724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2920" y="27186"/>
            <a:ext cx="1126594" cy="1130060"/>
          </a:xfrm>
          <a:prstGeom prst="rect">
            <a:avLst/>
          </a:prstGeom>
        </p:spPr>
      </p:pic>
      <p:graphicFrame>
        <p:nvGraphicFramePr>
          <p:cNvPr id="3" name="Table 3">
            <a:extLst>
              <a:ext uri="{FF2B5EF4-FFF2-40B4-BE49-F238E27FC236}">
                <a16:creationId xmlns:a16="http://schemas.microsoft.com/office/drawing/2014/main" id="{4B8F71B6-F175-4A25-8515-97E5740AE3A5}"/>
              </a:ext>
            </a:extLst>
          </p:cNvPr>
          <p:cNvGraphicFramePr>
            <a:graphicFrameLocks noGrp="1"/>
          </p:cNvGraphicFramePr>
          <p:nvPr/>
        </p:nvGraphicFramePr>
        <p:xfrm>
          <a:off x="619359" y="1063801"/>
          <a:ext cx="5437944" cy="5352250"/>
        </p:xfrm>
        <a:graphic>
          <a:graphicData uri="http://schemas.openxmlformats.org/drawingml/2006/table">
            <a:tbl>
              <a:tblPr firstRow="1" bandRow="1">
                <a:tableStyleId>{5940675A-B579-460E-94D1-54222C63F5DA}</a:tableStyleId>
              </a:tblPr>
              <a:tblGrid>
                <a:gridCol w="5437944">
                  <a:extLst>
                    <a:ext uri="{9D8B030D-6E8A-4147-A177-3AD203B41FA5}">
                      <a16:colId xmlns:a16="http://schemas.microsoft.com/office/drawing/2014/main" val="904959870"/>
                    </a:ext>
                  </a:extLst>
                </a:gridCol>
              </a:tblGrid>
              <a:tr h="1070450">
                <a:tc>
                  <a:txBody>
                    <a:bodyPr/>
                    <a:lstStyle/>
                    <a:p>
                      <a:r>
                        <a:rPr lang="en-GB" sz="2400" dirty="0" err="1">
                          <a:solidFill>
                            <a:srgbClr val="002060"/>
                          </a:solidFill>
                          <a:latin typeface="Century Gothic" panose="020B0502020202020204" pitchFamily="34" charset="0"/>
                        </a:rPr>
                        <a:t>Aujourd’hui</a:t>
                      </a:r>
                      <a:r>
                        <a:rPr lang="en-GB" sz="2400" dirty="0">
                          <a:solidFill>
                            <a:srgbClr val="002060"/>
                          </a:solidFill>
                          <a:latin typeface="Century Gothic" panose="020B0502020202020204" pitchFamily="34" charset="0"/>
                        </a:rPr>
                        <a:t>, __ ______ à </a:t>
                      </a:r>
                      <a:r>
                        <a:rPr lang="en-GB" sz="2400" dirty="0" err="1">
                          <a:solidFill>
                            <a:srgbClr val="002060"/>
                          </a:solidFill>
                          <a:latin typeface="Century Gothic" panose="020B0502020202020204" pitchFamily="34" charset="0"/>
                        </a:rPr>
                        <a:t>Haïti</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1070450">
                <a:tc>
                  <a:txBody>
                    <a:bodyPr/>
                    <a:lstStyle/>
                    <a:p>
                      <a:r>
                        <a:rPr lang="en-GB" sz="2400" dirty="0">
                          <a:solidFill>
                            <a:srgbClr val="002060"/>
                          </a:solidFill>
                          <a:latin typeface="Century Gothic" panose="020B0502020202020204" pitchFamily="34" charset="0"/>
                        </a:rPr>
                        <a:t>Renée ____ ___ ____ </a:t>
                      </a:r>
                      <a:r>
                        <a:rPr lang="en-GB" sz="2400" dirty="0" err="1">
                          <a:solidFill>
                            <a:srgbClr val="002060"/>
                          </a:solidFill>
                          <a:latin typeface="Century Gothic" panose="020B0502020202020204" pitchFamily="34" charset="0"/>
                        </a:rPr>
                        <a:t>campagne</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1070450">
                <a:tc>
                  <a:txBody>
                    <a:bodyPr/>
                    <a:lstStyle/>
                    <a:p>
                      <a:r>
                        <a:rPr lang="en-GB" sz="2400" dirty="0" err="1">
                          <a:solidFill>
                            <a:srgbClr val="002060"/>
                          </a:solidFill>
                          <a:latin typeface="Century Gothic" panose="020B0502020202020204" pitchFamily="34" charset="0"/>
                        </a:rPr>
                        <a:t>Clémentine</a:t>
                      </a:r>
                      <a:r>
                        <a:rPr lang="en-GB" sz="2400" dirty="0">
                          <a:solidFill>
                            <a:srgbClr val="002060"/>
                          </a:solidFill>
                          <a:latin typeface="Century Gothic" panose="020B0502020202020204" pitchFamily="34" charset="0"/>
                        </a:rPr>
                        <a:t>  ___ ____ ___ école.</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1070450">
                <a:tc>
                  <a:txBody>
                    <a:bodyPr/>
                    <a:lstStyle/>
                    <a:p>
                      <a:r>
                        <a:rPr lang="en-GB" sz="2400" dirty="0">
                          <a:solidFill>
                            <a:srgbClr val="002060"/>
                          </a:solidFill>
                          <a:latin typeface="Century Gothic" panose="020B0502020202020204" pitchFamily="34" charset="0"/>
                        </a:rPr>
                        <a:t>Elle ______ ___ </a:t>
                      </a:r>
                      <a:r>
                        <a:rPr lang="en-GB" sz="2400" dirty="0" err="1">
                          <a:solidFill>
                            <a:srgbClr val="002060"/>
                          </a:solidFill>
                          <a:latin typeface="Century Gothic" panose="020B0502020202020204" pitchFamily="34" charset="0"/>
                        </a:rPr>
                        <a:t>uniforme</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1070450">
                <a:tc>
                  <a:txBody>
                    <a:bodyPr/>
                    <a:lstStyle/>
                    <a:p>
                      <a:r>
                        <a:rPr lang="en-GB" sz="2400" dirty="0">
                          <a:solidFill>
                            <a:srgbClr val="002060"/>
                          </a:solidFill>
                          <a:latin typeface="Century Gothic" panose="020B0502020202020204" pitchFamily="34" charset="0"/>
                        </a:rPr>
                        <a:t>Je </a:t>
                      </a:r>
                      <a:r>
                        <a:rPr lang="en-GB" sz="2400" dirty="0" err="1">
                          <a:solidFill>
                            <a:srgbClr val="002060"/>
                          </a:solidFill>
                          <a:latin typeface="Century Gothic" panose="020B0502020202020204" pitchFamily="34" charset="0"/>
                        </a:rPr>
                        <a:t>suis</a:t>
                      </a:r>
                      <a:r>
                        <a:rPr lang="en-GB" sz="2400" dirty="0">
                          <a:solidFill>
                            <a:srgbClr val="002060"/>
                          </a:solidFill>
                          <a:latin typeface="Century Gothic" panose="020B0502020202020204" pitchFamily="34" charset="0"/>
                        </a:rPr>
                        <a:t> ___ port.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bl>
          </a:graphicData>
        </a:graphic>
      </p:graphicFrame>
      <p:graphicFrame>
        <p:nvGraphicFramePr>
          <p:cNvPr id="27" name="Table 3">
            <a:extLst>
              <a:ext uri="{FF2B5EF4-FFF2-40B4-BE49-F238E27FC236}">
                <a16:creationId xmlns:a16="http://schemas.microsoft.com/office/drawing/2014/main" id="{1A154EFE-F915-41CB-822F-11E2A117E0B0}"/>
              </a:ext>
            </a:extLst>
          </p:cNvPr>
          <p:cNvGraphicFramePr>
            <a:graphicFrameLocks noGrp="1"/>
          </p:cNvGraphicFramePr>
          <p:nvPr/>
        </p:nvGraphicFramePr>
        <p:xfrm>
          <a:off x="6198273" y="1062594"/>
          <a:ext cx="4874647" cy="5352250"/>
        </p:xfrm>
        <a:graphic>
          <a:graphicData uri="http://schemas.openxmlformats.org/drawingml/2006/table">
            <a:tbl>
              <a:tblPr firstRow="1" bandRow="1">
                <a:tableStyleId>{5940675A-B579-460E-94D1-54222C63F5DA}</a:tableStyleId>
              </a:tblPr>
              <a:tblGrid>
                <a:gridCol w="4874647">
                  <a:extLst>
                    <a:ext uri="{9D8B030D-6E8A-4147-A177-3AD203B41FA5}">
                      <a16:colId xmlns:a16="http://schemas.microsoft.com/office/drawing/2014/main" val="904959870"/>
                    </a:ext>
                  </a:extLst>
                </a:gridCol>
              </a:tblGrid>
              <a:tr h="1070450">
                <a:tc>
                  <a:txBody>
                    <a:bodyPr/>
                    <a:lstStyle/>
                    <a:p>
                      <a:r>
                        <a:rPr lang="en-GB" sz="2400" dirty="0">
                          <a:solidFill>
                            <a:srgbClr val="002060"/>
                          </a:solidFill>
                          <a:latin typeface="Century Gothic" panose="020B0502020202020204" pitchFamily="34" charset="0"/>
                        </a:rPr>
                        <a:t>_______ I am going __ 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1070450">
                <a:tc>
                  <a:txBody>
                    <a:bodyPr/>
                    <a:lstStyle/>
                    <a:p>
                      <a:r>
                        <a:rPr lang="en-GB" sz="2400" dirty="0">
                          <a:solidFill>
                            <a:srgbClr val="002060"/>
                          </a:solidFill>
                          <a:latin typeface="Century Gothic" panose="020B0502020202020204" pitchFamily="34" charset="0"/>
                        </a:rPr>
                        <a:t>Renée is going to the_________________.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1070450">
                <a:tc>
                  <a:txBody>
                    <a:bodyPr/>
                    <a:lstStyle/>
                    <a:p>
                      <a:r>
                        <a:rPr lang="en-GB" sz="2400" dirty="0" err="1">
                          <a:solidFill>
                            <a:srgbClr val="002060"/>
                          </a:solidFill>
                          <a:latin typeface="Century Gothic" panose="020B0502020202020204" pitchFamily="34" charset="0"/>
                        </a:rPr>
                        <a:t>Clémentine</a:t>
                      </a:r>
                      <a:r>
                        <a:rPr lang="en-GB" sz="2400" dirty="0">
                          <a:solidFill>
                            <a:srgbClr val="002060"/>
                          </a:solidFill>
                          <a:latin typeface="Century Gothic" panose="020B0502020202020204" pitchFamily="34" charset="0"/>
                        </a:rPr>
                        <a:t> is going to 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1070450">
                <a:tc>
                  <a:txBody>
                    <a:bodyPr/>
                    <a:lstStyle/>
                    <a:p>
                      <a:r>
                        <a:rPr lang="en-GB" sz="2400" dirty="0">
                          <a:solidFill>
                            <a:srgbClr val="002060"/>
                          </a:solidFill>
                          <a:latin typeface="Century Gothic" panose="020B0502020202020204" pitchFamily="34" charset="0"/>
                        </a:rPr>
                        <a:t>___ wears/is wearing a 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1070450">
                <a:tc>
                  <a:txBody>
                    <a:bodyPr/>
                    <a:lstStyle/>
                    <a:p>
                      <a:r>
                        <a:rPr lang="en-GB" sz="2400" dirty="0">
                          <a:solidFill>
                            <a:srgbClr val="002060"/>
                          </a:solidFill>
                          <a:latin typeface="Century Gothic" panose="020B0502020202020204" pitchFamily="34" charset="0"/>
                        </a:rPr>
                        <a:t>____ _____ at the 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bl>
          </a:graphicData>
        </a:graphic>
      </p:graphicFrame>
      <p:pic>
        <p:nvPicPr>
          <p:cNvPr id="29" name="Google Shape;134;p2">
            <a:hlinkClick r:id="" action="ppaction://noaction">
              <a:snd r:embed="rId5" name="FUS12_2.wav"/>
            </a:hlinkClick>
            <a:extLst>
              <a:ext uri="{FF2B5EF4-FFF2-40B4-BE49-F238E27FC236}">
                <a16:creationId xmlns:a16="http://schemas.microsoft.com/office/drawing/2014/main" id="{7426E0C7-C089-4CFD-87DA-886464AA00F2}"/>
              </a:ext>
            </a:extLst>
          </p:cNvPr>
          <p:cNvPicPr preferRelativeResize="0"/>
          <p:nvPr/>
        </p:nvPicPr>
        <p:blipFill rotWithShape="1">
          <a:blip r:embed="rId6">
            <a:alphaModFix/>
          </a:blip>
          <a:srcRect/>
          <a:stretch/>
        </p:blipFill>
        <p:spPr>
          <a:xfrm>
            <a:off x="27505" y="1432310"/>
            <a:ext cx="521369" cy="467946"/>
          </a:xfrm>
          <a:prstGeom prst="rect">
            <a:avLst/>
          </a:prstGeom>
          <a:noFill/>
          <a:ln>
            <a:noFill/>
          </a:ln>
          <a:effectLst>
            <a:outerShdw blurRad="50800" dist="38100" dir="5400000" algn="t" rotWithShape="0">
              <a:prstClr val="black">
                <a:alpha val="40000"/>
              </a:prstClr>
            </a:outerShdw>
          </a:effectLst>
        </p:spPr>
      </p:pic>
      <p:pic>
        <p:nvPicPr>
          <p:cNvPr id="30" name="Google Shape;134;p2">
            <a:hlinkClick r:id="" action="ppaction://noaction">
              <a:snd r:embed="rId7" name="FUS12_3.wav"/>
            </a:hlinkClick>
            <a:extLst>
              <a:ext uri="{FF2B5EF4-FFF2-40B4-BE49-F238E27FC236}">
                <a16:creationId xmlns:a16="http://schemas.microsoft.com/office/drawing/2014/main" id="{C63253DB-3A5C-4075-801C-D0E979915DA5}"/>
              </a:ext>
            </a:extLst>
          </p:cNvPr>
          <p:cNvPicPr preferRelativeResize="0"/>
          <p:nvPr/>
        </p:nvPicPr>
        <p:blipFill rotWithShape="1">
          <a:blip r:embed="rId6">
            <a:alphaModFix/>
          </a:blip>
          <a:srcRect/>
          <a:stretch/>
        </p:blipFill>
        <p:spPr>
          <a:xfrm>
            <a:off x="27504" y="2517445"/>
            <a:ext cx="521369" cy="467946"/>
          </a:xfrm>
          <a:prstGeom prst="rect">
            <a:avLst/>
          </a:prstGeom>
          <a:noFill/>
          <a:ln>
            <a:noFill/>
          </a:ln>
          <a:effectLst>
            <a:outerShdw blurRad="50800" dist="38100" dir="5400000" algn="t" rotWithShape="0">
              <a:prstClr val="black">
                <a:alpha val="40000"/>
              </a:prstClr>
            </a:outerShdw>
          </a:effectLst>
        </p:spPr>
      </p:pic>
      <p:pic>
        <p:nvPicPr>
          <p:cNvPr id="31" name="Google Shape;134;p2">
            <a:hlinkClick r:id="" action="ppaction://noaction">
              <a:snd r:embed="rId8" name="FUS12_6.wav"/>
            </a:hlinkClick>
            <a:extLst>
              <a:ext uri="{FF2B5EF4-FFF2-40B4-BE49-F238E27FC236}">
                <a16:creationId xmlns:a16="http://schemas.microsoft.com/office/drawing/2014/main" id="{8C6A8879-D3FB-4C1C-B6C6-844ED05FF2B3}"/>
              </a:ext>
            </a:extLst>
          </p:cNvPr>
          <p:cNvPicPr preferRelativeResize="0"/>
          <p:nvPr/>
        </p:nvPicPr>
        <p:blipFill rotWithShape="1">
          <a:blip r:embed="rId6">
            <a:alphaModFix/>
          </a:blip>
          <a:srcRect/>
          <a:stretch/>
        </p:blipFill>
        <p:spPr>
          <a:xfrm>
            <a:off x="41950" y="5695304"/>
            <a:ext cx="521369" cy="467946"/>
          </a:xfrm>
          <a:prstGeom prst="rect">
            <a:avLst/>
          </a:prstGeom>
          <a:noFill/>
          <a:ln>
            <a:noFill/>
          </a:ln>
          <a:effectLst>
            <a:outerShdw blurRad="50800" dist="38100" dir="5400000" algn="t" rotWithShape="0">
              <a:prstClr val="black">
                <a:alpha val="40000"/>
              </a:prstClr>
            </a:outerShdw>
          </a:effectLst>
        </p:spPr>
      </p:pic>
      <p:pic>
        <p:nvPicPr>
          <p:cNvPr id="32" name="Google Shape;134;p2">
            <a:hlinkClick r:id="" action="ppaction://noaction">
              <a:snd r:embed="rId9" name="FUS12_4.wav"/>
            </a:hlinkClick>
            <a:extLst>
              <a:ext uri="{FF2B5EF4-FFF2-40B4-BE49-F238E27FC236}">
                <a16:creationId xmlns:a16="http://schemas.microsoft.com/office/drawing/2014/main" id="{AF6D3F9B-44EF-4E75-A0B0-10C22EA82E7D}"/>
              </a:ext>
            </a:extLst>
          </p:cNvPr>
          <p:cNvPicPr preferRelativeResize="0"/>
          <p:nvPr/>
        </p:nvPicPr>
        <p:blipFill rotWithShape="1">
          <a:blip r:embed="rId6">
            <a:alphaModFix/>
          </a:blip>
          <a:srcRect/>
          <a:stretch/>
        </p:blipFill>
        <p:spPr>
          <a:xfrm>
            <a:off x="41951" y="3563807"/>
            <a:ext cx="521369" cy="467946"/>
          </a:xfrm>
          <a:prstGeom prst="rect">
            <a:avLst/>
          </a:prstGeom>
          <a:noFill/>
          <a:ln>
            <a:noFill/>
          </a:ln>
          <a:effectLst>
            <a:outerShdw blurRad="50800" dist="38100" dir="5400000" algn="t" rotWithShape="0">
              <a:prstClr val="black">
                <a:alpha val="40000"/>
              </a:prstClr>
            </a:outerShdw>
          </a:effectLst>
        </p:spPr>
      </p:pic>
      <p:pic>
        <p:nvPicPr>
          <p:cNvPr id="52" name="Google Shape;134;p2">
            <a:hlinkClick r:id="" action="ppaction://noaction">
              <a:snd r:embed="rId10" name="FUS12_5.wav"/>
            </a:hlinkClick>
            <a:extLst>
              <a:ext uri="{FF2B5EF4-FFF2-40B4-BE49-F238E27FC236}">
                <a16:creationId xmlns:a16="http://schemas.microsoft.com/office/drawing/2014/main" id="{21974EEA-1F3C-49E4-BD6E-FE42F72B5DFB}"/>
              </a:ext>
            </a:extLst>
          </p:cNvPr>
          <p:cNvPicPr preferRelativeResize="0"/>
          <p:nvPr/>
        </p:nvPicPr>
        <p:blipFill rotWithShape="1">
          <a:blip r:embed="rId6">
            <a:alphaModFix/>
          </a:blip>
          <a:srcRect/>
          <a:stretch/>
        </p:blipFill>
        <p:spPr>
          <a:xfrm>
            <a:off x="41949" y="4610169"/>
            <a:ext cx="521369" cy="467946"/>
          </a:xfrm>
          <a:prstGeom prst="rect">
            <a:avLst/>
          </a:prstGeom>
          <a:noFill/>
          <a:ln>
            <a:noFill/>
          </a:ln>
          <a:effectLst>
            <a:outerShdw blurRad="50800" dist="38100" dir="5400000" algn="t" rotWithShape="0">
              <a:prstClr val="black">
                <a:alpha val="40000"/>
              </a:prstClr>
            </a:outerShdw>
          </a:effectLst>
        </p:spPr>
      </p:pic>
      <p:pic>
        <p:nvPicPr>
          <p:cNvPr id="6" name="Picture 5" descr="Shape&#10;&#10;Description automatically generated">
            <a:extLst>
              <a:ext uri="{FF2B5EF4-FFF2-40B4-BE49-F238E27FC236}">
                <a16:creationId xmlns:a16="http://schemas.microsoft.com/office/drawing/2014/main" id="{48E1FD55-E5DA-4902-9872-B04573E2BB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10108574" y="76093"/>
            <a:ext cx="934094" cy="934094"/>
          </a:xfrm>
          <a:prstGeom prst="rect">
            <a:avLst/>
          </a:prstGeom>
        </p:spPr>
      </p:pic>
      <p:sp>
        <p:nvSpPr>
          <p:cNvPr id="7" name="TextBox 6">
            <a:extLst>
              <a:ext uri="{FF2B5EF4-FFF2-40B4-BE49-F238E27FC236}">
                <a16:creationId xmlns:a16="http://schemas.microsoft.com/office/drawing/2014/main" id="{AAED0365-53F8-4ACA-9B62-F28EDE880429}"/>
              </a:ext>
            </a:extLst>
          </p:cNvPr>
          <p:cNvSpPr txBox="1"/>
          <p:nvPr/>
        </p:nvSpPr>
        <p:spPr>
          <a:xfrm>
            <a:off x="2540000" y="1377046"/>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je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vais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778B8611-47CA-4F12-BFAC-3256F89220BF}"/>
              </a:ext>
            </a:extLst>
          </p:cNvPr>
          <p:cNvSpPr txBox="1"/>
          <p:nvPr/>
        </p:nvSpPr>
        <p:spPr>
          <a:xfrm>
            <a:off x="6198273" y="1328223"/>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Today</a:t>
            </a:r>
          </a:p>
        </p:txBody>
      </p:sp>
      <p:sp>
        <p:nvSpPr>
          <p:cNvPr id="54" name="TextBox 53">
            <a:extLst>
              <a:ext uri="{FF2B5EF4-FFF2-40B4-BE49-F238E27FC236}">
                <a16:creationId xmlns:a16="http://schemas.microsoft.com/office/drawing/2014/main" id="{11FAC20A-6512-49B8-A73A-52D66C3E428C}"/>
              </a:ext>
            </a:extLst>
          </p:cNvPr>
          <p:cNvSpPr txBox="1"/>
          <p:nvPr/>
        </p:nvSpPr>
        <p:spPr>
          <a:xfrm>
            <a:off x="9034687" y="1344732"/>
            <a:ext cx="1953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 Haiti.</a:t>
            </a:r>
          </a:p>
        </p:txBody>
      </p:sp>
      <p:sp>
        <p:nvSpPr>
          <p:cNvPr id="55" name="TextBox 54">
            <a:extLst>
              <a:ext uri="{FF2B5EF4-FFF2-40B4-BE49-F238E27FC236}">
                <a16:creationId xmlns:a16="http://schemas.microsoft.com/office/drawing/2014/main" id="{A7E7CB1B-02FE-4E63-8854-4E43A202870E}"/>
              </a:ext>
            </a:extLst>
          </p:cNvPr>
          <p:cNvSpPr txBox="1"/>
          <p:nvPr/>
        </p:nvSpPr>
        <p:spPr>
          <a:xfrm>
            <a:off x="1796127" y="2435162"/>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va</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à    la</a:t>
            </a:r>
          </a:p>
        </p:txBody>
      </p:sp>
      <p:sp>
        <p:nvSpPr>
          <p:cNvPr id="56" name="TextBox 55">
            <a:extLst>
              <a:ext uri="{FF2B5EF4-FFF2-40B4-BE49-F238E27FC236}">
                <a16:creationId xmlns:a16="http://schemas.microsoft.com/office/drawing/2014/main" id="{C331501D-2141-46C1-B8AC-AAC51F8CA384}"/>
              </a:ext>
            </a:extLst>
          </p:cNvPr>
          <p:cNvSpPr txBox="1"/>
          <p:nvPr/>
        </p:nvSpPr>
        <p:spPr>
          <a:xfrm>
            <a:off x="7067819" y="2576348"/>
            <a:ext cx="1953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countryside</a:t>
            </a:r>
          </a:p>
        </p:txBody>
      </p:sp>
      <p:sp>
        <p:nvSpPr>
          <p:cNvPr id="57" name="TextBox 56">
            <a:extLst>
              <a:ext uri="{FF2B5EF4-FFF2-40B4-BE49-F238E27FC236}">
                <a16:creationId xmlns:a16="http://schemas.microsoft.com/office/drawing/2014/main" id="{116D372E-7610-4831-90BE-D51E643AA992}"/>
              </a:ext>
            </a:extLst>
          </p:cNvPr>
          <p:cNvSpPr txBox="1"/>
          <p:nvPr/>
        </p:nvSpPr>
        <p:spPr>
          <a:xfrm>
            <a:off x="2696073" y="3493278"/>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va</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à    l’ </a:t>
            </a:r>
          </a:p>
        </p:txBody>
      </p:sp>
      <p:sp>
        <p:nvSpPr>
          <p:cNvPr id="59" name="TextBox 58">
            <a:extLst>
              <a:ext uri="{FF2B5EF4-FFF2-40B4-BE49-F238E27FC236}">
                <a16:creationId xmlns:a16="http://schemas.microsoft.com/office/drawing/2014/main" id="{F18F32A2-131D-4CCA-A7FE-85B25B71355B}"/>
              </a:ext>
            </a:extLst>
          </p:cNvPr>
          <p:cNvSpPr txBox="1"/>
          <p:nvPr/>
        </p:nvSpPr>
        <p:spPr>
          <a:xfrm>
            <a:off x="9684505" y="3507886"/>
            <a:ext cx="12909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school</a:t>
            </a:r>
          </a:p>
        </p:txBody>
      </p:sp>
      <p:sp>
        <p:nvSpPr>
          <p:cNvPr id="60" name="TextBox 59">
            <a:extLst>
              <a:ext uri="{FF2B5EF4-FFF2-40B4-BE49-F238E27FC236}">
                <a16:creationId xmlns:a16="http://schemas.microsoft.com/office/drawing/2014/main" id="{23B09676-EC42-4171-8FB9-B5746FF4C8B2}"/>
              </a:ext>
            </a:extLst>
          </p:cNvPr>
          <p:cNvSpPr txBox="1"/>
          <p:nvPr/>
        </p:nvSpPr>
        <p:spPr>
          <a:xfrm>
            <a:off x="1367582" y="4587454"/>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porte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un</a:t>
            </a:r>
          </a:p>
        </p:txBody>
      </p:sp>
      <p:sp>
        <p:nvSpPr>
          <p:cNvPr id="61" name="TextBox 60">
            <a:extLst>
              <a:ext uri="{FF2B5EF4-FFF2-40B4-BE49-F238E27FC236}">
                <a16:creationId xmlns:a16="http://schemas.microsoft.com/office/drawing/2014/main" id="{3DB081DC-F7F5-4E71-A071-9F192D0AB529}"/>
              </a:ext>
            </a:extLst>
          </p:cNvPr>
          <p:cNvSpPr txBox="1"/>
          <p:nvPr/>
        </p:nvSpPr>
        <p:spPr>
          <a:xfrm>
            <a:off x="6134699" y="4356621"/>
            <a:ext cx="9331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She</a:t>
            </a:r>
          </a:p>
        </p:txBody>
      </p:sp>
      <p:sp>
        <p:nvSpPr>
          <p:cNvPr id="62" name="TextBox 61">
            <a:extLst>
              <a:ext uri="{FF2B5EF4-FFF2-40B4-BE49-F238E27FC236}">
                <a16:creationId xmlns:a16="http://schemas.microsoft.com/office/drawing/2014/main" id="{208AFDB3-A821-40ED-8A44-53BB32F6C494}"/>
              </a:ext>
            </a:extLst>
          </p:cNvPr>
          <p:cNvSpPr txBox="1"/>
          <p:nvPr/>
        </p:nvSpPr>
        <p:spPr>
          <a:xfrm>
            <a:off x="6280927" y="4744930"/>
            <a:ext cx="12909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uniform</a:t>
            </a:r>
          </a:p>
        </p:txBody>
      </p:sp>
      <p:sp>
        <p:nvSpPr>
          <p:cNvPr id="63" name="TextBox 62">
            <a:extLst>
              <a:ext uri="{FF2B5EF4-FFF2-40B4-BE49-F238E27FC236}">
                <a16:creationId xmlns:a16="http://schemas.microsoft.com/office/drawing/2014/main" id="{10C7E0B1-ECD5-4503-8935-E45D7EAA8064}"/>
              </a:ext>
            </a:extLst>
          </p:cNvPr>
          <p:cNvSpPr txBox="1"/>
          <p:nvPr/>
        </p:nvSpPr>
        <p:spPr>
          <a:xfrm>
            <a:off x="1645652" y="5622859"/>
            <a:ext cx="70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au</a:t>
            </a:r>
          </a:p>
        </p:txBody>
      </p:sp>
      <p:sp>
        <p:nvSpPr>
          <p:cNvPr id="64" name="TextBox 63">
            <a:extLst>
              <a:ext uri="{FF2B5EF4-FFF2-40B4-BE49-F238E27FC236}">
                <a16:creationId xmlns:a16="http://schemas.microsoft.com/office/drawing/2014/main" id="{1E82327E-F95F-4F42-809A-9935B801EA4D}"/>
              </a:ext>
            </a:extLst>
          </p:cNvPr>
          <p:cNvSpPr txBox="1"/>
          <p:nvPr/>
        </p:nvSpPr>
        <p:spPr>
          <a:xfrm>
            <a:off x="6467324" y="5622861"/>
            <a:ext cx="12909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    am    </a:t>
            </a:r>
          </a:p>
        </p:txBody>
      </p:sp>
      <p:sp>
        <p:nvSpPr>
          <p:cNvPr id="65" name="TextBox 64">
            <a:extLst>
              <a:ext uri="{FF2B5EF4-FFF2-40B4-BE49-F238E27FC236}">
                <a16:creationId xmlns:a16="http://schemas.microsoft.com/office/drawing/2014/main" id="{3EADDBD3-93BE-434C-965F-84C367E16F89}"/>
              </a:ext>
            </a:extLst>
          </p:cNvPr>
          <p:cNvSpPr txBox="1"/>
          <p:nvPr/>
        </p:nvSpPr>
        <p:spPr>
          <a:xfrm>
            <a:off x="8884875" y="5622860"/>
            <a:ext cx="1126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port</a:t>
            </a:r>
          </a:p>
        </p:txBody>
      </p:sp>
      <p:sp>
        <p:nvSpPr>
          <p:cNvPr id="35" name="Google Shape;167;p2">
            <a:extLst>
              <a:ext uri="{FF2B5EF4-FFF2-40B4-BE49-F238E27FC236}">
                <a16:creationId xmlns:a16="http://schemas.microsoft.com/office/drawing/2014/main" id="{DC585558-B9BC-4DB9-BFC3-C616D83B53B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nvGrpSpPr>
          <p:cNvPr id="10" name="Group 9">
            <a:extLst>
              <a:ext uri="{FF2B5EF4-FFF2-40B4-BE49-F238E27FC236}">
                <a16:creationId xmlns:a16="http://schemas.microsoft.com/office/drawing/2014/main" id="{FA72687B-3BE0-4792-9BC8-801C91B9275C}"/>
              </a:ext>
            </a:extLst>
          </p:cNvPr>
          <p:cNvGrpSpPr/>
          <p:nvPr/>
        </p:nvGrpSpPr>
        <p:grpSpPr>
          <a:xfrm>
            <a:off x="579125" y="1070634"/>
            <a:ext cx="10514749" cy="5454291"/>
            <a:chOff x="-2198869" y="760426"/>
            <a:chExt cx="10514749" cy="5454291"/>
          </a:xfrm>
        </p:grpSpPr>
        <p:sp>
          <p:nvSpPr>
            <p:cNvPr id="8" name="Speech Bubble: Rectangle with Corners Rounded 7">
              <a:extLst>
                <a:ext uri="{FF2B5EF4-FFF2-40B4-BE49-F238E27FC236}">
                  <a16:creationId xmlns:a16="http://schemas.microsoft.com/office/drawing/2014/main" id="{3B809B64-AFBA-4F89-87FB-EB56A7396AEF}"/>
                </a:ext>
              </a:extLst>
            </p:cNvPr>
            <p:cNvSpPr/>
            <p:nvPr/>
          </p:nvSpPr>
          <p:spPr>
            <a:xfrm>
              <a:off x="-2198869" y="760426"/>
              <a:ext cx="10514749" cy="5454291"/>
            </a:xfrm>
            <a:prstGeom prst="wedgeRoundRectCallout">
              <a:avLst>
                <a:gd name="adj1" fmla="val 56376"/>
                <a:gd name="adj2" fmla="val 22854"/>
                <a:gd name="adj3" fmla="val 16667"/>
              </a:avLst>
            </a:prstGeom>
            <a:solidFill>
              <a:srgbClr val="26859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descr="A group of children sitting in a classroom&#10;&#10;Description automatically generated with medium confidence">
              <a:extLst>
                <a:ext uri="{FF2B5EF4-FFF2-40B4-BE49-F238E27FC236}">
                  <a16:creationId xmlns:a16="http://schemas.microsoft.com/office/drawing/2014/main" id="{439A9DF8-0A18-4D24-BCFA-1A5D081030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45786" y="917723"/>
              <a:ext cx="7062659" cy="5296994"/>
            </a:xfrm>
            <a:prstGeom prst="ellipse">
              <a:avLst/>
            </a:prstGeom>
            <a:ln>
              <a:solidFill>
                <a:srgbClr val="002060"/>
              </a:solidFill>
            </a:ln>
          </p:spPr>
        </p:pic>
        <p:sp>
          <p:nvSpPr>
            <p:cNvPr id="9" name="TextBox 8">
              <a:hlinkClick r:id="" action="ppaction://noaction">
                <a:snd r:embed="rId13" name="FUS12_7.wav"/>
              </a:hlinkClick>
              <a:extLst>
                <a:ext uri="{FF2B5EF4-FFF2-40B4-BE49-F238E27FC236}">
                  <a16:creationId xmlns:a16="http://schemas.microsoft.com/office/drawing/2014/main" id="{F2464A1D-1F9D-4810-B191-D0724CBEE6A7}"/>
                </a:ext>
              </a:extLst>
            </p:cNvPr>
            <p:cNvSpPr txBox="1"/>
            <p:nvPr/>
          </p:nvSpPr>
          <p:spPr>
            <a:xfrm>
              <a:off x="5013431" y="1724927"/>
              <a:ext cx="299122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À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Haïti</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les enfants portent un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uniforme</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pour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aller</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à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l’école</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comme</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Angleterre</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b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b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France, on ne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porte</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pas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d’uniforme</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grpSp>
    </p:spTree>
    <p:extLst>
      <p:ext uri="{BB962C8B-B14F-4D97-AF65-F5344CB8AC3E}">
        <p14:creationId xmlns:p14="http://schemas.microsoft.com/office/powerpoint/2010/main" val="295483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P spid="53" grpId="0"/>
      <p:bldP spid="54" grpId="0"/>
      <p:bldP spid="55" grpId="0"/>
      <p:bldP spid="56" grpId="0"/>
      <p:bldP spid="57" grpId="0"/>
      <p:bldP spid="59" grpId="0"/>
      <p:bldP spid="60" grpId="0"/>
      <p:bldP spid="61" grpId="0"/>
      <p:bldP spid="62" grpId="0"/>
      <p:bldP spid="63" grpId="0"/>
      <p:bldP spid="64" grpId="0"/>
      <p:bldP spid="6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189976468"/>
              </p:ext>
            </p:extLst>
          </p:nvPr>
        </p:nvGraphicFramePr>
        <p:xfrm>
          <a:off x="511016" y="1111348"/>
          <a:ext cx="9810698" cy="482521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utiliser</a:t>
                      </a:r>
                    </a:p>
                  </a:txBody>
                  <a:tcPr/>
                </a:tc>
                <a:tc>
                  <a:txBody>
                    <a:bodyPr/>
                    <a:lstStyle/>
                    <a:p>
                      <a:r>
                        <a:rPr lang="en-GB" sz="2400" b="1" dirty="0" err="1">
                          <a:solidFill>
                            <a:srgbClr val="00B0F0"/>
                          </a:solidFill>
                          <a:latin typeface="Century Gothic" panose="020B0502020202020204" pitchFamily="34" charset="0"/>
                        </a:rPr>
                        <a:t>créer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chanter</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port</a:t>
                      </a: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montagne</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danser</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campagne</a:t>
                      </a:r>
                      <a:endParaRPr lang="en-GB" sz="2400" b="1" dirty="0">
                        <a:solidFill>
                          <a:srgbClr val="92D050"/>
                        </a:solidFill>
                        <a:latin typeface="Century Gothic" panose="020B0502020202020204" pitchFamily="34" charset="0"/>
                      </a:endParaRPr>
                    </a:p>
                  </a:txBody>
                  <a:tcPr/>
                </a:tc>
                <a:tc>
                  <a:txBody>
                    <a:bodyPr/>
                    <a:lstStyle/>
                    <a:p>
                      <a:r>
                        <a:rPr lang="en-GB" sz="2300" b="1" dirty="0">
                          <a:solidFill>
                            <a:srgbClr val="92D050"/>
                          </a:solidFill>
                          <a:latin typeface="Century Gothic" panose="020B0502020202020204" pitchFamily="34" charset="0"/>
                        </a:rPr>
                        <a:t>la </a:t>
                      </a:r>
                      <a:r>
                        <a:rPr lang="en-GB" sz="2300" b="1" dirty="0" err="1">
                          <a:solidFill>
                            <a:srgbClr val="92D050"/>
                          </a:solidFill>
                          <a:latin typeface="Century Gothic" panose="020B0502020202020204" pitchFamily="34" charset="0"/>
                        </a:rPr>
                        <a:t>plage</a:t>
                      </a:r>
                      <a:endParaRPr lang="en-GB" sz="23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l’ile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elle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va</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à la</a:t>
                      </a:r>
                    </a:p>
                  </a:txBody>
                  <a:tcPr/>
                </a:tc>
                <a:tc>
                  <a:txBody>
                    <a:bodyPr/>
                    <a:lstStyle/>
                    <a:p>
                      <a:r>
                        <a:rPr lang="en-GB" sz="2400" b="1" dirty="0">
                          <a:solidFill>
                            <a:srgbClr val="FF3399"/>
                          </a:solidFill>
                          <a:latin typeface="Century Gothic" panose="020B0502020202020204" pitchFamily="34" charset="0"/>
                        </a:rPr>
                        <a:t>au</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aller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je </a:t>
                      </a:r>
                      <a:r>
                        <a:rPr lang="en-GB" sz="2400" b="1" dirty="0" err="1">
                          <a:solidFill>
                            <a:srgbClr val="FF3399"/>
                          </a:solidFill>
                          <a:latin typeface="Century Gothic" panose="020B0502020202020204" pitchFamily="34" charset="0"/>
                        </a:rPr>
                        <a:t>vais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il</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va</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28176" y="265173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223" y="1334299"/>
            <a:ext cx="704172" cy="704172"/>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657429" y="408770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54850" y="46041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01282" y="220775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647850" y="13830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202735" y="5493976"/>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go, going</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56223" y="5532595"/>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go, am going</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72054" y="553818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he goes, is going</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229830" y="4603281"/>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she goes, is going</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15070" y="4593246"/>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in, at</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19093" y="4593246"/>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in, at the (m)</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229830" y="3690004"/>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country(side)</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591966" y="3726303"/>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beach</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19093" y="3694743"/>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island</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187399" y="2775916"/>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port</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40673" y="2783304"/>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mountain</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04436" y="2771412"/>
            <a:ext cx="26415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dance, dancing</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187291" y="1855032"/>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use, using</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60746" y="185503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create, creating</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571037" y="1837750"/>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sing, singing</a:t>
            </a:r>
          </a:p>
        </p:txBody>
      </p:sp>
      <p:sp>
        <p:nvSpPr>
          <p:cNvPr id="43" name="Google Shape;167;p2">
            <a:extLst>
              <a:ext uri="{FF2B5EF4-FFF2-40B4-BE49-F238E27FC236}">
                <a16:creationId xmlns:a16="http://schemas.microsoft.com/office/drawing/2014/main" id="{6CEB94A6-010A-40B7-8166-41A368137C5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528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38" name="Table 4">
            <a:extLst>
              <a:ext uri="{FF2B5EF4-FFF2-40B4-BE49-F238E27FC236}">
                <a16:creationId xmlns:a16="http://schemas.microsoft.com/office/drawing/2014/main" id="{308CFEC2-0807-4B42-8104-C55C86C6DC98}"/>
              </a:ext>
            </a:extLst>
          </p:cNvPr>
          <p:cNvGraphicFramePr>
            <a:graphicFrameLocks noGrp="1"/>
          </p:cNvGraphicFramePr>
          <p:nvPr>
            <p:extLst>
              <p:ext uri="{D42A27DB-BD31-4B8C-83A1-F6EECF244321}">
                <p14:modId xmlns:p14="http://schemas.microsoft.com/office/powerpoint/2010/main" val="598463708"/>
              </p:ext>
            </p:extLst>
          </p:nvPr>
        </p:nvGraphicFramePr>
        <p:xfrm>
          <a:off x="511016" y="1111348"/>
          <a:ext cx="10130314" cy="482521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3013038">
                  <a:extLst>
                    <a:ext uri="{9D8B030D-6E8A-4147-A177-3AD203B41FA5}">
                      <a16:colId xmlns:a16="http://schemas.microsoft.com/office/drawing/2014/main" val="2706468897"/>
                    </a:ext>
                  </a:extLst>
                </a:gridCol>
              </a:tblGrid>
              <a:tr h="1119507">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use, using</a:t>
                      </a:r>
                    </a:p>
                  </a:txBody>
                  <a:tcPr/>
                </a:tc>
                <a:tc>
                  <a:txBody>
                    <a:bodyPr/>
                    <a:lstStyle/>
                    <a:p>
                      <a:r>
                        <a:rPr lang="en-GB" sz="2400" b="1" dirty="0">
                          <a:solidFill>
                            <a:srgbClr val="00B0F0"/>
                          </a:solidFill>
                          <a:latin typeface="Century Gothic" panose="020B0502020202020204" pitchFamily="34" charset="0"/>
                        </a:rPr>
                        <a:t>to sing, singing</a:t>
                      </a:r>
                    </a:p>
                  </a:txBody>
                  <a:tcPr/>
                </a:tc>
                <a:tc>
                  <a:txBody>
                    <a:bodyPr/>
                    <a:lstStyle/>
                    <a:p>
                      <a:r>
                        <a:rPr lang="en-GB" sz="2400" b="1" dirty="0">
                          <a:solidFill>
                            <a:srgbClr val="00B0F0"/>
                          </a:solidFill>
                          <a:latin typeface="Century Gothic" panose="020B0502020202020204" pitchFamily="34" charset="0"/>
                        </a:rPr>
                        <a:t>to create, creating</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island</a:t>
                      </a:r>
                    </a:p>
                  </a:txBody>
                  <a:tcPr/>
                </a:tc>
                <a:tc>
                  <a:txBody>
                    <a:bodyPr/>
                    <a:lstStyle/>
                    <a:p>
                      <a:r>
                        <a:rPr lang="en-GB" sz="2400" b="1" dirty="0">
                          <a:solidFill>
                            <a:srgbClr val="92D050"/>
                          </a:solidFill>
                          <a:latin typeface="Century Gothic" panose="020B0502020202020204" pitchFamily="34" charset="0"/>
                        </a:rPr>
                        <a:t>to dance, dancing</a:t>
                      </a:r>
                    </a:p>
                  </a:txBody>
                  <a:tcPr/>
                </a:tc>
                <a:tc>
                  <a:txBody>
                    <a:bodyPr/>
                    <a:lstStyle/>
                    <a:p>
                      <a:r>
                        <a:rPr lang="en-GB" sz="2400" b="1" dirty="0">
                          <a:solidFill>
                            <a:srgbClr val="92D050"/>
                          </a:solidFill>
                          <a:latin typeface="Century Gothic" panose="020B0502020202020204" pitchFamily="34" charset="0"/>
                        </a:rPr>
                        <a:t>(the) countryside</a:t>
                      </a: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port</a:t>
                      </a:r>
                    </a:p>
                  </a:txBody>
                  <a:tcPr/>
                </a:tc>
                <a:tc>
                  <a:txBody>
                    <a:bodyPr/>
                    <a:lstStyle/>
                    <a:p>
                      <a:r>
                        <a:rPr lang="en-GB" sz="2300" b="1" dirty="0">
                          <a:solidFill>
                            <a:srgbClr val="92D050"/>
                          </a:solidFill>
                          <a:latin typeface="Century Gothic" panose="020B0502020202020204" pitchFamily="34" charset="0"/>
                        </a:rPr>
                        <a:t>(the) mountain(s)</a:t>
                      </a:r>
                    </a:p>
                  </a:txBody>
                  <a:tcPr/>
                </a:tc>
                <a:tc>
                  <a:txBody>
                    <a:bodyPr/>
                    <a:lstStyle/>
                    <a:p>
                      <a:r>
                        <a:rPr lang="en-GB" sz="2400" b="1" dirty="0">
                          <a:solidFill>
                            <a:srgbClr val="92D050"/>
                          </a:solidFill>
                          <a:latin typeface="Century Gothic" panose="020B0502020202020204" pitchFamily="34" charset="0"/>
                        </a:rPr>
                        <a:t>(the) beach</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she goes, is going</a:t>
                      </a:r>
                    </a:p>
                  </a:txBody>
                  <a:tcPr/>
                </a:tc>
                <a:tc>
                  <a:txBody>
                    <a:bodyPr/>
                    <a:lstStyle/>
                    <a:p>
                      <a:r>
                        <a:rPr lang="en-GB" sz="2400" b="1" dirty="0">
                          <a:solidFill>
                            <a:srgbClr val="FF3399"/>
                          </a:solidFill>
                          <a:latin typeface="Century Gothic" panose="020B0502020202020204" pitchFamily="34" charset="0"/>
                        </a:rPr>
                        <a:t>to, in, at the (m)</a:t>
                      </a:r>
                    </a:p>
                  </a:txBody>
                  <a:tcPr/>
                </a:tc>
                <a:tc>
                  <a:txBody>
                    <a:bodyPr/>
                    <a:lstStyle/>
                    <a:p>
                      <a:r>
                        <a:rPr lang="en-GB" sz="2400" b="1" dirty="0">
                          <a:solidFill>
                            <a:srgbClr val="FF3399"/>
                          </a:solidFill>
                          <a:latin typeface="Century Gothic" panose="020B0502020202020204" pitchFamily="34" charset="0"/>
                        </a:rPr>
                        <a:t>to, in, at the (f)</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go, going</a:t>
                      </a:r>
                    </a:p>
                  </a:txBody>
                  <a:tcPr/>
                </a:tc>
                <a:tc>
                  <a:txBody>
                    <a:bodyPr/>
                    <a:lstStyle/>
                    <a:p>
                      <a:r>
                        <a:rPr lang="en-GB" sz="2400" b="1" dirty="0">
                          <a:solidFill>
                            <a:srgbClr val="FF3399"/>
                          </a:solidFill>
                          <a:latin typeface="Century Gothic" panose="020B0502020202020204" pitchFamily="34" charset="0"/>
                        </a:rPr>
                        <a:t>I go, am going</a:t>
                      </a:r>
                    </a:p>
                  </a:txBody>
                  <a:tcPr/>
                </a:tc>
                <a:tc>
                  <a:txBody>
                    <a:bodyPr/>
                    <a:lstStyle/>
                    <a:p>
                      <a:r>
                        <a:rPr lang="en-GB" sz="2400" b="1" dirty="0">
                          <a:solidFill>
                            <a:srgbClr val="FF3399"/>
                          </a:solidFill>
                          <a:latin typeface="Century Gothic" panose="020B0502020202020204" pitchFamily="34" charset="0"/>
                        </a:rPr>
                        <a:t>he goes, is going</a:t>
                      </a:r>
                    </a:p>
                  </a:txBody>
                  <a:tcPr/>
                </a:tc>
                <a:extLst>
                  <a:ext uri="{0D108BD9-81ED-4DB2-BD59-A6C34878D82A}">
                    <a16:rowId xmlns:a16="http://schemas.microsoft.com/office/drawing/2014/main" val="3232139915"/>
                  </a:ext>
                </a:extLst>
              </a:tr>
            </a:tbl>
          </a:graphicData>
        </a:graphic>
      </p:graphicFrame>
      <p:pic>
        <p:nvPicPr>
          <p:cNvPr id="39" name="Picture 38">
            <a:extLst>
              <a:ext uri="{FF2B5EF4-FFF2-40B4-BE49-F238E27FC236}">
                <a16:creationId xmlns:a16="http://schemas.microsoft.com/office/drawing/2014/main" id="{8E1C75DD-807A-4BD1-84D3-DD2ECA6D09FF}"/>
              </a:ext>
            </a:extLst>
          </p:cNvPr>
          <p:cNvPicPr>
            <a:picLocks noChangeAspect="1"/>
          </p:cNvPicPr>
          <p:nvPr/>
        </p:nvPicPr>
        <p:blipFill>
          <a:blip r:embed="rId5"/>
          <a:stretch>
            <a:fillRect/>
          </a:stretch>
        </p:blipFill>
        <p:spPr>
          <a:xfrm>
            <a:off x="628176" y="2651734"/>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5A8E61F5-722B-4F15-8BF0-D0B1F4B6D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223" y="1334299"/>
            <a:ext cx="704172" cy="704172"/>
          </a:xfrm>
          <a:prstGeom prst="rect">
            <a:avLst/>
          </a:prstGeom>
        </p:spPr>
      </p:pic>
      <p:pic>
        <p:nvPicPr>
          <p:cNvPr id="41" name="Picture 40">
            <a:extLst>
              <a:ext uri="{FF2B5EF4-FFF2-40B4-BE49-F238E27FC236}">
                <a16:creationId xmlns:a16="http://schemas.microsoft.com/office/drawing/2014/main" id="{75082D76-D5E9-4F01-A95E-38226ACF1592}"/>
              </a:ext>
            </a:extLst>
          </p:cNvPr>
          <p:cNvPicPr>
            <a:picLocks noChangeAspect="1"/>
          </p:cNvPicPr>
          <p:nvPr/>
        </p:nvPicPr>
        <p:blipFill>
          <a:blip r:embed="rId7"/>
          <a:stretch>
            <a:fillRect/>
          </a:stretch>
        </p:blipFill>
        <p:spPr>
          <a:xfrm>
            <a:off x="657429" y="4087703"/>
            <a:ext cx="1162417" cy="1101237"/>
          </a:xfrm>
          <a:prstGeom prst="rect">
            <a:avLst/>
          </a:prstGeom>
        </p:spPr>
      </p:pic>
      <p:sp>
        <p:nvSpPr>
          <p:cNvPr id="42" name="TextBox 41">
            <a:extLst>
              <a:ext uri="{FF2B5EF4-FFF2-40B4-BE49-F238E27FC236}">
                <a16:creationId xmlns:a16="http://schemas.microsoft.com/office/drawing/2014/main" id="{370791AC-CA03-4D0D-B31D-587F9C2F1FB2}"/>
              </a:ext>
            </a:extLst>
          </p:cNvPr>
          <p:cNvSpPr txBox="1"/>
          <p:nvPr/>
        </p:nvSpPr>
        <p:spPr>
          <a:xfrm>
            <a:off x="1754850" y="46041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7C4D2DEF-1494-462F-9AE3-89506E907707}"/>
              </a:ext>
            </a:extLst>
          </p:cNvPr>
          <p:cNvSpPr txBox="1"/>
          <p:nvPr/>
        </p:nvSpPr>
        <p:spPr>
          <a:xfrm>
            <a:off x="1701282" y="220775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4E319F28-16D8-40D5-A49B-F00A7E8AD595}"/>
              </a:ext>
            </a:extLst>
          </p:cNvPr>
          <p:cNvSpPr txBox="1"/>
          <p:nvPr/>
        </p:nvSpPr>
        <p:spPr>
          <a:xfrm>
            <a:off x="1647850" y="13830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5" name="TextBox 44">
            <a:extLst>
              <a:ext uri="{FF2B5EF4-FFF2-40B4-BE49-F238E27FC236}">
                <a16:creationId xmlns:a16="http://schemas.microsoft.com/office/drawing/2014/main" id="{ADF6387C-A5FC-42DC-AC95-7D4C3D44D776}"/>
              </a:ext>
            </a:extLst>
          </p:cNvPr>
          <p:cNvSpPr txBox="1"/>
          <p:nvPr/>
        </p:nvSpPr>
        <p:spPr>
          <a:xfrm>
            <a:off x="2202735" y="5493976"/>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aller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6108A02A-BF8C-4335-8961-DABAD713B67D}"/>
              </a:ext>
            </a:extLst>
          </p:cNvPr>
          <p:cNvSpPr txBox="1"/>
          <p:nvPr/>
        </p:nvSpPr>
        <p:spPr>
          <a:xfrm>
            <a:off x="4656223" y="5532595"/>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vais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617508A0-5840-4C30-992B-046984D5BB2E}"/>
              </a:ext>
            </a:extLst>
          </p:cNvPr>
          <p:cNvSpPr txBox="1"/>
          <p:nvPr/>
        </p:nvSpPr>
        <p:spPr>
          <a:xfrm>
            <a:off x="7672054" y="553818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80393F0A-62BC-488E-9059-8355D4F865D8}"/>
              </a:ext>
            </a:extLst>
          </p:cNvPr>
          <p:cNvSpPr txBox="1"/>
          <p:nvPr/>
        </p:nvSpPr>
        <p:spPr>
          <a:xfrm>
            <a:off x="2229830" y="4603281"/>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elle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8" name="TextBox 77">
            <a:extLst>
              <a:ext uri="{FF2B5EF4-FFF2-40B4-BE49-F238E27FC236}">
                <a16:creationId xmlns:a16="http://schemas.microsoft.com/office/drawing/2014/main" id="{B185BD63-AFAD-4021-A200-D41D21A69BA4}"/>
              </a:ext>
            </a:extLst>
          </p:cNvPr>
          <p:cNvSpPr txBox="1"/>
          <p:nvPr/>
        </p:nvSpPr>
        <p:spPr>
          <a:xfrm>
            <a:off x="4615070" y="4593246"/>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au</a:t>
            </a:r>
          </a:p>
        </p:txBody>
      </p:sp>
      <p:sp>
        <p:nvSpPr>
          <p:cNvPr id="79" name="TextBox 78">
            <a:extLst>
              <a:ext uri="{FF2B5EF4-FFF2-40B4-BE49-F238E27FC236}">
                <a16:creationId xmlns:a16="http://schemas.microsoft.com/office/drawing/2014/main" id="{B43C3876-FB63-4D40-A8F2-CD6850988120}"/>
              </a:ext>
            </a:extLst>
          </p:cNvPr>
          <p:cNvSpPr txBox="1"/>
          <p:nvPr/>
        </p:nvSpPr>
        <p:spPr>
          <a:xfrm>
            <a:off x="7619093" y="4616466"/>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à la</a:t>
            </a:r>
          </a:p>
        </p:txBody>
      </p:sp>
      <p:sp>
        <p:nvSpPr>
          <p:cNvPr id="80" name="TextBox 79">
            <a:extLst>
              <a:ext uri="{FF2B5EF4-FFF2-40B4-BE49-F238E27FC236}">
                <a16:creationId xmlns:a16="http://schemas.microsoft.com/office/drawing/2014/main" id="{F68EE7B9-208E-4CB8-A9A5-0BA293545ECA}"/>
              </a:ext>
            </a:extLst>
          </p:cNvPr>
          <p:cNvSpPr txBox="1"/>
          <p:nvPr/>
        </p:nvSpPr>
        <p:spPr>
          <a:xfrm>
            <a:off x="2229830" y="3690004"/>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port</a:t>
            </a:r>
          </a:p>
        </p:txBody>
      </p:sp>
      <p:sp>
        <p:nvSpPr>
          <p:cNvPr id="81" name="TextBox 80">
            <a:extLst>
              <a:ext uri="{FF2B5EF4-FFF2-40B4-BE49-F238E27FC236}">
                <a16:creationId xmlns:a16="http://schemas.microsoft.com/office/drawing/2014/main" id="{77C32FB2-C849-415B-9001-58A25F7F72E0}"/>
              </a:ext>
            </a:extLst>
          </p:cNvPr>
          <p:cNvSpPr txBox="1"/>
          <p:nvPr/>
        </p:nvSpPr>
        <p:spPr>
          <a:xfrm>
            <a:off x="4591966" y="3726303"/>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montagne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2" name="TextBox 81">
            <a:extLst>
              <a:ext uri="{FF2B5EF4-FFF2-40B4-BE49-F238E27FC236}">
                <a16:creationId xmlns:a16="http://schemas.microsoft.com/office/drawing/2014/main" id="{ACC5A76C-C82D-44B4-B840-6FF9B61CF9E9}"/>
              </a:ext>
            </a:extLst>
          </p:cNvPr>
          <p:cNvSpPr txBox="1"/>
          <p:nvPr/>
        </p:nvSpPr>
        <p:spPr>
          <a:xfrm>
            <a:off x="7619093" y="3694743"/>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plage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18049617-7B0C-4BC4-BB1C-DEA87DEA34DF}"/>
              </a:ext>
            </a:extLst>
          </p:cNvPr>
          <p:cNvSpPr txBox="1"/>
          <p:nvPr/>
        </p:nvSpPr>
        <p:spPr>
          <a:xfrm>
            <a:off x="2187399" y="2775916"/>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l’ile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4" name="TextBox 83">
            <a:extLst>
              <a:ext uri="{FF2B5EF4-FFF2-40B4-BE49-F238E27FC236}">
                <a16:creationId xmlns:a16="http://schemas.microsoft.com/office/drawing/2014/main" id="{4652AD09-925B-47C3-9C3C-23C41239A9C9}"/>
              </a:ext>
            </a:extLst>
          </p:cNvPr>
          <p:cNvSpPr txBox="1"/>
          <p:nvPr/>
        </p:nvSpPr>
        <p:spPr>
          <a:xfrm>
            <a:off x="4640673" y="2783304"/>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danser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5" name="TextBox 84">
            <a:extLst>
              <a:ext uri="{FF2B5EF4-FFF2-40B4-BE49-F238E27FC236}">
                <a16:creationId xmlns:a16="http://schemas.microsoft.com/office/drawing/2014/main" id="{BE7E1027-6893-4F75-BD62-A0932536E763}"/>
              </a:ext>
            </a:extLst>
          </p:cNvPr>
          <p:cNvSpPr txBox="1"/>
          <p:nvPr/>
        </p:nvSpPr>
        <p:spPr>
          <a:xfrm>
            <a:off x="7658922" y="2769663"/>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campagne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6" name="TextBox 85">
            <a:extLst>
              <a:ext uri="{FF2B5EF4-FFF2-40B4-BE49-F238E27FC236}">
                <a16:creationId xmlns:a16="http://schemas.microsoft.com/office/drawing/2014/main" id="{892F82B5-D129-46B8-9209-EE57AC02BA0A}"/>
              </a:ext>
            </a:extLst>
          </p:cNvPr>
          <p:cNvSpPr txBox="1"/>
          <p:nvPr/>
        </p:nvSpPr>
        <p:spPr>
          <a:xfrm>
            <a:off x="2187291" y="1855032"/>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utiliser</a:t>
            </a:r>
          </a:p>
        </p:txBody>
      </p:sp>
      <p:sp>
        <p:nvSpPr>
          <p:cNvPr id="87" name="TextBox 86">
            <a:extLst>
              <a:ext uri="{FF2B5EF4-FFF2-40B4-BE49-F238E27FC236}">
                <a16:creationId xmlns:a16="http://schemas.microsoft.com/office/drawing/2014/main" id="{5514AEC8-FC6D-47AE-95A2-0F42B9401A24}"/>
              </a:ext>
            </a:extLst>
          </p:cNvPr>
          <p:cNvSpPr txBox="1"/>
          <p:nvPr/>
        </p:nvSpPr>
        <p:spPr>
          <a:xfrm>
            <a:off x="4660746" y="185503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chanter</a:t>
            </a:r>
          </a:p>
        </p:txBody>
      </p:sp>
      <p:sp>
        <p:nvSpPr>
          <p:cNvPr id="88" name="TextBox 87">
            <a:extLst>
              <a:ext uri="{FF2B5EF4-FFF2-40B4-BE49-F238E27FC236}">
                <a16:creationId xmlns:a16="http://schemas.microsoft.com/office/drawing/2014/main" id="{935B9842-FF28-4358-93D5-A14D7CD697ED}"/>
              </a:ext>
            </a:extLst>
          </p:cNvPr>
          <p:cNvSpPr txBox="1"/>
          <p:nvPr/>
        </p:nvSpPr>
        <p:spPr>
          <a:xfrm>
            <a:off x="7571037" y="1837750"/>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créer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Google Shape;167;p2">
            <a:extLst>
              <a:ext uri="{FF2B5EF4-FFF2-40B4-BE49-F238E27FC236}">
                <a16:creationId xmlns:a16="http://schemas.microsoft.com/office/drawing/2014/main" id="{DDD04535-3F9B-4F15-9E50-C16EEB44E8A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9269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78" grpId="0"/>
      <p:bldP spid="79" grpId="0"/>
      <p:bldP spid="80" grpId="0"/>
      <p:bldP spid="81" grpId="0"/>
      <p:bldP spid="82" grpId="0"/>
      <p:bldP spid="83" grpId="0"/>
      <p:bldP spid="84" grpId="0"/>
      <p:bldP spid="85" grpId="0"/>
      <p:bldP spid="86" grpId="0"/>
      <p:bldP spid="87" grpId="0"/>
      <p:bldP spid="8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448663615"/>
              </p:ext>
            </p:extLst>
          </p:nvPr>
        </p:nvGraphicFramePr>
        <p:xfrm>
          <a:off x="511016" y="1111348"/>
          <a:ext cx="9810698" cy="482521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utiliser</a:t>
                      </a:r>
                    </a:p>
                  </a:txBody>
                  <a:tcPr/>
                </a:tc>
                <a:tc>
                  <a:txBody>
                    <a:bodyPr/>
                    <a:lstStyle/>
                    <a:p>
                      <a:r>
                        <a:rPr lang="en-GB" sz="2400" b="1" dirty="0" err="1">
                          <a:solidFill>
                            <a:srgbClr val="002060"/>
                          </a:solidFill>
                          <a:latin typeface="Century Gothic" panose="020B0502020202020204" pitchFamily="34" charset="0"/>
                        </a:rPr>
                        <a:t>créer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chanter</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port</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montagne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danser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campagne</a:t>
                      </a:r>
                      <a:endParaRPr lang="en-GB" sz="2400" b="1" dirty="0">
                        <a:solidFill>
                          <a:srgbClr val="002060"/>
                        </a:solidFill>
                        <a:latin typeface="Century Gothic" panose="020B0502020202020204" pitchFamily="34" charset="0"/>
                      </a:endParaRPr>
                    </a:p>
                  </a:txBody>
                  <a:tcPr/>
                </a:tc>
                <a:tc>
                  <a:txBody>
                    <a:bodyPr/>
                    <a:lstStyle/>
                    <a:p>
                      <a:r>
                        <a:rPr lang="en-GB" sz="2300" b="1" dirty="0">
                          <a:solidFill>
                            <a:srgbClr val="002060"/>
                          </a:solidFill>
                          <a:latin typeface="Century Gothic" panose="020B0502020202020204" pitchFamily="34" charset="0"/>
                        </a:rPr>
                        <a:t>la </a:t>
                      </a:r>
                      <a:r>
                        <a:rPr lang="en-GB" sz="2300" b="1" dirty="0" err="1">
                          <a:solidFill>
                            <a:srgbClr val="002060"/>
                          </a:solidFill>
                          <a:latin typeface="Century Gothic" panose="020B0502020202020204" pitchFamily="34" charset="0"/>
                        </a:rPr>
                        <a:t>plage</a:t>
                      </a:r>
                      <a:endParaRPr lang="en-GB" sz="23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l’ile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va</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à la</a:t>
                      </a:r>
                    </a:p>
                  </a:txBody>
                  <a:tcPr/>
                </a:tc>
                <a:tc>
                  <a:txBody>
                    <a:bodyPr/>
                    <a:lstStyle/>
                    <a:p>
                      <a:r>
                        <a:rPr lang="en-GB" sz="2400" b="1" dirty="0">
                          <a:solidFill>
                            <a:srgbClr val="002060"/>
                          </a:solidFill>
                          <a:latin typeface="Century Gothic" panose="020B0502020202020204" pitchFamily="34" charset="0"/>
                        </a:rPr>
                        <a:t>au</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aller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vais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va</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28176" y="265173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223" y="1334299"/>
            <a:ext cx="704172" cy="704172"/>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657429" y="408770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54850" y="46041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01282" y="220775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647850" y="13830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3" name="Google Shape;167;p2">
            <a:extLst>
              <a:ext uri="{FF2B5EF4-FFF2-40B4-BE49-F238E27FC236}">
                <a16:creationId xmlns:a16="http://schemas.microsoft.com/office/drawing/2014/main" id="{6CEB94A6-010A-40B7-8166-41A368137C5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27099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38" name="Table 4">
            <a:extLst>
              <a:ext uri="{FF2B5EF4-FFF2-40B4-BE49-F238E27FC236}">
                <a16:creationId xmlns:a16="http://schemas.microsoft.com/office/drawing/2014/main" id="{308CFEC2-0807-4B42-8104-C55C86C6DC98}"/>
              </a:ext>
            </a:extLst>
          </p:cNvPr>
          <p:cNvGraphicFramePr>
            <a:graphicFrameLocks noGrp="1"/>
          </p:cNvGraphicFramePr>
          <p:nvPr>
            <p:extLst>
              <p:ext uri="{D42A27DB-BD31-4B8C-83A1-F6EECF244321}">
                <p14:modId xmlns:p14="http://schemas.microsoft.com/office/powerpoint/2010/main" val="2903348046"/>
              </p:ext>
            </p:extLst>
          </p:nvPr>
        </p:nvGraphicFramePr>
        <p:xfrm>
          <a:off x="511016" y="1111348"/>
          <a:ext cx="10130314" cy="482521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3013038">
                  <a:extLst>
                    <a:ext uri="{9D8B030D-6E8A-4147-A177-3AD203B41FA5}">
                      <a16:colId xmlns:a16="http://schemas.microsoft.com/office/drawing/2014/main" val="2706468897"/>
                    </a:ext>
                  </a:extLst>
                </a:gridCol>
              </a:tblGrid>
              <a:tr h="1119507">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use, using</a:t>
                      </a:r>
                    </a:p>
                  </a:txBody>
                  <a:tcPr/>
                </a:tc>
                <a:tc>
                  <a:txBody>
                    <a:bodyPr/>
                    <a:lstStyle/>
                    <a:p>
                      <a:r>
                        <a:rPr lang="en-GB" sz="2400" b="1" dirty="0">
                          <a:solidFill>
                            <a:srgbClr val="002060"/>
                          </a:solidFill>
                          <a:latin typeface="Century Gothic" panose="020B0502020202020204" pitchFamily="34" charset="0"/>
                        </a:rPr>
                        <a:t>to sing, singing</a:t>
                      </a:r>
                    </a:p>
                  </a:txBody>
                  <a:tcPr/>
                </a:tc>
                <a:tc>
                  <a:txBody>
                    <a:bodyPr/>
                    <a:lstStyle/>
                    <a:p>
                      <a:r>
                        <a:rPr lang="en-GB" sz="2400" b="1" dirty="0">
                          <a:solidFill>
                            <a:srgbClr val="002060"/>
                          </a:solidFill>
                          <a:latin typeface="Century Gothic" panose="020B0502020202020204" pitchFamily="34" charset="0"/>
                        </a:rPr>
                        <a:t>to create, creating</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island</a:t>
                      </a:r>
                    </a:p>
                  </a:txBody>
                  <a:tcPr/>
                </a:tc>
                <a:tc>
                  <a:txBody>
                    <a:bodyPr/>
                    <a:lstStyle/>
                    <a:p>
                      <a:r>
                        <a:rPr lang="en-GB" sz="2400" b="1" dirty="0">
                          <a:solidFill>
                            <a:srgbClr val="002060"/>
                          </a:solidFill>
                          <a:latin typeface="Century Gothic" panose="020B0502020202020204" pitchFamily="34" charset="0"/>
                        </a:rPr>
                        <a:t>to dance, dancing</a:t>
                      </a:r>
                    </a:p>
                  </a:txBody>
                  <a:tcPr/>
                </a:tc>
                <a:tc>
                  <a:txBody>
                    <a:bodyPr/>
                    <a:lstStyle/>
                    <a:p>
                      <a:r>
                        <a:rPr lang="en-GB" sz="2400" b="1" dirty="0">
                          <a:solidFill>
                            <a:srgbClr val="002060"/>
                          </a:solidFill>
                          <a:latin typeface="Century Gothic" panose="020B0502020202020204" pitchFamily="34" charset="0"/>
                        </a:rPr>
                        <a:t>(the) countryside</a:t>
                      </a: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port</a:t>
                      </a:r>
                    </a:p>
                  </a:txBody>
                  <a:tcPr/>
                </a:tc>
                <a:tc>
                  <a:txBody>
                    <a:bodyPr/>
                    <a:lstStyle/>
                    <a:p>
                      <a:r>
                        <a:rPr lang="en-GB" sz="2300" b="1" dirty="0">
                          <a:solidFill>
                            <a:srgbClr val="002060"/>
                          </a:solidFill>
                          <a:latin typeface="Century Gothic" panose="020B0502020202020204" pitchFamily="34" charset="0"/>
                        </a:rPr>
                        <a:t>(the) mountain(s)</a:t>
                      </a:r>
                    </a:p>
                  </a:txBody>
                  <a:tcPr/>
                </a:tc>
                <a:tc>
                  <a:txBody>
                    <a:bodyPr/>
                    <a:lstStyle/>
                    <a:p>
                      <a:r>
                        <a:rPr lang="en-GB" sz="2400" b="1" dirty="0">
                          <a:solidFill>
                            <a:srgbClr val="002060"/>
                          </a:solidFill>
                          <a:latin typeface="Century Gothic" panose="020B0502020202020204" pitchFamily="34" charset="0"/>
                        </a:rPr>
                        <a:t>(the) beach</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she goes, is going</a:t>
                      </a:r>
                    </a:p>
                  </a:txBody>
                  <a:tcPr/>
                </a:tc>
                <a:tc>
                  <a:txBody>
                    <a:bodyPr/>
                    <a:lstStyle/>
                    <a:p>
                      <a:r>
                        <a:rPr lang="en-GB" sz="2400" b="1" dirty="0">
                          <a:solidFill>
                            <a:srgbClr val="002060"/>
                          </a:solidFill>
                          <a:latin typeface="Century Gothic" panose="020B0502020202020204" pitchFamily="34" charset="0"/>
                        </a:rPr>
                        <a:t>to, in, at the (m)</a:t>
                      </a:r>
                    </a:p>
                  </a:txBody>
                  <a:tcPr/>
                </a:tc>
                <a:tc>
                  <a:txBody>
                    <a:bodyPr/>
                    <a:lstStyle/>
                    <a:p>
                      <a:r>
                        <a:rPr lang="en-GB" sz="2400" b="1" dirty="0">
                          <a:solidFill>
                            <a:srgbClr val="002060"/>
                          </a:solidFill>
                          <a:latin typeface="Century Gothic" panose="020B0502020202020204" pitchFamily="34" charset="0"/>
                        </a:rPr>
                        <a:t>to, in, at the (f)</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go, going</a:t>
                      </a:r>
                    </a:p>
                  </a:txBody>
                  <a:tcPr/>
                </a:tc>
                <a:tc>
                  <a:txBody>
                    <a:bodyPr/>
                    <a:lstStyle/>
                    <a:p>
                      <a:r>
                        <a:rPr lang="en-GB" sz="2400" b="1" dirty="0">
                          <a:solidFill>
                            <a:srgbClr val="002060"/>
                          </a:solidFill>
                          <a:latin typeface="Century Gothic" panose="020B0502020202020204" pitchFamily="34" charset="0"/>
                        </a:rPr>
                        <a:t>I go, am going</a:t>
                      </a:r>
                    </a:p>
                  </a:txBody>
                  <a:tcPr/>
                </a:tc>
                <a:tc>
                  <a:txBody>
                    <a:bodyPr/>
                    <a:lstStyle/>
                    <a:p>
                      <a:r>
                        <a:rPr lang="en-GB" sz="2400" b="1" dirty="0">
                          <a:solidFill>
                            <a:srgbClr val="002060"/>
                          </a:solidFill>
                          <a:latin typeface="Century Gothic" panose="020B0502020202020204" pitchFamily="34" charset="0"/>
                        </a:rPr>
                        <a:t>he goes, is going</a:t>
                      </a:r>
                    </a:p>
                  </a:txBody>
                  <a:tcPr/>
                </a:tc>
                <a:extLst>
                  <a:ext uri="{0D108BD9-81ED-4DB2-BD59-A6C34878D82A}">
                    <a16:rowId xmlns:a16="http://schemas.microsoft.com/office/drawing/2014/main" val="3232139915"/>
                  </a:ext>
                </a:extLst>
              </a:tr>
            </a:tbl>
          </a:graphicData>
        </a:graphic>
      </p:graphicFrame>
      <p:pic>
        <p:nvPicPr>
          <p:cNvPr id="39" name="Picture 38">
            <a:extLst>
              <a:ext uri="{FF2B5EF4-FFF2-40B4-BE49-F238E27FC236}">
                <a16:creationId xmlns:a16="http://schemas.microsoft.com/office/drawing/2014/main" id="{8E1C75DD-807A-4BD1-84D3-DD2ECA6D09FF}"/>
              </a:ext>
            </a:extLst>
          </p:cNvPr>
          <p:cNvPicPr>
            <a:picLocks noChangeAspect="1"/>
          </p:cNvPicPr>
          <p:nvPr/>
        </p:nvPicPr>
        <p:blipFill>
          <a:blip r:embed="rId5"/>
          <a:stretch>
            <a:fillRect/>
          </a:stretch>
        </p:blipFill>
        <p:spPr>
          <a:xfrm>
            <a:off x="628176" y="2651734"/>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5A8E61F5-722B-4F15-8BF0-D0B1F4B6D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223" y="1334299"/>
            <a:ext cx="704172" cy="704172"/>
          </a:xfrm>
          <a:prstGeom prst="rect">
            <a:avLst/>
          </a:prstGeom>
        </p:spPr>
      </p:pic>
      <p:pic>
        <p:nvPicPr>
          <p:cNvPr id="41" name="Picture 40">
            <a:extLst>
              <a:ext uri="{FF2B5EF4-FFF2-40B4-BE49-F238E27FC236}">
                <a16:creationId xmlns:a16="http://schemas.microsoft.com/office/drawing/2014/main" id="{75082D76-D5E9-4F01-A95E-38226ACF1592}"/>
              </a:ext>
            </a:extLst>
          </p:cNvPr>
          <p:cNvPicPr>
            <a:picLocks noChangeAspect="1"/>
          </p:cNvPicPr>
          <p:nvPr/>
        </p:nvPicPr>
        <p:blipFill>
          <a:blip r:embed="rId7"/>
          <a:stretch>
            <a:fillRect/>
          </a:stretch>
        </p:blipFill>
        <p:spPr>
          <a:xfrm>
            <a:off x="657429" y="4087703"/>
            <a:ext cx="1162417" cy="1101237"/>
          </a:xfrm>
          <a:prstGeom prst="rect">
            <a:avLst/>
          </a:prstGeom>
        </p:spPr>
      </p:pic>
      <p:sp>
        <p:nvSpPr>
          <p:cNvPr id="42" name="TextBox 41">
            <a:extLst>
              <a:ext uri="{FF2B5EF4-FFF2-40B4-BE49-F238E27FC236}">
                <a16:creationId xmlns:a16="http://schemas.microsoft.com/office/drawing/2014/main" id="{370791AC-CA03-4D0D-B31D-587F9C2F1FB2}"/>
              </a:ext>
            </a:extLst>
          </p:cNvPr>
          <p:cNvSpPr txBox="1"/>
          <p:nvPr/>
        </p:nvSpPr>
        <p:spPr>
          <a:xfrm>
            <a:off x="1754850" y="46041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7C4D2DEF-1494-462F-9AE3-89506E907707}"/>
              </a:ext>
            </a:extLst>
          </p:cNvPr>
          <p:cNvSpPr txBox="1"/>
          <p:nvPr/>
        </p:nvSpPr>
        <p:spPr>
          <a:xfrm>
            <a:off x="1701282" y="220775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4E319F28-16D8-40D5-A49B-F00A7E8AD595}"/>
              </a:ext>
            </a:extLst>
          </p:cNvPr>
          <p:cNvSpPr txBox="1"/>
          <p:nvPr/>
        </p:nvSpPr>
        <p:spPr>
          <a:xfrm>
            <a:off x="1647850" y="13830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32" name="Google Shape;167;p2">
            <a:extLst>
              <a:ext uri="{FF2B5EF4-FFF2-40B4-BE49-F238E27FC236}">
                <a16:creationId xmlns:a16="http://schemas.microsoft.com/office/drawing/2014/main" id="{DDD04535-3F9B-4F15-9E50-C16EEB44E8A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05390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995800" cy="675762"/>
          </a:xfrm>
        </p:spPr>
        <p:txBody>
          <a:bodyPr>
            <a:normAutofit fontScale="90000"/>
          </a:bodyPr>
          <a:lstStyle/>
          <a:p>
            <a:r>
              <a:rPr lang="en-GB" sz="3200" b="1" dirty="0">
                <a:solidFill>
                  <a:srgbClr val="002060"/>
                </a:solidFill>
                <a:latin typeface="Century Gothic"/>
                <a:ea typeface="Century Gothic"/>
                <a:cs typeface="Century Gothic"/>
                <a:sym typeface="Century Gothic"/>
              </a:rPr>
              <a:t>Follow up 1: la liaison </a:t>
            </a:r>
            <a:endParaRPr lang="en-GB" sz="3200" dirty="0"/>
          </a:p>
        </p:txBody>
      </p:sp>
      <p:sp>
        <p:nvSpPr>
          <p:cNvPr id="27" name="Google Shape;167;p2">
            <a:extLst>
              <a:ext uri="{FF2B5EF4-FFF2-40B4-BE49-F238E27FC236}">
                <a16:creationId xmlns:a16="http://schemas.microsoft.com/office/drawing/2014/main" id="{9BEF0045-2696-42C4-9A76-B57F3335B560}"/>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 name="Graphic 27" descr="Teacher">
            <a:extLst>
              <a:ext uri="{FF2B5EF4-FFF2-40B4-BE49-F238E27FC236}">
                <a16:creationId xmlns:a16="http://schemas.microsoft.com/office/drawing/2014/main" id="{8A336F83-BD91-47EC-84A4-EF0A535334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89715" y="-46344"/>
            <a:ext cx="914400" cy="914400"/>
          </a:xfrm>
          <a:prstGeom prst="rect">
            <a:avLst/>
          </a:prstGeom>
        </p:spPr>
      </p:pic>
      <p:sp>
        <p:nvSpPr>
          <p:cNvPr id="29" name="Speech Bubble: Rectangle with Corners Rounded 28">
            <a:extLst>
              <a:ext uri="{FF2B5EF4-FFF2-40B4-BE49-F238E27FC236}">
                <a16:creationId xmlns:a16="http://schemas.microsoft.com/office/drawing/2014/main" id="{BB6DCDCC-EF03-49CB-8BDA-573478687DE9}"/>
              </a:ext>
            </a:extLst>
          </p:cNvPr>
          <p:cNvSpPr/>
          <p:nvPr/>
        </p:nvSpPr>
        <p:spPr>
          <a:xfrm>
            <a:off x="5904115" y="93926"/>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0" name="CustomShape 7">
            <a:extLst>
              <a:ext uri="{FF2B5EF4-FFF2-40B4-BE49-F238E27FC236}">
                <a16:creationId xmlns:a16="http://schemas.microsoft.com/office/drawing/2014/main" id="{85D56EB6-9910-4722-B8BF-2BD769C15BEA}"/>
              </a:ext>
            </a:extLst>
          </p:cNvPr>
          <p:cNvSpPr/>
          <p:nvPr/>
        </p:nvSpPr>
        <p:spPr>
          <a:xfrm>
            <a:off x="5872351" y="140077"/>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phrases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1" name="Title 1">
            <a:extLst>
              <a:ext uri="{FF2B5EF4-FFF2-40B4-BE49-F238E27FC236}">
                <a16:creationId xmlns:a16="http://schemas.microsoft.com/office/drawing/2014/main" id="{3E369549-0206-4F26-A0A4-F9D436DC6C64}"/>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prononcer</a:t>
            </a:r>
            <a:endParaRPr lang="en-GB" sz="2000" b="1" kern="0" dirty="0">
              <a:solidFill>
                <a:schemeClr val="bg1"/>
              </a:solidFill>
              <a:latin typeface="Century Gothic" panose="020B0502020202020204" pitchFamily="34" charset="0"/>
            </a:endParaRPr>
          </a:p>
        </p:txBody>
      </p:sp>
      <p:sp>
        <p:nvSpPr>
          <p:cNvPr id="32" name="TextBox 31">
            <a:extLst>
              <a:ext uri="{FF2B5EF4-FFF2-40B4-BE49-F238E27FC236}">
                <a16:creationId xmlns:a16="http://schemas.microsoft.com/office/drawing/2014/main" id="{60C70D77-D565-41C6-BB35-55676763A61D}"/>
              </a:ext>
            </a:extLst>
          </p:cNvPr>
          <p:cNvSpPr txBox="1"/>
          <p:nvPr/>
        </p:nvSpPr>
        <p:spPr>
          <a:xfrm>
            <a:off x="740236" y="5817723"/>
            <a:ext cx="10957561" cy="923330"/>
          </a:xfrm>
          <a:prstGeom prst="rect">
            <a:avLst/>
          </a:prstGeom>
          <a:noFill/>
        </p:spPr>
        <p:txBody>
          <a:bodyPr wrap="square" rtlCol="0">
            <a:spAutoFit/>
          </a:bodyPr>
          <a:lstStyle/>
          <a:p>
            <a:pPr algn="ctr">
              <a:buClr>
                <a:srgbClr val="000000"/>
              </a:buClr>
              <a:buFont typeface="Arial"/>
              <a:buNone/>
              <a:defRPr/>
            </a:pPr>
            <a:r>
              <a:rPr lang="en-GB" sz="5400" kern="0" dirty="0">
                <a:solidFill>
                  <a:srgbClr val="002060"/>
                </a:solidFill>
                <a:latin typeface="Century Gothic" panose="020B0502020202020204" pitchFamily="34" charset="0"/>
                <a:cs typeface="Arial"/>
                <a:sym typeface="Arial"/>
              </a:rPr>
              <a:t>I go/I am going to Saint-Marc.</a:t>
            </a:r>
          </a:p>
        </p:txBody>
      </p:sp>
      <p:sp>
        <p:nvSpPr>
          <p:cNvPr id="33" name="TextBox 32">
            <a:extLst>
              <a:ext uri="{FF2B5EF4-FFF2-40B4-BE49-F238E27FC236}">
                <a16:creationId xmlns:a16="http://schemas.microsoft.com/office/drawing/2014/main" id="{8FDB0435-C019-432C-B843-D529A420C14E}"/>
              </a:ext>
            </a:extLst>
          </p:cNvPr>
          <p:cNvSpPr txBox="1"/>
          <p:nvPr/>
        </p:nvSpPr>
        <p:spPr>
          <a:xfrm>
            <a:off x="438248" y="4275726"/>
            <a:ext cx="12495577" cy="1446550"/>
          </a:xfrm>
          <a:prstGeom prst="rect">
            <a:avLst/>
          </a:prstGeom>
          <a:noFill/>
        </p:spPr>
        <p:txBody>
          <a:bodyPr wrap="square" rtlCol="0">
            <a:spAutoFit/>
          </a:bodyPr>
          <a:lstStyle/>
          <a:p>
            <a:pPr>
              <a:buClr>
                <a:srgbClr val="000000"/>
              </a:buClr>
              <a:defRPr/>
            </a:pPr>
            <a:r>
              <a:rPr lang="en-GB" sz="8800" b="1" kern="0" dirty="0">
                <a:solidFill>
                  <a:srgbClr val="002060"/>
                </a:solidFill>
                <a:latin typeface="Century Gothic" panose="020B0502020202020204" pitchFamily="34" charset="0"/>
                <a:cs typeface="Arial"/>
                <a:sym typeface="Arial"/>
              </a:rPr>
              <a:t>Je </a:t>
            </a:r>
            <a:r>
              <a:rPr lang="en-GB" sz="8800" b="1" kern="0" dirty="0" err="1">
                <a:solidFill>
                  <a:srgbClr val="002060"/>
                </a:solidFill>
                <a:latin typeface="Century Gothic" panose="020B0502020202020204" pitchFamily="34" charset="0"/>
                <a:cs typeface="Arial"/>
                <a:sym typeface="Arial"/>
              </a:rPr>
              <a:t>vai</a:t>
            </a:r>
            <a:r>
              <a:rPr lang="en-GB" sz="8800" b="1" kern="0" dirty="0" err="1">
                <a:solidFill>
                  <a:srgbClr val="FF0066"/>
                </a:solidFill>
                <a:latin typeface="Century Gothic" panose="020B0502020202020204" pitchFamily="34" charset="0"/>
                <a:cs typeface="Arial"/>
                <a:sym typeface="Arial"/>
              </a:rPr>
              <a:t>s</a:t>
            </a:r>
            <a:r>
              <a:rPr lang="en-GB" sz="8800" b="1" kern="0" dirty="0">
                <a:solidFill>
                  <a:srgbClr val="002060"/>
                </a:solidFill>
                <a:latin typeface="Century Gothic" panose="020B0502020202020204" pitchFamily="34" charset="0"/>
                <a:cs typeface="Arial"/>
                <a:sym typeface="Arial"/>
              </a:rPr>
              <a:t> </a:t>
            </a:r>
            <a:r>
              <a:rPr lang="en-GB" sz="8800" b="1" kern="0" dirty="0">
                <a:solidFill>
                  <a:srgbClr val="FF0066"/>
                </a:solidFill>
                <a:latin typeface="Century Gothic" panose="020B0502020202020204" pitchFamily="34" charset="0"/>
                <a:cs typeface="Arial"/>
                <a:sym typeface="Arial"/>
              </a:rPr>
              <a:t>à</a:t>
            </a:r>
            <a:r>
              <a:rPr lang="en-GB" sz="8800" b="1" kern="0" dirty="0">
                <a:solidFill>
                  <a:srgbClr val="002060"/>
                </a:solidFill>
                <a:latin typeface="Century Gothic" panose="020B0502020202020204" pitchFamily="34" charset="0"/>
                <a:cs typeface="Arial"/>
                <a:sym typeface="Arial"/>
              </a:rPr>
              <a:t> S</a:t>
            </a:r>
            <a:r>
              <a:rPr lang="en-GB" sz="8800" b="1" u="sng" kern="0" dirty="0">
                <a:solidFill>
                  <a:srgbClr val="002060"/>
                </a:solidFill>
                <a:latin typeface="Century Gothic" panose="020B0502020202020204" pitchFamily="34" charset="0"/>
                <a:cs typeface="Arial"/>
                <a:sym typeface="Arial"/>
              </a:rPr>
              <a:t>ai</a:t>
            </a:r>
            <a:r>
              <a:rPr lang="en-GB" sz="8800" b="1" kern="0" dirty="0">
                <a:solidFill>
                  <a:srgbClr val="002060"/>
                </a:solidFill>
                <a:latin typeface="Century Gothic" panose="020B0502020202020204" pitchFamily="34" charset="0"/>
                <a:cs typeface="Arial"/>
                <a:sym typeface="Arial"/>
              </a:rPr>
              <a:t>nt-Marc.</a:t>
            </a:r>
          </a:p>
        </p:txBody>
      </p:sp>
      <p:sp>
        <p:nvSpPr>
          <p:cNvPr id="34" name="Arc 33">
            <a:extLst>
              <a:ext uri="{FF2B5EF4-FFF2-40B4-BE49-F238E27FC236}">
                <a16:creationId xmlns:a16="http://schemas.microsoft.com/office/drawing/2014/main" id="{2338961C-BFAA-4336-B17E-620A11CD3892}"/>
              </a:ext>
            </a:extLst>
          </p:cNvPr>
          <p:cNvSpPr/>
          <p:nvPr/>
        </p:nvSpPr>
        <p:spPr>
          <a:xfrm rot="7925323">
            <a:off x="3518053" y="3781119"/>
            <a:ext cx="1896542" cy="2038688"/>
          </a:xfrm>
          <a:prstGeom prst="arc">
            <a:avLst/>
          </a:prstGeom>
          <a:noFill/>
          <a:ln w="57150" cap="flat" cmpd="sng" algn="ctr">
            <a:solidFill>
              <a:srgbClr val="FF0066"/>
            </a:solidFill>
            <a:prstDash val="solid"/>
            <a:miter lim="800000"/>
          </a:ln>
          <a:effectLst/>
        </p:spPr>
        <p:txBody>
          <a:bodyPr rtlCol="0" anchor="ctr"/>
          <a:lstStyle/>
          <a:p>
            <a:pPr algn="ctr">
              <a:buClr>
                <a:srgbClr val="000000"/>
              </a:buClr>
              <a:buFont typeface="Arial"/>
              <a:buNone/>
              <a:defRPr/>
            </a:pPr>
            <a:endParaRPr lang="en-GB" sz="1400" kern="0">
              <a:solidFill>
                <a:srgbClr val="FF0066"/>
              </a:solidFill>
              <a:latin typeface="Tw Cen MT" panose="020B0602020104020603"/>
              <a:sym typeface="Arial"/>
            </a:endParaRPr>
          </a:p>
        </p:txBody>
      </p:sp>
      <p:pic>
        <p:nvPicPr>
          <p:cNvPr id="3" name="Picture 2">
            <a:extLst>
              <a:ext uri="{FF2B5EF4-FFF2-40B4-BE49-F238E27FC236}">
                <a16:creationId xmlns:a16="http://schemas.microsoft.com/office/drawing/2014/main" id="{A0B2B1B8-2234-44E8-9B2A-66C8B53653A0}"/>
              </a:ext>
            </a:extLst>
          </p:cNvPr>
          <p:cNvPicPr>
            <a:picLocks noChangeAspect="1"/>
          </p:cNvPicPr>
          <p:nvPr/>
        </p:nvPicPr>
        <p:blipFill>
          <a:blip r:embed="rId6"/>
          <a:stretch>
            <a:fillRect/>
          </a:stretch>
        </p:blipFill>
        <p:spPr>
          <a:xfrm>
            <a:off x="3168015" y="812330"/>
            <a:ext cx="5855970" cy="3539888"/>
          </a:xfrm>
          <a:prstGeom prst="rect">
            <a:avLst/>
          </a:prstGeom>
        </p:spPr>
      </p:pic>
      <p:sp>
        <p:nvSpPr>
          <p:cNvPr id="4" name="CustomShape 23">
            <a:hlinkClick r:id="" action="ppaction://noaction">
              <a:snd r:embed="rId7" name="FUS2_3.wav"/>
            </a:hlinkClick>
            <a:extLst>
              <a:ext uri="{FF2B5EF4-FFF2-40B4-BE49-F238E27FC236}">
                <a16:creationId xmlns:a16="http://schemas.microsoft.com/office/drawing/2014/main" id="{A843909A-8460-6840-2FDD-D92E69C7B700}"/>
              </a:ext>
            </a:extLst>
          </p:cNvPr>
          <p:cNvSpPr/>
          <p:nvPr/>
        </p:nvSpPr>
        <p:spPr>
          <a:xfrm>
            <a:off x="399815" y="6081208"/>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0" cap="none" spc="-1" normalizeH="0" baseline="0" noProof="0">
              <a:ln>
                <a:noFill/>
              </a:ln>
              <a:solidFill>
                <a:prstClr val="black"/>
              </a:solidFill>
              <a:effectLst/>
              <a:uLnTx/>
              <a:uFillTx/>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995800" cy="675762"/>
          </a:xfrm>
        </p:spPr>
        <p:txBody>
          <a:bodyPr>
            <a:normAutofit fontScale="90000"/>
          </a:bodyPr>
          <a:lstStyle/>
          <a:p>
            <a:r>
              <a:rPr lang="en-GB" sz="3200" b="1" dirty="0">
                <a:solidFill>
                  <a:srgbClr val="002060"/>
                </a:solidFill>
                <a:latin typeface="Century Gothic"/>
                <a:ea typeface="Century Gothic"/>
                <a:cs typeface="Century Gothic"/>
                <a:sym typeface="Century Gothic"/>
              </a:rPr>
              <a:t>Follow up 1: la liaison </a:t>
            </a:r>
            <a:endParaRPr lang="en-GB" sz="3200" dirty="0"/>
          </a:p>
        </p:txBody>
      </p:sp>
      <p:sp>
        <p:nvSpPr>
          <p:cNvPr id="27" name="Google Shape;167;p2">
            <a:extLst>
              <a:ext uri="{FF2B5EF4-FFF2-40B4-BE49-F238E27FC236}">
                <a16:creationId xmlns:a16="http://schemas.microsoft.com/office/drawing/2014/main" id="{9BEF0045-2696-42C4-9A76-B57F3335B560}"/>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 name="Graphic 27" descr="Teacher">
            <a:extLst>
              <a:ext uri="{FF2B5EF4-FFF2-40B4-BE49-F238E27FC236}">
                <a16:creationId xmlns:a16="http://schemas.microsoft.com/office/drawing/2014/main" id="{8A336F83-BD91-47EC-84A4-EF0A535334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89715" y="-46344"/>
            <a:ext cx="914400" cy="914400"/>
          </a:xfrm>
          <a:prstGeom prst="rect">
            <a:avLst/>
          </a:prstGeom>
        </p:spPr>
      </p:pic>
      <p:sp>
        <p:nvSpPr>
          <p:cNvPr id="29" name="Speech Bubble: Rectangle with Corners Rounded 28">
            <a:extLst>
              <a:ext uri="{FF2B5EF4-FFF2-40B4-BE49-F238E27FC236}">
                <a16:creationId xmlns:a16="http://schemas.microsoft.com/office/drawing/2014/main" id="{BB6DCDCC-EF03-49CB-8BDA-573478687DE9}"/>
              </a:ext>
            </a:extLst>
          </p:cNvPr>
          <p:cNvSpPr/>
          <p:nvPr/>
        </p:nvSpPr>
        <p:spPr>
          <a:xfrm>
            <a:off x="5904115" y="93926"/>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0" name="CustomShape 7">
            <a:extLst>
              <a:ext uri="{FF2B5EF4-FFF2-40B4-BE49-F238E27FC236}">
                <a16:creationId xmlns:a16="http://schemas.microsoft.com/office/drawing/2014/main" id="{85D56EB6-9910-4722-B8BF-2BD769C15BEA}"/>
              </a:ext>
            </a:extLst>
          </p:cNvPr>
          <p:cNvSpPr/>
          <p:nvPr/>
        </p:nvSpPr>
        <p:spPr>
          <a:xfrm>
            <a:off x="5872351" y="140077"/>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phrases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1" name="Title 1">
            <a:extLst>
              <a:ext uri="{FF2B5EF4-FFF2-40B4-BE49-F238E27FC236}">
                <a16:creationId xmlns:a16="http://schemas.microsoft.com/office/drawing/2014/main" id="{3E369549-0206-4F26-A0A4-F9D436DC6C64}"/>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prononcer</a:t>
            </a:r>
            <a:endParaRPr lang="en-GB" sz="2000" b="1" kern="0" dirty="0">
              <a:solidFill>
                <a:schemeClr val="bg1"/>
              </a:solidFill>
              <a:latin typeface="Century Gothic" panose="020B0502020202020204" pitchFamily="34" charset="0"/>
            </a:endParaRPr>
          </a:p>
        </p:txBody>
      </p:sp>
      <p:sp>
        <p:nvSpPr>
          <p:cNvPr id="32" name="TextBox 31">
            <a:extLst>
              <a:ext uri="{FF2B5EF4-FFF2-40B4-BE49-F238E27FC236}">
                <a16:creationId xmlns:a16="http://schemas.microsoft.com/office/drawing/2014/main" id="{60C70D77-D565-41C6-BB35-55676763A61D}"/>
              </a:ext>
            </a:extLst>
          </p:cNvPr>
          <p:cNvSpPr txBox="1"/>
          <p:nvPr/>
        </p:nvSpPr>
        <p:spPr>
          <a:xfrm>
            <a:off x="877380" y="5886926"/>
            <a:ext cx="10957561" cy="830997"/>
          </a:xfrm>
          <a:prstGeom prst="rect">
            <a:avLst/>
          </a:prstGeom>
          <a:noFill/>
        </p:spPr>
        <p:txBody>
          <a:bodyPr wrap="square" rtlCol="0">
            <a:spAutoFit/>
          </a:bodyPr>
          <a:lstStyle/>
          <a:p>
            <a:pPr algn="ctr">
              <a:buClr>
                <a:srgbClr val="000000"/>
              </a:buClr>
              <a:buFont typeface="Arial"/>
              <a:buNone/>
              <a:defRPr/>
            </a:pPr>
            <a:r>
              <a:rPr lang="en-GB" sz="4800" kern="0" dirty="0">
                <a:solidFill>
                  <a:srgbClr val="002060"/>
                </a:solidFill>
                <a:latin typeface="Century Gothic" panose="020B0502020202020204" pitchFamily="34" charset="0"/>
                <a:cs typeface="Arial"/>
                <a:sym typeface="Arial"/>
              </a:rPr>
              <a:t>She goes/she is going to Mirebalais.</a:t>
            </a:r>
          </a:p>
        </p:txBody>
      </p:sp>
      <p:sp>
        <p:nvSpPr>
          <p:cNvPr id="33" name="TextBox 32">
            <a:extLst>
              <a:ext uri="{FF2B5EF4-FFF2-40B4-BE49-F238E27FC236}">
                <a16:creationId xmlns:a16="http://schemas.microsoft.com/office/drawing/2014/main" id="{8FDB0435-C019-432C-B843-D529A420C14E}"/>
              </a:ext>
            </a:extLst>
          </p:cNvPr>
          <p:cNvSpPr txBox="1"/>
          <p:nvPr/>
        </p:nvSpPr>
        <p:spPr>
          <a:xfrm>
            <a:off x="589079" y="4347203"/>
            <a:ext cx="12495577" cy="1446550"/>
          </a:xfrm>
          <a:prstGeom prst="rect">
            <a:avLst/>
          </a:prstGeom>
          <a:noFill/>
        </p:spPr>
        <p:txBody>
          <a:bodyPr wrap="square" rtlCol="0">
            <a:spAutoFit/>
          </a:bodyPr>
          <a:lstStyle/>
          <a:p>
            <a:pPr>
              <a:buClr>
                <a:srgbClr val="000000"/>
              </a:buClr>
              <a:defRPr/>
            </a:pPr>
            <a:r>
              <a:rPr lang="en-GB" sz="8800" b="1" kern="0" dirty="0">
                <a:solidFill>
                  <a:srgbClr val="002060"/>
                </a:solidFill>
                <a:latin typeface="Century Gothic" panose="020B0502020202020204" pitchFamily="34" charset="0"/>
                <a:cs typeface="Arial"/>
                <a:sym typeface="Arial"/>
              </a:rPr>
              <a:t>Elle </a:t>
            </a:r>
            <a:r>
              <a:rPr lang="en-GB" sz="8800" b="1" kern="0" dirty="0" err="1">
                <a:solidFill>
                  <a:srgbClr val="002060"/>
                </a:solidFill>
                <a:latin typeface="Century Gothic" panose="020B0502020202020204" pitchFamily="34" charset="0"/>
                <a:cs typeface="Arial"/>
                <a:sym typeface="Arial"/>
              </a:rPr>
              <a:t>va</a:t>
            </a:r>
            <a:r>
              <a:rPr lang="en-GB" sz="8800" b="1" kern="0" dirty="0">
                <a:solidFill>
                  <a:srgbClr val="002060"/>
                </a:solidFill>
                <a:latin typeface="Century Gothic" panose="020B0502020202020204" pitchFamily="34" charset="0"/>
                <a:cs typeface="Arial"/>
                <a:sym typeface="Arial"/>
              </a:rPr>
              <a:t> à Mirebal</a:t>
            </a:r>
            <a:r>
              <a:rPr lang="en-GB" sz="8800" b="1" u="sng" kern="0" dirty="0">
                <a:solidFill>
                  <a:srgbClr val="002060"/>
                </a:solidFill>
                <a:latin typeface="Century Gothic" panose="020B0502020202020204" pitchFamily="34" charset="0"/>
                <a:cs typeface="Arial"/>
                <a:sym typeface="Arial"/>
              </a:rPr>
              <a:t>ai</a:t>
            </a:r>
            <a:r>
              <a:rPr lang="en-GB" sz="8800" b="1" kern="0" dirty="0">
                <a:solidFill>
                  <a:srgbClr val="002060"/>
                </a:solidFill>
                <a:latin typeface="Century Gothic" panose="020B0502020202020204" pitchFamily="34" charset="0"/>
                <a:cs typeface="Arial"/>
                <a:sym typeface="Arial"/>
              </a:rPr>
              <a:t>s.</a:t>
            </a:r>
          </a:p>
        </p:txBody>
      </p:sp>
      <p:pic>
        <p:nvPicPr>
          <p:cNvPr id="5" name="Picture 4" descr="Logo&#10;&#10;Description automatically generated">
            <a:extLst>
              <a:ext uri="{FF2B5EF4-FFF2-40B4-BE49-F238E27FC236}">
                <a16:creationId xmlns:a16="http://schemas.microsoft.com/office/drawing/2014/main" id="{5F6FDAEF-4402-4587-BC53-A61A48B751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8975" y="1048318"/>
            <a:ext cx="2810280" cy="3345109"/>
          </a:xfrm>
          <a:prstGeom prst="rect">
            <a:avLst/>
          </a:prstGeom>
        </p:spPr>
      </p:pic>
      <p:sp>
        <p:nvSpPr>
          <p:cNvPr id="16" name="Speech Bubble: Rectangle with Corners Rounded 15">
            <a:extLst>
              <a:ext uri="{FF2B5EF4-FFF2-40B4-BE49-F238E27FC236}">
                <a16:creationId xmlns:a16="http://schemas.microsoft.com/office/drawing/2014/main" id="{4BE928D3-3B82-42F2-8054-0F4485C8719B}"/>
              </a:ext>
            </a:extLst>
          </p:cNvPr>
          <p:cNvSpPr/>
          <p:nvPr/>
        </p:nvSpPr>
        <p:spPr>
          <a:xfrm>
            <a:off x="188992" y="1064248"/>
            <a:ext cx="3995800" cy="3050552"/>
          </a:xfrm>
          <a:prstGeom prst="wedgeRoundRectCallout">
            <a:avLst>
              <a:gd name="adj1" fmla="val 77064"/>
              <a:gd name="adj2" fmla="val -1631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Association</a:t>
            </a:r>
            <a:r>
              <a:rPr kumimoji="0" lang="en-GB" sz="3200" b="1" i="0" u="none" strike="noStrike" kern="1200" cap="none" spc="0" normalizeH="0" noProof="0" dirty="0">
                <a:ln>
                  <a:noFill/>
                </a:ln>
                <a:solidFill>
                  <a:prstClr val="white"/>
                </a:solidFill>
                <a:effectLst/>
                <a:uLnTx/>
                <a:uFillTx/>
                <a:latin typeface="Century Gothic" panose="020B0502020202020204" pitchFamily="34" charset="0"/>
              </a:rPr>
              <a:t> Sportive Mirebalais</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est</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un club de football</a:t>
            </a:r>
            <a:r>
              <a:rPr kumimoji="0" lang="en-GB" sz="3200" b="1"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3200" b="1" i="0" u="none" strike="noStrike" kern="1200" cap="none" spc="0" normalizeH="0" noProof="0" dirty="0" err="1">
                <a:ln>
                  <a:noFill/>
                </a:ln>
                <a:solidFill>
                  <a:prstClr val="white"/>
                </a:solidFill>
                <a:effectLst/>
                <a:uLnTx/>
                <a:uFillTx/>
                <a:latin typeface="Century Gothic" panose="020B0502020202020204" pitchFamily="34" charset="0"/>
              </a:rPr>
              <a:t>professionnel</a:t>
            </a:r>
            <a:r>
              <a:rPr kumimoji="0" lang="en-GB" sz="3200" b="1" i="0" u="none" strike="noStrike" kern="1200" cap="none" spc="0" normalizeH="0" noProof="0" dirty="0">
                <a:ln>
                  <a:noFill/>
                </a:ln>
                <a:solidFill>
                  <a:prstClr val="white"/>
                </a:solidFill>
                <a:effectLst/>
                <a:uLnTx/>
                <a:uFillTx/>
                <a:latin typeface="Century Gothic" panose="020B0502020202020204" pitchFamily="34" charset="0"/>
              </a:rPr>
              <a:t> à </a:t>
            </a:r>
            <a:r>
              <a:rPr kumimoji="0" lang="en-GB" sz="3200" b="1" i="0" u="none" strike="noStrike" kern="1200" cap="none" spc="0" normalizeH="0" noProof="0" dirty="0" err="1">
                <a:ln>
                  <a:noFill/>
                </a:ln>
                <a:solidFill>
                  <a:prstClr val="white"/>
                </a:solidFill>
                <a:effectLst/>
                <a:uLnTx/>
                <a:uFillTx/>
                <a:latin typeface="Century Gothic" panose="020B0502020202020204" pitchFamily="34" charset="0"/>
              </a:rPr>
              <a:t>Haïti</a:t>
            </a:r>
            <a:r>
              <a:rPr kumimoji="0" lang="en-GB" sz="3200" b="1" i="0" u="none" strike="noStrike" kern="1200" cap="none" spc="0" normalizeH="0" noProof="0" dirty="0">
                <a:ln>
                  <a:noFill/>
                </a:ln>
                <a:solidFill>
                  <a:prstClr val="white"/>
                </a:solidFill>
                <a:effectLst/>
                <a:uLnTx/>
                <a:uFillTx/>
                <a:latin typeface="Century Gothic" panose="020B0502020202020204" pitchFamily="34" charset="0"/>
              </a:rPr>
              <a:t>.</a:t>
            </a:r>
            <a:endParaRPr kumimoji="0" lang="en-GB" sz="3200" b="0" i="0" u="none" strike="noStrike" kern="1200" cap="none" spc="0" normalizeH="0" baseline="0" noProof="0" dirty="0">
              <a:ln>
                <a:noFill/>
              </a:ln>
              <a:solidFill>
                <a:prstClr val="white"/>
              </a:solidFill>
              <a:effectLst/>
              <a:uLnTx/>
              <a:uFillTx/>
              <a:latin typeface="Century Gothic" panose="020F0302020204030204"/>
            </a:endParaRPr>
          </a:p>
        </p:txBody>
      </p:sp>
      <p:sp>
        <p:nvSpPr>
          <p:cNvPr id="3" name="CustomShape 23">
            <a:hlinkClick r:id="" action="ppaction://noaction">
              <a:snd r:embed="rId7" name="FUS3_1.wav"/>
            </a:hlinkClick>
            <a:extLst>
              <a:ext uri="{FF2B5EF4-FFF2-40B4-BE49-F238E27FC236}">
                <a16:creationId xmlns:a16="http://schemas.microsoft.com/office/drawing/2014/main" id="{00F0B2D5-50C6-10C0-C734-DE919D1F0AA9}"/>
              </a:ext>
            </a:extLst>
          </p:cNvPr>
          <p:cNvSpPr/>
          <p:nvPr/>
        </p:nvSpPr>
        <p:spPr>
          <a:xfrm>
            <a:off x="357059" y="6181182"/>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345661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995800" cy="675762"/>
          </a:xfrm>
        </p:spPr>
        <p:txBody>
          <a:bodyPr>
            <a:normAutofit fontScale="90000"/>
          </a:bodyPr>
          <a:lstStyle/>
          <a:p>
            <a:r>
              <a:rPr lang="en-GB" sz="3200" b="1" dirty="0">
                <a:solidFill>
                  <a:srgbClr val="002060"/>
                </a:solidFill>
                <a:latin typeface="Century Gothic"/>
                <a:ea typeface="Century Gothic"/>
                <a:cs typeface="Century Gothic"/>
                <a:sym typeface="Century Gothic"/>
              </a:rPr>
              <a:t>Follow up 1: la liaison </a:t>
            </a:r>
            <a:endParaRPr lang="en-GB" sz="3200" dirty="0"/>
          </a:p>
        </p:txBody>
      </p:sp>
      <p:sp>
        <p:nvSpPr>
          <p:cNvPr id="27" name="Google Shape;167;p2">
            <a:extLst>
              <a:ext uri="{FF2B5EF4-FFF2-40B4-BE49-F238E27FC236}">
                <a16:creationId xmlns:a16="http://schemas.microsoft.com/office/drawing/2014/main" id="{9BEF0045-2696-42C4-9A76-B57F3335B560}"/>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 name="Graphic 27" descr="Teacher">
            <a:extLst>
              <a:ext uri="{FF2B5EF4-FFF2-40B4-BE49-F238E27FC236}">
                <a16:creationId xmlns:a16="http://schemas.microsoft.com/office/drawing/2014/main" id="{8A336F83-BD91-47EC-84A4-EF0A535334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89715" y="-46344"/>
            <a:ext cx="914400" cy="914400"/>
          </a:xfrm>
          <a:prstGeom prst="rect">
            <a:avLst/>
          </a:prstGeom>
        </p:spPr>
      </p:pic>
      <p:sp>
        <p:nvSpPr>
          <p:cNvPr id="29" name="Speech Bubble: Rectangle with Corners Rounded 28">
            <a:extLst>
              <a:ext uri="{FF2B5EF4-FFF2-40B4-BE49-F238E27FC236}">
                <a16:creationId xmlns:a16="http://schemas.microsoft.com/office/drawing/2014/main" id="{BB6DCDCC-EF03-49CB-8BDA-573478687DE9}"/>
              </a:ext>
            </a:extLst>
          </p:cNvPr>
          <p:cNvSpPr/>
          <p:nvPr/>
        </p:nvSpPr>
        <p:spPr>
          <a:xfrm>
            <a:off x="5904115" y="93926"/>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0" name="CustomShape 7">
            <a:extLst>
              <a:ext uri="{FF2B5EF4-FFF2-40B4-BE49-F238E27FC236}">
                <a16:creationId xmlns:a16="http://schemas.microsoft.com/office/drawing/2014/main" id="{85D56EB6-9910-4722-B8BF-2BD769C15BEA}"/>
              </a:ext>
            </a:extLst>
          </p:cNvPr>
          <p:cNvSpPr/>
          <p:nvPr/>
        </p:nvSpPr>
        <p:spPr>
          <a:xfrm>
            <a:off x="5872351" y="140077"/>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phrases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1" name="Title 1">
            <a:extLst>
              <a:ext uri="{FF2B5EF4-FFF2-40B4-BE49-F238E27FC236}">
                <a16:creationId xmlns:a16="http://schemas.microsoft.com/office/drawing/2014/main" id="{3E369549-0206-4F26-A0A4-F9D436DC6C64}"/>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prononcer</a:t>
            </a:r>
            <a:endParaRPr lang="en-GB" sz="2000" b="1" kern="0" dirty="0">
              <a:solidFill>
                <a:schemeClr val="bg1"/>
              </a:solidFill>
              <a:latin typeface="Century Gothic" panose="020B0502020202020204" pitchFamily="34" charset="0"/>
            </a:endParaRPr>
          </a:p>
        </p:txBody>
      </p:sp>
      <p:sp>
        <p:nvSpPr>
          <p:cNvPr id="32" name="TextBox 31">
            <a:extLst>
              <a:ext uri="{FF2B5EF4-FFF2-40B4-BE49-F238E27FC236}">
                <a16:creationId xmlns:a16="http://schemas.microsoft.com/office/drawing/2014/main" id="{60C70D77-D565-41C6-BB35-55676763A61D}"/>
              </a:ext>
            </a:extLst>
          </p:cNvPr>
          <p:cNvSpPr txBox="1"/>
          <p:nvPr/>
        </p:nvSpPr>
        <p:spPr>
          <a:xfrm>
            <a:off x="648018" y="5909012"/>
            <a:ext cx="10957561" cy="830997"/>
          </a:xfrm>
          <a:prstGeom prst="rect">
            <a:avLst/>
          </a:prstGeom>
          <a:noFill/>
        </p:spPr>
        <p:txBody>
          <a:bodyPr wrap="square" rtlCol="0">
            <a:spAutoFit/>
          </a:bodyPr>
          <a:lstStyle/>
          <a:p>
            <a:pPr algn="ctr">
              <a:buClr>
                <a:srgbClr val="000000"/>
              </a:buClr>
              <a:buFont typeface="Arial"/>
              <a:buNone/>
              <a:defRPr/>
            </a:pPr>
            <a:r>
              <a:rPr lang="en-GB" sz="4800" kern="0" dirty="0">
                <a:solidFill>
                  <a:srgbClr val="002060"/>
                </a:solidFill>
                <a:latin typeface="Century Gothic" panose="020B0502020202020204" pitchFamily="34" charset="0"/>
                <a:cs typeface="Arial"/>
                <a:sym typeface="Arial"/>
              </a:rPr>
              <a:t>She is in Port-de-</a:t>
            </a:r>
            <a:r>
              <a:rPr lang="en-GB" sz="4800" kern="0" dirty="0" err="1">
                <a:solidFill>
                  <a:srgbClr val="002060"/>
                </a:solidFill>
                <a:latin typeface="Century Gothic" panose="020B0502020202020204" pitchFamily="34" charset="0"/>
                <a:cs typeface="Arial"/>
                <a:sym typeface="Arial"/>
              </a:rPr>
              <a:t>Paix</a:t>
            </a:r>
            <a:r>
              <a:rPr lang="en-GB" sz="4800" kern="0" dirty="0">
                <a:solidFill>
                  <a:srgbClr val="002060"/>
                </a:solidFill>
                <a:latin typeface="Century Gothic" panose="020B0502020202020204" pitchFamily="34" charset="0"/>
                <a:cs typeface="Arial"/>
                <a:sym typeface="Arial"/>
              </a:rPr>
              <a:t>.</a:t>
            </a:r>
          </a:p>
        </p:txBody>
      </p:sp>
      <p:sp>
        <p:nvSpPr>
          <p:cNvPr id="33" name="TextBox 32">
            <a:extLst>
              <a:ext uri="{FF2B5EF4-FFF2-40B4-BE49-F238E27FC236}">
                <a16:creationId xmlns:a16="http://schemas.microsoft.com/office/drawing/2014/main" id="{8FDB0435-C019-432C-B843-D529A420C14E}"/>
              </a:ext>
            </a:extLst>
          </p:cNvPr>
          <p:cNvSpPr txBox="1"/>
          <p:nvPr/>
        </p:nvSpPr>
        <p:spPr>
          <a:xfrm>
            <a:off x="108371" y="4486528"/>
            <a:ext cx="12495577" cy="1446550"/>
          </a:xfrm>
          <a:prstGeom prst="rect">
            <a:avLst/>
          </a:prstGeom>
          <a:noFill/>
        </p:spPr>
        <p:txBody>
          <a:bodyPr wrap="square" rtlCol="0">
            <a:spAutoFit/>
          </a:bodyPr>
          <a:lstStyle/>
          <a:p>
            <a:pPr>
              <a:buClr>
                <a:srgbClr val="000000"/>
              </a:buClr>
              <a:defRPr/>
            </a:pPr>
            <a:r>
              <a:rPr lang="en-GB" sz="8800" b="1" kern="0" dirty="0">
                <a:solidFill>
                  <a:srgbClr val="002060"/>
                </a:solidFill>
                <a:latin typeface="Century Gothic" panose="020B0502020202020204" pitchFamily="34" charset="0"/>
                <a:cs typeface="Arial"/>
                <a:sym typeface="Arial"/>
              </a:rPr>
              <a:t>Elle </a:t>
            </a:r>
            <a:r>
              <a:rPr lang="en-GB" sz="8800" b="1" kern="0" dirty="0" err="1">
                <a:solidFill>
                  <a:srgbClr val="002060"/>
                </a:solidFill>
                <a:latin typeface="Century Gothic" panose="020B0502020202020204" pitchFamily="34" charset="0"/>
                <a:cs typeface="Arial"/>
                <a:sym typeface="Arial"/>
              </a:rPr>
              <a:t>est</a:t>
            </a:r>
            <a:r>
              <a:rPr lang="en-GB" sz="8800" b="1" kern="0" dirty="0">
                <a:solidFill>
                  <a:srgbClr val="002060"/>
                </a:solidFill>
                <a:latin typeface="Century Gothic" panose="020B0502020202020204" pitchFamily="34" charset="0"/>
                <a:cs typeface="Arial"/>
                <a:sym typeface="Arial"/>
              </a:rPr>
              <a:t> à Port-de-</a:t>
            </a:r>
            <a:r>
              <a:rPr lang="en-GB" sz="8800" b="1" kern="0" dirty="0" err="1">
                <a:solidFill>
                  <a:srgbClr val="002060"/>
                </a:solidFill>
                <a:latin typeface="Century Gothic" panose="020B0502020202020204" pitchFamily="34" charset="0"/>
                <a:cs typeface="Arial"/>
                <a:sym typeface="Arial"/>
              </a:rPr>
              <a:t>P</a:t>
            </a:r>
            <a:r>
              <a:rPr lang="en-GB" sz="8800" b="1" u="sng" kern="0" dirty="0" err="1">
                <a:solidFill>
                  <a:srgbClr val="002060"/>
                </a:solidFill>
                <a:latin typeface="Century Gothic" panose="020B0502020202020204" pitchFamily="34" charset="0"/>
                <a:cs typeface="Arial"/>
                <a:sym typeface="Arial"/>
              </a:rPr>
              <a:t>ai</a:t>
            </a:r>
            <a:r>
              <a:rPr lang="en-GB" sz="8800" b="1" kern="0" dirty="0" err="1">
                <a:solidFill>
                  <a:srgbClr val="002060"/>
                </a:solidFill>
                <a:latin typeface="Century Gothic" panose="020B0502020202020204" pitchFamily="34" charset="0"/>
                <a:cs typeface="Arial"/>
                <a:sym typeface="Arial"/>
              </a:rPr>
              <a:t>x</a:t>
            </a:r>
            <a:r>
              <a:rPr lang="en-GB" sz="8800" b="1" kern="0" dirty="0">
                <a:solidFill>
                  <a:srgbClr val="002060"/>
                </a:solidFill>
                <a:latin typeface="Century Gothic" panose="020B0502020202020204" pitchFamily="34" charset="0"/>
                <a:cs typeface="Arial"/>
                <a:sym typeface="Arial"/>
              </a:rPr>
              <a:t>.</a:t>
            </a:r>
          </a:p>
        </p:txBody>
      </p:sp>
      <p:pic>
        <p:nvPicPr>
          <p:cNvPr id="3" name="Picture 2">
            <a:extLst>
              <a:ext uri="{FF2B5EF4-FFF2-40B4-BE49-F238E27FC236}">
                <a16:creationId xmlns:a16="http://schemas.microsoft.com/office/drawing/2014/main" id="{341B6E56-5B03-4FA4-B6A0-51EF9D23610F}"/>
              </a:ext>
            </a:extLst>
          </p:cNvPr>
          <p:cNvPicPr>
            <a:picLocks noChangeAspect="1"/>
          </p:cNvPicPr>
          <p:nvPr/>
        </p:nvPicPr>
        <p:blipFill>
          <a:blip r:embed="rId6"/>
          <a:stretch>
            <a:fillRect/>
          </a:stretch>
        </p:blipFill>
        <p:spPr>
          <a:xfrm>
            <a:off x="3657600" y="914207"/>
            <a:ext cx="4876800" cy="3705225"/>
          </a:xfrm>
          <a:prstGeom prst="rect">
            <a:avLst/>
          </a:prstGeom>
        </p:spPr>
      </p:pic>
      <p:sp>
        <p:nvSpPr>
          <p:cNvPr id="15" name="Speech Bubble: Rectangle with Corners Rounded 14">
            <a:extLst>
              <a:ext uri="{FF2B5EF4-FFF2-40B4-BE49-F238E27FC236}">
                <a16:creationId xmlns:a16="http://schemas.microsoft.com/office/drawing/2014/main" id="{1009C9D5-6948-47FA-BEDA-94A5BE31A5B1}"/>
              </a:ext>
            </a:extLst>
          </p:cNvPr>
          <p:cNvSpPr/>
          <p:nvPr/>
        </p:nvSpPr>
        <p:spPr>
          <a:xfrm>
            <a:off x="188992" y="3097530"/>
            <a:ext cx="3995800" cy="1017270"/>
          </a:xfrm>
          <a:prstGeom prst="wedgeRoundRectCallout">
            <a:avLst>
              <a:gd name="adj1" fmla="val 46171"/>
              <a:gd name="adj2" fmla="val 11177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Remember! à can</a:t>
            </a:r>
            <a:r>
              <a:rPr kumimoji="0" lang="en-GB" sz="3200" b="1" i="0" u="none" strike="noStrike" kern="1200" cap="none" spc="0" normalizeH="0" noProof="0" dirty="0">
                <a:ln>
                  <a:noFill/>
                </a:ln>
                <a:solidFill>
                  <a:prstClr val="white"/>
                </a:solidFill>
                <a:effectLst/>
                <a:uLnTx/>
                <a:uFillTx/>
                <a:latin typeface="Century Gothic" panose="020B0502020202020204" pitchFamily="34" charset="0"/>
              </a:rPr>
              <a:t> mean ‘to’ and ‘in’.</a:t>
            </a:r>
            <a:endParaRPr kumimoji="0" lang="en-GB" sz="3200" b="0" i="0" u="none" strike="noStrike" kern="1200" cap="none" spc="0" normalizeH="0" baseline="0" noProof="0" dirty="0">
              <a:ln>
                <a:noFill/>
              </a:ln>
              <a:solidFill>
                <a:prstClr val="white"/>
              </a:solidFill>
              <a:effectLst/>
              <a:uLnTx/>
              <a:uFillTx/>
              <a:latin typeface="Century Gothic" panose="020F0302020204030204"/>
            </a:endParaRPr>
          </a:p>
        </p:txBody>
      </p:sp>
      <p:sp>
        <p:nvSpPr>
          <p:cNvPr id="4" name="CustomShape 23">
            <a:hlinkClick r:id="" action="ppaction://noaction">
              <a:snd r:embed="rId7" name="FUS4_1.wav"/>
            </a:hlinkClick>
            <a:extLst>
              <a:ext uri="{FF2B5EF4-FFF2-40B4-BE49-F238E27FC236}">
                <a16:creationId xmlns:a16="http://schemas.microsoft.com/office/drawing/2014/main" id="{C075E242-464F-84E9-361C-305652318B67}"/>
              </a:ext>
            </a:extLst>
          </p:cNvPr>
          <p:cNvSpPr/>
          <p:nvPr/>
        </p:nvSpPr>
        <p:spPr>
          <a:xfrm>
            <a:off x="492770" y="6138363"/>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308098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995800" cy="675762"/>
          </a:xfrm>
        </p:spPr>
        <p:txBody>
          <a:bodyPr>
            <a:normAutofit fontScale="90000"/>
          </a:bodyPr>
          <a:lstStyle/>
          <a:p>
            <a:r>
              <a:rPr lang="en-GB" sz="3200" b="1" dirty="0">
                <a:solidFill>
                  <a:srgbClr val="002060"/>
                </a:solidFill>
                <a:latin typeface="Century Gothic"/>
                <a:ea typeface="Century Gothic"/>
                <a:cs typeface="Century Gothic"/>
                <a:sym typeface="Century Gothic"/>
              </a:rPr>
              <a:t>Follow up 1: la liaison </a:t>
            </a:r>
            <a:endParaRPr lang="en-GB" sz="3200" dirty="0"/>
          </a:p>
        </p:txBody>
      </p:sp>
      <p:sp>
        <p:nvSpPr>
          <p:cNvPr id="27" name="Google Shape;167;p2">
            <a:extLst>
              <a:ext uri="{FF2B5EF4-FFF2-40B4-BE49-F238E27FC236}">
                <a16:creationId xmlns:a16="http://schemas.microsoft.com/office/drawing/2014/main" id="{9BEF0045-2696-42C4-9A76-B57F3335B560}"/>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 name="Graphic 27" descr="Teacher">
            <a:extLst>
              <a:ext uri="{FF2B5EF4-FFF2-40B4-BE49-F238E27FC236}">
                <a16:creationId xmlns:a16="http://schemas.microsoft.com/office/drawing/2014/main" id="{8A336F83-BD91-47EC-84A4-EF0A535334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89715" y="-46344"/>
            <a:ext cx="914400" cy="914400"/>
          </a:xfrm>
          <a:prstGeom prst="rect">
            <a:avLst/>
          </a:prstGeom>
        </p:spPr>
      </p:pic>
      <p:sp>
        <p:nvSpPr>
          <p:cNvPr id="29" name="Speech Bubble: Rectangle with Corners Rounded 28">
            <a:extLst>
              <a:ext uri="{FF2B5EF4-FFF2-40B4-BE49-F238E27FC236}">
                <a16:creationId xmlns:a16="http://schemas.microsoft.com/office/drawing/2014/main" id="{BB6DCDCC-EF03-49CB-8BDA-573478687DE9}"/>
              </a:ext>
            </a:extLst>
          </p:cNvPr>
          <p:cNvSpPr/>
          <p:nvPr/>
        </p:nvSpPr>
        <p:spPr>
          <a:xfrm>
            <a:off x="5904115" y="93926"/>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0" name="CustomShape 7">
            <a:extLst>
              <a:ext uri="{FF2B5EF4-FFF2-40B4-BE49-F238E27FC236}">
                <a16:creationId xmlns:a16="http://schemas.microsoft.com/office/drawing/2014/main" id="{85D56EB6-9910-4722-B8BF-2BD769C15BEA}"/>
              </a:ext>
            </a:extLst>
          </p:cNvPr>
          <p:cNvSpPr/>
          <p:nvPr/>
        </p:nvSpPr>
        <p:spPr>
          <a:xfrm>
            <a:off x="5872351" y="140077"/>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phrases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1" name="Title 1">
            <a:extLst>
              <a:ext uri="{FF2B5EF4-FFF2-40B4-BE49-F238E27FC236}">
                <a16:creationId xmlns:a16="http://schemas.microsoft.com/office/drawing/2014/main" id="{3E369549-0206-4F26-A0A4-F9D436DC6C64}"/>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32" name="TextBox 31">
            <a:extLst>
              <a:ext uri="{FF2B5EF4-FFF2-40B4-BE49-F238E27FC236}">
                <a16:creationId xmlns:a16="http://schemas.microsoft.com/office/drawing/2014/main" id="{60C70D77-D565-41C6-BB35-55676763A61D}"/>
              </a:ext>
            </a:extLst>
          </p:cNvPr>
          <p:cNvSpPr txBox="1"/>
          <p:nvPr/>
        </p:nvSpPr>
        <p:spPr>
          <a:xfrm>
            <a:off x="740236" y="5817723"/>
            <a:ext cx="1095756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am in </a:t>
            </a:r>
            <a:r>
              <a:rPr kumimoji="0" lang="en-GB" sz="5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Trouin</a:t>
            </a:r>
            <a:r>
              <a:rPr kumimoji="0" lang="en-GB" sz="5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33" name="TextBox 32">
            <a:extLst>
              <a:ext uri="{FF2B5EF4-FFF2-40B4-BE49-F238E27FC236}">
                <a16:creationId xmlns:a16="http://schemas.microsoft.com/office/drawing/2014/main" id="{8FDB0435-C019-432C-B843-D529A420C14E}"/>
              </a:ext>
            </a:extLst>
          </p:cNvPr>
          <p:cNvSpPr txBox="1"/>
          <p:nvPr/>
        </p:nvSpPr>
        <p:spPr>
          <a:xfrm>
            <a:off x="1741268" y="4325021"/>
            <a:ext cx="1249557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8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Je </a:t>
            </a:r>
            <a:r>
              <a:rPr kumimoji="0" lang="en-GB" sz="8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sui</a:t>
            </a:r>
            <a:r>
              <a:rPr kumimoji="0" lang="en-GB" sz="88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s</a:t>
            </a:r>
            <a:r>
              <a:rPr kumimoji="0" lang="en-GB" sz="8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88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à</a:t>
            </a:r>
            <a:r>
              <a:rPr kumimoji="0" lang="en-GB" sz="8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8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Trouin</a:t>
            </a:r>
            <a:r>
              <a:rPr kumimoji="0" lang="en-GB" sz="8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34" name="Arc 33">
            <a:extLst>
              <a:ext uri="{FF2B5EF4-FFF2-40B4-BE49-F238E27FC236}">
                <a16:creationId xmlns:a16="http://schemas.microsoft.com/office/drawing/2014/main" id="{2338961C-BFAA-4336-B17E-620A11CD3892}"/>
              </a:ext>
            </a:extLst>
          </p:cNvPr>
          <p:cNvSpPr/>
          <p:nvPr/>
        </p:nvSpPr>
        <p:spPr>
          <a:xfrm rot="7925323">
            <a:off x="4498644" y="3872499"/>
            <a:ext cx="1896542" cy="2038688"/>
          </a:xfrm>
          <a:prstGeom prst="arc">
            <a:avLst/>
          </a:prstGeom>
          <a:no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grpSp>
        <p:nvGrpSpPr>
          <p:cNvPr id="14" name="Group 13">
            <a:extLst>
              <a:ext uri="{FF2B5EF4-FFF2-40B4-BE49-F238E27FC236}">
                <a16:creationId xmlns:a16="http://schemas.microsoft.com/office/drawing/2014/main" id="{522F937B-C24C-46A8-83DB-AE2EE44C37E0}"/>
              </a:ext>
            </a:extLst>
          </p:cNvPr>
          <p:cNvGrpSpPr/>
          <p:nvPr/>
        </p:nvGrpSpPr>
        <p:grpSpPr>
          <a:xfrm>
            <a:off x="3623889" y="867107"/>
            <a:ext cx="4560451" cy="3464874"/>
            <a:chOff x="2510813" y="1630233"/>
            <a:chExt cx="6496709" cy="4935976"/>
          </a:xfrm>
        </p:grpSpPr>
        <p:pic>
          <p:nvPicPr>
            <p:cNvPr id="15" name="Picture 14" descr="Map&#10;&#10;Description automatically generated">
              <a:extLst>
                <a:ext uri="{FF2B5EF4-FFF2-40B4-BE49-F238E27FC236}">
                  <a16:creationId xmlns:a16="http://schemas.microsoft.com/office/drawing/2014/main" id="{3E2AC228-8E40-4CD7-81B2-B1A9A346B8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0813" y="1630233"/>
              <a:ext cx="6496709" cy="4935976"/>
            </a:xfrm>
            <a:prstGeom prst="rect">
              <a:avLst/>
            </a:prstGeom>
          </p:spPr>
        </p:pic>
        <p:sp>
          <p:nvSpPr>
            <p:cNvPr id="16" name="Oval 15">
              <a:extLst>
                <a:ext uri="{FF2B5EF4-FFF2-40B4-BE49-F238E27FC236}">
                  <a16:creationId xmlns:a16="http://schemas.microsoft.com/office/drawing/2014/main" id="{FB5069EA-0C0E-4BB3-99D9-A831599E4726}"/>
                </a:ext>
              </a:extLst>
            </p:cNvPr>
            <p:cNvSpPr/>
            <p:nvPr/>
          </p:nvSpPr>
          <p:spPr>
            <a:xfrm>
              <a:off x="6318914" y="1990579"/>
              <a:ext cx="122829" cy="12283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1EED5C3B-4D0D-4044-B651-0583FFA1E033}"/>
                </a:ext>
              </a:extLst>
            </p:cNvPr>
            <p:cNvSpPr/>
            <p:nvPr/>
          </p:nvSpPr>
          <p:spPr>
            <a:xfrm>
              <a:off x="6594143" y="3876244"/>
              <a:ext cx="122829" cy="12283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8B6909BE-1549-44B6-B4BE-1B85D23361ED}"/>
                </a:ext>
              </a:extLst>
            </p:cNvPr>
            <p:cNvSpPr/>
            <p:nvPr/>
          </p:nvSpPr>
          <p:spPr>
            <a:xfrm>
              <a:off x="7306102" y="5227767"/>
              <a:ext cx="122829" cy="12283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45437CE1-BF48-426A-A975-AC59D55D9813}"/>
                </a:ext>
              </a:extLst>
            </p:cNvPr>
            <p:cNvSpPr/>
            <p:nvPr/>
          </p:nvSpPr>
          <p:spPr>
            <a:xfrm>
              <a:off x="8193206" y="3753414"/>
              <a:ext cx="122829" cy="12283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804AD1A0-036A-4D72-8134-1ECBA2D93606}"/>
                </a:ext>
              </a:extLst>
            </p:cNvPr>
            <p:cNvSpPr/>
            <p:nvPr/>
          </p:nvSpPr>
          <p:spPr>
            <a:xfrm>
              <a:off x="5324902" y="2587756"/>
              <a:ext cx="122829" cy="12283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754B36F4-559E-44B9-996E-98AA55B5138C}"/>
                </a:ext>
              </a:extLst>
            </p:cNvPr>
            <p:cNvSpPr/>
            <p:nvPr/>
          </p:nvSpPr>
          <p:spPr>
            <a:xfrm>
              <a:off x="6441743" y="6021611"/>
              <a:ext cx="122829" cy="12283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F0DCFD5C-4961-4151-A36F-5B55691D4850}"/>
                </a:ext>
              </a:extLst>
            </p:cNvPr>
            <p:cNvSpPr/>
            <p:nvPr/>
          </p:nvSpPr>
          <p:spPr>
            <a:xfrm>
              <a:off x="3178657" y="5753598"/>
              <a:ext cx="122829" cy="12283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D0CF9785-C1CE-4F2A-8B34-4695FDBB11B4}"/>
                </a:ext>
              </a:extLst>
            </p:cNvPr>
            <p:cNvSpPr/>
            <p:nvPr/>
          </p:nvSpPr>
          <p:spPr>
            <a:xfrm>
              <a:off x="7844382" y="4452100"/>
              <a:ext cx="122829" cy="12283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0680CF12-DACF-4766-8CA2-C2EE98F1EE24}"/>
                </a:ext>
              </a:extLst>
            </p:cNvPr>
            <p:cNvSpPr/>
            <p:nvPr/>
          </p:nvSpPr>
          <p:spPr>
            <a:xfrm>
              <a:off x="6716972" y="5573529"/>
              <a:ext cx="122829" cy="12283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Speech Bubble: Rectangle with Corners Rounded 24">
            <a:extLst>
              <a:ext uri="{FF2B5EF4-FFF2-40B4-BE49-F238E27FC236}">
                <a16:creationId xmlns:a16="http://schemas.microsoft.com/office/drawing/2014/main" id="{E0976043-C535-4BFA-8EF9-5A00922B020E}"/>
              </a:ext>
            </a:extLst>
          </p:cNvPr>
          <p:cNvSpPr/>
          <p:nvPr/>
        </p:nvSpPr>
        <p:spPr>
          <a:xfrm>
            <a:off x="8346814" y="3488153"/>
            <a:ext cx="1288555" cy="466450"/>
          </a:xfrm>
          <a:prstGeom prst="wedgeRoundRectCallout">
            <a:avLst>
              <a:gd name="adj1" fmla="val -174233"/>
              <a:gd name="adj2" fmla="val -15436"/>
              <a:gd name="adj3" fmla="val 16667"/>
            </a:avLst>
          </a:prstGeom>
          <a:solidFill>
            <a:srgbClr val="0070C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noProof="0" dirty="0">
                <a:solidFill>
                  <a:prstClr val="white"/>
                </a:solidFill>
                <a:latin typeface="Century Gothic" panose="020F0302020204030204"/>
              </a:rPr>
              <a:t>Trou</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mn-cs"/>
              </a:rPr>
              <a:t>in</a:t>
            </a:r>
          </a:p>
        </p:txBody>
      </p:sp>
      <p:sp>
        <p:nvSpPr>
          <p:cNvPr id="3" name="CustomShape 23">
            <a:hlinkClick r:id="" action="ppaction://noaction">
              <a:snd r:embed="rId7" name="FUS5_1.wav"/>
            </a:hlinkClick>
            <a:extLst>
              <a:ext uri="{FF2B5EF4-FFF2-40B4-BE49-F238E27FC236}">
                <a16:creationId xmlns:a16="http://schemas.microsoft.com/office/drawing/2014/main" id="{9125FEA3-B5A7-D670-5A1A-AFD16671B5AA}"/>
              </a:ext>
            </a:extLst>
          </p:cNvPr>
          <p:cNvSpPr/>
          <p:nvPr/>
        </p:nvSpPr>
        <p:spPr>
          <a:xfrm>
            <a:off x="357059" y="6181182"/>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spc="-1" dirty="0">
                <a:solidFill>
                  <a:srgbClr val="FF0066"/>
                </a:solidFill>
                <a:latin typeface="Century Gothic" panose="020B0502020202020204" pitchFamily="34" charset="0"/>
              </a:rPr>
              <a:t>4</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023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995800" cy="675762"/>
          </a:xfrm>
        </p:spPr>
        <p:txBody>
          <a:bodyPr>
            <a:normAutofit fontScale="90000"/>
          </a:bodyPr>
          <a:lstStyle/>
          <a:p>
            <a:r>
              <a:rPr lang="en-GB" sz="3200" b="1" dirty="0">
                <a:solidFill>
                  <a:srgbClr val="002060"/>
                </a:solidFill>
                <a:latin typeface="Century Gothic"/>
                <a:ea typeface="Century Gothic"/>
                <a:cs typeface="Century Gothic"/>
                <a:sym typeface="Century Gothic"/>
              </a:rPr>
              <a:t>Follow up 1: la liaison </a:t>
            </a:r>
            <a:endParaRPr lang="en-GB" sz="3200" dirty="0"/>
          </a:p>
        </p:txBody>
      </p:sp>
      <p:sp>
        <p:nvSpPr>
          <p:cNvPr id="27" name="Google Shape;167;p2">
            <a:extLst>
              <a:ext uri="{FF2B5EF4-FFF2-40B4-BE49-F238E27FC236}">
                <a16:creationId xmlns:a16="http://schemas.microsoft.com/office/drawing/2014/main" id="{9BEF0045-2696-42C4-9A76-B57F3335B560}"/>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 name="Graphic 27" descr="Teacher">
            <a:extLst>
              <a:ext uri="{FF2B5EF4-FFF2-40B4-BE49-F238E27FC236}">
                <a16:creationId xmlns:a16="http://schemas.microsoft.com/office/drawing/2014/main" id="{8A336F83-BD91-47EC-84A4-EF0A535334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89715" y="-46344"/>
            <a:ext cx="914400" cy="914400"/>
          </a:xfrm>
          <a:prstGeom prst="rect">
            <a:avLst/>
          </a:prstGeom>
        </p:spPr>
      </p:pic>
      <p:sp>
        <p:nvSpPr>
          <p:cNvPr id="29" name="Speech Bubble: Rectangle with Corners Rounded 28">
            <a:extLst>
              <a:ext uri="{FF2B5EF4-FFF2-40B4-BE49-F238E27FC236}">
                <a16:creationId xmlns:a16="http://schemas.microsoft.com/office/drawing/2014/main" id="{BB6DCDCC-EF03-49CB-8BDA-573478687DE9}"/>
              </a:ext>
            </a:extLst>
          </p:cNvPr>
          <p:cNvSpPr/>
          <p:nvPr/>
        </p:nvSpPr>
        <p:spPr>
          <a:xfrm>
            <a:off x="5904115" y="93926"/>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0" name="CustomShape 7">
            <a:extLst>
              <a:ext uri="{FF2B5EF4-FFF2-40B4-BE49-F238E27FC236}">
                <a16:creationId xmlns:a16="http://schemas.microsoft.com/office/drawing/2014/main" id="{85D56EB6-9910-4722-B8BF-2BD769C15BEA}"/>
              </a:ext>
            </a:extLst>
          </p:cNvPr>
          <p:cNvSpPr/>
          <p:nvPr/>
        </p:nvSpPr>
        <p:spPr>
          <a:xfrm>
            <a:off x="5872351" y="140077"/>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phrases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1" name="Title 1">
            <a:extLst>
              <a:ext uri="{FF2B5EF4-FFF2-40B4-BE49-F238E27FC236}">
                <a16:creationId xmlns:a16="http://schemas.microsoft.com/office/drawing/2014/main" id="{3E369549-0206-4F26-A0A4-F9D436DC6C64}"/>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32" name="TextBox 31">
            <a:extLst>
              <a:ext uri="{FF2B5EF4-FFF2-40B4-BE49-F238E27FC236}">
                <a16:creationId xmlns:a16="http://schemas.microsoft.com/office/drawing/2014/main" id="{60C70D77-D565-41C6-BB35-55676763A61D}"/>
              </a:ext>
            </a:extLst>
          </p:cNvPr>
          <p:cNvSpPr txBox="1"/>
          <p:nvPr/>
        </p:nvSpPr>
        <p:spPr>
          <a:xfrm>
            <a:off x="947586" y="5840744"/>
            <a:ext cx="1095756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go/am going to Port-au-Prince.</a:t>
            </a:r>
          </a:p>
        </p:txBody>
      </p:sp>
      <p:sp>
        <p:nvSpPr>
          <p:cNvPr id="33" name="TextBox 32">
            <a:extLst>
              <a:ext uri="{FF2B5EF4-FFF2-40B4-BE49-F238E27FC236}">
                <a16:creationId xmlns:a16="http://schemas.microsoft.com/office/drawing/2014/main" id="{8FDB0435-C019-432C-B843-D529A420C14E}"/>
              </a:ext>
            </a:extLst>
          </p:cNvPr>
          <p:cNvSpPr txBox="1"/>
          <p:nvPr/>
        </p:nvSpPr>
        <p:spPr>
          <a:xfrm>
            <a:off x="135468" y="4267814"/>
            <a:ext cx="1249557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8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Je </a:t>
            </a:r>
            <a:r>
              <a:rPr kumimoji="0" lang="en-GB" sz="8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vai</a:t>
            </a:r>
            <a:r>
              <a:rPr kumimoji="0" lang="en-GB" sz="80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s</a:t>
            </a:r>
            <a:r>
              <a:rPr kumimoji="0" lang="en-GB" sz="8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80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à</a:t>
            </a:r>
            <a:r>
              <a:rPr kumimoji="0" lang="en-GB" sz="8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Port-au-Pr</a:t>
            </a:r>
            <a:r>
              <a:rPr kumimoji="0" lang="en-GB" sz="8000" b="1" i="0" u="sng"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in</a:t>
            </a:r>
            <a:r>
              <a:rPr kumimoji="0" lang="en-GB" sz="8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ce.</a:t>
            </a:r>
          </a:p>
        </p:txBody>
      </p:sp>
      <p:sp>
        <p:nvSpPr>
          <p:cNvPr id="34" name="Arc 33">
            <a:extLst>
              <a:ext uri="{FF2B5EF4-FFF2-40B4-BE49-F238E27FC236}">
                <a16:creationId xmlns:a16="http://schemas.microsoft.com/office/drawing/2014/main" id="{2338961C-BFAA-4336-B17E-620A11CD3892}"/>
              </a:ext>
            </a:extLst>
          </p:cNvPr>
          <p:cNvSpPr/>
          <p:nvPr/>
        </p:nvSpPr>
        <p:spPr>
          <a:xfrm rot="7925323">
            <a:off x="2815633" y="3678189"/>
            <a:ext cx="1896542" cy="2038688"/>
          </a:xfrm>
          <a:prstGeom prst="arc">
            <a:avLst/>
          </a:prstGeom>
          <a:no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pic>
        <p:nvPicPr>
          <p:cNvPr id="3" name="Picture 2">
            <a:extLst>
              <a:ext uri="{FF2B5EF4-FFF2-40B4-BE49-F238E27FC236}">
                <a16:creationId xmlns:a16="http://schemas.microsoft.com/office/drawing/2014/main" id="{A22D17F0-7FD2-4B28-B04E-0E95952728B3}"/>
              </a:ext>
            </a:extLst>
          </p:cNvPr>
          <p:cNvPicPr>
            <a:picLocks noChangeAspect="1"/>
          </p:cNvPicPr>
          <p:nvPr/>
        </p:nvPicPr>
        <p:blipFill>
          <a:blip r:embed="rId6"/>
          <a:stretch>
            <a:fillRect/>
          </a:stretch>
        </p:blipFill>
        <p:spPr>
          <a:xfrm>
            <a:off x="3356331" y="818636"/>
            <a:ext cx="5032040" cy="3489012"/>
          </a:xfrm>
          <a:prstGeom prst="rect">
            <a:avLst/>
          </a:prstGeom>
        </p:spPr>
      </p:pic>
      <p:sp>
        <p:nvSpPr>
          <p:cNvPr id="4" name="CustomShape 23">
            <a:hlinkClick r:id="" action="ppaction://noaction">
              <a:snd r:embed="rId7" name="FUS6_1.wav"/>
            </a:hlinkClick>
            <a:extLst>
              <a:ext uri="{FF2B5EF4-FFF2-40B4-BE49-F238E27FC236}">
                <a16:creationId xmlns:a16="http://schemas.microsoft.com/office/drawing/2014/main" id="{88CDD575-9090-34D0-AA7C-6FC1CF03FF31}"/>
              </a:ext>
            </a:extLst>
          </p:cNvPr>
          <p:cNvSpPr/>
          <p:nvPr/>
        </p:nvSpPr>
        <p:spPr>
          <a:xfrm>
            <a:off x="357059" y="6181182"/>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spc="-1" dirty="0">
                <a:solidFill>
                  <a:srgbClr val="FF0066"/>
                </a:solidFill>
                <a:latin typeface="Century Gothic" panose="020B0502020202020204" pitchFamily="34" charset="0"/>
              </a:rPr>
              <a:t>5</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9371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995800" cy="675762"/>
          </a:xfrm>
        </p:spPr>
        <p:txBody>
          <a:bodyPr>
            <a:normAutofit fontScale="90000"/>
          </a:bodyPr>
          <a:lstStyle/>
          <a:p>
            <a:r>
              <a:rPr lang="en-GB" sz="3200" b="1" dirty="0">
                <a:solidFill>
                  <a:srgbClr val="002060"/>
                </a:solidFill>
                <a:latin typeface="Century Gothic"/>
                <a:ea typeface="Century Gothic"/>
                <a:cs typeface="Century Gothic"/>
                <a:sym typeface="Century Gothic"/>
              </a:rPr>
              <a:t>Follow up 1: la liaison </a:t>
            </a:r>
            <a:endParaRPr lang="en-GB" sz="3200" dirty="0"/>
          </a:p>
        </p:txBody>
      </p:sp>
      <p:sp>
        <p:nvSpPr>
          <p:cNvPr id="27" name="Google Shape;167;p2">
            <a:extLst>
              <a:ext uri="{FF2B5EF4-FFF2-40B4-BE49-F238E27FC236}">
                <a16:creationId xmlns:a16="http://schemas.microsoft.com/office/drawing/2014/main" id="{9BEF0045-2696-42C4-9A76-B57F3335B560}"/>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 name="Graphic 27" descr="Teacher">
            <a:extLst>
              <a:ext uri="{FF2B5EF4-FFF2-40B4-BE49-F238E27FC236}">
                <a16:creationId xmlns:a16="http://schemas.microsoft.com/office/drawing/2014/main" id="{8A336F83-BD91-47EC-84A4-EF0A535334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89715" y="-46344"/>
            <a:ext cx="914400" cy="914400"/>
          </a:xfrm>
          <a:prstGeom prst="rect">
            <a:avLst/>
          </a:prstGeom>
        </p:spPr>
      </p:pic>
      <p:sp>
        <p:nvSpPr>
          <p:cNvPr id="29" name="Speech Bubble: Rectangle with Corners Rounded 28">
            <a:extLst>
              <a:ext uri="{FF2B5EF4-FFF2-40B4-BE49-F238E27FC236}">
                <a16:creationId xmlns:a16="http://schemas.microsoft.com/office/drawing/2014/main" id="{BB6DCDCC-EF03-49CB-8BDA-573478687DE9}"/>
              </a:ext>
            </a:extLst>
          </p:cNvPr>
          <p:cNvSpPr/>
          <p:nvPr/>
        </p:nvSpPr>
        <p:spPr>
          <a:xfrm>
            <a:off x="5904115" y="93926"/>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0" name="CustomShape 7">
            <a:extLst>
              <a:ext uri="{FF2B5EF4-FFF2-40B4-BE49-F238E27FC236}">
                <a16:creationId xmlns:a16="http://schemas.microsoft.com/office/drawing/2014/main" id="{85D56EB6-9910-4722-B8BF-2BD769C15BEA}"/>
              </a:ext>
            </a:extLst>
          </p:cNvPr>
          <p:cNvSpPr/>
          <p:nvPr/>
        </p:nvSpPr>
        <p:spPr>
          <a:xfrm>
            <a:off x="5872351" y="140077"/>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phrases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1" name="Title 1">
            <a:extLst>
              <a:ext uri="{FF2B5EF4-FFF2-40B4-BE49-F238E27FC236}">
                <a16:creationId xmlns:a16="http://schemas.microsoft.com/office/drawing/2014/main" id="{3E369549-0206-4F26-A0A4-F9D436DC6C64}"/>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32" name="TextBox 31">
            <a:extLst>
              <a:ext uri="{FF2B5EF4-FFF2-40B4-BE49-F238E27FC236}">
                <a16:creationId xmlns:a16="http://schemas.microsoft.com/office/drawing/2014/main" id="{60C70D77-D565-41C6-BB35-55676763A61D}"/>
              </a:ext>
            </a:extLst>
          </p:cNvPr>
          <p:cNvSpPr txBox="1"/>
          <p:nvPr/>
        </p:nvSpPr>
        <p:spPr>
          <a:xfrm>
            <a:off x="724790" y="5882624"/>
            <a:ext cx="109575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She goes/is going to Port-au-Prince.</a:t>
            </a:r>
          </a:p>
        </p:txBody>
      </p:sp>
      <p:sp>
        <p:nvSpPr>
          <p:cNvPr id="33" name="TextBox 32">
            <a:extLst>
              <a:ext uri="{FF2B5EF4-FFF2-40B4-BE49-F238E27FC236}">
                <a16:creationId xmlns:a16="http://schemas.microsoft.com/office/drawing/2014/main" id="{8FDB0435-C019-432C-B843-D529A420C14E}"/>
              </a:ext>
            </a:extLst>
          </p:cNvPr>
          <p:cNvSpPr txBox="1"/>
          <p:nvPr/>
        </p:nvSpPr>
        <p:spPr>
          <a:xfrm>
            <a:off x="0" y="4798896"/>
            <a:ext cx="1249557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Elle </a:t>
            </a:r>
            <a:r>
              <a:rPr kumimoji="0" lang="en-GB" sz="66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va</a:t>
            </a:r>
            <a:r>
              <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66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aussi</a:t>
            </a:r>
            <a:r>
              <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à Port-au-Pr</a:t>
            </a:r>
            <a:r>
              <a:rPr kumimoji="0" lang="en-GB" sz="6600" b="1" i="0" u="sng"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in</a:t>
            </a:r>
            <a:r>
              <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ce.</a:t>
            </a:r>
          </a:p>
        </p:txBody>
      </p:sp>
      <p:pic>
        <p:nvPicPr>
          <p:cNvPr id="4" name="Picture 3">
            <a:extLst>
              <a:ext uri="{FF2B5EF4-FFF2-40B4-BE49-F238E27FC236}">
                <a16:creationId xmlns:a16="http://schemas.microsoft.com/office/drawing/2014/main" id="{4FCD79CE-DB1A-4A16-A937-8273E6C10775}"/>
              </a:ext>
            </a:extLst>
          </p:cNvPr>
          <p:cNvPicPr>
            <a:picLocks noChangeAspect="1"/>
          </p:cNvPicPr>
          <p:nvPr/>
        </p:nvPicPr>
        <p:blipFill>
          <a:blip r:embed="rId6"/>
          <a:stretch>
            <a:fillRect/>
          </a:stretch>
        </p:blipFill>
        <p:spPr>
          <a:xfrm>
            <a:off x="1219200" y="1465146"/>
            <a:ext cx="9753600" cy="3333750"/>
          </a:xfrm>
          <a:prstGeom prst="rect">
            <a:avLst/>
          </a:prstGeom>
        </p:spPr>
      </p:pic>
      <p:sp>
        <p:nvSpPr>
          <p:cNvPr id="16" name="Speech Bubble: Rectangle with Corners Rounded 15">
            <a:extLst>
              <a:ext uri="{FF2B5EF4-FFF2-40B4-BE49-F238E27FC236}">
                <a16:creationId xmlns:a16="http://schemas.microsoft.com/office/drawing/2014/main" id="{A000EFA5-871E-43D5-B532-C76116E21126}"/>
              </a:ext>
            </a:extLst>
          </p:cNvPr>
          <p:cNvSpPr/>
          <p:nvPr/>
        </p:nvSpPr>
        <p:spPr>
          <a:xfrm>
            <a:off x="188993" y="819366"/>
            <a:ext cx="3995800" cy="1017270"/>
          </a:xfrm>
          <a:prstGeom prst="wedgeRoundRectCallout">
            <a:avLst>
              <a:gd name="adj1" fmla="val 46171"/>
              <a:gd name="adj2" fmla="val 11177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Port-au-Prince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est</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la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capitale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d’Haïti</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a:t>
            </a:r>
            <a:endParaRPr kumimoji="0" lang="en-GB" sz="3200" b="0" i="0" u="none" strike="noStrike" kern="1200" cap="none" spc="0" normalizeH="0" baseline="0" noProof="0" dirty="0">
              <a:ln>
                <a:noFill/>
              </a:ln>
              <a:solidFill>
                <a:prstClr val="white"/>
              </a:solidFill>
              <a:effectLst/>
              <a:uLnTx/>
              <a:uFillTx/>
              <a:latin typeface="Century Gothic" panose="020F0302020204030204"/>
            </a:endParaRPr>
          </a:p>
        </p:txBody>
      </p:sp>
      <p:sp>
        <p:nvSpPr>
          <p:cNvPr id="3" name="CustomShape 23">
            <a:hlinkClick r:id="" action="ppaction://noaction">
              <a:snd r:embed="rId7" name="FUS7_1.wav"/>
            </a:hlinkClick>
            <a:extLst>
              <a:ext uri="{FF2B5EF4-FFF2-40B4-BE49-F238E27FC236}">
                <a16:creationId xmlns:a16="http://schemas.microsoft.com/office/drawing/2014/main" id="{43C2D345-946C-873D-2BBF-6DE6A18F29E0}"/>
              </a:ext>
            </a:extLst>
          </p:cNvPr>
          <p:cNvSpPr/>
          <p:nvPr/>
        </p:nvSpPr>
        <p:spPr>
          <a:xfrm>
            <a:off x="357059" y="6181182"/>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4536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119399" y="2251504"/>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Saying ‘to’ and ‘in’ [1/2]</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861605" y="68704"/>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119399" y="758314"/>
            <a:ext cx="10742206"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we use the preposition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à</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talk about going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being/arriving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town/city:</a:t>
            </a: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4">
            <a:alphaModFix/>
          </a:blip>
          <a:srcRect/>
          <a:stretch/>
        </p:blipFill>
        <p:spPr>
          <a:xfrm>
            <a:off x="0" y="2976868"/>
            <a:ext cx="404055" cy="551001"/>
          </a:xfrm>
          <a:prstGeom prst="rect">
            <a:avLst/>
          </a:prstGeom>
          <a:noFill/>
          <a:ln>
            <a:noFill/>
          </a:ln>
        </p:spPr>
      </p:pic>
      <p:sp>
        <p:nvSpPr>
          <p:cNvPr id="40" name="Google Shape;171;p8">
            <a:extLst>
              <a:ext uri="{FF2B5EF4-FFF2-40B4-BE49-F238E27FC236}">
                <a16:creationId xmlns:a16="http://schemas.microsoft.com/office/drawing/2014/main" id="{644BBCE2-49EF-4557-9D4C-F2F164521722}"/>
              </a:ext>
            </a:extLst>
          </p:cNvPr>
          <p:cNvSpPr txBox="1"/>
          <p:nvPr/>
        </p:nvSpPr>
        <p:spPr>
          <a:xfrm>
            <a:off x="166881" y="2300331"/>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ectangle: Rounded Corners 28">
            <a:extLst>
              <a:ext uri="{FF2B5EF4-FFF2-40B4-BE49-F238E27FC236}">
                <a16:creationId xmlns:a16="http://schemas.microsoft.com/office/drawing/2014/main" id="{ADB0129F-4957-42AE-BD46-6FBE4EB50146}"/>
              </a:ext>
            </a:extLst>
          </p:cNvPr>
          <p:cNvSpPr/>
          <p:nvPr/>
        </p:nvSpPr>
        <p:spPr>
          <a:xfrm>
            <a:off x="2146053" y="2251504"/>
            <a:ext cx="2940297"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71;p8">
            <a:extLst>
              <a:ext uri="{FF2B5EF4-FFF2-40B4-BE49-F238E27FC236}">
                <a16:creationId xmlns:a16="http://schemas.microsoft.com/office/drawing/2014/main" id="{42DD24AE-944B-44AC-8C36-380B161C0BB1}"/>
              </a:ext>
            </a:extLst>
          </p:cNvPr>
          <p:cNvSpPr txBox="1"/>
          <p:nvPr/>
        </p:nvSpPr>
        <p:spPr>
          <a:xfrm>
            <a:off x="2076956" y="2300757"/>
            <a:ext cx="31520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à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Port-au-Prince.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Rounded Corners 36">
            <a:extLst>
              <a:ext uri="{FF2B5EF4-FFF2-40B4-BE49-F238E27FC236}">
                <a16:creationId xmlns:a16="http://schemas.microsoft.com/office/drawing/2014/main" id="{D8F5B58A-0905-4295-911F-453F89B58963}"/>
              </a:ext>
            </a:extLst>
          </p:cNvPr>
          <p:cNvSpPr/>
          <p:nvPr/>
        </p:nvSpPr>
        <p:spPr>
          <a:xfrm>
            <a:off x="5653604" y="2254239"/>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8" name="Google Shape;183;p8">
            <a:extLst>
              <a:ext uri="{FF2B5EF4-FFF2-40B4-BE49-F238E27FC236}">
                <a16:creationId xmlns:a16="http://schemas.microsoft.com/office/drawing/2014/main" id="{036B6D52-5BF1-4291-8788-5BF51193F5D7}"/>
              </a:ext>
            </a:extLst>
          </p:cNvPr>
          <p:cNvPicPr preferRelativeResize="0"/>
          <p:nvPr/>
        </p:nvPicPr>
        <p:blipFill rotWithShape="1">
          <a:blip r:embed="rId4">
            <a:alphaModFix/>
          </a:blip>
          <a:srcRect/>
          <a:stretch/>
        </p:blipFill>
        <p:spPr>
          <a:xfrm>
            <a:off x="5202067" y="2930338"/>
            <a:ext cx="404055" cy="551001"/>
          </a:xfrm>
          <a:prstGeom prst="rect">
            <a:avLst/>
          </a:prstGeom>
          <a:noFill/>
          <a:ln>
            <a:noFill/>
          </a:ln>
        </p:spPr>
      </p:pic>
      <p:sp>
        <p:nvSpPr>
          <p:cNvPr id="42" name="Google Shape;171;p8">
            <a:extLst>
              <a:ext uri="{FF2B5EF4-FFF2-40B4-BE49-F238E27FC236}">
                <a16:creationId xmlns:a16="http://schemas.microsoft.com/office/drawing/2014/main" id="{33156938-27CF-4259-BC10-D9BE031733AA}"/>
              </a:ext>
            </a:extLst>
          </p:cNvPr>
          <p:cNvSpPr txBox="1"/>
          <p:nvPr/>
        </p:nvSpPr>
        <p:spPr>
          <a:xfrm>
            <a:off x="5701086" y="2930338"/>
            <a:ext cx="179063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am …</a:t>
            </a:r>
          </a:p>
        </p:txBody>
      </p:sp>
      <p:sp>
        <p:nvSpPr>
          <p:cNvPr id="46" name="Google Shape;171;p8">
            <a:extLst>
              <a:ext uri="{FF2B5EF4-FFF2-40B4-BE49-F238E27FC236}">
                <a16:creationId xmlns:a16="http://schemas.microsoft.com/office/drawing/2014/main" id="{CDED1B7D-1A5C-42B1-B25B-BF5C7BCA04E5}"/>
              </a:ext>
            </a:extLst>
          </p:cNvPr>
          <p:cNvSpPr txBox="1"/>
          <p:nvPr/>
        </p:nvSpPr>
        <p:spPr>
          <a:xfrm>
            <a:off x="5701086" y="2303066"/>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Rectangle: Rounded Corners 46">
            <a:extLst>
              <a:ext uri="{FF2B5EF4-FFF2-40B4-BE49-F238E27FC236}">
                <a16:creationId xmlns:a16="http://schemas.microsoft.com/office/drawing/2014/main" id="{7319B74C-EB3B-49CB-82D5-6620F28F7FF5}"/>
              </a:ext>
            </a:extLst>
          </p:cNvPr>
          <p:cNvSpPr/>
          <p:nvPr/>
        </p:nvSpPr>
        <p:spPr>
          <a:xfrm>
            <a:off x="8641783" y="2282753"/>
            <a:ext cx="3151334"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Google Shape;171;p8">
            <a:extLst>
              <a:ext uri="{FF2B5EF4-FFF2-40B4-BE49-F238E27FC236}">
                <a16:creationId xmlns:a16="http://schemas.microsoft.com/office/drawing/2014/main" id="{99F9D737-1827-4E13-8AFF-DC3FDEBF92DB}"/>
              </a:ext>
            </a:extLst>
          </p:cNvPr>
          <p:cNvSpPr txBox="1"/>
          <p:nvPr/>
        </p:nvSpPr>
        <p:spPr>
          <a:xfrm>
            <a:off x="8715682" y="2300337"/>
            <a:ext cx="317757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à</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Port-au-Prince.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4" name="Straight Arrow Connector 3">
            <a:extLst>
              <a:ext uri="{FF2B5EF4-FFF2-40B4-BE49-F238E27FC236}">
                <a16:creationId xmlns:a16="http://schemas.microsoft.com/office/drawing/2014/main" id="{D3145F9D-A1F4-43BE-830C-7E5BC25C7C95}"/>
              </a:ext>
            </a:extLst>
          </p:cNvPr>
          <p:cNvCxnSpPr>
            <a:cxnSpLocks/>
            <a:stCxn id="43" idx="0"/>
          </p:cNvCxnSpPr>
          <p:nvPr/>
        </p:nvCxnSpPr>
        <p:spPr>
          <a:xfrm flipH="1" flipV="1">
            <a:off x="1596311" y="3351460"/>
            <a:ext cx="439074" cy="1130011"/>
          </a:xfrm>
          <a:prstGeom prst="straightConnector1">
            <a:avLst/>
          </a:prstGeom>
          <a:ln w="57150">
            <a:solidFill>
              <a:srgbClr val="2BC0C7"/>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BD1ABF8-37E3-4C8D-8D28-70EFFC4ED7DB}"/>
              </a:ext>
            </a:extLst>
          </p:cNvPr>
          <p:cNvCxnSpPr>
            <a:cxnSpLocks/>
          </p:cNvCxnSpPr>
          <p:nvPr/>
        </p:nvCxnSpPr>
        <p:spPr>
          <a:xfrm flipV="1">
            <a:off x="2024047" y="3403034"/>
            <a:ext cx="4015231" cy="1101079"/>
          </a:xfrm>
          <a:prstGeom prst="straightConnector1">
            <a:avLst/>
          </a:prstGeom>
          <a:ln w="57150">
            <a:solidFill>
              <a:srgbClr val="2BC0C7"/>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4B8F32C3-4FA8-4270-A064-4BD9E175F679}"/>
              </a:ext>
            </a:extLst>
          </p:cNvPr>
          <p:cNvSpPr/>
          <p:nvPr/>
        </p:nvSpPr>
        <p:spPr>
          <a:xfrm>
            <a:off x="5606122" y="3932105"/>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4" name="Google Shape;183;p8">
            <a:extLst>
              <a:ext uri="{FF2B5EF4-FFF2-40B4-BE49-F238E27FC236}">
                <a16:creationId xmlns:a16="http://schemas.microsoft.com/office/drawing/2014/main" id="{D34CB69D-B3AF-48D7-A690-20297CDCEA5D}"/>
              </a:ext>
            </a:extLst>
          </p:cNvPr>
          <p:cNvPicPr preferRelativeResize="0"/>
          <p:nvPr/>
        </p:nvPicPr>
        <p:blipFill rotWithShape="1">
          <a:blip r:embed="rId4">
            <a:alphaModFix/>
          </a:blip>
          <a:srcRect/>
          <a:stretch/>
        </p:blipFill>
        <p:spPr>
          <a:xfrm>
            <a:off x="5182592" y="4825007"/>
            <a:ext cx="404055" cy="551001"/>
          </a:xfrm>
          <a:prstGeom prst="rect">
            <a:avLst/>
          </a:prstGeom>
          <a:noFill/>
          <a:ln>
            <a:noFill/>
          </a:ln>
        </p:spPr>
      </p:pic>
      <p:sp>
        <p:nvSpPr>
          <p:cNvPr id="35" name="Google Shape;171;p8">
            <a:extLst>
              <a:ext uri="{FF2B5EF4-FFF2-40B4-BE49-F238E27FC236}">
                <a16:creationId xmlns:a16="http://schemas.microsoft.com/office/drawing/2014/main" id="{C18F2852-EAC8-4F81-939C-5F16392868F1}"/>
              </a:ext>
            </a:extLst>
          </p:cNvPr>
          <p:cNvSpPr txBox="1"/>
          <p:nvPr/>
        </p:nvSpPr>
        <p:spPr>
          <a:xfrm>
            <a:off x="5586647" y="4718005"/>
            <a:ext cx="296649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am/</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am arriving …</a:t>
            </a:r>
          </a:p>
        </p:txBody>
      </p:sp>
      <p:sp>
        <p:nvSpPr>
          <p:cNvPr id="36" name="Google Shape;171;p8">
            <a:extLst>
              <a:ext uri="{FF2B5EF4-FFF2-40B4-BE49-F238E27FC236}">
                <a16:creationId xmlns:a16="http://schemas.microsoft.com/office/drawing/2014/main" id="{F0CAE597-2FA2-4E43-84DD-CFB9C2A153AA}"/>
              </a:ext>
            </a:extLst>
          </p:cNvPr>
          <p:cNvSpPr txBox="1"/>
          <p:nvPr/>
        </p:nvSpPr>
        <p:spPr>
          <a:xfrm>
            <a:off x="5653604" y="3980932"/>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J’arrive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ectangle: Rounded Corners 38">
            <a:extLst>
              <a:ext uri="{FF2B5EF4-FFF2-40B4-BE49-F238E27FC236}">
                <a16:creationId xmlns:a16="http://schemas.microsoft.com/office/drawing/2014/main" id="{BF4E0ED1-C0CD-457A-892B-90783C90CF52}"/>
              </a:ext>
            </a:extLst>
          </p:cNvPr>
          <p:cNvSpPr/>
          <p:nvPr/>
        </p:nvSpPr>
        <p:spPr>
          <a:xfrm>
            <a:off x="8572616" y="3922283"/>
            <a:ext cx="3229560"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4592BD98-7DAA-45D1-8EA3-DE805BDF4718}"/>
              </a:ext>
            </a:extLst>
          </p:cNvPr>
          <p:cNvSpPr txBox="1"/>
          <p:nvPr/>
        </p:nvSpPr>
        <p:spPr>
          <a:xfrm>
            <a:off x="8650842" y="3996897"/>
            <a:ext cx="351109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à</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Port-au-Prince.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2C1C7D45-88E6-45E6-AE1B-2E60AA06998C}"/>
              </a:ext>
            </a:extLst>
          </p:cNvPr>
          <p:cNvSpPr txBox="1"/>
          <p:nvPr/>
        </p:nvSpPr>
        <p:spPr>
          <a:xfrm>
            <a:off x="8572616" y="4788170"/>
            <a:ext cx="34108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Port-au-Prince.</a:t>
            </a:r>
            <a:endParaRPr kumimoji="0" lang="en-GB" sz="2800" b="0" i="0" u="none" strike="noStrike" kern="1200" cap="none" spc="0" normalizeH="0" baseline="0" noProof="0" dirty="0">
              <a:ln>
                <a:noFill/>
              </a:ln>
              <a:solidFill>
                <a:prstClr val="black"/>
              </a:solidFill>
              <a:effectLst/>
              <a:uLnTx/>
              <a:uFillTx/>
              <a:latin typeface="Arial"/>
            </a:endParaRPr>
          </a:p>
        </p:txBody>
      </p:sp>
      <p:sp>
        <p:nvSpPr>
          <p:cNvPr id="45" name="TextBox 44">
            <a:extLst>
              <a:ext uri="{FF2B5EF4-FFF2-40B4-BE49-F238E27FC236}">
                <a16:creationId xmlns:a16="http://schemas.microsoft.com/office/drawing/2014/main" id="{AC2B679E-E64A-4C7C-9BB2-9D4CA279BEF8}"/>
              </a:ext>
            </a:extLst>
          </p:cNvPr>
          <p:cNvSpPr txBox="1"/>
          <p:nvPr/>
        </p:nvSpPr>
        <p:spPr>
          <a:xfrm>
            <a:off x="8641783" y="2916555"/>
            <a:ext cx="32514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Port-au-Prince.</a:t>
            </a:r>
            <a:endParaRPr kumimoji="0" lang="en-GB" sz="2800" b="0" i="0" u="none" strike="noStrike" kern="1200" cap="none" spc="0" normalizeH="0" baseline="0" noProof="0" dirty="0">
              <a:ln>
                <a:noFill/>
              </a:ln>
              <a:solidFill>
                <a:prstClr val="black"/>
              </a:solidFill>
              <a:effectLst/>
              <a:uLnTx/>
              <a:uFillTx/>
              <a:latin typeface="Arial"/>
            </a:endParaRPr>
          </a:p>
        </p:txBody>
      </p:sp>
      <p:sp>
        <p:nvSpPr>
          <p:cNvPr id="50" name="Google Shape;171;p8">
            <a:extLst>
              <a:ext uri="{FF2B5EF4-FFF2-40B4-BE49-F238E27FC236}">
                <a16:creationId xmlns:a16="http://schemas.microsoft.com/office/drawing/2014/main" id="{CA59F190-701E-4F9B-A376-146EBD2996B6}"/>
              </a:ext>
            </a:extLst>
          </p:cNvPr>
          <p:cNvSpPr txBox="1"/>
          <p:nvPr/>
        </p:nvSpPr>
        <p:spPr>
          <a:xfrm>
            <a:off x="451537" y="2976868"/>
            <a:ext cx="4505455" cy="954067"/>
          </a:xfrm>
          <a:prstGeom prst="rect">
            <a:avLst/>
          </a:prstGeom>
          <a:noFill/>
          <a:ln>
            <a:noFill/>
          </a:ln>
        </p:spPr>
        <p:txBody>
          <a:bodyPr spcFirstLastPara="1" wrap="square" lIns="91425" tIns="45700" rIns="91425" bIns="45700" anchor="t" anchorCtr="0">
            <a:spAutoFit/>
          </a:bodyPr>
          <a:lstStyle/>
          <a:p>
            <a:pPr lvl="0">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go/am going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dirty="0">
                <a:solidFill>
                  <a:srgbClr val="002060"/>
                </a:solidFill>
                <a:latin typeface="Century Gothic" panose="020B0502020202020204" pitchFamily="34" charset="0"/>
              </a:rPr>
              <a:t>Port-au-Prince.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cxnSp>
        <p:nvCxnSpPr>
          <p:cNvPr id="48" name="Straight Arrow Connector 47">
            <a:extLst>
              <a:ext uri="{FF2B5EF4-FFF2-40B4-BE49-F238E27FC236}">
                <a16:creationId xmlns:a16="http://schemas.microsoft.com/office/drawing/2014/main" id="{C559C0C3-C01A-4F7A-A8D6-94C5735A937A}"/>
              </a:ext>
            </a:extLst>
          </p:cNvPr>
          <p:cNvCxnSpPr>
            <a:cxnSpLocks/>
            <a:endCxn id="35" idx="1"/>
          </p:cNvCxnSpPr>
          <p:nvPr/>
        </p:nvCxnSpPr>
        <p:spPr>
          <a:xfrm>
            <a:off x="2023425" y="4572857"/>
            <a:ext cx="3563222" cy="622182"/>
          </a:xfrm>
          <a:prstGeom prst="straightConnector1">
            <a:avLst/>
          </a:prstGeom>
          <a:ln w="57150">
            <a:solidFill>
              <a:srgbClr val="2BC0C7"/>
            </a:solidFill>
            <a:tailEnd type="triangle"/>
          </a:ln>
        </p:spPr>
        <p:style>
          <a:lnRef idx="1">
            <a:schemeClr val="accent1"/>
          </a:lnRef>
          <a:fillRef idx="0">
            <a:schemeClr val="accent1"/>
          </a:fillRef>
          <a:effectRef idx="0">
            <a:schemeClr val="accent1"/>
          </a:effectRef>
          <a:fontRef idx="minor">
            <a:schemeClr val="tx1"/>
          </a:fontRef>
        </p:style>
      </p:cxnSp>
      <p:sp>
        <p:nvSpPr>
          <p:cNvPr id="43" name="Speech Bubble: Rectangle with Corners Rounded 42">
            <a:extLst>
              <a:ext uri="{FF2B5EF4-FFF2-40B4-BE49-F238E27FC236}">
                <a16:creationId xmlns:a16="http://schemas.microsoft.com/office/drawing/2014/main" id="{01CBBD92-FD0A-46D0-BA56-0D618E49C91C}"/>
              </a:ext>
            </a:extLst>
          </p:cNvPr>
          <p:cNvSpPr/>
          <p:nvPr/>
        </p:nvSpPr>
        <p:spPr>
          <a:xfrm>
            <a:off x="208510" y="4481471"/>
            <a:ext cx="3653750" cy="1354867"/>
          </a:xfrm>
          <a:prstGeom prst="wedgeRoundRectCallout">
            <a:avLst>
              <a:gd name="adj1" fmla="val -48977"/>
              <a:gd name="adj2" fmla="val -453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It is the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verb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that tells us whether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à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means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or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500"/>
                                        <p:tgtEl>
                                          <p:spTgt spid="43"/>
                                        </p:tgtEl>
                                      </p:cBhvr>
                                    </p:animEffect>
                                  </p:childTnLst>
                                </p:cTn>
                              </p:par>
                              <p:par>
                                <p:cTn id="76" presetID="10" presetClass="entr" presetSubtype="0" fill="hold" nodeType="with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fade">
                                      <p:cBhvr>
                                        <p:cTn id="78" dur="500"/>
                                        <p:tgtEl>
                                          <p:spTgt spid="4"/>
                                        </p:tgtEl>
                                      </p:cBhvr>
                                    </p:animEffect>
                                  </p:childTnLst>
                                </p:cTn>
                              </p:par>
                              <p:par>
                                <p:cTn id="79" presetID="10" presetClass="entr" presetSubtype="0" fill="hold" nodeType="withEffect">
                                  <p:stCondLst>
                                    <p:cond delay="0"/>
                                  </p:stCondLst>
                                  <p:childTnLst>
                                    <p:set>
                                      <p:cBhvr>
                                        <p:cTn id="80" dur="1" fill="hold">
                                          <p:stCondLst>
                                            <p:cond delay="0"/>
                                          </p:stCondLst>
                                        </p:cTn>
                                        <p:tgtEl>
                                          <p:spTgt spid="71"/>
                                        </p:tgtEl>
                                        <p:attrNameLst>
                                          <p:attrName>style.visibility</p:attrName>
                                        </p:attrNameLst>
                                      </p:cBhvr>
                                      <p:to>
                                        <p:strVal val="visible"/>
                                      </p:to>
                                    </p:set>
                                    <p:animEffect transition="in" filter="fade">
                                      <p:cBhvr>
                                        <p:cTn id="81" dur="500"/>
                                        <p:tgtEl>
                                          <p:spTgt spid="71"/>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40" grpId="0"/>
      <p:bldP spid="29" grpId="0" animBg="1"/>
      <p:bldP spid="31" grpId="0"/>
      <p:bldP spid="37" grpId="0" animBg="1"/>
      <p:bldP spid="42" grpId="0"/>
      <p:bldP spid="46" grpId="0"/>
      <p:bldP spid="47" grpId="0" animBg="1"/>
      <p:bldP spid="53" grpId="0"/>
      <p:bldP spid="33" grpId="0" animBg="1"/>
      <p:bldP spid="35" grpId="0"/>
      <p:bldP spid="36" grpId="0"/>
      <p:bldP spid="39" grpId="0" animBg="1"/>
      <p:bldP spid="41" grpId="0"/>
      <p:bldP spid="44" grpId="0"/>
      <p:bldP spid="45" grpId="0"/>
      <p:bldP spid="50" grpId="0"/>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451537" y="1724939"/>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Saying ‘to’, ‘in’ and ‘at’ the… [2/2]</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861605" y="68704"/>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119399" y="758314"/>
            <a:ext cx="10742206"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 </a:t>
            </a:r>
            <a:r>
              <a:rPr lang="en-GB" sz="2800" dirty="0">
                <a:solidFill>
                  <a:srgbClr val="002060"/>
                </a:solidFill>
                <a:latin typeface="Century Gothic" panose="020B0502020202020204" pitchFamily="34" charset="0"/>
              </a:rPr>
              <a:t>a noun </a:t>
            </a:r>
            <a:r>
              <a:rPr lang="en-GB" sz="2800" b="1" dirty="0">
                <a:solidFill>
                  <a:srgbClr val="002060"/>
                </a:solidFill>
                <a:latin typeface="Century Gothic" panose="020B0502020202020204" pitchFamily="34" charset="0"/>
              </a:rPr>
              <a:t>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à la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à 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can mean ‘to’, ‘in’ or ‘at’ the:</a:t>
            </a: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4">
            <a:alphaModFix/>
          </a:blip>
          <a:srcRect/>
          <a:stretch/>
        </p:blipFill>
        <p:spPr>
          <a:xfrm>
            <a:off x="62028" y="2325050"/>
            <a:ext cx="404055" cy="551001"/>
          </a:xfrm>
          <a:prstGeom prst="rect">
            <a:avLst/>
          </a:prstGeom>
          <a:noFill/>
          <a:ln>
            <a:noFill/>
          </a:ln>
        </p:spPr>
      </p:pic>
      <p:sp>
        <p:nvSpPr>
          <p:cNvPr id="40" name="Google Shape;171;p8">
            <a:extLst>
              <a:ext uri="{FF2B5EF4-FFF2-40B4-BE49-F238E27FC236}">
                <a16:creationId xmlns:a16="http://schemas.microsoft.com/office/drawing/2014/main" id="{644BBCE2-49EF-4557-9D4C-F2F164521722}"/>
              </a:ext>
            </a:extLst>
          </p:cNvPr>
          <p:cNvSpPr txBox="1"/>
          <p:nvPr/>
        </p:nvSpPr>
        <p:spPr>
          <a:xfrm>
            <a:off x="499019" y="1773766"/>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ectangle: Rounded Corners 28">
            <a:extLst>
              <a:ext uri="{FF2B5EF4-FFF2-40B4-BE49-F238E27FC236}">
                <a16:creationId xmlns:a16="http://schemas.microsoft.com/office/drawing/2014/main" id="{ADB0129F-4957-42AE-BD46-6FBE4EB50146}"/>
              </a:ext>
            </a:extLst>
          </p:cNvPr>
          <p:cNvSpPr/>
          <p:nvPr/>
        </p:nvSpPr>
        <p:spPr>
          <a:xfrm>
            <a:off x="3004237" y="1724939"/>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71;p8">
            <a:extLst>
              <a:ext uri="{FF2B5EF4-FFF2-40B4-BE49-F238E27FC236}">
                <a16:creationId xmlns:a16="http://schemas.microsoft.com/office/drawing/2014/main" id="{42DD24AE-944B-44AC-8C36-380B161C0BB1}"/>
              </a:ext>
            </a:extLst>
          </p:cNvPr>
          <p:cNvSpPr txBox="1"/>
          <p:nvPr/>
        </p:nvSpPr>
        <p:spPr>
          <a:xfrm>
            <a:off x="3051719" y="1773766"/>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au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Rounded Corners 36">
            <a:extLst>
              <a:ext uri="{FF2B5EF4-FFF2-40B4-BE49-F238E27FC236}">
                <a16:creationId xmlns:a16="http://schemas.microsoft.com/office/drawing/2014/main" id="{D8F5B58A-0905-4295-911F-453F89B58963}"/>
              </a:ext>
            </a:extLst>
          </p:cNvPr>
          <p:cNvSpPr/>
          <p:nvPr/>
        </p:nvSpPr>
        <p:spPr>
          <a:xfrm>
            <a:off x="5890320" y="1717205"/>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8" name="Google Shape;183;p8">
            <a:extLst>
              <a:ext uri="{FF2B5EF4-FFF2-40B4-BE49-F238E27FC236}">
                <a16:creationId xmlns:a16="http://schemas.microsoft.com/office/drawing/2014/main" id="{036B6D52-5BF1-4291-8788-5BF51193F5D7}"/>
              </a:ext>
            </a:extLst>
          </p:cNvPr>
          <p:cNvPicPr preferRelativeResize="0"/>
          <p:nvPr/>
        </p:nvPicPr>
        <p:blipFill rotWithShape="1">
          <a:blip r:embed="rId4">
            <a:alphaModFix/>
          </a:blip>
          <a:srcRect/>
          <a:stretch/>
        </p:blipFill>
        <p:spPr>
          <a:xfrm>
            <a:off x="5496322" y="2296946"/>
            <a:ext cx="404055" cy="551001"/>
          </a:xfrm>
          <a:prstGeom prst="rect">
            <a:avLst/>
          </a:prstGeom>
          <a:noFill/>
          <a:ln>
            <a:noFill/>
          </a:ln>
        </p:spPr>
      </p:pic>
      <p:sp>
        <p:nvSpPr>
          <p:cNvPr id="42" name="Google Shape;171;p8">
            <a:extLst>
              <a:ext uri="{FF2B5EF4-FFF2-40B4-BE49-F238E27FC236}">
                <a16:creationId xmlns:a16="http://schemas.microsoft.com/office/drawing/2014/main" id="{33156938-27CF-4259-BC10-D9BE031733AA}"/>
              </a:ext>
            </a:extLst>
          </p:cNvPr>
          <p:cNvSpPr txBox="1"/>
          <p:nvPr/>
        </p:nvSpPr>
        <p:spPr>
          <a:xfrm>
            <a:off x="5937802" y="2289616"/>
            <a:ext cx="179063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am …</a:t>
            </a:r>
          </a:p>
        </p:txBody>
      </p:sp>
      <p:sp>
        <p:nvSpPr>
          <p:cNvPr id="46" name="Google Shape;171;p8">
            <a:extLst>
              <a:ext uri="{FF2B5EF4-FFF2-40B4-BE49-F238E27FC236}">
                <a16:creationId xmlns:a16="http://schemas.microsoft.com/office/drawing/2014/main" id="{CDED1B7D-1A5C-42B1-B25B-BF5C7BCA04E5}"/>
              </a:ext>
            </a:extLst>
          </p:cNvPr>
          <p:cNvSpPr txBox="1"/>
          <p:nvPr/>
        </p:nvSpPr>
        <p:spPr>
          <a:xfrm>
            <a:off x="5937802" y="1766032"/>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Rectangle: Rounded Corners 46">
            <a:extLst>
              <a:ext uri="{FF2B5EF4-FFF2-40B4-BE49-F238E27FC236}">
                <a16:creationId xmlns:a16="http://schemas.microsoft.com/office/drawing/2014/main" id="{7319B74C-EB3B-49CB-82D5-6620F28F7FF5}"/>
              </a:ext>
            </a:extLst>
          </p:cNvPr>
          <p:cNvSpPr/>
          <p:nvPr/>
        </p:nvSpPr>
        <p:spPr>
          <a:xfrm>
            <a:off x="8878499" y="1721537"/>
            <a:ext cx="3151334"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Google Shape;171;p8">
            <a:extLst>
              <a:ext uri="{FF2B5EF4-FFF2-40B4-BE49-F238E27FC236}">
                <a16:creationId xmlns:a16="http://schemas.microsoft.com/office/drawing/2014/main" id="{99F9D737-1827-4E13-8AFF-DC3FDEBF92DB}"/>
              </a:ext>
            </a:extLst>
          </p:cNvPr>
          <p:cNvSpPr txBox="1"/>
          <p:nvPr/>
        </p:nvSpPr>
        <p:spPr>
          <a:xfrm>
            <a:off x="8952398" y="1739121"/>
            <a:ext cx="317757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port.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4" name="Straight Arrow Connector 3">
            <a:extLst>
              <a:ext uri="{FF2B5EF4-FFF2-40B4-BE49-F238E27FC236}">
                <a16:creationId xmlns:a16="http://schemas.microsoft.com/office/drawing/2014/main" id="{D3145F9D-A1F4-43BE-830C-7E5BC25C7C95}"/>
              </a:ext>
            </a:extLst>
          </p:cNvPr>
          <p:cNvCxnSpPr>
            <a:cxnSpLocks/>
            <a:stCxn id="43" idx="0"/>
          </p:cNvCxnSpPr>
          <p:nvPr/>
        </p:nvCxnSpPr>
        <p:spPr>
          <a:xfrm flipH="1" flipV="1">
            <a:off x="1347735" y="2767105"/>
            <a:ext cx="723549" cy="1098530"/>
          </a:xfrm>
          <a:prstGeom prst="straightConnector1">
            <a:avLst/>
          </a:prstGeom>
          <a:ln w="57150">
            <a:solidFill>
              <a:srgbClr val="2BC0C7"/>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BD1ABF8-37E3-4C8D-8D28-70EFFC4ED7DB}"/>
              </a:ext>
            </a:extLst>
          </p:cNvPr>
          <p:cNvCxnSpPr>
            <a:cxnSpLocks/>
          </p:cNvCxnSpPr>
          <p:nvPr/>
        </p:nvCxnSpPr>
        <p:spPr>
          <a:xfrm flipV="1">
            <a:off x="2074141" y="2793805"/>
            <a:ext cx="3826236" cy="1710600"/>
          </a:xfrm>
          <a:prstGeom prst="straightConnector1">
            <a:avLst/>
          </a:prstGeom>
          <a:ln w="57150">
            <a:solidFill>
              <a:srgbClr val="2BC0C7"/>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4B8F32C3-4FA8-4270-A064-4BD9E175F679}"/>
              </a:ext>
            </a:extLst>
          </p:cNvPr>
          <p:cNvSpPr/>
          <p:nvPr/>
        </p:nvSpPr>
        <p:spPr>
          <a:xfrm>
            <a:off x="5871698" y="3026564"/>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4" name="Google Shape;183;p8">
            <a:extLst>
              <a:ext uri="{FF2B5EF4-FFF2-40B4-BE49-F238E27FC236}">
                <a16:creationId xmlns:a16="http://schemas.microsoft.com/office/drawing/2014/main" id="{D34CB69D-B3AF-48D7-A690-20297CDCEA5D}"/>
              </a:ext>
            </a:extLst>
          </p:cNvPr>
          <p:cNvPicPr preferRelativeResize="0"/>
          <p:nvPr/>
        </p:nvPicPr>
        <p:blipFill rotWithShape="1">
          <a:blip r:embed="rId4">
            <a:alphaModFix/>
          </a:blip>
          <a:srcRect/>
          <a:stretch/>
        </p:blipFill>
        <p:spPr>
          <a:xfrm>
            <a:off x="5367066" y="3905937"/>
            <a:ext cx="404055" cy="551001"/>
          </a:xfrm>
          <a:prstGeom prst="rect">
            <a:avLst/>
          </a:prstGeom>
          <a:noFill/>
          <a:ln>
            <a:noFill/>
          </a:ln>
        </p:spPr>
      </p:pic>
      <p:sp>
        <p:nvSpPr>
          <p:cNvPr id="35" name="Google Shape;171;p8">
            <a:extLst>
              <a:ext uri="{FF2B5EF4-FFF2-40B4-BE49-F238E27FC236}">
                <a16:creationId xmlns:a16="http://schemas.microsoft.com/office/drawing/2014/main" id="{C18F2852-EAC8-4F81-939C-5F16392868F1}"/>
              </a:ext>
            </a:extLst>
          </p:cNvPr>
          <p:cNvSpPr txBox="1"/>
          <p:nvPr/>
        </p:nvSpPr>
        <p:spPr>
          <a:xfrm>
            <a:off x="5809877" y="3681389"/>
            <a:ext cx="296649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am/</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am arriving …</a:t>
            </a:r>
          </a:p>
        </p:txBody>
      </p:sp>
      <p:sp>
        <p:nvSpPr>
          <p:cNvPr id="36" name="Google Shape;171;p8">
            <a:extLst>
              <a:ext uri="{FF2B5EF4-FFF2-40B4-BE49-F238E27FC236}">
                <a16:creationId xmlns:a16="http://schemas.microsoft.com/office/drawing/2014/main" id="{F0CAE597-2FA2-4E43-84DD-CFB9C2A153AA}"/>
              </a:ext>
            </a:extLst>
          </p:cNvPr>
          <p:cNvSpPr txBox="1"/>
          <p:nvPr/>
        </p:nvSpPr>
        <p:spPr>
          <a:xfrm>
            <a:off x="5919180" y="3075391"/>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J’arrive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ectangle: Rounded Corners 38">
            <a:extLst>
              <a:ext uri="{FF2B5EF4-FFF2-40B4-BE49-F238E27FC236}">
                <a16:creationId xmlns:a16="http://schemas.microsoft.com/office/drawing/2014/main" id="{BF4E0ED1-C0CD-457A-892B-90783C90CF52}"/>
              </a:ext>
            </a:extLst>
          </p:cNvPr>
          <p:cNvSpPr/>
          <p:nvPr/>
        </p:nvSpPr>
        <p:spPr>
          <a:xfrm>
            <a:off x="8838192" y="3016742"/>
            <a:ext cx="3229560"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4592BD98-7DAA-45D1-8EA3-DE805BDF4718}"/>
              </a:ext>
            </a:extLst>
          </p:cNvPr>
          <p:cNvSpPr txBox="1"/>
          <p:nvPr/>
        </p:nvSpPr>
        <p:spPr>
          <a:xfrm>
            <a:off x="8916418" y="3091356"/>
            <a:ext cx="351109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à la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montagne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2C1C7D45-88E6-45E6-AE1B-2E60AA06998C}"/>
              </a:ext>
            </a:extLst>
          </p:cNvPr>
          <p:cNvSpPr txBox="1"/>
          <p:nvPr/>
        </p:nvSpPr>
        <p:spPr>
          <a:xfrm>
            <a:off x="8838192" y="3865635"/>
            <a:ext cx="34108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mountains.</a:t>
            </a:r>
            <a:endParaRPr kumimoji="0" lang="en-GB" sz="2800" b="0" i="0" u="none" strike="noStrike" kern="1200" cap="none" spc="0" normalizeH="0" baseline="0" noProof="0" dirty="0">
              <a:ln>
                <a:noFill/>
              </a:ln>
              <a:solidFill>
                <a:prstClr val="black"/>
              </a:solidFill>
              <a:effectLst/>
              <a:uLnTx/>
              <a:uFillTx/>
              <a:latin typeface="Arial"/>
            </a:endParaRPr>
          </a:p>
        </p:txBody>
      </p:sp>
      <p:sp>
        <p:nvSpPr>
          <p:cNvPr id="45" name="TextBox 44">
            <a:extLst>
              <a:ext uri="{FF2B5EF4-FFF2-40B4-BE49-F238E27FC236}">
                <a16:creationId xmlns:a16="http://schemas.microsoft.com/office/drawing/2014/main" id="{AC2B679E-E64A-4C7C-9BB2-9D4CA279BEF8}"/>
              </a:ext>
            </a:extLst>
          </p:cNvPr>
          <p:cNvSpPr txBox="1"/>
          <p:nvPr/>
        </p:nvSpPr>
        <p:spPr>
          <a:xfrm>
            <a:off x="8878499" y="2299664"/>
            <a:ext cx="32514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the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port.</a:t>
            </a:r>
            <a:endParaRPr kumimoji="0" lang="en-GB" sz="2800" b="0" i="0" u="none" strike="noStrike" kern="1200" cap="none" spc="0" normalizeH="0" baseline="0" noProof="0" dirty="0">
              <a:ln>
                <a:noFill/>
              </a:ln>
              <a:solidFill>
                <a:prstClr val="black"/>
              </a:solidFill>
              <a:effectLst/>
              <a:uLnTx/>
              <a:uFillTx/>
              <a:latin typeface="Arial"/>
            </a:endParaRPr>
          </a:p>
        </p:txBody>
      </p:sp>
      <p:sp>
        <p:nvSpPr>
          <p:cNvPr id="50" name="Google Shape;171;p8">
            <a:extLst>
              <a:ext uri="{FF2B5EF4-FFF2-40B4-BE49-F238E27FC236}">
                <a16:creationId xmlns:a16="http://schemas.microsoft.com/office/drawing/2014/main" id="{CA59F190-701E-4F9B-A376-146EBD2996B6}"/>
              </a:ext>
            </a:extLst>
          </p:cNvPr>
          <p:cNvSpPr txBox="1"/>
          <p:nvPr/>
        </p:nvSpPr>
        <p:spPr>
          <a:xfrm>
            <a:off x="421004" y="2295579"/>
            <a:ext cx="480514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go/am going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to the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port.</a:t>
            </a:r>
          </a:p>
        </p:txBody>
      </p:sp>
      <p:cxnSp>
        <p:nvCxnSpPr>
          <p:cNvPr id="48" name="Straight Arrow Connector 47">
            <a:extLst>
              <a:ext uri="{FF2B5EF4-FFF2-40B4-BE49-F238E27FC236}">
                <a16:creationId xmlns:a16="http://schemas.microsoft.com/office/drawing/2014/main" id="{C559C0C3-C01A-4F7A-A8D6-94C5735A937A}"/>
              </a:ext>
            </a:extLst>
          </p:cNvPr>
          <p:cNvCxnSpPr>
            <a:cxnSpLocks/>
          </p:cNvCxnSpPr>
          <p:nvPr/>
        </p:nvCxnSpPr>
        <p:spPr>
          <a:xfrm flipV="1">
            <a:off x="2056675" y="4424056"/>
            <a:ext cx="3309801" cy="140090"/>
          </a:xfrm>
          <a:prstGeom prst="straightConnector1">
            <a:avLst/>
          </a:prstGeom>
          <a:ln w="57150">
            <a:solidFill>
              <a:srgbClr val="2BC0C7"/>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CCD4AF7E-B91E-4D7F-805C-45F8378A2711}"/>
              </a:ext>
            </a:extLst>
          </p:cNvPr>
          <p:cNvSpPr/>
          <p:nvPr/>
        </p:nvSpPr>
        <p:spPr>
          <a:xfrm>
            <a:off x="5776734" y="5023043"/>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2" name="Google Shape;183;p8">
            <a:extLst>
              <a:ext uri="{FF2B5EF4-FFF2-40B4-BE49-F238E27FC236}">
                <a16:creationId xmlns:a16="http://schemas.microsoft.com/office/drawing/2014/main" id="{BF3A7AE6-7E32-4A23-9BAA-C705C1C22D30}"/>
              </a:ext>
            </a:extLst>
          </p:cNvPr>
          <p:cNvPicPr preferRelativeResize="0"/>
          <p:nvPr/>
        </p:nvPicPr>
        <p:blipFill rotWithShape="1">
          <a:blip r:embed="rId4">
            <a:alphaModFix/>
          </a:blip>
          <a:srcRect/>
          <a:stretch/>
        </p:blipFill>
        <p:spPr>
          <a:xfrm>
            <a:off x="5364204" y="5893942"/>
            <a:ext cx="404055" cy="551001"/>
          </a:xfrm>
          <a:prstGeom prst="rect">
            <a:avLst/>
          </a:prstGeom>
          <a:noFill/>
          <a:ln>
            <a:noFill/>
          </a:ln>
        </p:spPr>
      </p:pic>
      <p:sp>
        <p:nvSpPr>
          <p:cNvPr id="54" name="Google Shape;171;p8">
            <a:extLst>
              <a:ext uri="{FF2B5EF4-FFF2-40B4-BE49-F238E27FC236}">
                <a16:creationId xmlns:a16="http://schemas.microsoft.com/office/drawing/2014/main" id="{D2467016-C874-4286-949E-F812749ACAD5}"/>
              </a:ext>
            </a:extLst>
          </p:cNvPr>
          <p:cNvSpPr txBox="1"/>
          <p:nvPr/>
        </p:nvSpPr>
        <p:spPr>
          <a:xfrm>
            <a:off x="5714913" y="5677868"/>
            <a:ext cx="296649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stay/</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am staying …</a:t>
            </a:r>
          </a:p>
        </p:txBody>
      </p:sp>
      <p:sp>
        <p:nvSpPr>
          <p:cNvPr id="55" name="Google Shape;171;p8">
            <a:extLst>
              <a:ext uri="{FF2B5EF4-FFF2-40B4-BE49-F238E27FC236}">
                <a16:creationId xmlns:a16="http://schemas.microsoft.com/office/drawing/2014/main" id="{61CDF6A5-76C8-40BB-B2FF-CCCAF003DDCB}"/>
              </a:ext>
            </a:extLst>
          </p:cNvPr>
          <p:cNvSpPr txBox="1"/>
          <p:nvPr/>
        </p:nvSpPr>
        <p:spPr>
          <a:xfrm>
            <a:off x="5824216" y="5071870"/>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Rectangle: Rounded Corners 55">
            <a:extLst>
              <a:ext uri="{FF2B5EF4-FFF2-40B4-BE49-F238E27FC236}">
                <a16:creationId xmlns:a16="http://schemas.microsoft.com/office/drawing/2014/main" id="{29772274-8B6C-4DB0-AE40-F47AEBC40126}"/>
              </a:ext>
            </a:extLst>
          </p:cNvPr>
          <p:cNvSpPr/>
          <p:nvPr/>
        </p:nvSpPr>
        <p:spPr>
          <a:xfrm>
            <a:off x="8743228" y="5013221"/>
            <a:ext cx="3229560"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Google Shape;171;p8">
            <a:extLst>
              <a:ext uri="{FF2B5EF4-FFF2-40B4-BE49-F238E27FC236}">
                <a16:creationId xmlns:a16="http://schemas.microsoft.com/office/drawing/2014/main" id="{D3144064-FF38-41E5-AE09-9458C3748E41}"/>
              </a:ext>
            </a:extLst>
          </p:cNvPr>
          <p:cNvSpPr txBox="1"/>
          <p:nvPr/>
        </p:nvSpPr>
        <p:spPr>
          <a:xfrm>
            <a:off x="8821454" y="5087835"/>
            <a:ext cx="351109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à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l’</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hôtel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8CA9AC57-313B-4FFA-B814-5C5B8569CB02}"/>
              </a:ext>
            </a:extLst>
          </p:cNvPr>
          <p:cNvSpPr txBox="1"/>
          <p:nvPr/>
        </p:nvSpPr>
        <p:spPr>
          <a:xfrm>
            <a:off x="8743228" y="5862114"/>
            <a:ext cx="34108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hotel.</a:t>
            </a:r>
            <a:endParaRPr kumimoji="0" lang="en-GB" sz="2800" b="0" i="0" u="none" strike="noStrike" kern="1200" cap="none" spc="0" normalizeH="0" baseline="0" noProof="0" dirty="0">
              <a:ln>
                <a:noFill/>
              </a:ln>
              <a:solidFill>
                <a:prstClr val="black"/>
              </a:solidFill>
              <a:effectLst/>
              <a:uLnTx/>
              <a:uFillTx/>
              <a:latin typeface="Arial"/>
            </a:endParaRPr>
          </a:p>
        </p:txBody>
      </p:sp>
      <p:cxnSp>
        <p:nvCxnSpPr>
          <p:cNvPr id="59" name="Straight Arrow Connector 58">
            <a:extLst>
              <a:ext uri="{FF2B5EF4-FFF2-40B4-BE49-F238E27FC236}">
                <a16:creationId xmlns:a16="http://schemas.microsoft.com/office/drawing/2014/main" id="{0E86D311-EA73-4EBD-87FC-9D374D284542}"/>
              </a:ext>
            </a:extLst>
          </p:cNvPr>
          <p:cNvCxnSpPr>
            <a:cxnSpLocks/>
          </p:cNvCxnSpPr>
          <p:nvPr/>
        </p:nvCxnSpPr>
        <p:spPr>
          <a:xfrm>
            <a:off x="2141263" y="4531105"/>
            <a:ext cx="3303439" cy="1255629"/>
          </a:xfrm>
          <a:prstGeom prst="straightConnector1">
            <a:avLst/>
          </a:prstGeom>
          <a:ln w="57150">
            <a:solidFill>
              <a:srgbClr val="2BC0C7"/>
            </a:solidFill>
            <a:tailEnd type="triangle"/>
          </a:ln>
        </p:spPr>
        <p:style>
          <a:lnRef idx="1">
            <a:schemeClr val="accent1"/>
          </a:lnRef>
          <a:fillRef idx="0">
            <a:schemeClr val="accent1"/>
          </a:fillRef>
          <a:effectRef idx="0">
            <a:schemeClr val="accent1"/>
          </a:effectRef>
          <a:fontRef idx="minor">
            <a:schemeClr val="tx1"/>
          </a:fontRef>
        </p:style>
      </p:cxnSp>
      <p:sp>
        <p:nvSpPr>
          <p:cNvPr id="43" name="Speech Bubble: Rectangle with Corners Rounded 42">
            <a:extLst>
              <a:ext uri="{FF2B5EF4-FFF2-40B4-BE49-F238E27FC236}">
                <a16:creationId xmlns:a16="http://schemas.microsoft.com/office/drawing/2014/main" id="{01CBBD92-FD0A-46D0-BA56-0D618E49C91C}"/>
              </a:ext>
            </a:extLst>
          </p:cNvPr>
          <p:cNvSpPr/>
          <p:nvPr/>
        </p:nvSpPr>
        <p:spPr>
          <a:xfrm>
            <a:off x="244409" y="3865635"/>
            <a:ext cx="3653750" cy="1354867"/>
          </a:xfrm>
          <a:prstGeom prst="wedgeRoundRectCallout">
            <a:avLst>
              <a:gd name="adj1" fmla="val -48977"/>
              <a:gd name="adj2" fmla="val -453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It is the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verb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that tells us whether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à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means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in</a:t>
            </a:r>
            <a:r>
              <a:rPr lang="en-GB" sz="2400" dirty="0">
                <a:solidFill>
                  <a:srgbClr val="002060"/>
                </a:solidFill>
                <a:latin typeface="Century Gothic" panose="020B0502020202020204" pitchFamily="34" charset="0"/>
              </a:rPr>
              <a:t> or </a:t>
            </a:r>
            <a:r>
              <a:rPr lang="en-GB" sz="2400" b="1" dirty="0">
                <a:solidFill>
                  <a:srgbClr val="002060"/>
                </a:solidFill>
                <a:latin typeface="Century Gothic" panose="020B0502020202020204" pitchFamily="34" charset="0"/>
              </a:rPr>
              <a:t>at</a:t>
            </a:r>
            <a:r>
              <a:rPr lang="en-GB"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60" name="Speech Bubble: Rectangle with Corners Rounded 59">
            <a:extLst>
              <a:ext uri="{FF2B5EF4-FFF2-40B4-BE49-F238E27FC236}">
                <a16:creationId xmlns:a16="http://schemas.microsoft.com/office/drawing/2014/main" id="{CFA6E0DC-7ED6-4D54-B676-967230010298}"/>
              </a:ext>
            </a:extLst>
          </p:cNvPr>
          <p:cNvSpPr/>
          <p:nvPr/>
        </p:nvSpPr>
        <p:spPr>
          <a:xfrm>
            <a:off x="216120" y="5333460"/>
            <a:ext cx="3653750" cy="1354867"/>
          </a:xfrm>
          <a:prstGeom prst="wedgeRoundRectCallout">
            <a:avLst>
              <a:gd name="adj1" fmla="val -48977"/>
              <a:gd name="adj2" fmla="val -453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300" dirty="0">
                <a:solidFill>
                  <a:srgbClr val="002060"/>
                </a:solidFill>
                <a:latin typeface="Century Gothic" panose="020B0502020202020204" pitchFamily="34" charset="0"/>
              </a:rPr>
              <a:t>Don’t worry! Just choose the English word that sounds right to you.</a:t>
            </a:r>
            <a:endParaRPr kumimoji="0" lang="en-GB" sz="230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350376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fade">
                                      <p:cBhvr>
                                        <p:cTn id="99" dur="500"/>
                                        <p:tgtEl>
                                          <p:spTgt spid="43"/>
                                        </p:tgtEl>
                                      </p:cBhvr>
                                    </p:animEffect>
                                  </p:childTnLst>
                                </p:cTn>
                              </p:par>
                              <p:par>
                                <p:cTn id="100" presetID="10" presetClass="entr" presetSubtype="0" fill="hold" nodeType="withEffect">
                                  <p:stCondLst>
                                    <p:cond delay="0"/>
                                  </p:stCondLst>
                                  <p:childTnLst>
                                    <p:set>
                                      <p:cBhvr>
                                        <p:cTn id="101" dur="1" fill="hold">
                                          <p:stCondLst>
                                            <p:cond delay="0"/>
                                          </p:stCondLst>
                                        </p:cTn>
                                        <p:tgtEl>
                                          <p:spTgt spid="4"/>
                                        </p:tgtEl>
                                        <p:attrNameLst>
                                          <p:attrName>style.visibility</p:attrName>
                                        </p:attrNameLst>
                                      </p:cBhvr>
                                      <p:to>
                                        <p:strVal val="visible"/>
                                      </p:to>
                                    </p:set>
                                    <p:animEffect transition="in" filter="fade">
                                      <p:cBhvr>
                                        <p:cTn id="102" dur="500"/>
                                        <p:tgtEl>
                                          <p:spTgt spid="4"/>
                                        </p:tgtEl>
                                      </p:cBhvr>
                                    </p:animEffect>
                                  </p:childTnLst>
                                </p:cTn>
                              </p:par>
                              <p:par>
                                <p:cTn id="103" presetID="10" presetClass="entr" presetSubtype="0" fill="hold" nodeType="withEffect">
                                  <p:stCondLst>
                                    <p:cond delay="0"/>
                                  </p:stCondLst>
                                  <p:childTnLst>
                                    <p:set>
                                      <p:cBhvr>
                                        <p:cTn id="104" dur="1" fill="hold">
                                          <p:stCondLst>
                                            <p:cond delay="0"/>
                                          </p:stCondLst>
                                        </p:cTn>
                                        <p:tgtEl>
                                          <p:spTgt spid="71"/>
                                        </p:tgtEl>
                                        <p:attrNameLst>
                                          <p:attrName>style.visibility</p:attrName>
                                        </p:attrNameLst>
                                      </p:cBhvr>
                                      <p:to>
                                        <p:strVal val="visible"/>
                                      </p:to>
                                    </p:set>
                                    <p:animEffect transition="in" filter="fade">
                                      <p:cBhvr>
                                        <p:cTn id="105" dur="500"/>
                                        <p:tgtEl>
                                          <p:spTgt spid="71"/>
                                        </p:tgtEl>
                                      </p:cBhvr>
                                    </p:animEffect>
                                  </p:childTnLst>
                                </p:cTn>
                              </p:par>
                              <p:par>
                                <p:cTn id="106" presetID="10" presetClass="entr" presetSubtype="0" fill="hold" nodeType="withEffect">
                                  <p:stCondLst>
                                    <p:cond delay="0"/>
                                  </p:stCondLst>
                                  <p:childTnLst>
                                    <p:set>
                                      <p:cBhvr>
                                        <p:cTn id="107" dur="1" fill="hold">
                                          <p:stCondLst>
                                            <p:cond delay="0"/>
                                          </p:stCondLst>
                                        </p:cTn>
                                        <p:tgtEl>
                                          <p:spTgt spid="48"/>
                                        </p:tgtEl>
                                        <p:attrNameLst>
                                          <p:attrName>style.visibility</p:attrName>
                                        </p:attrNameLst>
                                      </p:cBhvr>
                                      <p:to>
                                        <p:strVal val="visible"/>
                                      </p:to>
                                    </p:set>
                                    <p:animEffect transition="in" filter="fade">
                                      <p:cBhvr>
                                        <p:cTn id="108" dur="500"/>
                                        <p:tgtEl>
                                          <p:spTgt spid="48"/>
                                        </p:tgtEl>
                                      </p:cBhvr>
                                    </p:animEffect>
                                  </p:childTnLst>
                                </p:cTn>
                              </p:par>
                              <p:par>
                                <p:cTn id="109" presetID="10" presetClass="entr" presetSubtype="0" fill="hold" nodeType="withEffect">
                                  <p:stCondLst>
                                    <p:cond delay="0"/>
                                  </p:stCondLst>
                                  <p:childTnLst>
                                    <p:set>
                                      <p:cBhvr>
                                        <p:cTn id="110" dur="1" fill="hold">
                                          <p:stCondLst>
                                            <p:cond delay="0"/>
                                          </p:stCondLst>
                                        </p:cTn>
                                        <p:tgtEl>
                                          <p:spTgt spid="59"/>
                                        </p:tgtEl>
                                        <p:attrNameLst>
                                          <p:attrName>style.visibility</p:attrName>
                                        </p:attrNameLst>
                                      </p:cBhvr>
                                      <p:to>
                                        <p:strVal val="visible"/>
                                      </p:to>
                                    </p:set>
                                    <p:animEffect transition="in" filter="fade">
                                      <p:cBhvr>
                                        <p:cTn id="111" dur="500"/>
                                        <p:tgtEl>
                                          <p:spTgt spid="59"/>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60"/>
                                        </p:tgtEl>
                                        <p:attrNameLst>
                                          <p:attrName>style.visibility</p:attrName>
                                        </p:attrNameLst>
                                      </p:cBhvr>
                                      <p:to>
                                        <p:strVal val="visible"/>
                                      </p:to>
                                    </p:set>
                                    <p:animEffect transition="in" filter="fade">
                                      <p:cBhvr>
                                        <p:cTn id="11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40" grpId="0"/>
      <p:bldP spid="29" grpId="0" animBg="1"/>
      <p:bldP spid="31" grpId="0"/>
      <p:bldP spid="37" grpId="0" animBg="1"/>
      <p:bldP spid="42" grpId="0"/>
      <p:bldP spid="46" grpId="0"/>
      <p:bldP spid="47" grpId="0" animBg="1"/>
      <p:bldP spid="53" grpId="0"/>
      <p:bldP spid="33" grpId="0" animBg="1"/>
      <p:bldP spid="35" grpId="0"/>
      <p:bldP spid="36" grpId="0"/>
      <p:bldP spid="39" grpId="0" animBg="1"/>
      <p:bldP spid="41" grpId="0"/>
      <p:bldP spid="44" grpId="0"/>
      <p:bldP spid="45" grpId="0"/>
      <p:bldP spid="50" grpId="0"/>
      <p:bldP spid="51" grpId="0" animBg="1"/>
      <p:bldP spid="54" grpId="0"/>
      <p:bldP spid="55" grpId="0"/>
      <p:bldP spid="56" grpId="0" animBg="1"/>
      <p:bldP spid="57" grpId="0"/>
      <p:bldP spid="58" grpId="0"/>
      <p:bldP spid="43" grpId="0" animBg="1"/>
      <p:bldP spid="60"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2144</TotalTime>
  <Words>2882</Words>
  <Application>Microsoft Office PowerPoint</Application>
  <PresentationFormat>Widescreen</PresentationFormat>
  <Paragraphs>438</Paragraphs>
  <Slides>16</Slides>
  <Notes>16</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16</vt:i4>
      </vt:variant>
    </vt:vector>
  </HeadingPairs>
  <TitlesOfParts>
    <vt:vector size="31" baseType="lpstr">
      <vt:lpstr>Arial</vt:lpstr>
      <vt:lpstr>Calibri</vt:lpstr>
      <vt:lpstr>Calibri Light</vt:lpstr>
      <vt:lpstr>Century Gothic</vt:lpstr>
      <vt:lpstr>Eras Demi ITC</vt:lpstr>
      <vt:lpstr>Modern Love</vt:lpstr>
      <vt:lpstr>Proxima Nova</vt:lpstr>
      <vt:lpstr>Segoe Print</vt:lpstr>
      <vt:lpstr>Symbol</vt:lpstr>
      <vt:lpstr>Tw Cen MT</vt:lpstr>
      <vt:lpstr>Wingdings</vt:lpstr>
      <vt:lpstr>1_Office Theme</vt:lpstr>
      <vt:lpstr>Office Theme</vt:lpstr>
      <vt:lpstr>2_Office Theme</vt:lpstr>
      <vt:lpstr>3_Office Theme</vt:lpstr>
      <vt:lpstr>Saying where you are going and what there is there</vt:lpstr>
      <vt:lpstr>Follow up 1: la liaison </vt:lpstr>
      <vt:lpstr>Follow up 1: la liaison </vt:lpstr>
      <vt:lpstr>Follow up 1: la liaison </vt:lpstr>
      <vt:lpstr>Follow up 1: la liaison </vt:lpstr>
      <vt:lpstr>Follow up 1: la liaison </vt:lpstr>
      <vt:lpstr>Follow up 1: la liaison </vt:lpstr>
      <vt:lpstr>Saying ‘to’ and ‘in’ [1/2]</vt:lpstr>
      <vt:lpstr>Saying ‘to’, ‘in’ and ‘at’ the… [2/2]</vt:lpstr>
      <vt:lpstr>Follow up 2:</vt:lpstr>
      <vt:lpstr>Follow up 3</vt:lpstr>
      <vt:lpstr>Follow up 4: </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62</cp:revision>
  <dcterms:created xsi:type="dcterms:W3CDTF">2021-06-12T06:20:35Z</dcterms:created>
  <dcterms:modified xsi:type="dcterms:W3CDTF">2023-03-07T06:57:09Z</dcterms:modified>
</cp:coreProperties>
</file>