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5" r:id="rId2"/>
    <p:sldId id="816" r:id="rId3"/>
    <p:sldId id="817" r:id="rId4"/>
    <p:sldId id="625" r:id="rId5"/>
    <p:sldId id="757" r:id="rId6"/>
    <p:sldId id="818" r:id="rId7"/>
    <p:sldId id="815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C00CC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C4DFE-7C73-464F-8EF9-9348D46D6DBB}" v="5" dt="2023-02-02T19:22:47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62642" autoAdjust="0"/>
  </p:normalViewPr>
  <p:slideViewPr>
    <p:cSldViewPr snapToGrid="0">
      <p:cViewPr varScale="1">
        <p:scale>
          <a:sx n="39" d="100"/>
          <a:sy n="39" d="100"/>
        </p:scale>
        <p:origin x="58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oi]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voir [69] avoir [8] au revoir [n/a] pourquoi ? [193] trois [115]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nager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chanter [1820] jouer [219]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participer (à)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[670] porter [105] animal [1002] cadeau [2298]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chapeau [2908]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château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[3510] cheval [2220]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course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[1289]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défilé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feu d'artifice [n/a] gâteau [4845]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glace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[2580] jeu [291]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neige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[1824] trâineau [n/a]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Québec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cheveu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[2296]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acteur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actrice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[1552] nez [2661] œil, yeux [474]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visage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[1292] bleu [1216]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blond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[4585] brun [&gt;5000] court [545]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crépu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gris [2769]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[202] noir [572]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ovale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rond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[2268]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roux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vert [1060]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[oi].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Make sure pupils understand the context, and the task.  First, they need to tally the number of [oi] they hear in each sentence.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number 1 – 6 in their books. Click to hear number 1 and work through as an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tally.  Click to reveal the full sentence.  Pupils pronounce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items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Reveal the answers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Given pupils time to practise pronouncing each sentence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 </a:t>
            </a:r>
            <a:br>
              <a:rPr lang="en-GB" dirty="0"/>
            </a:br>
            <a:r>
              <a:rPr lang="en-GB" dirty="0" err="1"/>
              <a:t>arrivée</a:t>
            </a:r>
            <a:r>
              <a:rPr lang="en-GB" dirty="0"/>
              <a:t> [1075] dernier [87] </a:t>
            </a:r>
            <a:r>
              <a:rPr lang="en-GB" dirty="0" err="1"/>
              <a:t>falloir</a:t>
            </a:r>
            <a:r>
              <a:rPr lang="en-GB" dirty="0"/>
              <a:t> (il faut) [68] fumier [&gt;5000] </a:t>
            </a:r>
            <a:r>
              <a:rPr lang="en-GB" dirty="0" err="1"/>
              <a:t>navet</a:t>
            </a:r>
            <a:r>
              <a:rPr lang="en-GB" dirty="0"/>
              <a:t> [&gt;5000] </a:t>
            </a:r>
            <a:r>
              <a:rPr lang="en-GB" dirty="0" err="1"/>
              <a:t>proverbe</a:t>
            </a:r>
            <a:r>
              <a:rPr lang="en-GB" dirty="0"/>
              <a:t>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Picture attribution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Roi du Carnaval: Patrice </a:t>
            </a:r>
            <a:r>
              <a:rPr lang="en-GB" dirty="0" err="1"/>
              <a:t>Semeria</a:t>
            </a:r>
            <a:r>
              <a:rPr lang="en-GB" dirty="0"/>
              <a:t>, Public domain, via Wikimedia Commons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Introduce </a:t>
            </a:r>
            <a:r>
              <a:rPr lang="en-GB" b="0" dirty="0"/>
              <a:t>ne…pas negation with single-verb structures</a:t>
            </a:r>
            <a:r>
              <a:rPr lang="en-GB" sz="1200" b="0" i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GB" dirty="0"/>
              <a:t>raw attention to differences between French and English negation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sentence ending based on the present or absence of ‘ne’ in the sentence beginnings.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leave the correct sentence ending.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Elicit the English meaning from pupils.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 and elicit the English for the remainder of the story. Ask pupils to tell you why </a:t>
            </a:r>
            <a:r>
              <a:rPr lang="en-GB" dirty="0" err="1">
                <a:sym typeface="Wingdings" panose="05000000000000000000" pitchFamily="2" charset="2"/>
              </a:rPr>
              <a:t>Eugénie</a:t>
            </a:r>
            <a:r>
              <a:rPr lang="en-GB" dirty="0">
                <a:sym typeface="Wingdings" panose="05000000000000000000" pitchFamily="2" charset="2"/>
              </a:rPr>
              <a:t> is not happy.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English meanings: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1. My family is celebrating Epiphany.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2. I don’t prepare the cake.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3. Mum hides the figurine.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4. I give some presents.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5. I am under the table.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6. I don’t find the figurine.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7. I am not the queen.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8. She is wearing the crown.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9. Now, I don’t eat the cake!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of positive and negative sentences in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present; to practise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comprehension of several previously taught verbs.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select the correct sentence ending A or B.  Click on the audio button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listen to the full sentence and reveal the written answer on a mouse click.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Continue with items 2-6.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Listen and check the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ne prépares [pas les crêpes].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Maman ne trouve [pas la recette].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cherches [les œufs].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ne trouves [pas les œufs].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Aujourd’hui, tu ne manges [pas des crêpes].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Alors, tu es [triste].</a:t>
            </a:r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learn about Mardi gras in Haiti; to practise written comprehension of previously taught vocabulary and some cognates.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hear each of the three sections of the text.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Ask pupils to tell you what they understand about Mardi gras in Haiti.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Ask pupils for their impressions – does this sound like something they would like to experience?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If time allows, listen to the video of rara music, and explain that it is a particular type of Haitian music used as festivals during parades and processions.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r>
              <a:rPr lang="en-GB" b="1" baseline="0" dirty="0">
                <a:sym typeface="Wingdings" panose="05000000000000000000" pitchFamily="2" charset="2"/>
              </a:rPr>
              <a:t>Picture attribution</a:t>
            </a:r>
            <a:r>
              <a:rPr lang="en-GB" baseline="0" dirty="0">
                <a:sym typeface="Wingdings" panose="05000000000000000000" pitchFamily="2" charset="2"/>
              </a:rPr>
              <a:t>:</a:t>
            </a:r>
            <a:br>
              <a:rPr lang="en-GB" baseline="0" dirty="0">
                <a:sym typeface="Wingdings" panose="05000000000000000000" pitchFamily="2" charset="2"/>
              </a:rPr>
            </a:br>
            <a:r>
              <a:rPr lang="en-GB" dirty="0"/>
              <a:t>(Ladies dancing) Bmcao2, CC BY-SA 4.0 &lt;https://creativecommons.org/licenses/by-sa/4.0&gt;, via Wikimedia Commons</a:t>
            </a:r>
          </a:p>
          <a:p>
            <a:endParaRPr lang="en-US" dirty="0"/>
          </a:p>
          <a:p>
            <a:r>
              <a:rPr lang="en-US" b="1" dirty="0"/>
              <a:t>Haitian folk music</a:t>
            </a:r>
            <a:r>
              <a:rPr lang="en-US" dirty="0"/>
              <a:t>: </a:t>
            </a:r>
            <a:r>
              <a:rPr lang="en-GB" dirty="0"/>
              <a:t>https://www.youtube.com/watch?v=CpKiOJTXGDY</a:t>
            </a:r>
            <a:br>
              <a:rPr lang="en-GB" dirty="0"/>
            </a:br>
            <a:r>
              <a:rPr lang="en-GB" b="1" dirty="0"/>
              <a:t>Haitian rara music </a:t>
            </a:r>
            <a:r>
              <a:rPr lang="en-GB" dirty="0"/>
              <a:t>(a particular type of music typical in festival parades and processions): https://www.youtube.com/watch?v=-oAPqKZ7ZJ0</a:t>
            </a:r>
          </a:p>
          <a:p>
            <a:endParaRPr lang="en-GB" dirty="0"/>
          </a:p>
          <a:p>
            <a:r>
              <a:rPr lang="en-GB" b="1" dirty="0"/>
              <a:t>Frequency of unknown vocabulary and cognates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amuser [2538] </a:t>
            </a:r>
            <a:r>
              <a:rPr lang="en-GB" dirty="0" err="1"/>
              <a:t>bataille</a:t>
            </a:r>
            <a:r>
              <a:rPr lang="en-GB" dirty="0"/>
              <a:t> [1303] confetti [&gt;5000] instrument [1650] masque [3856] </a:t>
            </a:r>
            <a:r>
              <a:rPr lang="en-GB" dirty="0" err="1"/>
              <a:t>multicolore</a:t>
            </a:r>
            <a:r>
              <a:rPr lang="en-GB" dirty="0"/>
              <a:t> [&gt;5000] </a:t>
            </a:r>
            <a:r>
              <a:rPr lang="en-GB" dirty="0" err="1"/>
              <a:t>populaire</a:t>
            </a:r>
            <a:r>
              <a:rPr lang="en-GB" dirty="0"/>
              <a:t> [1349] </a:t>
            </a:r>
            <a:r>
              <a:rPr lang="en-GB" dirty="0" err="1"/>
              <a:t>vêtement</a:t>
            </a:r>
            <a:r>
              <a:rPr lang="en-GB" dirty="0"/>
              <a:t> [2383]</a:t>
            </a:r>
          </a:p>
        </p:txBody>
      </p:sp>
    </p:spTree>
    <p:extLst>
      <p:ext uri="{BB962C8B-B14F-4D97-AF65-F5344CB8AC3E}">
        <p14:creationId xmlns:p14="http://schemas.microsoft.com/office/powerpoint/2010/main" val="121682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image" Target="../media/image7.png"/><Relationship Id="rId2" Type="http://schemas.openxmlformats.org/officeDocument/2006/relationships/video" Target="../media/media1.mkv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audio" Target="../media/audio4.wav"/><Relationship Id="rId19" Type="http://schemas.openxmlformats.org/officeDocument/2006/relationships/image" Target="../media/image9.png"/><Relationship Id="rId4" Type="http://schemas.openxmlformats.org/officeDocument/2006/relationships/video" Target="../media/media2.mkv"/><Relationship Id="rId9" Type="http://schemas.openxmlformats.org/officeDocument/2006/relationships/audio" Target="../media/audio3.wav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audio" Target="../media/audio9.wav"/><Relationship Id="rId12" Type="http://schemas.openxmlformats.org/officeDocument/2006/relationships/image" Target="../media/image12.jpg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13.wav"/><Relationship Id="rId5" Type="http://schemas.openxmlformats.org/officeDocument/2006/relationships/audio" Target="../media/audio8.wav"/><Relationship Id="rId15" Type="http://schemas.openxmlformats.org/officeDocument/2006/relationships/image" Target="../media/image15.png"/><Relationship Id="rId10" Type="http://schemas.openxmlformats.org/officeDocument/2006/relationships/audio" Target="../media/audio12.wav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11" Type="http://schemas.openxmlformats.org/officeDocument/2006/relationships/image" Target="../media/image21.jfif"/><Relationship Id="rId5" Type="http://schemas.openxmlformats.org/officeDocument/2006/relationships/audio" Target="../media/audio17.wav"/><Relationship Id="rId10" Type="http://schemas.openxmlformats.org/officeDocument/2006/relationships/image" Target="../media/image20.png"/><Relationship Id="rId4" Type="http://schemas.openxmlformats.org/officeDocument/2006/relationships/audio" Target="../media/audio16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23.gif"/><Relationship Id="rId3" Type="http://schemas.openxmlformats.org/officeDocument/2006/relationships/audio" Target="../media/audio7.wav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image" Target="../media/image21.jf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audio" Target="../media/audio19.wav"/><Relationship Id="rId15" Type="http://schemas.openxmlformats.org/officeDocument/2006/relationships/image" Target="../media/image16.svg"/><Relationship Id="rId10" Type="http://schemas.openxmlformats.org/officeDocument/2006/relationships/audio" Target="../media/audio24.wav"/><Relationship Id="rId4" Type="http://schemas.openxmlformats.org/officeDocument/2006/relationships/image" Target="../media/image22.png"/><Relationship Id="rId9" Type="http://schemas.openxmlformats.org/officeDocument/2006/relationships/audio" Target="../media/audio23.wav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37.wav"/><Relationship Id="rId18" Type="http://schemas.openxmlformats.org/officeDocument/2006/relationships/image" Target="../media/image25.gif"/><Relationship Id="rId3" Type="http://schemas.openxmlformats.org/officeDocument/2006/relationships/image" Target="../media/image24.png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17" Type="http://schemas.openxmlformats.org/officeDocument/2006/relationships/audio" Target="../media/audio4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0.wav"/><Relationship Id="rId20" Type="http://schemas.openxmlformats.org/officeDocument/2006/relationships/image" Target="../media/image27.jf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audio" Target="../media/audio29.wav"/><Relationship Id="rId15" Type="http://schemas.openxmlformats.org/officeDocument/2006/relationships/audio" Target="../media/audio39.wav"/><Relationship Id="rId10" Type="http://schemas.openxmlformats.org/officeDocument/2006/relationships/audio" Target="../media/audio34.wav"/><Relationship Id="rId19" Type="http://schemas.openxmlformats.org/officeDocument/2006/relationships/image" Target="../media/image26.gif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audio" Target="../media/audio3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42.wav"/><Relationship Id="rId7" Type="http://schemas.openxmlformats.org/officeDocument/2006/relationships/audio" Target="../media/audio44.wav"/><Relationship Id="rId12" Type="http://schemas.openxmlformats.org/officeDocument/2006/relationships/audio" Target="../media/audio4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3.wav"/><Relationship Id="rId11" Type="http://schemas.openxmlformats.org/officeDocument/2006/relationships/audio" Target="../media/audio45.wav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[oi]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5DF825-8A94-46D8-AD6B-E618C7AE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F7FA"/>
              </a:clrFrom>
              <a:clrTo>
                <a:srgbClr val="EFF7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085">
            <a:off x="858463" y="2217307"/>
            <a:ext cx="2143125" cy="2143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4B5F80-7347-476F-83FA-149C8E692308}"/>
              </a:ext>
            </a:extLst>
          </p:cNvPr>
          <p:cNvSpPr txBox="1"/>
          <p:nvPr/>
        </p:nvSpPr>
        <p:spPr>
          <a:xfrm>
            <a:off x="248840" y="1559927"/>
            <a:ext cx="4426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M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 </a:t>
            </a:r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d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i</a:t>
            </a:r>
            <a:r>
              <a:rPr lang="en-GB" sz="7200" dirty="0">
                <a:latin typeface="Berlin Sans FB Demi" panose="020E0802020502020306" pitchFamily="34" charset="0"/>
              </a:rPr>
              <a:t>  </a:t>
            </a:r>
            <a:r>
              <a:rPr lang="en-GB" sz="72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/>
            <a:endParaRPr lang="en-GB" sz="7200" dirty="0">
              <a:solidFill>
                <a:srgbClr val="00B05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g</a:t>
            </a:r>
            <a:r>
              <a:rPr lang="en-GB" sz="72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  <p:pic>
        <p:nvPicPr>
          <p:cNvPr id="40" name="oi">
            <a:hlinkClick r:id="" action="ppaction://media"/>
            <a:extLst>
              <a:ext uri="{FF2B5EF4-FFF2-40B4-BE49-F238E27FC236}">
                <a16:creationId xmlns:a16="http://schemas.microsoft.com/office/drawing/2014/main" id="{127B04D3-ABC6-4ABC-A82C-44C9F1F15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56257" y="187143"/>
            <a:ext cx="2515405" cy="1414915"/>
          </a:xfrm>
          <a:prstGeom prst="rect">
            <a:avLst/>
          </a:prstGeom>
        </p:spPr>
      </p:pic>
      <p:pic>
        <p:nvPicPr>
          <p:cNvPr id="41" name="voir">
            <a:hlinkClick r:id="" action="ppaction://media"/>
            <a:extLst>
              <a:ext uri="{FF2B5EF4-FFF2-40B4-BE49-F238E27FC236}">
                <a16:creationId xmlns:a16="http://schemas.microsoft.com/office/drawing/2014/main" id="{E962E000-E4F2-4266-B3FB-08CF33A082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23454" y="2993246"/>
            <a:ext cx="3592529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938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598232E-F66C-4EDE-996C-6ECA77ACB618}"/>
              </a:ext>
            </a:extLst>
          </p:cNvPr>
          <p:cNvSpPr txBox="1"/>
          <p:nvPr/>
        </p:nvSpPr>
        <p:spPr>
          <a:xfrm>
            <a:off x="7745706" y="90660"/>
            <a:ext cx="3277465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you/one see(s)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king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faut = you must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fumier = manure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navet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turnip</a:t>
            </a: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CustomShape 6">
            <a:hlinkClick r:id="" action="ppaction://noaction">
              <a:snd r:embed="rId4" name="Le Mardi gras.wav"/>
            </a:hlinkClick>
            <a:extLst>
              <a:ext uri="{FF2B5EF4-FFF2-40B4-BE49-F238E27FC236}">
                <a16:creationId xmlns:a16="http://schemas.microsoft.com/office/drawing/2014/main" id="{EEF0836E-4EB6-44DB-9265-9E9C6562164B}"/>
              </a:ext>
            </a:extLst>
          </p:cNvPr>
          <p:cNvSpPr/>
          <p:nvPr/>
        </p:nvSpPr>
        <p:spPr>
          <a:xfrm>
            <a:off x="5448" y="3207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Mardi gras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" name="Google Shape;134;p2">
            <a:hlinkClick r:id="" action="ppaction://noaction">
              <a:snd r:embed="rId5" name="S3_3.wav"/>
            </a:hlinkClick>
            <a:extLst>
              <a:ext uri="{FF2B5EF4-FFF2-40B4-BE49-F238E27FC236}">
                <a16:creationId xmlns:a16="http://schemas.microsoft.com/office/drawing/2014/main" id="{F3325817-CD47-48D2-9557-B617534E36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223675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4;p2">
            <a:hlinkClick r:id="" action="ppaction://noaction">
              <a:snd r:embed="rId7" name="S3_4.wav"/>
            </a:hlinkClick>
            <a:extLst>
              <a:ext uri="{FF2B5EF4-FFF2-40B4-BE49-F238E27FC236}">
                <a16:creationId xmlns:a16="http://schemas.microsoft.com/office/drawing/2014/main" id="{B00BB31B-214E-4216-9BE2-D9CDA443CC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28943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34;p2">
            <a:hlinkClick r:id="" action="ppaction://noaction">
              <a:snd r:embed="rId8" name="S3_5.wav"/>
            </a:hlinkClick>
            <a:extLst>
              <a:ext uri="{FF2B5EF4-FFF2-40B4-BE49-F238E27FC236}">
                <a16:creationId xmlns:a16="http://schemas.microsoft.com/office/drawing/2014/main" id="{C8883659-9B99-4D00-A08E-2ECB73F3F8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897" y="355851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34;p2">
            <a:hlinkClick r:id="" action="ppaction://noaction">
              <a:snd r:embed="rId9" name="S3_6.wav"/>
            </a:hlinkClick>
            <a:extLst>
              <a:ext uri="{FF2B5EF4-FFF2-40B4-BE49-F238E27FC236}">
                <a16:creationId xmlns:a16="http://schemas.microsoft.com/office/drawing/2014/main" id="{01C4A324-D7E3-41C6-B029-237F5ACF0E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143" y="417947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34;p2">
            <a:hlinkClick r:id="" action="ppaction://noaction">
              <a:snd r:embed="rId10" name="S3_7.wav"/>
            </a:hlinkClick>
            <a:extLst>
              <a:ext uri="{FF2B5EF4-FFF2-40B4-BE49-F238E27FC236}">
                <a16:creationId xmlns:a16="http://schemas.microsoft.com/office/drawing/2014/main" id="{DAE2A4D8-4935-467F-A7FC-5D16D6C9A1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483697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34;p2">
            <a:hlinkClick r:id="" action="ppaction://noaction">
              <a:snd r:embed="rId11" name="S3_8.wav"/>
            </a:hlinkClick>
            <a:extLst>
              <a:ext uri="{FF2B5EF4-FFF2-40B4-BE49-F238E27FC236}">
                <a16:creationId xmlns:a16="http://schemas.microsoft.com/office/drawing/2014/main" id="{5B3D4D2A-5C21-4B41-80C6-2880DD5419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542682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FFA974-0C36-4D03-9DDF-EFAD01DF94D4}"/>
              </a:ext>
            </a:extLst>
          </p:cNvPr>
          <p:cNvSpPr txBox="1"/>
          <p:nvPr/>
        </p:nvSpPr>
        <p:spPr>
          <a:xfrm>
            <a:off x="2169174" y="219560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Février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spécial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FA7D97-5A1D-428D-ADE1-E45929345A6D}"/>
              </a:ext>
            </a:extLst>
          </p:cNvPr>
          <p:cNvSpPr txBox="1"/>
          <p:nvPr/>
        </p:nvSpPr>
        <p:spPr>
          <a:xfrm>
            <a:off x="2248919" y="290593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défilés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Mardi gras.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0909A2-682D-48BD-BFAE-427714172AF2}"/>
              </a:ext>
            </a:extLst>
          </p:cNvPr>
          <p:cNvSpPr txBox="1"/>
          <p:nvPr/>
        </p:nvSpPr>
        <p:spPr>
          <a:xfrm>
            <a:off x="2169174" y="3548313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Nice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vendredi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754E20-0B9D-494F-A8AC-BB0173917717}"/>
              </a:ext>
            </a:extLst>
          </p:cNvPr>
          <p:cNvSpPr txBox="1"/>
          <p:nvPr/>
        </p:nvSpPr>
        <p:spPr>
          <a:xfrm>
            <a:off x="2169174" y="418961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l’arrivée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Carnaval.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05CF6-DB85-4514-9BC4-08A1E2A8E6A1}"/>
              </a:ext>
            </a:extLst>
          </p:cNvPr>
          <p:cNvSpPr txBox="1"/>
          <p:nvPr/>
        </p:nvSpPr>
        <p:spPr>
          <a:xfrm>
            <a:off x="2169174" y="4808218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dernier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‘Au rev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r’ au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5B99ACE-D32F-470E-82DB-431C8D461E55}"/>
              </a:ext>
            </a:extLst>
          </p:cNvPr>
          <p:cNvGraphicFramePr>
            <a:graphicFrameLocks noGrp="1"/>
          </p:cNvGraphicFramePr>
          <p:nvPr/>
        </p:nvGraphicFramePr>
        <p:xfrm>
          <a:off x="914950" y="1465294"/>
          <a:ext cx="1254224" cy="455567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224">
                  <a:extLst>
                    <a:ext uri="{9D8B030D-6E8A-4147-A177-3AD203B41FA5}">
                      <a16:colId xmlns:a16="http://schemas.microsoft.com/office/drawing/2014/main" val="1416171692"/>
                    </a:ext>
                  </a:extLst>
                </a:gridCol>
              </a:tblGrid>
              <a:tr h="6508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39927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377974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651401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80797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7437306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62205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0776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EF5FEB2-BDD0-4588-AB99-489851022CEF}"/>
              </a:ext>
            </a:extLst>
          </p:cNvPr>
          <p:cNvSpPr/>
          <p:nvPr/>
        </p:nvSpPr>
        <p:spPr>
          <a:xfrm>
            <a:off x="1205440" y="1505557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[oi]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55278C4-07D1-4472-BAA3-9C08D23069E8}"/>
              </a:ext>
            </a:extLst>
          </p:cNvPr>
          <p:cNvSpPr/>
          <p:nvPr/>
        </p:nvSpPr>
        <p:spPr>
          <a:xfrm>
            <a:off x="2261747" y="2230620"/>
            <a:ext cx="5776610" cy="456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6FD1D57-0037-4C23-8629-2ED6B81AB84D}"/>
              </a:ext>
            </a:extLst>
          </p:cNvPr>
          <p:cNvSpPr/>
          <p:nvPr/>
        </p:nvSpPr>
        <p:spPr>
          <a:xfrm>
            <a:off x="1166528" y="2230621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C62E805-1398-433A-B0C7-811DF28AA854}"/>
              </a:ext>
            </a:extLst>
          </p:cNvPr>
          <p:cNvSpPr/>
          <p:nvPr/>
        </p:nvSpPr>
        <p:spPr>
          <a:xfrm>
            <a:off x="1037609" y="2915649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1E17CA-8F86-465B-BDA4-A8A967819E1B}"/>
              </a:ext>
            </a:extLst>
          </p:cNvPr>
          <p:cNvSpPr/>
          <p:nvPr/>
        </p:nvSpPr>
        <p:spPr>
          <a:xfrm>
            <a:off x="2245837" y="2941552"/>
            <a:ext cx="5756662" cy="4874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04C83F-E78E-48C1-8CD2-FB780D5453AD}"/>
              </a:ext>
            </a:extLst>
          </p:cNvPr>
          <p:cNvSpPr/>
          <p:nvPr/>
        </p:nvSpPr>
        <p:spPr>
          <a:xfrm>
            <a:off x="1166528" y="3503550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58D82EB-FF6B-45A7-B4F1-B55E30807B2C}"/>
              </a:ext>
            </a:extLst>
          </p:cNvPr>
          <p:cNvSpPr/>
          <p:nvPr/>
        </p:nvSpPr>
        <p:spPr>
          <a:xfrm>
            <a:off x="2176102" y="3559629"/>
            <a:ext cx="5226001" cy="450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F4A855A-A352-432B-B319-CAD7241DC302}"/>
              </a:ext>
            </a:extLst>
          </p:cNvPr>
          <p:cNvSpPr/>
          <p:nvPr/>
        </p:nvSpPr>
        <p:spPr>
          <a:xfrm>
            <a:off x="1136218" y="4151942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DB1D2D-1F90-4653-8A63-648A420C6595}"/>
              </a:ext>
            </a:extLst>
          </p:cNvPr>
          <p:cNvSpPr/>
          <p:nvPr/>
        </p:nvSpPr>
        <p:spPr>
          <a:xfrm>
            <a:off x="2225435" y="4232005"/>
            <a:ext cx="538071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E5A49F7-9806-4492-A124-7FBB6A5F5358}"/>
              </a:ext>
            </a:extLst>
          </p:cNvPr>
          <p:cNvSpPr/>
          <p:nvPr/>
        </p:nvSpPr>
        <p:spPr>
          <a:xfrm>
            <a:off x="1043730" y="4796308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3EF70B8-CAD3-4D3D-BA26-93CED4B2FFCA}"/>
              </a:ext>
            </a:extLst>
          </p:cNvPr>
          <p:cNvSpPr/>
          <p:nvPr/>
        </p:nvSpPr>
        <p:spPr>
          <a:xfrm>
            <a:off x="2195125" y="4796308"/>
            <a:ext cx="590759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54903-A980-4181-A357-B88CC227C6EC}"/>
              </a:ext>
            </a:extLst>
          </p:cNvPr>
          <p:cNvSpPr/>
          <p:nvPr/>
        </p:nvSpPr>
        <p:spPr>
          <a:xfrm>
            <a:off x="1053714" y="5446986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A picture containing outdoor, transport, crane&#10;&#10;Description automatically generated">
            <a:extLst>
              <a:ext uri="{FF2B5EF4-FFF2-40B4-BE49-F238E27FC236}">
                <a16:creationId xmlns:a16="http://schemas.microsoft.com/office/drawing/2014/main" id="{B1E423EC-18D0-430B-A04B-4015B5EE0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32" y="3492630"/>
            <a:ext cx="3643668" cy="242759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7DFE1F2-FA3F-4DEA-82FC-BACD6BD5AF6B}"/>
              </a:ext>
            </a:extLst>
          </p:cNvPr>
          <p:cNvSpPr txBox="1"/>
          <p:nvPr/>
        </p:nvSpPr>
        <p:spPr>
          <a:xfrm>
            <a:off x="2241098" y="5480609"/>
            <a:ext cx="635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</a:rPr>
              <a:t>«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du Mardi gras, il faut danser sur le fumier pour av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des navets. » 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21EEA-A291-4219-A4ED-6B013D21AFB2}"/>
              </a:ext>
            </a:extLst>
          </p:cNvPr>
          <p:cNvSpPr txBox="1"/>
          <p:nvPr/>
        </p:nvSpPr>
        <p:spPr>
          <a:xfrm>
            <a:off x="8541404" y="2394469"/>
            <a:ext cx="4426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M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a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r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d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i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g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r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a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CCA77DF-BD40-4552-9BB3-BAB2F6236D77}"/>
              </a:ext>
            </a:extLst>
          </p:cNvPr>
          <p:cNvSpPr/>
          <p:nvPr/>
        </p:nvSpPr>
        <p:spPr>
          <a:xfrm>
            <a:off x="2228598" y="5567610"/>
            <a:ext cx="6359867" cy="11973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C0ADFB-3131-4EF0-AB2B-ACFDE1286C2A}"/>
              </a:ext>
            </a:extLst>
          </p:cNvPr>
          <p:cNvGrpSpPr/>
          <p:nvPr/>
        </p:nvGrpSpPr>
        <p:grpSpPr>
          <a:xfrm>
            <a:off x="10754668" y="1455445"/>
            <a:ext cx="1481376" cy="908098"/>
            <a:chOff x="10462370" y="146240"/>
            <a:chExt cx="1901190" cy="1224686"/>
          </a:xfrm>
        </p:grpSpPr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D97B4B25-C3C1-4A36-9A68-BF717F67C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A1B26E4-2951-4E49-9B62-51CD8481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8A61436C-6087-454A-8F82-0909E72FD2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28589" y="-73552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17" name="S3_2.wav"/>
            </a:hlinkClick>
            <a:extLst>
              <a:ext uri="{FF2B5EF4-FFF2-40B4-BE49-F238E27FC236}">
                <a16:creationId xmlns:a16="http://schemas.microsoft.com/office/drawing/2014/main" id="{90D6E967-D116-4B11-853C-DE39BA6B3BAE}"/>
              </a:ext>
            </a:extLst>
          </p:cNvPr>
          <p:cNvSpPr/>
          <p:nvPr/>
        </p:nvSpPr>
        <p:spPr>
          <a:xfrm>
            <a:off x="3541228" y="107597"/>
            <a:ext cx="4064918" cy="955235"/>
          </a:xfrm>
          <a:prstGeom prst="wedgeRoundRectCallout">
            <a:avLst>
              <a:gd name="adj1" fmla="val -61723"/>
              <a:gd name="adj2" fmla="val -1925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CustomShape 7">
            <a:hlinkClick r:id="" action="ppaction://noaction">
              <a:snd r:embed="rId17" name="S3_2.wav"/>
            </a:hlinkClick>
            <a:extLst>
              <a:ext uri="{FF2B5EF4-FFF2-40B4-BE49-F238E27FC236}">
                <a16:creationId xmlns:a16="http://schemas.microsoft.com/office/drawing/2014/main" id="{02FBED73-0ACA-4016-9E50-751A59F35F2E}"/>
              </a:ext>
            </a:extLst>
          </p:cNvPr>
          <p:cNvSpPr/>
          <p:nvPr/>
        </p:nvSpPr>
        <p:spPr>
          <a:xfrm>
            <a:off x="3541228" y="151278"/>
            <a:ext cx="4064918" cy="1030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note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3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7" y="2777862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36674" y="52599"/>
            <a:ext cx="1151090" cy="11500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ne…pas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32001" y="1261346"/>
            <a:ext cx="120726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make a sentence negative, 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it.</a:t>
            </a: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7" y="2755947"/>
            <a:ext cx="49735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crêpes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82047" y="403512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270" y="2673742"/>
            <a:ext cx="594672" cy="5510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6251619" y="3969461"/>
            <a:ext cx="5562882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6283620" y="3970237"/>
            <a:ext cx="59083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crêpes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9" y="5264798"/>
            <a:ext cx="6483451" cy="1332245"/>
          </a:xfrm>
          <a:prstGeom prst="wedgeRoundRectCallout">
            <a:avLst>
              <a:gd name="adj1" fmla="val -12267"/>
              <a:gd name="adj2" fmla="val 685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Remember: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changes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before a verb starting with a vowel (or a silent h).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For example: 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pas [I don’t like]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106599" y="2777862"/>
            <a:ext cx="5707902" cy="501265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143482" y="2755947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crêpes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41" y="2801254"/>
            <a:ext cx="616018" cy="418700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6550ADB-2310-41FA-ADC3-789346F15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92" y="3995160"/>
            <a:ext cx="616018" cy="418700"/>
          </a:xfrm>
          <a:prstGeom prst="rect">
            <a:avLst/>
          </a:prstGeom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624249" y="4015499"/>
            <a:ext cx="47869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prépares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crêpes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F718810-4A61-43F4-B5A5-BD20A3F89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456" y="3940916"/>
            <a:ext cx="594672" cy="551001"/>
          </a:xfrm>
          <a:prstGeom prst="rect">
            <a:avLst/>
          </a:prstGeom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6975" y="33370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030" y="32885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prepare the pancakes!</a:t>
            </a: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6143482" y="3243851"/>
            <a:ext cx="58020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prepare the pancakes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A85C458A-4637-4C05-84A4-500D32DB6F4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78178" y="3305599"/>
            <a:ext cx="404055" cy="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237" y="47012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608292" y="46527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prepare the pancakes!</a:t>
            </a: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C20FA265-E995-409D-AA8F-07FEFDE884E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87992" y="460065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DEB70226-2914-41F3-80C1-086AAC5A480A}"/>
              </a:ext>
            </a:extLst>
          </p:cNvPr>
          <p:cNvSpPr txBox="1"/>
          <p:nvPr/>
        </p:nvSpPr>
        <p:spPr>
          <a:xfrm>
            <a:off x="6192046" y="4552151"/>
            <a:ext cx="59999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don’t prepare the pancakes!</a:t>
            </a:r>
          </a:p>
        </p:txBody>
      </p:sp>
      <p:pic>
        <p:nvPicPr>
          <p:cNvPr id="5" name="Picture 4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84A51924-C04F-4459-9173-E928202A3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77" y="1716193"/>
            <a:ext cx="1348748" cy="10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7" grpId="0"/>
      <p:bldP spid="62" grpId="0"/>
      <p:bldP spid="47" grpId="0" animBg="1"/>
      <p:bldP spid="42" grpId="0" animBg="1"/>
      <p:bldP spid="55" grpId="0"/>
      <p:bldP spid="24" grpId="0" animBg="1"/>
      <p:bldP spid="35" grpId="0" animBg="1"/>
      <p:bldP spid="36" grpId="0"/>
      <p:bldP spid="38" grpId="0"/>
      <p:bldP spid="50" grpId="0"/>
      <p:bldP spid="51" grpId="0"/>
      <p:bldP spid="54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Le Mardi gras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Mardi gras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40326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712793" y="1188331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célèbre…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16">
            <a:hlinkClick r:id="" action="ppaction://noaction" highlightClick="1">
              <a:snd r:embed="rId5" name="S5_3.wav"/>
            </a:hlinkClick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239635" y="119733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6" name="S5_4.wav"/>
            </a:hlinkClick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241633" y="1844814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7" name="S5_5.wav"/>
            </a:hlinkClick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241633" y="249570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8" name="S5_6.wav"/>
            </a:hlinkClick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241633" y="313560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9" name="S5_7.wav"/>
            </a:hlinkClick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241633" y="377426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Action Button: Custom 16">
            <a:hlinkClick r:id="" action="ppaction://noaction" highlightClick="1">
              <a:snd r:embed="rId10" name="S5_8.wav"/>
            </a:hlinkClick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235075" y="4439555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Action Button: Custom 16">
            <a:hlinkClick r:id="" action="ppaction://noaction" highlightClick="1">
              <a:snd r:embed="rId11" name="S5_9.wav"/>
            </a:hlinkClick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235075" y="5079451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Action Button: Custom 16">
            <a:hlinkClick r:id="" action="ppaction://noaction" highlightClick="1">
              <a:snd r:embed="rId12" name="S5_10.wav"/>
            </a:hlinkClick>
            <a:extLst>
              <a:ext uri="{FF2B5EF4-FFF2-40B4-BE49-F238E27FC236}">
                <a16:creationId xmlns:a16="http://schemas.microsoft.com/office/drawing/2014/main" id="{8C238CDA-B97B-4484-9915-65C86A85794D}"/>
              </a:ext>
            </a:extLst>
          </p:cNvPr>
          <p:cNvSpPr/>
          <p:nvPr/>
        </p:nvSpPr>
        <p:spPr>
          <a:xfrm>
            <a:off x="235075" y="5699070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5C8F7-8C5A-48F9-9604-B32DFC9E38DD}"/>
              </a:ext>
            </a:extLst>
          </p:cNvPr>
          <p:cNvSpPr/>
          <p:nvPr/>
        </p:nvSpPr>
        <p:spPr>
          <a:xfrm>
            <a:off x="5153658" y="1137681"/>
            <a:ext cx="281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le Mardi gras.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C0BB9B-44AF-4A8E-8AFB-74F68F93077E}"/>
              </a:ext>
            </a:extLst>
          </p:cNvPr>
          <p:cNvCxnSpPr/>
          <p:nvPr/>
        </p:nvCxnSpPr>
        <p:spPr>
          <a:xfrm>
            <a:off x="8331131" y="828053"/>
            <a:ext cx="0" cy="564375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5F11727-09CE-4991-A335-E455E52DAB49}"/>
              </a:ext>
            </a:extLst>
          </p:cNvPr>
          <p:cNvSpPr/>
          <p:nvPr/>
        </p:nvSpPr>
        <p:spPr>
          <a:xfrm>
            <a:off x="8376100" y="1172433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Mardi gras.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F61909E-539B-47CC-B26B-92593C417B70}"/>
              </a:ext>
            </a:extLst>
          </p:cNvPr>
          <p:cNvSpPr/>
          <p:nvPr/>
        </p:nvSpPr>
        <p:spPr>
          <a:xfrm>
            <a:off x="5155472" y="1780413"/>
            <a:ext cx="2383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les crêpes.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2999F8-A3FF-454E-A72F-8C3810F1F63D}"/>
              </a:ext>
            </a:extLst>
          </p:cNvPr>
          <p:cNvSpPr/>
          <p:nvPr/>
        </p:nvSpPr>
        <p:spPr>
          <a:xfrm>
            <a:off x="8376100" y="1755453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crêpes.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71385D5-079D-4971-BEC7-7CDBD0504186}"/>
              </a:ext>
            </a:extLst>
          </p:cNvPr>
          <p:cNvSpPr/>
          <p:nvPr/>
        </p:nvSpPr>
        <p:spPr>
          <a:xfrm>
            <a:off x="5153658" y="2476358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recette.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F639ED0-384C-45F0-A9DB-AD0E6104199C}"/>
              </a:ext>
            </a:extLst>
          </p:cNvPr>
          <p:cNvSpPr/>
          <p:nvPr/>
        </p:nvSpPr>
        <p:spPr>
          <a:xfrm>
            <a:off x="8376100" y="2511110"/>
            <a:ext cx="2432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la recette.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CD80FFE-EC13-4A15-A8AE-4CEF4FA0E2B1}"/>
              </a:ext>
            </a:extLst>
          </p:cNvPr>
          <p:cNvSpPr/>
          <p:nvPr/>
        </p:nvSpPr>
        <p:spPr>
          <a:xfrm>
            <a:off x="5153658" y="3104207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faim.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BAD6D8A-BEDD-49D9-8622-D037256F0693}"/>
              </a:ext>
            </a:extLst>
          </p:cNvPr>
          <p:cNvSpPr/>
          <p:nvPr/>
        </p:nvSpPr>
        <p:spPr>
          <a:xfrm>
            <a:off x="8376100" y="3138959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faim.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A8E3A5A-40D9-418F-AFFA-3068E2F21A0E}"/>
              </a:ext>
            </a:extLst>
          </p:cNvPr>
          <p:cNvSpPr/>
          <p:nvPr/>
        </p:nvSpPr>
        <p:spPr>
          <a:xfrm>
            <a:off x="5191435" y="3811340"/>
            <a:ext cx="2073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Maman.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C017EBB-2801-4E5B-BF03-12CF7C7FF905}"/>
              </a:ext>
            </a:extLst>
          </p:cNvPr>
          <p:cNvSpPr/>
          <p:nvPr/>
        </p:nvSpPr>
        <p:spPr>
          <a:xfrm>
            <a:off x="8396729" y="3777359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Maman.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DC5062-6C7F-4308-B097-A91E9AE9DDA5}"/>
              </a:ext>
            </a:extLst>
          </p:cNvPr>
          <p:cNvSpPr/>
          <p:nvPr/>
        </p:nvSpPr>
        <p:spPr>
          <a:xfrm>
            <a:off x="5189454" y="4527115"/>
            <a:ext cx="1489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œufs.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4B240AA-AEAD-46F6-92D2-BC16262B97C0}"/>
              </a:ext>
            </a:extLst>
          </p:cNvPr>
          <p:cNvSpPr/>
          <p:nvPr/>
        </p:nvSpPr>
        <p:spPr>
          <a:xfrm>
            <a:off x="8384554" y="4528403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œufs.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C38399C-AAA1-422B-9CFD-2ECAE65F27D4}"/>
              </a:ext>
            </a:extLst>
          </p:cNvPr>
          <p:cNvSpPr/>
          <p:nvPr/>
        </p:nvSpPr>
        <p:spPr>
          <a:xfrm>
            <a:off x="5189454" y="5091306"/>
            <a:ext cx="2279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contente.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CCEB096-33FD-4F39-8404-F0FE3B8E8AE9}"/>
              </a:ext>
            </a:extLst>
          </p:cNvPr>
          <p:cNvSpPr/>
          <p:nvPr/>
        </p:nvSpPr>
        <p:spPr>
          <a:xfrm>
            <a:off x="8371977" y="5112783"/>
            <a:ext cx="165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contente.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408A37A-87E8-489B-86A9-5701285ACB8C}"/>
              </a:ext>
            </a:extLst>
          </p:cNvPr>
          <p:cNvSpPr/>
          <p:nvPr/>
        </p:nvSpPr>
        <p:spPr>
          <a:xfrm>
            <a:off x="5189454" y="5748264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pourquoi 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56F3520-2D88-47C1-980A-6E56366EB1D0}"/>
              </a:ext>
            </a:extLst>
          </p:cNvPr>
          <p:cNvSpPr/>
          <p:nvPr/>
        </p:nvSpPr>
        <p:spPr>
          <a:xfrm>
            <a:off x="8371977" y="5727304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pourquoi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6CEEAB-3228-4AEC-9B47-793F4BEC47E2}"/>
              </a:ext>
            </a:extLst>
          </p:cNvPr>
          <p:cNvSpPr txBox="1"/>
          <p:nvPr/>
        </p:nvSpPr>
        <p:spPr>
          <a:xfrm>
            <a:off x="747402" y="1844814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4303CD-45C4-49BC-ADB2-F5579F37F45C}"/>
              </a:ext>
            </a:extLst>
          </p:cNvPr>
          <p:cNvSpPr txBox="1"/>
          <p:nvPr/>
        </p:nvSpPr>
        <p:spPr>
          <a:xfrm>
            <a:off x="747401" y="2487907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n’utilise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6F03B2-D7F7-4B93-B80F-B5784E73256A}"/>
              </a:ext>
            </a:extLst>
          </p:cNvPr>
          <p:cNvSpPr txBox="1"/>
          <p:nvPr/>
        </p:nvSpPr>
        <p:spPr>
          <a:xfrm>
            <a:off x="743882" y="3160601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701A37-A266-4EEB-93F1-1648C6E9B1AD}"/>
              </a:ext>
            </a:extLst>
          </p:cNvPr>
          <p:cNvSpPr txBox="1"/>
          <p:nvPr/>
        </p:nvSpPr>
        <p:spPr>
          <a:xfrm>
            <a:off x="743881" y="3804733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C1A033-389D-4CE7-910E-D54574D64080}"/>
              </a:ext>
            </a:extLst>
          </p:cNvPr>
          <p:cNvSpPr txBox="1"/>
          <p:nvPr/>
        </p:nvSpPr>
        <p:spPr>
          <a:xfrm>
            <a:off x="712793" y="4474980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1F513B-811F-4EB5-9B9D-8D0B266843A5}"/>
              </a:ext>
            </a:extLst>
          </p:cNvPr>
          <p:cNvSpPr txBox="1"/>
          <p:nvPr/>
        </p:nvSpPr>
        <p:spPr>
          <a:xfrm>
            <a:off x="712792" y="5118073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0A9209-0C30-4E43-973E-EF7FFD1C2697}"/>
              </a:ext>
            </a:extLst>
          </p:cNvPr>
          <p:cNvSpPr txBox="1"/>
          <p:nvPr/>
        </p:nvSpPr>
        <p:spPr>
          <a:xfrm>
            <a:off x="739743" y="5722383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242493B-4AB9-4812-A448-A74FCA642DB4}"/>
              </a:ext>
            </a:extLst>
          </p:cNvPr>
          <p:cNvSpPr/>
          <p:nvPr/>
        </p:nvSpPr>
        <p:spPr>
          <a:xfrm>
            <a:off x="4890521" y="1180755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2DE29E5-D34A-41A2-9F4B-C17D8FF6C642}"/>
              </a:ext>
            </a:extLst>
          </p:cNvPr>
          <p:cNvSpPr/>
          <p:nvPr/>
        </p:nvSpPr>
        <p:spPr>
          <a:xfrm>
            <a:off x="8384554" y="1760225"/>
            <a:ext cx="2731145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55CC139-5CD6-4953-B7CD-24F59649EDF0}"/>
              </a:ext>
            </a:extLst>
          </p:cNvPr>
          <p:cNvSpPr/>
          <p:nvPr/>
        </p:nvSpPr>
        <p:spPr>
          <a:xfrm>
            <a:off x="5068949" y="2537376"/>
            <a:ext cx="22953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ED4FACE-1F13-4EA7-8D8B-D5FED06DBFA7}"/>
              </a:ext>
            </a:extLst>
          </p:cNvPr>
          <p:cNvSpPr/>
          <p:nvPr/>
        </p:nvSpPr>
        <p:spPr>
          <a:xfrm>
            <a:off x="4873224" y="3225027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A91BE2F-89F4-4C0F-AD42-BC823F8EAB7B}"/>
              </a:ext>
            </a:extLst>
          </p:cNvPr>
          <p:cNvSpPr/>
          <p:nvPr/>
        </p:nvSpPr>
        <p:spPr>
          <a:xfrm>
            <a:off x="4844407" y="3859085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596D97A-834F-4077-BA90-7EF2C7F79985}"/>
              </a:ext>
            </a:extLst>
          </p:cNvPr>
          <p:cNvSpPr/>
          <p:nvPr/>
        </p:nvSpPr>
        <p:spPr>
          <a:xfrm>
            <a:off x="4844407" y="4573958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1A136811-E280-4ECB-84B5-2506AC33DD17}"/>
              </a:ext>
            </a:extLst>
          </p:cNvPr>
          <p:cNvSpPr/>
          <p:nvPr/>
        </p:nvSpPr>
        <p:spPr>
          <a:xfrm>
            <a:off x="8381890" y="5098362"/>
            <a:ext cx="205920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6052D7C-D8A2-4D07-B774-C1B5071FD4C0}"/>
              </a:ext>
            </a:extLst>
          </p:cNvPr>
          <p:cNvSpPr/>
          <p:nvPr/>
        </p:nvSpPr>
        <p:spPr>
          <a:xfrm>
            <a:off x="8435799" y="5732414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480DFE9-6FEF-4067-8902-8606E40B68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64" y="2211289"/>
            <a:ext cx="1528927" cy="42875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A69D57E-8436-4B33-87B3-3898271AD80B}"/>
              </a:ext>
            </a:extLst>
          </p:cNvPr>
          <p:cNvSpPr txBox="1"/>
          <p:nvPr/>
        </p:nvSpPr>
        <p:spPr>
          <a:xfrm>
            <a:off x="1455" y="605754"/>
            <a:ext cx="259626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recette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recipe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4E8F4D-453C-4379-BEAF-48CE5B6992D9}"/>
              </a:ext>
            </a:extLst>
          </p:cNvPr>
          <p:cNvSpPr txBox="1"/>
          <p:nvPr/>
        </p:nvSpPr>
        <p:spPr>
          <a:xfrm>
            <a:off x="-5629" y="6191378"/>
            <a:ext cx="1219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g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s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|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d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g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|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i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   g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D154F95F-3DCD-482D-8EA6-E5AE37819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49589" y="-74296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16" name="S5_2.wav"/>
            </a:hlinkClick>
            <a:extLst>
              <a:ext uri="{FF2B5EF4-FFF2-40B4-BE49-F238E27FC236}">
                <a16:creationId xmlns:a16="http://schemas.microsoft.com/office/drawing/2014/main" id="{F3918287-C99C-4D52-897A-7C68421F9C4F}"/>
              </a:ext>
            </a:extLst>
          </p:cNvPr>
          <p:cNvSpPr/>
          <p:nvPr/>
        </p:nvSpPr>
        <p:spPr>
          <a:xfrm>
            <a:off x="3762228" y="106853"/>
            <a:ext cx="5470652" cy="860949"/>
          </a:xfrm>
          <a:prstGeom prst="wedgeRoundRectCallout">
            <a:avLst>
              <a:gd name="adj1" fmla="val -61723"/>
              <a:gd name="adj2" fmla="val -1925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CustomShape 7">
            <a:hlinkClick r:id="" action="ppaction://noaction">
              <a:snd r:embed="rId16" name="S5_2.wav"/>
            </a:hlinkClick>
            <a:extLst>
              <a:ext uri="{FF2B5EF4-FFF2-40B4-BE49-F238E27FC236}">
                <a16:creationId xmlns:a16="http://schemas.microsoft.com/office/drawing/2014/main" id="{FA1A43DB-FB43-418E-81D6-9D649B568A87}"/>
              </a:ext>
            </a:extLst>
          </p:cNvPr>
          <p:cNvSpPr/>
          <p:nvPr/>
        </p:nvSpPr>
        <p:spPr>
          <a:xfrm>
            <a:off x="3762228" y="150534"/>
            <a:ext cx="5527844" cy="7876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phrase.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7" name="Picture 56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FE21C571-8682-4EDA-8092-F8E9118446C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37" y="30374"/>
            <a:ext cx="1358844" cy="10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14709" y="2016384"/>
          <a:ext cx="11728761" cy="3859560"/>
        </p:xfrm>
        <a:graphic>
          <a:graphicData uri="http://schemas.openxmlformats.org/drawingml/2006/table">
            <a:tbl>
              <a:tblPr/>
              <a:tblGrid>
                <a:gridCol w="44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3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602">
                  <a:extLst>
                    <a:ext uri="{9D8B030D-6E8A-4147-A177-3AD203B41FA5}">
                      <a16:colId xmlns:a16="http://schemas.microsoft.com/office/drawing/2014/main" val="2807937063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200" u="none" strike="noStrike" kern="1200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recette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recette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des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des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S6_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34039" y="304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S6_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34039" y="3521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S6_5 Tu cherches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34039" y="39877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S6_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34039" y="4493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S6_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38359" y="49853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S6_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34039" y="54284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10" name="S6_1 ECOUTE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71984" y="639050"/>
            <a:ext cx="10344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Pierre is not happy.  Adèle suggests why.</a:t>
            </a:r>
            <a:b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does she say? She doesn’t finish her sentences, so you have to!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C6F261-98C8-4C49-A2F3-BD68CB767A11}"/>
              </a:ext>
            </a:extLst>
          </p:cNvPr>
          <p:cNvSpPr/>
          <p:nvPr/>
        </p:nvSpPr>
        <p:spPr>
          <a:xfrm>
            <a:off x="752176" y="3026212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23">
            <a:hlinkClick r:id="" action="ppaction://noaction">
              <a:snd r:embed="rId11" name="S6_9.wav"/>
            </a:hlinkClick>
            <a:extLst>
              <a:ext uri="{FF2B5EF4-FFF2-40B4-BE49-F238E27FC236}">
                <a16:creationId xmlns:a16="http://schemas.microsoft.com/office/drawing/2014/main" id="{FF894A3B-A1DC-4D90-92BD-EB54996BA423}"/>
              </a:ext>
            </a:extLst>
          </p:cNvPr>
          <p:cNvSpPr/>
          <p:nvPr/>
        </p:nvSpPr>
        <p:spPr>
          <a:xfrm>
            <a:off x="11612700" y="30420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4">
            <a:hlinkClick r:id="" action="ppaction://noaction">
              <a:snd r:embed="rId12" name="S6_10.wav"/>
            </a:hlinkClick>
            <a:extLst>
              <a:ext uri="{FF2B5EF4-FFF2-40B4-BE49-F238E27FC236}">
                <a16:creationId xmlns:a16="http://schemas.microsoft.com/office/drawing/2014/main" id="{6DBCF77F-DBFC-4396-A2B7-855F2086BABF}"/>
              </a:ext>
            </a:extLst>
          </p:cNvPr>
          <p:cNvSpPr/>
          <p:nvPr/>
        </p:nvSpPr>
        <p:spPr>
          <a:xfrm>
            <a:off x="11612700" y="352120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25">
            <a:hlinkClick r:id="" action="ppaction://noaction">
              <a:snd r:embed="rId13" name="S6_11.wav"/>
            </a:hlinkClick>
            <a:extLst>
              <a:ext uri="{FF2B5EF4-FFF2-40B4-BE49-F238E27FC236}">
                <a16:creationId xmlns:a16="http://schemas.microsoft.com/office/drawing/2014/main" id="{2B40951D-73DB-48EF-8B91-FBE5EC29E1C4}"/>
              </a:ext>
            </a:extLst>
          </p:cNvPr>
          <p:cNvSpPr/>
          <p:nvPr/>
        </p:nvSpPr>
        <p:spPr>
          <a:xfrm>
            <a:off x="11612700" y="39877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6">
            <a:hlinkClick r:id="" action="ppaction://noaction">
              <a:snd r:embed="rId14" name="S6_12.wav"/>
            </a:hlinkClick>
            <a:extLst>
              <a:ext uri="{FF2B5EF4-FFF2-40B4-BE49-F238E27FC236}">
                <a16:creationId xmlns:a16="http://schemas.microsoft.com/office/drawing/2014/main" id="{A045867C-2C75-4703-9559-39EDF491FA20}"/>
              </a:ext>
            </a:extLst>
          </p:cNvPr>
          <p:cNvSpPr/>
          <p:nvPr/>
        </p:nvSpPr>
        <p:spPr>
          <a:xfrm>
            <a:off x="11612700" y="446407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27">
            <a:hlinkClick r:id="" action="ppaction://noaction">
              <a:snd r:embed="rId15" name="S6_13.wav"/>
            </a:hlinkClick>
            <a:extLst>
              <a:ext uri="{FF2B5EF4-FFF2-40B4-BE49-F238E27FC236}">
                <a16:creationId xmlns:a16="http://schemas.microsoft.com/office/drawing/2014/main" id="{34A70EEA-E921-4389-B9EE-D7C63E6486A7}"/>
              </a:ext>
            </a:extLst>
          </p:cNvPr>
          <p:cNvSpPr/>
          <p:nvPr/>
        </p:nvSpPr>
        <p:spPr>
          <a:xfrm>
            <a:off x="11605292" y="49608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8">
            <a:hlinkClick r:id="" action="ppaction://noaction">
              <a:snd r:embed="rId16" name="S6_14.wav"/>
            </a:hlinkClick>
            <a:extLst>
              <a:ext uri="{FF2B5EF4-FFF2-40B4-BE49-F238E27FC236}">
                <a16:creationId xmlns:a16="http://schemas.microsoft.com/office/drawing/2014/main" id="{B34C47D2-B425-4BF8-830C-D034C3B973B7}"/>
              </a:ext>
            </a:extLst>
          </p:cNvPr>
          <p:cNvSpPr/>
          <p:nvPr/>
        </p:nvSpPr>
        <p:spPr>
          <a:xfrm>
            <a:off x="11612700" y="542848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hlinkClick r:id="" action="ppaction://noaction">
              <a:snd r:embed="rId17" name="S6_2.wav"/>
            </a:hlinkClick>
            <a:extLst>
              <a:ext uri="{FF2B5EF4-FFF2-40B4-BE49-F238E27FC236}">
                <a16:creationId xmlns:a16="http://schemas.microsoft.com/office/drawing/2014/main" id="{1D37BA85-2831-459C-8F1E-F0F459FFF9A8}"/>
              </a:ext>
            </a:extLst>
          </p:cNvPr>
          <p:cNvSpPr/>
          <p:nvPr/>
        </p:nvSpPr>
        <p:spPr>
          <a:xfrm>
            <a:off x="1538381" y="1499345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1-6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194873-19F5-4623-BA3C-12195AAD2BCE}"/>
              </a:ext>
            </a:extLst>
          </p:cNvPr>
          <p:cNvSpPr/>
          <p:nvPr/>
        </p:nvSpPr>
        <p:spPr>
          <a:xfrm>
            <a:off x="6452830" y="3508800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A6E885D-0920-418E-ADB6-B3C04B0C1DB8}"/>
              </a:ext>
            </a:extLst>
          </p:cNvPr>
          <p:cNvSpPr/>
          <p:nvPr/>
        </p:nvSpPr>
        <p:spPr>
          <a:xfrm>
            <a:off x="697677" y="3989282"/>
            <a:ext cx="559566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39D0DE8-ED7C-422C-A2A8-138793F7573C}"/>
              </a:ext>
            </a:extLst>
          </p:cNvPr>
          <p:cNvSpPr/>
          <p:nvPr/>
        </p:nvSpPr>
        <p:spPr>
          <a:xfrm>
            <a:off x="697677" y="4442441"/>
            <a:ext cx="3421348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47D8786-2CBC-4795-B5C5-A9069ECC0785}"/>
              </a:ext>
            </a:extLst>
          </p:cNvPr>
          <p:cNvSpPr/>
          <p:nvPr/>
        </p:nvSpPr>
        <p:spPr>
          <a:xfrm>
            <a:off x="6464166" y="4920609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888B4AF-1A51-49D4-9DFE-7D48B3834613}"/>
              </a:ext>
            </a:extLst>
          </p:cNvPr>
          <p:cNvSpPr/>
          <p:nvPr/>
        </p:nvSpPr>
        <p:spPr>
          <a:xfrm>
            <a:off x="752176" y="542848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42F67C6-EFB4-4B85-8C73-759718F86A7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2"/>
          <a:stretch/>
        </p:blipFill>
        <p:spPr>
          <a:xfrm flipH="1">
            <a:off x="-34028" y="1844876"/>
            <a:ext cx="1572409" cy="1085635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0EC09A-8B65-424F-94EB-15EF19F78DB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3"/>
          <a:stretch/>
        </p:blipFill>
        <p:spPr>
          <a:xfrm>
            <a:off x="10349580" y="4707781"/>
            <a:ext cx="1222785" cy="21502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42B016-4208-47F4-988B-3C3FFDB1175D}"/>
              </a:ext>
            </a:extLst>
          </p:cNvPr>
          <p:cNvGrpSpPr/>
          <p:nvPr/>
        </p:nvGrpSpPr>
        <p:grpSpPr>
          <a:xfrm>
            <a:off x="8699178" y="2370224"/>
            <a:ext cx="2673745" cy="2085618"/>
            <a:chOff x="-2780978" y="2298510"/>
            <a:chExt cx="2673745" cy="2085618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6F22881C-AA64-4F58-AE10-343E677B07A7}"/>
                </a:ext>
              </a:extLst>
            </p:cNvPr>
            <p:cNvSpPr/>
            <p:nvPr/>
          </p:nvSpPr>
          <p:spPr>
            <a:xfrm>
              <a:off x="-2780978" y="2605400"/>
              <a:ext cx="2673745" cy="1778728"/>
            </a:xfrm>
            <a:prstGeom prst="cloudCallout">
              <a:avLst>
                <a:gd name="adj1" fmla="val 34412"/>
                <a:gd name="adj2" fmla="val 63671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" name="Picture 1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CFCE0C-4DCD-4E77-B841-17800562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7496" y="2298510"/>
              <a:ext cx="1855289" cy="1855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7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SL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Mardi gras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Haïti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404" y="914055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69D57E-8436-4B33-87B3-3898271AD80B}"/>
              </a:ext>
            </a:extLst>
          </p:cNvPr>
          <p:cNvSpPr txBox="1"/>
          <p:nvPr/>
        </p:nvSpPr>
        <p:spPr>
          <a:xfrm>
            <a:off x="5892515" y="283045"/>
            <a:ext cx="546104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bataille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battle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vêtements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clothes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s’amuse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 ! – you have a good time!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4E8F4D-453C-4379-BEAF-48CE5B6992D9}"/>
              </a:ext>
            </a:extLst>
          </p:cNvPr>
          <p:cNvSpPr txBox="1"/>
          <p:nvPr/>
        </p:nvSpPr>
        <p:spPr>
          <a:xfrm>
            <a:off x="-5629" y="6191378"/>
            <a:ext cx="1219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g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s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|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d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g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|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i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   g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D154F95F-3DCD-482D-8EA6-E5AE37819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763" y="551823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6" name="SL_2.wav"/>
            </a:hlinkClick>
            <a:extLst>
              <a:ext uri="{FF2B5EF4-FFF2-40B4-BE49-F238E27FC236}">
                <a16:creationId xmlns:a16="http://schemas.microsoft.com/office/drawing/2014/main" id="{F3918287-C99C-4D52-897A-7C68421F9C4F}"/>
              </a:ext>
            </a:extLst>
          </p:cNvPr>
          <p:cNvSpPr/>
          <p:nvPr/>
        </p:nvSpPr>
        <p:spPr>
          <a:xfrm>
            <a:off x="1139402" y="732972"/>
            <a:ext cx="1935187" cy="517321"/>
          </a:xfrm>
          <a:prstGeom prst="wedgeRoundRectCallout">
            <a:avLst>
              <a:gd name="adj1" fmla="val -74712"/>
              <a:gd name="adj2" fmla="val -1925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CustomShape 7">
            <a:hlinkClick r:id="" action="ppaction://noaction">
              <a:snd r:embed="rId6" name="SL_2.wav"/>
            </a:hlinkClick>
            <a:extLst>
              <a:ext uri="{FF2B5EF4-FFF2-40B4-BE49-F238E27FC236}">
                <a16:creationId xmlns:a16="http://schemas.microsoft.com/office/drawing/2014/main" id="{FA1A43DB-FB43-418E-81D6-9D649B568A87}"/>
              </a:ext>
            </a:extLst>
          </p:cNvPr>
          <p:cNvSpPr/>
          <p:nvPr/>
        </p:nvSpPr>
        <p:spPr>
          <a:xfrm>
            <a:off x="1139402" y="781352"/>
            <a:ext cx="213133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hlinkClick r:id="" action="ppaction://noaction">
              <a:snd r:embed="rId7" name="SL_3.wav"/>
            </a:hlinkClick>
            <a:extLst>
              <a:ext uri="{FF2B5EF4-FFF2-40B4-BE49-F238E27FC236}">
                <a16:creationId xmlns:a16="http://schemas.microsoft.com/office/drawing/2014/main" id="{9927070B-31ED-4185-AC32-4657D9A17A06}"/>
              </a:ext>
            </a:extLst>
          </p:cNvPr>
          <p:cNvSpPr/>
          <p:nvPr/>
        </p:nvSpPr>
        <p:spPr>
          <a:xfrm>
            <a:off x="62098" y="1305397"/>
            <a:ext cx="71903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Carnaval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d’Haïti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(“Mardi gras”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Kanaval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créole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fête au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de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février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group of people in a parade&#10;&#10;Description automatically generated with low confidence">
            <a:extLst>
              <a:ext uri="{FF2B5EF4-FFF2-40B4-BE49-F238E27FC236}">
                <a16:creationId xmlns:a16="http://schemas.microsoft.com/office/drawing/2014/main" id="{FD4791B4-B7A4-4002-86E7-B0A8CB85C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5" y="1408085"/>
            <a:ext cx="4876800" cy="447675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7BC821B9-A589-44AC-B891-96B22513C89B}"/>
              </a:ext>
            </a:extLst>
          </p:cNvPr>
          <p:cNvGrpSpPr/>
          <p:nvPr/>
        </p:nvGrpSpPr>
        <p:grpSpPr>
          <a:xfrm>
            <a:off x="10990385" y="36444"/>
            <a:ext cx="1249634" cy="870922"/>
            <a:chOff x="10462370" y="146240"/>
            <a:chExt cx="1901190" cy="1224686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949DB379-00CE-437E-9E4F-9D85F2AF1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6871347-1D79-41B7-9A8F-C27C3AE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68" name="TextBox 67">
            <a:hlinkClick r:id="" action="ppaction://noaction">
              <a:snd r:embed="rId11" name="SL_4.wav"/>
            </a:hlinkClick>
            <a:extLst>
              <a:ext uri="{FF2B5EF4-FFF2-40B4-BE49-F238E27FC236}">
                <a16:creationId xmlns:a16="http://schemas.microsoft.com/office/drawing/2014/main" id="{BCD8AF40-54C4-4445-A455-29AEABF18694}"/>
              </a:ext>
            </a:extLst>
          </p:cNvPr>
          <p:cNvSpPr txBox="1"/>
          <p:nvPr/>
        </p:nvSpPr>
        <p:spPr>
          <a:xfrm>
            <a:off x="167054" y="2873842"/>
            <a:ext cx="719031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Pendant la fête il y a des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défilés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batailles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confetti et beaucoup de musiques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populaires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(par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 rara).</a:t>
            </a: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69" name="TextBox 68">
            <a:hlinkClick r:id="" action="ppaction://noaction">
              <a:snd r:embed="rId12" name="SL_5.wav"/>
            </a:hlinkClick>
            <a:extLst>
              <a:ext uri="{FF2B5EF4-FFF2-40B4-BE49-F238E27FC236}">
                <a16:creationId xmlns:a16="http://schemas.microsoft.com/office/drawing/2014/main" id="{26E50DCE-1CE6-49D6-A73E-92126903E752}"/>
              </a:ext>
            </a:extLst>
          </p:cNvPr>
          <p:cNvSpPr txBox="1"/>
          <p:nvPr/>
        </p:nvSpPr>
        <p:spPr>
          <a:xfrm>
            <a:off x="167054" y="4496416"/>
            <a:ext cx="70853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on danse, 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instruments, 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masques et des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vêtements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multicolores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s’amuse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bien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80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4397</TotalTime>
  <Words>1980</Words>
  <Application>Microsoft Office PowerPoint</Application>
  <PresentationFormat>Widescreen</PresentationFormat>
  <Paragraphs>236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</vt:lpstr>
      <vt:lpstr>Berlin Sans FB Demi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prononcer</vt:lpstr>
      <vt:lpstr>prononcer</vt:lpstr>
      <vt:lpstr>Making sentences negative</vt:lpstr>
      <vt:lpstr>lire</vt:lpstr>
      <vt:lpstr>écouter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Tom Dawes</cp:lastModifiedBy>
  <cp:revision>47</cp:revision>
  <dcterms:created xsi:type="dcterms:W3CDTF">2021-07-02T19:27:01Z</dcterms:created>
  <dcterms:modified xsi:type="dcterms:W3CDTF">2023-02-02T19:27:12Z</dcterms:modified>
</cp:coreProperties>
</file>