
<file path=[Content_Types].xml><?xml version="1.0" encoding="utf-8"?>
<Types xmlns="http://schemas.openxmlformats.org/package/2006/content-types">
  <Default Extension="gif" ContentType="image/gif"/>
  <Default Extension="jfif" ContentType="image/jpeg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16"/>
  </p:notesMasterIdLst>
  <p:sldIdLst>
    <p:sldId id="275" r:id="rId2"/>
    <p:sldId id="378" r:id="rId3"/>
    <p:sldId id="804" r:id="rId4"/>
    <p:sldId id="799" r:id="rId5"/>
    <p:sldId id="757" r:id="rId6"/>
    <p:sldId id="451" r:id="rId7"/>
    <p:sldId id="625" r:id="rId8"/>
    <p:sldId id="805" r:id="rId9"/>
    <p:sldId id="801" r:id="rId10"/>
    <p:sldId id="796" r:id="rId11"/>
    <p:sldId id="797" r:id="rId12"/>
    <p:sldId id="798" r:id="rId13"/>
    <p:sldId id="803" r:id="rId14"/>
    <p:sldId id="290" r:id="rId1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D600"/>
    <a:srgbClr val="FF0066"/>
    <a:srgbClr val="EFF9F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9A056419-FFE2-4D67-A8E2-F4FE81332330}" v="7" dt="2023-01-20T16:16:39.265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1653" autoAdjust="0"/>
    <p:restoredTop sz="66913" autoAdjust="0"/>
  </p:normalViewPr>
  <p:slideViewPr>
    <p:cSldViewPr snapToGrid="0">
      <p:cViewPr varScale="1">
        <p:scale>
          <a:sx n="57" d="100"/>
          <a:sy n="57" d="100"/>
        </p:scale>
        <p:origin x="1834" y="58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3" d="2"/>
        <a:sy n="3" d="2"/>
      </p:scale>
      <p:origin x="0" y="0"/>
    </p:cViewPr>
  </p:notesTextViewPr>
  <p:sorterViewPr>
    <p:cViewPr>
      <p:scale>
        <a:sx n="100" d="100"/>
        <a:sy n="100" d="100"/>
      </p:scale>
      <p:origin x="0" y="-48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microsoft.com/office/2015/10/relationships/revisionInfo" Target="revisionInfo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DA2C99A-C469-487C-B7F3-BEA3E06E0D84}" type="datetimeFigureOut">
              <a:rPr lang="en-GB" smtClean="0"/>
              <a:t>21/01/2023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F88A7DB-3951-47CF-8E53-B42241E8667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6735921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3" Type="http://schemas.openxmlformats.org/officeDocument/2006/relationships/hyperlink" Target="http://www.fetedeslumieres.lyon.fr/en" TargetMode="External"/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4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</p:spPr>
      </p:sp>
      <p:sp>
        <p:nvSpPr>
          <p:cNvPr id="285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5680" cy="3599640"/>
          </a:xfrm>
          <a:prstGeom prst="rect">
            <a:avLst/>
          </a:prstGeom>
        </p:spPr>
        <p:txBody>
          <a:bodyPr lIns="0" tIns="0" rIns="0" bIns="0"/>
          <a:lstStyle/>
          <a:p>
            <a:pPr marL="216000" indent="-216000">
              <a:lnSpc>
                <a:spcPct val="100000"/>
              </a:lnSpc>
            </a:pP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Artwork by Steve Clarke. Pronoun pictures from NCELP (www.ncelp.org). All additional pictures selected from </a:t>
            </a:r>
            <a:r>
              <a:rPr lang="en-GB" sz="1200" b="0" strike="noStrike" spc="-1" dirty="0" err="1">
                <a:solidFill>
                  <a:srgbClr val="000000"/>
                </a:solidFill>
                <a:latin typeface="Calibri"/>
                <a:ea typeface="Calibri"/>
              </a:rPr>
              <a:t>Pixabay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 and are available under a Creative Commons license, no</a:t>
            </a:r>
          </a:p>
          <a:p>
            <a:pPr marL="216000" indent="-216000">
              <a:lnSpc>
                <a:spcPct val="100000"/>
              </a:lnSpc>
            </a:pP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attribution required.</a:t>
            </a:r>
            <a:endParaRPr lang="en-GB" sz="1200" b="0" strike="noStrike" spc="-1" dirty="0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endParaRPr lang="en-GB" sz="1200" b="0" strike="noStrike" spc="-1" dirty="0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r>
              <a:rPr lang="en-GB" sz="1200" b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Frequency of new words:</a:t>
            </a:r>
            <a:endParaRPr lang="en-GB" sz="1200" b="0" strike="noStrike" spc="-1" dirty="0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Phonics:  Revisit [é] and </a:t>
            </a:r>
            <a:r>
              <a:rPr lang="en-GB" sz="1200" b="1" strike="noStrike" spc="-1" dirty="0" err="1">
                <a:solidFill>
                  <a:srgbClr val="002060"/>
                </a:solidFill>
                <a:latin typeface="Century Gothic"/>
                <a:ea typeface="Century Gothic"/>
              </a:rPr>
              <a:t>SfE</a:t>
            </a:r>
            <a:endParaRPr lang="en-GB" sz="1200" b="1" strike="noStrike" spc="-1" dirty="0">
              <a:solidFill>
                <a:srgbClr val="002060"/>
              </a:solidFill>
              <a:latin typeface="Century Gothic"/>
              <a:ea typeface="Century Gothic"/>
            </a:endParaRPr>
          </a:p>
          <a:p>
            <a:pPr marL="216000" indent="-216000">
              <a:lnSpc>
                <a:spcPct val="100000"/>
              </a:lnSpc>
            </a:pPr>
            <a:r>
              <a:rPr lang="fr-FR" sz="1200" b="1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é(et, ez, er) </a:t>
            </a:r>
            <a:r>
              <a:rPr lang="fr-FR" sz="1200" b="0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répéter [630] écrire [382]  bébé [2271] donner [46] parler [106] et [6] nez [2661] </a:t>
            </a:r>
          </a:p>
          <a:p>
            <a:pPr marL="216000" indent="-216000">
              <a:lnSpc>
                <a:spcPct val="100000"/>
              </a:lnSpc>
            </a:pPr>
            <a:r>
              <a:rPr lang="fr-FR" sz="1200" b="1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SFE - </a:t>
            </a:r>
            <a:r>
              <a:rPr lang="fr-FR" sz="1200" b="0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timide [3835] monde [77] moderne [1239] centre [491] douze [1664]</a:t>
            </a:r>
            <a:endParaRPr lang="it-IT" sz="1200" b="0" i="0" strike="noStrike" spc="-1" dirty="0">
              <a:solidFill>
                <a:srgbClr val="002060"/>
              </a:solidFill>
              <a:latin typeface="Century Gothic"/>
              <a:ea typeface="Century Gothic"/>
            </a:endParaRPr>
          </a:p>
          <a:p>
            <a:pPr marL="216000" indent="-216000">
              <a:lnSpc>
                <a:spcPct val="100000"/>
              </a:lnSpc>
            </a:pPr>
            <a:endParaRPr lang="it-IT" sz="1200" b="1" strike="noStrike" spc="-1" dirty="0">
              <a:solidFill>
                <a:srgbClr val="002060"/>
              </a:solidFill>
              <a:latin typeface="Century Gothic"/>
              <a:ea typeface="Century Gothic"/>
            </a:endParaRPr>
          </a:p>
          <a:p>
            <a:pPr marL="216000" indent="-216000">
              <a:lnSpc>
                <a:spcPct val="100000"/>
              </a:lnSpc>
            </a:pPr>
            <a:r>
              <a:rPr lang="it-IT" sz="1200" b="1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Vocabulary</a:t>
            </a:r>
            <a:r>
              <a:rPr lang="it-IT" sz="1200" b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: </a:t>
            </a:r>
            <a:r>
              <a:rPr lang="fr-FR" sz="1200" b="1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la lumière </a:t>
            </a:r>
            <a:r>
              <a:rPr lang="fr-FR" sz="1200" b="0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[1059] </a:t>
            </a:r>
            <a:r>
              <a:rPr lang="fr-FR" sz="1200" b="1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le soir </a:t>
            </a:r>
            <a:r>
              <a:rPr lang="fr-FR" sz="1200" b="0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[397]</a:t>
            </a:r>
          </a:p>
          <a:p>
            <a:pPr marL="216000" indent="-216000">
              <a:lnSpc>
                <a:spcPct val="100000"/>
              </a:lnSpc>
            </a:pPr>
            <a:r>
              <a:rPr lang="fr-FR" sz="1200" b="1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Revisit 1</a:t>
            </a:r>
            <a:r>
              <a:rPr lang="fr-FR" sz="1200" b="0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: étudier [960] </a:t>
            </a:r>
            <a:r>
              <a:rPr lang="fr-FR" sz="1200" b="1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gagner</a:t>
            </a:r>
            <a:r>
              <a:rPr lang="fr-FR" sz="1200" b="0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 [258] cacher [914] </a:t>
            </a:r>
            <a:r>
              <a:rPr lang="fr-FR" sz="1200" b="1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pratiquer </a:t>
            </a:r>
            <a:r>
              <a:rPr lang="fr-FR" sz="1200" b="0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[1268] présenter [209] prononcer [706] trouver [83] école [477] porte [696] pays [114] carte [955] </a:t>
            </a:r>
            <a:r>
              <a:rPr lang="fr-FR" sz="1200" b="1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dictionnaire </a:t>
            </a:r>
            <a:r>
              <a:rPr lang="fr-FR" sz="1200" b="0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[4094] </a:t>
            </a:r>
            <a:r>
              <a:rPr lang="fr-FR" sz="1200" b="1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prix</a:t>
            </a:r>
            <a:r>
              <a:rPr lang="fr-FR" sz="1200" b="0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 [310] </a:t>
            </a:r>
            <a:r>
              <a:rPr lang="fr-FR" sz="1200" b="1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salle</a:t>
            </a:r>
            <a:r>
              <a:rPr lang="fr-FR" sz="1200" b="0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 [812] sur [16] à (meaning ‘at’)[4]</a:t>
            </a:r>
          </a:p>
          <a:p>
            <a:pPr marL="216000" indent="-216000">
              <a:lnSpc>
                <a:spcPct val="100000"/>
              </a:lnSpc>
            </a:pPr>
            <a:r>
              <a:rPr lang="fr-FR" sz="1200" b="1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Revisit 2</a:t>
            </a:r>
            <a:r>
              <a:rPr lang="fr-FR" sz="1200" b="0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: </a:t>
            </a:r>
            <a:r>
              <a:rPr lang="fr-FR" sz="1200" b="1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centre commercial [</a:t>
            </a:r>
            <a:r>
              <a:rPr lang="fr-FR" sz="1200" b="0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491/908] </a:t>
            </a:r>
            <a:r>
              <a:rPr lang="fr-FR" sz="1200" b="1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église </a:t>
            </a:r>
            <a:r>
              <a:rPr lang="fr-FR" sz="1200" b="0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[1782] </a:t>
            </a:r>
            <a:r>
              <a:rPr lang="fr-FR" sz="1200" b="1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magasin</a:t>
            </a:r>
            <a:r>
              <a:rPr lang="fr-FR" sz="1200" b="0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 [1738] </a:t>
            </a:r>
            <a:r>
              <a:rPr lang="fr-FR" sz="1200" b="1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pont </a:t>
            </a:r>
            <a:r>
              <a:rPr lang="fr-FR" sz="1200" b="0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[1889] </a:t>
            </a:r>
            <a:r>
              <a:rPr lang="fr-FR" sz="1200" b="1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rue </a:t>
            </a:r>
            <a:r>
              <a:rPr lang="fr-FR" sz="1200" b="0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[598] excellent [1225] différent [350] idéal [1429] important [215] indépendant [954] moderne [1239] propre [237] sale [2906] des [de-2] </a:t>
            </a:r>
          </a:p>
          <a:p>
            <a:pPr marL="216000" indent="-216000">
              <a:lnSpc>
                <a:spcPct val="100000"/>
              </a:lnSpc>
            </a:pPr>
            <a:r>
              <a:rPr lang="en-GB" sz="1100" dirty="0" err="1">
                <a:solidFill>
                  <a:schemeClr val="dk1"/>
                </a:solidFill>
                <a:effectLst/>
                <a:latin typeface="Century Gothic" panose="020B0502020202020204" pitchFamily="34" charset="0"/>
                <a:ea typeface="+mn-ea"/>
                <a:cs typeface="+mn-cs"/>
              </a:rPr>
              <a:t>Londsale</a:t>
            </a:r>
            <a:r>
              <a:rPr lang="en-GB" sz="1100" dirty="0">
                <a:solidFill>
                  <a:schemeClr val="dk1"/>
                </a:solidFill>
                <a:effectLst/>
                <a:latin typeface="Century Gothic" panose="020B0502020202020204" pitchFamily="34" charset="0"/>
                <a:ea typeface="+mn-ea"/>
                <a:cs typeface="+mn-cs"/>
              </a:rPr>
              <a:t>, D., &amp; Le Bras, Y.  (2009). </a:t>
            </a:r>
            <a:r>
              <a:rPr lang="en-GB" sz="1100" i="1" dirty="0">
                <a:solidFill>
                  <a:schemeClr val="dk1"/>
                </a:solidFill>
                <a:effectLst/>
                <a:latin typeface="Century Gothic" panose="020B0502020202020204" pitchFamily="34" charset="0"/>
                <a:ea typeface="+mn-ea"/>
                <a:cs typeface="+mn-cs"/>
              </a:rPr>
              <a:t>A Frequency Dictionary of French: Core vocabulary for learners </a:t>
            </a:r>
            <a:r>
              <a:rPr lang="en-GB" sz="1100" dirty="0">
                <a:solidFill>
                  <a:schemeClr val="dk1"/>
                </a:solidFill>
                <a:effectLst/>
                <a:latin typeface="Century Gothic" panose="020B0502020202020204" pitchFamily="34" charset="0"/>
                <a:ea typeface="+mn-ea"/>
                <a:cs typeface="+mn-cs"/>
              </a:rPr>
              <a:t>London: Routledge.</a:t>
            </a:r>
          </a:p>
          <a:p>
            <a:pPr marL="216000" indent="-216000">
              <a:lnSpc>
                <a:spcPct val="100000"/>
              </a:lnSpc>
            </a:pPr>
            <a:endParaRPr lang="en-GB" sz="1100" b="0" strike="noStrike" spc="-1" dirty="0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r>
              <a:rPr lang="en-GB" sz="11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The frequency rankings for words that occur in this PowerPoint which have been</a:t>
            </a:r>
            <a:r>
              <a:rPr lang="en-GB" sz="1100" b="0" i="1" strike="noStrike" spc="-1" dirty="0">
                <a:solidFill>
                  <a:srgbClr val="000000"/>
                </a:solidFill>
                <a:latin typeface="Calibri"/>
                <a:ea typeface="Calibri"/>
              </a:rPr>
              <a:t> previously</a:t>
            </a:r>
            <a:r>
              <a:rPr lang="en-GB" sz="11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 introduced in these resources are given in the SOW and in the resources that first</a:t>
            </a:r>
          </a:p>
          <a:p>
            <a:pPr marL="216000" indent="-216000">
              <a:lnSpc>
                <a:spcPct val="100000"/>
              </a:lnSpc>
            </a:pPr>
            <a:r>
              <a:rPr lang="en-GB" sz="11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introduced and formally re-visited those words. </a:t>
            </a:r>
            <a:endParaRPr lang="en-GB" sz="1100" b="0" strike="noStrike" spc="-1" dirty="0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For any </a:t>
            </a:r>
            <a:r>
              <a:rPr lang="en-GB" sz="1200" b="0" i="1" strike="noStrike" spc="-1" dirty="0">
                <a:solidFill>
                  <a:srgbClr val="000000"/>
                </a:solidFill>
                <a:latin typeface="Calibri"/>
                <a:ea typeface="Calibri"/>
              </a:rPr>
              <a:t>other 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words that occur incidentally in this PowerPoint, frequency rankings will be provided in the notes field wherever possible.</a:t>
            </a:r>
            <a:endParaRPr lang="en-GB" sz="1200" b="0" strike="noStrike" spc="-1" dirty="0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endParaRPr lang="en-GB" sz="1200" b="0" strike="noStrike" spc="-1" dirty="0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endParaRPr lang="en-GB" sz="1200" b="0" strike="noStrike" spc="-1" dirty="0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endParaRPr lang="en-GB" sz="1200" b="0" strike="noStrike" spc="-1" dirty="0">
              <a:latin typeface="Arial"/>
            </a:endParaRPr>
          </a:p>
        </p:txBody>
      </p:sp>
      <p:sp>
        <p:nvSpPr>
          <p:cNvPr id="286" name="CustomShape 3"/>
          <p:cNvSpPr/>
          <p:nvPr/>
        </p:nvSpPr>
        <p:spPr>
          <a:xfrm>
            <a:off x="3884760" y="8685360"/>
            <a:ext cx="2971080" cy="4579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CD74213-264C-415B-8B29-4DFEF3354BDA}" type="slidenum">
              <a:rPr kumimoji="0" lang="en-GB" sz="1200" b="0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en-GB" sz="12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 1">
            <a:extLst>
              <a:ext uri="{FF2B5EF4-FFF2-40B4-BE49-F238E27FC236}">
                <a16:creationId xmlns:a16="http://schemas.microsoft.com/office/drawing/2014/main" id="{81A2A5C5-5043-4518-B089-45895BB67D9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Timing: 2 minutes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Aim: </a:t>
            </a:r>
            <a:r>
              <a:rPr lang="en-GB" b="0" dirty="0"/>
              <a:t>to present the use of </a:t>
            </a:r>
            <a:r>
              <a:rPr lang="en-GB" b="1" i="1" dirty="0"/>
              <a:t>Est-</a:t>
            </a:r>
            <a:r>
              <a:rPr lang="en-GB" b="1" i="1" dirty="0" err="1"/>
              <a:t>ce</a:t>
            </a:r>
            <a:r>
              <a:rPr lang="en-GB" b="1" i="1" dirty="0"/>
              <a:t> que </a:t>
            </a:r>
            <a:r>
              <a:rPr lang="en-GB" b="0" dirty="0"/>
              <a:t>to ask questions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Procedure:</a:t>
            </a:r>
            <a:endParaRPr lang="en-GB" dirty="0"/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r>
              <a:rPr lang="en-GB" dirty="0"/>
              <a:t>Click through the animations to present the information.</a:t>
            </a:r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r>
              <a:rPr lang="en-GB" dirty="0"/>
              <a:t>Elicit English translations for the French examples provided. </a:t>
            </a:r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endParaRPr lang="en-GB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dirty="0"/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62960733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 1">
            <a:extLst>
              <a:ext uri="{FF2B5EF4-FFF2-40B4-BE49-F238E27FC236}">
                <a16:creationId xmlns:a16="http://schemas.microsoft.com/office/drawing/2014/main" id="{81A2A5C5-5043-4518-B089-45895BB67D9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Timing: 2 minutes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Aim: </a:t>
            </a:r>
            <a:r>
              <a:rPr lang="en-GB" b="0" dirty="0"/>
              <a:t>to practise pronouncing </a:t>
            </a:r>
            <a:r>
              <a:rPr lang="en-GB" b="1" i="1" dirty="0"/>
              <a:t>Est-</a:t>
            </a:r>
            <a:r>
              <a:rPr lang="en-GB" b="1" i="1" dirty="0" err="1"/>
              <a:t>ce</a:t>
            </a:r>
            <a:r>
              <a:rPr lang="en-GB" b="1" i="1" dirty="0"/>
              <a:t> que</a:t>
            </a:r>
            <a:endParaRPr lang="en-GB" b="0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Procedure:</a:t>
            </a:r>
            <a:endParaRPr lang="en-GB" dirty="0"/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r>
              <a:rPr lang="en-GB" dirty="0"/>
              <a:t>Click through the animations to present the information.</a:t>
            </a:r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r>
              <a:rPr lang="en-GB" dirty="0"/>
              <a:t>Click each audio button to hear </a:t>
            </a:r>
            <a:r>
              <a:rPr lang="en-GB" b="1" i="1" dirty="0"/>
              <a:t>Est-</a:t>
            </a:r>
            <a:r>
              <a:rPr lang="en-GB" b="1" i="1" dirty="0" err="1"/>
              <a:t>ce</a:t>
            </a:r>
            <a:r>
              <a:rPr lang="en-GB" b="1" i="1" dirty="0"/>
              <a:t> que </a:t>
            </a:r>
            <a:r>
              <a:rPr lang="en-GB" dirty="0"/>
              <a:t>at three different speeds.</a:t>
            </a:r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endParaRPr lang="en-GB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dirty="0"/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03745860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 1">
            <a:extLst>
              <a:ext uri="{FF2B5EF4-FFF2-40B4-BE49-F238E27FC236}">
                <a16:creationId xmlns:a16="http://schemas.microsoft.com/office/drawing/2014/main" id="{79BA0C89-9DD4-4D7A-BACA-65BA963792F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 dirty="0"/>
              <a:t>Timing: 5 minutes</a:t>
            </a:r>
          </a:p>
          <a:p>
            <a:endParaRPr lang="en-US" b="1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 dirty="0"/>
              <a:t>Aim: </a:t>
            </a:r>
            <a:r>
              <a:rPr lang="en-US" b="0" dirty="0"/>
              <a:t>to </a:t>
            </a:r>
            <a:r>
              <a:rPr lang="en-US" b="0" dirty="0" err="1"/>
              <a:t>practise</a:t>
            </a:r>
            <a:r>
              <a:rPr lang="en-US" b="0" dirty="0"/>
              <a:t> written recognition of </a:t>
            </a:r>
            <a:r>
              <a:rPr lang="en-US" b="1" dirty="0" err="1"/>
              <a:t>est-ce</a:t>
            </a:r>
            <a:r>
              <a:rPr lang="en-US" b="1" dirty="0"/>
              <a:t> que </a:t>
            </a:r>
            <a:r>
              <a:rPr lang="en-US" b="0" dirty="0"/>
              <a:t>questions and contrast them with sentences which could either be statements or raised intonation questions (though without punctuation this is unclear); this reinforces the idea that </a:t>
            </a:r>
            <a:r>
              <a:rPr lang="en-US" b="1" dirty="0" err="1"/>
              <a:t>est-ce</a:t>
            </a:r>
            <a:r>
              <a:rPr lang="en-US" b="1" dirty="0"/>
              <a:t> que </a:t>
            </a:r>
            <a:r>
              <a:rPr lang="en-US" b="0" dirty="0"/>
              <a:t>is a written question mark.</a:t>
            </a:r>
            <a:endParaRPr lang="en-US" b="0" baseline="0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b="1" dirty="0"/>
          </a:p>
          <a:p>
            <a:r>
              <a:rPr lang="en-US" b="1" dirty="0"/>
              <a:t>Procedure:</a:t>
            </a:r>
          </a:p>
          <a:p>
            <a:pPr marL="228600" indent="-228600">
              <a:buAutoNum type="arabicPeriod"/>
            </a:pPr>
            <a:r>
              <a:rPr lang="en-US" b="0" dirty="0"/>
              <a:t>Pupils read the sentences and determine if they are definitely questions or could be either statements or questions.</a:t>
            </a:r>
          </a:p>
          <a:p>
            <a:pPr marL="228600" indent="-228600">
              <a:buAutoNum type="arabicPeriod"/>
            </a:pPr>
            <a:r>
              <a:rPr lang="en-US" b="0" dirty="0"/>
              <a:t>They add punctuation – either ? or ?/.</a:t>
            </a:r>
          </a:p>
          <a:p>
            <a:pPr marL="228600" indent="-228600">
              <a:buAutoNum type="arabicPeriod"/>
            </a:pPr>
            <a:r>
              <a:rPr lang="en-US" b="0" dirty="0"/>
              <a:t>Click to provide punctuation.</a:t>
            </a:r>
          </a:p>
          <a:p>
            <a:pPr marL="228600" indent="-228600">
              <a:buAutoNum type="arabicPeriod"/>
            </a:pPr>
            <a:r>
              <a:rPr lang="en-US" b="0" dirty="0"/>
              <a:t>Elicit English meanings of each question orally.</a:t>
            </a:r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70422405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4813" cy="3084513"/>
          </a:xfrm>
          <a:prstGeom prst="rect">
            <a:avLst/>
          </a:prstGeom>
        </p:spPr>
      </p:sp>
      <p:sp>
        <p:nvSpPr>
          <p:cNvPr id="309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4960" cy="3598920"/>
          </a:xfrm>
          <a:prstGeom prst="rect">
            <a:avLst/>
          </a:prstGeom>
        </p:spPr>
        <p:txBody>
          <a:bodyPr lIns="0" tIns="0" rIns="0" bIns="0"/>
          <a:lstStyle/>
          <a:p>
            <a:pPr marL="216000" indent="-21528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Timing: 3 minutes</a:t>
            </a:r>
          </a:p>
          <a:p>
            <a:pPr marL="216000" indent="-215280">
              <a:lnSpc>
                <a:spcPct val="100000"/>
              </a:lnSpc>
            </a:pPr>
            <a:endParaRPr lang="en-GB" sz="1200" b="1" strike="noStrike" spc="-1" dirty="0">
              <a:solidFill>
                <a:srgbClr val="000000"/>
              </a:solidFill>
              <a:latin typeface="Calibri"/>
              <a:ea typeface="Calibri"/>
            </a:endParaRPr>
          </a:p>
          <a:p>
            <a:pPr marL="216000" indent="-21528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Aim: 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to practise spoken pronunciation of both intonation and </a:t>
            </a:r>
            <a:r>
              <a:rPr lang="en-GB" sz="1200" b="1" i="1" strike="noStrike" spc="-1" dirty="0" err="1">
                <a:solidFill>
                  <a:srgbClr val="000000"/>
                </a:solidFill>
                <a:latin typeface="Calibri"/>
                <a:ea typeface="Calibri"/>
              </a:rPr>
              <a:t>est-ce</a:t>
            </a:r>
            <a:r>
              <a:rPr lang="en-GB" sz="1200" b="1" i="1" strike="noStrike" spc="-1" dirty="0">
                <a:solidFill>
                  <a:srgbClr val="000000"/>
                </a:solidFill>
                <a:latin typeface="Calibri"/>
                <a:ea typeface="Calibri"/>
              </a:rPr>
              <a:t> que 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questions.</a:t>
            </a:r>
          </a:p>
          <a:p>
            <a:pPr marL="216000" indent="-215280">
              <a:lnSpc>
                <a:spcPct val="100000"/>
              </a:lnSpc>
            </a:pPr>
            <a:endParaRPr lang="en-GB" sz="1200" b="0" strike="noStrike" spc="-1" dirty="0">
              <a:solidFill>
                <a:srgbClr val="000000"/>
              </a:solidFill>
              <a:latin typeface="Calibri"/>
              <a:ea typeface="Calibri"/>
            </a:endParaRPr>
          </a:p>
          <a:p>
            <a:pPr marL="216000" indent="-21528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Procedure:</a:t>
            </a:r>
          </a:p>
          <a:p>
            <a:pPr marL="229320" indent="-228600">
              <a:lnSpc>
                <a:spcPct val="100000"/>
              </a:lnSpc>
              <a:buAutoNum type="arabicPeriod"/>
            </a:pPr>
            <a:r>
              <a:rPr lang="en-GB" sz="1200" b="0" strike="noStrike" spc="-1" dirty="0">
                <a:solidFill>
                  <a:srgbClr val="000000"/>
                </a:solidFill>
                <a:latin typeface="Calibri"/>
              </a:rPr>
              <a:t>Pupils practise reading aloud the questions from the previous task, chorally.</a:t>
            </a:r>
          </a:p>
          <a:p>
            <a:pPr marL="229320" indent="-228600">
              <a:lnSpc>
                <a:spcPct val="100000"/>
              </a:lnSpc>
              <a:buAutoNum type="arabicPeriod"/>
            </a:pPr>
            <a:r>
              <a:rPr lang="en-GB" sz="1200" b="0" strike="noStrike" spc="-1" dirty="0">
                <a:solidFill>
                  <a:srgbClr val="000000"/>
                </a:solidFill>
                <a:latin typeface="Calibri"/>
              </a:rPr>
              <a:t>Click the audio buttons to listen and check pronunciation and intonation.</a:t>
            </a:r>
            <a:endParaRPr lang="en-GB" sz="1200" b="0" strike="noStrike" spc="-1" dirty="0">
              <a:latin typeface="Arial"/>
            </a:endParaRPr>
          </a:p>
          <a:p>
            <a:pPr marL="228600" marR="0" lvl="0" indent="-22716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Tx/>
              <a:buFont typeface="Century Gothic"/>
              <a:buAutoNum type="arabicPeriod"/>
              <a:tabLst/>
              <a:defRPr/>
            </a:pPr>
            <a:r>
              <a:rPr lang="en-GB" sz="1200" b="0" strike="noStrike" spc="-1" dirty="0">
                <a:latin typeface="Arial"/>
              </a:rPr>
              <a:t>Elicit from pupils whether each question is for Pierre (</a:t>
            </a:r>
            <a:r>
              <a:rPr lang="en-GB" sz="1200" b="0" strike="noStrike" spc="-1" dirty="0" err="1">
                <a:latin typeface="Arial"/>
              </a:rPr>
              <a:t>tu</a:t>
            </a:r>
            <a:r>
              <a:rPr lang="en-GB" sz="1200" b="0" strike="noStrike" spc="-1" dirty="0">
                <a:latin typeface="Arial"/>
              </a:rPr>
              <a:t>) or Pierre’s father, </a:t>
            </a:r>
            <a:r>
              <a:rPr lang="en-GB" sz="1200" b="0" strike="noStrike" spc="-1" dirty="0" err="1">
                <a:latin typeface="Arial"/>
              </a:rPr>
              <a:t>Hervé</a:t>
            </a:r>
            <a:r>
              <a:rPr lang="en-GB" sz="1200" b="0" strike="noStrike" spc="-1" dirty="0">
                <a:latin typeface="Arial"/>
              </a:rPr>
              <a:t> (</a:t>
            </a:r>
            <a:r>
              <a:rPr lang="en-GB" sz="1200" b="0" strike="noStrike" spc="-1" dirty="0" err="1">
                <a:latin typeface="Arial"/>
              </a:rPr>
              <a:t>vous</a:t>
            </a:r>
            <a:r>
              <a:rPr lang="en-GB" sz="1200" b="0" strike="noStrike" spc="-1" dirty="0">
                <a:latin typeface="Arial"/>
              </a:rPr>
              <a:t>).</a:t>
            </a:r>
          </a:p>
          <a:p>
            <a:pPr marL="228600" marR="0" lvl="0" indent="-22716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Tx/>
              <a:buFont typeface="Century Gothic"/>
              <a:buAutoNum type="arabicPeriod"/>
              <a:tabLst/>
              <a:defRPr/>
            </a:pPr>
            <a:r>
              <a:rPr lang="en-GB" sz="1200" b="0" strike="noStrike" spc="-1" dirty="0">
                <a:latin typeface="Arial"/>
              </a:rPr>
              <a:t>Teacher asks ‘Question </a:t>
            </a:r>
            <a:r>
              <a:rPr lang="en-GB" sz="1200" b="0" strike="noStrike" spc="-1" dirty="0" err="1">
                <a:latin typeface="Arial"/>
              </a:rPr>
              <a:t>numéro</a:t>
            </a:r>
            <a:r>
              <a:rPr lang="en-GB" sz="1200" b="0" strike="noStrike" spc="-1" dirty="0">
                <a:latin typeface="Arial"/>
              </a:rPr>
              <a:t> 1 – </a:t>
            </a:r>
            <a:r>
              <a:rPr lang="en-GB" sz="1200" b="0" strike="noStrike" spc="-1" dirty="0" err="1">
                <a:latin typeface="Arial"/>
              </a:rPr>
              <a:t>c’est</a:t>
            </a:r>
            <a:r>
              <a:rPr lang="en-GB" sz="1200" b="0" strike="noStrike" spc="-1" dirty="0">
                <a:latin typeface="Arial"/>
              </a:rPr>
              <a:t> pour Pierre </a:t>
            </a:r>
            <a:r>
              <a:rPr lang="en-GB" sz="1200" b="0" strike="noStrike" spc="-1" dirty="0" err="1">
                <a:latin typeface="Arial"/>
              </a:rPr>
              <a:t>ou</a:t>
            </a:r>
            <a:r>
              <a:rPr lang="en-GB" sz="1200" b="0" strike="noStrike" spc="-1" dirty="0">
                <a:latin typeface="Arial"/>
              </a:rPr>
              <a:t> </a:t>
            </a:r>
            <a:r>
              <a:rPr lang="en-GB" sz="1200" b="0" strike="noStrike" spc="-1" dirty="0" err="1">
                <a:latin typeface="Arial"/>
              </a:rPr>
              <a:t>Hervé</a:t>
            </a:r>
            <a:r>
              <a:rPr lang="en-GB" sz="1200" b="0" strike="noStrike" spc="-1" dirty="0">
                <a:latin typeface="Arial"/>
              </a:rPr>
              <a:t> ?’</a:t>
            </a:r>
          </a:p>
          <a:p>
            <a:pPr marL="228600" marR="0" lvl="0" indent="-22716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Tx/>
              <a:buFont typeface="Century Gothic"/>
              <a:buAutoNum type="arabicPeriod"/>
              <a:tabLst/>
              <a:defRPr/>
            </a:pPr>
            <a:r>
              <a:rPr lang="en-GB" sz="1200" b="0" strike="noStrike" spc="-1" dirty="0">
                <a:latin typeface="Arial"/>
              </a:rPr>
              <a:t>Click to bring up an image of either Pierre or </a:t>
            </a:r>
            <a:r>
              <a:rPr lang="en-GB" sz="1200" b="0" strike="noStrike" spc="-1" dirty="0" err="1">
                <a:latin typeface="Arial"/>
              </a:rPr>
              <a:t>Hervé</a:t>
            </a:r>
            <a:r>
              <a:rPr lang="en-GB" sz="1200" b="0" strike="noStrike" spc="-1" dirty="0">
                <a:latin typeface="Arial"/>
              </a:rPr>
              <a:t>.</a:t>
            </a:r>
          </a:p>
          <a:p>
            <a:pPr marL="228600" marR="0" lvl="0" indent="-22716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Tx/>
              <a:buFont typeface="Century Gothic"/>
              <a:buAutoNum type="arabicPeriod"/>
              <a:tabLst/>
              <a:defRPr/>
            </a:pPr>
            <a:endParaRPr lang="en-GB" sz="1200" b="0" strike="noStrike" spc="-1" dirty="0">
              <a:latin typeface="Arial"/>
            </a:endParaRPr>
          </a:p>
          <a:p>
            <a:pPr marL="144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Tx/>
              <a:buFont typeface="Century Gothic"/>
              <a:buNone/>
              <a:tabLst/>
              <a:defRPr/>
            </a:pPr>
            <a:r>
              <a:rPr lang="en-GB" sz="1200" b="1" strike="noStrike" spc="-1" dirty="0">
                <a:latin typeface="Arial"/>
              </a:rPr>
              <a:t>Transcript:</a:t>
            </a:r>
            <a:br>
              <a:rPr lang="en-GB" sz="1200" b="1" strike="noStrike" spc="-1" dirty="0">
                <a:latin typeface="Arial"/>
              </a:rPr>
            </a:br>
            <a:r>
              <a:rPr kumimoji="0" lang="es-ES_tradnl" sz="1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Vous décorez la maison avec des bougies ?</a:t>
            </a:r>
            <a:endParaRPr kumimoji="0" lang="en-GB" sz="12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</a:endParaRPr>
          </a:p>
          <a:p>
            <a:pPr marL="144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Tx/>
              <a:buFont typeface="Century Gothic"/>
              <a:buNone/>
              <a:tabLst/>
              <a:defRPr/>
            </a:pPr>
            <a:r>
              <a:rPr kumimoji="0" lang="fr-FR" sz="1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Est-ce que tu regardes le spectacle le soir ?</a:t>
            </a:r>
            <a:endParaRPr kumimoji="0" lang="en-GB" sz="12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</a:endParaRPr>
          </a:p>
          <a:p>
            <a:pPr marL="144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Tx/>
              <a:buFont typeface="Century Gothic"/>
              <a:buNone/>
              <a:tabLst/>
              <a:defRPr/>
            </a:pPr>
            <a:r>
              <a:rPr kumimoji="0" lang="fr-FR" sz="1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Tu as froid le soir ?</a:t>
            </a:r>
            <a:endParaRPr kumimoji="0" lang="en-GB" sz="12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</a:endParaRPr>
          </a:p>
          <a:p>
            <a:pPr marL="144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Tx/>
              <a:buFont typeface="Century Gothic"/>
              <a:buNone/>
              <a:tabLst/>
              <a:defRPr/>
            </a:pPr>
            <a:r>
              <a:rPr kumimoji="0" lang="fr-FR" sz="1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Est-ce que vous marchez dans la rue ?</a:t>
            </a:r>
            <a:endParaRPr kumimoji="0" lang="en-GB" sz="12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</a:endParaRPr>
          </a:p>
          <a:p>
            <a:pPr marL="144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Tx/>
              <a:buFont typeface="Century Gothic"/>
              <a:buNone/>
              <a:tabLst/>
              <a:defRPr/>
            </a:pPr>
            <a:r>
              <a:rPr kumimoji="0" lang="fr-FR" sz="1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Est-ce que tu visites un château ?</a:t>
            </a:r>
            <a:endParaRPr kumimoji="0" lang="en-GB" sz="12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</a:endParaRPr>
          </a:p>
          <a:p>
            <a:pPr marL="144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Tx/>
              <a:buFont typeface="Century Gothic"/>
              <a:buNone/>
              <a:tabLst/>
              <a:defRPr/>
            </a:pPr>
            <a:r>
              <a:rPr kumimoji="0" lang="fr-FR" sz="1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Est-ce que vous mangez dehors ?</a:t>
            </a:r>
            <a:endParaRPr kumimoji="0" lang="en-GB" sz="12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</a:endParaRPr>
          </a:p>
          <a:p>
            <a:pPr marL="144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Tx/>
              <a:buFont typeface="Century Gothic"/>
              <a:buNone/>
              <a:tabLst/>
              <a:defRPr/>
            </a:pPr>
            <a:r>
              <a:rPr kumimoji="0" lang="fr-FR" sz="1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Tu portes une écharpe et des gants ?</a:t>
            </a:r>
            <a:endParaRPr kumimoji="0" lang="en-GB" sz="12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</a:endParaRPr>
          </a:p>
          <a:p>
            <a:pPr marL="144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Tx/>
              <a:buFont typeface="Century Gothic"/>
              <a:buNone/>
              <a:tabLst/>
              <a:defRPr/>
            </a:pPr>
            <a:r>
              <a:rPr kumimoji="0" lang="fr-FR" sz="1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Est-ce que vous chantez des chansons ?</a:t>
            </a:r>
            <a:endParaRPr kumimoji="0" lang="en-GB" sz="12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</a:endParaRPr>
          </a:p>
          <a:p>
            <a:pPr marL="144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Tx/>
              <a:buFont typeface="Century Gothic"/>
              <a:buNone/>
              <a:tabLst/>
              <a:defRPr/>
            </a:pPr>
            <a:r>
              <a:rPr kumimoji="0" lang="fr-FR" sz="1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Vous préparez des crêpes ?</a:t>
            </a:r>
            <a:endParaRPr kumimoji="0" lang="en-GB" sz="12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</a:endParaRPr>
          </a:p>
          <a:p>
            <a:pPr marL="144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Tx/>
              <a:buFont typeface="Century Gothic"/>
              <a:buNone/>
              <a:tabLst/>
              <a:defRPr/>
            </a:pPr>
            <a:r>
              <a:rPr kumimoji="0" lang="fr-FR" sz="1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Est-ce que tu visites l’église ?</a:t>
            </a:r>
            <a:endParaRPr kumimoji="0" lang="en-GB" sz="12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</a:endParaRPr>
          </a:p>
          <a:p>
            <a:pPr marL="144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Tx/>
              <a:buFont typeface="Century Gothic"/>
              <a:buNone/>
              <a:tabLst/>
              <a:defRPr/>
            </a:pPr>
            <a:endParaRPr lang="en-GB" sz="1200" b="1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endParaRPr lang="en-GB" sz="1200" b="0" strike="noStrike" spc="-1" dirty="0">
              <a:latin typeface="Arial"/>
            </a:endParaRPr>
          </a:p>
        </p:txBody>
      </p:sp>
      <p:sp>
        <p:nvSpPr>
          <p:cNvPr id="310" name="CustomShape 3"/>
          <p:cNvSpPr/>
          <p:nvPr/>
        </p:nvSpPr>
        <p:spPr>
          <a:xfrm>
            <a:off x="3884760" y="8685360"/>
            <a:ext cx="2970360" cy="4572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0E67E6C-8E78-4A5B-9102-73F3F0679BAE}" type="slidenum">
              <a:rPr kumimoji="0" lang="en-GB" sz="1200" b="0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en-GB" sz="12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7351309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0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</p:spPr>
      </p:sp>
      <p:sp>
        <p:nvSpPr>
          <p:cNvPr id="321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5680" cy="3599640"/>
          </a:xfrm>
          <a:prstGeom prst="rect">
            <a:avLst/>
          </a:prstGeom>
        </p:spPr>
        <p:txBody>
          <a:bodyPr lIns="0" tIns="0" rIns="0" bIns="0"/>
          <a:lstStyle/>
          <a:p>
            <a:pPr marL="216000" indent="-216000">
              <a:lnSpc>
                <a:spcPct val="100000"/>
              </a:lnSpc>
            </a:pPr>
            <a:endParaRPr lang="en-GB" sz="1200" b="0" strike="noStrike" spc="-1" dirty="0">
              <a:latin typeface="Arial"/>
            </a:endParaRPr>
          </a:p>
        </p:txBody>
      </p:sp>
      <p:sp>
        <p:nvSpPr>
          <p:cNvPr id="322" name="CustomShape 3"/>
          <p:cNvSpPr/>
          <p:nvPr/>
        </p:nvSpPr>
        <p:spPr>
          <a:xfrm>
            <a:off x="3884760" y="8685360"/>
            <a:ext cx="2971080" cy="4579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8A66831-990D-4F2F-9C07-338AF4E9D4C0}" type="slidenum">
              <a:rPr kumimoji="0" lang="en-GB" sz="1200" b="0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en-GB" sz="12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43002359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7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</p:spPr>
      </p:sp>
      <p:sp>
        <p:nvSpPr>
          <p:cNvPr id="288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5680" cy="3599640"/>
          </a:xfrm>
          <a:prstGeom prst="rect">
            <a:avLst/>
          </a:prstGeom>
        </p:spPr>
        <p:txBody>
          <a:bodyPr lIns="0" tIns="0" rIns="0" bIns="0"/>
          <a:lstStyle/>
          <a:p>
            <a:pPr marL="216000" indent="-21600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Timing: 2 minutes</a:t>
            </a:r>
            <a:endParaRPr lang="en-GB" sz="1200" b="0" strike="noStrike" spc="-1" dirty="0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endParaRPr lang="en-GB" sz="1200" b="0" strike="noStrike" spc="-1" dirty="0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Aim: 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to recap SSC </a:t>
            </a: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[é] [</a:t>
            </a:r>
            <a:r>
              <a:rPr lang="en-GB" sz="1200" b="1" strike="noStrike" spc="-1" dirty="0" err="1">
                <a:solidFill>
                  <a:srgbClr val="000000"/>
                </a:solidFill>
                <a:latin typeface="Calibri"/>
                <a:ea typeface="Calibri"/>
              </a:rPr>
              <a:t>er</a:t>
            </a: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] [et] [</a:t>
            </a:r>
            <a:r>
              <a:rPr lang="en-GB" sz="1200" b="1" strike="noStrike" spc="-1" dirty="0" err="1">
                <a:solidFill>
                  <a:srgbClr val="000000"/>
                </a:solidFill>
                <a:latin typeface="Calibri"/>
                <a:ea typeface="Calibri"/>
              </a:rPr>
              <a:t>ez</a:t>
            </a: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], 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which are the same sound written differently.</a:t>
            </a:r>
          </a:p>
          <a:p>
            <a:pPr marL="216000" indent="-216000">
              <a:lnSpc>
                <a:spcPct val="100000"/>
              </a:lnSpc>
            </a:pPr>
            <a:endParaRPr lang="en-GB" sz="1200" b="0" strike="noStrike" spc="-1" dirty="0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Procedure:</a:t>
            </a:r>
            <a:endParaRPr lang="en-GB" sz="1200" b="0" strike="noStrike" spc="-1" dirty="0">
              <a:latin typeface="Arial"/>
            </a:endParaRPr>
          </a:p>
          <a:p>
            <a:pPr marL="228600" indent="-227880">
              <a:lnSpc>
                <a:spcPct val="100000"/>
              </a:lnSpc>
              <a:buClr>
                <a:srgbClr val="000000"/>
              </a:buClr>
              <a:buFont typeface="Calibri"/>
              <a:buAutoNum type="arabicPeriod"/>
            </a:pP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Introduce and elicit the pronunciation of the </a:t>
            </a: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individual SSC [é, et, et, </a:t>
            </a:r>
            <a:r>
              <a:rPr lang="en-GB" sz="1200" b="1" strike="noStrike" spc="-1" dirty="0" err="1">
                <a:solidFill>
                  <a:srgbClr val="000000"/>
                </a:solidFill>
                <a:latin typeface="Calibri"/>
                <a:ea typeface="Calibri"/>
              </a:rPr>
              <a:t>ez</a:t>
            </a: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] 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and the </a:t>
            </a: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source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 word ‘</a:t>
            </a:r>
            <a:r>
              <a:rPr lang="en-GB" sz="1200" b="1" strike="noStrike" spc="-1" dirty="0" err="1">
                <a:solidFill>
                  <a:srgbClr val="000000"/>
                </a:solidFill>
                <a:latin typeface="Calibri"/>
                <a:ea typeface="Calibri"/>
              </a:rPr>
              <a:t>répéter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’, which has both spellings of the sound.</a:t>
            </a:r>
            <a:endParaRPr lang="en-GB" sz="1200" b="0" strike="noStrike" spc="-1" dirty="0">
              <a:latin typeface="Arial"/>
            </a:endParaRPr>
          </a:p>
          <a:p>
            <a:pPr marL="228600" indent="-227880">
              <a:lnSpc>
                <a:spcPct val="100000"/>
              </a:lnSpc>
              <a:buClr>
                <a:srgbClr val="000000"/>
              </a:buClr>
              <a:buFont typeface="Calibri"/>
              <a:buAutoNum type="arabicPeriod"/>
            </a:pP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Click to bring on the picture and get students to repeat (with gesture, if using).</a:t>
            </a:r>
          </a:p>
          <a:p>
            <a:pPr marL="228600" indent="-227880">
              <a:lnSpc>
                <a:spcPct val="100000"/>
              </a:lnSpc>
              <a:buClr>
                <a:srgbClr val="000000"/>
              </a:buClr>
              <a:buFont typeface="Calibri"/>
              <a:buAutoNum type="arabicPeriod"/>
            </a:pPr>
            <a:r>
              <a:rPr lang="en-GB" sz="1200" b="0" strike="noStrike" spc="-1" dirty="0">
                <a:solidFill>
                  <a:srgbClr val="000000"/>
                </a:solidFill>
                <a:latin typeface="Calibri"/>
              </a:rPr>
              <a:t>Present and practise the cluster words. </a:t>
            </a:r>
            <a:endParaRPr lang="en-GB" sz="1200" b="0" strike="noStrike" spc="-1" dirty="0">
              <a:latin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sz="1200" b="1" strike="noStrike" spc="-1" dirty="0">
              <a:latin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200" b="1" strike="noStrike" spc="-1" dirty="0">
                <a:latin typeface="Arial"/>
              </a:rPr>
              <a:t>Gesture</a:t>
            </a:r>
            <a:r>
              <a:rPr lang="en-GB" sz="1200" b="0" strike="noStrike" spc="-1" dirty="0">
                <a:latin typeface="Arial"/>
              </a:rPr>
              <a:t>: </a:t>
            </a:r>
            <a:br>
              <a:rPr lang="en-GB" sz="1200" b="0" strike="noStrike" spc="-1" dirty="0">
                <a:latin typeface="Arial"/>
              </a:rPr>
            </a:br>
            <a:r>
              <a:rPr lang="en-US" sz="1200" b="0" strike="noStrike" spc="-1" dirty="0">
                <a:latin typeface="Arial"/>
              </a:rPr>
              <a:t>g</a:t>
            </a:r>
            <a:r>
              <a:rPr lang="en-US" dirty="0"/>
              <a:t>esture for </a:t>
            </a:r>
            <a:r>
              <a:rPr lang="en-US" i="1" dirty="0" err="1"/>
              <a:t>répéter</a:t>
            </a:r>
            <a:r>
              <a:rPr lang="en-US" dirty="0"/>
              <a:t> – hand with thumb and two fingers pointing forwards doing a three downwards motions, one for each syllable of the word.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https://www.signbsl.com/sign/repeat (the 2</a:t>
            </a:r>
            <a:r>
              <a:rPr lang="en-US" baseline="30000" dirty="0"/>
              <a:t>nd</a:t>
            </a:r>
            <a:r>
              <a:rPr lang="en-US" dirty="0"/>
              <a:t> video marked again: repeat with the female signer)</a:t>
            </a:r>
          </a:p>
        </p:txBody>
      </p:sp>
      <p:sp>
        <p:nvSpPr>
          <p:cNvPr id="289" name="CustomShape 3"/>
          <p:cNvSpPr/>
          <p:nvPr/>
        </p:nvSpPr>
        <p:spPr>
          <a:xfrm>
            <a:off x="3884760" y="8685360"/>
            <a:ext cx="2971080" cy="4579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2D099D3-7515-44A9-9431-B3F3D19D5CE0}" type="slidenum">
              <a:rPr kumimoji="0" lang="en-GB" sz="1200" b="0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GB" sz="12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1005242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7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</p:spPr>
      </p:sp>
      <p:sp>
        <p:nvSpPr>
          <p:cNvPr id="288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5680" cy="3599640"/>
          </a:xfrm>
          <a:prstGeom prst="rect">
            <a:avLst/>
          </a:prstGeom>
        </p:spPr>
        <p:txBody>
          <a:bodyPr lIns="0" tIns="0" rIns="0" bIns="0"/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Timing: 2 minutes</a:t>
            </a:r>
            <a:endParaRPr lang="en-GB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Aim: </a:t>
            </a:r>
            <a:r>
              <a:rPr lang="en-GB" b="0" dirty="0"/>
              <a:t>To introduce/consolidate SSC </a:t>
            </a:r>
            <a:r>
              <a:rPr lang="en-GB" b="1" dirty="0"/>
              <a:t>[</a:t>
            </a:r>
            <a:r>
              <a:rPr lang="en-GB" b="1" dirty="0" err="1"/>
              <a:t>SFe</a:t>
            </a:r>
            <a:r>
              <a:rPr lang="en-GB" b="1" dirty="0"/>
              <a:t>]</a:t>
            </a:r>
            <a:endParaRPr lang="en-GB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Procedure:</a:t>
            </a:r>
            <a:endParaRPr lang="en-GB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dirty="0"/>
              <a:t>1. Practise the pronunciation of the </a:t>
            </a:r>
            <a:r>
              <a:rPr lang="en-GB" b="1" dirty="0"/>
              <a:t>individual SSC [</a:t>
            </a:r>
            <a:r>
              <a:rPr lang="en-GB" b="1" dirty="0" err="1"/>
              <a:t>SFe</a:t>
            </a:r>
            <a:r>
              <a:rPr lang="en-GB" b="1" dirty="0"/>
              <a:t>] </a:t>
            </a:r>
            <a:r>
              <a:rPr lang="en-GB" dirty="0"/>
              <a:t>and then the </a:t>
            </a:r>
            <a:r>
              <a:rPr lang="en-GB" b="1" dirty="0"/>
              <a:t>source</a:t>
            </a:r>
            <a:r>
              <a:rPr lang="en-GB" dirty="0"/>
              <a:t> word again ‘</a:t>
            </a:r>
            <a:r>
              <a:rPr lang="en-GB" b="1" dirty="0" err="1"/>
              <a:t>timide</a:t>
            </a:r>
            <a:r>
              <a:rPr lang="en-GB" dirty="0"/>
              <a:t>’ (with gesture, if using).</a:t>
            </a:r>
            <a:br>
              <a:rPr lang="en-GB" dirty="0"/>
            </a:br>
            <a:r>
              <a:rPr lang="en-GB" dirty="0"/>
              <a:t>2. Then present and elicit the pronunciation of the four </a:t>
            </a:r>
            <a:r>
              <a:rPr lang="en-GB" b="1" dirty="0"/>
              <a:t>cluster</a:t>
            </a:r>
            <a:r>
              <a:rPr lang="en-GB" dirty="0"/>
              <a:t> words.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Frequency: </a:t>
            </a:r>
            <a:br>
              <a:rPr lang="en-GB" dirty="0"/>
            </a:br>
            <a:r>
              <a:rPr lang="en-GB" b="1" dirty="0"/>
              <a:t>monde</a:t>
            </a:r>
            <a:r>
              <a:rPr lang="en-GB" dirty="0"/>
              <a:t> [77] </a:t>
            </a:r>
            <a:r>
              <a:rPr lang="en-GB" b="1" dirty="0" err="1"/>
              <a:t>moderne</a:t>
            </a:r>
            <a:r>
              <a:rPr lang="en-GB" b="1" dirty="0"/>
              <a:t> </a:t>
            </a:r>
            <a:r>
              <a:rPr lang="en-GB" b="0" dirty="0"/>
              <a:t>[1239]</a:t>
            </a:r>
            <a:r>
              <a:rPr lang="en-GB" dirty="0"/>
              <a:t> </a:t>
            </a:r>
            <a:r>
              <a:rPr lang="en-GB" b="1" dirty="0"/>
              <a:t>centre </a:t>
            </a:r>
            <a:r>
              <a:rPr lang="en-GB" dirty="0"/>
              <a:t>[491] </a:t>
            </a:r>
            <a:r>
              <a:rPr lang="en-GB" b="1" dirty="0"/>
              <a:t>vie</a:t>
            </a:r>
            <a:r>
              <a:rPr lang="en-GB" dirty="0"/>
              <a:t> [132] </a:t>
            </a:r>
            <a:r>
              <a:rPr lang="en-GB" b="1" dirty="0" err="1"/>
              <a:t>douze</a:t>
            </a:r>
            <a:r>
              <a:rPr lang="en-GB" dirty="0"/>
              <a:t> [1664] </a:t>
            </a:r>
            <a:r>
              <a:rPr lang="en-GB" b="1" dirty="0" err="1"/>
              <a:t>timide</a:t>
            </a:r>
            <a:r>
              <a:rPr lang="en-GB" b="1" dirty="0"/>
              <a:t> </a:t>
            </a:r>
            <a:r>
              <a:rPr lang="en-GB" dirty="0"/>
              <a:t>[3835]</a:t>
            </a:r>
            <a:br>
              <a:rPr lang="en-GB" dirty="0"/>
            </a:br>
            <a:r>
              <a:rPr lang="en-GB" sz="1200" b="0" i="0" dirty="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Source: </a:t>
            </a:r>
            <a:r>
              <a:rPr lang="en-GB" sz="1200" dirty="0" err="1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Londsale</a:t>
            </a:r>
            <a:r>
              <a:rPr lang="en-GB" sz="1200" dirty="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, D., &amp; Le Bras, Y. (2009). </a:t>
            </a:r>
            <a:r>
              <a:rPr lang="en-GB" sz="1200" i="1" dirty="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 Frequency Dictionary of French: Core vocabulary for learners </a:t>
            </a:r>
            <a:r>
              <a:rPr lang="en-GB" sz="1200" dirty="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London: Routledge.</a:t>
            </a:r>
            <a:endParaRPr lang="en-GB" dirty="0"/>
          </a:p>
        </p:txBody>
      </p:sp>
      <p:sp>
        <p:nvSpPr>
          <p:cNvPr id="289" name="CustomShape 3"/>
          <p:cNvSpPr/>
          <p:nvPr/>
        </p:nvSpPr>
        <p:spPr>
          <a:xfrm>
            <a:off x="3884760" y="8685360"/>
            <a:ext cx="2971080" cy="4579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2D099D3-7515-44A9-9431-B3F3D19D5CE0}" type="slidenum">
              <a:rPr kumimoji="0" lang="en-GB" sz="1200" b="0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GB" sz="12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1714151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7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</p:spPr>
      </p:sp>
      <p:sp>
        <p:nvSpPr>
          <p:cNvPr id="288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5680" cy="3599640"/>
          </a:xfrm>
          <a:prstGeom prst="rect">
            <a:avLst/>
          </a:prstGeom>
        </p:spPr>
        <p:txBody>
          <a:bodyPr lIns="0" tIns="0" rIns="0" bIns="0"/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Timing: 4 minutes</a:t>
            </a:r>
            <a:endParaRPr lang="en-GB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Aim: </a:t>
            </a:r>
            <a:r>
              <a:rPr lang="en-GB" b="0" dirty="0"/>
              <a:t>to consolidate SSC </a:t>
            </a:r>
            <a:r>
              <a:rPr lang="en-GB" b="1" dirty="0"/>
              <a:t>[</a:t>
            </a:r>
            <a:r>
              <a:rPr lang="en-GB" b="1" dirty="0" err="1"/>
              <a:t>SFe</a:t>
            </a:r>
            <a:r>
              <a:rPr lang="en-GB" b="1" dirty="0"/>
              <a:t>] </a:t>
            </a:r>
            <a:r>
              <a:rPr lang="en-GB" b="0" dirty="0"/>
              <a:t>and </a:t>
            </a:r>
            <a:r>
              <a:rPr lang="en-GB" b="1" dirty="0"/>
              <a:t>[é].</a:t>
            </a:r>
            <a:endParaRPr lang="en-GB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Procedure:</a:t>
            </a:r>
            <a:endParaRPr lang="en-GB" dirty="0"/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r>
              <a:rPr lang="en-GB" dirty="0"/>
              <a:t>Click to listen to each word.</a:t>
            </a:r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r>
              <a:rPr lang="en-GB" dirty="0"/>
              <a:t>Pupils write either [e] or [é].</a:t>
            </a:r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r>
              <a:rPr lang="en-GB" dirty="0"/>
              <a:t>Click to reveal the answers.</a:t>
            </a:r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r>
              <a:rPr lang="en-GB" dirty="0"/>
              <a:t>Pupils pronounce in pairs (in jumbled order) and the listening partner identifies the meaning (using the pictures for support).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Transcript</a:t>
            </a:r>
            <a:r>
              <a:rPr lang="en-GB" dirty="0"/>
              <a:t>:</a:t>
            </a:r>
            <a:br>
              <a:rPr lang="en-GB" dirty="0"/>
            </a:br>
            <a:r>
              <a:rPr lang="en-GB" dirty="0" err="1"/>
              <a:t>l’écharpe</a:t>
            </a:r>
            <a:br>
              <a:rPr lang="en-GB" dirty="0"/>
            </a:br>
            <a:r>
              <a:rPr lang="en-GB" dirty="0"/>
              <a:t>la bougie</a:t>
            </a:r>
            <a:br>
              <a:rPr lang="en-GB" dirty="0"/>
            </a:br>
            <a:r>
              <a:rPr lang="en-GB" dirty="0" err="1"/>
              <a:t>illuminé</a:t>
            </a:r>
            <a:endParaRPr lang="en-GB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dirty="0"/>
              <a:t>la rue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dirty="0"/>
              <a:t>le spectacle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  <a:tabLst/>
              <a:defRPr/>
            </a:pPr>
            <a:r>
              <a:rPr lang="en-GB" dirty="0"/>
              <a:t>la </a:t>
            </a:r>
            <a:r>
              <a:rPr lang="en-GB" dirty="0" err="1"/>
              <a:t>spécialité</a:t>
            </a:r>
            <a:endParaRPr lang="en-GB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dirty="0" err="1"/>
              <a:t>décoré</a:t>
            </a:r>
            <a:endParaRPr lang="en-GB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dirty="0"/>
              <a:t>La fête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dirty="0" err="1"/>
              <a:t>célébré</a:t>
            </a:r>
            <a:endParaRPr lang="en-GB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dirty="0"/>
              <a:t>lumière</a:t>
            </a:r>
            <a:br>
              <a:rPr lang="en-GB" dirty="0"/>
            </a:br>
            <a:endParaRPr lang="en-GB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Frequency: </a:t>
            </a:r>
            <a:br>
              <a:rPr lang="en-GB" dirty="0"/>
            </a:br>
            <a:r>
              <a:rPr lang="en-GB" sz="1200" b="0" i="0" dirty="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Source: </a:t>
            </a:r>
            <a:r>
              <a:rPr lang="en-GB" sz="1200" dirty="0" err="1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Londsale</a:t>
            </a:r>
            <a:r>
              <a:rPr lang="en-GB" sz="1200" dirty="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, D., &amp; Le Bras, Y. (2009). </a:t>
            </a:r>
            <a:r>
              <a:rPr lang="en-GB" sz="1200" i="1" dirty="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 Frequency Dictionary of French: Core vocabulary for learners </a:t>
            </a:r>
            <a:r>
              <a:rPr lang="en-GB" sz="1200" dirty="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London: Routledge.</a:t>
            </a:r>
            <a:endParaRPr lang="en-GB" dirty="0"/>
          </a:p>
        </p:txBody>
      </p:sp>
      <p:sp>
        <p:nvSpPr>
          <p:cNvPr id="289" name="CustomShape 3"/>
          <p:cNvSpPr/>
          <p:nvPr/>
        </p:nvSpPr>
        <p:spPr>
          <a:xfrm>
            <a:off x="3884760" y="8685360"/>
            <a:ext cx="2971080" cy="4579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2D099D3-7515-44A9-9431-B3F3D19D5CE0}" type="slidenum">
              <a:rPr kumimoji="0" lang="en-GB" sz="1200" b="0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GB" sz="12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2952756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 1">
            <a:extLst>
              <a:ext uri="{FF2B5EF4-FFF2-40B4-BE49-F238E27FC236}">
                <a16:creationId xmlns:a16="http://schemas.microsoft.com/office/drawing/2014/main" id="{79BA0C89-9DD4-4D7A-BACA-65BA963792F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 dirty="0"/>
              <a:t>Timing: 5 minutes</a:t>
            </a:r>
          </a:p>
          <a:p>
            <a:endParaRPr lang="en-US" b="1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 dirty="0"/>
              <a:t>Aim: </a:t>
            </a:r>
            <a:r>
              <a:rPr lang="en-US" b="0" dirty="0"/>
              <a:t>to set the scene for this week’s lesson</a:t>
            </a:r>
            <a:r>
              <a:rPr lang="en-US" b="1" dirty="0"/>
              <a:t>; </a:t>
            </a:r>
            <a:r>
              <a:rPr lang="en-US" b="0" dirty="0"/>
              <a:t>to </a:t>
            </a:r>
            <a:r>
              <a:rPr lang="en-US" b="0" dirty="0" err="1"/>
              <a:t>practise</a:t>
            </a:r>
            <a:r>
              <a:rPr lang="en-US" b="0" dirty="0"/>
              <a:t> written comprehension of some of this week’s revisited vocabulary and one of this week’s new words (lumière).</a:t>
            </a:r>
            <a:endParaRPr lang="en-US" b="0" baseline="0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b="1" dirty="0"/>
          </a:p>
          <a:p>
            <a:r>
              <a:rPr lang="en-US" b="1" dirty="0"/>
              <a:t>Procedure:</a:t>
            </a:r>
          </a:p>
          <a:p>
            <a:pPr marL="228600" indent="-228600">
              <a:buAutoNum type="arabicPeriod"/>
            </a:pPr>
            <a:r>
              <a:rPr lang="en-US" b="0" dirty="0"/>
              <a:t>Pupils read the text aloud with teacher support, as needed.</a:t>
            </a:r>
          </a:p>
          <a:p>
            <a:pPr marL="228600" indent="-228600">
              <a:buAutoNum type="arabicPeriod"/>
            </a:pPr>
            <a:r>
              <a:rPr lang="en-US" b="0" dirty="0"/>
              <a:t>Click on the text to hear an audio version, if desired.</a:t>
            </a:r>
          </a:p>
          <a:p>
            <a:r>
              <a:rPr lang="en-US" b="0" dirty="0"/>
              <a:t>3. Pupils focus on the English words and identify the French words from the bold words in the text.  Pupils can volunteer answers in any click – teacher clicks on the English word and the French translation appears.</a:t>
            </a:r>
          </a:p>
          <a:p>
            <a:r>
              <a:rPr lang="en-US" b="0" dirty="0"/>
              <a:t>4. Teachers elicit an oral translation of the text from the class to establish the context of this week’s lesson and to consolidate vocabulary knowledge.</a:t>
            </a:r>
          </a:p>
          <a:p>
            <a:endParaRPr lang="en-GB" dirty="0"/>
          </a:p>
          <a:p>
            <a:r>
              <a:rPr lang="en-GB" b="1" dirty="0"/>
              <a:t>Frequency of unknown words and cognates</a:t>
            </a:r>
            <a:r>
              <a:rPr lang="en-GB" dirty="0"/>
              <a:t>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dirty="0" err="1"/>
              <a:t>meilleur</a:t>
            </a:r>
            <a:r>
              <a:rPr lang="en-GB" dirty="0"/>
              <a:t> [194] </a:t>
            </a:r>
            <a:r>
              <a:rPr lang="de-DE" sz="1200" b="0" strike="noStrike" kern="1200" spc="-1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présentation [1723] information [317]</a:t>
            </a:r>
            <a:endParaRPr lang="en-GB" dirty="0"/>
          </a:p>
          <a:p>
            <a:pPr marL="216000" indent="-216000">
              <a:lnSpc>
                <a:spcPct val="100000"/>
              </a:lnSpc>
            </a:pPr>
            <a:r>
              <a:rPr lang="en-GB" sz="1200" dirty="0" err="1">
                <a:solidFill>
                  <a:schemeClr val="dk1"/>
                </a:solidFill>
                <a:effectLst/>
                <a:latin typeface="Century Gothic" panose="020B0502020202020204" pitchFamily="34" charset="0"/>
                <a:ea typeface="+mn-ea"/>
                <a:cs typeface="+mn-cs"/>
              </a:rPr>
              <a:t>Londsale</a:t>
            </a:r>
            <a:r>
              <a:rPr lang="en-GB" sz="1200" dirty="0">
                <a:solidFill>
                  <a:schemeClr val="dk1"/>
                </a:solidFill>
                <a:effectLst/>
                <a:latin typeface="Century Gothic" panose="020B0502020202020204" pitchFamily="34" charset="0"/>
                <a:ea typeface="+mn-ea"/>
                <a:cs typeface="+mn-cs"/>
              </a:rPr>
              <a:t>, D., &amp; Le Bras, Y.  (2009). </a:t>
            </a:r>
            <a:r>
              <a:rPr lang="en-GB" sz="1200" i="1" dirty="0">
                <a:solidFill>
                  <a:schemeClr val="dk1"/>
                </a:solidFill>
                <a:effectLst/>
                <a:latin typeface="Century Gothic" panose="020B0502020202020204" pitchFamily="34" charset="0"/>
                <a:ea typeface="+mn-ea"/>
                <a:cs typeface="+mn-cs"/>
              </a:rPr>
              <a:t>A Frequency Dictionary of French: Core vocabulary for learners </a:t>
            </a:r>
            <a:r>
              <a:rPr lang="en-GB" sz="1200" dirty="0">
                <a:solidFill>
                  <a:schemeClr val="dk1"/>
                </a:solidFill>
                <a:effectLst/>
                <a:latin typeface="Century Gothic" panose="020B0502020202020204" pitchFamily="34" charset="0"/>
                <a:ea typeface="+mn-ea"/>
                <a:cs typeface="+mn-cs"/>
              </a:rPr>
              <a:t>London: Routledge.</a:t>
            </a:r>
          </a:p>
          <a:p>
            <a:pPr marL="216000" indent="-216000">
              <a:lnSpc>
                <a:spcPct val="100000"/>
              </a:lnSpc>
            </a:pPr>
            <a:endParaRPr lang="en-GB" sz="1200" b="0" strike="noStrike" spc="-1" dirty="0">
              <a:latin typeface="Arial"/>
            </a:endParaRPr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16515084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16000" indent="-21600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+mn-lt"/>
                <a:ea typeface="Calibri"/>
              </a:rPr>
              <a:t>Timing: 1 minute</a:t>
            </a:r>
            <a:endParaRPr lang="en-GB" sz="1200" b="0" strike="noStrike" spc="-1" dirty="0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endParaRPr lang="en-GB" sz="1200" b="0" strike="noStrike" spc="-1" dirty="0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r>
              <a:rPr lang="en-GB" sz="1200" b="1" strike="noStrike" spc="-1" dirty="0">
                <a:latin typeface="Arial"/>
              </a:rPr>
              <a:t>Aim</a:t>
            </a:r>
            <a:r>
              <a:rPr lang="en-GB" sz="1200" b="0" strike="noStrike" spc="-1" dirty="0">
                <a:latin typeface="Arial"/>
              </a:rPr>
              <a:t>: to introduce some information about the Festival of Lights in Lyon.</a:t>
            </a:r>
          </a:p>
          <a:p>
            <a:pPr marL="216000" indent="-216000">
              <a:lnSpc>
                <a:spcPct val="100000"/>
              </a:lnSpc>
            </a:pPr>
            <a:endParaRPr lang="en-GB" sz="1200" b="0" strike="noStrike" spc="-1" dirty="0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+mn-lt"/>
                <a:ea typeface="Calibri"/>
              </a:rPr>
              <a:t>Procedure:</a:t>
            </a:r>
          </a:p>
          <a:p>
            <a:pPr marL="228600" indent="-228600">
              <a:lnSpc>
                <a:spcPct val="100000"/>
              </a:lnSpc>
              <a:buAutoNum type="arabicPeriod"/>
            </a:pPr>
            <a:r>
              <a:rPr lang="en-GB" sz="1200" b="0" strike="noStrike" spc="-1" dirty="0">
                <a:solidFill>
                  <a:srgbClr val="000000"/>
                </a:solidFill>
                <a:latin typeface="+mn-lt"/>
              </a:rPr>
              <a:t>Click to hear the title ‘</a:t>
            </a:r>
            <a:r>
              <a:rPr lang="en-GB" b="1" dirty="0">
                <a:solidFill>
                  <a:srgbClr val="002060"/>
                </a:solidFill>
                <a:latin typeface="Century Gothic" panose="020B0502020202020204" pitchFamily="34" charset="0"/>
              </a:rPr>
              <a:t>La Fête des </a:t>
            </a:r>
            <a:r>
              <a:rPr lang="en-GB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Lumières</a:t>
            </a:r>
            <a:r>
              <a:rPr lang="en-GB" sz="1200" b="0" strike="noStrike" spc="-1" dirty="0">
                <a:solidFill>
                  <a:srgbClr val="000000"/>
                </a:solidFill>
                <a:latin typeface="+mn-lt"/>
              </a:rPr>
              <a:t>’.</a:t>
            </a:r>
          </a:p>
          <a:p>
            <a:pPr marL="228600" indent="-228600">
              <a:lnSpc>
                <a:spcPct val="100000"/>
              </a:lnSpc>
              <a:buAutoNum type="arabicPeriod"/>
            </a:pPr>
            <a:r>
              <a:rPr lang="en-GB" sz="1200" b="0" strike="noStrike" spc="-1" dirty="0">
                <a:solidFill>
                  <a:srgbClr val="000000"/>
                </a:solidFill>
                <a:latin typeface="+mn-lt"/>
              </a:rPr>
              <a:t>Read the information with pupils.</a:t>
            </a:r>
          </a:p>
          <a:p>
            <a:pPr marL="228600" indent="-228600">
              <a:buAutoNum type="arabicPeriod" startAt="3"/>
            </a:pPr>
            <a:r>
              <a:rPr lang="en-GB" dirty="0"/>
              <a:t>Ask them if they like the idea of this festival.</a:t>
            </a:r>
          </a:p>
          <a:p>
            <a:pPr marL="228600" indent="-228600">
              <a:buAutoNum type="arabicPeriod" startAt="3"/>
            </a:pPr>
            <a:endParaRPr lang="en-GB" dirty="0"/>
          </a:p>
          <a:p>
            <a:pPr marL="0" indent="0">
              <a:buNone/>
            </a:pPr>
            <a:r>
              <a:rPr lang="en-GB" dirty="0"/>
              <a:t>Link to the official festival website: https://www.fetedeslumieres.lyon.fr/ which has a short YouTube clip of the most recent festival.</a:t>
            </a:r>
          </a:p>
          <a:p>
            <a:pPr marL="0" indent="0">
              <a:buNone/>
            </a:pPr>
            <a:endParaRPr lang="en-GB" dirty="0"/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GB" altLang="en-US" b="1" i="0" u="none" dirty="0">
                <a:solidFill>
                  <a:srgbClr val="FF0000"/>
                </a:solidFill>
                <a:hlinkClick r:id="rId3"/>
              </a:rPr>
              <a:t>NB – as with all light shows, they</a:t>
            </a:r>
            <a:r>
              <a:rPr lang="en-GB" altLang="en-US" b="1" i="0" u="none" baseline="0" dirty="0">
                <a:solidFill>
                  <a:srgbClr val="FF0000"/>
                </a:solidFill>
                <a:hlinkClick r:id="rId3"/>
              </a:rPr>
              <a:t> may not be suitable for any pupils with epilepsy.  Please watch any clips first, taking into account the needs of learners in your class(es).</a:t>
            </a:r>
            <a:endParaRPr lang="en-GB" altLang="en-US" b="1" i="0" u="none" dirty="0">
              <a:solidFill>
                <a:srgbClr val="FF0000"/>
              </a:solidFill>
              <a:hlinkClick r:id="rId3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GB" altLang="en-US" i="1" u="sng" dirty="0">
              <a:hlinkClick r:id="rId3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GB" altLang="en-US" i="1" u="sng" dirty="0">
                <a:hlinkClick r:id="rId3"/>
              </a:rPr>
              <a:t>http://www.fetedeslumieres.lyon.fr/en</a:t>
            </a:r>
            <a:endParaRPr lang="en-GB" altLang="en-US" dirty="0"/>
          </a:p>
          <a:p>
            <a:r>
              <a:rPr lang="en-GB" dirty="0"/>
              <a:t>Information</a:t>
            </a:r>
            <a:r>
              <a:rPr lang="en-GB" baseline="0" dirty="0"/>
              <a:t> about the festival in English</a:t>
            </a:r>
            <a:endParaRPr lang="en-GB" dirty="0"/>
          </a:p>
          <a:p>
            <a:br>
              <a:rPr lang="en-GB" dirty="0"/>
            </a:br>
            <a:r>
              <a:rPr lang="en-GB" dirty="0"/>
              <a:t>https://www.youtube.com/watch?v=ero0qoRYJbg&amp;feature=youtu.be </a:t>
            </a:r>
            <a:br>
              <a:rPr lang="en-GB" dirty="0"/>
            </a:br>
            <a:r>
              <a:rPr lang="en-GB" dirty="0"/>
              <a:t>A 2m30 second teaser</a:t>
            </a:r>
            <a:r>
              <a:rPr lang="en-GB" baseline="0" dirty="0"/>
              <a:t> video for the 2017 Festival of Lights in Lyon</a:t>
            </a:r>
          </a:p>
          <a:p>
            <a:endParaRPr lang="en-GB" baseline="0" dirty="0"/>
          </a:p>
          <a:p>
            <a:r>
              <a:rPr lang="en-GB" baseline="0" dirty="0"/>
              <a:t>OR </a:t>
            </a:r>
          </a:p>
          <a:p>
            <a:endParaRPr lang="en-GB" dirty="0"/>
          </a:p>
          <a:p>
            <a:r>
              <a:rPr lang="en-GB" dirty="0"/>
              <a:t>https://www.youtube.com/watch?time_continue=6&amp;v=1v7tyz11vR4 – 5 minutes (no</a:t>
            </a:r>
            <a:r>
              <a:rPr lang="en-GB" baseline="0" dirty="0"/>
              <a:t> need to show all of it!)</a:t>
            </a:r>
            <a:br>
              <a:rPr lang="en-GB" dirty="0"/>
            </a:br>
            <a:r>
              <a:rPr lang="en-GB" dirty="0"/>
              <a:t>(Video of 2017 Festival of Lights in Lyon)</a:t>
            </a:r>
          </a:p>
          <a:p>
            <a:pPr marL="0" indent="0">
              <a:buNone/>
            </a:pP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F88A7DB-3951-47CF-8E53-B42241E86674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7417580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 1">
            <a:extLst>
              <a:ext uri="{FF2B5EF4-FFF2-40B4-BE49-F238E27FC236}">
                <a16:creationId xmlns:a16="http://schemas.microsoft.com/office/drawing/2014/main" id="{81A2A5C5-5043-4518-B089-45895BB67D9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Timing: 2 minutes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Aim: </a:t>
            </a:r>
            <a:r>
              <a:rPr lang="en-GB" b="0" dirty="0"/>
              <a:t>to recall the use of </a:t>
            </a:r>
            <a:r>
              <a:rPr lang="en-GB" b="1" dirty="0" err="1"/>
              <a:t>tu</a:t>
            </a:r>
            <a:r>
              <a:rPr lang="en-GB" b="0" dirty="0"/>
              <a:t> and </a:t>
            </a:r>
            <a:r>
              <a:rPr lang="en-GB" b="1" dirty="0" err="1"/>
              <a:t>vous</a:t>
            </a:r>
            <a:r>
              <a:rPr lang="en-GB" b="0" dirty="0"/>
              <a:t> and formation of intonation questions. 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Procedure:</a:t>
            </a:r>
            <a:endParaRPr lang="en-GB" dirty="0"/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r>
              <a:rPr lang="en-GB" dirty="0"/>
              <a:t>Click through the animations to present the information.</a:t>
            </a:r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r>
              <a:rPr lang="en-GB" dirty="0"/>
              <a:t>Elicit English translations for the French examples provided. </a:t>
            </a:r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endParaRPr lang="en-GB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dirty="0"/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71308938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9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</p:spPr>
      </p:sp>
      <p:sp>
        <p:nvSpPr>
          <p:cNvPr id="300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5680" cy="3599640"/>
          </a:xfrm>
          <a:prstGeom prst="rect">
            <a:avLst/>
          </a:prstGeom>
        </p:spPr>
        <p:txBody>
          <a:bodyPr lIns="0" tIns="0" rIns="0" bIns="0"/>
          <a:lstStyle/>
          <a:p>
            <a:pPr marL="216000" indent="-21600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Timing: 10 minutes (two slides)</a:t>
            </a:r>
            <a:br>
              <a:rPr dirty="0"/>
            </a:br>
            <a:endParaRPr lang="en-GB" sz="1200" b="0" strike="noStrike" spc="-1" dirty="0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Aim: 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to practise aural identification of </a:t>
            </a:r>
            <a:r>
              <a:rPr lang="en-GB" sz="1200" b="1" strike="noStrike" spc="-1" dirty="0" err="1">
                <a:solidFill>
                  <a:srgbClr val="000000"/>
                </a:solidFill>
                <a:latin typeface="Calibri"/>
                <a:ea typeface="Calibri"/>
              </a:rPr>
              <a:t>tu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 and </a:t>
            </a:r>
            <a:r>
              <a:rPr lang="en-GB" sz="1200" b="1" strike="noStrike" spc="-1" dirty="0" err="1">
                <a:solidFill>
                  <a:srgbClr val="000000"/>
                </a:solidFill>
                <a:latin typeface="Calibri"/>
                <a:ea typeface="Calibri"/>
              </a:rPr>
              <a:t>vous</a:t>
            </a: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 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questions, based on the verb ending.</a:t>
            </a:r>
            <a:b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</a:br>
            <a:endParaRPr lang="en-GB" sz="1200" b="0" strike="noStrike" spc="-1" dirty="0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Procedure:</a:t>
            </a:r>
          </a:p>
          <a:p>
            <a:pPr marL="216000" indent="-216000">
              <a:lnSpc>
                <a:spcPct val="100000"/>
              </a:lnSpc>
            </a:pPr>
            <a:r>
              <a:rPr lang="en-GB" sz="1200" b="0" strike="noStrike" spc="-1" dirty="0">
                <a:solidFill>
                  <a:srgbClr val="000000"/>
                </a:solidFill>
                <a:latin typeface="Calibri"/>
              </a:rPr>
              <a:t>1. Ensure pupils are clear about the task.</a:t>
            </a:r>
          </a:p>
          <a:p>
            <a:pPr marL="216000" indent="-216000">
              <a:lnSpc>
                <a:spcPct val="100000"/>
              </a:lnSpc>
            </a:pPr>
            <a:r>
              <a:rPr lang="en-GB" sz="1200" b="0" strike="noStrike" spc="-1" dirty="0">
                <a:solidFill>
                  <a:srgbClr val="000000"/>
                </a:solidFill>
                <a:latin typeface="Calibri"/>
              </a:rPr>
              <a:t>2. Click to play the example. Ask pupils to write either </a:t>
            </a:r>
            <a:r>
              <a:rPr lang="en-GB" sz="1200" b="1" strike="noStrike" spc="-1" dirty="0" err="1">
                <a:solidFill>
                  <a:srgbClr val="000000"/>
                </a:solidFill>
                <a:latin typeface="Calibri"/>
              </a:rPr>
              <a:t>tu</a:t>
            </a:r>
            <a:r>
              <a:rPr lang="en-GB" sz="1200" b="1" strike="noStrike" spc="-1" dirty="0">
                <a:solidFill>
                  <a:srgbClr val="000000"/>
                </a:solidFill>
                <a:latin typeface="Calibri"/>
              </a:rPr>
              <a:t> 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</a:rPr>
              <a:t>or </a:t>
            </a:r>
            <a:r>
              <a:rPr lang="en-GB" sz="1200" b="1" strike="noStrike" spc="-1" dirty="0" err="1">
                <a:solidFill>
                  <a:srgbClr val="000000"/>
                </a:solidFill>
                <a:latin typeface="Calibri"/>
              </a:rPr>
              <a:t>vous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</a:rPr>
              <a:t>.</a:t>
            </a:r>
          </a:p>
          <a:p>
            <a:pPr marL="216000" indent="-216000">
              <a:lnSpc>
                <a:spcPct val="100000"/>
              </a:lnSpc>
            </a:pPr>
            <a:r>
              <a:rPr lang="en-GB" sz="1200" b="0" strike="noStrike" spc="-1" dirty="0">
                <a:solidFill>
                  <a:srgbClr val="000000"/>
                </a:solidFill>
                <a:latin typeface="Calibri"/>
              </a:rPr>
              <a:t>3. Click to reveal the answer.</a:t>
            </a:r>
          </a:p>
          <a:p>
            <a:pPr marL="216000" indent="-216000">
              <a:lnSpc>
                <a:spcPct val="100000"/>
              </a:lnSpc>
            </a:pPr>
            <a:r>
              <a:rPr lang="en-GB" sz="1200" b="0" strike="noStrike" spc="-1" dirty="0">
                <a:solidFill>
                  <a:srgbClr val="000000"/>
                </a:solidFill>
                <a:latin typeface="Calibri"/>
              </a:rPr>
              <a:t>4. Click to reveal the full written question.</a:t>
            </a:r>
          </a:p>
          <a:p>
            <a:pPr marL="228600" indent="-228600">
              <a:lnSpc>
                <a:spcPct val="100000"/>
              </a:lnSpc>
              <a:buAutoNum type="arabicPeriod" startAt="5"/>
            </a:pPr>
            <a:r>
              <a:rPr lang="en-GB" sz="1200" b="0" strike="noStrike" spc="-1" dirty="0">
                <a:solidFill>
                  <a:srgbClr val="000000"/>
                </a:solidFill>
                <a:latin typeface="Calibri"/>
              </a:rPr>
              <a:t>Continue with items 1-7.</a:t>
            </a:r>
          </a:p>
          <a:p>
            <a:pPr marL="228600" indent="-228600">
              <a:lnSpc>
                <a:spcPct val="100000"/>
              </a:lnSpc>
              <a:buAutoNum type="arabicPeriod" startAt="5"/>
            </a:pPr>
            <a:r>
              <a:rPr lang="en-GB" sz="1200" b="0" strike="noStrike" spc="-1" dirty="0">
                <a:solidFill>
                  <a:srgbClr val="000000"/>
                </a:solidFill>
                <a:latin typeface="Calibri"/>
              </a:rPr>
              <a:t>Go to the next slide for a comprehension task.</a:t>
            </a:r>
          </a:p>
          <a:p>
            <a:pPr marL="216000" indent="-216000">
              <a:lnSpc>
                <a:spcPct val="100000"/>
              </a:lnSpc>
            </a:pPr>
            <a:endParaRPr lang="en-GB" sz="1200" b="0" strike="noStrike" spc="-1" dirty="0">
              <a:solidFill>
                <a:srgbClr val="000000"/>
              </a:solidFill>
              <a:latin typeface="Calibri"/>
            </a:endParaRPr>
          </a:p>
          <a:p>
            <a:pPr marL="216000" indent="-21600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Calibri"/>
              </a:rPr>
              <a:t>Transcript:</a:t>
            </a:r>
          </a:p>
          <a:p>
            <a:pPr rtl="0" eaLnBrk="1" fontAlgn="ctr" latinLnBrk="0" hangingPunct="1"/>
            <a:r>
              <a:rPr lang="es-ES_tradnl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[Tu] étudies aussi la Fête des Lumières ?</a:t>
            </a:r>
          </a:p>
          <a:p>
            <a:pPr rtl="0" eaLnBrk="1" fontAlgn="ctr" latinLnBrk="0" hangingPunct="1"/>
            <a:r>
              <a:rPr lang="es-ES_tradnl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[Vous] pratiquez avec moi ?</a:t>
            </a:r>
          </a:p>
          <a:p>
            <a:pPr rtl="0" eaLnBrk="1" fontAlgn="ctr" latinLnBrk="0" hangingPunct="1"/>
            <a:r>
              <a:rPr lang="es-ES_tradnl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[Tu] présentes en français ou en anglais ?</a:t>
            </a:r>
          </a:p>
          <a:p>
            <a:pPr rtl="0" eaLnBrk="1" fontAlgn="ctr" latinLnBrk="0" hangingPunct="1"/>
            <a:r>
              <a:rPr lang="es-ES_tradnl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[Vous] prononcez bien les mots ?</a:t>
            </a:r>
          </a:p>
          <a:p>
            <a:pPr rtl="0" eaLnBrk="1" fontAlgn="ctr" latinLnBrk="0" hangingPunct="1"/>
            <a:r>
              <a:rPr lang="es-ES_tradnl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[Vous] cachez le prix ?</a:t>
            </a:r>
          </a:p>
          <a:p>
            <a:pPr rtl="0" eaLnBrk="1" fontAlgn="ctr" latinLnBrk="0" hangingPunct="1"/>
            <a:r>
              <a:rPr lang="es-ES_tradnl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[Tu] trouves des </a:t>
            </a:r>
            <a:r>
              <a:rPr lang="es-ES_tradnl" sz="1200" b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infos</a:t>
            </a:r>
            <a:r>
              <a:rPr lang="es-ES_tradnl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_tradnl" sz="1200" b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intéressantes</a:t>
            </a:r>
            <a:r>
              <a:rPr lang="es-ES_tradnl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?</a:t>
            </a:r>
          </a:p>
          <a:p>
            <a:pPr rtl="0" eaLnBrk="1" fontAlgn="ctr" latinLnBrk="0" hangingPunct="1"/>
            <a:r>
              <a:rPr lang="es-ES_tradnl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[Vous] écoutez les présentations ?</a:t>
            </a:r>
          </a:p>
          <a:p>
            <a:pPr rtl="0" eaLnBrk="1" fontAlgn="ctr" latinLnBrk="0" hangingPunct="1"/>
            <a:r>
              <a:rPr lang="es-ES_tradnl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[Tu] gagnes le prix ?</a:t>
            </a:r>
          </a:p>
          <a:p>
            <a:pPr rtl="0" eaLnBrk="1" fontAlgn="ctr" latinLnBrk="0" hangingPunct="1"/>
            <a:endParaRPr lang="es-ES_tradnl" sz="1200" b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rtl="0" eaLnBrk="1" fontAlgn="ctr" latinLnBrk="0" hangingPunct="1"/>
            <a:r>
              <a:rPr lang="de-DE" sz="1200" b="1" strike="noStrike" kern="1200" spc="-1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Frequency of unknown words and cognates:</a:t>
            </a:r>
            <a:br>
              <a:rPr lang="de-DE" sz="1200" b="0" strike="noStrike" kern="1200" spc="-1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r>
              <a:rPr lang="de-DE" sz="1200" b="0" strike="noStrike" kern="1200" spc="-1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présentation [1723]</a:t>
            </a:r>
          </a:p>
          <a:p>
            <a:pPr marL="0" marR="0" lvl="0" indent="0" algn="l" defTabSz="914400" rtl="0" eaLnBrk="1" fontAlgn="ctr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200" dirty="0" err="1">
                <a:solidFill>
                  <a:srgbClr val="FF0066"/>
                </a:solidFill>
                <a:effectLst/>
                <a:latin typeface="Century Gothic" panose="020B0502020202020204" pitchFamily="34" charset="0"/>
                <a:ea typeface="+mn-ea"/>
                <a:cs typeface="+mn-cs"/>
              </a:rPr>
              <a:t>Londsale</a:t>
            </a:r>
            <a:r>
              <a:rPr lang="en-GB" sz="1200" dirty="0">
                <a:solidFill>
                  <a:srgbClr val="FF0066"/>
                </a:solidFill>
                <a:effectLst/>
                <a:latin typeface="Century Gothic" panose="020B0502020202020204" pitchFamily="34" charset="0"/>
                <a:ea typeface="+mn-ea"/>
                <a:cs typeface="+mn-cs"/>
              </a:rPr>
              <a:t>, D., &amp; Le Bras, Y.  (2009). </a:t>
            </a:r>
            <a:r>
              <a:rPr lang="en-GB" sz="1200" i="1" dirty="0">
                <a:solidFill>
                  <a:srgbClr val="FF0066"/>
                </a:solidFill>
                <a:effectLst/>
                <a:latin typeface="Century Gothic" panose="020B0502020202020204" pitchFamily="34" charset="0"/>
                <a:ea typeface="+mn-ea"/>
                <a:cs typeface="+mn-cs"/>
              </a:rPr>
              <a:t>A Frequency Dictionary of French: Core vocabulary for learners </a:t>
            </a:r>
            <a:r>
              <a:rPr lang="en-GB" sz="1200" dirty="0">
                <a:solidFill>
                  <a:srgbClr val="FF0066"/>
                </a:solidFill>
                <a:effectLst/>
                <a:latin typeface="Century Gothic" panose="020B0502020202020204" pitchFamily="34" charset="0"/>
                <a:ea typeface="+mn-ea"/>
                <a:cs typeface="+mn-cs"/>
              </a:rPr>
              <a:t>London: Routledge.</a:t>
            </a:r>
          </a:p>
          <a:p>
            <a:pPr rtl="0" eaLnBrk="1" fontAlgn="ctr" latinLnBrk="0" hangingPunct="1"/>
            <a:endParaRPr lang="en-GB" sz="1200" b="0" strike="noStrike" spc="-1" dirty="0">
              <a:latin typeface="Arial"/>
            </a:endParaRPr>
          </a:p>
        </p:txBody>
      </p:sp>
      <p:sp>
        <p:nvSpPr>
          <p:cNvPr id="301" name="CustomShape 3"/>
          <p:cNvSpPr/>
          <p:nvPr/>
        </p:nvSpPr>
        <p:spPr>
          <a:xfrm>
            <a:off x="3884760" y="8685360"/>
            <a:ext cx="2971080" cy="4579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DC2DAAC-B4A0-4BDE-8066-F18D17B26261}" type="slidenum">
              <a:rPr kumimoji="0" lang="en-GB" sz="1200" b="0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GB" sz="12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4054501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9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</p:spPr>
      </p:sp>
      <p:sp>
        <p:nvSpPr>
          <p:cNvPr id="300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5680" cy="3599640"/>
          </a:xfrm>
          <a:prstGeom prst="rect">
            <a:avLst/>
          </a:prstGeom>
        </p:spPr>
        <p:txBody>
          <a:bodyPr lIns="0" tIns="0" rIns="0" bIns="0"/>
          <a:lstStyle/>
          <a:p>
            <a:pPr marL="216000" indent="-21600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Timing: 5 minutes</a:t>
            </a:r>
            <a:br>
              <a:rPr dirty="0"/>
            </a:br>
            <a:endParaRPr lang="en-GB" sz="1200" b="0" strike="noStrike" spc="-1" dirty="0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Aim: 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to practise comprehension of present tense questions, and translation using English present continuous meaning.</a:t>
            </a:r>
          </a:p>
          <a:p>
            <a:pPr marL="216000" indent="-216000">
              <a:lnSpc>
                <a:spcPct val="100000"/>
              </a:lnSpc>
            </a:pPr>
            <a:endParaRPr lang="en-GB" sz="1200" b="0" strike="noStrike" spc="-1" dirty="0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Procedure:</a:t>
            </a:r>
          </a:p>
          <a:p>
            <a:pPr marL="228600" indent="-228600">
              <a:lnSpc>
                <a:spcPct val="100000"/>
              </a:lnSpc>
              <a:buAutoNum type="arabicPeriod"/>
            </a:pPr>
            <a:r>
              <a:rPr lang="en-GB" sz="1200" b="0" strike="noStrike" spc="-1" dirty="0">
                <a:solidFill>
                  <a:srgbClr val="000000"/>
                </a:solidFill>
                <a:latin typeface="Calibri"/>
              </a:rPr>
              <a:t>Click to bring up the two callout explanations.</a:t>
            </a:r>
          </a:p>
          <a:p>
            <a:pPr marL="228600" indent="-228600">
              <a:lnSpc>
                <a:spcPct val="100000"/>
              </a:lnSpc>
              <a:buAutoNum type="arabicPeriod"/>
            </a:pPr>
            <a:r>
              <a:rPr lang="en-GB" sz="1200" b="0" strike="noStrike" spc="-1" dirty="0">
                <a:solidFill>
                  <a:srgbClr val="000000"/>
                </a:solidFill>
                <a:latin typeface="Calibri"/>
              </a:rPr>
              <a:t>Pupils write translations for each question 2-7.</a:t>
            </a:r>
          </a:p>
          <a:p>
            <a:pPr marL="228600" indent="-228600">
              <a:lnSpc>
                <a:spcPct val="100000"/>
              </a:lnSpc>
              <a:buAutoNum type="arabicPeriod"/>
            </a:pPr>
            <a:r>
              <a:rPr lang="en-GB" sz="1200" b="0" strike="noStrike" spc="-1" dirty="0">
                <a:solidFill>
                  <a:srgbClr val="000000"/>
                </a:solidFill>
                <a:latin typeface="Calibri"/>
              </a:rPr>
              <a:t>Click to play the full question audio and elicit question meanings in English from pupils.</a:t>
            </a:r>
          </a:p>
          <a:p>
            <a:pPr marL="228600" indent="-228600">
              <a:lnSpc>
                <a:spcPct val="100000"/>
              </a:lnSpc>
              <a:buAutoNum type="arabicPeriod"/>
            </a:pPr>
            <a:r>
              <a:rPr lang="en-GB" sz="1200" b="0" strike="noStrike" spc="-1" dirty="0">
                <a:solidFill>
                  <a:srgbClr val="000000"/>
                </a:solidFill>
                <a:latin typeface="Calibri"/>
              </a:rPr>
              <a:t>Click to reveal answers.</a:t>
            </a:r>
          </a:p>
          <a:p>
            <a:pPr marL="216000" indent="-216000">
              <a:lnSpc>
                <a:spcPct val="100000"/>
              </a:lnSpc>
            </a:pPr>
            <a:endParaRPr lang="en-GB" sz="1200" b="0" strike="noStrike" spc="-1" dirty="0">
              <a:solidFill>
                <a:srgbClr val="000000"/>
              </a:solidFill>
              <a:latin typeface="Calibri"/>
            </a:endParaRPr>
          </a:p>
          <a:p>
            <a:pPr marL="216000" indent="-21600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Calibri"/>
              </a:rPr>
              <a:t>Transcript:</a:t>
            </a:r>
          </a:p>
          <a:p>
            <a:pPr rtl="0" eaLnBrk="1" fontAlgn="ctr" latinLnBrk="0" hangingPunct="1"/>
            <a:r>
              <a:rPr lang="es-ES_tradnl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Tu étudies aussi la Fête des Lumières ?</a:t>
            </a:r>
          </a:p>
          <a:p>
            <a:pPr rtl="0" eaLnBrk="1" fontAlgn="ctr" latinLnBrk="0" hangingPunct="1"/>
            <a:r>
              <a:rPr lang="es-ES_tradnl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Vous pratiquez avec moi ?</a:t>
            </a:r>
          </a:p>
          <a:p>
            <a:pPr rtl="0" eaLnBrk="1" fontAlgn="ctr" latinLnBrk="0" hangingPunct="1"/>
            <a:r>
              <a:rPr lang="es-ES_tradnl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Tu présentes en français ou en anglais ?</a:t>
            </a:r>
          </a:p>
          <a:p>
            <a:pPr rtl="0" eaLnBrk="1" fontAlgn="ctr" latinLnBrk="0" hangingPunct="1"/>
            <a:r>
              <a:rPr lang="es-ES_tradnl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Vous prononcez bien les mots ?</a:t>
            </a:r>
          </a:p>
          <a:p>
            <a:pPr rtl="0" eaLnBrk="1" fontAlgn="ctr" latinLnBrk="0" hangingPunct="1"/>
            <a:r>
              <a:rPr lang="es-ES_tradnl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Vous cachez le prix ?</a:t>
            </a:r>
          </a:p>
          <a:p>
            <a:pPr rtl="0" eaLnBrk="1" fontAlgn="ctr" latinLnBrk="0" hangingPunct="1"/>
            <a:r>
              <a:rPr lang="es-ES_tradnl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Tu trouves des infos intéressantes ?</a:t>
            </a:r>
          </a:p>
          <a:p>
            <a:pPr rtl="0" eaLnBrk="1" fontAlgn="ctr" latinLnBrk="0" hangingPunct="1"/>
            <a:r>
              <a:rPr lang="es-ES_tradnl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Vous écoutez les présentations ?</a:t>
            </a:r>
          </a:p>
          <a:p>
            <a:pPr rtl="0" eaLnBrk="1" fontAlgn="ctr" latinLnBrk="0" hangingPunct="1"/>
            <a:r>
              <a:rPr lang="es-ES_tradnl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Tu gagnes le prix ?</a:t>
            </a:r>
          </a:p>
          <a:p>
            <a:pPr rtl="0" eaLnBrk="1" fontAlgn="ctr" latinLnBrk="0" hangingPunct="1"/>
            <a:endParaRPr lang="es-ES_tradnl" sz="1200" b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rtl="0" eaLnBrk="1" fontAlgn="ctr" latinLnBrk="0" hangingPunct="1"/>
            <a:r>
              <a:rPr lang="de-DE" sz="1200" b="1" strike="noStrike" kern="1200" spc="-1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Frequency of unknown words and cognates:</a:t>
            </a:r>
            <a:br>
              <a:rPr lang="de-DE" sz="1200" b="0" strike="noStrike" kern="1200" spc="-1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r>
              <a:rPr lang="de-DE" sz="1200" b="0" strike="noStrike" kern="1200" spc="-1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présentation [1723]</a:t>
            </a:r>
          </a:p>
          <a:p>
            <a:pPr marL="0" marR="0" lvl="0" indent="0" algn="l" defTabSz="914400" rtl="0" eaLnBrk="1" fontAlgn="ctr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200" dirty="0" err="1">
                <a:solidFill>
                  <a:srgbClr val="FF0066"/>
                </a:solidFill>
                <a:effectLst/>
                <a:latin typeface="Century Gothic" panose="020B0502020202020204" pitchFamily="34" charset="0"/>
                <a:ea typeface="+mn-ea"/>
                <a:cs typeface="+mn-cs"/>
              </a:rPr>
              <a:t>Londsale</a:t>
            </a:r>
            <a:r>
              <a:rPr lang="en-GB" sz="1200" dirty="0">
                <a:solidFill>
                  <a:srgbClr val="FF0066"/>
                </a:solidFill>
                <a:effectLst/>
                <a:latin typeface="Century Gothic" panose="020B0502020202020204" pitchFamily="34" charset="0"/>
                <a:ea typeface="+mn-ea"/>
                <a:cs typeface="+mn-cs"/>
              </a:rPr>
              <a:t>, D., &amp; Le Bras, Y.  (2009). </a:t>
            </a:r>
            <a:r>
              <a:rPr lang="en-GB" sz="1200" i="1" dirty="0">
                <a:solidFill>
                  <a:srgbClr val="FF0066"/>
                </a:solidFill>
                <a:effectLst/>
                <a:latin typeface="Century Gothic" panose="020B0502020202020204" pitchFamily="34" charset="0"/>
                <a:ea typeface="+mn-ea"/>
                <a:cs typeface="+mn-cs"/>
              </a:rPr>
              <a:t>A Frequency Dictionary of French: Core vocabulary for learners </a:t>
            </a:r>
            <a:r>
              <a:rPr lang="en-GB" sz="1200" dirty="0">
                <a:solidFill>
                  <a:srgbClr val="FF0066"/>
                </a:solidFill>
                <a:effectLst/>
                <a:latin typeface="Century Gothic" panose="020B0502020202020204" pitchFamily="34" charset="0"/>
                <a:ea typeface="+mn-ea"/>
                <a:cs typeface="+mn-cs"/>
              </a:rPr>
              <a:t>London: Routledge.</a:t>
            </a:r>
          </a:p>
        </p:txBody>
      </p:sp>
      <p:sp>
        <p:nvSpPr>
          <p:cNvPr id="301" name="CustomShape 3"/>
          <p:cNvSpPr/>
          <p:nvPr/>
        </p:nvSpPr>
        <p:spPr>
          <a:xfrm>
            <a:off x="3884760" y="8685360"/>
            <a:ext cx="2971080" cy="4579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DC2DAAC-B4A0-4BDE-8066-F18D17B26261}" type="slidenum">
              <a:rPr kumimoji="0" lang="en-GB" sz="1200" b="0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en-GB" sz="12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4734412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5462243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  <p:sp>
        <p:nvSpPr>
          <p:cNvPr id="24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25" name="PlaceHolder 3"/>
          <p:cNvSpPr>
            <a:spLocks noGrp="1"/>
          </p:cNvSpPr>
          <p:nvPr>
            <p:ph type="body"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8108368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  <p:sp>
        <p:nvSpPr>
          <p:cNvPr id="27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28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29" name="PlaceHolder 4"/>
          <p:cNvSpPr>
            <a:spLocks noGrp="1"/>
          </p:cNvSpPr>
          <p:nvPr>
            <p:ph type="body"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30" name="PlaceHolder 5"/>
          <p:cNvSpPr>
            <a:spLocks noGrp="1"/>
          </p:cNvSpPr>
          <p:nvPr>
            <p:ph type="body"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91725603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  <p:sp>
        <p:nvSpPr>
          <p:cNvPr id="32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33" name="PlaceHolder 3"/>
          <p:cNvSpPr>
            <a:spLocks noGrp="1"/>
          </p:cNvSpPr>
          <p:nvPr>
            <p:ph type="body"/>
          </p:nvPr>
        </p:nvSpPr>
        <p:spPr>
          <a:xfrm>
            <a:off x="4319640" y="160452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34" name="PlaceHolder 4"/>
          <p:cNvSpPr>
            <a:spLocks noGrp="1"/>
          </p:cNvSpPr>
          <p:nvPr>
            <p:ph type="body"/>
          </p:nvPr>
        </p:nvSpPr>
        <p:spPr>
          <a:xfrm>
            <a:off x="8029800" y="160452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35" name="PlaceHolder 5"/>
          <p:cNvSpPr>
            <a:spLocks noGrp="1"/>
          </p:cNvSpPr>
          <p:nvPr>
            <p:ph type="body"/>
          </p:nvPr>
        </p:nvSpPr>
        <p:spPr>
          <a:xfrm>
            <a:off x="609480" y="368208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36" name="PlaceHolder 6"/>
          <p:cNvSpPr>
            <a:spLocks noGrp="1"/>
          </p:cNvSpPr>
          <p:nvPr>
            <p:ph type="body"/>
          </p:nvPr>
        </p:nvSpPr>
        <p:spPr>
          <a:xfrm>
            <a:off x="4319640" y="368208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37" name="PlaceHolder 7"/>
          <p:cNvSpPr>
            <a:spLocks noGrp="1"/>
          </p:cNvSpPr>
          <p:nvPr>
            <p:ph type="body"/>
          </p:nvPr>
        </p:nvSpPr>
        <p:spPr>
          <a:xfrm>
            <a:off x="8029800" y="368208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75959663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subTitle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08081891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  <p:sp>
        <p:nvSpPr>
          <p:cNvPr id="5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04788879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  <p:sp>
        <p:nvSpPr>
          <p:cNvPr id="7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8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13974003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79538328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laceHolder 1"/>
          <p:cNvSpPr>
            <a:spLocks noGrp="1"/>
          </p:cNvSpPr>
          <p:nvPr>
            <p:ph type="subTitle"/>
          </p:nvPr>
        </p:nvSpPr>
        <p:spPr>
          <a:xfrm>
            <a:off x="609480" y="273600"/>
            <a:ext cx="10972440" cy="530784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4757188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  <p:sp>
        <p:nvSpPr>
          <p:cNvPr id="12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13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14" name="PlaceHolder 4"/>
          <p:cNvSpPr>
            <a:spLocks noGrp="1"/>
          </p:cNvSpPr>
          <p:nvPr>
            <p:ph type="body"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39064175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  <p:sp>
        <p:nvSpPr>
          <p:cNvPr id="16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17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18" name="PlaceHolder 4"/>
          <p:cNvSpPr>
            <a:spLocks noGrp="1"/>
          </p:cNvSpPr>
          <p:nvPr>
            <p:ph type="body"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32164337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  <p:sp>
        <p:nvSpPr>
          <p:cNvPr id="20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21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22" name="PlaceHolder 4"/>
          <p:cNvSpPr>
            <a:spLocks noGrp="1"/>
          </p:cNvSpPr>
          <p:nvPr>
            <p:ph type="body"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27858093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r>
              <a:rPr lang="en-GB" sz="4400" b="0" strike="noStrike" spc="-1">
                <a:latin typeface="Arial"/>
              </a:rPr>
              <a:t>Click to edit the title text format</a:t>
            </a:r>
          </a:p>
        </p:txBody>
      </p:sp>
      <p:sp>
        <p:nvSpPr>
          <p:cNvPr id="3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3200" b="0" strike="noStrike" spc="-1">
                <a:latin typeface="Arial"/>
              </a:rPr>
              <a:t>Click to edit the outline text format</a:t>
            </a:r>
          </a:p>
          <a:p>
            <a:pPr marL="864000" lvl="1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GB" sz="2800" b="0" strike="noStrike" spc="-1">
                <a:latin typeface="Arial"/>
              </a:rPr>
              <a:t>Second Outline Level</a:t>
            </a:r>
          </a:p>
          <a:p>
            <a:pPr marL="1296000" lvl="2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2400" b="0" strike="noStrike" spc="-1">
                <a:latin typeface="Arial"/>
              </a:rPr>
              <a:t>Third Outline Level</a:t>
            </a:r>
          </a:p>
          <a:p>
            <a:pPr marL="1728000" lvl="3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GB" sz="2000" b="0" strike="noStrike" spc="-1">
                <a:latin typeface="Arial"/>
              </a:rPr>
              <a:t>Fourth Outline Level</a:t>
            </a:r>
          </a:p>
          <a:p>
            <a:pPr marL="2160000" lvl="4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2000" b="0" strike="noStrike" spc="-1">
                <a:latin typeface="Arial"/>
              </a:rPr>
              <a:t>Fifth Outline Level</a:t>
            </a:r>
          </a:p>
          <a:p>
            <a:pPr marL="2592000" lvl="5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2000" b="0" strike="noStrike" spc="-1">
                <a:latin typeface="Arial"/>
              </a:rPr>
              <a:t>Sixth Outline Level</a:t>
            </a:r>
          </a:p>
          <a:p>
            <a:pPr marL="3024000" lvl="6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2000" b="0" strike="noStrike" spc="-1">
                <a:latin typeface="Arial"/>
              </a:rPr>
              <a:t>Seventh Outline Level</a:t>
            </a:r>
          </a:p>
        </p:txBody>
      </p:sp>
    </p:spTree>
    <p:extLst>
      <p:ext uri="{BB962C8B-B14F-4D97-AF65-F5344CB8AC3E}">
        <p14:creationId xmlns:p14="http://schemas.microsoft.com/office/powerpoint/2010/main" val="274283383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gif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3" Type="http://schemas.openxmlformats.org/officeDocument/2006/relationships/audio" Target="../media/audio35.wav"/><Relationship Id="rId7" Type="http://schemas.openxmlformats.org/officeDocument/2006/relationships/image" Target="../media/image43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5.xml"/><Relationship Id="rId6" Type="http://schemas.openxmlformats.org/officeDocument/2006/relationships/audio" Target="../media/audio58.wav"/><Relationship Id="rId5" Type="http://schemas.openxmlformats.org/officeDocument/2006/relationships/audio" Target="../media/audio57.wav"/><Relationship Id="rId4" Type="http://schemas.openxmlformats.org/officeDocument/2006/relationships/audio" Target="../media/audio36.wav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5.xml"/><Relationship Id="rId6" Type="http://schemas.openxmlformats.org/officeDocument/2006/relationships/audio" Target="../media/audio61.wav"/><Relationship Id="rId5" Type="http://schemas.openxmlformats.org/officeDocument/2006/relationships/audio" Target="../media/audio60.wav"/><Relationship Id="rId4" Type="http://schemas.openxmlformats.org/officeDocument/2006/relationships/audio" Target="../media/audio59.wav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svg"/><Relationship Id="rId13" Type="http://schemas.openxmlformats.org/officeDocument/2006/relationships/audio" Target="../media/audio68.wav"/><Relationship Id="rId18" Type="http://schemas.openxmlformats.org/officeDocument/2006/relationships/audio" Target="../media/audio73.wav"/><Relationship Id="rId3" Type="http://schemas.openxmlformats.org/officeDocument/2006/relationships/audio" Target="../media/audio62.wav"/><Relationship Id="rId21" Type="http://schemas.openxmlformats.org/officeDocument/2006/relationships/audio" Target="../media/audio76.wav"/><Relationship Id="rId7" Type="http://schemas.openxmlformats.org/officeDocument/2006/relationships/image" Target="../media/image20.png"/><Relationship Id="rId12" Type="http://schemas.openxmlformats.org/officeDocument/2006/relationships/audio" Target="../media/audio67.wav"/><Relationship Id="rId17" Type="http://schemas.openxmlformats.org/officeDocument/2006/relationships/audio" Target="../media/audio72.wav"/><Relationship Id="rId2" Type="http://schemas.openxmlformats.org/officeDocument/2006/relationships/notesSlide" Target="../notesSlides/notesSlide12.xml"/><Relationship Id="rId16" Type="http://schemas.openxmlformats.org/officeDocument/2006/relationships/audio" Target="../media/audio71.wav"/><Relationship Id="rId20" Type="http://schemas.openxmlformats.org/officeDocument/2006/relationships/audio" Target="../media/audio75.wav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34.gif"/><Relationship Id="rId11" Type="http://schemas.openxmlformats.org/officeDocument/2006/relationships/audio" Target="../media/audio66.wav"/><Relationship Id="rId5" Type="http://schemas.openxmlformats.org/officeDocument/2006/relationships/audio" Target="../media/audio63.wav"/><Relationship Id="rId15" Type="http://schemas.openxmlformats.org/officeDocument/2006/relationships/audio" Target="../media/audio70.wav"/><Relationship Id="rId10" Type="http://schemas.openxmlformats.org/officeDocument/2006/relationships/audio" Target="../media/audio65.wav"/><Relationship Id="rId19" Type="http://schemas.openxmlformats.org/officeDocument/2006/relationships/audio" Target="../media/audio74.wav"/><Relationship Id="rId4" Type="http://schemas.openxmlformats.org/officeDocument/2006/relationships/image" Target="../media/image33.png"/><Relationship Id="rId9" Type="http://schemas.openxmlformats.org/officeDocument/2006/relationships/audio" Target="../media/audio64.wav"/><Relationship Id="rId14" Type="http://schemas.openxmlformats.org/officeDocument/2006/relationships/audio" Target="../media/audio69.wav"/><Relationship Id="rId22" Type="http://schemas.openxmlformats.org/officeDocument/2006/relationships/audio" Target="../media/audio77.wav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audio" Target="../media/audio69.wav"/><Relationship Id="rId13" Type="http://schemas.openxmlformats.org/officeDocument/2006/relationships/audio" Target="../media/audio74.wav"/><Relationship Id="rId18" Type="http://schemas.openxmlformats.org/officeDocument/2006/relationships/image" Target="../media/image49.gif"/><Relationship Id="rId3" Type="http://schemas.openxmlformats.org/officeDocument/2006/relationships/audio" Target="../media/audio78.wav"/><Relationship Id="rId21" Type="http://schemas.openxmlformats.org/officeDocument/2006/relationships/image" Target="../media/image51.png"/><Relationship Id="rId7" Type="http://schemas.openxmlformats.org/officeDocument/2006/relationships/audio" Target="../media/audio68.wav"/><Relationship Id="rId12" Type="http://schemas.openxmlformats.org/officeDocument/2006/relationships/audio" Target="../media/audio73.wav"/><Relationship Id="rId17" Type="http://schemas.openxmlformats.org/officeDocument/2006/relationships/image" Target="../media/image48.gif"/><Relationship Id="rId2" Type="http://schemas.openxmlformats.org/officeDocument/2006/relationships/notesSlide" Target="../notesSlides/notesSlide13.xml"/><Relationship Id="rId16" Type="http://schemas.openxmlformats.org/officeDocument/2006/relationships/audio" Target="../media/audio77.wav"/><Relationship Id="rId20" Type="http://schemas.openxmlformats.org/officeDocument/2006/relationships/image" Target="../media/image22.png"/><Relationship Id="rId1" Type="http://schemas.openxmlformats.org/officeDocument/2006/relationships/slideLayout" Target="../slideLayouts/slideLayout5.xml"/><Relationship Id="rId6" Type="http://schemas.openxmlformats.org/officeDocument/2006/relationships/audio" Target="../media/audio67.wav"/><Relationship Id="rId11" Type="http://schemas.openxmlformats.org/officeDocument/2006/relationships/audio" Target="../media/audio72.wav"/><Relationship Id="rId5" Type="http://schemas.openxmlformats.org/officeDocument/2006/relationships/audio" Target="../media/audio66.wav"/><Relationship Id="rId15" Type="http://schemas.openxmlformats.org/officeDocument/2006/relationships/audio" Target="../media/audio76.wav"/><Relationship Id="rId10" Type="http://schemas.openxmlformats.org/officeDocument/2006/relationships/audio" Target="../media/audio71.wav"/><Relationship Id="rId19" Type="http://schemas.openxmlformats.org/officeDocument/2006/relationships/image" Target="../media/image50.png"/><Relationship Id="rId4" Type="http://schemas.openxmlformats.org/officeDocument/2006/relationships/image" Target="../media/image5.png"/><Relationship Id="rId9" Type="http://schemas.openxmlformats.org/officeDocument/2006/relationships/audio" Target="../media/audio70.wav"/><Relationship Id="rId14" Type="http://schemas.openxmlformats.org/officeDocument/2006/relationships/audio" Target="../media/audio75.wav"/><Relationship Id="rId22" Type="http://schemas.openxmlformats.org/officeDocument/2006/relationships/image" Target="../media/image2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audio" Target="../media/audio6.wav"/><Relationship Id="rId13" Type="http://schemas.openxmlformats.org/officeDocument/2006/relationships/image" Target="../media/image7.png"/><Relationship Id="rId3" Type="http://schemas.openxmlformats.org/officeDocument/2006/relationships/audio" Target="../media/audio1.wav"/><Relationship Id="rId7" Type="http://schemas.openxmlformats.org/officeDocument/2006/relationships/audio" Target="../media/audio5.wav"/><Relationship Id="rId12" Type="http://schemas.openxmlformats.org/officeDocument/2006/relationships/image" Target="../media/image6.png"/><Relationship Id="rId17" Type="http://schemas.openxmlformats.org/officeDocument/2006/relationships/image" Target="../media/image11.png"/><Relationship Id="rId2" Type="http://schemas.openxmlformats.org/officeDocument/2006/relationships/notesSlide" Target="../notesSlides/notesSlide2.xml"/><Relationship Id="rId16" Type="http://schemas.openxmlformats.org/officeDocument/2006/relationships/image" Target="../media/image10.png"/><Relationship Id="rId1" Type="http://schemas.openxmlformats.org/officeDocument/2006/relationships/slideLayout" Target="../slideLayouts/slideLayout5.xml"/><Relationship Id="rId6" Type="http://schemas.openxmlformats.org/officeDocument/2006/relationships/audio" Target="../media/audio4.wav"/><Relationship Id="rId11" Type="http://schemas.openxmlformats.org/officeDocument/2006/relationships/image" Target="../media/image5.png"/><Relationship Id="rId5" Type="http://schemas.openxmlformats.org/officeDocument/2006/relationships/audio" Target="../media/audio3.wav"/><Relationship Id="rId15" Type="http://schemas.openxmlformats.org/officeDocument/2006/relationships/image" Target="../media/image9.gif"/><Relationship Id="rId10" Type="http://schemas.openxmlformats.org/officeDocument/2006/relationships/image" Target="../media/image4.png"/><Relationship Id="rId4" Type="http://schemas.openxmlformats.org/officeDocument/2006/relationships/audio" Target="../media/audio2.wav"/><Relationship Id="rId9" Type="http://schemas.openxmlformats.org/officeDocument/2006/relationships/audio" Target="../media/audio7.wav"/><Relationship Id="rId14" Type="http://schemas.openxmlformats.org/officeDocument/2006/relationships/image" Target="../media/image8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13" Type="http://schemas.openxmlformats.org/officeDocument/2006/relationships/image" Target="../media/image16.png"/><Relationship Id="rId3" Type="http://schemas.openxmlformats.org/officeDocument/2006/relationships/audio" Target="../media/audio8.wav"/><Relationship Id="rId7" Type="http://schemas.openxmlformats.org/officeDocument/2006/relationships/audio" Target="../media/audio12.wav"/><Relationship Id="rId12" Type="http://schemas.openxmlformats.org/officeDocument/2006/relationships/image" Target="../media/image15.png"/><Relationship Id="rId2" Type="http://schemas.openxmlformats.org/officeDocument/2006/relationships/notesSlide" Target="../notesSlides/notesSlide3.xml"/><Relationship Id="rId16" Type="http://schemas.openxmlformats.org/officeDocument/2006/relationships/image" Target="../media/image19.png"/><Relationship Id="rId1" Type="http://schemas.openxmlformats.org/officeDocument/2006/relationships/slideLayout" Target="../slideLayouts/slideLayout5.xml"/><Relationship Id="rId6" Type="http://schemas.openxmlformats.org/officeDocument/2006/relationships/audio" Target="../media/audio11.wav"/><Relationship Id="rId11" Type="http://schemas.openxmlformats.org/officeDocument/2006/relationships/image" Target="../media/image14.png"/><Relationship Id="rId5" Type="http://schemas.openxmlformats.org/officeDocument/2006/relationships/audio" Target="../media/audio10.wav"/><Relationship Id="rId15" Type="http://schemas.openxmlformats.org/officeDocument/2006/relationships/image" Target="../media/image18.png"/><Relationship Id="rId10" Type="http://schemas.openxmlformats.org/officeDocument/2006/relationships/image" Target="../media/image13.png"/><Relationship Id="rId4" Type="http://schemas.openxmlformats.org/officeDocument/2006/relationships/audio" Target="../media/audio9.wav"/><Relationship Id="rId9" Type="http://schemas.openxmlformats.org/officeDocument/2006/relationships/image" Target="../media/image12.png"/><Relationship Id="rId14" Type="http://schemas.openxmlformats.org/officeDocument/2006/relationships/image" Target="../media/image17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audio" Target="../media/audio17.wav"/><Relationship Id="rId13" Type="http://schemas.openxmlformats.org/officeDocument/2006/relationships/audio" Target="../media/audio22.wav"/><Relationship Id="rId18" Type="http://schemas.openxmlformats.org/officeDocument/2006/relationships/image" Target="../media/image22.png"/><Relationship Id="rId26" Type="http://schemas.openxmlformats.org/officeDocument/2006/relationships/image" Target="../media/image30.jfif"/><Relationship Id="rId3" Type="http://schemas.openxmlformats.org/officeDocument/2006/relationships/audio" Target="../media/audio13.wav"/><Relationship Id="rId21" Type="http://schemas.openxmlformats.org/officeDocument/2006/relationships/image" Target="../media/image25.png"/><Relationship Id="rId7" Type="http://schemas.openxmlformats.org/officeDocument/2006/relationships/audio" Target="../media/audio16.wav"/><Relationship Id="rId12" Type="http://schemas.openxmlformats.org/officeDocument/2006/relationships/audio" Target="../media/audio21.wav"/><Relationship Id="rId17" Type="http://schemas.openxmlformats.org/officeDocument/2006/relationships/audio" Target="../media/audio24.wav"/><Relationship Id="rId25" Type="http://schemas.openxmlformats.org/officeDocument/2006/relationships/image" Target="../media/image29.jfif"/><Relationship Id="rId2" Type="http://schemas.openxmlformats.org/officeDocument/2006/relationships/notesSlide" Target="../notesSlides/notesSlide4.xml"/><Relationship Id="rId16" Type="http://schemas.openxmlformats.org/officeDocument/2006/relationships/image" Target="../media/image21.svg"/><Relationship Id="rId20" Type="http://schemas.openxmlformats.org/officeDocument/2006/relationships/image" Target="../media/image24.png"/><Relationship Id="rId29" Type="http://schemas.openxmlformats.org/officeDocument/2006/relationships/audio" Target="../media/audio25.wav"/><Relationship Id="rId1" Type="http://schemas.openxmlformats.org/officeDocument/2006/relationships/slideLayout" Target="../slideLayouts/slideLayout5.xml"/><Relationship Id="rId6" Type="http://schemas.openxmlformats.org/officeDocument/2006/relationships/audio" Target="../media/audio15.wav"/><Relationship Id="rId11" Type="http://schemas.openxmlformats.org/officeDocument/2006/relationships/audio" Target="../media/audio20.wav"/><Relationship Id="rId24" Type="http://schemas.openxmlformats.org/officeDocument/2006/relationships/image" Target="../media/image28.jfif"/><Relationship Id="rId5" Type="http://schemas.openxmlformats.org/officeDocument/2006/relationships/audio" Target="../media/audio14.wav"/><Relationship Id="rId15" Type="http://schemas.openxmlformats.org/officeDocument/2006/relationships/image" Target="../media/image20.png"/><Relationship Id="rId23" Type="http://schemas.openxmlformats.org/officeDocument/2006/relationships/image" Target="../media/image27.jfif"/><Relationship Id="rId28" Type="http://schemas.openxmlformats.org/officeDocument/2006/relationships/image" Target="../media/image32.jfif"/><Relationship Id="rId10" Type="http://schemas.openxmlformats.org/officeDocument/2006/relationships/audio" Target="../media/audio19.wav"/><Relationship Id="rId19" Type="http://schemas.openxmlformats.org/officeDocument/2006/relationships/image" Target="../media/image23.png"/><Relationship Id="rId4" Type="http://schemas.openxmlformats.org/officeDocument/2006/relationships/image" Target="../media/image4.png"/><Relationship Id="rId9" Type="http://schemas.openxmlformats.org/officeDocument/2006/relationships/audio" Target="../media/audio18.wav"/><Relationship Id="rId14" Type="http://schemas.openxmlformats.org/officeDocument/2006/relationships/audio" Target="../media/audio23.wav"/><Relationship Id="rId22" Type="http://schemas.openxmlformats.org/officeDocument/2006/relationships/image" Target="../media/image26.jfif"/><Relationship Id="rId27" Type="http://schemas.openxmlformats.org/officeDocument/2006/relationships/image" Target="../media/image31.jfif"/><Relationship Id="rId30" Type="http://schemas.openxmlformats.org/officeDocument/2006/relationships/audio" Target="../media/audio26.wav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audio" Target="../media/audio27.wav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34.gif"/><Relationship Id="rId5" Type="http://schemas.openxmlformats.org/officeDocument/2006/relationships/audio" Target="../media/audio28.wav"/><Relationship Id="rId4" Type="http://schemas.openxmlformats.org/officeDocument/2006/relationships/image" Target="../media/image33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audio" Target="../media/audio30.wav"/><Relationship Id="rId13" Type="http://schemas.openxmlformats.org/officeDocument/2006/relationships/image" Target="../media/image42.png"/><Relationship Id="rId3" Type="http://schemas.openxmlformats.org/officeDocument/2006/relationships/image" Target="../media/image35.png"/><Relationship Id="rId7" Type="http://schemas.openxmlformats.org/officeDocument/2006/relationships/audio" Target="../media/audio29.wav"/><Relationship Id="rId12" Type="http://schemas.openxmlformats.org/officeDocument/2006/relationships/image" Target="../media/image4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38.png"/><Relationship Id="rId11" Type="http://schemas.openxmlformats.org/officeDocument/2006/relationships/image" Target="../media/image40.png"/><Relationship Id="rId5" Type="http://schemas.openxmlformats.org/officeDocument/2006/relationships/image" Target="../media/image37.png"/><Relationship Id="rId10" Type="http://schemas.openxmlformats.org/officeDocument/2006/relationships/image" Target="../media/image39.png"/><Relationship Id="rId4" Type="http://schemas.openxmlformats.org/officeDocument/2006/relationships/image" Target="../media/image36.png"/><Relationship Id="rId9" Type="http://schemas.openxmlformats.org/officeDocument/2006/relationships/audio" Target="../media/audio31.wav"/><Relationship Id="rId14" Type="http://schemas.openxmlformats.org/officeDocument/2006/relationships/audio" Target="../media/audio32.wav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3" Type="http://schemas.openxmlformats.org/officeDocument/2006/relationships/audio" Target="../media/audio33.wav"/><Relationship Id="rId7" Type="http://schemas.openxmlformats.org/officeDocument/2006/relationships/image" Target="../media/image4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5.xml"/><Relationship Id="rId6" Type="http://schemas.openxmlformats.org/officeDocument/2006/relationships/audio" Target="../media/audio36.wav"/><Relationship Id="rId5" Type="http://schemas.openxmlformats.org/officeDocument/2006/relationships/audio" Target="../media/audio35.wav"/><Relationship Id="rId4" Type="http://schemas.openxmlformats.org/officeDocument/2006/relationships/audio" Target="../media/audio34.wav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audio" Target="../media/audio41.wav"/><Relationship Id="rId13" Type="http://schemas.openxmlformats.org/officeDocument/2006/relationships/image" Target="../media/image46.png"/><Relationship Id="rId18" Type="http://schemas.openxmlformats.org/officeDocument/2006/relationships/audio" Target="../media/audio47.wav"/><Relationship Id="rId3" Type="http://schemas.openxmlformats.org/officeDocument/2006/relationships/image" Target="../media/image45.png"/><Relationship Id="rId7" Type="http://schemas.openxmlformats.org/officeDocument/2006/relationships/audio" Target="../media/audio40.wav"/><Relationship Id="rId12" Type="http://schemas.openxmlformats.org/officeDocument/2006/relationships/audio" Target="../media/audio45.wav"/><Relationship Id="rId17" Type="http://schemas.openxmlformats.org/officeDocument/2006/relationships/audio" Target="../media/audio46.wav"/><Relationship Id="rId2" Type="http://schemas.openxmlformats.org/officeDocument/2006/relationships/notesSlide" Target="../notesSlides/notesSlide8.xml"/><Relationship Id="rId16" Type="http://schemas.openxmlformats.org/officeDocument/2006/relationships/image" Target="../media/image21.svg"/><Relationship Id="rId1" Type="http://schemas.openxmlformats.org/officeDocument/2006/relationships/slideLayout" Target="../slideLayouts/slideLayout5.xml"/><Relationship Id="rId6" Type="http://schemas.openxmlformats.org/officeDocument/2006/relationships/audio" Target="../media/audio39.wav"/><Relationship Id="rId11" Type="http://schemas.openxmlformats.org/officeDocument/2006/relationships/audio" Target="../media/audio44.wav"/><Relationship Id="rId5" Type="http://schemas.openxmlformats.org/officeDocument/2006/relationships/audio" Target="../media/audio38.wav"/><Relationship Id="rId15" Type="http://schemas.openxmlformats.org/officeDocument/2006/relationships/image" Target="../media/image47.png"/><Relationship Id="rId10" Type="http://schemas.openxmlformats.org/officeDocument/2006/relationships/audio" Target="../media/audio43.wav"/><Relationship Id="rId4" Type="http://schemas.openxmlformats.org/officeDocument/2006/relationships/audio" Target="../media/audio37.wav"/><Relationship Id="rId9" Type="http://schemas.openxmlformats.org/officeDocument/2006/relationships/audio" Target="../media/audio42.wav"/><Relationship Id="rId14" Type="http://schemas.openxmlformats.org/officeDocument/2006/relationships/image" Target="../media/image34.gif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audio" Target="../media/audio52.wav"/><Relationship Id="rId13" Type="http://schemas.openxmlformats.org/officeDocument/2006/relationships/image" Target="../media/image34.gif"/><Relationship Id="rId3" Type="http://schemas.openxmlformats.org/officeDocument/2006/relationships/image" Target="../media/image45.png"/><Relationship Id="rId7" Type="http://schemas.openxmlformats.org/officeDocument/2006/relationships/audio" Target="../media/audio51.wav"/><Relationship Id="rId12" Type="http://schemas.openxmlformats.org/officeDocument/2006/relationships/image" Target="../media/image33.png"/><Relationship Id="rId2" Type="http://schemas.openxmlformats.org/officeDocument/2006/relationships/notesSlide" Target="../notesSlides/notesSlide9.xml"/><Relationship Id="rId16" Type="http://schemas.openxmlformats.org/officeDocument/2006/relationships/audio" Target="../media/audio56.wav"/><Relationship Id="rId1" Type="http://schemas.openxmlformats.org/officeDocument/2006/relationships/slideLayout" Target="../slideLayouts/slideLayout5.xml"/><Relationship Id="rId6" Type="http://schemas.openxmlformats.org/officeDocument/2006/relationships/audio" Target="../media/audio50.wav"/><Relationship Id="rId11" Type="http://schemas.openxmlformats.org/officeDocument/2006/relationships/audio" Target="../media/audio55.wav"/><Relationship Id="rId5" Type="http://schemas.openxmlformats.org/officeDocument/2006/relationships/audio" Target="../media/audio49.wav"/><Relationship Id="rId15" Type="http://schemas.openxmlformats.org/officeDocument/2006/relationships/image" Target="../media/image21.svg"/><Relationship Id="rId10" Type="http://schemas.openxmlformats.org/officeDocument/2006/relationships/audio" Target="../media/audio54.wav"/><Relationship Id="rId4" Type="http://schemas.openxmlformats.org/officeDocument/2006/relationships/audio" Target="../media/audio48.wav"/><Relationship Id="rId9" Type="http://schemas.openxmlformats.org/officeDocument/2006/relationships/audio" Target="../media/audio53.wav"/><Relationship Id="rId14" Type="http://schemas.openxmlformats.org/officeDocument/2006/relationships/image" Target="../media/image2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Google Shape;98;p2" descr="background rectangle">
            <a:extLst>
              <a:ext uri="{FF2B5EF4-FFF2-40B4-BE49-F238E27FC236}">
                <a16:creationId xmlns:a16="http://schemas.microsoft.com/office/drawing/2014/main" id="{42015C49-978B-4558-895F-BEB364B457CC}"/>
              </a:ext>
            </a:extLst>
          </p:cNvPr>
          <p:cNvSpPr/>
          <p:nvPr/>
        </p:nvSpPr>
        <p:spPr>
          <a:xfrm>
            <a:off x="0" y="0"/>
            <a:ext cx="4350984" cy="6858000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FADD2E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46" name="CustomShape 2"/>
          <p:cNvSpPr/>
          <p:nvPr/>
        </p:nvSpPr>
        <p:spPr>
          <a:xfrm>
            <a:off x="5959980" y="4734448"/>
            <a:ext cx="5644800" cy="15544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lvl="0" algn="ctr">
              <a:buClr>
                <a:srgbClr val="FF3333"/>
              </a:buClr>
              <a:buSzPts val="9600"/>
            </a:pPr>
            <a:r>
              <a:rPr lang="en-GB" sz="9600" dirty="0">
                <a:solidFill>
                  <a:srgbClr val="00B050"/>
                </a:solidFill>
                <a:latin typeface="Modern Love" panose="04090805081005020601" pitchFamily="82" charset="0"/>
                <a:ea typeface="STHupo" panose="02010800040101010101" pitchFamily="2" charset="-122"/>
                <a:cs typeface="Aharoni" panose="02010803020104030203" pitchFamily="2" charset="-79"/>
                <a:sym typeface="Arial"/>
              </a:rPr>
              <a:t>vert</a:t>
            </a:r>
            <a:endParaRPr lang="en-GB" sz="9600" dirty="0">
              <a:solidFill>
                <a:srgbClr val="00B050"/>
              </a:solidFill>
              <a:latin typeface="Modern Love" panose="04090805081005020601" pitchFamily="82" charset="0"/>
              <a:ea typeface="STHupo" panose="02010800040101010101" pitchFamily="2" charset="-122"/>
              <a:cs typeface="Aharoni" panose="02010803020104030203" pitchFamily="2" charset="-79"/>
            </a:endParaRPr>
          </a:p>
        </p:txBody>
      </p:sp>
      <p:sp>
        <p:nvSpPr>
          <p:cNvPr id="47" name="CustomShape 3"/>
          <p:cNvSpPr/>
          <p:nvPr/>
        </p:nvSpPr>
        <p:spPr>
          <a:xfrm>
            <a:off x="43047" y="5329800"/>
            <a:ext cx="4571280" cy="13712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45792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prstClr val="white"/>
              </a:buClr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fr-FR" sz="2800" b="1" i="1" u="none" strike="noStrike" kern="1200" cap="none" spc="-1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Est-ce que </a:t>
            </a:r>
            <a:r>
              <a:rPr kumimoji="0" lang="fr-FR" sz="2800" b="1" i="0" u="none" strike="noStrike" kern="1200" cap="none" spc="-1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questions</a:t>
            </a:r>
          </a:p>
          <a:p>
            <a:pPr marL="45792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prstClr val="white"/>
              </a:buClr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fr-FR" sz="2800" b="1" i="0" u="none" strike="noStrike" kern="1200" cap="none" spc="-1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SSC [é,er,ez,et], SFe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55CF993-3D71-4C59-9D34-78FA39EC2F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88473" y="184975"/>
            <a:ext cx="4350240" cy="1144800"/>
          </a:xfrm>
        </p:spPr>
        <p:txBody>
          <a:bodyPr/>
          <a:lstStyle/>
          <a:p>
            <a:pPr algn="ctr"/>
            <a:r>
              <a:rPr lang="en-GB" sz="4000" b="1" spc="-1" dirty="0">
                <a:solidFill>
                  <a:schemeClr val="bg1"/>
                </a:solidFill>
                <a:latin typeface="Century Gothic" panose="020B0502020202020204" pitchFamily="34" charset="0"/>
                <a:ea typeface="Century Gothic"/>
              </a:rPr>
              <a:t>Describing me and others</a:t>
            </a:r>
            <a:endParaRPr lang="en-GB" sz="4000" dirty="0"/>
          </a:p>
        </p:txBody>
      </p:sp>
      <p:pic>
        <p:nvPicPr>
          <p:cNvPr id="12" name="Picture 11" descr="A picture containing text, electronics, computer, display&#10;&#10;Description automatically generated">
            <a:extLst>
              <a:ext uri="{FF2B5EF4-FFF2-40B4-BE49-F238E27FC236}">
                <a16:creationId xmlns:a16="http://schemas.microsoft.com/office/drawing/2014/main" id="{9E6F2143-2D08-4F52-8FAE-C0BD51AD323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71507" y="375430"/>
            <a:ext cx="5084505" cy="4359018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44997A50-A8EE-47DF-B565-D8B7E919A028}"/>
              </a:ext>
            </a:extLst>
          </p:cNvPr>
          <p:cNvSpPr/>
          <p:nvPr/>
        </p:nvSpPr>
        <p:spPr>
          <a:xfrm>
            <a:off x="718713" y="1445432"/>
            <a:ext cx="3020037" cy="341432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BD6F4D40-EA07-4325-8106-9AC0F6E8D82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1998" y="1514750"/>
            <a:ext cx="2833466" cy="327568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6A0B1B44-0ABE-4456-9A15-116FD695D94B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116054">
            <a:off x="6654" y="1499606"/>
            <a:ext cx="4311835" cy="75658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E479B0ED-CD92-4008-996F-D1CE9A2FB63D}"/>
              </a:ext>
            </a:extLst>
          </p:cNvPr>
          <p:cNvSpPr txBox="1"/>
          <p:nvPr/>
        </p:nvSpPr>
        <p:spPr>
          <a:xfrm>
            <a:off x="685947" y="4309946"/>
            <a:ext cx="306747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700" b="1" dirty="0">
                <a:solidFill>
                  <a:schemeClr val="bg1"/>
                </a:solidFill>
                <a:latin typeface="Segoe Print" panose="02000600000000000000" pitchFamily="2" charset="0"/>
              </a:rPr>
              <a:t>Festival of lights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74A6DC-187E-4C4A-92B8-4D8EDD2BB1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4236" y="39007"/>
            <a:ext cx="10515600" cy="770175"/>
          </a:xfrm>
        </p:spPr>
        <p:txBody>
          <a:bodyPr>
            <a:noAutofit/>
          </a:bodyPr>
          <a:lstStyle/>
          <a:p>
            <a:pPr marL="0" marR="0" lvl="0" indent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E4E79"/>
              </a:buClr>
              <a:buSzPts val="2800"/>
              <a:buFont typeface="Century Gothic"/>
              <a:buNone/>
            </a:pPr>
            <a:r>
              <a:rPr lang="en-GB" sz="3600" b="1" dirty="0">
                <a:solidFill>
                  <a:srgbClr val="1E4E79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Asking questions using </a:t>
            </a:r>
            <a:r>
              <a:rPr lang="en-GB" sz="3600" b="1" i="1" dirty="0">
                <a:solidFill>
                  <a:srgbClr val="1E4E79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Est-</a:t>
            </a:r>
            <a:r>
              <a:rPr lang="en-GB" sz="3600" b="1" i="1" dirty="0" err="1">
                <a:solidFill>
                  <a:srgbClr val="1E4E79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ce</a:t>
            </a:r>
            <a:r>
              <a:rPr lang="en-GB" sz="3600" b="1" i="1" dirty="0">
                <a:solidFill>
                  <a:srgbClr val="1E4E79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que…</a:t>
            </a:r>
            <a:endParaRPr lang="en-GB" sz="3600" b="1" i="1" u="none" strike="noStrike" cap="none" dirty="0">
              <a:solidFill>
                <a:srgbClr val="1E4E79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26" name="Google Shape;170;p8" descr="Jigsaw, Puzzle, Piece, Game, Concept, Solution">
            <a:extLst>
              <a:ext uri="{FF2B5EF4-FFF2-40B4-BE49-F238E27FC236}">
                <a16:creationId xmlns:a16="http://schemas.microsoft.com/office/drawing/2014/main" id="{696F779F-A90C-45D4-8ADC-3796A5C1CCAC}"/>
              </a:ext>
            </a:extLst>
          </p:cNvPr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10657369" y="76217"/>
            <a:ext cx="1330395" cy="1332245"/>
          </a:xfrm>
          <a:prstGeom prst="rect">
            <a:avLst/>
          </a:prstGeom>
          <a:noFill/>
          <a:ln>
            <a:noFill/>
          </a:ln>
        </p:spPr>
      </p:pic>
      <p:sp>
        <p:nvSpPr>
          <p:cNvPr id="16" name="Google Shape;169;p8">
            <a:extLst>
              <a:ext uri="{FF2B5EF4-FFF2-40B4-BE49-F238E27FC236}">
                <a16:creationId xmlns:a16="http://schemas.microsoft.com/office/drawing/2014/main" id="{B4F132BF-0F27-4183-A033-D182D0CEA9FB}"/>
              </a:ext>
            </a:extLst>
          </p:cNvPr>
          <p:cNvSpPr txBox="1"/>
          <p:nvPr/>
        </p:nvSpPr>
        <p:spPr>
          <a:xfrm>
            <a:off x="87398" y="718722"/>
            <a:ext cx="9113752" cy="52318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E4E79"/>
              </a:buClr>
              <a:buSzPts val="2800"/>
              <a:buFont typeface="Century Gothic"/>
              <a:buNone/>
              <a:tabLst/>
              <a:defRPr/>
            </a:pP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1E4E79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-ER verbs: </a:t>
            </a:r>
            <a:r>
              <a:rPr kumimoji="0" lang="en-GB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1E4E79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tu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1E4E79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 (you), </a:t>
            </a:r>
            <a:r>
              <a:rPr kumimoji="0" lang="en-GB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1E4E79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vous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1E4E79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 (you, formal)</a:t>
            </a:r>
            <a:endParaRPr kumimoji="0" sz="2800" b="0" i="0" u="none" strike="noStrike" kern="1200" cap="none" spc="0" normalizeH="0" baseline="0" noProof="0" dirty="0">
              <a:ln>
                <a:noFill/>
              </a:ln>
              <a:solidFill>
                <a:srgbClr val="1E4E79"/>
              </a:solidFill>
              <a:effectLst/>
              <a:uLnTx/>
              <a:uFillTx/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17" name="Google Shape;171;p8">
            <a:extLst>
              <a:ext uri="{FF2B5EF4-FFF2-40B4-BE49-F238E27FC236}">
                <a16:creationId xmlns:a16="http://schemas.microsoft.com/office/drawing/2014/main" id="{AE134DAB-BDBF-4659-93C0-5D36FB7A816F}"/>
              </a:ext>
            </a:extLst>
          </p:cNvPr>
          <p:cNvSpPr txBox="1"/>
          <p:nvPr/>
        </p:nvSpPr>
        <p:spPr>
          <a:xfrm>
            <a:off x="152941" y="1349697"/>
            <a:ext cx="11834823" cy="9540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Remember - with intonation questions we need the punctuation </a:t>
            </a: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?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in writing and </a:t>
            </a: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raised voice 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in speaking to know it is a question.</a:t>
            </a:r>
          </a:p>
        </p:txBody>
      </p:sp>
      <p:sp>
        <p:nvSpPr>
          <p:cNvPr id="47" name="Rectangle: Rounded Corners 46">
            <a:extLst>
              <a:ext uri="{FF2B5EF4-FFF2-40B4-BE49-F238E27FC236}">
                <a16:creationId xmlns:a16="http://schemas.microsoft.com/office/drawing/2014/main" id="{520BCB21-4DC4-4A9C-B35C-DDD3478EB7F8}"/>
              </a:ext>
            </a:extLst>
          </p:cNvPr>
          <p:cNvSpPr/>
          <p:nvPr/>
        </p:nvSpPr>
        <p:spPr>
          <a:xfrm>
            <a:off x="854091" y="2411559"/>
            <a:ext cx="4499447" cy="479349"/>
          </a:xfrm>
          <a:prstGeom prst="roundRect">
            <a:avLst/>
          </a:prstGeom>
          <a:solidFill>
            <a:srgbClr val="D5F7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</a:endParaRPr>
          </a:p>
        </p:txBody>
      </p:sp>
      <p:sp>
        <p:nvSpPr>
          <p:cNvPr id="48" name="Google Shape;171;p8">
            <a:extLst>
              <a:ext uri="{FF2B5EF4-FFF2-40B4-BE49-F238E27FC236}">
                <a16:creationId xmlns:a16="http://schemas.microsoft.com/office/drawing/2014/main" id="{653EA926-8D54-4BE5-8A52-5527465E58DB}"/>
              </a:ext>
            </a:extLst>
          </p:cNvPr>
          <p:cNvSpPr txBox="1"/>
          <p:nvPr/>
        </p:nvSpPr>
        <p:spPr>
          <a:xfrm>
            <a:off x="643610" y="2367728"/>
            <a:ext cx="4087905" cy="523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Tu</a:t>
            </a: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GB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aim</a:t>
            </a:r>
            <a:r>
              <a:rPr kumimoji="0" lang="en-GB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es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les fêtes 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?</a:t>
            </a:r>
            <a:endParaRPr kumimoji="0" lang="en-GB" sz="2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pic>
        <p:nvPicPr>
          <p:cNvPr id="49" name="Google Shape;183;p8">
            <a:extLst>
              <a:ext uri="{FF2B5EF4-FFF2-40B4-BE49-F238E27FC236}">
                <a16:creationId xmlns:a16="http://schemas.microsoft.com/office/drawing/2014/main" id="{66300DD5-1251-4D72-A404-77E534AD99B5}"/>
              </a:ext>
            </a:extLst>
          </p:cNvPr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152941" y="2992038"/>
            <a:ext cx="552560" cy="546211"/>
          </a:xfrm>
          <a:prstGeom prst="rect">
            <a:avLst/>
          </a:prstGeom>
          <a:noFill/>
          <a:ln>
            <a:noFill/>
          </a:ln>
        </p:spPr>
      </p:pic>
      <p:sp>
        <p:nvSpPr>
          <p:cNvPr id="50" name="Google Shape;171;p8">
            <a:extLst>
              <a:ext uri="{FF2B5EF4-FFF2-40B4-BE49-F238E27FC236}">
                <a16:creationId xmlns:a16="http://schemas.microsoft.com/office/drawing/2014/main" id="{978F3280-207B-4053-A85B-9FC8B392FA77}"/>
              </a:ext>
            </a:extLst>
          </p:cNvPr>
          <p:cNvSpPr txBox="1"/>
          <p:nvPr/>
        </p:nvSpPr>
        <p:spPr>
          <a:xfrm>
            <a:off x="907462" y="3023029"/>
            <a:ext cx="4392704" cy="523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Do you 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like festivals?</a:t>
            </a:r>
          </a:p>
        </p:txBody>
      </p:sp>
      <p:sp>
        <p:nvSpPr>
          <p:cNvPr id="51" name="Rectangle: Rounded Corners 50">
            <a:extLst>
              <a:ext uri="{FF2B5EF4-FFF2-40B4-BE49-F238E27FC236}">
                <a16:creationId xmlns:a16="http://schemas.microsoft.com/office/drawing/2014/main" id="{AFB1553C-7FF9-4D67-92C6-9AE21FF831CB}"/>
              </a:ext>
            </a:extLst>
          </p:cNvPr>
          <p:cNvSpPr/>
          <p:nvPr/>
        </p:nvSpPr>
        <p:spPr>
          <a:xfrm>
            <a:off x="6389647" y="2375528"/>
            <a:ext cx="5066200" cy="479349"/>
          </a:xfrm>
          <a:prstGeom prst="roundRect">
            <a:avLst/>
          </a:prstGeom>
          <a:solidFill>
            <a:srgbClr val="D5F7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</a:endParaRPr>
          </a:p>
        </p:txBody>
      </p:sp>
      <p:sp>
        <p:nvSpPr>
          <p:cNvPr id="52" name="Google Shape;171;p8">
            <a:extLst>
              <a:ext uri="{FF2B5EF4-FFF2-40B4-BE49-F238E27FC236}">
                <a16:creationId xmlns:a16="http://schemas.microsoft.com/office/drawing/2014/main" id="{5A896CF4-E2C3-412A-A34A-4DAC8A146612}"/>
              </a:ext>
            </a:extLst>
          </p:cNvPr>
          <p:cNvSpPr txBox="1"/>
          <p:nvPr/>
        </p:nvSpPr>
        <p:spPr>
          <a:xfrm>
            <a:off x="6338047" y="2359936"/>
            <a:ext cx="4087905" cy="523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 algn="ctr">
              <a:defRPr/>
            </a:pPr>
            <a:r>
              <a:rPr kumimoji="0" lang="en-GB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Vous</a:t>
            </a: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 </a:t>
            </a:r>
            <a:r>
              <a:rPr kumimoji="0" lang="en-GB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aim</a:t>
            </a:r>
            <a:r>
              <a:rPr kumimoji="0" lang="en-GB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ez</a:t>
            </a: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 </a:t>
            </a:r>
            <a:r>
              <a:rPr lang="en-GB" sz="2800" dirty="0">
                <a:solidFill>
                  <a:srgbClr val="002060"/>
                </a:solidFill>
                <a:latin typeface="Century Gothic" panose="020B0502020202020204" pitchFamily="34" charset="0"/>
              </a:rPr>
              <a:t>les fêtes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 ?</a:t>
            </a:r>
          </a:p>
        </p:txBody>
      </p:sp>
      <p:pic>
        <p:nvPicPr>
          <p:cNvPr id="53" name="Google Shape;183;p8">
            <a:extLst>
              <a:ext uri="{FF2B5EF4-FFF2-40B4-BE49-F238E27FC236}">
                <a16:creationId xmlns:a16="http://schemas.microsoft.com/office/drawing/2014/main" id="{82501001-5606-4C38-8BA0-4B88F5C5E497}"/>
              </a:ext>
            </a:extLst>
          </p:cNvPr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5885263" y="2984438"/>
            <a:ext cx="552560" cy="546211"/>
          </a:xfrm>
          <a:prstGeom prst="rect">
            <a:avLst/>
          </a:prstGeom>
          <a:noFill/>
          <a:ln>
            <a:noFill/>
          </a:ln>
        </p:spPr>
      </p:pic>
      <p:sp>
        <p:nvSpPr>
          <p:cNvPr id="54" name="Google Shape;171;p8">
            <a:extLst>
              <a:ext uri="{FF2B5EF4-FFF2-40B4-BE49-F238E27FC236}">
                <a16:creationId xmlns:a16="http://schemas.microsoft.com/office/drawing/2014/main" id="{D6C0839C-B5E5-4692-B833-7CA5B8B05B8A}"/>
              </a:ext>
            </a:extLst>
          </p:cNvPr>
          <p:cNvSpPr txBox="1"/>
          <p:nvPr/>
        </p:nvSpPr>
        <p:spPr>
          <a:xfrm>
            <a:off x="6548196" y="2992038"/>
            <a:ext cx="4392704" cy="523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Do you</a:t>
            </a: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like </a:t>
            </a:r>
            <a:r>
              <a:rPr lang="en-GB" sz="2800" dirty="0">
                <a:solidFill>
                  <a:srgbClr val="002060"/>
                </a:solidFill>
                <a:latin typeface="Century Gothic" panose="020B0502020202020204" pitchFamily="34" charset="0"/>
              </a:rPr>
              <a:t>festivals?</a:t>
            </a:r>
            <a:endParaRPr kumimoji="0" lang="en-GB" sz="2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13039876-6E34-4D84-8B9B-7C3FBE0B953D}"/>
              </a:ext>
            </a:extLst>
          </p:cNvPr>
          <p:cNvSpPr txBox="1"/>
          <p:nvPr/>
        </p:nvSpPr>
        <p:spPr>
          <a:xfrm>
            <a:off x="391819" y="6226089"/>
            <a:ext cx="1176867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1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</a:rPr>
              <a:t>Est-</a:t>
            </a:r>
            <a:r>
              <a:rPr kumimoji="0" lang="en-GB" sz="2400" b="1" i="1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</a:rPr>
              <a:t>ce</a:t>
            </a:r>
            <a:r>
              <a:rPr kumimoji="0" lang="en-GB" sz="2400" b="1" i="1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</a:rPr>
              <a:t> que 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</a:rPr>
              <a:t>works like a spoken question mark! </a:t>
            </a:r>
          </a:p>
        </p:txBody>
      </p:sp>
      <p:sp>
        <p:nvSpPr>
          <p:cNvPr id="28" name="Google Shape;171;p8">
            <a:extLst>
              <a:ext uri="{FF2B5EF4-FFF2-40B4-BE49-F238E27FC236}">
                <a16:creationId xmlns:a16="http://schemas.microsoft.com/office/drawing/2014/main" id="{CFE8DCE3-209E-4DF5-BF5E-63133FAE0361}"/>
              </a:ext>
            </a:extLst>
          </p:cNvPr>
          <p:cNvSpPr txBox="1"/>
          <p:nvPr/>
        </p:nvSpPr>
        <p:spPr>
          <a:xfrm>
            <a:off x="250887" y="3762351"/>
            <a:ext cx="11690226" cy="9540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To make it clear that a yes/no question is being asked, we can add </a:t>
            </a: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Est-</a:t>
            </a:r>
            <a:r>
              <a:rPr kumimoji="0" lang="en-GB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ce</a:t>
            </a: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que 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(‘Is it that…?’) at the start of any statement:</a:t>
            </a:r>
          </a:p>
        </p:txBody>
      </p:sp>
      <p:sp>
        <p:nvSpPr>
          <p:cNvPr id="29" name="Rectangle: Rounded Corners 28">
            <a:extLst>
              <a:ext uri="{FF2B5EF4-FFF2-40B4-BE49-F238E27FC236}">
                <a16:creationId xmlns:a16="http://schemas.microsoft.com/office/drawing/2014/main" id="{89FE8F19-1E3B-4432-8ED7-909D04C74DF8}"/>
              </a:ext>
            </a:extLst>
          </p:cNvPr>
          <p:cNvSpPr/>
          <p:nvPr/>
        </p:nvSpPr>
        <p:spPr>
          <a:xfrm>
            <a:off x="389594" y="4967483"/>
            <a:ext cx="5483956" cy="479349"/>
          </a:xfrm>
          <a:prstGeom prst="roundRect">
            <a:avLst/>
          </a:prstGeom>
          <a:solidFill>
            <a:srgbClr val="D5F7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</a:endParaRPr>
          </a:p>
        </p:txBody>
      </p:sp>
      <p:sp>
        <p:nvSpPr>
          <p:cNvPr id="30" name="Google Shape;171;p8">
            <a:extLst>
              <a:ext uri="{FF2B5EF4-FFF2-40B4-BE49-F238E27FC236}">
                <a16:creationId xmlns:a16="http://schemas.microsoft.com/office/drawing/2014/main" id="{E9663092-2DD9-4237-AC31-402FCE74D2F5}"/>
              </a:ext>
            </a:extLst>
          </p:cNvPr>
          <p:cNvSpPr txBox="1"/>
          <p:nvPr/>
        </p:nvSpPr>
        <p:spPr>
          <a:xfrm>
            <a:off x="330851" y="4950548"/>
            <a:ext cx="5483956" cy="523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 algn="ctr"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Est-</a:t>
            </a:r>
            <a:r>
              <a:rPr kumimoji="0" lang="en-GB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ce</a:t>
            </a: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 que </a:t>
            </a:r>
            <a:r>
              <a:rPr kumimoji="0" lang="en-GB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tu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 </a:t>
            </a:r>
            <a:r>
              <a:rPr kumimoji="0" lang="en-GB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aimes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 </a:t>
            </a:r>
            <a:r>
              <a:rPr lang="en-GB" sz="2800" dirty="0">
                <a:solidFill>
                  <a:srgbClr val="002060"/>
                </a:solidFill>
                <a:latin typeface="Century Gothic" panose="020B0502020202020204" pitchFamily="34" charset="0"/>
              </a:rPr>
              <a:t>les fêtes 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?</a:t>
            </a:r>
            <a:endParaRPr kumimoji="0" lang="en-GB" sz="2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pic>
        <p:nvPicPr>
          <p:cNvPr id="31" name="Google Shape;183;p8">
            <a:extLst>
              <a:ext uri="{FF2B5EF4-FFF2-40B4-BE49-F238E27FC236}">
                <a16:creationId xmlns:a16="http://schemas.microsoft.com/office/drawing/2014/main" id="{9CA3A104-4259-4D60-9AD3-8EB391D523B4}"/>
              </a:ext>
            </a:extLst>
          </p:cNvPr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91050" y="5586156"/>
            <a:ext cx="552560" cy="546211"/>
          </a:xfrm>
          <a:prstGeom prst="rect">
            <a:avLst/>
          </a:prstGeom>
          <a:noFill/>
          <a:ln>
            <a:noFill/>
          </a:ln>
        </p:spPr>
      </p:pic>
      <p:sp>
        <p:nvSpPr>
          <p:cNvPr id="33" name="Google Shape;171;p8">
            <a:extLst>
              <a:ext uri="{FF2B5EF4-FFF2-40B4-BE49-F238E27FC236}">
                <a16:creationId xmlns:a16="http://schemas.microsoft.com/office/drawing/2014/main" id="{BBAF4658-FCFC-4E6E-99F2-6FC02530E071}"/>
              </a:ext>
            </a:extLst>
          </p:cNvPr>
          <p:cNvSpPr txBox="1"/>
          <p:nvPr/>
        </p:nvSpPr>
        <p:spPr>
          <a:xfrm>
            <a:off x="845571" y="5617147"/>
            <a:ext cx="4392704" cy="523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Do you 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like </a:t>
            </a:r>
            <a:r>
              <a:rPr lang="en-GB" sz="2800" dirty="0">
                <a:solidFill>
                  <a:srgbClr val="002060"/>
                </a:solidFill>
                <a:latin typeface="Century Gothic" panose="020B0502020202020204" pitchFamily="34" charset="0"/>
              </a:rPr>
              <a:t>festivals?</a:t>
            </a:r>
            <a:endParaRPr kumimoji="0" lang="en-GB" sz="2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34" name="Rectangle: Rounded Corners 33">
            <a:extLst>
              <a:ext uri="{FF2B5EF4-FFF2-40B4-BE49-F238E27FC236}">
                <a16:creationId xmlns:a16="http://schemas.microsoft.com/office/drawing/2014/main" id="{F6A747E4-F362-430F-B570-7993C37627D5}"/>
              </a:ext>
            </a:extLst>
          </p:cNvPr>
          <p:cNvSpPr/>
          <p:nvPr/>
        </p:nvSpPr>
        <p:spPr>
          <a:xfrm>
            <a:off x="6327756" y="4969646"/>
            <a:ext cx="5867896" cy="479349"/>
          </a:xfrm>
          <a:prstGeom prst="roundRect">
            <a:avLst/>
          </a:prstGeom>
          <a:solidFill>
            <a:srgbClr val="D5F7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</a:endParaRPr>
          </a:p>
        </p:txBody>
      </p:sp>
      <p:sp>
        <p:nvSpPr>
          <p:cNvPr id="39" name="Google Shape;171;p8">
            <a:extLst>
              <a:ext uri="{FF2B5EF4-FFF2-40B4-BE49-F238E27FC236}">
                <a16:creationId xmlns:a16="http://schemas.microsoft.com/office/drawing/2014/main" id="{C94AFDFD-D24A-4FF5-B77B-AF3BCD4BA4DC}"/>
              </a:ext>
            </a:extLst>
          </p:cNvPr>
          <p:cNvSpPr txBox="1"/>
          <p:nvPr/>
        </p:nvSpPr>
        <p:spPr>
          <a:xfrm>
            <a:off x="6276156" y="4954054"/>
            <a:ext cx="5832098" cy="523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 algn="ctr"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Est-</a:t>
            </a:r>
            <a:r>
              <a:rPr kumimoji="0" lang="en-GB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ce</a:t>
            </a: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 que </a:t>
            </a:r>
            <a:r>
              <a:rPr kumimoji="0" lang="en-GB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vous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 </a:t>
            </a:r>
            <a:r>
              <a:rPr kumimoji="0" lang="en-GB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aimez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 </a:t>
            </a:r>
            <a:r>
              <a:rPr lang="en-GB" sz="2800" dirty="0">
                <a:solidFill>
                  <a:srgbClr val="002060"/>
                </a:solidFill>
                <a:latin typeface="Century Gothic" panose="020B0502020202020204" pitchFamily="34" charset="0"/>
              </a:rPr>
              <a:t>les fêtes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 ?</a:t>
            </a:r>
          </a:p>
        </p:txBody>
      </p:sp>
      <p:pic>
        <p:nvPicPr>
          <p:cNvPr id="40" name="Google Shape;183;p8">
            <a:extLst>
              <a:ext uri="{FF2B5EF4-FFF2-40B4-BE49-F238E27FC236}">
                <a16:creationId xmlns:a16="http://schemas.microsoft.com/office/drawing/2014/main" id="{37C07470-2BFB-4DE1-B640-ECA85E78A18C}"/>
              </a:ext>
            </a:extLst>
          </p:cNvPr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5823372" y="5578556"/>
            <a:ext cx="552560" cy="546211"/>
          </a:xfrm>
          <a:prstGeom prst="rect">
            <a:avLst/>
          </a:prstGeom>
          <a:noFill/>
          <a:ln>
            <a:noFill/>
          </a:ln>
        </p:spPr>
      </p:pic>
      <p:sp>
        <p:nvSpPr>
          <p:cNvPr id="41" name="Google Shape;171;p8">
            <a:extLst>
              <a:ext uri="{FF2B5EF4-FFF2-40B4-BE49-F238E27FC236}">
                <a16:creationId xmlns:a16="http://schemas.microsoft.com/office/drawing/2014/main" id="{47A058B6-6106-4D96-A243-944E0D45E52A}"/>
              </a:ext>
            </a:extLst>
          </p:cNvPr>
          <p:cNvSpPr txBox="1"/>
          <p:nvPr/>
        </p:nvSpPr>
        <p:spPr>
          <a:xfrm>
            <a:off x="6486305" y="5586156"/>
            <a:ext cx="4392704" cy="523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Do you</a:t>
            </a: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like </a:t>
            </a:r>
            <a:r>
              <a:rPr lang="en-GB" sz="2800" dirty="0">
                <a:solidFill>
                  <a:srgbClr val="002060"/>
                </a:solidFill>
                <a:latin typeface="Century Gothic" panose="020B0502020202020204" pitchFamily="34" charset="0"/>
              </a:rPr>
              <a:t>festivals?</a:t>
            </a:r>
            <a:endParaRPr kumimoji="0" lang="en-GB" sz="2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148209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VT2W4S7_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VT2W4S7_4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VT2W4S10_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VT2W4S10_4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 animBg="1"/>
      <p:bldP spid="48" grpId="0"/>
      <p:bldP spid="50" grpId="0"/>
      <p:bldP spid="51" grpId="0" animBg="1"/>
      <p:bldP spid="52" grpId="0"/>
      <p:bldP spid="54" grpId="0"/>
      <p:bldP spid="27" grpId="0"/>
      <p:bldP spid="29" grpId="0" animBg="1"/>
      <p:bldP spid="30" grpId="0"/>
      <p:bldP spid="33" grpId="0"/>
      <p:bldP spid="34" grpId="0" animBg="1"/>
      <p:bldP spid="39" grpId="0"/>
      <p:bldP spid="41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74A6DC-187E-4C4A-92B8-4D8EDD2BB1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4236" y="39007"/>
            <a:ext cx="10515600" cy="770175"/>
          </a:xfrm>
        </p:spPr>
        <p:txBody>
          <a:bodyPr>
            <a:noAutofit/>
          </a:bodyPr>
          <a:lstStyle/>
          <a:p>
            <a:pPr marL="0" marR="0" lvl="0" indent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E4E79"/>
              </a:buClr>
              <a:buSzPts val="2800"/>
              <a:buFont typeface="Century Gothic"/>
              <a:buNone/>
            </a:pPr>
            <a:r>
              <a:rPr lang="en-GB" sz="3600" b="1" dirty="0">
                <a:solidFill>
                  <a:srgbClr val="1E4E79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Asking questions using </a:t>
            </a:r>
            <a:r>
              <a:rPr lang="en-GB" sz="3600" b="1" i="1" dirty="0">
                <a:solidFill>
                  <a:srgbClr val="1E4E79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Est-</a:t>
            </a:r>
            <a:r>
              <a:rPr lang="en-GB" sz="3600" b="1" i="1" dirty="0" err="1">
                <a:solidFill>
                  <a:srgbClr val="1E4E79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ce</a:t>
            </a:r>
            <a:r>
              <a:rPr lang="en-GB" sz="3600" b="1" i="1" dirty="0">
                <a:solidFill>
                  <a:srgbClr val="1E4E79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que…</a:t>
            </a:r>
            <a:endParaRPr lang="en-GB" sz="3600" b="1" i="1" u="none" strike="noStrike" cap="none" dirty="0">
              <a:solidFill>
                <a:srgbClr val="1E4E79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26" name="Google Shape;170;p8" descr="Jigsaw, Puzzle, Piece, Game, Concept, Solution">
            <a:extLst>
              <a:ext uri="{FF2B5EF4-FFF2-40B4-BE49-F238E27FC236}">
                <a16:creationId xmlns:a16="http://schemas.microsoft.com/office/drawing/2014/main" id="{696F779F-A90C-45D4-8ADC-3796A5C1CCAC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657369" y="76217"/>
            <a:ext cx="1330395" cy="1332245"/>
          </a:xfrm>
          <a:prstGeom prst="rect">
            <a:avLst/>
          </a:prstGeom>
          <a:noFill/>
          <a:ln>
            <a:noFill/>
          </a:ln>
        </p:spPr>
      </p:pic>
      <p:sp>
        <p:nvSpPr>
          <p:cNvPr id="16" name="Google Shape;169;p8">
            <a:extLst>
              <a:ext uri="{FF2B5EF4-FFF2-40B4-BE49-F238E27FC236}">
                <a16:creationId xmlns:a16="http://schemas.microsoft.com/office/drawing/2014/main" id="{B4F132BF-0F27-4183-A033-D182D0CEA9FB}"/>
              </a:ext>
            </a:extLst>
          </p:cNvPr>
          <p:cNvSpPr txBox="1"/>
          <p:nvPr/>
        </p:nvSpPr>
        <p:spPr>
          <a:xfrm>
            <a:off x="87398" y="718722"/>
            <a:ext cx="9113752" cy="52318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E4E79"/>
              </a:buClr>
              <a:buSzPts val="2800"/>
              <a:buFont typeface="Century Gothic"/>
              <a:buNone/>
              <a:tabLst/>
              <a:defRPr/>
            </a:pP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1E4E79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-ER verbs: </a:t>
            </a:r>
            <a:r>
              <a:rPr kumimoji="0" lang="en-GB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1E4E79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tu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1E4E79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 (you), </a:t>
            </a:r>
            <a:r>
              <a:rPr kumimoji="0" lang="en-GB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1E4E79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vous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1E4E79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 (you, formal)</a:t>
            </a:r>
            <a:endParaRPr kumimoji="0" sz="2800" b="0" i="0" u="none" strike="noStrike" kern="1200" cap="none" spc="0" normalizeH="0" baseline="0" noProof="0" dirty="0">
              <a:ln>
                <a:noFill/>
              </a:ln>
              <a:solidFill>
                <a:srgbClr val="1E4E79"/>
              </a:solidFill>
              <a:effectLst/>
              <a:uLnTx/>
              <a:uFillTx/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17" name="Google Shape;171;p8">
            <a:extLst>
              <a:ext uri="{FF2B5EF4-FFF2-40B4-BE49-F238E27FC236}">
                <a16:creationId xmlns:a16="http://schemas.microsoft.com/office/drawing/2014/main" id="{AE134DAB-BDBF-4659-93C0-5D36FB7A816F}"/>
              </a:ext>
            </a:extLst>
          </p:cNvPr>
          <p:cNvSpPr txBox="1"/>
          <p:nvPr/>
        </p:nvSpPr>
        <p:spPr>
          <a:xfrm>
            <a:off x="152941" y="1408462"/>
            <a:ext cx="11834823" cy="523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Let’s practise saying </a:t>
            </a:r>
            <a:r>
              <a:rPr kumimoji="0" lang="en-GB" sz="2800" b="1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</a:t>
            </a:r>
            <a:r>
              <a:rPr kumimoji="0" lang="en-GB" sz="2800" b="1" i="1" u="none" strike="noStrike" kern="1200" cap="none" spc="0" normalizeH="0" baseline="0" noProof="0" dirty="0">
                <a:ln>
                  <a:noFill/>
                </a:ln>
                <a:solidFill>
                  <a:srgbClr val="44546A">
                    <a:lumMod val="60000"/>
                    <a:lumOff val="4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st</a:t>
            </a:r>
            <a:r>
              <a:rPr kumimoji="0" lang="en-GB" sz="2800" b="1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-</a:t>
            </a:r>
            <a:r>
              <a:rPr kumimoji="0" lang="en-GB" sz="2800" b="1" i="1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ce</a:t>
            </a:r>
            <a:r>
              <a:rPr kumimoji="0" lang="en-GB" sz="2800" b="1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que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:</a:t>
            </a:r>
          </a:p>
        </p:txBody>
      </p:sp>
      <p:sp>
        <p:nvSpPr>
          <p:cNvPr id="47" name="Rectangle: Rounded Corners 46">
            <a:extLst>
              <a:ext uri="{FF2B5EF4-FFF2-40B4-BE49-F238E27FC236}">
                <a16:creationId xmlns:a16="http://schemas.microsoft.com/office/drawing/2014/main" id="{520BCB21-4DC4-4A9C-B35C-DDD3478EB7F8}"/>
              </a:ext>
            </a:extLst>
          </p:cNvPr>
          <p:cNvSpPr/>
          <p:nvPr/>
        </p:nvSpPr>
        <p:spPr>
          <a:xfrm>
            <a:off x="1177941" y="2905820"/>
            <a:ext cx="3146409" cy="479349"/>
          </a:xfrm>
          <a:prstGeom prst="roundRect">
            <a:avLst/>
          </a:prstGeom>
          <a:solidFill>
            <a:srgbClr val="D5F7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</a:endParaRPr>
          </a:p>
        </p:txBody>
      </p:sp>
      <p:sp>
        <p:nvSpPr>
          <p:cNvPr id="48" name="Google Shape;171;p8">
            <a:extLst>
              <a:ext uri="{FF2B5EF4-FFF2-40B4-BE49-F238E27FC236}">
                <a16:creationId xmlns:a16="http://schemas.microsoft.com/office/drawing/2014/main" id="{653EA926-8D54-4BE5-8A52-5527465E58DB}"/>
              </a:ext>
            </a:extLst>
          </p:cNvPr>
          <p:cNvSpPr txBox="1"/>
          <p:nvPr/>
        </p:nvSpPr>
        <p:spPr>
          <a:xfrm>
            <a:off x="1029351" y="2905820"/>
            <a:ext cx="3146409" cy="523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E</a:t>
            </a: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44546A">
                    <a:lumMod val="60000"/>
                    <a:lumOff val="4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</a:rPr>
              <a:t>st</a:t>
            </a: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-</a:t>
            </a:r>
            <a:r>
              <a:rPr kumimoji="0" lang="en-GB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ce</a:t>
            </a: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 que…</a:t>
            </a:r>
            <a:endParaRPr kumimoji="0" lang="en-GB" sz="2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24" name="Speech Bubble: Rectangle with Corners Rounded 23">
            <a:extLst>
              <a:ext uri="{FF2B5EF4-FFF2-40B4-BE49-F238E27FC236}">
                <a16:creationId xmlns:a16="http://schemas.microsoft.com/office/drawing/2014/main" id="{F60C2A04-D1BD-4B71-ABA3-37A8676DF984}"/>
              </a:ext>
            </a:extLst>
          </p:cNvPr>
          <p:cNvSpPr/>
          <p:nvPr/>
        </p:nvSpPr>
        <p:spPr>
          <a:xfrm>
            <a:off x="5251500" y="2515382"/>
            <a:ext cx="3378152" cy="593765"/>
          </a:xfrm>
          <a:prstGeom prst="wedgeRoundRectCallout">
            <a:avLst>
              <a:gd name="adj1" fmla="val -78503"/>
              <a:gd name="adj2" fmla="val -166362"/>
              <a:gd name="adj3" fmla="val 16667"/>
            </a:avLst>
          </a:prstGeom>
          <a:solidFill>
            <a:srgbClr val="2BC0C7"/>
          </a:solidFill>
          <a:ln>
            <a:solidFill>
              <a:srgbClr val="2BC0C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The –</a:t>
            </a:r>
            <a:r>
              <a:rPr kumimoji="0" lang="en-GB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st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 are silent.</a:t>
            </a:r>
            <a:endParaRPr kumimoji="0" lang="en-GB" sz="2400" b="0" i="0" u="sng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25" name="Speech Bubble: Rectangle with Corners Rounded 24">
            <a:extLst>
              <a:ext uri="{FF2B5EF4-FFF2-40B4-BE49-F238E27FC236}">
                <a16:creationId xmlns:a16="http://schemas.microsoft.com/office/drawing/2014/main" id="{E82CEB95-504D-4BA7-9C8A-2D44AABE149F}"/>
              </a:ext>
            </a:extLst>
          </p:cNvPr>
          <p:cNvSpPr/>
          <p:nvPr/>
        </p:nvSpPr>
        <p:spPr>
          <a:xfrm>
            <a:off x="6551108" y="997122"/>
            <a:ext cx="3378152" cy="887285"/>
          </a:xfrm>
          <a:prstGeom prst="wedgeRoundRectCallout">
            <a:avLst>
              <a:gd name="adj1" fmla="val -102188"/>
              <a:gd name="adj2" fmla="val -3628"/>
              <a:gd name="adj3" fmla="val 16667"/>
            </a:avLst>
          </a:prstGeom>
          <a:solidFill>
            <a:srgbClr val="2BC0C7"/>
          </a:solidFill>
          <a:ln>
            <a:solidFill>
              <a:srgbClr val="2BC0C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The ‘s’ sound is the </a:t>
            </a: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soft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 ‘</a:t>
            </a: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c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’.</a:t>
            </a:r>
            <a:endParaRPr kumimoji="0" lang="en-GB" sz="2400" b="0" i="0" u="sng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32" name="CustomShape 23">
            <a:hlinkClick r:id="" action="ppaction://noaction">
              <a:snd r:embed="rId4" name="Est-ce que SLOW.wav"/>
            </a:hlinkClick>
            <a:extLst>
              <a:ext uri="{FF2B5EF4-FFF2-40B4-BE49-F238E27FC236}">
                <a16:creationId xmlns:a16="http://schemas.microsoft.com/office/drawing/2014/main" id="{6485FC7D-3F67-4658-889C-A23B7AF27D5E}"/>
              </a:ext>
            </a:extLst>
          </p:cNvPr>
          <p:cNvSpPr/>
          <p:nvPr/>
        </p:nvSpPr>
        <p:spPr>
          <a:xfrm>
            <a:off x="333756" y="2947314"/>
            <a:ext cx="464040" cy="396360"/>
          </a:xfrm>
          <a:prstGeom prst="actionButtonBlank">
            <a:avLst/>
          </a:prstGeom>
          <a:solidFill>
            <a:srgbClr val="EFF9FB"/>
          </a:solidFill>
          <a:ln>
            <a:solidFill>
              <a:schemeClr val="accent3">
                <a:lumMod val="75000"/>
              </a:schemeClr>
            </a:solidFill>
            <a:round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-1" normalizeH="0" baseline="0" noProof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DejaVu Sans"/>
              </a:rPr>
              <a:t>1</a:t>
            </a:r>
            <a:endParaRPr kumimoji="0" lang="en-GB" sz="24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35" name="CustomShape 23">
            <a:hlinkClick r:id="" action="ppaction://noaction">
              <a:snd r:embed="rId5" name="Est-ce que MEDIUM.wav"/>
            </a:hlinkClick>
            <a:extLst>
              <a:ext uri="{FF2B5EF4-FFF2-40B4-BE49-F238E27FC236}">
                <a16:creationId xmlns:a16="http://schemas.microsoft.com/office/drawing/2014/main" id="{0057C7B6-B3FE-40D4-BD35-DF7DD12B6FCA}"/>
              </a:ext>
            </a:extLst>
          </p:cNvPr>
          <p:cNvSpPr/>
          <p:nvPr/>
        </p:nvSpPr>
        <p:spPr>
          <a:xfrm>
            <a:off x="333756" y="4036082"/>
            <a:ext cx="464040" cy="396360"/>
          </a:xfrm>
          <a:prstGeom prst="actionButtonBlank">
            <a:avLst/>
          </a:prstGeom>
          <a:solidFill>
            <a:srgbClr val="EFF9FB"/>
          </a:solidFill>
          <a:ln>
            <a:solidFill>
              <a:schemeClr val="accent3">
                <a:lumMod val="75000"/>
              </a:schemeClr>
            </a:solidFill>
            <a:round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-1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DejaVu Sans"/>
              </a:rPr>
              <a:t>2</a:t>
            </a:r>
            <a:endParaRPr kumimoji="0" lang="en-GB" sz="24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36" name="CustomShape 23">
            <a:hlinkClick r:id="" action="ppaction://noaction">
              <a:snd r:embed="rId6" name="Est-ce que FAST.wav"/>
            </a:hlinkClick>
            <a:extLst>
              <a:ext uri="{FF2B5EF4-FFF2-40B4-BE49-F238E27FC236}">
                <a16:creationId xmlns:a16="http://schemas.microsoft.com/office/drawing/2014/main" id="{DF2460D0-29F5-4340-A3CA-43CF4C4E9EAB}"/>
              </a:ext>
            </a:extLst>
          </p:cNvPr>
          <p:cNvSpPr/>
          <p:nvPr/>
        </p:nvSpPr>
        <p:spPr>
          <a:xfrm>
            <a:off x="351942" y="5124850"/>
            <a:ext cx="464040" cy="396360"/>
          </a:xfrm>
          <a:prstGeom prst="actionButtonBlank">
            <a:avLst/>
          </a:prstGeom>
          <a:solidFill>
            <a:srgbClr val="EFF9FB"/>
          </a:solidFill>
          <a:ln>
            <a:solidFill>
              <a:schemeClr val="accent3">
                <a:lumMod val="75000"/>
              </a:schemeClr>
            </a:solidFill>
            <a:round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-1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DejaVu Sans"/>
              </a:rPr>
              <a:t>3</a:t>
            </a:r>
            <a:endParaRPr kumimoji="0" lang="en-GB" sz="24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37" name="Rectangle: Rounded Corners 36">
            <a:extLst>
              <a:ext uri="{FF2B5EF4-FFF2-40B4-BE49-F238E27FC236}">
                <a16:creationId xmlns:a16="http://schemas.microsoft.com/office/drawing/2014/main" id="{AC18604F-7B52-4A5E-9A21-B7A41A217918}"/>
              </a:ext>
            </a:extLst>
          </p:cNvPr>
          <p:cNvSpPr/>
          <p:nvPr/>
        </p:nvSpPr>
        <p:spPr>
          <a:xfrm>
            <a:off x="1177941" y="4036082"/>
            <a:ext cx="3146409" cy="479349"/>
          </a:xfrm>
          <a:prstGeom prst="roundRect">
            <a:avLst/>
          </a:prstGeom>
          <a:solidFill>
            <a:srgbClr val="D5F7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</a:endParaRPr>
          </a:p>
        </p:txBody>
      </p:sp>
      <p:sp>
        <p:nvSpPr>
          <p:cNvPr id="38" name="Google Shape;171;p8">
            <a:extLst>
              <a:ext uri="{FF2B5EF4-FFF2-40B4-BE49-F238E27FC236}">
                <a16:creationId xmlns:a16="http://schemas.microsoft.com/office/drawing/2014/main" id="{E757142A-7FCC-48E3-B471-970FD35090EF}"/>
              </a:ext>
            </a:extLst>
          </p:cNvPr>
          <p:cNvSpPr txBox="1"/>
          <p:nvPr/>
        </p:nvSpPr>
        <p:spPr>
          <a:xfrm>
            <a:off x="1029351" y="4036082"/>
            <a:ext cx="3146409" cy="523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E</a:t>
            </a: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44546A">
                    <a:lumMod val="60000"/>
                    <a:lumOff val="4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</a:rPr>
              <a:t>st</a:t>
            </a: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-</a:t>
            </a:r>
            <a:r>
              <a:rPr kumimoji="0" lang="en-GB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ce</a:t>
            </a: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 que…</a:t>
            </a:r>
            <a:endParaRPr kumimoji="0" lang="en-GB" sz="2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42" name="Rectangle: Rounded Corners 41">
            <a:extLst>
              <a:ext uri="{FF2B5EF4-FFF2-40B4-BE49-F238E27FC236}">
                <a16:creationId xmlns:a16="http://schemas.microsoft.com/office/drawing/2014/main" id="{CD130545-7DF8-4F58-8A4E-3909B14E227E}"/>
              </a:ext>
            </a:extLst>
          </p:cNvPr>
          <p:cNvSpPr/>
          <p:nvPr/>
        </p:nvSpPr>
        <p:spPr>
          <a:xfrm>
            <a:off x="1177941" y="5122513"/>
            <a:ext cx="3146409" cy="479349"/>
          </a:xfrm>
          <a:prstGeom prst="roundRect">
            <a:avLst/>
          </a:prstGeom>
          <a:solidFill>
            <a:srgbClr val="D5F7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</a:endParaRPr>
          </a:p>
        </p:txBody>
      </p:sp>
      <p:sp>
        <p:nvSpPr>
          <p:cNvPr id="43" name="Google Shape;171;p8">
            <a:extLst>
              <a:ext uri="{FF2B5EF4-FFF2-40B4-BE49-F238E27FC236}">
                <a16:creationId xmlns:a16="http://schemas.microsoft.com/office/drawing/2014/main" id="{9C007ACE-25B6-4FEC-AD1E-F6F893F5A26D}"/>
              </a:ext>
            </a:extLst>
          </p:cNvPr>
          <p:cNvSpPr txBox="1"/>
          <p:nvPr/>
        </p:nvSpPr>
        <p:spPr>
          <a:xfrm>
            <a:off x="1029351" y="5122513"/>
            <a:ext cx="3146409" cy="523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E</a:t>
            </a: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44546A">
                    <a:lumMod val="60000"/>
                    <a:lumOff val="4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</a:rPr>
              <a:t>st</a:t>
            </a: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-</a:t>
            </a:r>
            <a:r>
              <a:rPr kumimoji="0" lang="en-GB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ce</a:t>
            </a: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 que…</a:t>
            </a:r>
            <a:endParaRPr kumimoji="0" lang="en-GB" sz="2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44" name="Speech Bubble: Rectangle with Corners Rounded 43">
            <a:extLst>
              <a:ext uri="{FF2B5EF4-FFF2-40B4-BE49-F238E27FC236}">
                <a16:creationId xmlns:a16="http://schemas.microsoft.com/office/drawing/2014/main" id="{F04E3C32-632D-4C82-85D0-B29FAA15CADD}"/>
              </a:ext>
            </a:extLst>
          </p:cNvPr>
          <p:cNvSpPr/>
          <p:nvPr/>
        </p:nvSpPr>
        <p:spPr>
          <a:xfrm>
            <a:off x="5462036" y="3838677"/>
            <a:ext cx="6396208" cy="923823"/>
          </a:xfrm>
          <a:prstGeom prst="wedgeRoundRectCallout">
            <a:avLst>
              <a:gd name="adj1" fmla="val -76716"/>
              <a:gd name="adj2" fmla="val -120996"/>
              <a:gd name="adj3" fmla="val 16667"/>
            </a:avLst>
          </a:prstGeom>
          <a:solidFill>
            <a:srgbClr val="2BC0C7"/>
          </a:solidFill>
          <a:ln>
            <a:solidFill>
              <a:srgbClr val="2BC0C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When you say it slowly there are </a:t>
            </a: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three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 separate syllables.</a:t>
            </a:r>
            <a:endParaRPr kumimoji="0" lang="en-GB" sz="2400" b="0" i="0" u="sng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45" name="Speech Bubble: Rectangle with Corners Rounded 44">
            <a:extLst>
              <a:ext uri="{FF2B5EF4-FFF2-40B4-BE49-F238E27FC236}">
                <a16:creationId xmlns:a16="http://schemas.microsoft.com/office/drawing/2014/main" id="{945F35BF-C238-4DDE-8748-2779C6764D92}"/>
              </a:ext>
            </a:extLst>
          </p:cNvPr>
          <p:cNvSpPr/>
          <p:nvPr/>
        </p:nvSpPr>
        <p:spPr>
          <a:xfrm>
            <a:off x="5462036" y="5539757"/>
            <a:ext cx="6396208" cy="923823"/>
          </a:xfrm>
          <a:prstGeom prst="wedgeRoundRectCallout">
            <a:avLst>
              <a:gd name="adj1" fmla="val -73440"/>
              <a:gd name="adj2" fmla="val -65320"/>
              <a:gd name="adj3" fmla="val 16667"/>
            </a:avLst>
          </a:prstGeom>
          <a:solidFill>
            <a:srgbClr val="2BC0C7"/>
          </a:solidFill>
          <a:ln>
            <a:solidFill>
              <a:srgbClr val="2BC0C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In conversation we speed up and it sounds like </a:t>
            </a: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two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 syllables.</a:t>
            </a:r>
            <a:endParaRPr kumimoji="0" lang="en-GB" sz="2400" b="0" i="0" u="sng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313822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 animBg="1"/>
      <p:bldP spid="48" grpId="0"/>
      <p:bldP spid="24" grpId="0" animBg="1"/>
      <p:bldP spid="25" grpId="0" animBg="1"/>
      <p:bldP spid="32" grpId="0" animBg="1"/>
      <p:bldP spid="35" grpId="0" animBg="1"/>
      <p:bldP spid="36" grpId="0" animBg="1"/>
      <p:bldP spid="37" grpId="0" animBg="1"/>
      <p:bldP spid="38" grpId="0"/>
      <p:bldP spid="42" grpId="0" animBg="1"/>
      <p:bldP spid="43" grpId="0"/>
      <p:bldP spid="44" grpId="0" animBg="1"/>
      <p:bldP spid="45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TextBox 34">
            <a:extLst>
              <a:ext uri="{FF2B5EF4-FFF2-40B4-BE49-F238E27FC236}">
                <a16:creationId xmlns:a16="http://schemas.microsoft.com/office/drawing/2014/main" id="{5E46B569-7645-4CE6-9545-78EFBA230E57}"/>
              </a:ext>
            </a:extLst>
          </p:cNvPr>
          <p:cNvSpPr txBox="1"/>
          <p:nvPr/>
        </p:nvSpPr>
        <p:spPr>
          <a:xfrm>
            <a:off x="5996294" y="1475474"/>
            <a:ext cx="6182940" cy="5127173"/>
          </a:xfrm>
          <a:prstGeom prst="rect">
            <a:avLst/>
          </a:prstGeom>
          <a:solidFill>
            <a:srgbClr val="EAE9F3"/>
          </a:solidFill>
          <a:ln w="28575">
            <a:solidFill>
              <a:srgbClr val="4472C4">
                <a:lumMod val="50000"/>
              </a:srgbClr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0" cap="none" spc="0" normalizeH="0" baseline="0" noProof="0" dirty="0">
                <a:ln>
                  <a:noFill/>
                </a:ln>
                <a:solidFill>
                  <a:srgbClr val="44546A">
                    <a:lumMod val="60000"/>
                    <a:lumOff val="4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</a:rPr>
              <a:t>7) ……………………………….</a:t>
            </a:r>
          </a:p>
          <a:p>
            <a:pPr marL="0" marR="0" lvl="0" indent="0" algn="l" defTabSz="9144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0" cap="none" spc="0" normalizeH="0" baseline="0" noProof="0" dirty="0">
                <a:ln>
                  <a:noFill/>
                </a:ln>
                <a:solidFill>
                  <a:srgbClr val="44546A">
                    <a:lumMod val="60000"/>
                    <a:lumOff val="4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</a:rPr>
              <a:t>8) ……………………………….</a:t>
            </a:r>
          </a:p>
          <a:p>
            <a:pPr marL="0" marR="0" lvl="0" indent="0" algn="l" defTabSz="9144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0" cap="none" spc="0" normalizeH="0" baseline="0" noProof="0" dirty="0">
                <a:ln>
                  <a:noFill/>
                </a:ln>
                <a:solidFill>
                  <a:srgbClr val="44546A">
                    <a:lumMod val="60000"/>
                    <a:lumOff val="4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</a:rPr>
              <a:t>9) ……………………………….</a:t>
            </a:r>
          </a:p>
          <a:p>
            <a:pPr marL="0" marR="0" lvl="0" indent="0" algn="l" defTabSz="9144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0" cap="none" spc="0" normalizeH="0" baseline="0" noProof="0" dirty="0">
                <a:ln>
                  <a:noFill/>
                </a:ln>
                <a:solidFill>
                  <a:srgbClr val="44546A">
                    <a:lumMod val="60000"/>
                    <a:lumOff val="4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</a:rPr>
              <a:t>10) ……………………………….</a:t>
            </a:r>
          </a:p>
          <a:p>
            <a:pPr marL="0" marR="0" lvl="0" indent="0" algn="l" defTabSz="9144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0" cap="none" spc="0" normalizeH="0" baseline="0" noProof="0" dirty="0">
                <a:ln>
                  <a:noFill/>
                </a:ln>
                <a:solidFill>
                  <a:srgbClr val="44546A">
                    <a:lumMod val="60000"/>
                    <a:lumOff val="4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</a:rPr>
              <a:t>11) ………………………………..</a:t>
            </a:r>
          </a:p>
          <a:p>
            <a:pPr marL="0" marR="0" lvl="0" indent="0" algn="l" defTabSz="9144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0" cap="none" spc="0" normalizeH="0" baseline="0" noProof="0" dirty="0">
                <a:ln>
                  <a:noFill/>
                </a:ln>
                <a:solidFill>
                  <a:srgbClr val="44546A">
                    <a:lumMod val="60000"/>
                    <a:lumOff val="4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</a:rPr>
              <a:t>12) ………………………………..</a:t>
            </a:r>
            <a:endParaRPr kumimoji="0" lang="en-GB" sz="3200" b="0" i="0" u="none" strike="noStrike" kern="0" cap="none" spc="0" normalizeH="0" baseline="0" noProof="0" dirty="0">
              <a:ln>
                <a:noFill/>
              </a:ln>
              <a:solidFill>
                <a:srgbClr val="44546A">
                  <a:lumMod val="60000"/>
                  <a:lumOff val="40000"/>
                </a:srgbClr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112" name="CustomShape 6">
            <a:hlinkClick r:id="" action="ppaction://noaction">
              <a:snd r:embed="rId3" name="VT2W4S12_1.wav"/>
            </a:hlinkClick>
          </p:cNvPr>
          <p:cNvSpPr/>
          <p:nvPr/>
        </p:nvSpPr>
        <p:spPr>
          <a:xfrm>
            <a:off x="0" y="33451"/>
            <a:ext cx="8125560" cy="5173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</a:rPr>
              <a:t>Max organise les notes.</a:t>
            </a:r>
            <a:endParaRPr kumimoji="0" lang="en-GB" sz="28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/>
            </a:endParaRPr>
          </a:p>
        </p:txBody>
      </p:sp>
      <p:pic>
        <p:nvPicPr>
          <p:cNvPr id="29" name="Picture 28" descr="Icon&#10;&#10;Description automatically generated">
            <a:extLst>
              <a:ext uri="{FF2B5EF4-FFF2-40B4-BE49-F238E27FC236}">
                <a16:creationId xmlns:a16="http://schemas.microsoft.com/office/drawing/2014/main" id="{96A999E4-763E-497D-9A46-5CA100E0CA4B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65881" y="-5783"/>
            <a:ext cx="1101542" cy="1101542"/>
          </a:xfrm>
          <a:prstGeom prst="rect">
            <a:avLst/>
          </a:prstGeo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41CFC2B9-E651-4F49-9EBC-A81A350665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486839" y="1022822"/>
            <a:ext cx="648000" cy="374973"/>
          </a:xfrm>
          <a:solidFill>
            <a:srgbClr val="786EB1"/>
          </a:solidFill>
        </p:spPr>
        <p:txBody>
          <a:bodyPr/>
          <a:lstStyle/>
          <a:p>
            <a:pPr algn="ctr"/>
            <a:r>
              <a:rPr lang="en-GB" sz="2000" b="1" dirty="0">
                <a:solidFill>
                  <a:schemeClr val="bg1"/>
                </a:solidFill>
                <a:latin typeface="Century Gothic" panose="020B0502020202020204" pitchFamily="34" charset="0"/>
              </a:rPr>
              <a:t>lire</a:t>
            </a:r>
          </a:p>
        </p:txBody>
      </p:sp>
      <p:sp>
        <p:nvSpPr>
          <p:cNvPr id="26" name="CustomShape 6">
            <a:extLst>
              <a:ext uri="{FF2B5EF4-FFF2-40B4-BE49-F238E27FC236}">
                <a16:creationId xmlns:a16="http://schemas.microsoft.com/office/drawing/2014/main" id="{6935DA90-CBFF-498F-A5F1-219D2F555B54}"/>
              </a:ext>
            </a:extLst>
          </p:cNvPr>
          <p:cNvSpPr/>
          <p:nvPr/>
        </p:nvSpPr>
        <p:spPr>
          <a:xfrm>
            <a:off x="-1" y="962807"/>
            <a:ext cx="10321447" cy="5173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1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</a:rPr>
              <a:t>Or is it impossible to know without punctuation?</a:t>
            </a:r>
            <a:endParaRPr kumimoji="0" lang="en-GB" sz="2400" b="0" i="1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/>
            </a:endParaRPr>
          </a:p>
        </p:txBody>
      </p:sp>
      <p:sp>
        <p:nvSpPr>
          <p:cNvPr id="27" name="CustomShape 6">
            <a:hlinkClick r:id="" action="ppaction://noaction">
              <a:snd r:embed="rId5" name="VT2W4S12_3.wav"/>
            </a:hlinkClick>
            <a:extLst>
              <a:ext uri="{FF2B5EF4-FFF2-40B4-BE49-F238E27FC236}">
                <a16:creationId xmlns:a16="http://schemas.microsoft.com/office/drawing/2014/main" id="{5E20F0D5-EA7F-4F58-BD94-1EE4171EBA36}"/>
              </a:ext>
            </a:extLst>
          </p:cNvPr>
          <p:cNvSpPr/>
          <p:nvPr/>
        </p:nvSpPr>
        <p:spPr>
          <a:xfrm>
            <a:off x="7101488" y="889035"/>
            <a:ext cx="4493196" cy="5173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</a:rPr>
              <a:t>Lis les phrases. </a:t>
            </a:r>
            <a:r>
              <a:rPr kumimoji="0" lang="en-GB" sz="2400" b="1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</a:rPr>
              <a:t>Écris</a:t>
            </a:r>
            <a:r>
              <a:rPr kumimoji="0" lang="en-GB" sz="24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</a:rPr>
              <a:t> </a:t>
            </a:r>
            <a:r>
              <a:rPr kumimoji="0" lang="en-GB" sz="3200" b="1" i="0" u="none" strike="noStrike" kern="1200" cap="none" spc="-1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entury gothic"/>
                <a:ea typeface="Century Gothic"/>
              </a:rPr>
              <a:t>?</a:t>
            </a:r>
            <a:r>
              <a:rPr kumimoji="0" lang="en-GB" sz="24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</a:rPr>
              <a:t> </a:t>
            </a:r>
            <a:r>
              <a:rPr kumimoji="0" lang="en-GB" sz="2400" b="1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</a:rPr>
              <a:t>ou</a:t>
            </a:r>
            <a:r>
              <a:rPr kumimoji="0" lang="en-GB" sz="24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</a:rPr>
              <a:t> </a:t>
            </a:r>
            <a:r>
              <a:rPr kumimoji="0" lang="en-GB" sz="3200" b="1" i="0" u="none" strike="noStrike" kern="1200" cap="none" spc="-1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entury gothic"/>
                <a:ea typeface="Century Gothic"/>
              </a:rPr>
              <a:t>?/.</a:t>
            </a:r>
            <a:endParaRPr kumimoji="0" lang="en-GB" sz="2400" b="1" i="0" u="none" strike="noStrike" kern="1200" cap="none" spc="-1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Century gothic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B81CA7E9-D249-40E2-B178-FBB8A010AD86}"/>
              </a:ext>
            </a:extLst>
          </p:cNvPr>
          <p:cNvSpPr txBox="1"/>
          <p:nvPr/>
        </p:nvSpPr>
        <p:spPr>
          <a:xfrm>
            <a:off x="9457" y="1475474"/>
            <a:ext cx="5881886" cy="5127173"/>
          </a:xfrm>
          <a:prstGeom prst="rect">
            <a:avLst/>
          </a:prstGeom>
          <a:solidFill>
            <a:srgbClr val="EAE9F3"/>
          </a:solidFill>
          <a:ln w="28575">
            <a:solidFill>
              <a:srgbClr val="4472C4">
                <a:lumMod val="50000"/>
              </a:srgbClr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0" cap="none" spc="0" normalizeH="0" baseline="0" noProof="0" dirty="0">
                <a:ln>
                  <a:noFill/>
                </a:ln>
                <a:solidFill>
                  <a:srgbClr val="44546A">
                    <a:lumMod val="60000"/>
                    <a:lumOff val="4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</a:rPr>
              <a:t>1) ……………………………….</a:t>
            </a:r>
          </a:p>
          <a:p>
            <a:pPr marL="0" marR="0" lvl="0" indent="0" algn="l" defTabSz="9144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0" cap="none" spc="0" normalizeH="0" baseline="0" noProof="0" dirty="0">
                <a:ln>
                  <a:noFill/>
                </a:ln>
                <a:solidFill>
                  <a:srgbClr val="44546A">
                    <a:lumMod val="60000"/>
                    <a:lumOff val="4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</a:rPr>
              <a:t>2) ……………………………….</a:t>
            </a:r>
          </a:p>
          <a:p>
            <a:pPr marL="0" marR="0" lvl="0" indent="0" algn="l" defTabSz="9144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0" cap="none" spc="0" normalizeH="0" baseline="0" noProof="0" dirty="0">
                <a:ln>
                  <a:noFill/>
                </a:ln>
                <a:solidFill>
                  <a:srgbClr val="44546A">
                    <a:lumMod val="60000"/>
                    <a:lumOff val="4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</a:rPr>
              <a:t>3) ……………………………….</a:t>
            </a:r>
          </a:p>
          <a:p>
            <a:pPr marL="0" marR="0" lvl="0" indent="0" algn="l" defTabSz="9144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0" cap="none" spc="0" normalizeH="0" baseline="0" noProof="0" dirty="0">
                <a:ln>
                  <a:noFill/>
                </a:ln>
                <a:solidFill>
                  <a:srgbClr val="44546A">
                    <a:lumMod val="60000"/>
                    <a:lumOff val="4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</a:rPr>
              <a:t>4) ……………………………….</a:t>
            </a:r>
          </a:p>
          <a:p>
            <a:pPr marL="0" marR="0" lvl="0" indent="0" algn="l" defTabSz="9144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0" cap="none" spc="0" normalizeH="0" baseline="0" noProof="0" dirty="0">
                <a:ln>
                  <a:noFill/>
                </a:ln>
                <a:solidFill>
                  <a:srgbClr val="44546A">
                    <a:lumMod val="60000"/>
                    <a:lumOff val="4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</a:rPr>
              <a:t>5) ………………………………..</a:t>
            </a:r>
          </a:p>
          <a:p>
            <a:pPr marL="0" marR="0" lvl="0" indent="0" algn="l" defTabSz="9144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0" cap="none" spc="0" normalizeH="0" baseline="0" noProof="0" dirty="0">
                <a:ln>
                  <a:noFill/>
                </a:ln>
                <a:solidFill>
                  <a:srgbClr val="44546A">
                    <a:lumMod val="60000"/>
                    <a:lumOff val="4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</a:rPr>
              <a:t>6) ………………………………..</a:t>
            </a:r>
            <a:endParaRPr kumimoji="0" lang="en-GB" sz="3200" b="0" i="0" u="none" strike="noStrike" kern="0" cap="none" spc="0" normalizeH="0" baseline="0" noProof="0" dirty="0">
              <a:ln>
                <a:noFill/>
              </a:ln>
              <a:solidFill>
                <a:srgbClr val="44546A">
                  <a:lumMod val="60000"/>
                  <a:lumOff val="40000"/>
                </a:srgbClr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F393D463-CF2D-481F-8966-B88C323CE3E9}"/>
              </a:ext>
            </a:extLst>
          </p:cNvPr>
          <p:cNvSpPr/>
          <p:nvPr/>
        </p:nvSpPr>
        <p:spPr>
          <a:xfrm>
            <a:off x="316534" y="1801777"/>
            <a:ext cx="5679760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_tradnl" sz="2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  </a:t>
            </a:r>
            <a:r>
              <a:rPr kumimoji="0" lang="es-ES_tradnl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Vous</a:t>
            </a:r>
            <a:r>
              <a:rPr kumimoji="0" lang="es-ES_tradnl" sz="2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 décorez la maison avec des bougies</a:t>
            </a:r>
            <a:endParaRPr kumimoji="0" lang="en-GB" sz="20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BD63458A-AF1C-41FA-8BB9-2C579AA999B8}"/>
              </a:ext>
            </a:extLst>
          </p:cNvPr>
          <p:cNvSpPr/>
          <p:nvPr/>
        </p:nvSpPr>
        <p:spPr>
          <a:xfrm>
            <a:off x="408822" y="2626623"/>
            <a:ext cx="5532284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  Est-ce que tu regardes le spectacle le soir</a:t>
            </a:r>
            <a:endParaRPr kumimoji="0" lang="en-GB" sz="20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73191BEF-F709-421B-976E-7B0750281704}"/>
              </a:ext>
            </a:extLst>
          </p:cNvPr>
          <p:cNvSpPr/>
          <p:nvPr/>
        </p:nvSpPr>
        <p:spPr>
          <a:xfrm>
            <a:off x="430513" y="3451850"/>
            <a:ext cx="2409505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  Tu as froid le soir </a:t>
            </a:r>
            <a:endParaRPr kumimoji="0" lang="en-GB" sz="20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6A752871-C69D-400E-B08D-6E99E1AFE819}"/>
              </a:ext>
            </a:extLst>
          </p:cNvPr>
          <p:cNvSpPr/>
          <p:nvPr/>
        </p:nvSpPr>
        <p:spPr>
          <a:xfrm>
            <a:off x="6357850" y="1767899"/>
            <a:ext cx="4733641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Est-ce que vous mangez dehors</a:t>
            </a:r>
            <a:endParaRPr kumimoji="0" lang="en-GB" sz="20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69A6C2AF-0C78-4032-BEC4-200496239677}"/>
              </a:ext>
            </a:extLst>
          </p:cNvPr>
          <p:cNvSpPr/>
          <p:nvPr/>
        </p:nvSpPr>
        <p:spPr>
          <a:xfrm>
            <a:off x="408822" y="5230012"/>
            <a:ext cx="4254691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  Est-ce que tu visites un château</a:t>
            </a:r>
            <a:endParaRPr kumimoji="0" lang="en-GB" sz="20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AC139D4D-AD1A-474D-A6C8-AED9900BF49B}"/>
              </a:ext>
            </a:extLst>
          </p:cNvPr>
          <p:cNvSpPr/>
          <p:nvPr/>
        </p:nvSpPr>
        <p:spPr>
          <a:xfrm>
            <a:off x="504161" y="6055799"/>
            <a:ext cx="4721164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Vous aidez à préparer le spectacle</a:t>
            </a:r>
            <a:endParaRPr kumimoji="0" lang="en-GB" sz="20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BBF5A035-88A8-4618-99D8-C41691682024}"/>
              </a:ext>
            </a:extLst>
          </p:cNvPr>
          <p:cNvSpPr/>
          <p:nvPr/>
        </p:nvSpPr>
        <p:spPr>
          <a:xfrm>
            <a:off x="368729" y="4361559"/>
            <a:ext cx="4979248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  Est-ce que vous marchez dans la rue </a:t>
            </a:r>
            <a:endParaRPr kumimoji="0" lang="en-GB" sz="20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E77A3A3F-AEBC-45B9-974F-374CC4646E5F}"/>
              </a:ext>
            </a:extLst>
          </p:cNvPr>
          <p:cNvSpPr/>
          <p:nvPr/>
        </p:nvSpPr>
        <p:spPr>
          <a:xfrm>
            <a:off x="6413108" y="2633004"/>
            <a:ext cx="4777270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Tu portes une écharpe* et des gants*</a:t>
            </a:r>
            <a:endParaRPr kumimoji="0" lang="en-GB" sz="20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08EE0BD1-93ED-43EB-9428-97BFA39EA534}"/>
              </a:ext>
            </a:extLst>
          </p:cNvPr>
          <p:cNvSpPr/>
          <p:nvPr/>
        </p:nvSpPr>
        <p:spPr>
          <a:xfrm>
            <a:off x="6341645" y="3505239"/>
            <a:ext cx="4992072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Est-ce que vous chantez des chansons</a:t>
            </a:r>
            <a:endParaRPr kumimoji="0" lang="en-GB" sz="20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72685EA6-AD65-4492-9D9E-0804592CCB47}"/>
              </a:ext>
            </a:extLst>
          </p:cNvPr>
          <p:cNvSpPr/>
          <p:nvPr/>
        </p:nvSpPr>
        <p:spPr>
          <a:xfrm>
            <a:off x="6515751" y="4357500"/>
            <a:ext cx="3501280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Vous préparez des crêpes</a:t>
            </a:r>
            <a:endParaRPr kumimoji="0" lang="en-GB" sz="20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846C0EAD-92DA-4A0D-AA0C-4A82787A656B}"/>
              </a:ext>
            </a:extLst>
          </p:cNvPr>
          <p:cNvSpPr/>
          <p:nvPr/>
        </p:nvSpPr>
        <p:spPr>
          <a:xfrm>
            <a:off x="6567920" y="5197906"/>
            <a:ext cx="5653288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Est-ce que tu visites l’église</a:t>
            </a:r>
            <a:endParaRPr kumimoji="0" lang="en-GB" sz="20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41" name="Rectangle 40">
            <a:extLst>
              <a:ext uri="{FF2B5EF4-FFF2-40B4-BE49-F238E27FC236}">
                <a16:creationId xmlns:a16="http://schemas.microsoft.com/office/drawing/2014/main" id="{42419906-A803-4E7C-8027-911393369790}"/>
              </a:ext>
            </a:extLst>
          </p:cNvPr>
          <p:cNvSpPr/>
          <p:nvPr/>
        </p:nvSpPr>
        <p:spPr>
          <a:xfrm>
            <a:off x="6513884" y="6038313"/>
            <a:ext cx="4200189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Vous aimez la Fête des Lumières</a:t>
            </a:r>
            <a:endParaRPr kumimoji="0" lang="en-GB" sz="20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42" name="Rectangle 41">
            <a:extLst>
              <a:ext uri="{FF2B5EF4-FFF2-40B4-BE49-F238E27FC236}">
                <a16:creationId xmlns:a16="http://schemas.microsoft.com/office/drawing/2014/main" id="{5E8B61E9-87FC-4EB2-BC58-63DCB8E1D326}"/>
              </a:ext>
            </a:extLst>
          </p:cNvPr>
          <p:cNvSpPr/>
          <p:nvPr/>
        </p:nvSpPr>
        <p:spPr>
          <a:xfrm>
            <a:off x="5249522" y="1437666"/>
            <a:ext cx="718466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?/.</a:t>
            </a:r>
            <a:endParaRPr kumimoji="0" lang="en-GB" sz="2000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Arial"/>
            </a:endParaRPr>
          </a:p>
        </p:txBody>
      </p:sp>
      <p:sp>
        <p:nvSpPr>
          <p:cNvPr id="43" name="Rectangle 42">
            <a:extLst>
              <a:ext uri="{FF2B5EF4-FFF2-40B4-BE49-F238E27FC236}">
                <a16:creationId xmlns:a16="http://schemas.microsoft.com/office/drawing/2014/main" id="{2A3198B4-F2FE-44BA-9C22-E9066AE8BBD9}"/>
              </a:ext>
            </a:extLst>
          </p:cNvPr>
          <p:cNvSpPr/>
          <p:nvPr/>
        </p:nvSpPr>
        <p:spPr>
          <a:xfrm>
            <a:off x="5561411" y="2497715"/>
            <a:ext cx="413896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?</a:t>
            </a:r>
            <a:endParaRPr kumimoji="0" lang="en-GB" sz="2000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Arial"/>
            </a:endParaRPr>
          </a:p>
        </p:txBody>
      </p:sp>
      <p:sp>
        <p:nvSpPr>
          <p:cNvPr id="44" name="Rectangle 43">
            <a:extLst>
              <a:ext uri="{FF2B5EF4-FFF2-40B4-BE49-F238E27FC236}">
                <a16:creationId xmlns:a16="http://schemas.microsoft.com/office/drawing/2014/main" id="{7313C59A-8F1C-488E-B76A-B973CAACA740}"/>
              </a:ext>
            </a:extLst>
          </p:cNvPr>
          <p:cNvSpPr/>
          <p:nvPr/>
        </p:nvSpPr>
        <p:spPr>
          <a:xfrm>
            <a:off x="5256841" y="3354696"/>
            <a:ext cx="718466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?/.</a:t>
            </a:r>
            <a:endParaRPr kumimoji="0" lang="en-GB" sz="2000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Arial"/>
            </a:endParaRPr>
          </a:p>
        </p:txBody>
      </p:sp>
      <p:sp>
        <p:nvSpPr>
          <p:cNvPr id="45" name="Rectangle 44">
            <a:extLst>
              <a:ext uri="{FF2B5EF4-FFF2-40B4-BE49-F238E27FC236}">
                <a16:creationId xmlns:a16="http://schemas.microsoft.com/office/drawing/2014/main" id="{4252C7E9-4865-490E-B3F5-9F88AFCDE8C3}"/>
              </a:ext>
            </a:extLst>
          </p:cNvPr>
          <p:cNvSpPr/>
          <p:nvPr/>
        </p:nvSpPr>
        <p:spPr>
          <a:xfrm>
            <a:off x="5540424" y="4034396"/>
            <a:ext cx="413896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?</a:t>
            </a:r>
            <a:endParaRPr kumimoji="0" lang="en-GB" sz="2000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Arial"/>
            </a:endParaRPr>
          </a:p>
        </p:txBody>
      </p:sp>
      <p:sp>
        <p:nvSpPr>
          <p:cNvPr id="46" name="Rectangle 45">
            <a:extLst>
              <a:ext uri="{FF2B5EF4-FFF2-40B4-BE49-F238E27FC236}">
                <a16:creationId xmlns:a16="http://schemas.microsoft.com/office/drawing/2014/main" id="{D74A2055-66C1-4228-8927-0717C368BE54}"/>
              </a:ext>
            </a:extLst>
          </p:cNvPr>
          <p:cNvSpPr/>
          <p:nvPr/>
        </p:nvSpPr>
        <p:spPr>
          <a:xfrm>
            <a:off x="5488872" y="5044582"/>
            <a:ext cx="413896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?</a:t>
            </a:r>
            <a:endParaRPr kumimoji="0" lang="en-GB" sz="2000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Arial"/>
            </a:endParaRPr>
          </a:p>
        </p:txBody>
      </p:sp>
      <p:sp>
        <p:nvSpPr>
          <p:cNvPr id="47" name="Rectangle 46">
            <a:extLst>
              <a:ext uri="{FF2B5EF4-FFF2-40B4-BE49-F238E27FC236}">
                <a16:creationId xmlns:a16="http://schemas.microsoft.com/office/drawing/2014/main" id="{8E07EC61-675C-48B5-BEB7-F21A8E2C1339}"/>
              </a:ext>
            </a:extLst>
          </p:cNvPr>
          <p:cNvSpPr/>
          <p:nvPr/>
        </p:nvSpPr>
        <p:spPr>
          <a:xfrm>
            <a:off x="5141613" y="5935885"/>
            <a:ext cx="718466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/>
                <a:sym typeface="Century Gothic"/>
              </a:rPr>
              <a:t>?/.</a:t>
            </a:r>
            <a:endParaRPr kumimoji="0" lang="en-GB" sz="2000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Arial"/>
            </a:endParaRPr>
          </a:p>
        </p:txBody>
      </p:sp>
      <p:sp>
        <p:nvSpPr>
          <p:cNvPr id="49" name="Rectangle 48">
            <a:extLst>
              <a:ext uri="{FF2B5EF4-FFF2-40B4-BE49-F238E27FC236}">
                <a16:creationId xmlns:a16="http://schemas.microsoft.com/office/drawing/2014/main" id="{9A542E62-9DF0-4A60-B8A7-208C481F137E}"/>
              </a:ext>
            </a:extLst>
          </p:cNvPr>
          <p:cNvSpPr/>
          <p:nvPr/>
        </p:nvSpPr>
        <p:spPr>
          <a:xfrm>
            <a:off x="11480890" y="1613849"/>
            <a:ext cx="413896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?</a:t>
            </a:r>
            <a:endParaRPr kumimoji="0" lang="en-GB" sz="2000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Arial"/>
            </a:endParaRPr>
          </a:p>
        </p:txBody>
      </p:sp>
      <p:sp>
        <p:nvSpPr>
          <p:cNvPr id="50" name="Rectangle 49">
            <a:extLst>
              <a:ext uri="{FF2B5EF4-FFF2-40B4-BE49-F238E27FC236}">
                <a16:creationId xmlns:a16="http://schemas.microsoft.com/office/drawing/2014/main" id="{145EA0A4-8EDF-425E-81DC-1FF7BAE2D92C}"/>
              </a:ext>
            </a:extLst>
          </p:cNvPr>
          <p:cNvSpPr/>
          <p:nvPr/>
        </p:nvSpPr>
        <p:spPr>
          <a:xfrm>
            <a:off x="11428556" y="2497716"/>
            <a:ext cx="718466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?/.</a:t>
            </a:r>
            <a:endParaRPr kumimoji="0" lang="en-GB" sz="2000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Arial"/>
            </a:endParaRPr>
          </a:p>
        </p:txBody>
      </p:sp>
      <p:sp>
        <p:nvSpPr>
          <p:cNvPr id="51" name="Rectangle 50">
            <a:extLst>
              <a:ext uri="{FF2B5EF4-FFF2-40B4-BE49-F238E27FC236}">
                <a16:creationId xmlns:a16="http://schemas.microsoft.com/office/drawing/2014/main" id="{C6C5DBAB-75AD-4BA8-9B1B-FE4286085CA2}"/>
              </a:ext>
            </a:extLst>
          </p:cNvPr>
          <p:cNvSpPr/>
          <p:nvPr/>
        </p:nvSpPr>
        <p:spPr>
          <a:xfrm>
            <a:off x="11699252" y="3358378"/>
            <a:ext cx="413896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?</a:t>
            </a:r>
            <a:endParaRPr kumimoji="0" lang="en-GB" sz="2000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Arial"/>
            </a:endParaRPr>
          </a:p>
        </p:txBody>
      </p:sp>
      <p:sp>
        <p:nvSpPr>
          <p:cNvPr id="52" name="Rectangle 51">
            <a:extLst>
              <a:ext uri="{FF2B5EF4-FFF2-40B4-BE49-F238E27FC236}">
                <a16:creationId xmlns:a16="http://schemas.microsoft.com/office/drawing/2014/main" id="{96997E86-7109-403A-8F6C-ECFA07CFD09A}"/>
              </a:ext>
            </a:extLst>
          </p:cNvPr>
          <p:cNvSpPr/>
          <p:nvPr/>
        </p:nvSpPr>
        <p:spPr>
          <a:xfrm>
            <a:off x="10958285" y="4144743"/>
            <a:ext cx="718466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?/.</a:t>
            </a:r>
            <a:endParaRPr kumimoji="0" lang="en-GB" sz="2000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Arial"/>
            </a:endParaRPr>
          </a:p>
        </p:txBody>
      </p:sp>
      <p:sp>
        <p:nvSpPr>
          <p:cNvPr id="53" name="Rectangle 52">
            <a:extLst>
              <a:ext uri="{FF2B5EF4-FFF2-40B4-BE49-F238E27FC236}">
                <a16:creationId xmlns:a16="http://schemas.microsoft.com/office/drawing/2014/main" id="{2F95E662-4256-4FF7-A32D-07C143E2901A}"/>
              </a:ext>
            </a:extLst>
          </p:cNvPr>
          <p:cNvSpPr/>
          <p:nvPr/>
        </p:nvSpPr>
        <p:spPr>
          <a:xfrm>
            <a:off x="10997991" y="5017827"/>
            <a:ext cx="413896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?</a:t>
            </a:r>
            <a:endParaRPr kumimoji="0" lang="en-GB" sz="2000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Arial"/>
            </a:endParaRPr>
          </a:p>
        </p:txBody>
      </p:sp>
      <p:sp>
        <p:nvSpPr>
          <p:cNvPr id="54" name="Rectangle 53">
            <a:extLst>
              <a:ext uri="{FF2B5EF4-FFF2-40B4-BE49-F238E27FC236}">
                <a16:creationId xmlns:a16="http://schemas.microsoft.com/office/drawing/2014/main" id="{D3D75149-6AE1-414C-930A-CAF5B3D5EB46}"/>
              </a:ext>
            </a:extLst>
          </p:cNvPr>
          <p:cNvSpPr/>
          <p:nvPr/>
        </p:nvSpPr>
        <p:spPr>
          <a:xfrm>
            <a:off x="10974484" y="5871134"/>
            <a:ext cx="718466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?/.</a:t>
            </a:r>
            <a:endParaRPr kumimoji="0" lang="en-GB" sz="2000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Arial"/>
            </a:endParaRPr>
          </a:p>
        </p:txBody>
      </p:sp>
      <p:pic>
        <p:nvPicPr>
          <p:cNvPr id="48" name="Picture 47" descr="A picture containing text, toy, doll&#10;&#10;Description automatically generated">
            <a:extLst>
              <a:ext uri="{FF2B5EF4-FFF2-40B4-BE49-F238E27FC236}">
                <a16:creationId xmlns:a16="http://schemas.microsoft.com/office/drawing/2014/main" id="{DC38891A-57F5-4D67-A25C-139F753C742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09890" y="4442412"/>
            <a:ext cx="1051183" cy="2381435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98598BEA-99B7-4A15-B170-24C301030362}"/>
              </a:ext>
            </a:extLst>
          </p:cNvPr>
          <p:cNvSpPr txBox="1"/>
          <p:nvPr/>
        </p:nvSpPr>
        <p:spPr>
          <a:xfrm>
            <a:off x="8518195" y="87259"/>
            <a:ext cx="2702594" cy="707886"/>
          </a:xfrm>
          <a:prstGeom prst="rect">
            <a:avLst/>
          </a:prstGeom>
          <a:solidFill>
            <a:srgbClr val="92D05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sz="20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l’écharpe</a:t>
            </a:r>
            <a:r>
              <a:rPr lang="en-GB" sz="2000" dirty="0">
                <a:solidFill>
                  <a:srgbClr val="002060"/>
                </a:solidFill>
                <a:latin typeface="Century Gothic" panose="020B0502020202020204" pitchFamily="34" charset="0"/>
              </a:rPr>
              <a:t> – scarf</a:t>
            </a:r>
            <a:br>
              <a:rPr lang="en-GB" sz="2000" dirty="0">
                <a:solidFill>
                  <a:srgbClr val="002060"/>
                </a:solidFill>
                <a:latin typeface="Century Gothic" panose="020B0502020202020204" pitchFamily="34" charset="0"/>
              </a:rPr>
            </a:br>
            <a:r>
              <a:rPr lang="en-GB" sz="2000" dirty="0">
                <a:solidFill>
                  <a:srgbClr val="002060"/>
                </a:solidFill>
                <a:latin typeface="Century Gothic" panose="020B0502020202020204" pitchFamily="34" charset="0"/>
              </a:rPr>
              <a:t>les </a:t>
            </a:r>
            <a:r>
              <a:rPr lang="en-GB" sz="20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gants</a:t>
            </a:r>
            <a:r>
              <a:rPr lang="en-GB" sz="2000" dirty="0">
                <a:solidFill>
                  <a:srgbClr val="002060"/>
                </a:solidFill>
                <a:latin typeface="Century Gothic" panose="020B0502020202020204" pitchFamily="34" charset="0"/>
              </a:rPr>
              <a:t> - gloves</a:t>
            </a:r>
          </a:p>
        </p:txBody>
      </p:sp>
      <p:pic>
        <p:nvPicPr>
          <p:cNvPr id="55" name="Graphic 54" descr="Teacher">
            <a:extLst>
              <a:ext uri="{FF2B5EF4-FFF2-40B4-BE49-F238E27FC236}">
                <a16:creationId xmlns:a16="http://schemas.microsoft.com/office/drawing/2014/main" id="{8311BA5D-E2BD-430D-9EB7-B74B5A8EAB9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52370" y="314614"/>
            <a:ext cx="893778" cy="914400"/>
          </a:xfrm>
          <a:prstGeom prst="rect">
            <a:avLst/>
          </a:prstGeom>
        </p:spPr>
      </p:pic>
      <p:sp>
        <p:nvSpPr>
          <p:cNvPr id="56" name="Speech Bubble: Rectangle with Corners Rounded 55">
            <a:extLst>
              <a:ext uri="{FF2B5EF4-FFF2-40B4-BE49-F238E27FC236}">
                <a16:creationId xmlns:a16="http://schemas.microsoft.com/office/drawing/2014/main" id="{F487998C-573D-4E76-AAAF-79F722A4F81B}"/>
              </a:ext>
            </a:extLst>
          </p:cNvPr>
          <p:cNvSpPr/>
          <p:nvPr/>
        </p:nvSpPr>
        <p:spPr>
          <a:xfrm>
            <a:off x="1165009" y="550770"/>
            <a:ext cx="7134408" cy="447379"/>
          </a:xfrm>
          <a:prstGeom prst="wedgeRoundRectCallout">
            <a:avLst>
              <a:gd name="adj1" fmla="val -53936"/>
              <a:gd name="adj2" fmla="val 10200"/>
              <a:gd name="adj3" fmla="val 16667"/>
            </a:avLst>
          </a:prstGeom>
          <a:solidFill>
            <a:schemeClr val="bg1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</a:rPr>
              <a:t>. Écoute les noms des animaux. C’est [ien] ou [(a)in]?</a:t>
            </a: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</a:endParaRPr>
          </a:p>
        </p:txBody>
      </p:sp>
      <p:sp>
        <p:nvSpPr>
          <p:cNvPr id="57" name="CustomShape 7">
            <a:hlinkClick r:id="" action="ppaction://noaction">
              <a:snd r:embed="rId9" name="VT2W4S12_2.wav"/>
            </a:hlinkClick>
            <a:extLst>
              <a:ext uri="{FF2B5EF4-FFF2-40B4-BE49-F238E27FC236}">
                <a16:creationId xmlns:a16="http://schemas.microsoft.com/office/drawing/2014/main" id="{A0E6B4EE-D0CF-4549-9962-86FF59DF7B09}"/>
              </a:ext>
            </a:extLst>
          </p:cNvPr>
          <p:cNvSpPr/>
          <p:nvPr/>
        </p:nvSpPr>
        <p:spPr>
          <a:xfrm>
            <a:off x="1120004" y="541915"/>
            <a:ext cx="7509320" cy="455341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</a:rPr>
              <a:t>Mais</a:t>
            </a:r>
            <a:r>
              <a:rPr kumimoji="0" lang="en-GB" sz="24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</a:rPr>
              <a:t> </a:t>
            </a:r>
            <a:r>
              <a:rPr kumimoji="0" lang="en-GB" sz="2400" b="1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</a:rPr>
              <a:t>c’est</a:t>
            </a:r>
            <a:r>
              <a:rPr kumimoji="0" lang="en-GB" sz="24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</a:rPr>
              <a:t> </a:t>
            </a:r>
            <a:r>
              <a:rPr kumimoji="0" lang="en-GB" sz="2400" b="1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</a:rPr>
              <a:t>une</a:t>
            </a:r>
            <a:r>
              <a:rPr kumimoji="0" lang="en-GB" sz="24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</a:rPr>
              <a:t> question </a:t>
            </a:r>
            <a:r>
              <a:rPr kumimoji="0" lang="en-GB" sz="2400" b="1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</a:rPr>
              <a:t>ou</a:t>
            </a:r>
            <a:r>
              <a:rPr kumimoji="0" lang="en-GB" sz="24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</a:rPr>
              <a:t> </a:t>
            </a:r>
            <a:r>
              <a:rPr kumimoji="0" lang="en-GB" sz="2400" b="1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</a:rPr>
              <a:t>c’est</a:t>
            </a:r>
            <a:r>
              <a:rPr kumimoji="0" lang="en-GB" sz="24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</a:rPr>
              <a:t> </a:t>
            </a:r>
            <a:r>
              <a:rPr kumimoji="0" lang="en-GB" sz="2400" b="1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</a:rPr>
              <a:t>une</a:t>
            </a:r>
            <a:r>
              <a:rPr kumimoji="0" lang="en-GB" sz="24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</a:rPr>
              <a:t> </a:t>
            </a:r>
            <a:r>
              <a:rPr kumimoji="0" lang="en-GB" sz="2400" b="1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</a:rPr>
              <a:t>réponse</a:t>
            </a:r>
            <a:r>
              <a:rPr kumimoji="0" lang="en-GB" sz="24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</a:rPr>
              <a:t> ?</a:t>
            </a:r>
            <a:endParaRPr kumimoji="0" lang="en-GB" sz="2400" b="1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/>
            </a:endParaRPr>
          </a:p>
        </p:txBody>
      </p:sp>
      <p:sp>
        <p:nvSpPr>
          <p:cNvPr id="4" name="CustomShape 6">
            <a:hlinkClick r:id="" action="ppaction://noaction">
              <a:snd r:embed="rId10" name="7_2.wav"/>
            </a:hlinkClick>
            <a:extLst>
              <a:ext uri="{FF2B5EF4-FFF2-40B4-BE49-F238E27FC236}">
                <a16:creationId xmlns:a16="http://schemas.microsoft.com/office/drawing/2014/main" id="{15A15BBE-808A-5F4C-4EE6-8FF0F06954F2}"/>
              </a:ext>
            </a:extLst>
          </p:cNvPr>
          <p:cNvSpPr/>
          <p:nvPr/>
        </p:nvSpPr>
        <p:spPr>
          <a:xfrm>
            <a:off x="1271451" y="516661"/>
            <a:ext cx="7072887" cy="4415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40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/>
            </a:endParaRPr>
          </a:p>
        </p:txBody>
      </p:sp>
      <p:sp>
        <p:nvSpPr>
          <p:cNvPr id="6" name="CustomShape 23">
            <a:hlinkClick r:id="" action="ppaction://noaction">
              <a:snd r:embed="rId11" name="VT2W4S13_2.wav"/>
            </a:hlinkClick>
            <a:extLst>
              <a:ext uri="{FF2B5EF4-FFF2-40B4-BE49-F238E27FC236}">
                <a16:creationId xmlns:a16="http://schemas.microsoft.com/office/drawing/2014/main" id="{1E4A3883-9B1E-0D1A-7C25-A867CA40FFBE}"/>
              </a:ext>
            </a:extLst>
          </p:cNvPr>
          <p:cNvSpPr/>
          <p:nvPr/>
        </p:nvSpPr>
        <p:spPr>
          <a:xfrm>
            <a:off x="52226" y="1854569"/>
            <a:ext cx="464040" cy="396360"/>
          </a:xfrm>
          <a:prstGeom prst="actionButtonBlank">
            <a:avLst/>
          </a:prstGeom>
          <a:solidFill>
            <a:srgbClr val="EFF9FB"/>
          </a:solidFill>
          <a:ln>
            <a:solidFill>
              <a:schemeClr val="accent3">
                <a:lumMod val="75000"/>
              </a:schemeClr>
            </a:solidFill>
            <a:round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-1" normalizeH="0" baseline="0" noProof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DejaVu Sans"/>
              </a:rPr>
              <a:t>1</a:t>
            </a:r>
            <a:endParaRPr kumimoji="0" lang="en-GB" sz="24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7" name="CustomShape 23">
            <a:hlinkClick r:id="" action="ppaction://noaction">
              <a:snd r:embed="rId12" name="VT2W4S13_3.wav"/>
            </a:hlinkClick>
            <a:extLst>
              <a:ext uri="{FF2B5EF4-FFF2-40B4-BE49-F238E27FC236}">
                <a16:creationId xmlns:a16="http://schemas.microsoft.com/office/drawing/2014/main" id="{76A91474-8C8B-A1CB-690F-CEF5A623475B}"/>
              </a:ext>
            </a:extLst>
          </p:cNvPr>
          <p:cNvSpPr/>
          <p:nvPr/>
        </p:nvSpPr>
        <p:spPr>
          <a:xfrm>
            <a:off x="52226" y="2680195"/>
            <a:ext cx="464040" cy="396360"/>
          </a:xfrm>
          <a:prstGeom prst="actionButtonBlank">
            <a:avLst/>
          </a:prstGeom>
          <a:solidFill>
            <a:srgbClr val="EFF9FB"/>
          </a:solidFill>
          <a:ln>
            <a:solidFill>
              <a:schemeClr val="accent3">
                <a:lumMod val="75000"/>
              </a:schemeClr>
            </a:solidFill>
            <a:round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-1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DejaVu Sans"/>
              </a:rPr>
              <a:t>2</a:t>
            </a:r>
            <a:endParaRPr kumimoji="0" lang="en-GB" sz="24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8" name="CustomShape 23">
            <a:hlinkClick r:id="" action="ppaction://noaction">
              <a:snd r:embed="rId13" name="VT2W4S13_4.wav"/>
            </a:hlinkClick>
            <a:extLst>
              <a:ext uri="{FF2B5EF4-FFF2-40B4-BE49-F238E27FC236}">
                <a16:creationId xmlns:a16="http://schemas.microsoft.com/office/drawing/2014/main" id="{147C98BD-51E1-BEE0-E6A1-69A5B4693E1B}"/>
              </a:ext>
            </a:extLst>
          </p:cNvPr>
          <p:cNvSpPr/>
          <p:nvPr/>
        </p:nvSpPr>
        <p:spPr>
          <a:xfrm>
            <a:off x="53552" y="3505822"/>
            <a:ext cx="464040" cy="396360"/>
          </a:xfrm>
          <a:prstGeom prst="actionButtonBlank">
            <a:avLst/>
          </a:prstGeom>
          <a:solidFill>
            <a:srgbClr val="EFF9FB"/>
          </a:solidFill>
          <a:ln>
            <a:solidFill>
              <a:schemeClr val="accent3">
                <a:lumMod val="75000"/>
              </a:schemeClr>
            </a:solidFill>
            <a:round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-1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DejaVu Sans"/>
              </a:rPr>
              <a:t>3</a:t>
            </a:r>
            <a:endParaRPr kumimoji="0" lang="en-GB" sz="24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9" name="CustomShape 23">
            <a:hlinkClick r:id="" action="ppaction://noaction">
              <a:snd r:embed="rId14" name="VT2W4S13_5.wav"/>
            </a:hlinkClick>
            <a:extLst>
              <a:ext uri="{FF2B5EF4-FFF2-40B4-BE49-F238E27FC236}">
                <a16:creationId xmlns:a16="http://schemas.microsoft.com/office/drawing/2014/main" id="{7260DA60-0008-9740-507F-FB7C2006420F}"/>
              </a:ext>
            </a:extLst>
          </p:cNvPr>
          <p:cNvSpPr/>
          <p:nvPr/>
        </p:nvSpPr>
        <p:spPr>
          <a:xfrm>
            <a:off x="67103" y="4403132"/>
            <a:ext cx="464040" cy="396360"/>
          </a:xfrm>
          <a:prstGeom prst="actionButtonBlank">
            <a:avLst/>
          </a:prstGeom>
          <a:solidFill>
            <a:srgbClr val="EFF9FB"/>
          </a:solidFill>
          <a:ln>
            <a:solidFill>
              <a:schemeClr val="accent3">
                <a:lumMod val="75000"/>
              </a:schemeClr>
            </a:solidFill>
            <a:round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-1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DejaVu Sans"/>
              </a:rPr>
              <a:t>4</a:t>
            </a:r>
            <a:endParaRPr kumimoji="0" lang="en-GB" sz="24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10" name="CustomShape 23">
            <a:hlinkClick r:id="" action="ppaction://noaction">
              <a:snd r:embed="rId15" name="VT2W4S13_6.wav"/>
            </a:hlinkClick>
            <a:extLst>
              <a:ext uri="{FF2B5EF4-FFF2-40B4-BE49-F238E27FC236}">
                <a16:creationId xmlns:a16="http://schemas.microsoft.com/office/drawing/2014/main" id="{9FF40655-A498-B40E-6BBF-074216F98703}"/>
              </a:ext>
            </a:extLst>
          </p:cNvPr>
          <p:cNvSpPr/>
          <p:nvPr/>
        </p:nvSpPr>
        <p:spPr>
          <a:xfrm>
            <a:off x="67103" y="5228758"/>
            <a:ext cx="464040" cy="396360"/>
          </a:xfrm>
          <a:prstGeom prst="actionButtonBlank">
            <a:avLst/>
          </a:prstGeom>
          <a:solidFill>
            <a:srgbClr val="EFF9FB"/>
          </a:solidFill>
          <a:ln>
            <a:solidFill>
              <a:schemeClr val="accent3">
                <a:lumMod val="75000"/>
              </a:schemeClr>
            </a:solidFill>
            <a:round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-1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DejaVu Sans"/>
              </a:rPr>
              <a:t>5</a:t>
            </a:r>
            <a:endParaRPr kumimoji="0" lang="en-GB" sz="24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11" name="CustomShape 23">
            <a:hlinkClick r:id="" action="ppaction://noaction">
              <a:snd r:embed="rId16" name="VT2W4S13_7.wav"/>
            </a:hlinkClick>
            <a:extLst>
              <a:ext uri="{FF2B5EF4-FFF2-40B4-BE49-F238E27FC236}">
                <a16:creationId xmlns:a16="http://schemas.microsoft.com/office/drawing/2014/main" id="{239D42F1-EF87-4F54-F76E-307BFBC0B8AB}"/>
              </a:ext>
            </a:extLst>
          </p:cNvPr>
          <p:cNvSpPr/>
          <p:nvPr/>
        </p:nvSpPr>
        <p:spPr>
          <a:xfrm>
            <a:off x="67103" y="6098337"/>
            <a:ext cx="464040" cy="396360"/>
          </a:xfrm>
          <a:prstGeom prst="actionButtonBlank">
            <a:avLst/>
          </a:prstGeom>
          <a:solidFill>
            <a:srgbClr val="EFF9FB"/>
          </a:solidFill>
          <a:ln>
            <a:solidFill>
              <a:schemeClr val="accent3">
                <a:lumMod val="75000"/>
              </a:schemeClr>
            </a:solidFill>
            <a:round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-1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</a:rPr>
              <a:t>6</a:t>
            </a:r>
            <a:endParaRPr kumimoji="0" lang="en-GB" sz="24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12" name="CustomShape 23">
            <a:hlinkClick r:id="" action="ppaction://noaction">
              <a:snd r:embed="rId17" name="VT2W4S13_8.wav"/>
            </a:hlinkClick>
            <a:extLst>
              <a:ext uri="{FF2B5EF4-FFF2-40B4-BE49-F238E27FC236}">
                <a16:creationId xmlns:a16="http://schemas.microsoft.com/office/drawing/2014/main" id="{DDBF3ACB-8F79-5CF5-DC8A-337B6F1FF628}"/>
              </a:ext>
            </a:extLst>
          </p:cNvPr>
          <p:cNvSpPr/>
          <p:nvPr/>
        </p:nvSpPr>
        <p:spPr>
          <a:xfrm>
            <a:off x="5950694" y="1828352"/>
            <a:ext cx="464040" cy="396360"/>
          </a:xfrm>
          <a:prstGeom prst="actionButtonBlank">
            <a:avLst/>
          </a:prstGeom>
          <a:solidFill>
            <a:srgbClr val="EFF9FB"/>
          </a:solidFill>
          <a:ln>
            <a:solidFill>
              <a:schemeClr val="accent3">
                <a:lumMod val="75000"/>
              </a:schemeClr>
            </a:solidFill>
            <a:round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-1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DejaVu Sans"/>
              </a:rPr>
              <a:t>7</a:t>
            </a:r>
            <a:endParaRPr kumimoji="0" lang="en-GB" sz="24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13" name="CustomShape 23">
            <a:hlinkClick r:id="" action="ppaction://noaction">
              <a:snd r:embed="rId18" name="VT2W4S13_9.wav"/>
            </a:hlinkClick>
            <a:extLst>
              <a:ext uri="{FF2B5EF4-FFF2-40B4-BE49-F238E27FC236}">
                <a16:creationId xmlns:a16="http://schemas.microsoft.com/office/drawing/2014/main" id="{5C0AD564-4D7B-72E3-585E-6343F045EC49}"/>
              </a:ext>
            </a:extLst>
          </p:cNvPr>
          <p:cNvSpPr/>
          <p:nvPr/>
        </p:nvSpPr>
        <p:spPr>
          <a:xfrm>
            <a:off x="5950694" y="2653978"/>
            <a:ext cx="464040" cy="396360"/>
          </a:xfrm>
          <a:prstGeom prst="actionButtonBlank">
            <a:avLst/>
          </a:prstGeom>
          <a:solidFill>
            <a:srgbClr val="EFF9FB"/>
          </a:solidFill>
          <a:ln>
            <a:solidFill>
              <a:schemeClr val="accent3">
                <a:lumMod val="75000"/>
              </a:schemeClr>
            </a:solidFill>
            <a:round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-1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DejaVu Sans"/>
              </a:rPr>
              <a:t>8</a:t>
            </a:r>
            <a:endParaRPr kumimoji="0" lang="en-GB" sz="24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14" name="CustomShape 23">
            <a:hlinkClick r:id="" action="ppaction://noaction">
              <a:snd r:embed="rId19" name="VT2W4S13_10.wav"/>
            </a:hlinkClick>
            <a:extLst>
              <a:ext uri="{FF2B5EF4-FFF2-40B4-BE49-F238E27FC236}">
                <a16:creationId xmlns:a16="http://schemas.microsoft.com/office/drawing/2014/main" id="{6A439852-FDDD-3C0F-B435-CA503DEEC05B}"/>
              </a:ext>
            </a:extLst>
          </p:cNvPr>
          <p:cNvSpPr/>
          <p:nvPr/>
        </p:nvSpPr>
        <p:spPr>
          <a:xfrm>
            <a:off x="5945961" y="3519677"/>
            <a:ext cx="464040" cy="396360"/>
          </a:xfrm>
          <a:prstGeom prst="actionButtonBlank">
            <a:avLst/>
          </a:prstGeom>
          <a:solidFill>
            <a:srgbClr val="EFF9FB"/>
          </a:solidFill>
          <a:ln>
            <a:solidFill>
              <a:schemeClr val="accent3">
                <a:lumMod val="75000"/>
              </a:schemeClr>
            </a:solidFill>
            <a:round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-1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DejaVu Sans"/>
              </a:rPr>
              <a:t>9</a:t>
            </a:r>
            <a:endParaRPr kumimoji="0" lang="en-GB" sz="24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15" name="CustomShape 23">
            <a:hlinkClick r:id="" action="ppaction://noaction">
              <a:snd r:embed="rId20" name="VT2W4S13_11.wav"/>
            </a:hlinkClick>
            <a:extLst>
              <a:ext uri="{FF2B5EF4-FFF2-40B4-BE49-F238E27FC236}">
                <a16:creationId xmlns:a16="http://schemas.microsoft.com/office/drawing/2014/main" id="{C408D4CC-4FC1-C8D4-BC74-13A93D6827CC}"/>
              </a:ext>
            </a:extLst>
          </p:cNvPr>
          <p:cNvSpPr/>
          <p:nvPr/>
        </p:nvSpPr>
        <p:spPr>
          <a:xfrm>
            <a:off x="5946310" y="4376915"/>
            <a:ext cx="655892" cy="396360"/>
          </a:xfrm>
          <a:prstGeom prst="actionButtonBlank">
            <a:avLst/>
          </a:prstGeom>
          <a:solidFill>
            <a:srgbClr val="EFF9FB"/>
          </a:solidFill>
          <a:ln>
            <a:solidFill>
              <a:schemeClr val="accent3">
                <a:lumMod val="75000"/>
              </a:schemeClr>
            </a:solidFill>
            <a:round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-1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</a:rPr>
              <a:t>10</a:t>
            </a:r>
            <a:endParaRPr kumimoji="0" lang="en-GB" sz="24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16" name="CustomShape 23">
            <a:hlinkClick r:id="" action="ppaction://noaction">
              <a:snd r:embed="rId21" name="VT2W4S13_12.wav"/>
            </a:hlinkClick>
            <a:extLst>
              <a:ext uri="{FF2B5EF4-FFF2-40B4-BE49-F238E27FC236}">
                <a16:creationId xmlns:a16="http://schemas.microsoft.com/office/drawing/2014/main" id="{4AAEE3AB-0AFA-C047-CB03-FC842F4EC5CE}"/>
              </a:ext>
            </a:extLst>
          </p:cNvPr>
          <p:cNvSpPr/>
          <p:nvPr/>
        </p:nvSpPr>
        <p:spPr>
          <a:xfrm>
            <a:off x="5936689" y="5282820"/>
            <a:ext cx="655892" cy="396360"/>
          </a:xfrm>
          <a:prstGeom prst="actionButtonBlank">
            <a:avLst/>
          </a:prstGeom>
          <a:solidFill>
            <a:srgbClr val="EFF9FB"/>
          </a:solidFill>
          <a:ln>
            <a:solidFill>
              <a:schemeClr val="accent3">
                <a:lumMod val="75000"/>
              </a:schemeClr>
            </a:solidFill>
            <a:round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-1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</a:rPr>
              <a:t>11</a:t>
            </a:r>
            <a:endParaRPr kumimoji="0" lang="en-GB" sz="24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17" name="CustomShape 23">
            <a:hlinkClick r:id="" action="ppaction://noaction">
              <a:snd r:embed="rId22" name="VT2W4S13_13.wav"/>
            </a:hlinkClick>
            <a:extLst>
              <a:ext uri="{FF2B5EF4-FFF2-40B4-BE49-F238E27FC236}">
                <a16:creationId xmlns:a16="http://schemas.microsoft.com/office/drawing/2014/main" id="{53AD23EE-6904-7F70-A2CE-B5B58EC524B3}"/>
              </a:ext>
            </a:extLst>
          </p:cNvPr>
          <p:cNvSpPr/>
          <p:nvPr/>
        </p:nvSpPr>
        <p:spPr>
          <a:xfrm>
            <a:off x="5914133" y="6109927"/>
            <a:ext cx="655892" cy="396360"/>
          </a:xfrm>
          <a:prstGeom prst="actionButtonBlank">
            <a:avLst/>
          </a:prstGeom>
          <a:solidFill>
            <a:srgbClr val="EFF9FB"/>
          </a:solidFill>
          <a:ln>
            <a:solidFill>
              <a:schemeClr val="accent3">
                <a:lumMod val="75000"/>
              </a:schemeClr>
            </a:solidFill>
            <a:round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-1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</a:rPr>
              <a:t>12</a:t>
            </a:r>
            <a:endParaRPr kumimoji="0" lang="en-GB" sz="24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957733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2" grpId="0"/>
      <p:bldP spid="43" grpId="0"/>
      <p:bldP spid="44" grpId="0"/>
      <p:bldP spid="45" grpId="0"/>
      <p:bldP spid="46" grpId="0"/>
      <p:bldP spid="47" grpId="0"/>
      <p:bldP spid="49" grpId="0"/>
      <p:bldP spid="50" grpId="0"/>
      <p:bldP spid="51" grpId="0"/>
      <p:bldP spid="52" grpId="0"/>
      <p:bldP spid="53" grpId="0"/>
      <p:bldP spid="54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>
            <a:extLst>
              <a:ext uri="{FF2B5EF4-FFF2-40B4-BE49-F238E27FC236}">
                <a16:creationId xmlns:a16="http://schemas.microsoft.com/office/drawing/2014/main" id="{D185772C-74F1-4401-BFBF-181A905DC6CA}"/>
              </a:ext>
            </a:extLst>
          </p:cNvPr>
          <p:cNvSpPr txBox="1"/>
          <p:nvPr/>
        </p:nvSpPr>
        <p:spPr>
          <a:xfrm>
            <a:off x="7526" y="1475475"/>
            <a:ext cx="5938433" cy="5127173"/>
          </a:xfrm>
          <a:prstGeom prst="rect">
            <a:avLst/>
          </a:prstGeom>
          <a:solidFill>
            <a:srgbClr val="EAE9F3"/>
          </a:solidFill>
          <a:ln w="28575">
            <a:solidFill>
              <a:srgbClr val="4472C4">
                <a:lumMod val="50000"/>
              </a:srgbClr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0" cap="none" spc="0" normalizeH="0" baseline="0" noProof="0" dirty="0">
                <a:ln>
                  <a:noFill/>
                </a:ln>
                <a:solidFill>
                  <a:srgbClr val="1D6FA9">
                    <a:lumMod val="60000"/>
                    <a:lumOff val="4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</a:rPr>
              <a:t>1) ……………………………….</a:t>
            </a:r>
          </a:p>
          <a:p>
            <a:pPr marL="0" marR="0" lvl="0" indent="0" algn="l" defTabSz="9144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0" cap="none" spc="0" normalizeH="0" baseline="0" noProof="0" dirty="0">
                <a:ln>
                  <a:noFill/>
                </a:ln>
                <a:solidFill>
                  <a:srgbClr val="1D6FA9">
                    <a:lumMod val="60000"/>
                    <a:lumOff val="4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</a:rPr>
              <a:t>2) ……………………………….</a:t>
            </a:r>
          </a:p>
          <a:p>
            <a:pPr marL="0" marR="0" lvl="0" indent="0" algn="l" defTabSz="9144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0" cap="none" spc="0" normalizeH="0" baseline="0" noProof="0" dirty="0">
                <a:ln>
                  <a:noFill/>
                </a:ln>
                <a:solidFill>
                  <a:srgbClr val="1D6FA9">
                    <a:lumMod val="60000"/>
                    <a:lumOff val="4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</a:rPr>
              <a:t>3) ……………………………….</a:t>
            </a:r>
          </a:p>
          <a:p>
            <a:pPr marL="0" marR="0" lvl="0" indent="0" algn="l" defTabSz="9144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0" cap="none" spc="0" normalizeH="0" baseline="0" noProof="0" dirty="0">
                <a:ln>
                  <a:noFill/>
                </a:ln>
                <a:solidFill>
                  <a:srgbClr val="1D6FA9">
                    <a:lumMod val="60000"/>
                    <a:lumOff val="4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</a:rPr>
              <a:t>4) ……………………………….</a:t>
            </a:r>
          </a:p>
          <a:p>
            <a:pPr marL="0" marR="0" lvl="0" indent="0" algn="l" defTabSz="9144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0" cap="none" spc="0" normalizeH="0" baseline="0" noProof="0" dirty="0">
                <a:ln>
                  <a:noFill/>
                </a:ln>
                <a:solidFill>
                  <a:srgbClr val="1D6FA9">
                    <a:lumMod val="60000"/>
                    <a:lumOff val="4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</a:rPr>
              <a:t>5) ………………………………..</a:t>
            </a:r>
          </a:p>
          <a:p>
            <a:pPr marL="0" marR="0" lvl="0" indent="0" algn="l" defTabSz="9144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0" cap="none" spc="0" normalizeH="0" baseline="0" noProof="0" dirty="0">
                <a:ln>
                  <a:noFill/>
                </a:ln>
                <a:solidFill>
                  <a:srgbClr val="1D6FA9">
                    <a:lumMod val="60000"/>
                    <a:lumOff val="4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</a:rPr>
              <a:t>6) ………………………………..</a:t>
            </a:r>
            <a:endParaRPr kumimoji="0" lang="en-GB" sz="3200" b="0" i="0" u="none" strike="noStrike" kern="0" cap="none" spc="0" normalizeH="0" baseline="0" noProof="0" dirty="0">
              <a:ln>
                <a:noFill/>
              </a:ln>
              <a:solidFill>
                <a:srgbClr val="1D6FA9">
                  <a:lumMod val="60000"/>
                  <a:lumOff val="40000"/>
                </a:srgbClr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93C4E37-1536-48FE-9612-9AB8B58617A0}"/>
              </a:ext>
            </a:extLst>
          </p:cNvPr>
          <p:cNvSpPr txBox="1"/>
          <p:nvPr/>
        </p:nvSpPr>
        <p:spPr>
          <a:xfrm>
            <a:off x="5981267" y="1475475"/>
            <a:ext cx="6182940" cy="5127173"/>
          </a:xfrm>
          <a:prstGeom prst="rect">
            <a:avLst/>
          </a:prstGeom>
          <a:solidFill>
            <a:srgbClr val="EAE9F3"/>
          </a:solidFill>
          <a:ln w="28575">
            <a:solidFill>
              <a:srgbClr val="4472C4">
                <a:lumMod val="50000"/>
              </a:srgbClr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0" cap="none" spc="0" normalizeH="0" baseline="0" noProof="0" dirty="0">
                <a:ln>
                  <a:noFill/>
                </a:ln>
                <a:solidFill>
                  <a:srgbClr val="1D6FA9">
                    <a:lumMod val="60000"/>
                    <a:lumOff val="4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</a:rPr>
              <a:t>7) ……………………………….</a:t>
            </a:r>
          </a:p>
          <a:p>
            <a:pPr marL="0" marR="0" lvl="0" indent="0" algn="l" defTabSz="9144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0" cap="none" spc="0" normalizeH="0" baseline="0" noProof="0" dirty="0">
                <a:ln>
                  <a:noFill/>
                </a:ln>
                <a:solidFill>
                  <a:srgbClr val="1D6FA9">
                    <a:lumMod val="60000"/>
                    <a:lumOff val="4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</a:rPr>
              <a:t>8) ……………………………….</a:t>
            </a:r>
          </a:p>
          <a:p>
            <a:pPr marL="0" marR="0" lvl="0" indent="0" algn="l" defTabSz="9144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0" cap="none" spc="0" normalizeH="0" baseline="0" noProof="0" dirty="0">
                <a:ln>
                  <a:noFill/>
                </a:ln>
                <a:solidFill>
                  <a:srgbClr val="1D6FA9">
                    <a:lumMod val="60000"/>
                    <a:lumOff val="4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</a:rPr>
              <a:t>9) ……………………………….</a:t>
            </a:r>
          </a:p>
          <a:p>
            <a:pPr marL="0" marR="0" lvl="0" indent="0" algn="l" defTabSz="9144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0" cap="none" spc="0" normalizeH="0" baseline="0" noProof="0" dirty="0">
                <a:ln>
                  <a:noFill/>
                </a:ln>
                <a:solidFill>
                  <a:srgbClr val="1D6FA9">
                    <a:lumMod val="60000"/>
                    <a:lumOff val="4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</a:rPr>
              <a:t>10) ……………………………….</a:t>
            </a:r>
          </a:p>
          <a:p>
            <a:pPr marL="0" marR="0" lvl="0" indent="0" algn="l" defTabSz="9144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0" cap="none" spc="0" normalizeH="0" baseline="0" noProof="0" dirty="0">
                <a:ln>
                  <a:noFill/>
                </a:ln>
                <a:solidFill>
                  <a:srgbClr val="1D6FA9">
                    <a:lumMod val="60000"/>
                    <a:lumOff val="4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</a:rPr>
              <a:t>11) ………………………………..</a:t>
            </a:r>
          </a:p>
          <a:p>
            <a:pPr marL="0" marR="0" lvl="0" indent="0" algn="l" defTabSz="9144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0" cap="none" spc="0" normalizeH="0" baseline="0" noProof="0" dirty="0">
                <a:ln>
                  <a:noFill/>
                </a:ln>
                <a:solidFill>
                  <a:srgbClr val="1D6FA9">
                    <a:lumMod val="60000"/>
                    <a:lumOff val="4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</a:rPr>
              <a:t>12) ………………………………..</a:t>
            </a:r>
            <a:endParaRPr kumimoji="0" lang="en-GB" sz="3200" b="0" i="0" u="none" strike="noStrike" kern="0" cap="none" spc="0" normalizeH="0" baseline="0" noProof="0" dirty="0">
              <a:ln>
                <a:noFill/>
              </a:ln>
              <a:solidFill>
                <a:srgbClr val="1D6FA9">
                  <a:lumMod val="60000"/>
                  <a:lumOff val="40000"/>
                </a:srgbClr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112" name="CustomShape 6">
            <a:hlinkClick r:id="" action="ppaction://noaction">
              <a:snd r:embed="rId3" name="VT2W4S13_1.wav"/>
            </a:hlinkClick>
          </p:cNvPr>
          <p:cNvSpPr/>
          <p:nvPr/>
        </p:nvSpPr>
        <p:spPr>
          <a:xfrm>
            <a:off x="0" y="0"/>
            <a:ext cx="8125560" cy="5173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</a:rPr>
              <a:t>Max pratique les questions.</a:t>
            </a:r>
            <a:endParaRPr kumimoji="0" lang="en-GB" sz="28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/>
            </a:endParaRPr>
          </a:p>
        </p:txBody>
      </p:sp>
      <p:sp>
        <p:nvSpPr>
          <p:cNvPr id="113" name="CustomShape 7"/>
          <p:cNvSpPr/>
          <p:nvPr/>
        </p:nvSpPr>
        <p:spPr>
          <a:xfrm>
            <a:off x="138083" y="457149"/>
            <a:ext cx="10483987" cy="4564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1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</a:rPr>
              <a:t>Max is going to interview Pierre and </a:t>
            </a:r>
            <a:r>
              <a:rPr kumimoji="0" lang="en-GB" sz="2400" b="0" i="1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</a:rPr>
              <a:t>Hervé</a:t>
            </a:r>
            <a:r>
              <a:rPr kumimoji="0" lang="en-GB" sz="2400" b="0" i="1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</a:rPr>
              <a:t> about the</a:t>
            </a:r>
            <a:br>
              <a:rPr kumimoji="0" lang="en-GB" sz="2400" b="0" i="1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</a:rPr>
            </a:br>
            <a:r>
              <a:rPr kumimoji="0" lang="en-GB" sz="2400" b="1" i="1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</a:rPr>
              <a:t>Fête des </a:t>
            </a:r>
            <a:r>
              <a:rPr kumimoji="0" lang="en-GB" sz="2400" b="1" i="1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</a:rPr>
              <a:t>Lumières</a:t>
            </a:r>
            <a:r>
              <a:rPr kumimoji="0" lang="en-GB" sz="2400" b="0" i="1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</a:rPr>
              <a:t>. Help him practise asking all his questions.</a:t>
            </a:r>
            <a:endParaRPr kumimoji="0" lang="en-GB" sz="2400" b="0" i="1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</a:endParaRP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41CFC2B9-E651-4F49-9EBC-A81A350665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238143" y="1135676"/>
            <a:ext cx="781120" cy="374973"/>
          </a:xfrm>
          <a:solidFill>
            <a:srgbClr val="FF0066"/>
          </a:solidFill>
        </p:spPr>
        <p:txBody>
          <a:bodyPr/>
          <a:lstStyle/>
          <a:p>
            <a:pPr algn="ctr"/>
            <a:r>
              <a:rPr lang="en-GB" sz="2000" b="1" dirty="0" err="1">
                <a:solidFill>
                  <a:schemeClr val="bg1"/>
                </a:solidFill>
                <a:latin typeface="Century Gothic" panose="020B0502020202020204" pitchFamily="34" charset="0"/>
              </a:rPr>
              <a:t>parler</a:t>
            </a:r>
            <a:endParaRPr lang="en-GB" sz="20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pic>
        <p:nvPicPr>
          <p:cNvPr id="7" name="Picture 6" descr="Icon&#10;&#10;Description automatically generated">
            <a:extLst>
              <a:ext uri="{FF2B5EF4-FFF2-40B4-BE49-F238E27FC236}">
                <a16:creationId xmlns:a16="http://schemas.microsoft.com/office/drawing/2014/main" id="{6C07F60C-7096-4792-A80E-10C02A60377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52313" y="12477"/>
            <a:ext cx="1139687" cy="1143194"/>
          </a:xfrm>
          <a:prstGeom prst="rect">
            <a:avLst/>
          </a:prstGeom>
        </p:spPr>
      </p:pic>
      <p:sp>
        <p:nvSpPr>
          <p:cNvPr id="24" name="CustomShape 23">
            <a:hlinkClick r:id="" action="ppaction://noaction">
              <a:snd r:embed="rId5" name="VT2W4S13_2.wav"/>
            </a:hlinkClick>
            <a:extLst>
              <a:ext uri="{FF2B5EF4-FFF2-40B4-BE49-F238E27FC236}">
                <a16:creationId xmlns:a16="http://schemas.microsoft.com/office/drawing/2014/main" id="{4278458A-79E4-4605-93B5-9FD8C9CFE7FE}"/>
              </a:ext>
            </a:extLst>
          </p:cNvPr>
          <p:cNvSpPr/>
          <p:nvPr/>
        </p:nvSpPr>
        <p:spPr>
          <a:xfrm>
            <a:off x="52226" y="1868424"/>
            <a:ext cx="464040" cy="396360"/>
          </a:xfrm>
          <a:prstGeom prst="actionButtonBlank">
            <a:avLst/>
          </a:prstGeom>
          <a:solidFill>
            <a:srgbClr val="EFF9FB"/>
          </a:solidFill>
          <a:ln>
            <a:solidFill>
              <a:schemeClr val="accent3">
                <a:lumMod val="75000"/>
              </a:schemeClr>
            </a:solidFill>
            <a:round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-1" normalizeH="0" baseline="0" noProof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DejaVu Sans"/>
              </a:rPr>
              <a:t>1</a:t>
            </a:r>
            <a:endParaRPr kumimoji="0" lang="en-GB" sz="24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25" name="CustomShape 23">
            <a:hlinkClick r:id="" action="ppaction://noaction">
              <a:snd r:embed="rId6" name="VT2W4S13_3.wav"/>
            </a:hlinkClick>
            <a:extLst>
              <a:ext uri="{FF2B5EF4-FFF2-40B4-BE49-F238E27FC236}">
                <a16:creationId xmlns:a16="http://schemas.microsoft.com/office/drawing/2014/main" id="{176FFEC5-E5F2-4128-B7CE-8134CE106B0C}"/>
              </a:ext>
            </a:extLst>
          </p:cNvPr>
          <p:cNvSpPr/>
          <p:nvPr/>
        </p:nvSpPr>
        <p:spPr>
          <a:xfrm>
            <a:off x="52226" y="2694050"/>
            <a:ext cx="464040" cy="396360"/>
          </a:xfrm>
          <a:prstGeom prst="actionButtonBlank">
            <a:avLst/>
          </a:prstGeom>
          <a:solidFill>
            <a:srgbClr val="EFF9FB"/>
          </a:solidFill>
          <a:ln>
            <a:solidFill>
              <a:schemeClr val="accent3">
                <a:lumMod val="75000"/>
              </a:schemeClr>
            </a:solidFill>
            <a:round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-1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DejaVu Sans"/>
              </a:rPr>
              <a:t>2</a:t>
            </a:r>
            <a:endParaRPr kumimoji="0" lang="en-GB" sz="24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26" name="CustomShape 23">
            <a:hlinkClick r:id="" action="ppaction://noaction">
              <a:snd r:embed="rId7" name="VT2W4S13_4.wav"/>
            </a:hlinkClick>
            <a:extLst>
              <a:ext uri="{FF2B5EF4-FFF2-40B4-BE49-F238E27FC236}">
                <a16:creationId xmlns:a16="http://schemas.microsoft.com/office/drawing/2014/main" id="{73DACB49-AEAD-41C0-9615-7E44114F1277}"/>
              </a:ext>
            </a:extLst>
          </p:cNvPr>
          <p:cNvSpPr/>
          <p:nvPr/>
        </p:nvSpPr>
        <p:spPr>
          <a:xfrm>
            <a:off x="53552" y="3519677"/>
            <a:ext cx="464040" cy="396360"/>
          </a:xfrm>
          <a:prstGeom prst="actionButtonBlank">
            <a:avLst/>
          </a:prstGeom>
          <a:solidFill>
            <a:srgbClr val="EFF9FB"/>
          </a:solidFill>
          <a:ln>
            <a:solidFill>
              <a:schemeClr val="accent3">
                <a:lumMod val="75000"/>
              </a:schemeClr>
            </a:solidFill>
            <a:round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-1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DejaVu Sans"/>
              </a:rPr>
              <a:t>3</a:t>
            </a:r>
            <a:endParaRPr kumimoji="0" lang="en-GB" sz="24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27" name="CustomShape 23">
            <a:hlinkClick r:id="" action="ppaction://noaction">
              <a:snd r:embed="rId8" name="VT2W4S13_5.wav"/>
            </a:hlinkClick>
            <a:extLst>
              <a:ext uri="{FF2B5EF4-FFF2-40B4-BE49-F238E27FC236}">
                <a16:creationId xmlns:a16="http://schemas.microsoft.com/office/drawing/2014/main" id="{78568916-1350-476C-AAB0-32F1D14A57D9}"/>
              </a:ext>
            </a:extLst>
          </p:cNvPr>
          <p:cNvSpPr/>
          <p:nvPr/>
        </p:nvSpPr>
        <p:spPr>
          <a:xfrm>
            <a:off x="67103" y="4416987"/>
            <a:ext cx="464040" cy="396360"/>
          </a:xfrm>
          <a:prstGeom prst="actionButtonBlank">
            <a:avLst/>
          </a:prstGeom>
          <a:solidFill>
            <a:srgbClr val="EFF9FB"/>
          </a:solidFill>
          <a:ln>
            <a:solidFill>
              <a:schemeClr val="accent3">
                <a:lumMod val="75000"/>
              </a:schemeClr>
            </a:solidFill>
            <a:round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-1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DejaVu Sans"/>
              </a:rPr>
              <a:t>4</a:t>
            </a:r>
            <a:endParaRPr kumimoji="0" lang="en-GB" sz="24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28" name="CustomShape 23">
            <a:hlinkClick r:id="" action="ppaction://noaction">
              <a:snd r:embed="rId9" name="VT2W4S13_6.wav"/>
            </a:hlinkClick>
            <a:extLst>
              <a:ext uri="{FF2B5EF4-FFF2-40B4-BE49-F238E27FC236}">
                <a16:creationId xmlns:a16="http://schemas.microsoft.com/office/drawing/2014/main" id="{4F07D2D9-EAE9-4F5A-B950-A9FD3CEAE444}"/>
              </a:ext>
            </a:extLst>
          </p:cNvPr>
          <p:cNvSpPr/>
          <p:nvPr/>
        </p:nvSpPr>
        <p:spPr>
          <a:xfrm>
            <a:off x="67103" y="5242613"/>
            <a:ext cx="464040" cy="396360"/>
          </a:xfrm>
          <a:prstGeom prst="actionButtonBlank">
            <a:avLst/>
          </a:prstGeom>
          <a:solidFill>
            <a:srgbClr val="EFF9FB"/>
          </a:solidFill>
          <a:ln>
            <a:solidFill>
              <a:schemeClr val="accent3">
                <a:lumMod val="75000"/>
              </a:schemeClr>
            </a:solidFill>
            <a:round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-1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DejaVu Sans"/>
              </a:rPr>
              <a:t>5</a:t>
            </a:r>
            <a:endParaRPr kumimoji="0" lang="en-GB" sz="24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29" name="CustomShape 23">
            <a:hlinkClick r:id="" action="ppaction://noaction">
              <a:snd r:embed="rId10" name="VT2W4S13_7.wav"/>
            </a:hlinkClick>
            <a:extLst>
              <a:ext uri="{FF2B5EF4-FFF2-40B4-BE49-F238E27FC236}">
                <a16:creationId xmlns:a16="http://schemas.microsoft.com/office/drawing/2014/main" id="{BE0C3A66-CCEE-4F59-A8A6-DDA520B77E48}"/>
              </a:ext>
            </a:extLst>
          </p:cNvPr>
          <p:cNvSpPr/>
          <p:nvPr/>
        </p:nvSpPr>
        <p:spPr>
          <a:xfrm>
            <a:off x="67103" y="6112192"/>
            <a:ext cx="464040" cy="396360"/>
          </a:xfrm>
          <a:prstGeom prst="actionButtonBlank">
            <a:avLst/>
          </a:prstGeom>
          <a:solidFill>
            <a:srgbClr val="EFF9FB"/>
          </a:solidFill>
          <a:ln>
            <a:solidFill>
              <a:schemeClr val="accent3">
                <a:lumMod val="75000"/>
              </a:schemeClr>
            </a:solidFill>
            <a:round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-1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</a:rPr>
              <a:t>6</a:t>
            </a:r>
            <a:endParaRPr kumimoji="0" lang="en-GB" sz="24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30" name="CustomShape 23">
            <a:hlinkClick r:id="" action="ppaction://noaction">
              <a:snd r:embed="rId11" name="VT2W4S13_8.wav"/>
            </a:hlinkClick>
            <a:extLst>
              <a:ext uri="{FF2B5EF4-FFF2-40B4-BE49-F238E27FC236}">
                <a16:creationId xmlns:a16="http://schemas.microsoft.com/office/drawing/2014/main" id="{84709C3F-2CB5-4736-83D6-041739EEC3B8}"/>
              </a:ext>
            </a:extLst>
          </p:cNvPr>
          <p:cNvSpPr/>
          <p:nvPr/>
        </p:nvSpPr>
        <p:spPr>
          <a:xfrm>
            <a:off x="5950694" y="1828352"/>
            <a:ext cx="464040" cy="396360"/>
          </a:xfrm>
          <a:prstGeom prst="actionButtonBlank">
            <a:avLst/>
          </a:prstGeom>
          <a:solidFill>
            <a:srgbClr val="EFF9FB"/>
          </a:solidFill>
          <a:ln>
            <a:solidFill>
              <a:schemeClr val="accent3">
                <a:lumMod val="75000"/>
              </a:schemeClr>
            </a:solidFill>
            <a:round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-1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DejaVu Sans"/>
              </a:rPr>
              <a:t>7</a:t>
            </a:r>
            <a:endParaRPr kumimoji="0" lang="en-GB" sz="24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31" name="CustomShape 23">
            <a:hlinkClick r:id="" action="ppaction://noaction">
              <a:snd r:embed="rId12" name="VT2W4S13_9.wav"/>
            </a:hlinkClick>
            <a:extLst>
              <a:ext uri="{FF2B5EF4-FFF2-40B4-BE49-F238E27FC236}">
                <a16:creationId xmlns:a16="http://schemas.microsoft.com/office/drawing/2014/main" id="{3B23128F-AC5C-4D21-A5A7-7E62CD936146}"/>
              </a:ext>
            </a:extLst>
          </p:cNvPr>
          <p:cNvSpPr/>
          <p:nvPr/>
        </p:nvSpPr>
        <p:spPr>
          <a:xfrm>
            <a:off x="5950694" y="2653978"/>
            <a:ext cx="464040" cy="396360"/>
          </a:xfrm>
          <a:prstGeom prst="actionButtonBlank">
            <a:avLst/>
          </a:prstGeom>
          <a:solidFill>
            <a:srgbClr val="EFF9FB"/>
          </a:solidFill>
          <a:ln>
            <a:solidFill>
              <a:schemeClr val="accent3">
                <a:lumMod val="75000"/>
              </a:schemeClr>
            </a:solidFill>
            <a:round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-1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DejaVu Sans"/>
              </a:rPr>
              <a:t>8</a:t>
            </a:r>
            <a:endParaRPr kumimoji="0" lang="en-GB" sz="24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33" name="CustomShape 23">
            <a:hlinkClick r:id="" action="ppaction://noaction">
              <a:snd r:embed="rId13" name="VT2W4S13_10.wav"/>
            </a:hlinkClick>
            <a:extLst>
              <a:ext uri="{FF2B5EF4-FFF2-40B4-BE49-F238E27FC236}">
                <a16:creationId xmlns:a16="http://schemas.microsoft.com/office/drawing/2014/main" id="{D1959524-4A7D-4DA4-9B02-4FB00ADB2CE0}"/>
              </a:ext>
            </a:extLst>
          </p:cNvPr>
          <p:cNvSpPr/>
          <p:nvPr/>
        </p:nvSpPr>
        <p:spPr>
          <a:xfrm>
            <a:off x="5945961" y="3519677"/>
            <a:ext cx="464040" cy="396360"/>
          </a:xfrm>
          <a:prstGeom prst="actionButtonBlank">
            <a:avLst/>
          </a:prstGeom>
          <a:solidFill>
            <a:srgbClr val="EFF9FB"/>
          </a:solidFill>
          <a:ln>
            <a:solidFill>
              <a:schemeClr val="accent3">
                <a:lumMod val="75000"/>
              </a:schemeClr>
            </a:solidFill>
            <a:round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-1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DejaVu Sans"/>
              </a:rPr>
              <a:t>9</a:t>
            </a:r>
            <a:endParaRPr kumimoji="0" lang="en-GB" sz="24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34" name="CustomShape 23">
            <a:hlinkClick r:id="" action="ppaction://noaction">
              <a:snd r:embed="rId14" name="VT2W4S13_11.wav"/>
            </a:hlinkClick>
            <a:extLst>
              <a:ext uri="{FF2B5EF4-FFF2-40B4-BE49-F238E27FC236}">
                <a16:creationId xmlns:a16="http://schemas.microsoft.com/office/drawing/2014/main" id="{97E1B853-4CEB-4805-97A5-794D37BD3AA9}"/>
              </a:ext>
            </a:extLst>
          </p:cNvPr>
          <p:cNvSpPr/>
          <p:nvPr/>
        </p:nvSpPr>
        <p:spPr>
          <a:xfrm>
            <a:off x="5946310" y="4376915"/>
            <a:ext cx="655892" cy="396360"/>
          </a:xfrm>
          <a:prstGeom prst="actionButtonBlank">
            <a:avLst/>
          </a:prstGeom>
          <a:solidFill>
            <a:srgbClr val="EFF9FB"/>
          </a:solidFill>
          <a:ln>
            <a:solidFill>
              <a:schemeClr val="accent3">
                <a:lumMod val="75000"/>
              </a:schemeClr>
            </a:solidFill>
            <a:round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-1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</a:rPr>
              <a:t>10</a:t>
            </a:r>
            <a:endParaRPr kumimoji="0" lang="en-GB" sz="24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37" name="CustomShape 23">
            <a:hlinkClick r:id="" action="ppaction://noaction">
              <a:snd r:embed="rId15" name="VT2W4S13_12.wav"/>
            </a:hlinkClick>
            <a:extLst>
              <a:ext uri="{FF2B5EF4-FFF2-40B4-BE49-F238E27FC236}">
                <a16:creationId xmlns:a16="http://schemas.microsoft.com/office/drawing/2014/main" id="{85E14970-A18F-41A2-9352-D72D412F9762}"/>
              </a:ext>
            </a:extLst>
          </p:cNvPr>
          <p:cNvSpPr/>
          <p:nvPr/>
        </p:nvSpPr>
        <p:spPr>
          <a:xfrm>
            <a:off x="5936689" y="5282820"/>
            <a:ext cx="655892" cy="396360"/>
          </a:xfrm>
          <a:prstGeom prst="actionButtonBlank">
            <a:avLst/>
          </a:prstGeom>
          <a:solidFill>
            <a:srgbClr val="EFF9FB"/>
          </a:solidFill>
          <a:ln>
            <a:solidFill>
              <a:schemeClr val="accent3">
                <a:lumMod val="75000"/>
              </a:schemeClr>
            </a:solidFill>
            <a:round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-1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</a:rPr>
              <a:t>11</a:t>
            </a:r>
            <a:endParaRPr kumimoji="0" lang="en-GB" sz="24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38" name="CustomShape 23">
            <a:hlinkClick r:id="" action="ppaction://noaction">
              <a:snd r:embed="rId16" name="VT2W4S13_13.wav"/>
            </a:hlinkClick>
            <a:extLst>
              <a:ext uri="{FF2B5EF4-FFF2-40B4-BE49-F238E27FC236}">
                <a16:creationId xmlns:a16="http://schemas.microsoft.com/office/drawing/2014/main" id="{884764BA-030B-47E0-BD1D-0C1A9C7AB2A7}"/>
              </a:ext>
            </a:extLst>
          </p:cNvPr>
          <p:cNvSpPr/>
          <p:nvPr/>
        </p:nvSpPr>
        <p:spPr>
          <a:xfrm>
            <a:off x="5914133" y="6109927"/>
            <a:ext cx="655892" cy="396360"/>
          </a:xfrm>
          <a:prstGeom prst="actionButtonBlank">
            <a:avLst/>
          </a:prstGeom>
          <a:solidFill>
            <a:srgbClr val="EFF9FB"/>
          </a:solidFill>
          <a:ln>
            <a:solidFill>
              <a:schemeClr val="accent3">
                <a:lumMod val="75000"/>
              </a:schemeClr>
            </a:solidFill>
            <a:round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-1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</a:rPr>
              <a:t>12</a:t>
            </a:r>
            <a:endParaRPr kumimoji="0" lang="en-GB" sz="24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54" name="Speech Bubble: Rectangle with Corners Rounded 53">
            <a:extLst>
              <a:ext uri="{FF2B5EF4-FFF2-40B4-BE49-F238E27FC236}">
                <a16:creationId xmlns:a16="http://schemas.microsoft.com/office/drawing/2014/main" id="{D0BDBED5-6180-405B-857D-28B3D23BA936}"/>
              </a:ext>
            </a:extLst>
          </p:cNvPr>
          <p:cNvSpPr/>
          <p:nvPr/>
        </p:nvSpPr>
        <p:spPr>
          <a:xfrm>
            <a:off x="3766929" y="130870"/>
            <a:ext cx="5360763" cy="1138983"/>
          </a:xfrm>
          <a:prstGeom prst="wedgeRoundRectCallout">
            <a:avLst>
              <a:gd name="adj1" fmla="val -43109"/>
              <a:gd name="adj2" fmla="val 170612"/>
              <a:gd name="adj3" fmla="val 16667"/>
            </a:avLst>
          </a:prstGeom>
          <a:solidFill>
            <a:srgbClr val="2BC0C7"/>
          </a:solidFill>
          <a:ln>
            <a:solidFill>
              <a:srgbClr val="2BC0C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Remember! The </a:t>
            </a:r>
            <a:r>
              <a:rPr kumimoji="0" lang="en-GB" sz="2000" b="1" i="1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est-ce</a:t>
            </a:r>
            <a:r>
              <a:rPr kumimoji="0" lang="en-GB" sz="2000" b="1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 que 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is a spoken </a:t>
            </a: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?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 Your voice doesn’t have to go up, (though it might do for extra emphasis).</a:t>
            </a:r>
            <a:endParaRPr kumimoji="0" lang="en-GB" sz="2000" b="0" i="0" u="sng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pic>
        <p:nvPicPr>
          <p:cNvPr id="5" name="Picture 4" descr="A picture containing text&#10;&#10;Description automatically generated">
            <a:extLst>
              <a:ext uri="{FF2B5EF4-FFF2-40B4-BE49-F238E27FC236}">
                <a16:creationId xmlns:a16="http://schemas.microsoft.com/office/drawing/2014/main" id="{20E36047-48B8-4358-848C-484440068A64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04095" y="31431"/>
            <a:ext cx="914737" cy="1494070"/>
          </a:xfrm>
          <a:prstGeom prst="rect">
            <a:avLst/>
          </a:prstGeom>
        </p:spPr>
      </p:pic>
      <p:pic>
        <p:nvPicPr>
          <p:cNvPr id="32" name="Picture 31" descr="A picture containing toy, doll&#10;&#10;Description automatically generated">
            <a:extLst>
              <a:ext uri="{FF2B5EF4-FFF2-40B4-BE49-F238E27FC236}">
                <a16:creationId xmlns:a16="http://schemas.microsoft.com/office/drawing/2014/main" id="{D75524FE-AB4E-4CE2-99FA-445D40712791}"/>
              </a:ext>
            </a:extLst>
          </p:cNvPr>
          <p:cNvPicPr>
            <a:picLocks noChangeAspect="1"/>
          </p:cNvPicPr>
          <p:nvPr/>
        </p:nvPicPr>
        <p:blipFill rotWithShape="1"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2894"/>
          <a:stretch/>
        </p:blipFill>
        <p:spPr>
          <a:xfrm>
            <a:off x="9912376" y="190214"/>
            <a:ext cx="972962" cy="1285261"/>
          </a:xfrm>
          <a:prstGeom prst="rect">
            <a:avLst/>
          </a:prstGeom>
        </p:spPr>
      </p:pic>
      <p:pic>
        <p:nvPicPr>
          <p:cNvPr id="55" name="Picture 54" descr="A picture containing text&#10;&#10;Description automatically generated">
            <a:extLst>
              <a:ext uri="{FF2B5EF4-FFF2-40B4-BE49-F238E27FC236}">
                <a16:creationId xmlns:a16="http://schemas.microsoft.com/office/drawing/2014/main" id="{46B32A9C-0560-4D56-9255-00AF76172E59}"/>
              </a:ext>
            </a:extLst>
          </p:cNvPr>
          <p:cNvPicPr>
            <a:picLocks noChangeAspect="1"/>
          </p:cNvPicPr>
          <p:nvPr/>
        </p:nvPicPr>
        <p:blipFill rotWithShape="1"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3733"/>
          <a:stretch/>
        </p:blipFill>
        <p:spPr>
          <a:xfrm>
            <a:off x="564175" y="1437170"/>
            <a:ext cx="658096" cy="389825"/>
          </a:xfrm>
          <a:prstGeom prst="rect">
            <a:avLst/>
          </a:prstGeom>
        </p:spPr>
      </p:pic>
      <p:pic>
        <p:nvPicPr>
          <p:cNvPr id="56" name="Picture 55" descr="A picture containing toy, doll&#10;&#10;Description automatically generated">
            <a:extLst>
              <a:ext uri="{FF2B5EF4-FFF2-40B4-BE49-F238E27FC236}">
                <a16:creationId xmlns:a16="http://schemas.microsoft.com/office/drawing/2014/main" id="{01F5A09B-66B5-47AB-94C9-F4CFCC5CF830}"/>
              </a:ext>
            </a:extLst>
          </p:cNvPr>
          <p:cNvPicPr>
            <a:picLocks noChangeAspect="1"/>
          </p:cNvPicPr>
          <p:nvPr/>
        </p:nvPicPr>
        <p:blipFill rotWithShape="1"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9362"/>
          <a:stretch/>
        </p:blipFill>
        <p:spPr>
          <a:xfrm>
            <a:off x="1792696" y="2291161"/>
            <a:ext cx="478154" cy="410806"/>
          </a:xfrm>
          <a:prstGeom prst="rect">
            <a:avLst/>
          </a:prstGeom>
        </p:spPr>
      </p:pic>
      <p:sp>
        <p:nvSpPr>
          <p:cNvPr id="57" name="Rectangle 56">
            <a:extLst>
              <a:ext uri="{FF2B5EF4-FFF2-40B4-BE49-F238E27FC236}">
                <a16:creationId xmlns:a16="http://schemas.microsoft.com/office/drawing/2014/main" id="{C96044A1-B85D-4246-A010-F64ED4DB3454}"/>
              </a:ext>
            </a:extLst>
          </p:cNvPr>
          <p:cNvSpPr/>
          <p:nvPr/>
        </p:nvSpPr>
        <p:spPr>
          <a:xfrm>
            <a:off x="416240" y="1778845"/>
            <a:ext cx="5679760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_tradnl" sz="2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Vous décorez la maison avec des bougies ?</a:t>
            </a:r>
            <a:endParaRPr kumimoji="0" lang="en-GB" sz="20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58" name="Rectangle 57">
            <a:extLst>
              <a:ext uri="{FF2B5EF4-FFF2-40B4-BE49-F238E27FC236}">
                <a16:creationId xmlns:a16="http://schemas.microsoft.com/office/drawing/2014/main" id="{4266D4D0-62BE-4391-9F6E-8B2E71479892}"/>
              </a:ext>
            </a:extLst>
          </p:cNvPr>
          <p:cNvSpPr/>
          <p:nvPr/>
        </p:nvSpPr>
        <p:spPr>
          <a:xfrm>
            <a:off x="473683" y="2625862"/>
            <a:ext cx="5604419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Est-ce que tu regardes le spectacle le soir ?</a:t>
            </a:r>
            <a:endParaRPr kumimoji="0" lang="en-GB" sz="20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59" name="Rectangle 58">
            <a:extLst>
              <a:ext uri="{FF2B5EF4-FFF2-40B4-BE49-F238E27FC236}">
                <a16:creationId xmlns:a16="http://schemas.microsoft.com/office/drawing/2014/main" id="{F3606538-6A93-4617-9536-A69F0D88CCA6}"/>
              </a:ext>
            </a:extLst>
          </p:cNvPr>
          <p:cNvSpPr/>
          <p:nvPr/>
        </p:nvSpPr>
        <p:spPr>
          <a:xfrm>
            <a:off x="530220" y="3451827"/>
            <a:ext cx="2524952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Tu as froid le soir ?</a:t>
            </a:r>
            <a:endParaRPr kumimoji="0" lang="en-GB" sz="20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60" name="Rectangle 59">
            <a:extLst>
              <a:ext uri="{FF2B5EF4-FFF2-40B4-BE49-F238E27FC236}">
                <a16:creationId xmlns:a16="http://schemas.microsoft.com/office/drawing/2014/main" id="{4650EBED-DC85-430B-8C83-26EF2A043981}"/>
              </a:ext>
            </a:extLst>
          </p:cNvPr>
          <p:cNvSpPr/>
          <p:nvPr/>
        </p:nvSpPr>
        <p:spPr>
          <a:xfrm>
            <a:off x="6565136" y="1767876"/>
            <a:ext cx="4733641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Est-ce que vous mangez dehors ?</a:t>
            </a:r>
            <a:endParaRPr kumimoji="0" lang="en-GB" sz="20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61" name="Rectangle 60">
            <a:extLst>
              <a:ext uri="{FF2B5EF4-FFF2-40B4-BE49-F238E27FC236}">
                <a16:creationId xmlns:a16="http://schemas.microsoft.com/office/drawing/2014/main" id="{BFBE9CF7-64EC-4B5F-A219-B20F99104B0D}"/>
              </a:ext>
            </a:extLst>
          </p:cNvPr>
          <p:cNvSpPr/>
          <p:nvPr/>
        </p:nvSpPr>
        <p:spPr>
          <a:xfrm>
            <a:off x="508528" y="5229989"/>
            <a:ext cx="4939155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Est-ce que tu visites un château ?</a:t>
            </a:r>
            <a:endParaRPr kumimoji="0" lang="en-GB" sz="20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62" name="Rectangle 61">
            <a:extLst>
              <a:ext uri="{FF2B5EF4-FFF2-40B4-BE49-F238E27FC236}">
                <a16:creationId xmlns:a16="http://schemas.microsoft.com/office/drawing/2014/main" id="{DBD138DD-9FB7-44FE-AFD9-6D1CF5E1CBCA}"/>
              </a:ext>
            </a:extLst>
          </p:cNvPr>
          <p:cNvSpPr/>
          <p:nvPr/>
        </p:nvSpPr>
        <p:spPr>
          <a:xfrm>
            <a:off x="603867" y="6055776"/>
            <a:ext cx="4774064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Vous aidez à préparer le spectacle ?</a:t>
            </a:r>
            <a:endParaRPr kumimoji="0" lang="en-GB" sz="20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63" name="Rectangle 62">
            <a:extLst>
              <a:ext uri="{FF2B5EF4-FFF2-40B4-BE49-F238E27FC236}">
                <a16:creationId xmlns:a16="http://schemas.microsoft.com/office/drawing/2014/main" id="{8D0F7C5D-ED30-4E5C-A824-65E0E33FBA03}"/>
              </a:ext>
            </a:extLst>
          </p:cNvPr>
          <p:cNvSpPr/>
          <p:nvPr/>
        </p:nvSpPr>
        <p:spPr>
          <a:xfrm>
            <a:off x="468435" y="4361536"/>
            <a:ext cx="4979248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Est-ce que vous marchez dans la rue ?</a:t>
            </a:r>
            <a:endParaRPr kumimoji="0" lang="en-GB" sz="20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64" name="Rectangle 63">
            <a:extLst>
              <a:ext uri="{FF2B5EF4-FFF2-40B4-BE49-F238E27FC236}">
                <a16:creationId xmlns:a16="http://schemas.microsoft.com/office/drawing/2014/main" id="{88E37A0B-7079-4CFC-9E6F-3426972CC452}"/>
              </a:ext>
            </a:extLst>
          </p:cNvPr>
          <p:cNvSpPr/>
          <p:nvPr/>
        </p:nvSpPr>
        <p:spPr>
          <a:xfrm>
            <a:off x="6620393" y="2632981"/>
            <a:ext cx="5398869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Tu portes une écharpe et des gants ?</a:t>
            </a:r>
            <a:endParaRPr kumimoji="0" lang="en-GB" sz="20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65" name="Rectangle 64">
            <a:extLst>
              <a:ext uri="{FF2B5EF4-FFF2-40B4-BE49-F238E27FC236}">
                <a16:creationId xmlns:a16="http://schemas.microsoft.com/office/drawing/2014/main" id="{40AF088A-5EC3-4ED4-B09B-5BFD9B7DDFEA}"/>
              </a:ext>
            </a:extLst>
          </p:cNvPr>
          <p:cNvSpPr/>
          <p:nvPr/>
        </p:nvSpPr>
        <p:spPr>
          <a:xfrm>
            <a:off x="6548930" y="3505216"/>
            <a:ext cx="5470331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Est-ce que vous chantez des chansons ?</a:t>
            </a:r>
            <a:endParaRPr kumimoji="0" lang="en-GB" sz="20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66" name="Rectangle 65">
            <a:extLst>
              <a:ext uri="{FF2B5EF4-FFF2-40B4-BE49-F238E27FC236}">
                <a16:creationId xmlns:a16="http://schemas.microsoft.com/office/drawing/2014/main" id="{2F11286D-5C6A-4531-AD83-091D31BF0E24}"/>
              </a:ext>
            </a:extLst>
          </p:cNvPr>
          <p:cNvSpPr/>
          <p:nvPr/>
        </p:nvSpPr>
        <p:spPr>
          <a:xfrm>
            <a:off x="6723036" y="4357477"/>
            <a:ext cx="4162301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Vous préparez des crêpes ?</a:t>
            </a:r>
            <a:endParaRPr kumimoji="0" lang="en-GB" sz="20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67" name="Rectangle 66">
            <a:extLst>
              <a:ext uri="{FF2B5EF4-FFF2-40B4-BE49-F238E27FC236}">
                <a16:creationId xmlns:a16="http://schemas.microsoft.com/office/drawing/2014/main" id="{E1C1C73C-BA99-4BB2-9ECC-823A07C19C2A}"/>
              </a:ext>
            </a:extLst>
          </p:cNvPr>
          <p:cNvSpPr/>
          <p:nvPr/>
        </p:nvSpPr>
        <p:spPr>
          <a:xfrm>
            <a:off x="6775206" y="5197883"/>
            <a:ext cx="5653288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Est-ce que tu visites l’église ?</a:t>
            </a:r>
            <a:endParaRPr kumimoji="0" lang="en-GB" sz="20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68" name="Rectangle 67">
            <a:extLst>
              <a:ext uri="{FF2B5EF4-FFF2-40B4-BE49-F238E27FC236}">
                <a16:creationId xmlns:a16="http://schemas.microsoft.com/office/drawing/2014/main" id="{DD2920DD-001F-4C0C-9713-0E5B8F2BE0FD}"/>
              </a:ext>
            </a:extLst>
          </p:cNvPr>
          <p:cNvSpPr/>
          <p:nvPr/>
        </p:nvSpPr>
        <p:spPr>
          <a:xfrm>
            <a:off x="6721169" y="6038290"/>
            <a:ext cx="5122999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Vous aimez la Fête des Lumières ?</a:t>
            </a:r>
            <a:endParaRPr kumimoji="0" lang="en-GB" sz="20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pic>
        <p:nvPicPr>
          <p:cNvPr id="69" name="Picture 68" descr="A picture containing toy, doll&#10;&#10;Description automatically generated">
            <a:extLst>
              <a:ext uri="{FF2B5EF4-FFF2-40B4-BE49-F238E27FC236}">
                <a16:creationId xmlns:a16="http://schemas.microsoft.com/office/drawing/2014/main" id="{3C32F954-E804-4B4D-B9D8-F834431E2995}"/>
              </a:ext>
            </a:extLst>
          </p:cNvPr>
          <p:cNvPicPr>
            <a:picLocks noChangeAspect="1"/>
          </p:cNvPicPr>
          <p:nvPr/>
        </p:nvPicPr>
        <p:blipFill rotWithShape="1"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9362"/>
          <a:stretch/>
        </p:blipFill>
        <p:spPr>
          <a:xfrm>
            <a:off x="603867" y="3121572"/>
            <a:ext cx="478154" cy="410806"/>
          </a:xfrm>
          <a:prstGeom prst="rect">
            <a:avLst/>
          </a:prstGeom>
        </p:spPr>
      </p:pic>
      <p:pic>
        <p:nvPicPr>
          <p:cNvPr id="70" name="Picture 69" descr="A picture containing text&#10;&#10;Description automatically generated">
            <a:extLst>
              <a:ext uri="{FF2B5EF4-FFF2-40B4-BE49-F238E27FC236}">
                <a16:creationId xmlns:a16="http://schemas.microsoft.com/office/drawing/2014/main" id="{84680C09-A824-4620-B06D-DAB08608695D}"/>
              </a:ext>
            </a:extLst>
          </p:cNvPr>
          <p:cNvPicPr>
            <a:picLocks noChangeAspect="1"/>
          </p:cNvPicPr>
          <p:nvPr/>
        </p:nvPicPr>
        <p:blipFill rotWithShape="1"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3733"/>
          <a:stretch/>
        </p:blipFill>
        <p:spPr>
          <a:xfrm>
            <a:off x="1941802" y="4082701"/>
            <a:ext cx="658096" cy="389825"/>
          </a:xfrm>
          <a:prstGeom prst="rect">
            <a:avLst/>
          </a:prstGeom>
        </p:spPr>
      </p:pic>
      <p:pic>
        <p:nvPicPr>
          <p:cNvPr id="71" name="Picture 70" descr="A picture containing toy, doll&#10;&#10;Description automatically generated">
            <a:extLst>
              <a:ext uri="{FF2B5EF4-FFF2-40B4-BE49-F238E27FC236}">
                <a16:creationId xmlns:a16="http://schemas.microsoft.com/office/drawing/2014/main" id="{1539C286-A2B9-4A72-B598-E390940064B3}"/>
              </a:ext>
            </a:extLst>
          </p:cNvPr>
          <p:cNvPicPr>
            <a:picLocks noChangeAspect="1"/>
          </p:cNvPicPr>
          <p:nvPr/>
        </p:nvPicPr>
        <p:blipFill rotWithShape="1"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9362"/>
          <a:stretch/>
        </p:blipFill>
        <p:spPr>
          <a:xfrm>
            <a:off x="1927186" y="4889168"/>
            <a:ext cx="478154" cy="410806"/>
          </a:xfrm>
          <a:prstGeom prst="rect">
            <a:avLst/>
          </a:prstGeom>
        </p:spPr>
      </p:pic>
      <p:pic>
        <p:nvPicPr>
          <p:cNvPr id="72" name="Picture 71" descr="A picture containing text&#10;&#10;Description automatically generated">
            <a:extLst>
              <a:ext uri="{FF2B5EF4-FFF2-40B4-BE49-F238E27FC236}">
                <a16:creationId xmlns:a16="http://schemas.microsoft.com/office/drawing/2014/main" id="{04D69B23-23D9-4E61-A342-C23E7C2C2E38}"/>
              </a:ext>
            </a:extLst>
          </p:cNvPr>
          <p:cNvPicPr>
            <a:picLocks noChangeAspect="1"/>
          </p:cNvPicPr>
          <p:nvPr/>
        </p:nvPicPr>
        <p:blipFill rotWithShape="1"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3733"/>
          <a:stretch/>
        </p:blipFill>
        <p:spPr>
          <a:xfrm>
            <a:off x="705720" y="5753713"/>
            <a:ext cx="658096" cy="389825"/>
          </a:xfrm>
          <a:prstGeom prst="rect">
            <a:avLst/>
          </a:prstGeom>
        </p:spPr>
      </p:pic>
      <p:pic>
        <p:nvPicPr>
          <p:cNvPr id="73" name="Picture 72" descr="A picture containing text&#10;&#10;Description automatically generated">
            <a:extLst>
              <a:ext uri="{FF2B5EF4-FFF2-40B4-BE49-F238E27FC236}">
                <a16:creationId xmlns:a16="http://schemas.microsoft.com/office/drawing/2014/main" id="{FA5536B0-A55D-424D-AEEE-13AACBBA3212}"/>
              </a:ext>
            </a:extLst>
          </p:cNvPr>
          <p:cNvPicPr>
            <a:picLocks noChangeAspect="1"/>
          </p:cNvPicPr>
          <p:nvPr/>
        </p:nvPicPr>
        <p:blipFill rotWithShape="1"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3733"/>
          <a:stretch/>
        </p:blipFill>
        <p:spPr>
          <a:xfrm>
            <a:off x="7978755" y="1515236"/>
            <a:ext cx="658096" cy="389825"/>
          </a:xfrm>
          <a:prstGeom prst="rect">
            <a:avLst/>
          </a:prstGeom>
        </p:spPr>
      </p:pic>
      <p:pic>
        <p:nvPicPr>
          <p:cNvPr id="74" name="Picture 73" descr="A picture containing toy, doll&#10;&#10;Description automatically generated">
            <a:extLst>
              <a:ext uri="{FF2B5EF4-FFF2-40B4-BE49-F238E27FC236}">
                <a16:creationId xmlns:a16="http://schemas.microsoft.com/office/drawing/2014/main" id="{C0880BE4-7FEC-4286-8B0B-9DBCF5EED4FF}"/>
              </a:ext>
            </a:extLst>
          </p:cNvPr>
          <p:cNvPicPr>
            <a:picLocks noChangeAspect="1"/>
          </p:cNvPicPr>
          <p:nvPr/>
        </p:nvPicPr>
        <p:blipFill rotWithShape="1"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9362"/>
          <a:stretch/>
        </p:blipFill>
        <p:spPr>
          <a:xfrm>
            <a:off x="6620393" y="2278772"/>
            <a:ext cx="478154" cy="410806"/>
          </a:xfrm>
          <a:prstGeom prst="rect">
            <a:avLst/>
          </a:prstGeom>
        </p:spPr>
      </p:pic>
      <p:pic>
        <p:nvPicPr>
          <p:cNvPr id="75" name="Picture 74" descr="A picture containing text&#10;&#10;Description automatically generated">
            <a:extLst>
              <a:ext uri="{FF2B5EF4-FFF2-40B4-BE49-F238E27FC236}">
                <a16:creationId xmlns:a16="http://schemas.microsoft.com/office/drawing/2014/main" id="{47EE6439-E5D2-47CF-8D7A-8B32699E7FC7}"/>
              </a:ext>
            </a:extLst>
          </p:cNvPr>
          <p:cNvPicPr>
            <a:picLocks noChangeAspect="1"/>
          </p:cNvPicPr>
          <p:nvPr/>
        </p:nvPicPr>
        <p:blipFill rotWithShape="1"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3733"/>
          <a:stretch/>
        </p:blipFill>
        <p:spPr>
          <a:xfrm>
            <a:off x="8002046" y="3212170"/>
            <a:ext cx="658096" cy="389825"/>
          </a:xfrm>
          <a:prstGeom prst="rect">
            <a:avLst/>
          </a:prstGeom>
        </p:spPr>
      </p:pic>
      <p:pic>
        <p:nvPicPr>
          <p:cNvPr id="76" name="Picture 75" descr="A picture containing text&#10;&#10;Description automatically generated">
            <a:extLst>
              <a:ext uri="{FF2B5EF4-FFF2-40B4-BE49-F238E27FC236}">
                <a16:creationId xmlns:a16="http://schemas.microsoft.com/office/drawing/2014/main" id="{55F99B86-9908-48BB-8686-C45FA30C0041}"/>
              </a:ext>
            </a:extLst>
          </p:cNvPr>
          <p:cNvPicPr>
            <a:picLocks noChangeAspect="1"/>
          </p:cNvPicPr>
          <p:nvPr/>
        </p:nvPicPr>
        <p:blipFill rotWithShape="1"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3733"/>
          <a:stretch/>
        </p:blipFill>
        <p:spPr>
          <a:xfrm>
            <a:off x="6791665" y="4064431"/>
            <a:ext cx="658096" cy="389825"/>
          </a:xfrm>
          <a:prstGeom prst="rect">
            <a:avLst/>
          </a:prstGeom>
        </p:spPr>
      </p:pic>
      <p:pic>
        <p:nvPicPr>
          <p:cNvPr id="77" name="Picture 76" descr="A picture containing toy, doll&#10;&#10;Description automatically generated">
            <a:extLst>
              <a:ext uri="{FF2B5EF4-FFF2-40B4-BE49-F238E27FC236}">
                <a16:creationId xmlns:a16="http://schemas.microsoft.com/office/drawing/2014/main" id="{44558630-4DC6-4B13-8C4F-CC5E2F2587A6}"/>
              </a:ext>
            </a:extLst>
          </p:cNvPr>
          <p:cNvPicPr>
            <a:picLocks noChangeAspect="1"/>
          </p:cNvPicPr>
          <p:nvPr/>
        </p:nvPicPr>
        <p:blipFill rotWithShape="1"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9362"/>
          <a:stretch/>
        </p:blipFill>
        <p:spPr>
          <a:xfrm>
            <a:off x="8092017" y="4882864"/>
            <a:ext cx="478154" cy="410806"/>
          </a:xfrm>
          <a:prstGeom prst="rect">
            <a:avLst/>
          </a:prstGeom>
        </p:spPr>
      </p:pic>
      <p:pic>
        <p:nvPicPr>
          <p:cNvPr id="78" name="Picture 77" descr="A picture containing text&#10;&#10;Description automatically generated">
            <a:extLst>
              <a:ext uri="{FF2B5EF4-FFF2-40B4-BE49-F238E27FC236}">
                <a16:creationId xmlns:a16="http://schemas.microsoft.com/office/drawing/2014/main" id="{E54B7899-B77E-4C8B-A91C-F8CB80851769}"/>
              </a:ext>
            </a:extLst>
          </p:cNvPr>
          <p:cNvPicPr>
            <a:picLocks noChangeAspect="1"/>
          </p:cNvPicPr>
          <p:nvPr/>
        </p:nvPicPr>
        <p:blipFill rotWithShape="1"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3733"/>
          <a:stretch/>
        </p:blipFill>
        <p:spPr>
          <a:xfrm>
            <a:off x="6777409" y="5695481"/>
            <a:ext cx="658096" cy="389825"/>
          </a:xfrm>
          <a:prstGeom prst="rect">
            <a:avLst/>
          </a:prstGeom>
        </p:spPr>
      </p:pic>
      <p:grpSp>
        <p:nvGrpSpPr>
          <p:cNvPr id="35" name="Group 34">
            <a:extLst>
              <a:ext uri="{FF2B5EF4-FFF2-40B4-BE49-F238E27FC236}">
                <a16:creationId xmlns:a16="http://schemas.microsoft.com/office/drawing/2014/main" id="{817212E3-2343-4651-88A0-35493DA7C4F7}"/>
              </a:ext>
            </a:extLst>
          </p:cNvPr>
          <p:cNvGrpSpPr/>
          <p:nvPr/>
        </p:nvGrpSpPr>
        <p:grpSpPr>
          <a:xfrm>
            <a:off x="5444694" y="1519852"/>
            <a:ext cx="522300" cy="359630"/>
            <a:chOff x="-948357" y="2155217"/>
            <a:chExt cx="1091248" cy="1233770"/>
          </a:xfrm>
        </p:grpSpPr>
        <p:pic>
          <p:nvPicPr>
            <p:cNvPr id="79" name="Picture 78" descr="Icon&#10;&#10;Description automatically generated with low confidence">
              <a:extLst>
                <a:ext uri="{FF2B5EF4-FFF2-40B4-BE49-F238E27FC236}">
                  <a16:creationId xmlns:a16="http://schemas.microsoft.com/office/drawing/2014/main" id="{7D6E9675-8301-44C7-8C76-F2EE296947E7}"/>
                </a:ext>
              </a:extLst>
            </p:cNvPr>
            <p:cNvPicPr>
              <a:picLocks noChangeAspect="1"/>
            </p:cNvPicPr>
            <p:nvPr/>
          </p:nvPicPr>
          <p:blipFill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712387" y="2155218"/>
              <a:ext cx="616885" cy="1233769"/>
            </a:xfrm>
            <a:prstGeom prst="rect">
              <a:avLst/>
            </a:prstGeom>
          </p:spPr>
        </p:pic>
        <p:pic>
          <p:nvPicPr>
            <p:cNvPr id="80" name="Picture 79" descr="Icon&#10;&#10;Description automatically generated">
              <a:extLst>
                <a:ext uri="{FF2B5EF4-FFF2-40B4-BE49-F238E27FC236}">
                  <a16:creationId xmlns:a16="http://schemas.microsoft.com/office/drawing/2014/main" id="{6B2445FC-091C-47AE-90C8-76725C3F6D1A}"/>
                </a:ext>
              </a:extLst>
            </p:cNvPr>
            <p:cNvPicPr>
              <a:picLocks noChangeAspect="1"/>
            </p:cNvPicPr>
            <p:nvPr/>
          </p:nvPicPr>
          <p:blipFill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948357" y="2155218"/>
              <a:ext cx="616885" cy="1233769"/>
            </a:xfrm>
            <a:prstGeom prst="rect">
              <a:avLst/>
            </a:prstGeom>
          </p:spPr>
        </p:pic>
        <p:pic>
          <p:nvPicPr>
            <p:cNvPr id="81" name="Picture 80" descr="Icon&#10;&#10;Description automatically generated">
              <a:extLst>
                <a:ext uri="{FF2B5EF4-FFF2-40B4-BE49-F238E27FC236}">
                  <a16:creationId xmlns:a16="http://schemas.microsoft.com/office/drawing/2014/main" id="{AD184D53-0AD2-46E4-98A2-95B2F4FDF5C3}"/>
                </a:ext>
              </a:extLst>
            </p:cNvPr>
            <p:cNvPicPr>
              <a:picLocks noChangeAspect="1"/>
            </p:cNvPicPr>
            <p:nvPr/>
          </p:nvPicPr>
          <p:blipFill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473994" y="2155217"/>
              <a:ext cx="616885" cy="1233769"/>
            </a:xfrm>
            <a:prstGeom prst="rect">
              <a:avLst/>
            </a:prstGeom>
          </p:spPr>
        </p:pic>
      </p:grpSp>
      <p:pic>
        <p:nvPicPr>
          <p:cNvPr id="82" name="Picture 81">
            <a:extLst>
              <a:ext uri="{FF2B5EF4-FFF2-40B4-BE49-F238E27FC236}">
                <a16:creationId xmlns:a16="http://schemas.microsoft.com/office/drawing/2014/main" id="{3ABFB1CC-E4E5-4FD0-8AF6-CD079BDED7BF}"/>
              </a:ext>
            </a:extLst>
          </p:cNvPr>
          <p:cNvPicPr>
            <a:picLocks noChangeAspect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79134" y="2348356"/>
            <a:ext cx="406203" cy="400110"/>
          </a:xfrm>
          <a:prstGeom prst="rect">
            <a:avLst/>
          </a:prstGeom>
        </p:spPr>
      </p:pic>
      <p:pic>
        <p:nvPicPr>
          <p:cNvPr id="83" name="Picture 82">
            <a:extLst>
              <a:ext uri="{FF2B5EF4-FFF2-40B4-BE49-F238E27FC236}">
                <a16:creationId xmlns:a16="http://schemas.microsoft.com/office/drawing/2014/main" id="{E08603B3-3AF5-49F0-B36C-271DD09B5002}"/>
              </a:ext>
            </a:extLst>
          </p:cNvPr>
          <p:cNvPicPr>
            <a:picLocks noChangeAspect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94061" y="2308050"/>
            <a:ext cx="406203" cy="4548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8064353"/>
      </p:ext>
    </p:extLst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3" grpId="0"/>
      <p:bldP spid="54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Google Shape;98;p2" descr="background rectangle">
            <a:extLst>
              <a:ext uri="{FF2B5EF4-FFF2-40B4-BE49-F238E27FC236}">
                <a16:creationId xmlns:a16="http://schemas.microsoft.com/office/drawing/2014/main" id="{12EB0254-102A-4D62-8742-7758EE0A4C4C}"/>
              </a:ext>
            </a:extLst>
          </p:cNvPr>
          <p:cNvSpPr/>
          <p:nvPr/>
        </p:nvSpPr>
        <p:spPr>
          <a:xfrm>
            <a:off x="0" y="0"/>
            <a:ext cx="4350984" cy="6858000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FADD2E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4BB08CD-FDA4-46B1-8623-507F63ABF8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 rot="20294405">
            <a:off x="238991" y="2856240"/>
            <a:ext cx="4216910" cy="1144800"/>
          </a:xfrm>
        </p:spPr>
        <p:txBody>
          <a:bodyPr/>
          <a:lstStyle/>
          <a:p>
            <a:r>
              <a:rPr lang="en-GB" sz="6000" b="1" dirty="0">
                <a:solidFill>
                  <a:schemeClr val="bg1"/>
                </a:solidFill>
                <a:latin typeface="Century Gothic" panose="020B0502020202020204" pitchFamily="34" charset="0"/>
              </a:rPr>
              <a:t>Au revoir !</a:t>
            </a:r>
          </a:p>
        </p:txBody>
      </p:sp>
      <p:sp>
        <p:nvSpPr>
          <p:cNvPr id="11" name="CustomShape 2">
            <a:extLst>
              <a:ext uri="{FF2B5EF4-FFF2-40B4-BE49-F238E27FC236}">
                <a16:creationId xmlns:a16="http://schemas.microsoft.com/office/drawing/2014/main" id="{F3560F50-441E-4149-9EAE-DE5F5533F96A}"/>
              </a:ext>
            </a:extLst>
          </p:cNvPr>
          <p:cNvSpPr/>
          <p:nvPr/>
        </p:nvSpPr>
        <p:spPr>
          <a:xfrm>
            <a:off x="5564172" y="4843962"/>
            <a:ext cx="5644800" cy="15544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lvl="0" algn="ctr">
              <a:buClr>
                <a:srgbClr val="FF3333"/>
              </a:buClr>
              <a:buSzPts val="9600"/>
            </a:pPr>
            <a:r>
              <a:rPr lang="en-GB" sz="9600" dirty="0">
                <a:solidFill>
                  <a:srgbClr val="00B050"/>
                </a:solidFill>
                <a:latin typeface="Modern Love" panose="04090805081005020601" pitchFamily="82" charset="0"/>
                <a:ea typeface="STHupo" panose="02010800040101010101" pitchFamily="2" charset="-122"/>
                <a:cs typeface="Aharoni" panose="02010803020104030203" pitchFamily="2" charset="-79"/>
                <a:sym typeface="Arial"/>
              </a:rPr>
              <a:t>vert</a:t>
            </a:r>
            <a:endParaRPr lang="en-GB" sz="9600" dirty="0">
              <a:solidFill>
                <a:srgbClr val="00B050"/>
              </a:solidFill>
              <a:latin typeface="Modern Love" panose="04090805081005020601" pitchFamily="82" charset="0"/>
              <a:ea typeface="STHupo" panose="02010800040101010101" pitchFamily="2" charset="-122"/>
              <a:cs typeface="Aharoni" panose="02010803020104030203" pitchFamily="2" charset="-79"/>
            </a:endParaRPr>
          </a:p>
        </p:txBody>
      </p:sp>
      <p:pic>
        <p:nvPicPr>
          <p:cNvPr id="5" name="Picture 4" descr="A picture containing text, electronics, computer, display&#10;&#10;Description automatically generated">
            <a:extLst>
              <a:ext uri="{FF2B5EF4-FFF2-40B4-BE49-F238E27FC236}">
                <a16:creationId xmlns:a16="http://schemas.microsoft.com/office/drawing/2014/main" id="{1AC97B20-350B-4BEA-A803-79712922EE2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31795" y="459558"/>
            <a:ext cx="5084505" cy="43590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998879"/>
      </p:ext>
    </p:extLst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358DA30A-9F29-49F3-8760-084C3A8F9C0D}"/>
              </a:ext>
            </a:extLst>
          </p:cNvPr>
          <p:cNvSpPr/>
          <p:nvPr/>
        </p:nvSpPr>
        <p:spPr>
          <a:xfrm>
            <a:off x="2008481" y="1669519"/>
            <a:ext cx="4167755" cy="4719034"/>
          </a:xfrm>
          <a:prstGeom prst="roundRect">
            <a:avLst/>
          </a:prstGeom>
          <a:solidFill>
            <a:schemeClr val="accent3">
              <a:lumMod val="20000"/>
              <a:lumOff val="80000"/>
            </a:schemeClr>
          </a:solidFill>
          <a:ln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</a:endParaRPr>
          </a:p>
        </p:txBody>
      </p:sp>
      <p:sp>
        <p:nvSpPr>
          <p:cNvPr id="53" name="CustomShape 2"/>
          <p:cNvSpPr/>
          <p:nvPr/>
        </p:nvSpPr>
        <p:spPr>
          <a:xfrm>
            <a:off x="1956343" y="1588917"/>
            <a:ext cx="4257730" cy="18439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8000" b="0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r</a:t>
            </a:r>
            <a:r>
              <a:rPr kumimoji="0" lang="en-GB" sz="8000" b="1" i="0" u="none" strike="noStrike" kern="1200" cap="none" spc="-1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é</a:t>
            </a:r>
            <a:r>
              <a:rPr kumimoji="0" lang="en-GB" sz="8000" b="0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p</a:t>
            </a:r>
            <a:r>
              <a:rPr kumimoji="0" lang="en-GB" sz="8000" b="1" i="0" u="none" strike="noStrike" kern="1200" cap="none" spc="-1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é</a:t>
            </a:r>
            <a:r>
              <a:rPr kumimoji="0" lang="en-GB" sz="8000" b="0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t</a:t>
            </a:r>
            <a:r>
              <a:rPr kumimoji="0" lang="en-GB" sz="8000" b="1" i="0" u="none" strike="noStrike" kern="1200" cap="none" spc="-1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er</a:t>
            </a:r>
            <a:endParaRPr kumimoji="0" lang="en-GB" sz="80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80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pic>
        <p:nvPicPr>
          <p:cNvPr id="54" name="Google Shape;111;p3"/>
          <p:cNvPicPr/>
          <p:nvPr/>
        </p:nvPicPr>
        <p:blipFill>
          <a:blip r:embed="rId10"/>
          <a:stretch/>
        </p:blipFill>
        <p:spPr>
          <a:xfrm>
            <a:off x="11086611" y="167845"/>
            <a:ext cx="775440" cy="775440"/>
          </a:xfrm>
          <a:prstGeom prst="rect">
            <a:avLst/>
          </a:prstGeom>
          <a:ln>
            <a:noFill/>
          </a:ln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BED60B0-FDC1-4F98-8EEA-0AF91BDA82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785365" y="987529"/>
            <a:ext cx="1421383" cy="396360"/>
          </a:xfrm>
          <a:solidFill>
            <a:srgbClr val="FF0066"/>
          </a:solidFill>
        </p:spPr>
        <p:txBody>
          <a:bodyPr/>
          <a:lstStyle/>
          <a:p>
            <a:pPr algn="ctr"/>
            <a:r>
              <a:rPr lang="en-GB" sz="2000" b="1" dirty="0" err="1">
                <a:solidFill>
                  <a:schemeClr val="bg1"/>
                </a:solidFill>
                <a:latin typeface="Century Gothic" panose="020B0502020202020204" pitchFamily="34" charset="0"/>
              </a:rPr>
              <a:t>prononcer</a:t>
            </a:r>
            <a:endParaRPr lang="en-GB" sz="20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sp>
        <p:nvSpPr>
          <p:cNvPr id="7" name="CustomShape 1">
            <a:extLst>
              <a:ext uri="{FF2B5EF4-FFF2-40B4-BE49-F238E27FC236}">
                <a16:creationId xmlns:a16="http://schemas.microsoft.com/office/drawing/2014/main" id="{12BE5591-C9AA-4FFA-8CBE-9AE38D8F9828}"/>
              </a:ext>
            </a:extLst>
          </p:cNvPr>
          <p:cNvSpPr/>
          <p:nvPr/>
        </p:nvSpPr>
        <p:spPr>
          <a:xfrm>
            <a:off x="130603" y="-107926"/>
            <a:ext cx="1656514" cy="18439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88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[é]</a:t>
            </a:r>
            <a:endParaRPr kumimoji="0" lang="en-GB" sz="88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568FD71-A3D0-4093-BB50-974AB5E9768F}"/>
              </a:ext>
            </a:extLst>
          </p:cNvPr>
          <p:cNvSpPr txBox="1"/>
          <p:nvPr/>
        </p:nvSpPr>
        <p:spPr>
          <a:xfrm>
            <a:off x="-362509" y="2961964"/>
            <a:ext cx="297531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</a:rPr>
              <a:t>é</a:t>
            </a:r>
            <a:r>
              <a:rPr kumimoji="0" lang="en-GB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crire</a:t>
            </a:r>
            <a:endParaRPr kumimoji="0" lang="en-GB" sz="400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50000"/>
                </a:prstClr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1599C8AC-78C6-4940-B25D-F4AF196918B3}"/>
              </a:ext>
            </a:extLst>
          </p:cNvPr>
          <p:cNvSpPr txBox="1"/>
          <p:nvPr/>
        </p:nvSpPr>
        <p:spPr>
          <a:xfrm>
            <a:off x="5696723" y="2976639"/>
            <a:ext cx="297531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parl</a:t>
            </a:r>
            <a:r>
              <a:rPr kumimoji="0" lang="en-GB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</a:rPr>
              <a:t>er</a:t>
            </a:r>
            <a:endParaRPr kumimoji="0" lang="en-GB" sz="40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90719F91-F54C-4952-9EBD-51E5F8A7F953}"/>
              </a:ext>
            </a:extLst>
          </p:cNvPr>
          <p:cNvSpPr txBox="1"/>
          <p:nvPr/>
        </p:nvSpPr>
        <p:spPr>
          <a:xfrm>
            <a:off x="-362509" y="5780694"/>
            <a:ext cx="297531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b</a:t>
            </a:r>
            <a:r>
              <a:rPr kumimoji="0" lang="en-GB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</a:rPr>
              <a:t>é</a:t>
            </a:r>
            <a:r>
              <a:rPr kumimoji="0" lang="en-GB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b</a:t>
            </a:r>
            <a:r>
              <a:rPr kumimoji="0" lang="en-GB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</a:rPr>
              <a:t>é</a:t>
            </a:r>
            <a:endParaRPr kumimoji="0" lang="en-GB" sz="40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CE5A71BA-C3CE-49D4-8E43-CF2552404A12}"/>
              </a:ext>
            </a:extLst>
          </p:cNvPr>
          <p:cNvSpPr txBox="1"/>
          <p:nvPr/>
        </p:nvSpPr>
        <p:spPr>
          <a:xfrm>
            <a:off x="5696723" y="5780694"/>
            <a:ext cx="297531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donn</a:t>
            </a:r>
            <a:r>
              <a:rPr kumimoji="0" lang="en-GB" sz="40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</a:rPr>
              <a:t>er</a:t>
            </a:r>
            <a:endParaRPr kumimoji="0" lang="en-GB" sz="40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16" name="CustomShape 1">
            <a:extLst>
              <a:ext uri="{FF2B5EF4-FFF2-40B4-BE49-F238E27FC236}">
                <a16:creationId xmlns:a16="http://schemas.microsoft.com/office/drawing/2014/main" id="{CDB03BB9-F8AB-4EAE-A779-A91DC9C215EF}"/>
              </a:ext>
            </a:extLst>
          </p:cNvPr>
          <p:cNvSpPr/>
          <p:nvPr/>
        </p:nvSpPr>
        <p:spPr>
          <a:xfrm>
            <a:off x="1593497" y="-107926"/>
            <a:ext cx="2178346" cy="18439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88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[</a:t>
            </a:r>
            <a:r>
              <a:rPr kumimoji="0" lang="en-GB" sz="8800" b="1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er</a:t>
            </a:r>
            <a:r>
              <a:rPr kumimoji="0" lang="en-GB" sz="88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]</a:t>
            </a:r>
            <a:endParaRPr kumimoji="0" lang="en-GB" sz="88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pic>
        <p:nvPicPr>
          <p:cNvPr id="18" name="Picture 17" descr="Icon&#10;&#10;Description automatically generated">
            <a:extLst>
              <a:ext uri="{FF2B5EF4-FFF2-40B4-BE49-F238E27FC236}">
                <a16:creationId xmlns:a16="http://schemas.microsoft.com/office/drawing/2014/main" id="{BC2B867D-A24F-4351-94F0-08D333F67162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77983" y="1735994"/>
            <a:ext cx="1341130" cy="1345257"/>
          </a:xfrm>
          <a:prstGeom prst="rect">
            <a:avLst/>
          </a:prstGeom>
        </p:spPr>
      </p:pic>
      <p:pic>
        <p:nvPicPr>
          <p:cNvPr id="19" name="Picture 18" descr="Icon&#10;&#10;Description automatically generated">
            <a:extLst>
              <a:ext uri="{FF2B5EF4-FFF2-40B4-BE49-F238E27FC236}">
                <a16:creationId xmlns:a16="http://schemas.microsoft.com/office/drawing/2014/main" id="{DB50882A-9092-4DF0-B42C-2143E2D3EBD3}"/>
              </a:ext>
            </a:extLst>
          </p:cNvPr>
          <p:cNvPicPr>
            <a:picLocks noChangeAspect="1"/>
          </p:cNvPicPr>
          <p:nvPr/>
        </p:nvPicPr>
        <p:blipFill>
          <a:blip r:embed="rId1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9829" y="1569491"/>
            <a:ext cx="1601467" cy="1606394"/>
          </a:xfrm>
          <a:prstGeom prst="rect">
            <a:avLst/>
          </a:prstGeom>
        </p:spPr>
      </p:pic>
      <p:pic>
        <p:nvPicPr>
          <p:cNvPr id="6" name="Picture 5" descr="Icon&#10;&#10;Description automatically generated">
            <a:extLst>
              <a:ext uri="{FF2B5EF4-FFF2-40B4-BE49-F238E27FC236}">
                <a16:creationId xmlns:a16="http://schemas.microsoft.com/office/drawing/2014/main" id="{FDDFFAFC-DE68-4C7B-87AE-7D7B05078907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75806" y="2976639"/>
            <a:ext cx="3155720" cy="3145858"/>
          </a:xfrm>
          <a:prstGeom prst="rect">
            <a:avLst/>
          </a:prstGeom>
        </p:spPr>
      </p:pic>
      <p:pic>
        <p:nvPicPr>
          <p:cNvPr id="11" name="Picture 10" descr="A picture containing text&#10;&#10;Description automatically generated">
            <a:extLst>
              <a:ext uri="{FF2B5EF4-FFF2-40B4-BE49-F238E27FC236}">
                <a16:creationId xmlns:a16="http://schemas.microsoft.com/office/drawing/2014/main" id="{06DAE519-BAA4-4B13-9A63-41EC8ECCD1B3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2542" y="4001115"/>
            <a:ext cx="1211519" cy="1547648"/>
          </a:xfrm>
          <a:prstGeom prst="rect">
            <a:avLst/>
          </a:prstGeom>
        </p:spPr>
      </p:pic>
      <p:pic>
        <p:nvPicPr>
          <p:cNvPr id="21" name="Picture 20" descr="A picture containing text, vector graphics&#10;&#10;Description automatically generated">
            <a:extLst>
              <a:ext uri="{FF2B5EF4-FFF2-40B4-BE49-F238E27FC236}">
                <a16:creationId xmlns:a16="http://schemas.microsoft.com/office/drawing/2014/main" id="{06F2EB3D-9BD0-4734-A7E9-9938F25330C4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69089" y="3973438"/>
            <a:ext cx="1290257" cy="1853608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3DD0DB12-FF9C-43A0-ADDC-33F2FA2355BD}"/>
              </a:ext>
            </a:extLst>
          </p:cNvPr>
          <p:cNvSpPr txBox="1"/>
          <p:nvPr/>
        </p:nvSpPr>
        <p:spPr>
          <a:xfrm>
            <a:off x="5947285" y="6288525"/>
            <a:ext cx="262444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[to give]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A182C4CA-4221-44A4-9F3D-6C54D750CE8B}"/>
              </a:ext>
            </a:extLst>
          </p:cNvPr>
          <p:cNvSpPr txBox="1"/>
          <p:nvPr/>
        </p:nvSpPr>
        <p:spPr>
          <a:xfrm>
            <a:off x="8876589" y="3000887"/>
            <a:ext cx="297531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0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</a:rPr>
              <a:t>et</a:t>
            </a:r>
            <a:endParaRPr kumimoji="0" lang="en-GB" sz="400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50000"/>
                </a:prstClr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BFBB211A-8365-4819-9CB2-A4D79271CEC5}"/>
              </a:ext>
            </a:extLst>
          </p:cNvPr>
          <p:cNvSpPr txBox="1"/>
          <p:nvPr/>
        </p:nvSpPr>
        <p:spPr>
          <a:xfrm>
            <a:off x="8876588" y="5780694"/>
            <a:ext cx="297531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n</a:t>
            </a:r>
            <a:r>
              <a:rPr kumimoji="0" lang="en-GB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</a:rPr>
              <a:t>ez</a:t>
            </a:r>
            <a:endParaRPr kumimoji="0" lang="en-GB" sz="40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pic>
        <p:nvPicPr>
          <p:cNvPr id="23" name="Picture 2" descr="Alphabet Word Images, Face, Human">
            <a:extLst>
              <a:ext uri="{FF2B5EF4-FFF2-40B4-BE49-F238E27FC236}">
                <a16:creationId xmlns:a16="http://schemas.microsoft.com/office/drawing/2014/main" id="{323CEC43-B09B-40B8-ABE8-C5E7316476B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69741" y="4118784"/>
            <a:ext cx="1315624" cy="15424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23" descr="A picture containing clipart&#10;&#10;Description automatically generated">
            <a:extLst>
              <a:ext uri="{FF2B5EF4-FFF2-40B4-BE49-F238E27FC236}">
                <a16:creationId xmlns:a16="http://schemas.microsoft.com/office/drawing/2014/main" id="{44BD86D0-1D2D-42DF-84ED-17C812AA7F0F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38116" y="1196758"/>
            <a:ext cx="1652263" cy="1647100"/>
          </a:xfrm>
          <a:prstGeom prst="rect">
            <a:avLst/>
          </a:prstGeom>
        </p:spPr>
      </p:pic>
      <p:sp>
        <p:nvSpPr>
          <p:cNvPr id="25" name="TextBox 24">
            <a:extLst>
              <a:ext uri="{FF2B5EF4-FFF2-40B4-BE49-F238E27FC236}">
                <a16:creationId xmlns:a16="http://schemas.microsoft.com/office/drawing/2014/main" id="{1C72EEB2-2D80-4D61-B219-238646F6D9B8}"/>
              </a:ext>
            </a:extLst>
          </p:cNvPr>
          <p:cNvSpPr txBox="1"/>
          <p:nvPr/>
        </p:nvSpPr>
        <p:spPr>
          <a:xfrm>
            <a:off x="9709738" y="2798973"/>
            <a:ext cx="134191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[and]</a:t>
            </a:r>
          </a:p>
        </p:txBody>
      </p:sp>
      <p:sp>
        <p:nvSpPr>
          <p:cNvPr id="26" name="CustomShape 1">
            <a:extLst>
              <a:ext uri="{FF2B5EF4-FFF2-40B4-BE49-F238E27FC236}">
                <a16:creationId xmlns:a16="http://schemas.microsoft.com/office/drawing/2014/main" id="{95DD0AD1-B8DC-4EAE-9F9D-45DD407B7B23}"/>
              </a:ext>
            </a:extLst>
          </p:cNvPr>
          <p:cNvSpPr/>
          <p:nvPr/>
        </p:nvSpPr>
        <p:spPr>
          <a:xfrm>
            <a:off x="3450005" y="-101132"/>
            <a:ext cx="2009505" cy="18439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88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[et]</a:t>
            </a:r>
            <a:endParaRPr kumimoji="0" lang="en-GB" sz="88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27" name="CustomShape 1">
            <a:extLst>
              <a:ext uri="{FF2B5EF4-FFF2-40B4-BE49-F238E27FC236}">
                <a16:creationId xmlns:a16="http://schemas.microsoft.com/office/drawing/2014/main" id="{54E038CE-96F5-43E9-84DB-72F124ACBE98}"/>
              </a:ext>
            </a:extLst>
          </p:cNvPr>
          <p:cNvSpPr/>
          <p:nvPr/>
        </p:nvSpPr>
        <p:spPr>
          <a:xfrm>
            <a:off x="5235872" y="-101132"/>
            <a:ext cx="2178346" cy="18439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88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[</a:t>
            </a:r>
            <a:r>
              <a:rPr kumimoji="0" lang="en-GB" sz="8800" b="1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ez</a:t>
            </a:r>
            <a:r>
              <a:rPr kumimoji="0" lang="en-GB" sz="88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]</a:t>
            </a:r>
            <a:endParaRPr kumimoji="0" lang="en-GB" sz="88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28" name="CustomShape 14">
            <a:extLst>
              <a:ext uri="{FF2B5EF4-FFF2-40B4-BE49-F238E27FC236}">
                <a16:creationId xmlns:a16="http://schemas.microsoft.com/office/drawing/2014/main" id="{C763F0CC-9A66-4627-B4CA-18ACB9703108}"/>
              </a:ext>
            </a:extLst>
          </p:cNvPr>
          <p:cNvSpPr/>
          <p:nvPr/>
        </p:nvSpPr>
        <p:spPr>
          <a:xfrm>
            <a:off x="7611996" y="183267"/>
            <a:ext cx="3336891" cy="1374517"/>
          </a:xfrm>
          <a:prstGeom prst="wedgeEllipseCallout">
            <a:avLst>
              <a:gd name="adj1" fmla="val -58694"/>
              <a:gd name="adj2" fmla="val -9899"/>
            </a:avLst>
          </a:prstGeom>
          <a:solidFill>
            <a:schemeClr val="accent3">
              <a:lumMod val="50000"/>
            </a:schemeClr>
          </a:solidFill>
          <a:ln w="12600">
            <a:solidFill>
              <a:srgbClr val="FF0066"/>
            </a:solidFill>
            <a:miter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  <a:sym typeface="Arial"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9FC34E64-13D4-4F86-B386-DC76D2E15F73}"/>
              </a:ext>
            </a:extLst>
          </p:cNvPr>
          <p:cNvSpPr txBox="1"/>
          <p:nvPr/>
        </p:nvSpPr>
        <p:spPr>
          <a:xfrm>
            <a:off x="7635526" y="272313"/>
            <a:ext cx="3313361" cy="11541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GB" sz="23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Remember </a:t>
            </a:r>
            <a:r>
              <a:rPr kumimoji="0" lang="en-GB" sz="2300" b="0" i="0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tha</a:t>
            </a:r>
            <a:r>
              <a:rPr kumimoji="0" lang="en-GB" sz="23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t </a:t>
            </a:r>
            <a:br>
              <a:rPr kumimoji="0" lang="en-GB" sz="23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</a:br>
            <a:r>
              <a:rPr kumimoji="0" lang="en-GB" sz="23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[</a:t>
            </a:r>
            <a:r>
              <a:rPr kumimoji="0" lang="en-GB" sz="23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é</a:t>
            </a:r>
            <a:r>
              <a:rPr kumimoji="0" lang="en-GB" sz="23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], [</a:t>
            </a:r>
            <a:r>
              <a:rPr kumimoji="0" lang="en-GB" sz="2300" b="1" i="0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er</a:t>
            </a:r>
            <a:r>
              <a:rPr kumimoji="0" lang="en-GB" sz="23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],[</a:t>
            </a:r>
            <a:r>
              <a:rPr kumimoji="0" lang="en-GB" sz="23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et</a:t>
            </a:r>
            <a:r>
              <a:rPr kumimoji="0" lang="en-GB" sz="23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] and [</a:t>
            </a:r>
            <a:r>
              <a:rPr kumimoji="0" lang="en-GB" sz="2300" b="1" i="0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ez</a:t>
            </a:r>
            <a:r>
              <a:rPr kumimoji="0" lang="en-GB" sz="23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] sound the same.</a:t>
            </a:r>
          </a:p>
        </p:txBody>
      </p:sp>
    </p:spTree>
    <p:extLst>
      <p:ext uri="{BB962C8B-B14F-4D97-AF65-F5344CB8AC3E}">
        <p14:creationId xmlns:p14="http://schemas.microsoft.com/office/powerpoint/2010/main" val="2961215481"/>
      </p:ext>
    </p:extLst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e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e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e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e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repet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repet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ecrir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ecrir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b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b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parl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parl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donn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donn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e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e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nez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nez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3" grpId="0"/>
      <p:bldP spid="12" grpId="0"/>
      <p:bldP spid="13" grpId="0"/>
      <p:bldP spid="14" grpId="0"/>
      <p:bldP spid="22" grpId="0"/>
      <p:bldP spid="17" grpId="0"/>
      <p:bldP spid="20" grpId="0"/>
      <p:bldP spid="25" grpId="0"/>
      <p:bldP spid="28" grpId="0" animBg="1"/>
      <p:bldP spid="29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CustomShape 2"/>
          <p:cNvSpPr/>
          <p:nvPr/>
        </p:nvSpPr>
        <p:spPr>
          <a:xfrm>
            <a:off x="3126919" y="1970623"/>
            <a:ext cx="5798947" cy="18439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1500" b="0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timid</a:t>
            </a:r>
            <a:r>
              <a:rPr kumimoji="0" lang="en-GB" sz="11500" b="0" i="0" u="none" strike="noStrike" kern="1200" cap="none" spc="-1" normalizeH="0" baseline="0" noProof="0" dirty="0" err="1">
                <a:ln>
                  <a:noFill/>
                </a:ln>
                <a:solidFill>
                  <a:srgbClr val="E7E6E6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e</a:t>
            </a:r>
            <a:r>
              <a:rPr kumimoji="0" lang="en-GB" sz="11500" b="1" i="0" u="none" strike="noStrike" kern="1200" cap="none" spc="-1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 </a:t>
            </a:r>
            <a:endParaRPr kumimoji="0" lang="en-GB" sz="115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pic>
        <p:nvPicPr>
          <p:cNvPr id="54" name="Google Shape;111;p3"/>
          <p:cNvPicPr/>
          <p:nvPr/>
        </p:nvPicPr>
        <p:blipFill>
          <a:blip r:embed="rId8"/>
          <a:stretch/>
        </p:blipFill>
        <p:spPr>
          <a:xfrm>
            <a:off x="11085614" y="71250"/>
            <a:ext cx="775440" cy="775440"/>
          </a:xfrm>
          <a:prstGeom prst="rect">
            <a:avLst/>
          </a:prstGeom>
          <a:ln>
            <a:noFill/>
          </a:ln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BED60B0-FDC1-4F98-8EEA-0AF91BDA82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754668" y="934595"/>
            <a:ext cx="1437332" cy="396360"/>
          </a:xfrm>
          <a:solidFill>
            <a:srgbClr val="FF0066"/>
          </a:solidFill>
        </p:spPr>
        <p:txBody>
          <a:bodyPr/>
          <a:lstStyle/>
          <a:p>
            <a:pPr algn="ctr"/>
            <a:r>
              <a:rPr lang="en-GB" sz="2000" b="1" dirty="0" err="1">
                <a:solidFill>
                  <a:schemeClr val="bg1"/>
                </a:solidFill>
                <a:latin typeface="Century Gothic" panose="020B0502020202020204" pitchFamily="34" charset="0"/>
              </a:rPr>
              <a:t>prononcer</a:t>
            </a:r>
            <a:endParaRPr lang="en-GB" sz="20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sp>
        <p:nvSpPr>
          <p:cNvPr id="7" name="CustomShape 1">
            <a:extLst>
              <a:ext uri="{FF2B5EF4-FFF2-40B4-BE49-F238E27FC236}">
                <a16:creationId xmlns:a16="http://schemas.microsoft.com/office/drawing/2014/main" id="{12BE5591-C9AA-4FFA-8CBE-9AE38D8F9828}"/>
              </a:ext>
            </a:extLst>
          </p:cNvPr>
          <p:cNvSpPr/>
          <p:nvPr/>
        </p:nvSpPr>
        <p:spPr>
          <a:xfrm>
            <a:off x="-1" y="-75270"/>
            <a:ext cx="3143115" cy="18439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88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[</a:t>
            </a:r>
            <a:r>
              <a:rPr kumimoji="0" lang="en-GB" sz="8800" b="1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SFe</a:t>
            </a:r>
            <a:r>
              <a:rPr kumimoji="0" lang="en-GB" sz="88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]</a:t>
            </a:r>
            <a:endParaRPr kumimoji="0" lang="en-GB" sz="88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pic>
        <p:nvPicPr>
          <p:cNvPr id="15" name="Google Shape;335;p5" descr="boy holding a sign that says 'shy'">
            <a:extLst>
              <a:ext uri="{FF2B5EF4-FFF2-40B4-BE49-F238E27FC236}">
                <a16:creationId xmlns:a16="http://schemas.microsoft.com/office/drawing/2014/main" id="{2046586F-8E19-4200-BBB6-A6089C9C0CF0}"/>
              </a:ext>
            </a:extLst>
          </p:cNvPr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4856348" y="3429000"/>
            <a:ext cx="2034010" cy="2719570"/>
          </a:xfrm>
          <a:prstGeom prst="rect">
            <a:avLst/>
          </a:prstGeom>
          <a:noFill/>
          <a:ln>
            <a:noFill/>
          </a:ln>
        </p:spPr>
      </p:pic>
      <p:sp>
        <p:nvSpPr>
          <p:cNvPr id="16" name="Google Shape;336;p5">
            <a:extLst>
              <a:ext uri="{FF2B5EF4-FFF2-40B4-BE49-F238E27FC236}">
                <a16:creationId xmlns:a16="http://schemas.microsoft.com/office/drawing/2014/main" id="{CC59E0EC-69D4-4243-B52D-87A7956C5DE9}"/>
              </a:ext>
            </a:extLst>
          </p:cNvPr>
          <p:cNvSpPr/>
          <p:nvPr/>
        </p:nvSpPr>
        <p:spPr>
          <a:xfrm>
            <a:off x="5168312" y="4236577"/>
            <a:ext cx="1449436" cy="769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15076"/>
              </a:buClr>
              <a:buSzPts val="4400"/>
              <a:buFont typeface="Century Gothic"/>
              <a:buNone/>
              <a:tabLst/>
              <a:defRPr/>
            </a:pPr>
            <a:r>
              <a:rPr kumimoji="0" lang="en-GB" sz="4400" b="0" i="0" u="none" strike="noStrike" kern="0" cap="none" spc="0" normalizeH="0" baseline="0" noProof="0" dirty="0">
                <a:ln>
                  <a:noFill/>
                </a:ln>
                <a:solidFill>
                  <a:srgbClr val="115076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[shy]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pic>
        <p:nvPicPr>
          <p:cNvPr id="9" name="Picture 8" descr="A picture containing balloon, aircraft, transport&#10;&#10;Description automatically generated">
            <a:extLst>
              <a:ext uri="{FF2B5EF4-FFF2-40B4-BE49-F238E27FC236}">
                <a16:creationId xmlns:a16="http://schemas.microsoft.com/office/drawing/2014/main" id="{04E18F8F-2D9B-458D-9F07-083BFBAD1668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9113" y="2531297"/>
            <a:ext cx="1668885" cy="1668885"/>
          </a:xfrm>
          <a:prstGeom prst="rect">
            <a:avLst/>
          </a:prstGeom>
        </p:spPr>
      </p:pic>
      <p:sp>
        <p:nvSpPr>
          <p:cNvPr id="10" name="CustomShape 2">
            <a:extLst>
              <a:ext uri="{FF2B5EF4-FFF2-40B4-BE49-F238E27FC236}">
                <a16:creationId xmlns:a16="http://schemas.microsoft.com/office/drawing/2014/main" id="{CE2B4022-FEA4-4C02-8FB5-B337760E503E}"/>
              </a:ext>
            </a:extLst>
          </p:cNvPr>
          <p:cNvSpPr/>
          <p:nvPr/>
        </p:nvSpPr>
        <p:spPr>
          <a:xfrm>
            <a:off x="-146245" y="1517919"/>
            <a:ext cx="3879599" cy="126411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6600" b="0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mond</a:t>
            </a:r>
            <a:r>
              <a:rPr kumimoji="0" lang="en-GB" sz="6600" b="0" i="0" u="none" strike="noStrike" kern="1200" cap="none" spc="-1" normalizeH="0" baseline="0" noProof="0" dirty="0">
                <a:ln>
                  <a:noFill/>
                </a:ln>
                <a:solidFill>
                  <a:srgbClr val="E7E6E6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e</a:t>
            </a:r>
            <a:r>
              <a:rPr kumimoji="0" lang="en-GB" sz="6600" b="1" i="0" u="none" strike="noStrike" kern="1200" cap="none" spc="-1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 </a:t>
            </a:r>
            <a:endParaRPr kumimoji="0" lang="en-GB" sz="66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11" name="CustomShape 2">
            <a:extLst>
              <a:ext uri="{FF2B5EF4-FFF2-40B4-BE49-F238E27FC236}">
                <a16:creationId xmlns:a16="http://schemas.microsoft.com/office/drawing/2014/main" id="{C4F70807-1D11-4FEC-BD47-819389FFB350}"/>
              </a:ext>
            </a:extLst>
          </p:cNvPr>
          <p:cNvSpPr/>
          <p:nvPr/>
        </p:nvSpPr>
        <p:spPr>
          <a:xfrm>
            <a:off x="-146246" y="4330774"/>
            <a:ext cx="3879599" cy="126411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6600" b="0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centr</a:t>
            </a:r>
            <a:r>
              <a:rPr kumimoji="0" lang="en-GB" sz="6600" b="0" i="0" u="none" strike="noStrike" kern="1200" cap="none" spc="-1" normalizeH="0" baseline="0" noProof="0" dirty="0">
                <a:ln>
                  <a:noFill/>
                </a:ln>
                <a:solidFill>
                  <a:srgbClr val="E7E6E6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e</a:t>
            </a:r>
            <a:r>
              <a:rPr kumimoji="0" lang="en-GB" sz="6600" b="1" i="0" u="none" strike="noStrike" kern="1200" cap="none" spc="-1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 </a:t>
            </a:r>
            <a:endParaRPr kumimoji="0" lang="en-GB" sz="66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pic>
        <p:nvPicPr>
          <p:cNvPr id="12" name="Google Shape;356;p6" descr="target with an arrow in the centre">
            <a:extLst>
              <a:ext uri="{FF2B5EF4-FFF2-40B4-BE49-F238E27FC236}">
                <a16:creationId xmlns:a16="http://schemas.microsoft.com/office/drawing/2014/main" id="{AA18C156-BBDB-419E-811F-F8EE39C98487}"/>
              </a:ext>
            </a:extLst>
          </p:cNvPr>
          <p:cNvPicPr preferRelativeResize="0"/>
          <p:nvPr/>
        </p:nvPicPr>
        <p:blipFill rotWithShape="1">
          <a:blip r:embed="rId11">
            <a:alphaModFix/>
          </a:blip>
          <a:srcRect/>
          <a:stretch/>
        </p:blipFill>
        <p:spPr>
          <a:xfrm>
            <a:off x="1343139" y="5504867"/>
            <a:ext cx="1042296" cy="1028018"/>
          </a:xfrm>
          <a:prstGeom prst="rect">
            <a:avLst/>
          </a:prstGeom>
          <a:noFill/>
          <a:ln>
            <a:noFill/>
          </a:ln>
        </p:spPr>
      </p:pic>
      <p:sp>
        <p:nvSpPr>
          <p:cNvPr id="13" name="CustomShape 2">
            <a:extLst>
              <a:ext uri="{FF2B5EF4-FFF2-40B4-BE49-F238E27FC236}">
                <a16:creationId xmlns:a16="http://schemas.microsoft.com/office/drawing/2014/main" id="{17A8F196-F5B8-4B4F-97E9-CC6751347F06}"/>
              </a:ext>
            </a:extLst>
          </p:cNvPr>
          <p:cNvSpPr/>
          <p:nvPr/>
        </p:nvSpPr>
        <p:spPr>
          <a:xfrm>
            <a:off x="7909560" y="4287934"/>
            <a:ext cx="4108647" cy="126411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6600" b="0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modern</a:t>
            </a:r>
            <a:r>
              <a:rPr kumimoji="0" lang="en-GB" sz="6600" b="0" i="0" u="none" strike="noStrike" kern="1200" cap="none" spc="-1" normalizeH="0" baseline="0" noProof="0" dirty="0" err="1">
                <a:ln>
                  <a:noFill/>
                </a:ln>
                <a:solidFill>
                  <a:srgbClr val="E7E6E6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e</a:t>
            </a:r>
            <a:r>
              <a:rPr kumimoji="0" lang="en-GB" sz="6600" b="1" i="0" u="none" strike="noStrike" kern="1200" cap="none" spc="-1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 </a:t>
            </a:r>
            <a:endParaRPr kumimoji="0" lang="en-GB" sz="66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pic>
        <p:nvPicPr>
          <p:cNvPr id="14" name="Google Shape;360;p6" descr="yellow sports car">
            <a:extLst>
              <a:ext uri="{FF2B5EF4-FFF2-40B4-BE49-F238E27FC236}">
                <a16:creationId xmlns:a16="http://schemas.microsoft.com/office/drawing/2014/main" id="{7D46B2BE-1708-4063-885B-ED9F7457ED07}"/>
              </a:ext>
            </a:extLst>
          </p:cNvPr>
          <p:cNvPicPr preferRelativeResize="0"/>
          <p:nvPr/>
        </p:nvPicPr>
        <p:blipFill rotWithShape="1">
          <a:blip r:embed="rId12">
            <a:alphaModFix/>
          </a:blip>
          <a:srcRect/>
          <a:stretch/>
        </p:blipFill>
        <p:spPr>
          <a:xfrm>
            <a:off x="8033548" y="5862021"/>
            <a:ext cx="1912451" cy="956226"/>
          </a:xfrm>
          <a:prstGeom prst="rect">
            <a:avLst/>
          </a:prstGeom>
          <a:noFill/>
          <a:ln>
            <a:noFill/>
          </a:ln>
        </p:spPr>
      </p:pic>
      <p:pic>
        <p:nvPicPr>
          <p:cNvPr id="17" name="Google Shape;361;p6" descr="green checkmark">
            <a:extLst>
              <a:ext uri="{FF2B5EF4-FFF2-40B4-BE49-F238E27FC236}">
                <a16:creationId xmlns:a16="http://schemas.microsoft.com/office/drawing/2014/main" id="{353EB380-DB55-4519-9872-78E969954EFB}"/>
              </a:ext>
            </a:extLst>
          </p:cNvPr>
          <p:cNvPicPr preferRelativeResize="0"/>
          <p:nvPr/>
        </p:nvPicPr>
        <p:blipFill rotWithShape="1">
          <a:blip r:embed="rId13">
            <a:alphaModFix/>
          </a:blip>
          <a:srcRect/>
          <a:stretch/>
        </p:blipFill>
        <p:spPr>
          <a:xfrm>
            <a:off x="8989773" y="5357179"/>
            <a:ext cx="480045" cy="500046"/>
          </a:xfrm>
          <a:prstGeom prst="rect">
            <a:avLst/>
          </a:prstGeom>
          <a:noFill/>
          <a:ln>
            <a:noFill/>
          </a:ln>
        </p:spPr>
      </p:pic>
      <p:pic>
        <p:nvPicPr>
          <p:cNvPr id="18" name="Google Shape;362;p6" descr="old red car">
            <a:extLst>
              <a:ext uri="{FF2B5EF4-FFF2-40B4-BE49-F238E27FC236}">
                <a16:creationId xmlns:a16="http://schemas.microsoft.com/office/drawing/2014/main" id="{3769F06B-0D26-4369-9C31-8DED36CDB6CD}"/>
              </a:ext>
            </a:extLst>
          </p:cNvPr>
          <p:cNvPicPr preferRelativeResize="0"/>
          <p:nvPr/>
        </p:nvPicPr>
        <p:blipFill rotWithShape="1">
          <a:blip r:embed="rId14">
            <a:alphaModFix/>
          </a:blip>
          <a:srcRect/>
          <a:stretch/>
        </p:blipFill>
        <p:spPr>
          <a:xfrm>
            <a:off x="10017360" y="5857225"/>
            <a:ext cx="1437332" cy="902824"/>
          </a:xfrm>
          <a:prstGeom prst="rect">
            <a:avLst/>
          </a:prstGeom>
          <a:noFill/>
          <a:ln>
            <a:noFill/>
          </a:ln>
        </p:spPr>
      </p:pic>
      <p:pic>
        <p:nvPicPr>
          <p:cNvPr id="19" name="Google Shape;363;p6" descr="red cross">
            <a:extLst>
              <a:ext uri="{FF2B5EF4-FFF2-40B4-BE49-F238E27FC236}">
                <a16:creationId xmlns:a16="http://schemas.microsoft.com/office/drawing/2014/main" id="{56469352-B744-481F-A3CA-B858571C808D}"/>
              </a:ext>
            </a:extLst>
          </p:cNvPr>
          <p:cNvPicPr preferRelativeResize="0"/>
          <p:nvPr/>
        </p:nvPicPr>
        <p:blipFill rotWithShape="1">
          <a:blip r:embed="rId15">
            <a:alphaModFix/>
          </a:blip>
          <a:srcRect/>
          <a:stretch/>
        </p:blipFill>
        <p:spPr>
          <a:xfrm>
            <a:off x="10641434" y="5340545"/>
            <a:ext cx="497082" cy="566897"/>
          </a:xfrm>
          <a:prstGeom prst="rect">
            <a:avLst/>
          </a:prstGeom>
          <a:noFill/>
          <a:ln>
            <a:noFill/>
          </a:ln>
        </p:spPr>
      </p:pic>
      <p:sp>
        <p:nvSpPr>
          <p:cNvPr id="20" name="CustomShape 2">
            <a:extLst>
              <a:ext uri="{FF2B5EF4-FFF2-40B4-BE49-F238E27FC236}">
                <a16:creationId xmlns:a16="http://schemas.microsoft.com/office/drawing/2014/main" id="{A2528893-39F6-4F15-976D-18379AA7B5D3}"/>
              </a:ext>
            </a:extLst>
          </p:cNvPr>
          <p:cNvSpPr/>
          <p:nvPr/>
        </p:nvSpPr>
        <p:spPr>
          <a:xfrm>
            <a:off x="8336425" y="1470724"/>
            <a:ext cx="4108647" cy="126411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6600" b="0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douz</a:t>
            </a:r>
            <a:r>
              <a:rPr kumimoji="0" lang="en-GB" sz="6600" b="0" i="0" u="none" strike="noStrike" kern="1200" cap="none" spc="-1" normalizeH="0" baseline="0" noProof="0" dirty="0" err="1">
                <a:ln>
                  <a:noFill/>
                </a:ln>
                <a:solidFill>
                  <a:srgbClr val="E7E6E6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e</a:t>
            </a:r>
            <a:r>
              <a:rPr kumimoji="0" lang="en-GB" sz="6600" b="1" i="0" u="none" strike="noStrike" kern="1200" cap="none" spc="-1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 </a:t>
            </a:r>
            <a:endParaRPr kumimoji="0" lang="en-GB" sz="66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pic>
        <p:nvPicPr>
          <p:cNvPr id="21" name="Google Shape;365;p6" descr="the number twelve">
            <a:extLst>
              <a:ext uri="{FF2B5EF4-FFF2-40B4-BE49-F238E27FC236}">
                <a16:creationId xmlns:a16="http://schemas.microsoft.com/office/drawing/2014/main" id="{C79B6EEA-D9C8-4E61-98C3-5F19199B402F}"/>
              </a:ext>
            </a:extLst>
          </p:cNvPr>
          <p:cNvPicPr preferRelativeResize="0"/>
          <p:nvPr/>
        </p:nvPicPr>
        <p:blipFill rotWithShape="1">
          <a:blip r:embed="rId16">
            <a:alphaModFix/>
          </a:blip>
          <a:srcRect/>
          <a:stretch/>
        </p:blipFill>
        <p:spPr>
          <a:xfrm>
            <a:off x="9657783" y="2531297"/>
            <a:ext cx="1815551" cy="1457943"/>
          </a:xfrm>
          <a:prstGeom prst="rect">
            <a:avLst/>
          </a:prstGeom>
          <a:noFill/>
          <a:ln>
            <a:noFill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</p:pic>
      <p:sp>
        <p:nvSpPr>
          <p:cNvPr id="23" name="Speech Bubble: Rectangle with Corners Rounded 22">
            <a:extLst>
              <a:ext uri="{FF2B5EF4-FFF2-40B4-BE49-F238E27FC236}">
                <a16:creationId xmlns:a16="http://schemas.microsoft.com/office/drawing/2014/main" id="{DFE4649F-D36A-40D5-BCA0-85ACDB4D103D}"/>
              </a:ext>
            </a:extLst>
          </p:cNvPr>
          <p:cNvSpPr/>
          <p:nvPr/>
        </p:nvSpPr>
        <p:spPr>
          <a:xfrm>
            <a:off x="6204746" y="105279"/>
            <a:ext cx="3657604" cy="1482822"/>
          </a:xfrm>
          <a:prstGeom prst="wedgeRoundRectCallout">
            <a:avLst>
              <a:gd name="adj1" fmla="val -12839"/>
              <a:gd name="adj2" fmla="val 100375"/>
              <a:gd name="adj3" fmla="val 16667"/>
            </a:avLst>
          </a:prstGeom>
          <a:solidFill>
            <a:srgbClr val="2BC0C7"/>
          </a:solidFill>
          <a:ln>
            <a:solidFill>
              <a:srgbClr val="2BC0C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⚠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Remember: The </a:t>
            </a: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S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ilent </a:t>
            </a: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F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inal </a:t>
            </a: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-e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means you pronounce the final consonant. </a:t>
            </a:r>
          </a:p>
        </p:txBody>
      </p:sp>
    </p:spTree>
    <p:extLst>
      <p:ext uri="{BB962C8B-B14F-4D97-AF65-F5344CB8AC3E}">
        <p14:creationId xmlns:p14="http://schemas.microsoft.com/office/powerpoint/2010/main" val="1985419183"/>
      </p:ext>
    </p:extLst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imi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imi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mon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mon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entr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entr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dou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dou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modern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modern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" name="Google Shape;111;p3"/>
          <p:cNvPicPr/>
          <p:nvPr/>
        </p:nvPicPr>
        <p:blipFill>
          <a:blip r:embed="rId4"/>
          <a:stretch/>
        </p:blipFill>
        <p:spPr>
          <a:xfrm>
            <a:off x="11085614" y="71250"/>
            <a:ext cx="775440" cy="775440"/>
          </a:xfrm>
          <a:prstGeom prst="rect">
            <a:avLst/>
          </a:prstGeom>
          <a:ln>
            <a:noFill/>
          </a:ln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BED60B0-FDC1-4F98-8EEA-0AF91BDA82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754668" y="934595"/>
            <a:ext cx="1437332" cy="396360"/>
          </a:xfrm>
          <a:solidFill>
            <a:srgbClr val="FF0066"/>
          </a:solidFill>
        </p:spPr>
        <p:txBody>
          <a:bodyPr/>
          <a:lstStyle/>
          <a:p>
            <a:pPr algn="ctr"/>
            <a:r>
              <a:rPr lang="en-GB" sz="2000" b="1" dirty="0" err="1">
                <a:solidFill>
                  <a:schemeClr val="bg1"/>
                </a:solidFill>
                <a:latin typeface="Century Gothic" panose="020B0502020202020204" pitchFamily="34" charset="0"/>
              </a:rPr>
              <a:t>prononcer</a:t>
            </a:r>
            <a:endParaRPr lang="en-GB" sz="20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graphicFrame>
        <p:nvGraphicFramePr>
          <p:cNvPr id="4" name="Table 4">
            <a:extLst>
              <a:ext uri="{FF2B5EF4-FFF2-40B4-BE49-F238E27FC236}">
                <a16:creationId xmlns:a16="http://schemas.microsoft.com/office/drawing/2014/main" id="{5188143E-1D33-4674-8009-594C55F78D7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56274364"/>
              </p:ext>
            </p:extLst>
          </p:nvPr>
        </p:nvGraphicFramePr>
        <p:xfrm>
          <a:off x="641350" y="1540505"/>
          <a:ext cx="5454650" cy="498003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3489586">
                  <a:extLst>
                    <a:ext uri="{9D8B030D-6E8A-4147-A177-3AD203B41FA5}">
                      <a16:colId xmlns:a16="http://schemas.microsoft.com/office/drawing/2014/main" val="1697490510"/>
                    </a:ext>
                  </a:extLst>
                </a:gridCol>
                <a:gridCol w="1965064">
                  <a:extLst>
                    <a:ext uri="{9D8B030D-6E8A-4147-A177-3AD203B41FA5}">
                      <a16:colId xmlns:a16="http://schemas.microsoft.com/office/drawing/2014/main" val="2312480290"/>
                    </a:ext>
                  </a:extLst>
                </a:gridCol>
              </a:tblGrid>
              <a:tr h="996006">
                <a:tc>
                  <a:txBody>
                    <a:bodyPr/>
                    <a:lstStyle/>
                    <a:p>
                      <a:pPr algn="ctr"/>
                      <a:r>
                        <a:rPr lang="en-GB" sz="28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l ‘  é c h a r p e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800"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573754542"/>
                  </a:ext>
                </a:extLst>
              </a:tr>
              <a:tr h="996006">
                <a:tc>
                  <a:txBody>
                    <a:bodyPr/>
                    <a:lstStyle/>
                    <a:p>
                      <a:pPr algn="ctr"/>
                      <a:r>
                        <a:rPr lang="en-GB" sz="28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la  b o u g i e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800" dirty="0"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342467240"/>
                  </a:ext>
                </a:extLst>
              </a:tr>
              <a:tr h="996006">
                <a:tc>
                  <a:txBody>
                    <a:bodyPr/>
                    <a:lstStyle/>
                    <a:p>
                      <a:pPr algn="ctr"/>
                      <a:r>
                        <a:rPr lang="en-GB" sz="28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i l u m i n é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800" dirty="0"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411902142"/>
                  </a:ext>
                </a:extLst>
              </a:tr>
              <a:tr h="996006">
                <a:tc>
                  <a:txBody>
                    <a:bodyPr/>
                    <a:lstStyle/>
                    <a:p>
                      <a:pPr algn="ctr"/>
                      <a:r>
                        <a:rPr lang="en-GB" sz="28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la  r u e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800" dirty="0"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471003426"/>
                  </a:ext>
                </a:extLst>
              </a:tr>
              <a:tr h="996006">
                <a:tc>
                  <a:txBody>
                    <a:bodyPr/>
                    <a:lstStyle/>
                    <a:p>
                      <a:pPr algn="ctr"/>
                      <a:r>
                        <a:rPr lang="en-GB" sz="28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le  s p e c t a c l e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800" dirty="0"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143812263"/>
                  </a:ext>
                </a:extLst>
              </a:tr>
            </a:tbl>
          </a:graphicData>
        </a:graphic>
      </p:graphicFrame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8C0B2CD3-0350-4F70-A357-119E605A3D38}"/>
              </a:ext>
            </a:extLst>
          </p:cNvPr>
          <p:cNvSpPr/>
          <p:nvPr/>
        </p:nvSpPr>
        <p:spPr>
          <a:xfrm>
            <a:off x="3396995" y="1784573"/>
            <a:ext cx="323850" cy="495300"/>
          </a:xfrm>
          <a:prstGeom prst="roundRect">
            <a:avLst/>
          </a:prstGeom>
          <a:solidFill>
            <a:srgbClr val="FF00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</a:rPr>
              <a:t>_</a:t>
            </a:r>
          </a:p>
        </p:txBody>
      </p:sp>
      <p:sp>
        <p:nvSpPr>
          <p:cNvPr id="25" name="CustomShape 23">
            <a:hlinkClick r:id="" action="ppaction://noaction">
              <a:snd r:embed="rId5" name="VT2W4S4_3.wav"/>
            </a:hlinkClick>
            <a:extLst>
              <a:ext uri="{FF2B5EF4-FFF2-40B4-BE49-F238E27FC236}">
                <a16:creationId xmlns:a16="http://schemas.microsoft.com/office/drawing/2014/main" id="{96CD9A47-CDDD-40B1-9FD4-1C00A615EE9A}"/>
              </a:ext>
            </a:extLst>
          </p:cNvPr>
          <p:cNvSpPr/>
          <p:nvPr/>
        </p:nvSpPr>
        <p:spPr>
          <a:xfrm>
            <a:off x="53725" y="1847850"/>
            <a:ext cx="498726" cy="461665"/>
          </a:xfrm>
          <a:prstGeom prst="actionButtonBlank">
            <a:avLst/>
          </a:prstGeom>
          <a:solidFill>
            <a:srgbClr val="EFF9FB"/>
          </a:solidFill>
          <a:ln>
            <a:solidFill>
              <a:schemeClr val="accent3">
                <a:lumMod val="75000"/>
              </a:schemeClr>
            </a:solidFill>
            <a:round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-1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DejaVu Sans"/>
              </a:rPr>
              <a:t>1</a:t>
            </a:r>
            <a:endParaRPr kumimoji="0" lang="en-GB" sz="24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26" name="CustomShape 23">
            <a:hlinkClick r:id="" action="ppaction://noaction">
              <a:snd r:embed="rId6" name="VT2W4S4_4.wav"/>
            </a:hlinkClick>
            <a:extLst>
              <a:ext uri="{FF2B5EF4-FFF2-40B4-BE49-F238E27FC236}">
                <a16:creationId xmlns:a16="http://schemas.microsoft.com/office/drawing/2014/main" id="{EC16CE80-D642-4050-A0C3-0C44554CE273}"/>
              </a:ext>
            </a:extLst>
          </p:cNvPr>
          <p:cNvSpPr/>
          <p:nvPr/>
        </p:nvSpPr>
        <p:spPr>
          <a:xfrm>
            <a:off x="57151" y="2822602"/>
            <a:ext cx="498726" cy="461665"/>
          </a:xfrm>
          <a:prstGeom prst="actionButtonBlank">
            <a:avLst/>
          </a:prstGeom>
          <a:solidFill>
            <a:srgbClr val="EFF9FB"/>
          </a:solidFill>
          <a:ln>
            <a:solidFill>
              <a:schemeClr val="accent3">
                <a:lumMod val="75000"/>
              </a:schemeClr>
            </a:solidFill>
            <a:round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-1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DejaVu Sans"/>
              </a:rPr>
              <a:t>2</a:t>
            </a:r>
            <a:endParaRPr kumimoji="0" lang="en-GB" sz="24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27" name="CustomShape 23">
            <a:hlinkClick r:id="" action="ppaction://noaction">
              <a:snd r:embed="rId7" name="VT2W4S4_5.wav"/>
            </a:hlinkClick>
            <a:extLst>
              <a:ext uri="{FF2B5EF4-FFF2-40B4-BE49-F238E27FC236}">
                <a16:creationId xmlns:a16="http://schemas.microsoft.com/office/drawing/2014/main" id="{91B789CB-C04F-4BE2-9967-34F65A1BD24D}"/>
              </a:ext>
            </a:extLst>
          </p:cNvPr>
          <p:cNvSpPr/>
          <p:nvPr/>
        </p:nvSpPr>
        <p:spPr>
          <a:xfrm>
            <a:off x="50299" y="3913887"/>
            <a:ext cx="498726" cy="461665"/>
          </a:xfrm>
          <a:prstGeom prst="actionButtonBlank">
            <a:avLst/>
          </a:prstGeom>
          <a:solidFill>
            <a:srgbClr val="EFF9FB"/>
          </a:solidFill>
          <a:ln>
            <a:solidFill>
              <a:schemeClr val="accent3">
                <a:lumMod val="75000"/>
              </a:schemeClr>
            </a:solidFill>
            <a:round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-1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DejaVu Sans"/>
              </a:rPr>
              <a:t>3</a:t>
            </a:r>
            <a:endParaRPr kumimoji="0" lang="en-GB" sz="24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28" name="CustomShape 23">
            <a:hlinkClick r:id="" action="ppaction://noaction">
              <a:snd r:embed="rId8" name="VT2W4S4_6.wav"/>
            </a:hlinkClick>
            <a:extLst>
              <a:ext uri="{FF2B5EF4-FFF2-40B4-BE49-F238E27FC236}">
                <a16:creationId xmlns:a16="http://schemas.microsoft.com/office/drawing/2014/main" id="{A65D910E-EED0-4B39-96F8-C63515E5BC3B}"/>
              </a:ext>
            </a:extLst>
          </p:cNvPr>
          <p:cNvSpPr/>
          <p:nvPr/>
        </p:nvSpPr>
        <p:spPr>
          <a:xfrm>
            <a:off x="53725" y="4888639"/>
            <a:ext cx="498726" cy="461665"/>
          </a:xfrm>
          <a:prstGeom prst="actionButtonBlank">
            <a:avLst/>
          </a:prstGeom>
          <a:solidFill>
            <a:srgbClr val="EFF9FB"/>
          </a:solidFill>
          <a:ln>
            <a:solidFill>
              <a:schemeClr val="accent3">
                <a:lumMod val="75000"/>
              </a:schemeClr>
            </a:solidFill>
            <a:round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-1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DejaVu Sans"/>
              </a:rPr>
              <a:t>4</a:t>
            </a:r>
            <a:endParaRPr kumimoji="0" lang="en-GB" sz="24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29" name="CustomShape 23">
            <a:hlinkClick r:id="" action="ppaction://noaction">
              <a:snd r:embed="rId9" name="VT2W4S4_7.wav"/>
            </a:hlinkClick>
            <a:extLst>
              <a:ext uri="{FF2B5EF4-FFF2-40B4-BE49-F238E27FC236}">
                <a16:creationId xmlns:a16="http://schemas.microsoft.com/office/drawing/2014/main" id="{5AD53040-C506-47E1-AB90-EFD960A88675}"/>
              </a:ext>
            </a:extLst>
          </p:cNvPr>
          <p:cNvSpPr/>
          <p:nvPr/>
        </p:nvSpPr>
        <p:spPr>
          <a:xfrm>
            <a:off x="50299" y="5863391"/>
            <a:ext cx="498726" cy="461665"/>
          </a:xfrm>
          <a:prstGeom prst="actionButtonBlank">
            <a:avLst/>
          </a:prstGeom>
          <a:solidFill>
            <a:srgbClr val="EFF9FB"/>
          </a:solidFill>
          <a:ln>
            <a:solidFill>
              <a:schemeClr val="accent3">
                <a:lumMod val="75000"/>
              </a:schemeClr>
            </a:solidFill>
            <a:round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-1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DejaVu Sans"/>
              </a:rPr>
              <a:t>5</a:t>
            </a:r>
            <a:endParaRPr kumimoji="0" lang="en-GB" sz="24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30" name="Rectangle: Rounded Corners 29">
            <a:extLst>
              <a:ext uri="{FF2B5EF4-FFF2-40B4-BE49-F238E27FC236}">
                <a16:creationId xmlns:a16="http://schemas.microsoft.com/office/drawing/2014/main" id="{A6C16784-9E33-42BF-B7BA-BE3060BC0169}"/>
              </a:ext>
            </a:extLst>
          </p:cNvPr>
          <p:cNvSpPr/>
          <p:nvPr/>
        </p:nvSpPr>
        <p:spPr>
          <a:xfrm>
            <a:off x="3288952" y="2793519"/>
            <a:ext cx="323850" cy="495300"/>
          </a:xfrm>
          <a:prstGeom prst="roundRect">
            <a:avLst/>
          </a:prstGeom>
          <a:solidFill>
            <a:srgbClr val="FF00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</a:rPr>
              <a:t>_</a:t>
            </a:r>
          </a:p>
        </p:txBody>
      </p:sp>
      <p:sp>
        <p:nvSpPr>
          <p:cNvPr id="31" name="Rectangle: Rounded Corners 30">
            <a:extLst>
              <a:ext uri="{FF2B5EF4-FFF2-40B4-BE49-F238E27FC236}">
                <a16:creationId xmlns:a16="http://schemas.microsoft.com/office/drawing/2014/main" id="{CA1AD35D-9B1A-47FC-8EDB-6CA35447D30D}"/>
              </a:ext>
            </a:extLst>
          </p:cNvPr>
          <p:cNvSpPr/>
          <p:nvPr/>
        </p:nvSpPr>
        <p:spPr>
          <a:xfrm>
            <a:off x="3031807" y="3760270"/>
            <a:ext cx="323850" cy="495300"/>
          </a:xfrm>
          <a:prstGeom prst="roundRect">
            <a:avLst/>
          </a:prstGeom>
          <a:solidFill>
            <a:srgbClr val="FF00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</a:rPr>
              <a:t>_</a:t>
            </a:r>
          </a:p>
        </p:txBody>
      </p:sp>
      <p:sp>
        <p:nvSpPr>
          <p:cNvPr id="32" name="Rectangle: Rounded Corners 31">
            <a:extLst>
              <a:ext uri="{FF2B5EF4-FFF2-40B4-BE49-F238E27FC236}">
                <a16:creationId xmlns:a16="http://schemas.microsoft.com/office/drawing/2014/main" id="{46107DF1-82B0-45B4-984D-3BE8BE12B2F7}"/>
              </a:ext>
            </a:extLst>
          </p:cNvPr>
          <p:cNvSpPr/>
          <p:nvPr/>
        </p:nvSpPr>
        <p:spPr>
          <a:xfrm>
            <a:off x="2748917" y="4770455"/>
            <a:ext cx="323850" cy="495300"/>
          </a:xfrm>
          <a:prstGeom prst="roundRect">
            <a:avLst/>
          </a:prstGeom>
          <a:solidFill>
            <a:srgbClr val="FF00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</a:rPr>
              <a:t>_</a:t>
            </a:r>
          </a:p>
        </p:txBody>
      </p:sp>
      <p:sp>
        <p:nvSpPr>
          <p:cNvPr id="33" name="Rectangle: Rounded Corners 32">
            <a:extLst>
              <a:ext uri="{FF2B5EF4-FFF2-40B4-BE49-F238E27FC236}">
                <a16:creationId xmlns:a16="http://schemas.microsoft.com/office/drawing/2014/main" id="{29196E7D-A6F6-435E-BC0D-48BA352A8727}"/>
              </a:ext>
            </a:extLst>
          </p:cNvPr>
          <p:cNvSpPr/>
          <p:nvPr/>
        </p:nvSpPr>
        <p:spPr>
          <a:xfrm>
            <a:off x="3612802" y="5771698"/>
            <a:ext cx="323850" cy="495300"/>
          </a:xfrm>
          <a:prstGeom prst="roundRect">
            <a:avLst/>
          </a:prstGeom>
          <a:solidFill>
            <a:srgbClr val="FF00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</a:rPr>
              <a:t>_</a:t>
            </a:r>
          </a:p>
        </p:txBody>
      </p:sp>
      <p:graphicFrame>
        <p:nvGraphicFramePr>
          <p:cNvPr id="34" name="Table 4">
            <a:extLst>
              <a:ext uri="{FF2B5EF4-FFF2-40B4-BE49-F238E27FC236}">
                <a16:creationId xmlns:a16="http://schemas.microsoft.com/office/drawing/2014/main" id="{D6EEBA89-AF5E-4738-BB00-12F364589C7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51065651"/>
              </p:ext>
            </p:extLst>
          </p:nvPr>
        </p:nvGraphicFramePr>
        <p:xfrm>
          <a:off x="6735621" y="1517905"/>
          <a:ext cx="5454650" cy="498003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3548690">
                  <a:extLst>
                    <a:ext uri="{9D8B030D-6E8A-4147-A177-3AD203B41FA5}">
                      <a16:colId xmlns:a16="http://schemas.microsoft.com/office/drawing/2014/main" val="1697490510"/>
                    </a:ext>
                  </a:extLst>
                </a:gridCol>
                <a:gridCol w="1905960">
                  <a:extLst>
                    <a:ext uri="{9D8B030D-6E8A-4147-A177-3AD203B41FA5}">
                      <a16:colId xmlns:a16="http://schemas.microsoft.com/office/drawing/2014/main" val="2312480290"/>
                    </a:ext>
                  </a:extLst>
                </a:gridCol>
              </a:tblGrid>
              <a:tr h="996006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8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la  s p </a:t>
                      </a:r>
                      <a:r>
                        <a:rPr lang="en-GB" sz="2800" b="1" dirty="0">
                          <a:latin typeface="Century Gothic" panose="020B0502020202020204" pitchFamily="34" charset="0"/>
                        </a:rPr>
                        <a:t>é </a:t>
                      </a:r>
                      <a:r>
                        <a:rPr lang="en-GB" sz="28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c i a l i t é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800"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573754542"/>
                  </a:ext>
                </a:extLst>
              </a:tr>
              <a:tr h="996006">
                <a:tc>
                  <a:txBody>
                    <a:bodyPr/>
                    <a:lstStyle/>
                    <a:p>
                      <a:pPr algn="ctr"/>
                      <a:r>
                        <a:rPr lang="en-GB" sz="28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d </a:t>
                      </a:r>
                      <a:r>
                        <a:rPr lang="en-GB" sz="2800" b="1" dirty="0">
                          <a:latin typeface="Century Gothic" panose="020B0502020202020204" pitchFamily="34" charset="0"/>
                        </a:rPr>
                        <a:t>é</a:t>
                      </a:r>
                      <a:r>
                        <a:rPr lang="en-GB" sz="28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 c o r é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800" dirty="0"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342467240"/>
                  </a:ext>
                </a:extLst>
              </a:tr>
              <a:tr h="996006">
                <a:tc>
                  <a:txBody>
                    <a:bodyPr/>
                    <a:lstStyle/>
                    <a:p>
                      <a:pPr algn="ctr"/>
                      <a:r>
                        <a:rPr lang="en-GB" sz="28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la   f ê t e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800" dirty="0"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411902142"/>
                  </a:ext>
                </a:extLst>
              </a:tr>
              <a:tr h="996006">
                <a:tc>
                  <a:txBody>
                    <a:bodyPr/>
                    <a:lstStyle/>
                    <a:p>
                      <a:pPr algn="ctr"/>
                      <a:r>
                        <a:rPr lang="en-GB" sz="28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c é l é b r é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800" dirty="0"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471003426"/>
                  </a:ext>
                </a:extLst>
              </a:tr>
              <a:tr h="996006">
                <a:tc>
                  <a:txBody>
                    <a:bodyPr/>
                    <a:lstStyle/>
                    <a:p>
                      <a:pPr algn="ctr"/>
                      <a:r>
                        <a:rPr lang="en-GB" sz="28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la  l u m i è r e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800" dirty="0"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143812263"/>
                  </a:ext>
                </a:extLst>
              </a:tr>
            </a:tbl>
          </a:graphicData>
        </a:graphic>
      </p:graphicFrame>
      <p:sp>
        <p:nvSpPr>
          <p:cNvPr id="35" name="Rectangle: Rounded Corners 34">
            <a:extLst>
              <a:ext uri="{FF2B5EF4-FFF2-40B4-BE49-F238E27FC236}">
                <a16:creationId xmlns:a16="http://schemas.microsoft.com/office/drawing/2014/main" id="{35D0C8BE-BC63-4F24-8653-C50F27D83CF2}"/>
              </a:ext>
            </a:extLst>
          </p:cNvPr>
          <p:cNvSpPr/>
          <p:nvPr/>
        </p:nvSpPr>
        <p:spPr>
          <a:xfrm>
            <a:off x="9814651" y="1817542"/>
            <a:ext cx="323850" cy="495300"/>
          </a:xfrm>
          <a:prstGeom prst="roundRect">
            <a:avLst/>
          </a:prstGeom>
          <a:solidFill>
            <a:srgbClr val="FF00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</a:rPr>
              <a:t>_</a:t>
            </a:r>
          </a:p>
        </p:txBody>
      </p:sp>
      <p:sp>
        <p:nvSpPr>
          <p:cNvPr id="36" name="CustomShape 23">
            <a:hlinkClick r:id="" action="ppaction://noaction">
              <a:snd r:embed="rId10" name="VT2W4S4_8.wav"/>
            </a:hlinkClick>
            <a:extLst>
              <a:ext uri="{FF2B5EF4-FFF2-40B4-BE49-F238E27FC236}">
                <a16:creationId xmlns:a16="http://schemas.microsoft.com/office/drawing/2014/main" id="{752DB7C9-0F6B-47E7-A388-E02AAEE615BB}"/>
              </a:ext>
            </a:extLst>
          </p:cNvPr>
          <p:cNvSpPr/>
          <p:nvPr/>
        </p:nvSpPr>
        <p:spPr>
          <a:xfrm>
            <a:off x="6145279" y="1801390"/>
            <a:ext cx="498726" cy="461665"/>
          </a:xfrm>
          <a:prstGeom prst="actionButtonBlank">
            <a:avLst/>
          </a:prstGeom>
          <a:solidFill>
            <a:srgbClr val="EFF9FB"/>
          </a:solidFill>
          <a:ln>
            <a:solidFill>
              <a:schemeClr val="accent3">
                <a:lumMod val="75000"/>
              </a:schemeClr>
            </a:solidFill>
            <a:round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400" b="1" spc="-1" dirty="0">
                <a:solidFill>
                  <a:srgbClr val="FF0000"/>
                </a:solidFill>
                <a:latin typeface="Century Gothic" panose="020B0502020202020204" pitchFamily="34" charset="0"/>
                <a:ea typeface="DejaVu Sans"/>
              </a:rPr>
              <a:t>6</a:t>
            </a:r>
            <a:endParaRPr kumimoji="0" lang="en-GB" sz="2400" b="1" i="0" strike="noStrike" kern="1200" cap="none" spc="-1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37" name="CustomShape 23">
            <a:hlinkClick r:id="" action="ppaction://noaction">
              <a:snd r:embed="rId11" name="VT2W4S4_9.wav"/>
            </a:hlinkClick>
            <a:extLst>
              <a:ext uri="{FF2B5EF4-FFF2-40B4-BE49-F238E27FC236}">
                <a16:creationId xmlns:a16="http://schemas.microsoft.com/office/drawing/2014/main" id="{622F4EA2-00E6-4F8A-92DA-0CA27E91F2F8}"/>
              </a:ext>
            </a:extLst>
          </p:cNvPr>
          <p:cNvSpPr/>
          <p:nvPr/>
        </p:nvSpPr>
        <p:spPr>
          <a:xfrm>
            <a:off x="6151422" y="2800002"/>
            <a:ext cx="498726" cy="461665"/>
          </a:xfrm>
          <a:prstGeom prst="actionButtonBlank">
            <a:avLst/>
          </a:prstGeom>
          <a:solidFill>
            <a:srgbClr val="EFF9FB"/>
          </a:solidFill>
          <a:ln>
            <a:solidFill>
              <a:schemeClr val="accent3">
                <a:lumMod val="75000"/>
              </a:schemeClr>
            </a:solidFill>
            <a:round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-1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DejaVu Sans"/>
              </a:rPr>
              <a:t>7</a:t>
            </a:r>
            <a:endParaRPr kumimoji="0" lang="en-GB" sz="24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38" name="CustomShape 23">
            <a:hlinkClick r:id="" action="ppaction://noaction">
              <a:snd r:embed="rId12" name="VT2W4S4_10.wav"/>
            </a:hlinkClick>
            <a:extLst>
              <a:ext uri="{FF2B5EF4-FFF2-40B4-BE49-F238E27FC236}">
                <a16:creationId xmlns:a16="http://schemas.microsoft.com/office/drawing/2014/main" id="{8BA41D07-FE76-4C84-84CB-9621C86FF14A}"/>
              </a:ext>
            </a:extLst>
          </p:cNvPr>
          <p:cNvSpPr/>
          <p:nvPr/>
        </p:nvSpPr>
        <p:spPr>
          <a:xfrm>
            <a:off x="6144570" y="3891287"/>
            <a:ext cx="498726" cy="461665"/>
          </a:xfrm>
          <a:prstGeom prst="actionButtonBlank">
            <a:avLst/>
          </a:prstGeom>
          <a:solidFill>
            <a:srgbClr val="EFF9FB"/>
          </a:solidFill>
          <a:ln>
            <a:solidFill>
              <a:schemeClr val="accent3">
                <a:lumMod val="75000"/>
              </a:schemeClr>
            </a:solidFill>
            <a:round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-1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DejaVu Sans"/>
              </a:rPr>
              <a:t>8</a:t>
            </a:r>
            <a:endParaRPr kumimoji="0" lang="en-GB" sz="24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39" name="CustomShape 23">
            <a:hlinkClick r:id="" action="ppaction://noaction">
              <a:snd r:embed="rId13" name="VT2W4S4_11.wav"/>
            </a:hlinkClick>
            <a:extLst>
              <a:ext uri="{FF2B5EF4-FFF2-40B4-BE49-F238E27FC236}">
                <a16:creationId xmlns:a16="http://schemas.microsoft.com/office/drawing/2014/main" id="{1444CAEA-391E-444A-ACC7-E78FCAD65CA5}"/>
              </a:ext>
            </a:extLst>
          </p:cNvPr>
          <p:cNvSpPr/>
          <p:nvPr/>
        </p:nvSpPr>
        <p:spPr>
          <a:xfrm>
            <a:off x="6147996" y="4866039"/>
            <a:ext cx="498726" cy="461665"/>
          </a:xfrm>
          <a:prstGeom prst="actionButtonBlank">
            <a:avLst/>
          </a:prstGeom>
          <a:solidFill>
            <a:srgbClr val="EFF9FB"/>
          </a:solidFill>
          <a:ln>
            <a:solidFill>
              <a:schemeClr val="accent3">
                <a:lumMod val="75000"/>
              </a:schemeClr>
            </a:solidFill>
            <a:round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-1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DejaVu Sans"/>
              </a:rPr>
              <a:t>9</a:t>
            </a:r>
            <a:endParaRPr kumimoji="0" lang="en-GB" sz="24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40" name="CustomShape 23">
            <a:hlinkClick r:id="" action="ppaction://noaction">
              <a:snd r:embed="rId14" name="VT2W4S4_12.wav"/>
            </a:hlinkClick>
            <a:extLst>
              <a:ext uri="{FF2B5EF4-FFF2-40B4-BE49-F238E27FC236}">
                <a16:creationId xmlns:a16="http://schemas.microsoft.com/office/drawing/2014/main" id="{DC90D42A-27F4-4555-9BF3-802E854BB622}"/>
              </a:ext>
            </a:extLst>
          </p:cNvPr>
          <p:cNvSpPr/>
          <p:nvPr/>
        </p:nvSpPr>
        <p:spPr>
          <a:xfrm>
            <a:off x="6144570" y="5840791"/>
            <a:ext cx="498726" cy="461665"/>
          </a:xfrm>
          <a:prstGeom prst="actionButtonBlank">
            <a:avLst/>
          </a:prstGeom>
          <a:solidFill>
            <a:srgbClr val="EFF9FB"/>
          </a:solidFill>
          <a:ln>
            <a:solidFill>
              <a:schemeClr val="accent3">
                <a:lumMod val="75000"/>
              </a:schemeClr>
            </a:solidFill>
            <a:round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-1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DejaVu Sans"/>
              </a:rPr>
              <a:t>10</a:t>
            </a:r>
            <a:endParaRPr kumimoji="0" lang="en-GB" sz="20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41" name="Rectangle: Rounded Corners 40">
            <a:extLst>
              <a:ext uri="{FF2B5EF4-FFF2-40B4-BE49-F238E27FC236}">
                <a16:creationId xmlns:a16="http://schemas.microsoft.com/office/drawing/2014/main" id="{843E6F4E-489C-46CD-9A90-FCAF0CC4D5F7}"/>
              </a:ext>
            </a:extLst>
          </p:cNvPr>
          <p:cNvSpPr/>
          <p:nvPr/>
        </p:nvSpPr>
        <p:spPr>
          <a:xfrm>
            <a:off x="9114972" y="2758286"/>
            <a:ext cx="323850" cy="495300"/>
          </a:xfrm>
          <a:prstGeom prst="roundRect">
            <a:avLst/>
          </a:prstGeom>
          <a:solidFill>
            <a:srgbClr val="FF00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</a:rPr>
              <a:t>_</a:t>
            </a:r>
          </a:p>
        </p:txBody>
      </p:sp>
      <p:sp>
        <p:nvSpPr>
          <p:cNvPr id="42" name="Rectangle: Rounded Corners 41">
            <a:extLst>
              <a:ext uri="{FF2B5EF4-FFF2-40B4-BE49-F238E27FC236}">
                <a16:creationId xmlns:a16="http://schemas.microsoft.com/office/drawing/2014/main" id="{627A8FAB-ECAB-4120-9BC9-55A462F1C0C8}"/>
              </a:ext>
            </a:extLst>
          </p:cNvPr>
          <p:cNvSpPr/>
          <p:nvPr/>
        </p:nvSpPr>
        <p:spPr>
          <a:xfrm>
            <a:off x="9024370" y="3724220"/>
            <a:ext cx="323850" cy="495300"/>
          </a:xfrm>
          <a:prstGeom prst="roundRect">
            <a:avLst/>
          </a:prstGeom>
          <a:solidFill>
            <a:srgbClr val="FF00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</a:rPr>
              <a:t>_</a:t>
            </a:r>
          </a:p>
        </p:txBody>
      </p:sp>
      <p:sp>
        <p:nvSpPr>
          <p:cNvPr id="43" name="Rectangle: Rounded Corners 42">
            <a:extLst>
              <a:ext uri="{FF2B5EF4-FFF2-40B4-BE49-F238E27FC236}">
                <a16:creationId xmlns:a16="http://schemas.microsoft.com/office/drawing/2014/main" id="{97B06F05-555D-4E87-AF39-3FD17F66CA78}"/>
              </a:ext>
            </a:extLst>
          </p:cNvPr>
          <p:cNvSpPr/>
          <p:nvPr/>
        </p:nvSpPr>
        <p:spPr>
          <a:xfrm>
            <a:off x="9193632" y="4730407"/>
            <a:ext cx="323850" cy="495300"/>
          </a:xfrm>
          <a:prstGeom prst="roundRect">
            <a:avLst/>
          </a:prstGeom>
          <a:solidFill>
            <a:srgbClr val="FF00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</a:rPr>
              <a:t>_</a:t>
            </a:r>
          </a:p>
        </p:txBody>
      </p:sp>
      <p:sp>
        <p:nvSpPr>
          <p:cNvPr id="44" name="Rectangle: Rounded Corners 43">
            <a:extLst>
              <a:ext uri="{FF2B5EF4-FFF2-40B4-BE49-F238E27FC236}">
                <a16:creationId xmlns:a16="http://schemas.microsoft.com/office/drawing/2014/main" id="{17BCFA0B-C35E-4BD4-8280-B28A38A52F9F}"/>
              </a:ext>
            </a:extLst>
          </p:cNvPr>
          <p:cNvSpPr/>
          <p:nvPr/>
        </p:nvSpPr>
        <p:spPr>
          <a:xfrm>
            <a:off x="9438822" y="5721778"/>
            <a:ext cx="323850" cy="495300"/>
          </a:xfrm>
          <a:prstGeom prst="roundRect">
            <a:avLst/>
          </a:prstGeom>
          <a:solidFill>
            <a:srgbClr val="FF00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</a:rPr>
              <a:t>_</a:t>
            </a:r>
          </a:p>
        </p:txBody>
      </p:sp>
      <p:pic>
        <p:nvPicPr>
          <p:cNvPr id="45" name="Graphic 44" descr="Teacher">
            <a:extLst>
              <a:ext uri="{FF2B5EF4-FFF2-40B4-BE49-F238E27FC236}">
                <a16:creationId xmlns:a16="http://schemas.microsoft.com/office/drawing/2014/main" id="{F986191B-345F-465F-8E12-64B8A91A5C5A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6"/>
              </a:ext>
            </a:extLst>
          </a:blip>
          <a:stretch>
            <a:fillRect/>
          </a:stretch>
        </p:blipFill>
        <p:spPr>
          <a:xfrm>
            <a:off x="168785" y="50415"/>
            <a:ext cx="914400" cy="914400"/>
          </a:xfrm>
          <a:prstGeom prst="rect">
            <a:avLst/>
          </a:prstGeom>
        </p:spPr>
      </p:pic>
      <p:sp>
        <p:nvSpPr>
          <p:cNvPr id="47" name="Speech Bubble: Rectangle with Corners Rounded 46">
            <a:extLst>
              <a:ext uri="{FF2B5EF4-FFF2-40B4-BE49-F238E27FC236}">
                <a16:creationId xmlns:a16="http://schemas.microsoft.com/office/drawing/2014/main" id="{6C26E6AB-48B3-4DBB-A88C-066F44B05D43}"/>
              </a:ext>
            </a:extLst>
          </p:cNvPr>
          <p:cNvSpPr/>
          <p:nvPr/>
        </p:nvSpPr>
        <p:spPr>
          <a:xfrm>
            <a:off x="1281424" y="231565"/>
            <a:ext cx="3913004" cy="547644"/>
          </a:xfrm>
          <a:prstGeom prst="wedgeRoundRectCallout">
            <a:avLst>
              <a:gd name="adj1" fmla="val -53936"/>
              <a:gd name="adj2" fmla="val 10200"/>
              <a:gd name="adj3" fmla="val 16667"/>
            </a:avLst>
          </a:prstGeom>
          <a:solidFill>
            <a:schemeClr val="bg1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</a:rPr>
              <a:t>. Écoute les noms des animaux. C’est [ien] ou [(a)in]?</a:t>
            </a: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</a:endParaRPr>
          </a:p>
        </p:txBody>
      </p:sp>
      <p:sp>
        <p:nvSpPr>
          <p:cNvPr id="49" name="CustomShape 7">
            <a:extLst>
              <a:ext uri="{FF2B5EF4-FFF2-40B4-BE49-F238E27FC236}">
                <a16:creationId xmlns:a16="http://schemas.microsoft.com/office/drawing/2014/main" id="{E6BAD8D2-A289-4D0D-9209-FD0D3B7F8B5E}"/>
              </a:ext>
            </a:extLst>
          </p:cNvPr>
          <p:cNvSpPr/>
          <p:nvPr/>
        </p:nvSpPr>
        <p:spPr>
          <a:xfrm>
            <a:off x="1236419" y="277716"/>
            <a:ext cx="3976531" cy="455341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4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51" name="Speech Bubble: Rectangle with Corners Rounded 50">
            <a:extLst>
              <a:ext uri="{FF2B5EF4-FFF2-40B4-BE49-F238E27FC236}">
                <a16:creationId xmlns:a16="http://schemas.microsoft.com/office/drawing/2014/main" id="{C2A78907-04C7-4172-82B8-3D47FF2F9AAF}"/>
              </a:ext>
            </a:extLst>
          </p:cNvPr>
          <p:cNvSpPr/>
          <p:nvPr/>
        </p:nvSpPr>
        <p:spPr>
          <a:xfrm>
            <a:off x="1237230" y="846582"/>
            <a:ext cx="3913004" cy="547644"/>
          </a:xfrm>
          <a:prstGeom prst="wedgeRoundRectCallout">
            <a:avLst>
              <a:gd name="adj1" fmla="val -53936"/>
              <a:gd name="adj2" fmla="val 10200"/>
              <a:gd name="adj3" fmla="val 16667"/>
            </a:avLst>
          </a:prstGeom>
          <a:solidFill>
            <a:schemeClr val="bg1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</a:rPr>
              <a:t>. Écoute les noms des animaux. C’est [ien] ou [(a)in]?</a:t>
            </a: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</a:endParaRPr>
          </a:p>
        </p:txBody>
      </p:sp>
      <p:sp>
        <p:nvSpPr>
          <p:cNvPr id="23" name="TextBox 22">
            <a:hlinkClick r:id="" action="ppaction://noaction">
              <a:snd r:embed="rId17" name="VT2W4S4_2.wav"/>
            </a:hlinkClick>
            <a:extLst>
              <a:ext uri="{FF2B5EF4-FFF2-40B4-BE49-F238E27FC236}">
                <a16:creationId xmlns:a16="http://schemas.microsoft.com/office/drawing/2014/main" id="{35CF9646-73BC-4E5A-8AB9-D877A08975E8}"/>
              </a:ext>
            </a:extLst>
          </p:cNvPr>
          <p:cNvSpPr txBox="1"/>
          <p:nvPr/>
        </p:nvSpPr>
        <p:spPr>
          <a:xfrm>
            <a:off x="1232782" y="873782"/>
            <a:ext cx="394978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Puis</a:t>
            </a: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, </a:t>
            </a:r>
            <a:r>
              <a:rPr kumimoji="0" lang="en-GB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prononce</a:t>
            </a: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 les mots.</a:t>
            </a:r>
          </a:p>
        </p:txBody>
      </p:sp>
      <p:pic>
        <p:nvPicPr>
          <p:cNvPr id="7" name="Picture 6" descr="Icon&#10;&#10;Description automatically generated">
            <a:extLst>
              <a:ext uri="{FF2B5EF4-FFF2-40B4-BE49-F238E27FC236}">
                <a16:creationId xmlns:a16="http://schemas.microsoft.com/office/drawing/2014/main" id="{E2DB315B-2C72-4564-BC1F-6DDC16272332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2754" y="2491537"/>
            <a:ext cx="514400" cy="1028799"/>
          </a:xfrm>
          <a:prstGeom prst="rect">
            <a:avLst/>
          </a:prstGeom>
        </p:spPr>
      </p:pic>
      <p:pic>
        <p:nvPicPr>
          <p:cNvPr id="53" name="Picture 52">
            <a:extLst>
              <a:ext uri="{FF2B5EF4-FFF2-40B4-BE49-F238E27FC236}">
                <a16:creationId xmlns:a16="http://schemas.microsoft.com/office/drawing/2014/main" id="{84514E2D-B4CC-47E2-AC56-44108261779A}"/>
              </a:ext>
            </a:extLst>
          </p:cNvPr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23826" y="1544400"/>
            <a:ext cx="972827" cy="1089419"/>
          </a:xfrm>
          <a:prstGeom prst="rect">
            <a:avLst/>
          </a:prstGeom>
        </p:spPr>
      </p:pic>
      <p:grpSp>
        <p:nvGrpSpPr>
          <p:cNvPr id="59" name="Group 58">
            <a:extLst>
              <a:ext uri="{FF2B5EF4-FFF2-40B4-BE49-F238E27FC236}">
                <a16:creationId xmlns:a16="http://schemas.microsoft.com/office/drawing/2014/main" id="{35618936-7DCC-4C31-BDD0-3077D1C3CEC1}"/>
              </a:ext>
            </a:extLst>
          </p:cNvPr>
          <p:cNvGrpSpPr/>
          <p:nvPr/>
        </p:nvGrpSpPr>
        <p:grpSpPr>
          <a:xfrm>
            <a:off x="10512453" y="3480322"/>
            <a:ext cx="1518159" cy="983095"/>
            <a:chOff x="199103" y="494279"/>
            <a:chExt cx="3431183" cy="2104280"/>
          </a:xfrm>
        </p:grpSpPr>
        <p:pic>
          <p:nvPicPr>
            <p:cNvPr id="63" name="Picture 62">
              <a:extLst>
                <a:ext uri="{FF2B5EF4-FFF2-40B4-BE49-F238E27FC236}">
                  <a16:creationId xmlns:a16="http://schemas.microsoft.com/office/drawing/2014/main" id="{9DAD1234-410B-4C90-AB97-10E581773E55}"/>
                </a:ext>
              </a:extLst>
            </p:cNvPr>
            <p:cNvPicPr>
              <a:picLocks noChangeAspect="1"/>
            </p:cNvPicPr>
            <p:nvPr/>
          </p:nvPicPr>
          <p:blipFill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52926" y="660939"/>
              <a:ext cx="2024310" cy="1799738"/>
            </a:xfrm>
            <a:prstGeom prst="rect">
              <a:avLst/>
            </a:prstGeom>
          </p:spPr>
        </p:pic>
        <p:pic>
          <p:nvPicPr>
            <p:cNvPr id="65" name="Picture 64">
              <a:extLst>
                <a:ext uri="{FF2B5EF4-FFF2-40B4-BE49-F238E27FC236}">
                  <a16:creationId xmlns:a16="http://schemas.microsoft.com/office/drawing/2014/main" id="{D3EDE8AB-63FC-409A-9BB1-A4D0C8D707E8}"/>
                </a:ext>
              </a:extLst>
            </p:cNvPr>
            <p:cNvPicPr>
              <a:picLocks noChangeAspect="1"/>
            </p:cNvPicPr>
            <p:nvPr/>
          </p:nvPicPr>
          <p:blipFill>
            <a:blip r:embed="rId2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99103" y="494279"/>
              <a:ext cx="3431183" cy="2104280"/>
            </a:xfrm>
            <a:prstGeom prst="rect">
              <a:avLst/>
            </a:prstGeom>
          </p:spPr>
        </p:pic>
      </p:grpSp>
      <p:pic>
        <p:nvPicPr>
          <p:cNvPr id="13" name="Picture 12" descr="A picture containing building, roof&#10;&#10;Description automatically generated">
            <a:extLst>
              <a:ext uri="{FF2B5EF4-FFF2-40B4-BE49-F238E27FC236}">
                <a16:creationId xmlns:a16="http://schemas.microsoft.com/office/drawing/2014/main" id="{81BD37F2-0BD3-4850-A84C-9563E9BAFDD7}"/>
              </a:ext>
            </a:extLst>
          </p:cNvPr>
          <p:cNvPicPr>
            <a:picLocks noChangeAspect="1"/>
          </p:cNvPicPr>
          <p:nvPr/>
        </p:nvPicPr>
        <p:blipFill>
          <a:blip r:embed="rId22">
            <a:clrChange>
              <a:clrFrom>
                <a:srgbClr val="FDFDFD"/>
              </a:clrFrom>
              <a:clrTo>
                <a:srgbClr val="FDFDFD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26435" y="4550758"/>
            <a:ext cx="955746" cy="934694"/>
          </a:xfrm>
          <a:prstGeom prst="rect">
            <a:avLst/>
          </a:prstGeom>
        </p:spPr>
      </p:pic>
      <p:pic>
        <p:nvPicPr>
          <p:cNvPr id="15" name="Picture 14" descr="Background pattern&#10;&#10;Description automatically generated with medium confidence">
            <a:extLst>
              <a:ext uri="{FF2B5EF4-FFF2-40B4-BE49-F238E27FC236}">
                <a16:creationId xmlns:a16="http://schemas.microsoft.com/office/drawing/2014/main" id="{CF25AF06-2A3B-4D33-B3DA-958273A10FAC}"/>
              </a:ext>
            </a:extLst>
          </p:cNvPr>
          <p:cNvPicPr>
            <a:picLocks noChangeAspect="1"/>
          </p:cNvPicPr>
          <p:nvPr/>
        </p:nvPicPr>
        <p:blipFill>
          <a:blip r:embed="rId2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12453" y="2493998"/>
            <a:ext cx="1394416" cy="999770"/>
          </a:xfrm>
          <a:prstGeom prst="rect">
            <a:avLst/>
          </a:prstGeom>
        </p:spPr>
      </p:pic>
      <p:pic>
        <p:nvPicPr>
          <p:cNvPr id="17" name="Picture 16" descr="Icon&#10;&#10;Description automatically generated with low confidence">
            <a:extLst>
              <a:ext uri="{FF2B5EF4-FFF2-40B4-BE49-F238E27FC236}">
                <a16:creationId xmlns:a16="http://schemas.microsoft.com/office/drawing/2014/main" id="{CFEABF7C-514A-4166-81E9-884492A829D5}"/>
              </a:ext>
            </a:extLst>
          </p:cNvPr>
          <p:cNvPicPr>
            <a:picLocks noChangeAspect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56069" y="5533097"/>
            <a:ext cx="830926" cy="872662"/>
          </a:xfrm>
          <a:prstGeom prst="rect">
            <a:avLst/>
          </a:prstGeom>
        </p:spPr>
      </p:pic>
      <p:pic>
        <p:nvPicPr>
          <p:cNvPr id="19" name="Picture 18" descr="Diagram&#10;&#10;Description automatically generated with medium confidence">
            <a:extLst>
              <a:ext uri="{FF2B5EF4-FFF2-40B4-BE49-F238E27FC236}">
                <a16:creationId xmlns:a16="http://schemas.microsoft.com/office/drawing/2014/main" id="{11A605AF-AB7B-4CB8-A942-9AB54FC88626}"/>
              </a:ext>
            </a:extLst>
          </p:cNvPr>
          <p:cNvPicPr>
            <a:picLocks noChangeAspect="1"/>
          </p:cNvPicPr>
          <p:nvPr/>
        </p:nvPicPr>
        <p:blipFill>
          <a:blip r:embed="rId2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54303" y="3562851"/>
            <a:ext cx="1795584" cy="923607"/>
          </a:xfrm>
          <a:prstGeom prst="rect">
            <a:avLst/>
          </a:prstGeom>
        </p:spPr>
      </p:pic>
      <p:pic>
        <p:nvPicPr>
          <p:cNvPr id="21" name="Picture 20" descr="A close-up of a wallet&#10;&#10;Description automatically generated with low confidence">
            <a:extLst>
              <a:ext uri="{FF2B5EF4-FFF2-40B4-BE49-F238E27FC236}">
                <a16:creationId xmlns:a16="http://schemas.microsoft.com/office/drawing/2014/main" id="{E90F6246-EB6B-4073-8D2F-E93B871EABB8}"/>
              </a:ext>
            </a:extLst>
          </p:cNvPr>
          <p:cNvPicPr>
            <a:picLocks noChangeAspect="1"/>
          </p:cNvPicPr>
          <p:nvPr/>
        </p:nvPicPr>
        <p:blipFill>
          <a:blip r:embed="rId26">
            <a:clrChange>
              <a:clrFrom>
                <a:srgbClr val="F7F7F7"/>
              </a:clrFrom>
              <a:clrTo>
                <a:srgbClr val="F7F7F7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94073" y="5482786"/>
            <a:ext cx="1855814" cy="1089420"/>
          </a:xfrm>
          <a:prstGeom prst="rect">
            <a:avLst/>
          </a:prstGeom>
        </p:spPr>
      </p:pic>
      <p:sp>
        <p:nvSpPr>
          <p:cNvPr id="22" name="Rectangle 21">
            <a:extLst>
              <a:ext uri="{FF2B5EF4-FFF2-40B4-BE49-F238E27FC236}">
                <a16:creationId xmlns:a16="http://schemas.microsoft.com/office/drawing/2014/main" id="{3100CADC-64D9-45BD-9495-E4456F9BE515}"/>
              </a:ext>
            </a:extLst>
          </p:cNvPr>
          <p:cNvSpPr/>
          <p:nvPr/>
        </p:nvSpPr>
        <p:spPr>
          <a:xfrm>
            <a:off x="4434584" y="5980186"/>
            <a:ext cx="1374546" cy="277320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  <a:ln>
            <a:solidFill>
              <a:srgbClr val="FFD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6" name="TextBox 65">
            <a:extLst>
              <a:ext uri="{FF2B5EF4-FFF2-40B4-BE49-F238E27FC236}">
                <a16:creationId xmlns:a16="http://schemas.microsoft.com/office/drawing/2014/main" id="{1602EFFA-0D7B-40D8-A282-C220E1F7575E}"/>
              </a:ext>
            </a:extLst>
          </p:cNvPr>
          <p:cNvSpPr txBox="1"/>
          <p:nvPr/>
        </p:nvSpPr>
        <p:spPr>
          <a:xfrm>
            <a:off x="4626435" y="5830907"/>
            <a:ext cx="123126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dirty="0">
                <a:solidFill>
                  <a:srgbClr val="FFD600"/>
                </a:solidFill>
                <a:latin typeface="Bauhaus 93" panose="04030905020B02020C02" pitchFamily="82" charset="0"/>
              </a:rPr>
              <a:t>show</a:t>
            </a:r>
          </a:p>
        </p:txBody>
      </p:sp>
      <p:pic>
        <p:nvPicPr>
          <p:cNvPr id="68" name="Picture 67" descr="A group of toy figurines&#10;&#10;Description automatically generated with low confidence">
            <a:extLst>
              <a:ext uri="{FF2B5EF4-FFF2-40B4-BE49-F238E27FC236}">
                <a16:creationId xmlns:a16="http://schemas.microsoft.com/office/drawing/2014/main" id="{34C55D2C-1DDA-4761-9845-DD6AE8748810}"/>
              </a:ext>
            </a:extLst>
          </p:cNvPr>
          <p:cNvPicPr>
            <a:picLocks noChangeAspect="1"/>
          </p:cNvPicPr>
          <p:nvPr/>
        </p:nvPicPr>
        <p:blipFill>
          <a:blip r:embed="rId2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79845" y="4425104"/>
            <a:ext cx="1583373" cy="1186001"/>
          </a:xfrm>
          <a:prstGeom prst="rect">
            <a:avLst/>
          </a:prstGeom>
        </p:spPr>
      </p:pic>
      <p:pic>
        <p:nvPicPr>
          <p:cNvPr id="70" name="Picture 69" descr="A picture containing clipart&#10;&#10;Description automatically generated">
            <a:extLst>
              <a:ext uri="{FF2B5EF4-FFF2-40B4-BE49-F238E27FC236}">
                <a16:creationId xmlns:a16="http://schemas.microsoft.com/office/drawing/2014/main" id="{8EDA1535-A6B8-4D20-9584-E65BCBFE4DEB}"/>
              </a:ext>
            </a:extLst>
          </p:cNvPr>
          <p:cNvPicPr>
            <a:picLocks noChangeAspect="1"/>
          </p:cNvPicPr>
          <p:nvPr/>
        </p:nvPicPr>
        <p:blipFill>
          <a:blip r:embed="rId28">
            <a:clrChange>
              <a:clrFrom>
                <a:srgbClr val="F4F4F4"/>
              </a:clrFrom>
              <a:clrTo>
                <a:srgbClr val="F4F4F4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01088" y="1667629"/>
            <a:ext cx="1572163" cy="796032"/>
          </a:xfrm>
          <a:prstGeom prst="rect">
            <a:avLst/>
          </a:prstGeom>
        </p:spPr>
      </p:pic>
      <p:sp>
        <p:nvSpPr>
          <p:cNvPr id="3" name="TextBox 2">
            <a:hlinkClick r:id="" action="ppaction://noaction">
              <a:snd r:embed="rId29" name="3_1.wav"/>
            </a:hlinkClick>
            <a:extLst>
              <a:ext uri="{FF2B5EF4-FFF2-40B4-BE49-F238E27FC236}">
                <a16:creationId xmlns:a16="http://schemas.microsoft.com/office/drawing/2014/main" id="{F7EB0BB7-97E3-57D9-BD29-CDCE5FCBEDA9}"/>
              </a:ext>
            </a:extLst>
          </p:cNvPr>
          <p:cNvSpPr txBox="1"/>
          <p:nvPr/>
        </p:nvSpPr>
        <p:spPr>
          <a:xfrm>
            <a:off x="1281424" y="281468"/>
            <a:ext cx="406072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Écoute</a:t>
            </a:r>
            <a:r>
              <a:rPr lang="en-GB" sz="24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 et </a:t>
            </a:r>
            <a:r>
              <a:rPr lang="en-GB" sz="2400" b="1" dirty="0" err="1">
                <a:solidFill>
                  <a:srgbClr val="002060"/>
                </a:solidFill>
                <a:latin typeface="Century Gothic" panose="020B0502020202020204" pitchFamily="34" charset="0"/>
                <a:hlinkClick r:id="" action="ppaction://noaction">
                  <a:snd r:embed="rId30" name="VT2W4S4_1.wav"/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écris</a:t>
            </a:r>
            <a:r>
              <a:rPr lang="en-GB" sz="24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 [e] </a:t>
            </a:r>
            <a:r>
              <a:rPr lang="en-GB" sz="24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ou</a:t>
            </a:r>
            <a:r>
              <a:rPr lang="en-GB" sz="24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 [é].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430435A-B448-86C7-1138-D866C04B3A2C}"/>
              </a:ext>
            </a:extLst>
          </p:cNvPr>
          <p:cNvSpPr txBox="1"/>
          <p:nvPr/>
        </p:nvSpPr>
        <p:spPr>
          <a:xfrm>
            <a:off x="6176547" y="3891286"/>
            <a:ext cx="45345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GB" sz="24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cs typeface="Arial"/>
              <a:sym typeface="Arial"/>
            </a:endParaRPr>
          </a:p>
        </p:txBody>
      </p:sp>
      <p:sp>
        <p:nvSpPr>
          <p:cNvPr id="9" name="TextBox 8">
            <a:hlinkClick r:id="" action="ppaction://noaction">
              <a:snd r:embed="rId12" name="VT2W4S4_10.wav"/>
            </a:hlinkClick>
            <a:extLst>
              <a:ext uri="{FF2B5EF4-FFF2-40B4-BE49-F238E27FC236}">
                <a16:creationId xmlns:a16="http://schemas.microsoft.com/office/drawing/2014/main" id="{55BCBB31-0B26-0B49-3159-0AEAB42FF18B}"/>
              </a:ext>
            </a:extLst>
          </p:cNvPr>
          <p:cNvSpPr txBox="1"/>
          <p:nvPr/>
        </p:nvSpPr>
        <p:spPr>
          <a:xfrm>
            <a:off x="6090942" y="3858731"/>
            <a:ext cx="53447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GB" sz="24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1649292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ntr" presetSubtype="0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7_4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entr" presetSubtype="0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9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7_4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30" grpId="0" animBg="1"/>
      <p:bldP spid="31" grpId="0" animBg="1"/>
      <p:bldP spid="32" grpId="0" animBg="1"/>
      <p:bldP spid="33" grpId="0" animBg="1"/>
      <p:bldP spid="35" grpId="0" animBg="1"/>
      <p:bldP spid="41" grpId="0" animBg="1"/>
      <p:bldP spid="42" grpId="0" animBg="1"/>
      <p:bldP spid="43" grpId="0" animBg="1"/>
      <p:bldP spid="44" grpId="0" animBg="1"/>
      <p:bldP spid="5" grpId="0"/>
      <p:bldP spid="9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CustomShape 6">
            <a:hlinkClick r:id="" action="ppaction://noaction">
              <a:snd r:embed="rId3" name="VT2W4S5_1.wav"/>
            </a:hlinkClick>
          </p:cNvPr>
          <p:cNvSpPr/>
          <p:nvPr/>
        </p:nvSpPr>
        <p:spPr>
          <a:xfrm>
            <a:off x="0" y="33451"/>
            <a:ext cx="8125560" cy="5173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</a:rPr>
              <a:t>La </a:t>
            </a:r>
            <a:r>
              <a:rPr kumimoji="0" lang="en-GB" sz="2800" b="1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</a:rPr>
              <a:t>présentation</a:t>
            </a:r>
            <a:r>
              <a:rPr kumimoji="0" lang="en-GB" sz="28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</a:rPr>
              <a:t> de Max</a:t>
            </a:r>
            <a:endParaRPr kumimoji="0" lang="en-GB" sz="28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/>
            </a:endParaRPr>
          </a:p>
        </p:txBody>
      </p:sp>
      <p:pic>
        <p:nvPicPr>
          <p:cNvPr id="29" name="Picture 28" descr="Icon&#10;&#10;Description automatically generated">
            <a:extLst>
              <a:ext uri="{FF2B5EF4-FFF2-40B4-BE49-F238E27FC236}">
                <a16:creationId xmlns:a16="http://schemas.microsoft.com/office/drawing/2014/main" id="{96A999E4-763E-497D-9A46-5CA100E0CA4B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89003" y="0"/>
            <a:ext cx="1101542" cy="1101542"/>
          </a:xfrm>
          <a:prstGeom prst="rect">
            <a:avLst/>
          </a:prstGeo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41CFC2B9-E651-4F49-9EBC-A81A350665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315774" y="1033981"/>
            <a:ext cx="648000" cy="374973"/>
          </a:xfrm>
          <a:solidFill>
            <a:srgbClr val="786EB1"/>
          </a:solidFill>
        </p:spPr>
        <p:txBody>
          <a:bodyPr/>
          <a:lstStyle/>
          <a:p>
            <a:pPr algn="ctr"/>
            <a:r>
              <a:rPr lang="en-GB" sz="2000" b="1" dirty="0">
                <a:solidFill>
                  <a:schemeClr val="bg1"/>
                </a:solidFill>
                <a:latin typeface="Century Gothic" panose="020B0502020202020204" pitchFamily="34" charset="0"/>
              </a:rPr>
              <a:t>lire</a:t>
            </a:r>
          </a:p>
        </p:txBody>
      </p:sp>
      <p:sp>
        <p:nvSpPr>
          <p:cNvPr id="2" name="Rectangle 1">
            <a:hlinkClick r:id="" action="ppaction://noaction">
              <a:snd r:embed="rId5" name="VT2W4S5_2.wav"/>
            </a:hlinkClick>
            <a:extLst>
              <a:ext uri="{FF2B5EF4-FFF2-40B4-BE49-F238E27FC236}">
                <a16:creationId xmlns:a16="http://schemas.microsoft.com/office/drawing/2014/main" id="{9FC9D59F-6EB6-41A2-AA30-D5BEB031ED20}"/>
              </a:ext>
            </a:extLst>
          </p:cNvPr>
          <p:cNvSpPr/>
          <p:nvPr/>
        </p:nvSpPr>
        <p:spPr>
          <a:xfrm>
            <a:off x="2492302" y="2055993"/>
            <a:ext cx="9147472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_tradnl" sz="2800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À </a:t>
            </a:r>
            <a:r>
              <a:rPr kumimoji="0" lang="es-ES_tradnl" sz="2800" b="1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l’école</a:t>
            </a:r>
            <a:r>
              <a:rPr kumimoji="0" lang="es-ES_tradnl" sz="2800" b="0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Max </a:t>
            </a:r>
            <a:r>
              <a:rPr kumimoji="0" lang="es-ES_tradnl" sz="2800" b="1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étudie</a:t>
            </a:r>
            <a:r>
              <a:rPr kumimoji="0" lang="es-ES_tradnl" sz="2800" b="0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des fêtes. L’idée est de </a:t>
            </a:r>
            <a:r>
              <a:rPr kumimoji="0" lang="es-ES_tradnl" sz="2800" b="1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trouver </a:t>
            </a:r>
            <a:r>
              <a:rPr kumimoji="0" lang="es-ES_tradnl" sz="2800" b="0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des informations sur un </a:t>
            </a:r>
            <a:r>
              <a:rPr kumimoji="0" lang="es-ES_tradnl" sz="2800" b="1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spectacle</a:t>
            </a:r>
            <a:r>
              <a:rPr kumimoji="0" lang="es-ES_tradnl" sz="2800" b="0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d’</a:t>
            </a:r>
            <a:r>
              <a:rPr kumimoji="0" lang="es-ES_tradnl" sz="2800" b="1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un pays </a:t>
            </a:r>
            <a:r>
              <a:rPr kumimoji="0" lang="es-ES_tradnl" sz="2800" b="0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francophone.  Max </a:t>
            </a:r>
            <a:r>
              <a:rPr kumimoji="0" lang="es-ES_tradnl" sz="2800" b="1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prépare</a:t>
            </a:r>
            <a:r>
              <a:rPr kumimoji="0" lang="es-ES_tradnl" sz="2800" b="0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une présentation </a:t>
            </a:r>
            <a:r>
              <a:rPr kumimoji="0" lang="es-ES_tradnl" sz="2800" b="1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sur </a:t>
            </a:r>
            <a:r>
              <a:rPr kumimoji="0" lang="es-ES_tradnl" sz="2800" b="0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la Fête des </a:t>
            </a:r>
            <a:r>
              <a:rPr kumimoji="0" lang="es-ES_tradnl" sz="2800" b="1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Lumières</a:t>
            </a:r>
            <a:r>
              <a:rPr kumimoji="0" lang="es-ES_tradnl" sz="2800" b="0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à Lyon. Il cherche des infos en ligne et </a:t>
            </a:r>
            <a:r>
              <a:rPr kumimoji="0" lang="es-ES_tradnl" sz="2800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des mots </a:t>
            </a:r>
            <a:r>
              <a:rPr kumimoji="0" lang="es-ES_tradnl" sz="2800" b="0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dans </a:t>
            </a:r>
            <a:r>
              <a:rPr kumimoji="0" lang="es-ES_tradnl" sz="2800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le</a:t>
            </a:r>
            <a:r>
              <a:rPr kumimoji="0" lang="es-ES_tradnl" sz="2800" b="1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dictionnaire</a:t>
            </a:r>
            <a:r>
              <a:rPr kumimoji="0" lang="es-ES_tradnl" sz="2800" b="0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. Il y a </a:t>
            </a:r>
            <a:r>
              <a:rPr kumimoji="0" lang="es-ES_tradnl" sz="2800" b="1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un prix </a:t>
            </a:r>
            <a:r>
              <a:rPr kumimoji="0" lang="es-ES_tradnl" sz="2800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pour la meilleure* présentation ! Qui va* gagner ?</a:t>
            </a:r>
            <a:endParaRPr kumimoji="0" lang="en-GB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</a:endParaRP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9D15619C-8384-4D6D-97EB-24C1700DF982}"/>
              </a:ext>
            </a:extLst>
          </p:cNvPr>
          <p:cNvSpPr/>
          <p:nvPr/>
        </p:nvSpPr>
        <p:spPr>
          <a:xfrm>
            <a:off x="373628" y="535735"/>
            <a:ext cx="1714500" cy="666156"/>
          </a:xfrm>
          <a:prstGeom prst="roundRect">
            <a:avLst/>
          </a:prstGeom>
          <a:solidFill>
            <a:srgbClr val="EAE9F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to find</a:t>
            </a: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B087A49A-B9CB-4A8C-9032-CDB7CAC977D1}"/>
              </a:ext>
            </a:extLst>
          </p:cNvPr>
          <p:cNvSpPr/>
          <p:nvPr/>
        </p:nvSpPr>
        <p:spPr>
          <a:xfrm>
            <a:off x="2564550" y="5504746"/>
            <a:ext cx="2044322" cy="666156"/>
          </a:xfrm>
          <a:prstGeom prst="roundRect">
            <a:avLst/>
          </a:prstGeom>
          <a:solidFill>
            <a:srgbClr val="EAE9F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prepares</a:t>
            </a: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01CDFC35-BD0A-43F2-ABF7-318BEBB889EE}"/>
              </a:ext>
            </a:extLst>
          </p:cNvPr>
          <p:cNvSpPr/>
          <p:nvPr/>
        </p:nvSpPr>
        <p:spPr>
          <a:xfrm>
            <a:off x="2341133" y="542961"/>
            <a:ext cx="1714500" cy="666156"/>
          </a:xfrm>
          <a:prstGeom prst="roundRect">
            <a:avLst/>
          </a:prstGeom>
          <a:solidFill>
            <a:srgbClr val="EAE9F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a prize</a:t>
            </a:r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57C2A342-FA23-4444-B40A-8790F6B8AE56}"/>
              </a:ext>
            </a:extLst>
          </p:cNvPr>
          <p:cNvSpPr/>
          <p:nvPr/>
        </p:nvSpPr>
        <p:spPr>
          <a:xfrm>
            <a:off x="9147732" y="534143"/>
            <a:ext cx="1925516" cy="666156"/>
          </a:xfrm>
          <a:prstGeom prst="roundRect">
            <a:avLst/>
          </a:prstGeom>
          <a:solidFill>
            <a:srgbClr val="EAE9F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lights</a:t>
            </a:r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B78DF2BA-6C68-48D5-8CA0-FDFFD6059471}"/>
              </a:ext>
            </a:extLst>
          </p:cNvPr>
          <p:cNvSpPr/>
          <p:nvPr/>
        </p:nvSpPr>
        <p:spPr>
          <a:xfrm>
            <a:off x="228226" y="5485441"/>
            <a:ext cx="1998914" cy="666156"/>
          </a:xfrm>
          <a:prstGeom prst="roundRect">
            <a:avLst/>
          </a:prstGeom>
          <a:solidFill>
            <a:srgbClr val="EAE9F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a country</a:t>
            </a:r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F8E79DF3-62AE-49C1-9C65-2FC76E151951}"/>
              </a:ext>
            </a:extLst>
          </p:cNvPr>
          <p:cNvSpPr/>
          <p:nvPr/>
        </p:nvSpPr>
        <p:spPr>
          <a:xfrm>
            <a:off x="5011874" y="5504746"/>
            <a:ext cx="1714500" cy="666156"/>
          </a:xfrm>
          <a:prstGeom prst="roundRect">
            <a:avLst/>
          </a:prstGeom>
          <a:solidFill>
            <a:srgbClr val="EAE9F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about</a:t>
            </a:r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97B4CC09-3A6D-448A-9ADD-9CAB49DBA33C}"/>
              </a:ext>
            </a:extLst>
          </p:cNvPr>
          <p:cNvSpPr/>
          <p:nvPr/>
        </p:nvSpPr>
        <p:spPr>
          <a:xfrm>
            <a:off x="6866319" y="5485696"/>
            <a:ext cx="2548614" cy="666156"/>
          </a:xfrm>
          <a:prstGeom prst="roundRect">
            <a:avLst/>
          </a:prstGeom>
          <a:solidFill>
            <a:srgbClr val="EAE9F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a show</a:t>
            </a:r>
          </a:p>
        </p:txBody>
      </p:sp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8F4E34F9-50D9-48D5-AF5B-D8DEAFD1C41F}"/>
              </a:ext>
            </a:extLst>
          </p:cNvPr>
          <p:cNvSpPr/>
          <p:nvPr/>
        </p:nvSpPr>
        <p:spPr>
          <a:xfrm>
            <a:off x="9968280" y="5485696"/>
            <a:ext cx="1933322" cy="666156"/>
          </a:xfrm>
          <a:prstGeom prst="roundRect">
            <a:avLst/>
          </a:prstGeom>
          <a:solidFill>
            <a:srgbClr val="EAE9F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school</a:t>
            </a:r>
          </a:p>
        </p:txBody>
      </p:sp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A9597997-815C-4326-B10E-0B94A569FFB3}"/>
              </a:ext>
            </a:extLst>
          </p:cNvPr>
          <p:cNvSpPr/>
          <p:nvPr/>
        </p:nvSpPr>
        <p:spPr>
          <a:xfrm>
            <a:off x="373628" y="1200299"/>
            <a:ext cx="1714500" cy="666156"/>
          </a:xfrm>
          <a:prstGeom prst="roundRect">
            <a:avLst/>
          </a:prstGeom>
          <a:solidFill>
            <a:srgbClr val="786EB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</a:rPr>
              <a:t>trouver</a:t>
            </a:r>
            <a:endParaRPr kumimoji="0" lang="en-GB" sz="2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id="{3DF94D87-84E8-4DE4-B53A-A952C6E24652}"/>
              </a:ext>
            </a:extLst>
          </p:cNvPr>
          <p:cNvSpPr/>
          <p:nvPr/>
        </p:nvSpPr>
        <p:spPr>
          <a:xfrm>
            <a:off x="2599734" y="6148836"/>
            <a:ext cx="2009138" cy="666156"/>
          </a:xfrm>
          <a:prstGeom prst="roundRect">
            <a:avLst/>
          </a:prstGeom>
          <a:solidFill>
            <a:srgbClr val="786EB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</a:rPr>
              <a:t>prépare</a:t>
            </a:r>
            <a:endParaRPr kumimoji="0" lang="en-GB" sz="2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id="{40D36B85-34AF-4AA4-A91B-6D6C571B3673}"/>
              </a:ext>
            </a:extLst>
          </p:cNvPr>
          <p:cNvSpPr/>
          <p:nvPr/>
        </p:nvSpPr>
        <p:spPr>
          <a:xfrm>
            <a:off x="2325378" y="1205148"/>
            <a:ext cx="1714500" cy="666156"/>
          </a:xfrm>
          <a:prstGeom prst="roundRect">
            <a:avLst/>
          </a:prstGeom>
          <a:solidFill>
            <a:srgbClr val="786EB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</a:rPr>
              <a:t>un prix</a:t>
            </a:r>
          </a:p>
        </p:txBody>
      </p:sp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02AE2AE4-C5EE-4FF1-9D33-4335608F38C8}"/>
              </a:ext>
            </a:extLst>
          </p:cNvPr>
          <p:cNvSpPr/>
          <p:nvPr/>
        </p:nvSpPr>
        <p:spPr>
          <a:xfrm>
            <a:off x="9147732" y="1200299"/>
            <a:ext cx="1933322" cy="666156"/>
          </a:xfrm>
          <a:prstGeom prst="roundRect">
            <a:avLst/>
          </a:prstGeom>
          <a:solidFill>
            <a:srgbClr val="786EB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</a:rPr>
              <a:t>lumières</a:t>
            </a:r>
            <a:endParaRPr kumimoji="0" lang="en-GB" sz="2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20" name="Rectangle: Rounded Corners 19">
            <a:extLst>
              <a:ext uri="{FF2B5EF4-FFF2-40B4-BE49-F238E27FC236}">
                <a16:creationId xmlns:a16="http://schemas.microsoft.com/office/drawing/2014/main" id="{A5D0CA4F-3CBA-4553-8A73-14973F280A05}"/>
              </a:ext>
            </a:extLst>
          </p:cNvPr>
          <p:cNvSpPr/>
          <p:nvPr/>
        </p:nvSpPr>
        <p:spPr>
          <a:xfrm>
            <a:off x="228226" y="6132714"/>
            <a:ext cx="1933322" cy="666156"/>
          </a:xfrm>
          <a:prstGeom prst="roundRect">
            <a:avLst/>
          </a:prstGeom>
          <a:solidFill>
            <a:srgbClr val="786EB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</a:rPr>
              <a:t>un pays</a:t>
            </a:r>
          </a:p>
        </p:txBody>
      </p:sp>
      <p:sp>
        <p:nvSpPr>
          <p:cNvPr id="21" name="Rectangle: Rounded Corners 20">
            <a:extLst>
              <a:ext uri="{FF2B5EF4-FFF2-40B4-BE49-F238E27FC236}">
                <a16:creationId xmlns:a16="http://schemas.microsoft.com/office/drawing/2014/main" id="{332C879F-7F20-4BB6-A156-1B4681FCCC26}"/>
              </a:ext>
            </a:extLst>
          </p:cNvPr>
          <p:cNvSpPr/>
          <p:nvPr/>
        </p:nvSpPr>
        <p:spPr>
          <a:xfrm>
            <a:off x="5011874" y="6151597"/>
            <a:ext cx="1714500" cy="666156"/>
          </a:xfrm>
          <a:prstGeom prst="roundRect">
            <a:avLst/>
          </a:prstGeom>
          <a:solidFill>
            <a:srgbClr val="786EB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</a:rPr>
              <a:t>sur</a:t>
            </a:r>
          </a:p>
        </p:txBody>
      </p:sp>
      <p:sp>
        <p:nvSpPr>
          <p:cNvPr id="23" name="Rectangle: Rounded Corners 22">
            <a:extLst>
              <a:ext uri="{FF2B5EF4-FFF2-40B4-BE49-F238E27FC236}">
                <a16:creationId xmlns:a16="http://schemas.microsoft.com/office/drawing/2014/main" id="{61DF741F-A82F-4D5D-BEFB-856805723EE9}"/>
              </a:ext>
            </a:extLst>
          </p:cNvPr>
          <p:cNvSpPr/>
          <p:nvPr/>
        </p:nvSpPr>
        <p:spPr>
          <a:xfrm>
            <a:off x="6866318" y="6151597"/>
            <a:ext cx="2548615" cy="666156"/>
          </a:xfrm>
          <a:prstGeom prst="roundRect">
            <a:avLst/>
          </a:prstGeom>
          <a:solidFill>
            <a:srgbClr val="786EB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800" b="1" dirty="0">
                <a:solidFill>
                  <a:prstClr val="white"/>
                </a:solidFill>
                <a:latin typeface="Century Gothic" panose="020B0502020202020204" pitchFamily="34" charset="0"/>
              </a:rPr>
              <a:t>un spectacle</a:t>
            </a:r>
            <a:endParaRPr kumimoji="0" lang="en-GB" sz="2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24" name="Rectangle: Rounded Corners 23">
            <a:extLst>
              <a:ext uri="{FF2B5EF4-FFF2-40B4-BE49-F238E27FC236}">
                <a16:creationId xmlns:a16="http://schemas.microsoft.com/office/drawing/2014/main" id="{DA9F9747-814A-49A4-9C13-EF2A5D220696}"/>
              </a:ext>
            </a:extLst>
          </p:cNvPr>
          <p:cNvSpPr/>
          <p:nvPr/>
        </p:nvSpPr>
        <p:spPr>
          <a:xfrm>
            <a:off x="9968280" y="6151597"/>
            <a:ext cx="1995494" cy="666156"/>
          </a:xfrm>
          <a:prstGeom prst="roundRect">
            <a:avLst/>
          </a:prstGeom>
          <a:solidFill>
            <a:srgbClr val="786EB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</a:rPr>
              <a:t>l’école</a:t>
            </a:r>
            <a:endParaRPr kumimoji="0" lang="en-GB" sz="2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pic>
        <p:nvPicPr>
          <p:cNvPr id="6" name="Picture 5" descr="A picture containing text, toy, doll&#10;&#10;Description automatically generated">
            <a:extLst>
              <a:ext uri="{FF2B5EF4-FFF2-40B4-BE49-F238E27FC236}">
                <a16:creationId xmlns:a16="http://schemas.microsoft.com/office/drawing/2014/main" id="{3673EAB1-9DE2-46D0-93E9-AD95FB01D76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7609" y="1913453"/>
            <a:ext cx="1513586" cy="3429000"/>
          </a:xfrm>
          <a:prstGeom prst="rect">
            <a:avLst/>
          </a:prstGeom>
        </p:spPr>
      </p:pic>
      <p:sp>
        <p:nvSpPr>
          <p:cNvPr id="25" name="Rectangle: Rounded Corners 24">
            <a:extLst>
              <a:ext uri="{FF2B5EF4-FFF2-40B4-BE49-F238E27FC236}">
                <a16:creationId xmlns:a16="http://schemas.microsoft.com/office/drawing/2014/main" id="{7DAC1B99-25C2-48D2-A2F9-1CCF06AFA087}"/>
              </a:ext>
            </a:extLst>
          </p:cNvPr>
          <p:cNvSpPr/>
          <p:nvPr/>
        </p:nvSpPr>
        <p:spPr>
          <a:xfrm>
            <a:off x="4274597" y="515008"/>
            <a:ext cx="2057039" cy="666156"/>
          </a:xfrm>
          <a:prstGeom prst="roundRect">
            <a:avLst/>
          </a:prstGeom>
          <a:solidFill>
            <a:srgbClr val="EAE9F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is studying</a:t>
            </a:r>
          </a:p>
        </p:txBody>
      </p:sp>
      <p:sp>
        <p:nvSpPr>
          <p:cNvPr id="26" name="Rectangle: Rounded Corners 25">
            <a:extLst>
              <a:ext uri="{FF2B5EF4-FFF2-40B4-BE49-F238E27FC236}">
                <a16:creationId xmlns:a16="http://schemas.microsoft.com/office/drawing/2014/main" id="{5B4E3568-26DE-4FFD-8655-EC3D359C6895}"/>
              </a:ext>
            </a:extLst>
          </p:cNvPr>
          <p:cNvSpPr/>
          <p:nvPr/>
        </p:nvSpPr>
        <p:spPr>
          <a:xfrm>
            <a:off x="4258842" y="1177195"/>
            <a:ext cx="2057039" cy="666156"/>
          </a:xfrm>
          <a:prstGeom prst="roundRect">
            <a:avLst/>
          </a:prstGeom>
          <a:solidFill>
            <a:srgbClr val="786EB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</a:rPr>
              <a:t>étudie</a:t>
            </a:r>
            <a:endParaRPr kumimoji="0" lang="en-GB" sz="2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27" name="Rectangle: Rounded Corners 26">
            <a:extLst>
              <a:ext uri="{FF2B5EF4-FFF2-40B4-BE49-F238E27FC236}">
                <a16:creationId xmlns:a16="http://schemas.microsoft.com/office/drawing/2014/main" id="{7811FB9B-AAFF-4E31-A619-A536E8529642}"/>
              </a:ext>
            </a:extLst>
          </p:cNvPr>
          <p:cNvSpPr/>
          <p:nvPr/>
        </p:nvSpPr>
        <p:spPr>
          <a:xfrm>
            <a:off x="6502906" y="515008"/>
            <a:ext cx="2489311" cy="666156"/>
          </a:xfrm>
          <a:prstGeom prst="roundRect">
            <a:avLst/>
          </a:prstGeom>
          <a:solidFill>
            <a:srgbClr val="EAE9F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dictionary</a:t>
            </a:r>
          </a:p>
        </p:txBody>
      </p:sp>
      <p:sp>
        <p:nvSpPr>
          <p:cNvPr id="28" name="Rectangle: Rounded Corners 27">
            <a:extLst>
              <a:ext uri="{FF2B5EF4-FFF2-40B4-BE49-F238E27FC236}">
                <a16:creationId xmlns:a16="http://schemas.microsoft.com/office/drawing/2014/main" id="{0061DE25-FDE0-45ED-BB51-AE76E519B468}"/>
              </a:ext>
            </a:extLst>
          </p:cNvPr>
          <p:cNvSpPr/>
          <p:nvPr/>
        </p:nvSpPr>
        <p:spPr>
          <a:xfrm>
            <a:off x="6487151" y="1177195"/>
            <a:ext cx="2505066" cy="666156"/>
          </a:xfrm>
          <a:prstGeom prst="roundRect">
            <a:avLst/>
          </a:prstGeom>
          <a:solidFill>
            <a:srgbClr val="786EB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</a:rPr>
              <a:t>dictionnaire</a:t>
            </a:r>
            <a:endParaRPr kumimoji="0" lang="en-GB" sz="2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E64659D-B10D-4F34-A475-E01CED29BD44}"/>
              </a:ext>
            </a:extLst>
          </p:cNvPr>
          <p:cNvSpPr txBox="1"/>
          <p:nvPr/>
        </p:nvSpPr>
        <p:spPr>
          <a:xfrm>
            <a:off x="9691606" y="4725718"/>
            <a:ext cx="2486669" cy="707886"/>
          </a:xfrm>
          <a:prstGeom prst="rect">
            <a:avLst/>
          </a:prstGeom>
          <a:solidFill>
            <a:srgbClr val="92D05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sz="20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meilleur</a:t>
            </a:r>
            <a:r>
              <a:rPr lang="en-GB" sz="2000" dirty="0">
                <a:solidFill>
                  <a:srgbClr val="002060"/>
                </a:solidFill>
                <a:latin typeface="Century Gothic" panose="020B0502020202020204" pitchFamily="34" charset="0"/>
              </a:rPr>
              <a:t>(e) – best</a:t>
            </a:r>
            <a:br>
              <a:rPr lang="en-GB" sz="2000" dirty="0">
                <a:solidFill>
                  <a:srgbClr val="002060"/>
                </a:solidFill>
                <a:latin typeface="Century Gothic" panose="020B0502020202020204" pitchFamily="34" charset="0"/>
              </a:rPr>
            </a:br>
            <a:r>
              <a:rPr lang="en-GB" sz="20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va</a:t>
            </a:r>
            <a:r>
              <a:rPr lang="en-GB" sz="2000" dirty="0">
                <a:solidFill>
                  <a:srgbClr val="002060"/>
                </a:solidFill>
                <a:latin typeface="Century Gothic" panose="020B0502020202020204" pitchFamily="34" charset="0"/>
              </a:rPr>
              <a:t> – is going</a:t>
            </a:r>
          </a:p>
        </p:txBody>
      </p:sp>
    </p:spTree>
    <p:extLst>
      <p:ext uri="{BB962C8B-B14F-4D97-AF65-F5344CB8AC3E}">
        <p14:creationId xmlns:p14="http://schemas.microsoft.com/office/powerpoint/2010/main" val="9737462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1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</p:childTnLst>
        </p:cTn>
      </p:par>
    </p:tnLst>
    <p:bldLst>
      <p:bldP spid="16" grpId="0" animBg="1"/>
      <p:bldP spid="17" grpId="0" animBg="1"/>
      <p:bldP spid="18" grpId="0" animBg="1"/>
      <p:bldP spid="19" grpId="0" animBg="1"/>
      <p:bldP spid="20" grpId="0" animBg="1"/>
      <p:bldP spid="21" grpId="0" animBg="1"/>
      <p:bldP spid="23" grpId="0" animBg="1"/>
      <p:bldP spid="24" grpId="0" animBg="1"/>
      <p:bldP spid="26" grpId="0" animBg="1"/>
      <p:bldP spid="28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9E163CBD-5DB4-431C-B838-B61AFD12370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93791" y="0"/>
            <a:ext cx="5205045" cy="342900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3C2804E7-A941-4700-99D8-889D4D5CC77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" y="0"/>
            <a:ext cx="4572001" cy="342900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D11C587C-E08B-419F-99FD-FDB32218148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1" y="3429000"/>
            <a:ext cx="5143501" cy="342900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4632C6D5-4C97-4C1A-A599-9C36C03AD9CD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r="47372"/>
          <a:stretch/>
        </p:blipFill>
        <p:spPr>
          <a:xfrm>
            <a:off x="9757152" y="3416692"/>
            <a:ext cx="2431501" cy="3465095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21CC4BD-0237-4A33-8892-7F6E52E468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7675" y="146240"/>
            <a:ext cx="8831930" cy="678950"/>
          </a:xfrm>
        </p:spPr>
        <p:txBody>
          <a:bodyPr/>
          <a:lstStyle/>
          <a:p>
            <a:r>
              <a:rPr lang="en-GB" b="1" dirty="0">
                <a:solidFill>
                  <a:schemeClr val="bg1"/>
                </a:solidFill>
                <a:latin typeface="Century Gothic" panose="020B0502020202020204" pitchFamily="34" charset="0"/>
                <a:hlinkClick r:id="" action="ppaction://noaction">
                  <a:snd r:embed="rId7" name="VT2W4S6_1.wav"/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La Fête des </a:t>
            </a:r>
            <a:r>
              <a:rPr lang="en-GB" b="1" dirty="0" err="1">
                <a:solidFill>
                  <a:schemeClr val="bg1"/>
                </a:solidFill>
                <a:latin typeface="Century Gothic" panose="020B0502020202020204" pitchFamily="34" charset="0"/>
                <a:hlinkClick r:id="" action="ppaction://noaction">
                  <a:snd r:embed="rId7" name="VT2W4S6_1.wav"/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Lumières</a:t>
            </a:r>
            <a:r>
              <a:rPr lang="en-GB" b="1" dirty="0">
                <a:solidFill>
                  <a:schemeClr val="bg1"/>
                </a:solidFill>
                <a:latin typeface="Century Gothic" panose="020B0502020202020204" pitchFamily="34" charset="0"/>
                <a:hlinkClick r:id="" action="ppaction://noaction">
                  <a:snd r:embed="rId7" name="VT2W4S6_1.wav"/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</a:t>
            </a:r>
            <a:r>
              <a:rPr lang="en-GB" sz="4400" b="1" dirty="0">
                <a:solidFill>
                  <a:schemeClr val="bg1"/>
                </a:solidFill>
                <a:latin typeface="Century Gothic" panose="020B0502020202020204" pitchFamily="34" charset="0"/>
                <a:cs typeface="Arial" charset="0"/>
                <a:hlinkClick r:id="" action="ppaction://noaction">
                  <a:snd r:embed="rId7" name="VT2W4S6_1.wav"/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à Lyon </a:t>
            </a:r>
            <a:endParaRPr lang="en-GB" dirty="0">
              <a:solidFill>
                <a:schemeClr val="bg1"/>
              </a:solidFill>
              <a:latin typeface="Century Gothic" panose="020B0502020202020204" pitchFamily="34" charset="0"/>
              <a:hlinkClick r:id="" action="ppaction://noaction">
                <a:snd r:embed="rId7" name="VT2W4S6_1.wav"/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endParaRPr>
          </a:p>
        </p:txBody>
      </p:sp>
      <p:sp>
        <p:nvSpPr>
          <p:cNvPr id="19" name="Text Box 25">
            <a:hlinkClick r:id="" action="ppaction://hlinkshowjump?jump=nextslide">
              <a:snd r:embed="rId8" name="VT2W4S6_2.wav"/>
            </a:hlinkClick>
            <a:extLst>
              <a:ext uri="{FF2B5EF4-FFF2-40B4-BE49-F238E27FC236}">
                <a16:creationId xmlns:a16="http://schemas.microsoft.com/office/drawing/2014/main" id="{093105E0-80C6-49D7-AA66-74FC29F5558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" y="1385707"/>
            <a:ext cx="9152580" cy="954107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GB" sz="2800" dirty="0">
                <a:solidFill>
                  <a:schemeClr val="bg1"/>
                </a:solidFill>
                <a:latin typeface="Century Gothic" panose="020B0502020202020204" pitchFamily="34" charset="0"/>
                <a:cs typeface="Arial" charset="0"/>
              </a:rPr>
              <a:t>La Fête des </a:t>
            </a:r>
            <a:r>
              <a:rPr lang="en-GB" sz="2800" dirty="0" err="1">
                <a:solidFill>
                  <a:schemeClr val="bg1"/>
                </a:solidFill>
                <a:latin typeface="Century Gothic" panose="020B0502020202020204" pitchFamily="34" charset="0"/>
                <a:cs typeface="Arial" charset="0"/>
              </a:rPr>
              <a:t>Lumières</a:t>
            </a:r>
            <a:r>
              <a:rPr lang="en-GB" sz="2800" dirty="0">
                <a:solidFill>
                  <a:schemeClr val="bg1"/>
                </a:solidFill>
                <a:latin typeface="Century Gothic" panose="020B0502020202020204" pitchFamily="34" charset="0"/>
                <a:cs typeface="Arial" charset="0"/>
              </a:rPr>
              <a:t> à Lyon </a:t>
            </a:r>
            <a:r>
              <a:rPr lang="en-GB" altLang="en-US" sz="2800" b="1" dirty="0">
                <a:solidFill>
                  <a:schemeClr val="bg1"/>
                </a:solidFill>
                <a:latin typeface="Century Gothic" panose="020B0502020202020204" pitchFamily="34" charset="0"/>
                <a:cs typeface="Arial" charset="0"/>
              </a:rPr>
              <a:t>dure</a:t>
            </a:r>
            <a:r>
              <a:rPr lang="en-GB" altLang="en-US" sz="2800" dirty="0">
                <a:solidFill>
                  <a:schemeClr val="bg1"/>
                </a:solidFill>
                <a:latin typeface="Century Gothic" panose="020B0502020202020204" pitchFamily="34" charset="0"/>
                <a:cs typeface="Arial" charset="0"/>
              </a:rPr>
              <a:t> quatre </a:t>
            </a:r>
            <a:r>
              <a:rPr lang="en-GB" altLang="en-US" sz="2800" dirty="0" err="1">
                <a:solidFill>
                  <a:schemeClr val="bg1"/>
                </a:solidFill>
                <a:latin typeface="Century Gothic" panose="020B0502020202020204" pitchFamily="34" charset="0"/>
                <a:cs typeface="Arial" charset="0"/>
              </a:rPr>
              <a:t>jours</a:t>
            </a:r>
            <a:r>
              <a:rPr lang="en-GB" altLang="en-US" sz="2800" dirty="0">
                <a:solidFill>
                  <a:schemeClr val="bg1"/>
                </a:solidFill>
                <a:latin typeface="Century Gothic" panose="020B0502020202020204" pitchFamily="34" charset="0"/>
                <a:cs typeface="Arial" charset="0"/>
              </a:rPr>
              <a:t> du 7 au 10 </a:t>
            </a:r>
            <a:r>
              <a:rPr lang="en-GB" altLang="en-US" sz="2800" dirty="0" err="1">
                <a:solidFill>
                  <a:schemeClr val="bg1"/>
                </a:solidFill>
                <a:latin typeface="Century Gothic" panose="020B0502020202020204" pitchFamily="34" charset="0"/>
                <a:cs typeface="Arial" charset="0"/>
              </a:rPr>
              <a:t>décembre</a:t>
            </a:r>
            <a:r>
              <a:rPr lang="en-GB" altLang="en-US" sz="2800" dirty="0">
                <a:solidFill>
                  <a:schemeClr val="bg1"/>
                </a:solidFill>
                <a:latin typeface="Century Gothic" panose="020B0502020202020204" pitchFamily="34" charset="0"/>
                <a:cs typeface="Arial" charset="0"/>
              </a:rPr>
              <a:t>.</a:t>
            </a:r>
          </a:p>
        </p:txBody>
      </p:sp>
      <p:sp>
        <p:nvSpPr>
          <p:cNvPr id="21" name="Text Box 29">
            <a:hlinkClick r:id="" action="ppaction://noaction">
              <a:snd r:embed="rId9" name="VT2W4S6_3.wav"/>
            </a:hlinkClick>
            <a:extLst>
              <a:ext uri="{FF2B5EF4-FFF2-40B4-BE49-F238E27FC236}">
                <a16:creationId xmlns:a16="http://schemas.microsoft.com/office/drawing/2014/main" id="{B3CD5E58-C0E1-4590-ACEC-B227CCD22A7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1" y="2502011"/>
            <a:ext cx="9152580" cy="954107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  <a:ln>
            <a:noFill/>
          </a:ln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GB" altLang="en-US" sz="2800" dirty="0">
                <a:solidFill>
                  <a:schemeClr val="bg1"/>
                </a:solidFill>
                <a:latin typeface="Century Gothic" panose="020B0502020202020204" pitchFamily="34" charset="0"/>
              </a:rPr>
              <a:t>Le </a:t>
            </a:r>
            <a:r>
              <a:rPr lang="en-GB" altLang="en-US" sz="2800" dirty="0" err="1">
                <a:solidFill>
                  <a:schemeClr val="bg1"/>
                </a:solidFill>
                <a:latin typeface="Century Gothic" panose="020B0502020202020204" pitchFamily="34" charset="0"/>
              </a:rPr>
              <a:t>conseil</a:t>
            </a:r>
            <a:r>
              <a:rPr lang="en-GB" altLang="en-US" sz="2800" dirty="0">
                <a:solidFill>
                  <a:schemeClr val="bg1"/>
                </a:solidFill>
                <a:latin typeface="Century Gothic" panose="020B0502020202020204" pitchFamily="34" charset="0"/>
              </a:rPr>
              <a:t> municipal </a:t>
            </a:r>
            <a:r>
              <a:rPr lang="en-GB" altLang="en-US" sz="2800" b="1" dirty="0" err="1">
                <a:solidFill>
                  <a:schemeClr val="bg1"/>
                </a:solidFill>
                <a:latin typeface="Century Gothic" panose="020B0502020202020204" pitchFamily="34" charset="0"/>
              </a:rPr>
              <a:t>prépare</a:t>
            </a:r>
            <a:r>
              <a:rPr lang="en-GB" altLang="en-US" sz="2800" dirty="0">
                <a:solidFill>
                  <a:schemeClr val="bg1"/>
                </a:solidFill>
                <a:latin typeface="Century Gothic" panose="020B0502020202020204" pitchFamily="34" charset="0"/>
              </a:rPr>
              <a:t> des spectacles de </a:t>
            </a:r>
            <a:r>
              <a:rPr lang="en-GB" altLang="en-US" sz="2800" dirty="0" err="1">
                <a:solidFill>
                  <a:schemeClr val="bg1"/>
                </a:solidFill>
                <a:latin typeface="Century Gothic" panose="020B0502020202020204" pitchFamily="34" charset="0"/>
              </a:rPr>
              <a:t>lumières</a:t>
            </a:r>
            <a:r>
              <a:rPr lang="en-GB" altLang="en-US" sz="2800" dirty="0">
                <a:solidFill>
                  <a:schemeClr val="bg1"/>
                </a:solidFill>
                <a:latin typeface="Century Gothic" panose="020B0502020202020204" pitchFamily="34" charset="0"/>
              </a:rPr>
              <a:t>.</a:t>
            </a: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DF157B2F-077D-4AD6-94DE-79B0883A633F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143500" y="3418964"/>
            <a:ext cx="5158555" cy="3439036"/>
          </a:xfrm>
          <a:prstGeom prst="rect">
            <a:avLst/>
          </a:prstGeom>
        </p:spPr>
      </p:pic>
      <p:grpSp>
        <p:nvGrpSpPr>
          <p:cNvPr id="20" name="Group 19">
            <a:extLst>
              <a:ext uri="{FF2B5EF4-FFF2-40B4-BE49-F238E27FC236}">
                <a16:creationId xmlns:a16="http://schemas.microsoft.com/office/drawing/2014/main" id="{219324C8-5ABC-47B6-8E89-92F55F8A65F9}"/>
              </a:ext>
            </a:extLst>
          </p:cNvPr>
          <p:cNvGrpSpPr/>
          <p:nvPr/>
        </p:nvGrpSpPr>
        <p:grpSpPr>
          <a:xfrm>
            <a:off x="10875981" y="146240"/>
            <a:ext cx="1405934" cy="908009"/>
            <a:chOff x="10462370" y="146240"/>
            <a:chExt cx="1901190" cy="1224686"/>
          </a:xfrm>
        </p:grpSpPr>
        <p:pic>
          <p:nvPicPr>
            <p:cNvPr id="14" name="Picture 13" descr="Icon&#10;&#10;Description automatically generated">
              <a:extLst>
                <a:ext uri="{FF2B5EF4-FFF2-40B4-BE49-F238E27FC236}">
                  <a16:creationId xmlns:a16="http://schemas.microsoft.com/office/drawing/2014/main" id="{991ABFCF-1711-480E-B594-E3A67BB8A1C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2549" t="21908" r="30637" b="40986"/>
            <a:stretch/>
          </p:blipFill>
          <p:spPr>
            <a:xfrm>
              <a:off x="10869282" y="146240"/>
              <a:ext cx="1215043" cy="1224686"/>
            </a:xfrm>
            <a:prstGeom prst="rect">
              <a:avLst/>
            </a:prstGeom>
          </p:spPr>
        </p:pic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424C5AB6-403C-4372-848B-D5FE7E8A2FBF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0745017">
              <a:off x="10462370" y="359676"/>
              <a:ext cx="1901190" cy="755495"/>
            </a:xfrm>
            <a:prstGeom prst="rect">
              <a:avLst/>
            </a:prstGeom>
          </p:spPr>
        </p:pic>
      </p:grpSp>
      <p:pic>
        <p:nvPicPr>
          <p:cNvPr id="23" name="Content Placeholder 3">
            <a:extLst>
              <a:ext uri="{FF2B5EF4-FFF2-40B4-BE49-F238E27FC236}">
                <a16:creationId xmlns:a16="http://schemas.microsoft.com/office/drawing/2014/main" id="{D5BA8831-0A90-4EC9-9993-45833E1DF5F8}"/>
              </a:ext>
            </a:extLst>
          </p:cNvPr>
          <p:cNvPicPr>
            <a:picLocks noChangeAspect="1"/>
          </p:cNvPicPr>
          <p:nvPr/>
        </p:nvPicPr>
        <p:blipFill rotWithShape="1">
          <a:blip r:embed="rId1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15" r="1218"/>
          <a:stretch/>
        </p:blipFill>
        <p:spPr bwMode="auto">
          <a:xfrm>
            <a:off x="9340940" y="981021"/>
            <a:ext cx="2744901" cy="23506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E4A53437-D142-461C-8428-93579AA6F2A3}"/>
              </a:ext>
            </a:extLst>
          </p:cNvPr>
          <p:cNvSpPr/>
          <p:nvPr/>
        </p:nvSpPr>
        <p:spPr>
          <a:xfrm>
            <a:off x="10959284" y="2291644"/>
            <a:ext cx="938198" cy="400114"/>
          </a:xfrm>
          <a:prstGeom prst="roundRect">
            <a:avLst/>
          </a:prstGeom>
          <a:noFill/>
          <a:ln w="76200">
            <a:solidFill>
              <a:srgbClr val="FFD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9A379361-655F-4E24-83F1-08283661AD41}"/>
              </a:ext>
            </a:extLst>
          </p:cNvPr>
          <p:cNvCxnSpPr/>
          <p:nvPr/>
        </p:nvCxnSpPr>
        <p:spPr>
          <a:xfrm>
            <a:off x="7498080" y="485715"/>
            <a:ext cx="3678813" cy="1670649"/>
          </a:xfrm>
          <a:prstGeom prst="straightConnector1">
            <a:avLst/>
          </a:prstGeom>
          <a:ln w="57150">
            <a:solidFill>
              <a:srgbClr val="FFD6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 Box 24">
            <a:hlinkClick r:id="" action="ppaction://noaction">
              <a:snd r:embed="rId14" name="VT2W4S6_4.wav"/>
            </a:hlinkClick>
            <a:extLst>
              <a:ext uri="{FF2B5EF4-FFF2-40B4-BE49-F238E27FC236}">
                <a16:creationId xmlns:a16="http://schemas.microsoft.com/office/drawing/2014/main" id="{8ACA348A-EE11-471E-9DD2-5D0BEDEDAF0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1" y="3702634"/>
            <a:ext cx="12192002" cy="523220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  <a:ln>
            <a:noFill/>
          </a:ln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GB" altLang="en-US" sz="2800" dirty="0" err="1">
                <a:solidFill>
                  <a:schemeClr val="bg1"/>
                </a:solidFill>
                <a:latin typeface="Century Gothic" panose="020B0502020202020204" pitchFamily="34" charset="0"/>
              </a:rPr>
              <a:t>Tous</a:t>
            </a:r>
            <a:r>
              <a:rPr lang="en-GB" altLang="en-US" sz="2800" dirty="0">
                <a:solidFill>
                  <a:schemeClr val="bg1"/>
                </a:solidFill>
                <a:latin typeface="Century Gothic" panose="020B0502020202020204" pitchFamily="34" charset="0"/>
              </a:rPr>
              <a:t> les habitants de la </a:t>
            </a:r>
            <a:r>
              <a:rPr lang="en-GB" altLang="en-US" sz="2800" dirty="0" err="1">
                <a:solidFill>
                  <a:schemeClr val="bg1"/>
                </a:solidFill>
                <a:latin typeface="Century Gothic" panose="020B0502020202020204" pitchFamily="34" charset="0"/>
              </a:rPr>
              <a:t>ville</a:t>
            </a:r>
            <a:r>
              <a:rPr lang="en-GB" altLang="en-US" sz="2800" dirty="0">
                <a:solidFill>
                  <a:schemeClr val="bg1"/>
                </a:solidFill>
                <a:latin typeface="Century Gothic" panose="020B0502020202020204" pitchFamily="34" charset="0"/>
              </a:rPr>
              <a:t> </a:t>
            </a:r>
            <a:r>
              <a:rPr lang="en-GB" altLang="en-US" sz="2800" b="1" dirty="0" err="1">
                <a:solidFill>
                  <a:schemeClr val="bg1"/>
                </a:solidFill>
                <a:latin typeface="Century Gothic" panose="020B0502020202020204" pitchFamily="34" charset="0"/>
              </a:rPr>
              <a:t>décorent</a:t>
            </a:r>
            <a:r>
              <a:rPr lang="en-GB" altLang="en-US" sz="2800" dirty="0">
                <a:solidFill>
                  <a:schemeClr val="bg1"/>
                </a:solidFill>
                <a:latin typeface="Century Gothic" panose="020B0502020202020204" pitchFamily="34" charset="0"/>
              </a:rPr>
              <a:t> les </a:t>
            </a:r>
            <a:r>
              <a:rPr lang="en-GB" altLang="en-US" sz="2800" dirty="0" err="1">
                <a:solidFill>
                  <a:schemeClr val="bg1"/>
                </a:solidFill>
                <a:latin typeface="Century Gothic" panose="020B0502020202020204" pitchFamily="34" charset="0"/>
              </a:rPr>
              <a:t>maisons</a:t>
            </a:r>
            <a:r>
              <a:rPr lang="en-GB" altLang="en-US" sz="2800" dirty="0">
                <a:solidFill>
                  <a:schemeClr val="bg1"/>
                </a:solidFill>
                <a:latin typeface="Century Gothic" panose="020B0502020202020204" pitchFamily="34" charset="0"/>
              </a:rPr>
              <a:t> avec des bougies.</a:t>
            </a:r>
          </a:p>
        </p:txBody>
      </p:sp>
    </p:spTree>
    <p:extLst>
      <p:ext uri="{BB962C8B-B14F-4D97-AF65-F5344CB8AC3E}">
        <p14:creationId xmlns:p14="http://schemas.microsoft.com/office/powerpoint/2010/main" val="37527576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Rectangle: Rounded Corners 99">
            <a:extLst>
              <a:ext uri="{FF2B5EF4-FFF2-40B4-BE49-F238E27FC236}">
                <a16:creationId xmlns:a16="http://schemas.microsoft.com/office/drawing/2014/main" id="{AA337944-6D25-4473-B07E-B9B3D545B6C7}"/>
              </a:ext>
            </a:extLst>
          </p:cNvPr>
          <p:cNvSpPr/>
          <p:nvPr/>
        </p:nvSpPr>
        <p:spPr>
          <a:xfrm>
            <a:off x="788548" y="2718863"/>
            <a:ext cx="4499447" cy="479349"/>
          </a:xfrm>
          <a:prstGeom prst="roundRect">
            <a:avLst/>
          </a:prstGeom>
          <a:solidFill>
            <a:srgbClr val="D5F7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974A6DC-187E-4C4A-92B8-4D8EDD2BB1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4236" y="39007"/>
            <a:ext cx="10515600" cy="770175"/>
          </a:xfrm>
        </p:spPr>
        <p:txBody>
          <a:bodyPr>
            <a:noAutofit/>
          </a:bodyPr>
          <a:lstStyle/>
          <a:p>
            <a:pPr marL="0" marR="0" lvl="0" indent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E4E79"/>
              </a:buClr>
              <a:buSzPts val="2800"/>
              <a:buFont typeface="Century Gothic"/>
              <a:buNone/>
            </a:pPr>
            <a:r>
              <a:rPr lang="en-GB" sz="3600" b="1" dirty="0">
                <a:solidFill>
                  <a:srgbClr val="1E4E79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Asking questions</a:t>
            </a:r>
            <a:endParaRPr lang="en-GB" sz="3600" b="1" i="0" u="none" strike="noStrike" cap="none" dirty="0">
              <a:solidFill>
                <a:srgbClr val="1E4E79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26" name="Google Shape;170;p8" descr="Jigsaw, Puzzle, Piece, Game, Concept, Solution">
            <a:extLst>
              <a:ext uri="{FF2B5EF4-FFF2-40B4-BE49-F238E27FC236}">
                <a16:creationId xmlns:a16="http://schemas.microsoft.com/office/drawing/2014/main" id="{696F779F-A90C-45D4-8ADC-3796A5C1CCAC}"/>
              </a:ext>
            </a:extLst>
          </p:cNvPr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10657369" y="76217"/>
            <a:ext cx="1330395" cy="1332245"/>
          </a:xfrm>
          <a:prstGeom prst="rect">
            <a:avLst/>
          </a:prstGeom>
          <a:noFill/>
          <a:ln>
            <a:noFill/>
          </a:ln>
        </p:spPr>
      </p:pic>
      <p:sp>
        <p:nvSpPr>
          <p:cNvPr id="16" name="Google Shape;169;p8">
            <a:extLst>
              <a:ext uri="{FF2B5EF4-FFF2-40B4-BE49-F238E27FC236}">
                <a16:creationId xmlns:a16="http://schemas.microsoft.com/office/drawing/2014/main" id="{B4F132BF-0F27-4183-A033-D182D0CEA9FB}"/>
              </a:ext>
            </a:extLst>
          </p:cNvPr>
          <p:cNvSpPr txBox="1"/>
          <p:nvPr/>
        </p:nvSpPr>
        <p:spPr>
          <a:xfrm>
            <a:off x="87398" y="718722"/>
            <a:ext cx="9113752" cy="52318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E4E79"/>
              </a:buClr>
              <a:buSzPts val="2800"/>
              <a:buFont typeface="Century Gothic"/>
              <a:buNone/>
              <a:tabLst/>
              <a:defRPr/>
            </a:pP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1E4E79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-ER verbs: </a:t>
            </a:r>
            <a:r>
              <a:rPr kumimoji="0" lang="en-GB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1E4E79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tu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1E4E79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 (you), </a:t>
            </a:r>
            <a:r>
              <a:rPr kumimoji="0" lang="en-GB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1E4E79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vous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1E4E79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 (you, formal)</a:t>
            </a:r>
            <a:endParaRPr kumimoji="0" sz="2800" b="0" i="0" u="none" strike="noStrike" kern="1200" cap="none" spc="0" normalizeH="0" baseline="0" noProof="0" dirty="0">
              <a:ln>
                <a:noFill/>
              </a:ln>
              <a:solidFill>
                <a:srgbClr val="1E4E79"/>
              </a:solidFill>
              <a:effectLst/>
              <a:uLnTx/>
              <a:uFillTx/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17" name="Google Shape;171;p8">
            <a:extLst>
              <a:ext uri="{FF2B5EF4-FFF2-40B4-BE49-F238E27FC236}">
                <a16:creationId xmlns:a16="http://schemas.microsoft.com/office/drawing/2014/main" id="{AE134DAB-BDBF-4659-93C0-5D36FB7A816F}"/>
              </a:ext>
            </a:extLst>
          </p:cNvPr>
          <p:cNvSpPr txBox="1"/>
          <p:nvPr/>
        </p:nvSpPr>
        <p:spPr>
          <a:xfrm>
            <a:off x="204236" y="1367780"/>
            <a:ext cx="10062871" cy="523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To mean ‘you’ to one person you know well, use </a:t>
            </a:r>
            <a:r>
              <a:rPr kumimoji="0" lang="en-GB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tu</a:t>
            </a:r>
            <a:r>
              <a:rPr kumimoji="0" lang="en-GB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.</a:t>
            </a:r>
            <a:endParaRPr kumimoji="0" lang="en-GB" sz="2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62" name="Google Shape;171;p8">
            <a:extLst>
              <a:ext uri="{FF2B5EF4-FFF2-40B4-BE49-F238E27FC236}">
                <a16:creationId xmlns:a16="http://schemas.microsoft.com/office/drawing/2014/main" id="{39EBB1DC-9A49-4F60-AA18-4DAF95C63A01}"/>
              </a:ext>
            </a:extLst>
          </p:cNvPr>
          <p:cNvSpPr txBox="1"/>
          <p:nvPr/>
        </p:nvSpPr>
        <p:spPr>
          <a:xfrm>
            <a:off x="555554" y="2718863"/>
            <a:ext cx="4087905" cy="523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Tu</a:t>
            </a: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GB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aim</a:t>
            </a:r>
            <a:r>
              <a:rPr kumimoji="0" lang="en-GB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es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les fêtes.</a:t>
            </a:r>
          </a:p>
        </p:txBody>
      </p:sp>
      <p:pic>
        <p:nvPicPr>
          <p:cNvPr id="67" name="Google Shape;183;p8">
            <a:extLst>
              <a:ext uri="{FF2B5EF4-FFF2-40B4-BE49-F238E27FC236}">
                <a16:creationId xmlns:a16="http://schemas.microsoft.com/office/drawing/2014/main" id="{60808835-D613-45B6-BDE3-2B38E723D4E5}"/>
              </a:ext>
            </a:extLst>
          </p:cNvPr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87398" y="3299342"/>
            <a:ext cx="552560" cy="546211"/>
          </a:xfrm>
          <a:prstGeom prst="rect">
            <a:avLst/>
          </a:prstGeom>
          <a:noFill/>
          <a:ln>
            <a:noFill/>
          </a:ln>
        </p:spPr>
      </p:pic>
      <p:sp>
        <p:nvSpPr>
          <p:cNvPr id="68" name="Google Shape;171;p8">
            <a:extLst>
              <a:ext uri="{FF2B5EF4-FFF2-40B4-BE49-F238E27FC236}">
                <a16:creationId xmlns:a16="http://schemas.microsoft.com/office/drawing/2014/main" id="{C61B9EAD-FFA6-4A9D-BCD2-6F698FF04E40}"/>
              </a:ext>
            </a:extLst>
          </p:cNvPr>
          <p:cNvSpPr txBox="1"/>
          <p:nvPr/>
        </p:nvSpPr>
        <p:spPr>
          <a:xfrm>
            <a:off x="895291" y="3322373"/>
            <a:ext cx="4392704" cy="523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You 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like festivals.</a:t>
            </a:r>
          </a:p>
        </p:txBody>
      </p:sp>
      <p:sp>
        <p:nvSpPr>
          <p:cNvPr id="35" name="Rectangle: Rounded Corners 34">
            <a:extLst>
              <a:ext uri="{FF2B5EF4-FFF2-40B4-BE49-F238E27FC236}">
                <a16:creationId xmlns:a16="http://schemas.microsoft.com/office/drawing/2014/main" id="{62D37F9A-DF20-410D-9B38-E80EFA8418E7}"/>
              </a:ext>
            </a:extLst>
          </p:cNvPr>
          <p:cNvSpPr/>
          <p:nvPr/>
        </p:nvSpPr>
        <p:spPr>
          <a:xfrm>
            <a:off x="6324104" y="2682832"/>
            <a:ext cx="5066200" cy="479349"/>
          </a:xfrm>
          <a:prstGeom prst="roundRect">
            <a:avLst/>
          </a:prstGeom>
          <a:solidFill>
            <a:srgbClr val="D5F7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</a:endParaRPr>
          </a:p>
        </p:txBody>
      </p:sp>
      <p:sp>
        <p:nvSpPr>
          <p:cNvPr id="36" name="Google Shape;171;p8">
            <a:extLst>
              <a:ext uri="{FF2B5EF4-FFF2-40B4-BE49-F238E27FC236}">
                <a16:creationId xmlns:a16="http://schemas.microsoft.com/office/drawing/2014/main" id="{1DCAFD8C-ACCC-4488-B604-4CDF67872C40}"/>
              </a:ext>
            </a:extLst>
          </p:cNvPr>
          <p:cNvSpPr txBox="1"/>
          <p:nvPr/>
        </p:nvSpPr>
        <p:spPr>
          <a:xfrm>
            <a:off x="6272504" y="2667240"/>
            <a:ext cx="4087905" cy="523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 algn="ctr">
              <a:defRPr/>
            </a:pPr>
            <a:r>
              <a:rPr kumimoji="0" lang="en-GB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Vous</a:t>
            </a: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 </a:t>
            </a:r>
            <a:r>
              <a:rPr kumimoji="0" lang="en-GB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aim</a:t>
            </a:r>
            <a:r>
              <a:rPr kumimoji="0" lang="en-GB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ez</a:t>
            </a: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 </a:t>
            </a:r>
            <a:r>
              <a:rPr lang="en-GB" sz="2800" dirty="0">
                <a:solidFill>
                  <a:srgbClr val="002060"/>
                </a:solidFill>
                <a:latin typeface="Century Gothic" panose="020B0502020202020204" pitchFamily="34" charset="0"/>
              </a:rPr>
              <a:t>les fêtes.</a:t>
            </a:r>
            <a:endParaRPr kumimoji="0" lang="en-GB" sz="2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pic>
        <p:nvPicPr>
          <p:cNvPr id="37" name="Google Shape;183;p8">
            <a:extLst>
              <a:ext uri="{FF2B5EF4-FFF2-40B4-BE49-F238E27FC236}">
                <a16:creationId xmlns:a16="http://schemas.microsoft.com/office/drawing/2014/main" id="{C6B37473-F402-43E6-9EFB-078FE27E2425}"/>
              </a:ext>
            </a:extLst>
          </p:cNvPr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5743655" y="3160018"/>
            <a:ext cx="552560" cy="546211"/>
          </a:xfrm>
          <a:prstGeom prst="rect">
            <a:avLst/>
          </a:prstGeom>
          <a:noFill/>
          <a:ln>
            <a:noFill/>
          </a:ln>
        </p:spPr>
      </p:pic>
      <p:sp>
        <p:nvSpPr>
          <p:cNvPr id="38" name="Google Shape;171;p8">
            <a:extLst>
              <a:ext uri="{FF2B5EF4-FFF2-40B4-BE49-F238E27FC236}">
                <a16:creationId xmlns:a16="http://schemas.microsoft.com/office/drawing/2014/main" id="{A4B8A781-87FD-4339-BA24-7A2A47693107}"/>
              </a:ext>
            </a:extLst>
          </p:cNvPr>
          <p:cNvSpPr txBox="1"/>
          <p:nvPr/>
        </p:nvSpPr>
        <p:spPr>
          <a:xfrm>
            <a:off x="6482653" y="3205446"/>
            <a:ext cx="4392704" cy="523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You</a:t>
            </a: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like festivals.</a:t>
            </a:r>
          </a:p>
        </p:txBody>
      </p:sp>
      <p:sp>
        <p:nvSpPr>
          <p:cNvPr id="46" name="Google Shape;171;p8">
            <a:extLst>
              <a:ext uri="{FF2B5EF4-FFF2-40B4-BE49-F238E27FC236}">
                <a16:creationId xmlns:a16="http://schemas.microsoft.com/office/drawing/2014/main" id="{1D205A55-CE1E-40F3-9DA5-3F3B490F0D25}"/>
              </a:ext>
            </a:extLst>
          </p:cNvPr>
          <p:cNvSpPr txBox="1"/>
          <p:nvPr/>
        </p:nvSpPr>
        <p:spPr>
          <a:xfrm>
            <a:off x="204236" y="1957847"/>
            <a:ext cx="10062871" cy="523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To mean ‘you’ to someone you call Mr or Mrs, use </a:t>
            </a:r>
            <a:r>
              <a:rPr kumimoji="0" lang="en-GB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vous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.</a:t>
            </a:r>
          </a:p>
        </p:txBody>
      </p:sp>
      <p:sp>
        <p:nvSpPr>
          <p:cNvPr id="47" name="Rectangle: Rounded Corners 46">
            <a:extLst>
              <a:ext uri="{FF2B5EF4-FFF2-40B4-BE49-F238E27FC236}">
                <a16:creationId xmlns:a16="http://schemas.microsoft.com/office/drawing/2014/main" id="{520BCB21-4DC4-4A9C-B35C-DDD3478EB7F8}"/>
              </a:ext>
            </a:extLst>
          </p:cNvPr>
          <p:cNvSpPr/>
          <p:nvPr/>
        </p:nvSpPr>
        <p:spPr>
          <a:xfrm>
            <a:off x="841919" y="5215572"/>
            <a:ext cx="4446076" cy="479349"/>
          </a:xfrm>
          <a:prstGeom prst="roundRect">
            <a:avLst/>
          </a:prstGeom>
          <a:solidFill>
            <a:srgbClr val="D5F7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</a:endParaRPr>
          </a:p>
        </p:txBody>
      </p:sp>
      <p:sp>
        <p:nvSpPr>
          <p:cNvPr id="48" name="Google Shape;171;p8">
            <a:extLst>
              <a:ext uri="{FF2B5EF4-FFF2-40B4-BE49-F238E27FC236}">
                <a16:creationId xmlns:a16="http://schemas.microsoft.com/office/drawing/2014/main" id="{653EA926-8D54-4BE5-8A52-5527465E58DB}"/>
              </a:ext>
            </a:extLst>
          </p:cNvPr>
          <p:cNvSpPr txBox="1"/>
          <p:nvPr/>
        </p:nvSpPr>
        <p:spPr>
          <a:xfrm>
            <a:off x="-142472" y="5193656"/>
            <a:ext cx="5483956" cy="523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 algn="ctr"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Tu </a:t>
            </a:r>
            <a:r>
              <a:rPr kumimoji="0" lang="en-GB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aim</a:t>
            </a:r>
            <a:r>
              <a:rPr kumimoji="0" lang="en-GB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es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 </a:t>
            </a:r>
            <a:r>
              <a:rPr lang="en-GB" sz="2800" dirty="0">
                <a:solidFill>
                  <a:srgbClr val="002060"/>
                </a:solidFill>
                <a:latin typeface="Century Gothic" panose="020B0502020202020204" pitchFamily="34" charset="0"/>
              </a:rPr>
              <a:t>les fêtes 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?</a:t>
            </a:r>
            <a:endParaRPr kumimoji="0" lang="en-GB" sz="2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pic>
        <p:nvPicPr>
          <p:cNvPr id="49" name="Google Shape;183;p8">
            <a:extLst>
              <a:ext uri="{FF2B5EF4-FFF2-40B4-BE49-F238E27FC236}">
                <a16:creationId xmlns:a16="http://schemas.microsoft.com/office/drawing/2014/main" id="{66300DD5-1251-4D72-A404-77E534AD99B5}"/>
              </a:ext>
            </a:extLst>
          </p:cNvPr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87398" y="5872162"/>
            <a:ext cx="552560" cy="546211"/>
          </a:xfrm>
          <a:prstGeom prst="rect">
            <a:avLst/>
          </a:prstGeom>
          <a:noFill/>
          <a:ln>
            <a:noFill/>
          </a:ln>
        </p:spPr>
      </p:pic>
      <p:sp>
        <p:nvSpPr>
          <p:cNvPr id="50" name="Google Shape;171;p8">
            <a:extLst>
              <a:ext uri="{FF2B5EF4-FFF2-40B4-BE49-F238E27FC236}">
                <a16:creationId xmlns:a16="http://schemas.microsoft.com/office/drawing/2014/main" id="{978F3280-207B-4053-A85B-9FC8B392FA77}"/>
              </a:ext>
            </a:extLst>
          </p:cNvPr>
          <p:cNvSpPr txBox="1"/>
          <p:nvPr/>
        </p:nvSpPr>
        <p:spPr>
          <a:xfrm>
            <a:off x="841919" y="5903153"/>
            <a:ext cx="4392704" cy="523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Do you 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like festivals ?</a:t>
            </a:r>
          </a:p>
        </p:txBody>
      </p:sp>
      <p:sp>
        <p:nvSpPr>
          <p:cNvPr id="51" name="Rectangle: Rounded Corners 50">
            <a:extLst>
              <a:ext uri="{FF2B5EF4-FFF2-40B4-BE49-F238E27FC236}">
                <a16:creationId xmlns:a16="http://schemas.microsoft.com/office/drawing/2014/main" id="{AFB1553C-7FF9-4D67-92C6-9AE21FF831CB}"/>
              </a:ext>
            </a:extLst>
          </p:cNvPr>
          <p:cNvSpPr/>
          <p:nvPr/>
        </p:nvSpPr>
        <p:spPr>
          <a:xfrm>
            <a:off x="6372280" y="5267834"/>
            <a:ext cx="5018024" cy="479349"/>
          </a:xfrm>
          <a:prstGeom prst="roundRect">
            <a:avLst/>
          </a:prstGeom>
          <a:solidFill>
            <a:srgbClr val="D5F7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</a:endParaRPr>
          </a:p>
        </p:txBody>
      </p:sp>
      <p:sp>
        <p:nvSpPr>
          <p:cNvPr id="52" name="Google Shape;171;p8">
            <a:extLst>
              <a:ext uri="{FF2B5EF4-FFF2-40B4-BE49-F238E27FC236}">
                <a16:creationId xmlns:a16="http://schemas.microsoft.com/office/drawing/2014/main" id="{5A896CF4-E2C3-412A-A34A-4DAC8A146612}"/>
              </a:ext>
            </a:extLst>
          </p:cNvPr>
          <p:cNvSpPr txBox="1"/>
          <p:nvPr/>
        </p:nvSpPr>
        <p:spPr>
          <a:xfrm>
            <a:off x="5517983" y="5245918"/>
            <a:ext cx="5832098" cy="523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 algn="ctr">
              <a:defRPr/>
            </a:pPr>
            <a:r>
              <a:rPr kumimoji="0" lang="en-GB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Vous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 </a:t>
            </a:r>
            <a:r>
              <a:rPr kumimoji="0" lang="en-GB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aim</a:t>
            </a:r>
            <a:r>
              <a:rPr kumimoji="0" lang="en-GB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ez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 </a:t>
            </a:r>
            <a:r>
              <a:rPr lang="en-GB" sz="2800" dirty="0">
                <a:solidFill>
                  <a:srgbClr val="002060"/>
                </a:solidFill>
                <a:latin typeface="Century Gothic" panose="020B0502020202020204" pitchFamily="34" charset="0"/>
              </a:rPr>
              <a:t>les fêtes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 ?</a:t>
            </a:r>
          </a:p>
        </p:txBody>
      </p:sp>
      <p:pic>
        <p:nvPicPr>
          <p:cNvPr id="53" name="Google Shape;183;p8">
            <a:extLst>
              <a:ext uri="{FF2B5EF4-FFF2-40B4-BE49-F238E27FC236}">
                <a16:creationId xmlns:a16="http://schemas.microsoft.com/office/drawing/2014/main" id="{82501001-5606-4C38-8BA0-4B88F5C5E497}"/>
              </a:ext>
            </a:extLst>
          </p:cNvPr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5819720" y="5864562"/>
            <a:ext cx="552560" cy="546211"/>
          </a:xfrm>
          <a:prstGeom prst="rect">
            <a:avLst/>
          </a:prstGeom>
          <a:noFill/>
          <a:ln>
            <a:noFill/>
          </a:ln>
        </p:spPr>
      </p:pic>
      <p:sp>
        <p:nvSpPr>
          <p:cNvPr id="54" name="Google Shape;171;p8">
            <a:extLst>
              <a:ext uri="{FF2B5EF4-FFF2-40B4-BE49-F238E27FC236}">
                <a16:creationId xmlns:a16="http://schemas.microsoft.com/office/drawing/2014/main" id="{D6C0839C-B5E5-4692-B833-7CA5B8B05B8A}"/>
              </a:ext>
            </a:extLst>
          </p:cNvPr>
          <p:cNvSpPr txBox="1"/>
          <p:nvPr/>
        </p:nvSpPr>
        <p:spPr>
          <a:xfrm>
            <a:off x="6482653" y="5872162"/>
            <a:ext cx="4392704" cy="523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Do you</a:t>
            </a: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like festivals ?</a:t>
            </a:r>
          </a:p>
        </p:txBody>
      </p:sp>
      <p:sp>
        <p:nvSpPr>
          <p:cNvPr id="58" name="Google Shape;171;p8">
            <a:extLst>
              <a:ext uri="{FF2B5EF4-FFF2-40B4-BE49-F238E27FC236}">
                <a16:creationId xmlns:a16="http://schemas.microsoft.com/office/drawing/2014/main" id="{BDDC8D7A-236B-4CC7-9DA1-4A261CEE8A16}"/>
              </a:ext>
            </a:extLst>
          </p:cNvPr>
          <p:cNvSpPr txBox="1"/>
          <p:nvPr/>
        </p:nvSpPr>
        <p:spPr>
          <a:xfrm>
            <a:off x="204236" y="4034119"/>
            <a:ext cx="11690226" cy="9540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Remember: to turn a statement into a question, raise your voice at the end:</a:t>
            </a:r>
          </a:p>
        </p:txBody>
      </p:sp>
      <p:sp>
        <p:nvSpPr>
          <p:cNvPr id="24" name="Speech Bubble: Rectangle with Corners Rounded 23">
            <a:extLst>
              <a:ext uri="{FF2B5EF4-FFF2-40B4-BE49-F238E27FC236}">
                <a16:creationId xmlns:a16="http://schemas.microsoft.com/office/drawing/2014/main" id="{8EDBE8D4-A191-4C16-AEB1-EC4BB55E2EFF}"/>
              </a:ext>
            </a:extLst>
          </p:cNvPr>
          <p:cNvSpPr/>
          <p:nvPr/>
        </p:nvSpPr>
        <p:spPr>
          <a:xfrm>
            <a:off x="1565272" y="809182"/>
            <a:ext cx="3657604" cy="1619034"/>
          </a:xfrm>
          <a:prstGeom prst="wedgeRoundRectCallout">
            <a:avLst>
              <a:gd name="adj1" fmla="val -29268"/>
              <a:gd name="adj2" fmla="val 76296"/>
              <a:gd name="adj3" fmla="val 16667"/>
            </a:avLst>
          </a:prstGeom>
          <a:solidFill>
            <a:srgbClr val="2BC0C7"/>
          </a:solidFill>
          <a:ln>
            <a:solidFill>
              <a:srgbClr val="2BC0C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⚠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Note: The –es ending is </a:t>
            </a: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S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ilent </a:t>
            </a: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F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inal </a:t>
            </a: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-e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and </a:t>
            </a: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S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ilent </a:t>
            </a: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F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inal </a:t>
            </a: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C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onsonant (–s).</a:t>
            </a:r>
          </a:p>
        </p:txBody>
      </p:sp>
      <p:sp>
        <p:nvSpPr>
          <p:cNvPr id="25" name="Speech Bubble: Rectangle with Corners Rounded 24">
            <a:extLst>
              <a:ext uri="{FF2B5EF4-FFF2-40B4-BE49-F238E27FC236}">
                <a16:creationId xmlns:a16="http://schemas.microsoft.com/office/drawing/2014/main" id="{74226E00-EA8D-42CF-B881-CF6CFB4B0476}"/>
              </a:ext>
            </a:extLst>
          </p:cNvPr>
          <p:cNvSpPr/>
          <p:nvPr/>
        </p:nvSpPr>
        <p:spPr>
          <a:xfrm>
            <a:off x="6969124" y="742713"/>
            <a:ext cx="3657604" cy="1619034"/>
          </a:xfrm>
          <a:prstGeom prst="wedgeRoundRectCallout">
            <a:avLst>
              <a:gd name="adj1" fmla="val -14581"/>
              <a:gd name="adj2" fmla="val 76296"/>
              <a:gd name="adj3" fmla="val 16667"/>
            </a:avLst>
          </a:prstGeom>
          <a:solidFill>
            <a:srgbClr val="2BC0C7"/>
          </a:solidFill>
          <a:ln>
            <a:solidFill>
              <a:srgbClr val="2BC0C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⚠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Note: The –</a:t>
            </a: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ez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ending sounds the same as [é].</a:t>
            </a:r>
          </a:p>
        </p:txBody>
      </p:sp>
      <p:sp>
        <p:nvSpPr>
          <p:cNvPr id="27" name="Speech Bubble: Rectangle with Corners Rounded 26">
            <a:extLst>
              <a:ext uri="{FF2B5EF4-FFF2-40B4-BE49-F238E27FC236}">
                <a16:creationId xmlns:a16="http://schemas.microsoft.com/office/drawing/2014/main" id="{19EA862C-50E9-4D92-A37E-4D7804563D83}"/>
              </a:ext>
            </a:extLst>
          </p:cNvPr>
          <p:cNvSpPr/>
          <p:nvPr/>
        </p:nvSpPr>
        <p:spPr>
          <a:xfrm>
            <a:off x="8405381" y="3307179"/>
            <a:ext cx="3657604" cy="1619034"/>
          </a:xfrm>
          <a:prstGeom prst="wedgeRoundRectCallout">
            <a:avLst>
              <a:gd name="adj1" fmla="val -15755"/>
              <a:gd name="adj2" fmla="val 74770"/>
              <a:gd name="adj3" fmla="val 16667"/>
            </a:avLst>
          </a:prstGeom>
          <a:solidFill>
            <a:srgbClr val="2BC0C7"/>
          </a:solidFill>
          <a:ln>
            <a:solidFill>
              <a:srgbClr val="2BC0C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Remember</a:t>
            </a:r>
            <a:r>
              <a:rPr kumimoji="0" lang="en-GB" sz="240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that </a:t>
            </a:r>
            <a:r>
              <a:rPr kumimoji="0" lang="en-GB" sz="24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fête </a:t>
            </a:r>
            <a:r>
              <a:rPr kumimoji="0" lang="en-GB" sz="240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means </a:t>
            </a:r>
            <a:r>
              <a:rPr kumimoji="0" lang="en-GB" sz="24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party </a:t>
            </a:r>
            <a:r>
              <a:rPr kumimoji="0" lang="en-GB" sz="240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and </a:t>
            </a:r>
            <a:r>
              <a:rPr kumimoji="0" lang="en-GB" sz="24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celebration</a:t>
            </a:r>
            <a:r>
              <a:rPr kumimoji="0" lang="en-GB" sz="240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, too. It’s a very useful word!</a:t>
            </a:r>
            <a:endParaRPr kumimoji="0" lang="en-GB" sz="24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347673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VT2W4S7_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VT2W4S7_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VT2W4S7_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VT2W4S7_4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0" grpId="0" animBg="1"/>
      <p:bldP spid="62" grpId="0"/>
      <p:bldP spid="68" grpId="0"/>
      <p:bldP spid="35" grpId="0" animBg="1"/>
      <p:bldP spid="36" grpId="0"/>
      <p:bldP spid="38" grpId="0"/>
      <p:bldP spid="47" grpId="0" animBg="1"/>
      <p:bldP spid="48" grpId="0"/>
      <p:bldP spid="50" grpId="0"/>
      <p:bldP spid="51" grpId="0" animBg="1"/>
      <p:bldP spid="52" grpId="0"/>
      <p:bldP spid="54" grpId="0"/>
      <p:bldP spid="24" grpId="0" animBg="1"/>
      <p:bldP spid="25" grpId="0" animBg="1"/>
      <p:bldP spid="27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Icon&#10;&#10;Description automatically generated">
            <a:extLst>
              <a:ext uri="{FF2B5EF4-FFF2-40B4-BE49-F238E27FC236}">
                <a16:creationId xmlns:a16="http://schemas.microsoft.com/office/drawing/2014/main" id="{5AD19556-E243-4B47-A3DA-4C64F155D4E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94720" y="0"/>
            <a:ext cx="1097280" cy="109728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A2985FB-F7F0-4622-AB6F-A5BEAD1317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50576" y="1059840"/>
            <a:ext cx="1241424" cy="424815"/>
          </a:xfrm>
          <a:solidFill>
            <a:schemeClr val="accent6">
              <a:lumMod val="40000"/>
              <a:lumOff val="60000"/>
            </a:schemeClr>
          </a:solidFill>
        </p:spPr>
        <p:txBody>
          <a:bodyPr/>
          <a:lstStyle/>
          <a:p>
            <a:pPr algn="ctr"/>
            <a:r>
              <a:rPr lang="en-GB" sz="20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écouter</a:t>
            </a:r>
            <a:endParaRPr lang="en-GB" sz="2000" b="1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graphicFrame>
        <p:nvGraphicFramePr>
          <p:cNvPr id="6" name="Table 2">
            <a:extLst>
              <a:ext uri="{FF2B5EF4-FFF2-40B4-BE49-F238E27FC236}">
                <a16:creationId xmlns:a16="http://schemas.microsoft.com/office/drawing/2014/main" id="{54458669-5D9D-4D2D-8CD9-BF98FB203F05}"/>
              </a:ext>
            </a:extLst>
          </p:cNvPr>
          <p:cNvGraphicFramePr/>
          <p:nvPr/>
        </p:nvGraphicFramePr>
        <p:xfrm>
          <a:off x="214711" y="1587885"/>
          <a:ext cx="9857757" cy="4780450"/>
        </p:xfrm>
        <a:graphic>
          <a:graphicData uri="http://schemas.openxmlformats.org/drawingml/2006/table">
            <a:tbl>
              <a:tblPr/>
              <a:tblGrid>
                <a:gridCol w="92053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51045">
                  <a:extLst>
                    <a:ext uri="{9D8B030D-6E8A-4147-A177-3AD203B41FA5}">
                      <a16:colId xmlns:a16="http://schemas.microsoft.com/office/drawing/2014/main" val="2121646418"/>
                    </a:ext>
                  </a:extLst>
                </a:gridCol>
                <a:gridCol w="1733521">
                  <a:extLst>
                    <a:ext uri="{9D8B030D-6E8A-4147-A177-3AD203B41FA5}">
                      <a16:colId xmlns:a16="http://schemas.microsoft.com/office/drawing/2014/main" val="4121157972"/>
                    </a:ext>
                  </a:extLst>
                </a:gridCol>
                <a:gridCol w="565265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952920">
                <a:tc>
                  <a:txBody>
                    <a:bodyPr/>
                    <a:lstStyle/>
                    <a:p>
                      <a:endParaRPr lang="en-US" sz="24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240">
                      <a:solidFill>
                        <a:srgbClr val="157359"/>
                      </a:solidFill>
                    </a:lnL>
                    <a:lnR w="12240">
                      <a:solidFill>
                        <a:srgbClr val="157359"/>
                      </a:solidFill>
                    </a:lnR>
                    <a:lnT w="12240">
                      <a:solidFill>
                        <a:srgbClr val="157359"/>
                      </a:solidFill>
                    </a:lnT>
                    <a:lnB w="12240">
                      <a:solidFill>
                        <a:srgbClr val="157359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tu</a:t>
                      </a:r>
                      <a:br>
                        <a:rPr lang="en-US" sz="24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</a:br>
                      <a:r>
                        <a:rPr lang="en-US" sz="24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(friend)</a:t>
                      </a:r>
                    </a:p>
                  </a:txBody>
                  <a:tcPr anchor="ctr">
                    <a:lnL w="12240">
                      <a:solidFill>
                        <a:srgbClr val="157359"/>
                      </a:solidFill>
                    </a:lnL>
                    <a:lnR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240">
                      <a:solidFill>
                        <a:srgbClr val="157359"/>
                      </a:solidFill>
                    </a:lnT>
                    <a:lnB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vous</a:t>
                      </a:r>
                      <a:br>
                        <a:rPr lang="en-US" sz="24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</a:br>
                      <a:r>
                        <a:rPr lang="en-US" sz="20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(teacher)</a:t>
                      </a:r>
                      <a:endParaRPr lang="en-US" sz="24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240">
                      <a:solidFill>
                        <a:srgbClr val="157359"/>
                      </a:solidFill>
                    </a:lnL>
                    <a:lnR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240">
                      <a:solidFill>
                        <a:srgbClr val="157359"/>
                      </a:solidFill>
                    </a:lnT>
                    <a:lnB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les questions</a:t>
                      </a:r>
                    </a:p>
                  </a:txBody>
                  <a:tcPr anchor="ctr">
                    <a:lnL w="12240">
                      <a:solidFill>
                        <a:srgbClr val="157359"/>
                      </a:solidFill>
                    </a:lnL>
                    <a:lnR w="12240">
                      <a:solidFill>
                        <a:srgbClr val="157359"/>
                      </a:solidFill>
                    </a:lnR>
                    <a:lnT w="12240">
                      <a:solidFill>
                        <a:srgbClr val="157359"/>
                      </a:solidFill>
                    </a:lnT>
                    <a:lnB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01840">
                <a:tc>
                  <a:txBody>
                    <a:bodyPr/>
                    <a:lstStyle/>
                    <a:p>
                      <a:endParaRPr lang="en-US" sz="240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240">
                      <a:solidFill>
                        <a:srgbClr val="157359"/>
                      </a:solidFill>
                    </a:lnL>
                    <a:lnR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240">
                      <a:solidFill>
                        <a:srgbClr val="157359"/>
                      </a:solidFill>
                    </a:lnT>
                    <a:lnB w="12240">
                      <a:solidFill>
                        <a:srgbClr val="157359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400"/>
                        <a:buFont typeface="Arial"/>
                        <a:buNone/>
                      </a:pPr>
                      <a:endParaRPr sz="2400" u="none" strike="noStrike" cap="none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 anchor="ctr">
                    <a:lnL w="12240">
                      <a:solidFill>
                        <a:srgbClr val="157359"/>
                      </a:solidFill>
                    </a:lnL>
                    <a:lnR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400"/>
                        <a:buFont typeface="Arial"/>
                        <a:buNone/>
                      </a:pPr>
                      <a:endParaRPr sz="2400" u="none" strike="noStrike" cap="none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 anchor="ctr">
                    <a:lnL w="12240">
                      <a:solidFill>
                        <a:srgbClr val="157359"/>
                      </a:solidFill>
                    </a:lnL>
                    <a:lnR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400"/>
                        <a:buFont typeface="Arial"/>
                        <a:buNone/>
                      </a:pPr>
                      <a:r>
                        <a:rPr lang="en-GB" sz="2200" u="none" strike="noStrike" cap="none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  <a:ea typeface="Century Gothic"/>
                          <a:cs typeface="Century Gothic"/>
                          <a:sym typeface="Century Gothic"/>
                        </a:rPr>
                        <a:t>… </a:t>
                      </a:r>
                      <a:r>
                        <a:rPr lang="fr-FR" sz="2200" u="none" strike="noStrike" cap="none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  <a:ea typeface="Century Gothic"/>
                          <a:cs typeface="Century Gothic"/>
                          <a:sym typeface="Century Gothic"/>
                        </a:rPr>
                        <a:t>étudi</a:t>
                      </a:r>
                      <a:r>
                        <a:rPr lang="fr-FR" sz="2200" b="1" u="none" strike="noStrike" cap="none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  <a:ea typeface="Century Gothic"/>
                          <a:cs typeface="Century Gothic"/>
                          <a:sym typeface="Century Gothic"/>
                        </a:rPr>
                        <a:t>es</a:t>
                      </a:r>
                      <a:r>
                        <a:rPr lang="fr-FR" sz="2200" u="none" strike="noStrike" cap="none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  <a:ea typeface="Century Gothic"/>
                          <a:cs typeface="Century Gothic"/>
                          <a:sym typeface="Century Gothic"/>
                        </a:rPr>
                        <a:t> aussi la Fête des Lumières ?</a:t>
                      </a:r>
                      <a:endParaRPr sz="2200" u="none" strike="noStrike" cap="none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 anchor="ctr">
                    <a:lnL w="12240">
                      <a:solidFill>
                        <a:srgbClr val="157359"/>
                      </a:solidFill>
                    </a:lnL>
                    <a:lnR w="12240">
                      <a:solidFill>
                        <a:srgbClr val="157359"/>
                      </a:solidFill>
                    </a:lnR>
                    <a:lnT w="12240">
                      <a:solidFill>
                        <a:srgbClr val="157359"/>
                      </a:solidFill>
                    </a:lnT>
                    <a:lnB w="12240">
                      <a:solidFill>
                        <a:srgbClr val="157359"/>
                      </a:solidFill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83480">
                <a:tc>
                  <a:txBody>
                    <a:bodyPr/>
                    <a:lstStyle/>
                    <a:p>
                      <a:endParaRPr lang="en-US" sz="240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240">
                      <a:solidFill>
                        <a:srgbClr val="157359"/>
                      </a:solidFill>
                    </a:lnL>
                    <a:lnR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240">
                      <a:solidFill>
                        <a:srgbClr val="157359"/>
                      </a:solidFill>
                    </a:lnT>
                    <a:lnB w="12240">
                      <a:solidFill>
                        <a:srgbClr val="157359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400"/>
                        <a:buFont typeface="Arial"/>
                        <a:buNone/>
                      </a:pPr>
                      <a:endParaRPr sz="2400" u="none" strike="noStrike" cap="none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 anchor="ctr">
                    <a:lnL w="12240">
                      <a:solidFill>
                        <a:srgbClr val="157359"/>
                      </a:solidFill>
                    </a:lnL>
                    <a:lnR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400"/>
                        <a:buFont typeface="Arial"/>
                        <a:buNone/>
                      </a:pPr>
                      <a:endParaRPr sz="2400" u="none" strike="noStrike" cap="none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 anchor="ctr">
                    <a:lnL w="12240">
                      <a:solidFill>
                        <a:srgbClr val="157359"/>
                      </a:solidFill>
                    </a:lnL>
                    <a:lnR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400"/>
                        <a:buFont typeface="Arial"/>
                        <a:buNone/>
                      </a:pPr>
                      <a:r>
                        <a:rPr lang="en-GB" sz="2200" u="none" strike="noStrike" cap="none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  <a:ea typeface="Century Gothic"/>
                          <a:cs typeface="Century Gothic"/>
                          <a:sym typeface="Century Gothic"/>
                        </a:rPr>
                        <a:t>… </a:t>
                      </a:r>
                      <a:r>
                        <a:rPr lang="en-GB" sz="2200" u="none" strike="noStrike" cap="none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  <a:ea typeface="Century Gothic"/>
                          <a:cs typeface="Century Gothic"/>
                          <a:sym typeface="Century Gothic"/>
                        </a:rPr>
                        <a:t>pratiqu</a:t>
                      </a:r>
                      <a:r>
                        <a:rPr lang="en-GB" sz="2200" b="1" u="none" strike="noStrike" cap="none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  <a:ea typeface="Century Gothic"/>
                          <a:cs typeface="Century Gothic"/>
                          <a:sym typeface="Century Gothic"/>
                        </a:rPr>
                        <a:t>ez</a:t>
                      </a:r>
                      <a:r>
                        <a:rPr lang="en-GB" sz="2200" u="none" strike="noStrike" cap="none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  <a:ea typeface="Century Gothic"/>
                          <a:cs typeface="Century Gothic"/>
                          <a:sym typeface="Century Gothic"/>
                        </a:rPr>
                        <a:t> avec </a:t>
                      </a:r>
                      <a:r>
                        <a:rPr lang="en-GB" sz="2200" u="none" strike="noStrike" cap="none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  <a:ea typeface="Century Gothic"/>
                          <a:cs typeface="Century Gothic"/>
                          <a:sym typeface="Century Gothic"/>
                        </a:rPr>
                        <a:t>moi</a:t>
                      </a:r>
                      <a:r>
                        <a:rPr lang="en-GB" sz="2200" u="none" strike="noStrike" cap="none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  <a:ea typeface="Century Gothic"/>
                          <a:cs typeface="Century Gothic"/>
                          <a:sym typeface="Century Gothic"/>
                        </a:rPr>
                        <a:t> ?</a:t>
                      </a:r>
                    </a:p>
                  </a:txBody>
                  <a:tcPr marL="91450" marR="91450" marT="45725" marB="45725" anchor="ctr">
                    <a:lnL w="12240">
                      <a:solidFill>
                        <a:srgbClr val="157359"/>
                      </a:solidFill>
                    </a:lnL>
                    <a:lnR w="12240">
                      <a:solidFill>
                        <a:srgbClr val="157359"/>
                      </a:solidFill>
                    </a:lnR>
                    <a:lnT w="12240">
                      <a:solidFill>
                        <a:srgbClr val="157359"/>
                      </a:solidFill>
                    </a:lnT>
                    <a:lnB w="12240">
                      <a:solidFill>
                        <a:srgbClr val="157359"/>
                      </a:solidFill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55760">
                <a:tc>
                  <a:txBody>
                    <a:bodyPr/>
                    <a:lstStyle/>
                    <a:p>
                      <a:endParaRPr lang="en-US" sz="240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240">
                      <a:solidFill>
                        <a:srgbClr val="157359"/>
                      </a:solidFill>
                    </a:lnL>
                    <a:lnR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240">
                      <a:solidFill>
                        <a:srgbClr val="157359"/>
                      </a:solidFill>
                    </a:lnT>
                    <a:lnB w="12240">
                      <a:solidFill>
                        <a:srgbClr val="157359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400"/>
                        <a:buFont typeface="Arial"/>
                        <a:buNone/>
                      </a:pPr>
                      <a:endParaRPr sz="2400" u="none" strike="noStrike" cap="none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 anchor="ctr">
                    <a:lnL w="12240">
                      <a:solidFill>
                        <a:srgbClr val="157359"/>
                      </a:solidFill>
                    </a:lnL>
                    <a:lnR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400"/>
                        <a:buFont typeface="Arial"/>
                        <a:buNone/>
                      </a:pPr>
                      <a:endParaRPr sz="2400" u="none" strike="noStrike" cap="none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 anchor="ctr">
                    <a:lnL w="12240">
                      <a:solidFill>
                        <a:srgbClr val="157359"/>
                      </a:solidFill>
                    </a:lnL>
                    <a:lnR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400"/>
                        <a:buFont typeface="Arial"/>
                        <a:buNone/>
                      </a:pPr>
                      <a:r>
                        <a:rPr lang="en-GB" sz="2200" u="none" strike="noStrike" cap="none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  <a:ea typeface="Century Gothic"/>
                          <a:cs typeface="Century Gothic"/>
                          <a:sym typeface="Century Gothic"/>
                        </a:rPr>
                        <a:t>… </a:t>
                      </a:r>
                      <a:r>
                        <a:rPr lang="fr-FR" sz="2200" u="none" strike="noStrike" cap="none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  <a:ea typeface="Century Gothic"/>
                          <a:cs typeface="Century Gothic"/>
                          <a:sym typeface="Century Gothic"/>
                        </a:rPr>
                        <a:t>présent</a:t>
                      </a:r>
                      <a:r>
                        <a:rPr lang="fr-FR" sz="2200" b="1" u="none" strike="noStrike" cap="none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  <a:ea typeface="Century Gothic"/>
                          <a:cs typeface="Century Gothic"/>
                          <a:sym typeface="Century Gothic"/>
                        </a:rPr>
                        <a:t>es</a:t>
                      </a:r>
                      <a:r>
                        <a:rPr lang="fr-FR" sz="2200" u="none" strike="noStrike" cap="none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  <a:ea typeface="Century Gothic"/>
                          <a:cs typeface="Century Gothic"/>
                          <a:sym typeface="Century Gothic"/>
                        </a:rPr>
                        <a:t> en français ou en anglais ?</a:t>
                      </a:r>
                      <a:endParaRPr sz="2200" u="none" strike="noStrike" cap="none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 anchor="ctr">
                    <a:lnL w="12240">
                      <a:solidFill>
                        <a:srgbClr val="157359"/>
                      </a:solidFill>
                    </a:lnL>
                    <a:lnR w="12240">
                      <a:solidFill>
                        <a:srgbClr val="157359"/>
                      </a:solidFill>
                    </a:lnR>
                    <a:lnT w="12240">
                      <a:solidFill>
                        <a:srgbClr val="157359"/>
                      </a:solidFill>
                    </a:lnT>
                    <a:lnB w="12240">
                      <a:solidFill>
                        <a:srgbClr val="157359"/>
                      </a:solidFill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83480">
                <a:tc>
                  <a:txBody>
                    <a:bodyPr/>
                    <a:lstStyle/>
                    <a:p>
                      <a:endParaRPr lang="en-US" sz="240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240">
                      <a:solidFill>
                        <a:srgbClr val="157359"/>
                      </a:solidFill>
                    </a:lnL>
                    <a:lnR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240">
                      <a:solidFill>
                        <a:srgbClr val="157359"/>
                      </a:solidFill>
                    </a:lnT>
                    <a:lnB w="12240">
                      <a:solidFill>
                        <a:srgbClr val="157359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400"/>
                        <a:buFont typeface="Arial"/>
                        <a:buNone/>
                      </a:pPr>
                      <a:endParaRPr sz="2400" u="none" strike="noStrike" cap="none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 anchor="ctr">
                    <a:lnL w="12240">
                      <a:solidFill>
                        <a:srgbClr val="157359"/>
                      </a:solidFill>
                    </a:lnL>
                    <a:lnR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400"/>
                        <a:buFont typeface="Arial"/>
                        <a:buNone/>
                      </a:pPr>
                      <a:endParaRPr sz="2400" u="none" strike="noStrike" cap="none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 anchor="ctr">
                    <a:lnL w="12240">
                      <a:solidFill>
                        <a:srgbClr val="157359"/>
                      </a:solidFill>
                    </a:lnL>
                    <a:lnR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400"/>
                        <a:buFont typeface="Arial"/>
                        <a:buNone/>
                      </a:pPr>
                      <a:r>
                        <a:rPr lang="en-GB" sz="2200" u="none" strike="noStrike" cap="none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  <a:ea typeface="Century Gothic"/>
                          <a:cs typeface="Century Gothic"/>
                          <a:sym typeface="Century Gothic"/>
                        </a:rPr>
                        <a:t>… </a:t>
                      </a:r>
                      <a:r>
                        <a:rPr lang="en-GB" sz="2200" u="none" strike="noStrike" cap="none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  <a:ea typeface="Century Gothic"/>
                          <a:cs typeface="Century Gothic"/>
                          <a:sym typeface="Century Gothic"/>
                        </a:rPr>
                        <a:t>prononc</a:t>
                      </a:r>
                      <a:r>
                        <a:rPr lang="en-GB" sz="2200" b="1" u="none" strike="noStrike" cap="none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  <a:ea typeface="Century Gothic"/>
                          <a:cs typeface="Century Gothic"/>
                          <a:sym typeface="Century Gothic"/>
                        </a:rPr>
                        <a:t>ez</a:t>
                      </a:r>
                      <a:r>
                        <a:rPr lang="en-GB" sz="2200" u="none" strike="noStrike" cap="none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  <a:ea typeface="Century Gothic"/>
                          <a:cs typeface="Century Gothic"/>
                          <a:sym typeface="Century Gothic"/>
                        </a:rPr>
                        <a:t> bien les mots ?</a:t>
                      </a:r>
                      <a:endParaRPr sz="2200" u="none" strike="noStrike" cap="none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 anchor="ctr">
                    <a:lnL w="12240">
                      <a:solidFill>
                        <a:srgbClr val="157359"/>
                      </a:solidFill>
                    </a:lnL>
                    <a:lnR w="12240">
                      <a:solidFill>
                        <a:srgbClr val="157359"/>
                      </a:solidFill>
                    </a:lnR>
                    <a:lnT w="12240">
                      <a:solidFill>
                        <a:srgbClr val="157359"/>
                      </a:solidFill>
                    </a:lnT>
                    <a:lnB w="12240">
                      <a:solidFill>
                        <a:srgbClr val="157359"/>
                      </a:solidFill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505440">
                <a:tc>
                  <a:txBody>
                    <a:bodyPr/>
                    <a:lstStyle/>
                    <a:p>
                      <a:endParaRPr lang="en-US" sz="240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240">
                      <a:solidFill>
                        <a:srgbClr val="157359"/>
                      </a:solidFill>
                    </a:lnL>
                    <a:lnR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240">
                      <a:solidFill>
                        <a:srgbClr val="157359"/>
                      </a:solidFill>
                    </a:lnT>
                    <a:lnB w="12240">
                      <a:solidFill>
                        <a:srgbClr val="157359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400"/>
                        <a:buFont typeface="Arial"/>
                        <a:buNone/>
                      </a:pPr>
                      <a:endParaRPr sz="2400" u="none" strike="noStrike" cap="none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 anchor="ctr">
                    <a:lnL w="12240">
                      <a:solidFill>
                        <a:srgbClr val="157359"/>
                      </a:solidFill>
                    </a:lnL>
                    <a:lnR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400"/>
                        <a:buFont typeface="Arial"/>
                        <a:buNone/>
                      </a:pPr>
                      <a:endParaRPr sz="2400" u="none" strike="noStrike" cap="none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 anchor="ctr">
                    <a:lnL w="12240">
                      <a:solidFill>
                        <a:srgbClr val="157359"/>
                      </a:solidFill>
                    </a:lnL>
                    <a:lnR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400"/>
                        <a:buFont typeface="Arial"/>
                        <a:buNone/>
                      </a:pPr>
                      <a:r>
                        <a:rPr lang="en-GB" sz="2200" u="none" strike="noStrike" cap="none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  <a:ea typeface="Century Gothic"/>
                          <a:cs typeface="Century Gothic"/>
                          <a:sym typeface="Century Gothic"/>
                        </a:rPr>
                        <a:t>… </a:t>
                      </a:r>
                      <a:r>
                        <a:rPr lang="en-GB" sz="2200" u="none" strike="noStrike" cap="none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  <a:ea typeface="Century Gothic"/>
                          <a:cs typeface="Century Gothic"/>
                          <a:sym typeface="Century Gothic"/>
                        </a:rPr>
                        <a:t>cach</a:t>
                      </a:r>
                      <a:r>
                        <a:rPr lang="en-GB" sz="2200" b="1" u="none" strike="noStrike" cap="none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  <a:ea typeface="Century Gothic"/>
                          <a:cs typeface="Century Gothic"/>
                          <a:sym typeface="Century Gothic"/>
                        </a:rPr>
                        <a:t>ez</a:t>
                      </a:r>
                      <a:r>
                        <a:rPr lang="en-GB" sz="2200" u="none" strike="noStrike" cap="none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  <a:ea typeface="Century Gothic"/>
                          <a:cs typeface="Century Gothic"/>
                          <a:sym typeface="Century Gothic"/>
                        </a:rPr>
                        <a:t> le prix ?</a:t>
                      </a:r>
                    </a:p>
                  </a:txBody>
                  <a:tcPr marL="91450" marR="91450" marT="45725" marB="45725" anchor="ctr">
                    <a:lnL w="12240">
                      <a:solidFill>
                        <a:srgbClr val="157359"/>
                      </a:solidFill>
                    </a:lnL>
                    <a:lnR w="12240">
                      <a:solidFill>
                        <a:srgbClr val="157359"/>
                      </a:solidFill>
                    </a:lnR>
                    <a:lnT w="12240">
                      <a:solidFill>
                        <a:srgbClr val="157359"/>
                      </a:solidFill>
                    </a:lnT>
                    <a:lnB w="12240">
                      <a:solidFill>
                        <a:srgbClr val="157359"/>
                      </a:solidFill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75200">
                <a:tc>
                  <a:txBody>
                    <a:bodyPr/>
                    <a:lstStyle/>
                    <a:p>
                      <a:endParaRPr lang="en-US" sz="240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240">
                      <a:solidFill>
                        <a:srgbClr val="157359"/>
                      </a:solidFill>
                    </a:lnL>
                    <a:lnR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240">
                      <a:solidFill>
                        <a:srgbClr val="157359"/>
                      </a:solidFill>
                    </a:lnT>
                    <a:lnB w="12240">
                      <a:solidFill>
                        <a:srgbClr val="157359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400"/>
                        <a:buFont typeface="Arial"/>
                        <a:buNone/>
                      </a:pPr>
                      <a:endParaRPr sz="2400" u="none" strike="noStrike" cap="none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 anchor="ctr">
                    <a:lnL w="12240">
                      <a:solidFill>
                        <a:srgbClr val="157359"/>
                      </a:solidFill>
                    </a:lnL>
                    <a:lnR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400"/>
                        <a:buFont typeface="Arial"/>
                        <a:buNone/>
                      </a:pPr>
                      <a:endParaRPr sz="2400" u="none" strike="noStrike" cap="none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 anchor="ctr">
                    <a:lnL w="12240">
                      <a:solidFill>
                        <a:srgbClr val="157359"/>
                      </a:solidFill>
                    </a:lnL>
                    <a:lnR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400"/>
                        <a:buFont typeface="Arial"/>
                        <a:buNone/>
                      </a:pPr>
                      <a:r>
                        <a:rPr lang="en-GB" sz="2200" u="none" strike="noStrike" cap="none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  <a:ea typeface="Century Gothic"/>
                          <a:cs typeface="Century Gothic"/>
                          <a:sym typeface="Century Gothic"/>
                        </a:rPr>
                        <a:t>… trouv</a:t>
                      </a:r>
                      <a:r>
                        <a:rPr lang="en-GB" sz="2200" b="1" u="none" strike="noStrike" cap="none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  <a:ea typeface="Century Gothic"/>
                          <a:cs typeface="Century Gothic"/>
                          <a:sym typeface="Century Gothic"/>
                        </a:rPr>
                        <a:t>es</a:t>
                      </a:r>
                      <a:r>
                        <a:rPr lang="en-GB" sz="2200" u="none" strike="noStrike" cap="none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  <a:ea typeface="Century Gothic"/>
                          <a:cs typeface="Century Gothic"/>
                          <a:sym typeface="Century Gothic"/>
                        </a:rPr>
                        <a:t> des </a:t>
                      </a:r>
                      <a:r>
                        <a:rPr lang="en-GB" sz="2200" u="none" strike="noStrike" cap="none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  <a:ea typeface="Century Gothic"/>
                          <a:cs typeface="Century Gothic"/>
                          <a:sym typeface="Century Gothic"/>
                        </a:rPr>
                        <a:t>infos</a:t>
                      </a:r>
                      <a:r>
                        <a:rPr lang="en-GB" sz="2200" u="none" strike="noStrike" cap="none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  <a:ea typeface="Century Gothic"/>
                          <a:cs typeface="Century Gothic"/>
                          <a:sym typeface="Century Gothic"/>
                        </a:rPr>
                        <a:t> </a:t>
                      </a:r>
                      <a:r>
                        <a:rPr lang="en-GB" sz="2200" u="none" strike="noStrike" cap="none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  <a:ea typeface="Century Gothic"/>
                          <a:cs typeface="Century Gothic"/>
                          <a:sym typeface="Century Gothic"/>
                        </a:rPr>
                        <a:t>intéressantes</a:t>
                      </a:r>
                      <a:r>
                        <a:rPr lang="en-GB" sz="2200" u="none" strike="noStrike" cap="none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  <a:ea typeface="Century Gothic"/>
                          <a:cs typeface="Century Gothic"/>
                          <a:sym typeface="Century Gothic"/>
                        </a:rPr>
                        <a:t> ?</a:t>
                      </a:r>
                    </a:p>
                  </a:txBody>
                  <a:tcPr marL="91450" marR="91450" marT="45725" marB="45725" anchor="ctr">
                    <a:lnL w="12240">
                      <a:solidFill>
                        <a:srgbClr val="157359"/>
                      </a:solidFill>
                    </a:lnL>
                    <a:lnR w="12240">
                      <a:solidFill>
                        <a:srgbClr val="157359"/>
                      </a:solidFill>
                    </a:lnR>
                    <a:lnT w="12240">
                      <a:solidFill>
                        <a:srgbClr val="157359"/>
                      </a:solidFill>
                    </a:lnT>
                    <a:lnB w="12240">
                      <a:solidFill>
                        <a:srgbClr val="157359"/>
                      </a:solidFill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460440">
                <a:tc>
                  <a:txBody>
                    <a:bodyPr/>
                    <a:lstStyle/>
                    <a:p>
                      <a:endParaRPr lang="en-US" sz="240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240">
                      <a:solidFill>
                        <a:srgbClr val="157359"/>
                      </a:solidFill>
                    </a:lnL>
                    <a:lnR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240">
                      <a:solidFill>
                        <a:srgbClr val="157359"/>
                      </a:solidFill>
                    </a:lnT>
                    <a:lnB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400"/>
                        <a:buFont typeface="Arial"/>
                        <a:buNone/>
                      </a:pPr>
                      <a:endParaRPr sz="2400" u="none" strike="noStrike" cap="none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 anchor="ctr">
                    <a:lnL w="12240">
                      <a:solidFill>
                        <a:srgbClr val="157359"/>
                      </a:solidFill>
                    </a:lnL>
                    <a:lnR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400"/>
                        <a:buFont typeface="Arial"/>
                        <a:buNone/>
                      </a:pPr>
                      <a:endParaRPr sz="2400" u="none" strike="noStrike" cap="none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 anchor="ctr">
                    <a:lnL w="12240">
                      <a:solidFill>
                        <a:srgbClr val="157359"/>
                      </a:solidFill>
                    </a:lnL>
                    <a:lnR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400"/>
                        <a:buFont typeface="Arial"/>
                        <a:buNone/>
                      </a:pPr>
                      <a:r>
                        <a:rPr lang="en-GB" sz="2200" u="none" strike="noStrike" cap="none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  <a:ea typeface="Century Gothic"/>
                          <a:cs typeface="Century Gothic"/>
                          <a:sym typeface="Century Gothic"/>
                        </a:rPr>
                        <a:t>… écout</a:t>
                      </a:r>
                      <a:r>
                        <a:rPr lang="en-GB" sz="2200" b="1" u="none" strike="noStrike" cap="none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  <a:ea typeface="Century Gothic"/>
                          <a:cs typeface="Century Gothic"/>
                          <a:sym typeface="Century Gothic"/>
                        </a:rPr>
                        <a:t>ez</a:t>
                      </a:r>
                      <a:r>
                        <a:rPr lang="en-GB" sz="2200" u="none" strike="noStrike" cap="none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  <a:ea typeface="Century Gothic"/>
                          <a:cs typeface="Century Gothic"/>
                          <a:sym typeface="Century Gothic"/>
                        </a:rPr>
                        <a:t> les </a:t>
                      </a:r>
                      <a:r>
                        <a:rPr lang="en-GB" sz="2200" u="none" strike="noStrike" cap="none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  <a:ea typeface="Century Gothic"/>
                          <a:cs typeface="Century Gothic"/>
                          <a:sym typeface="Century Gothic"/>
                        </a:rPr>
                        <a:t>présentations</a:t>
                      </a:r>
                      <a:r>
                        <a:rPr lang="en-GB" sz="2200" u="none" strike="noStrike" cap="none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  <a:ea typeface="Century Gothic"/>
                          <a:cs typeface="Century Gothic"/>
                          <a:sym typeface="Century Gothic"/>
                        </a:rPr>
                        <a:t> ?</a:t>
                      </a:r>
                    </a:p>
                  </a:txBody>
                  <a:tcPr marL="91450" marR="91450" marT="45725" marB="45725" anchor="ctr">
                    <a:lnL w="12240">
                      <a:solidFill>
                        <a:srgbClr val="157359"/>
                      </a:solidFill>
                    </a:lnL>
                    <a:lnR w="12240">
                      <a:solidFill>
                        <a:srgbClr val="157359"/>
                      </a:solidFill>
                    </a:lnR>
                    <a:lnT w="12240">
                      <a:solidFill>
                        <a:srgbClr val="157359"/>
                      </a:solidFill>
                    </a:lnT>
                    <a:lnB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460440">
                <a:tc>
                  <a:txBody>
                    <a:bodyPr/>
                    <a:lstStyle/>
                    <a:p>
                      <a:endParaRPr lang="en-US" sz="240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240">
                      <a:solidFill>
                        <a:srgbClr val="157359"/>
                      </a:solidFill>
                    </a:lnL>
                    <a:lnR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240">
                      <a:solidFill>
                        <a:srgbClr val="157359"/>
                      </a:solidFill>
                    </a:lnT>
                    <a:lnB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400"/>
                        <a:buFont typeface="Arial"/>
                        <a:buNone/>
                      </a:pPr>
                      <a:endParaRPr sz="2400" u="none" strike="noStrike" cap="none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 anchor="ctr">
                    <a:lnL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400"/>
                        <a:buFont typeface="Arial"/>
                        <a:buNone/>
                      </a:pPr>
                      <a:endParaRPr sz="2400" u="none" strike="noStrike" cap="none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 anchor="ctr">
                    <a:lnL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400"/>
                        <a:buFont typeface="Arial"/>
                        <a:buNone/>
                      </a:pPr>
                      <a:r>
                        <a:rPr lang="en-GB" sz="2200" u="none" strike="noStrike" cap="none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  <a:ea typeface="Century Gothic"/>
                          <a:cs typeface="Century Gothic"/>
                          <a:sym typeface="Century Gothic"/>
                        </a:rPr>
                        <a:t>… </a:t>
                      </a:r>
                      <a:r>
                        <a:rPr lang="en-GB" sz="2200" u="none" strike="noStrike" cap="none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  <a:ea typeface="Century Gothic"/>
                          <a:cs typeface="Century Gothic"/>
                          <a:sym typeface="Century Gothic"/>
                        </a:rPr>
                        <a:t>gagn</a:t>
                      </a:r>
                      <a:r>
                        <a:rPr lang="en-GB" sz="2200" b="1" u="none" strike="noStrike" cap="none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  <a:ea typeface="Century Gothic"/>
                          <a:cs typeface="Century Gothic"/>
                          <a:sym typeface="Century Gothic"/>
                        </a:rPr>
                        <a:t>es</a:t>
                      </a:r>
                      <a:r>
                        <a:rPr lang="en-GB" sz="2200" u="none" strike="noStrike" cap="none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  <a:ea typeface="Century Gothic"/>
                          <a:cs typeface="Century Gothic"/>
                          <a:sym typeface="Century Gothic"/>
                        </a:rPr>
                        <a:t> le prix ?</a:t>
                      </a:r>
                    </a:p>
                  </a:txBody>
                  <a:tcPr marL="91450" marR="91450" marT="45725" marB="45725" anchor="ctr">
                    <a:lnL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240">
                      <a:solidFill>
                        <a:srgbClr val="157359"/>
                      </a:solidFill>
                    </a:lnR>
                    <a:lnT w="12240">
                      <a:solidFill>
                        <a:srgbClr val="157359"/>
                      </a:solidFill>
                    </a:lnT>
                    <a:lnB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34701822"/>
                  </a:ext>
                </a:extLst>
              </a:tr>
            </a:tbl>
          </a:graphicData>
        </a:graphic>
      </p:graphicFrame>
      <p:sp>
        <p:nvSpPr>
          <p:cNvPr id="15" name="CustomShape 22">
            <a:hlinkClick r:id="" action="ppaction://noaction">
              <a:snd r:embed="rId4" name="8_4.wav"/>
            </a:hlinkClick>
            <a:extLst>
              <a:ext uri="{FF2B5EF4-FFF2-40B4-BE49-F238E27FC236}">
                <a16:creationId xmlns:a16="http://schemas.microsoft.com/office/drawing/2014/main" id="{4247252A-FC32-4F16-8616-A5FE2859FCB7}"/>
              </a:ext>
            </a:extLst>
          </p:cNvPr>
          <p:cNvSpPr/>
          <p:nvPr/>
        </p:nvSpPr>
        <p:spPr>
          <a:xfrm>
            <a:off x="330991" y="2578328"/>
            <a:ext cx="464040" cy="396360"/>
          </a:xfrm>
          <a:prstGeom prst="actionButtonBlank">
            <a:avLst/>
          </a:prstGeom>
          <a:solidFill>
            <a:srgbClr val="EFF9FB"/>
          </a:solidFill>
          <a:ln>
            <a:solidFill>
              <a:schemeClr val="accent3">
                <a:lumMod val="75000"/>
              </a:schemeClr>
            </a:solidFill>
            <a:round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-1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entury Gothic" panose="020B0502020202020204" pitchFamily="34" charset="0"/>
                <a:ea typeface="DejaVu Sans"/>
              </a:rPr>
              <a:t>Ex</a:t>
            </a:r>
            <a:endParaRPr kumimoji="0" lang="en-GB" sz="2000" b="0" i="0" u="none" strike="noStrike" kern="1200" cap="none" spc="-1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16" name="CustomShape 23">
            <a:hlinkClick r:id="" action="ppaction://noaction">
              <a:snd r:embed="rId5" name="8_5.wav"/>
            </a:hlinkClick>
            <a:extLst>
              <a:ext uri="{FF2B5EF4-FFF2-40B4-BE49-F238E27FC236}">
                <a16:creationId xmlns:a16="http://schemas.microsoft.com/office/drawing/2014/main" id="{3AD5864B-E328-4811-82EC-A3D77BDC6BF2}"/>
              </a:ext>
            </a:extLst>
          </p:cNvPr>
          <p:cNvSpPr/>
          <p:nvPr/>
        </p:nvSpPr>
        <p:spPr>
          <a:xfrm>
            <a:off x="330991" y="3070808"/>
            <a:ext cx="464040" cy="396360"/>
          </a:xfrm>
          <a:prstGeom prst="actionButtonBlank">
            <a:avLst/>
          </a:prstGeom>
          <a:solidFill>
            <a:srgbClr val="EFF9FB"/>
          </a:solidFill>
          <a:ln>
            <a:solidFill>
              <a:schemeClr val="accent3">
                <a:lumMod val="75000"/>
              </a:schemeClr>
            </a:solidFill>
            <a:round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-1" normalizeH="0" baseline="0" noProof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DejaVu Sans"/>
              </a:rPr>
              <a:t>1</a:t>
            </a:r>
            <a:endParaRPr kumimoji="0" lang="en-GB" sz="20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17" name="CustomShape 24">
            <a:hlinkClick r:id="" action="ppaction://noaction">
              <a:snd r:embed="rId6" name="8_6.wav"/>
            </a:hlinkClick>
            <a:extLst>
              <a:ext uri="{FF2B5EF4-FFF2-40B4-BE49-F238E27FC236}">
                <a16:creationId xmlns:a16="http://schemas.microsoft.com/office/drawing/2014/main" id="{F2DAD2AC-ADD2-4480-845B-008BBA9A5F70}"/>
              </a:ext>
            </a:extLst>
          </p:cNvPr>
          <p:cNvSpPr/>
          <p:nvPr/>
        </p:nvSpPr>
        <p:spPr>
          <a:xfrm>
            <a:off x="330991" y="3549968"/>
            <a:ext cx="464040" cy="396360"/>
          </a:xfrm>
          <a:prstGeom prst="actionButtonBlank">
            <a:avLst/>
          </a:prstGeom>
          <a:solidFill>
            <a:srgbClr val="EFF9FB"/>
          </a:solidFill>
          <a:ln>
            <a:solidFill>
              <a:schemeClr val="accent3">
                <a:lumMod val="75000"/>
              </a:schemeClr>
            </a:solidFill>
            <a:round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-1" normalizeH="0" baseline="0" noProof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DejaVu Sans"/>
              </a:rPr>
              <a:t>2</a:t>
            </a:r>
            <a:endParaRPr kumimoji="0" lang="en-GB" sz="20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18" name="CustomShape 25">
            <a:hlinkClick r:id="" action="ppaction://noaction">
              <a:snd r:embed="rId7" name="8_7.wav"/>
            </a:hlinkClick>
            <a:extLst>
              <a:ext uri="{FF2B5EF4-FFF2-40B4-BE49-F238E27FC236}">
                <a16:creationId xmlns:a16="http://schemas.microsoft.com/office/drawing/2014/main" id="{E47FAB46-1A11-4EF4-B700-EF919D0338F8}"/>
              </a:ext>
            </a:extLst>
          </p:cNvPr>
          <p:cNvSpPr/>
          <p:nvPr/>
        </p:nvSpPr>
        <p:spPr>
          <a:xfrm>
            <a:off x="330991" y="4016528"/>
            <a:ext cx="464040" cy="396360"/>
          </a:xfrm>
          <a:prstGeom prst="actionButtonBlank">
            <a:avLst/>
          </a:prstGeom>
          <a:solidFill>
            <a:srgbClr val="EFF9FB"/>
          </a:solidFill>
          <a:ln>
            <a:solidFill>
              <a:schemeClr val="accent3">
                <a:lumMod val="75000"/>
              </a:schemeClr>
            </a:solidFill>
            <a:round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-1" normalizeH="0" baseline="0" noProof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DejaVu Sans"/>
              </a:rPr>
              <a:t>3</a:t>
            </a:r>
            <a:endParaRPr kumimoji="0" lang="en-GB" sz="20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19" name="CustomShape 26">
            <a:hlinkClick r:id="" action="ppaction://noaction">
              <a:snd r:embed="rId8" name="8_8.wav"/>
            </a:hlinkClick>
            <a:extLst>
              <a:ext uri="{FF2B5EF4-FFF2-40B4-BE49-F238E27FC236}">
                <a16:creationId xmlns:a16="http://schemas.microsoft.com/office/drawing/2014/main" id="{1ECA2C39-8E1B-46F9-B4CE-5D69DA706F12}"/>
              </a:ext>
            </a:extLst>
          </p:cNvPr>
          <p:cNvSpPr/>
          <p:nvPr/>
        </p:nvSpPr>
        <p:spPr>
          <a:xfrm>
            <a:off x="330991" y="4521968"/>
            <a:ext cx="464040" cy="396360"/>
          </a:xfrm>
          <a:prstGeom prst="actionButtonBlank">
            <a:avLst/>
          </a:prstGeom>
          <a:solidFill>
            <a:srgbClr val="EFF9FB"/>
          </a:solidFill>
          <a:ln>
            <a:solidFill>
              <a:schemeClr val="accent3">
                <a:lumMod val="75000"/>
              </a:schemeClr>
            </a:solidFill>
            <a:round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-1" normalizeH="0" baseline="0" noProof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DejaVu Sans"/>
              </a:rPr>
              <a:t>4</a:t>
            </a:r>
            <a:endParaRPr kumimoji="0" lang="en-GB" sz="20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21" name="CustomShape 27">
            <a:hlinkClick r:id="" action="ppaction://noaction">
              <a:snd r:embed="rId9" name="8_9.wav"/>
            </a:hlinkClick>
            <a:extLst>
              <a:ext uri="{FF2B5EF4-FFF2-40B4-BE49-F238E27FC236}">
                <a16:creationId xmlns:a16="http://schemas.microsoft.com/office/drawing/2014/main" id="{B06E6BFD-FB69-40F9-9653-301D379E5A17}"/>
              </a:ext>
            </a:extLst>
          </p:cNvPr>
          <p:cNvSpPr/>
          <p:nvPr/>
        </p:nvSpPr>
        <p:spPr>
          <a:xfrm>
            <a:off x="335311" y="5014088"/>
            <a:ext cx="464040" cy="396360"/>
          </a:xfrm>
          <a:prstGeom prst="actionButtonBlank">
            <a:avLst/>
          </a:prstGeom>
          <a:solidFill>
            <a:srgbClr val="EFF9FB"/>
          </a:solidFill>
          <a:ln>
            <a:solidFill>
              <a:schemeClr val="accent3">
                <a:lumMod val="75000"/>
              </a:schemeClr>
            </a:solidFill>
            <a:round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-1" normalizeH="0" baseline="0" noProof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DejaVu Sans"/>
              </a:rPr>
              <a:t>5</a:t>
            </a:r>
            <a:endParaRPr kumimoji="0" lang="en-GB" sz="20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22" name="CustomShape 28">
            <a:hlinkClick r:id="" action="ppaction://noaction">
              <a:snd r:embed="rId10" name="8_10.wav"/>
            </a:hlinkClick>
            <a:extLst>
              <a:ext uri="{FF2B5EF4-FFF2-40B4-BE49-F238E27FC236}">
                <a16:creationId xmlns:a16="http://schemas.microsoft.com/office/drawing/2014/main" id="{34261C61-C209-49EF-A2E1-6B62F7BA1FCB}"/>
              </a:ext>
            </a:extLst>
          </p:cNvPr>
          <p:cNvSpPr/>
          <p:nvPr/>
        </p:nvSpPr>
        <p:spPr>
          <a:xfrm>
            <a:off x="330991" y="5457248"/>
            <a:ext cx="464040" cy="396360"/>
          </a:xfrm>
          <a:prstGeom prst="actionButtonBlank">
            <a:avLst/>
          </a:prstGeom>
          <a:solidFill>
            <a:srgbClr val="EFF9FB"/>
          </a:solidFill>
          <a:ln>
            <a:solidFill>
              <a:schemeClr val="accent3">
                <a:lumMod val="75000"/>
              </a:schemeClr>
            </a:solidFill>
            <a:round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-1" normalizeH="0" baseline="0" noProof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DejaVu Sans"/>
              </a:rPr>
              <a:t>6</a:t>
            </a:r>
            <a:endParaRPr kumimoji="0" lang="en-GB" sz="20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34" name="CustomShape 26">
            <a:hlinkClick r:id="" action="ppaction://noaction">
              <a:snd r:embed="rId11" name="8_11.wav"/>
            </a:hlinkClick>
            <a:extLst>
              <a:ext uri="{FF2B5EF4-FFF2-40B4-BE49-F238E27FC236}">
                <a16:creationId xmlns:a16="http://schemas.microsoft.com/office/drawing/2014/main" id="{F3DA2855-FE7E-4237-ABCE-0B0B769C964D}"/>
              </a:ext>
            </a:extLst>
          </p:cNvPr>
          <p:cNvSpPr/>
          <p:nvPr/>
        </p:nvSpPr>
        <p:spPr>
          <a:xfrm>
            <a:off x="335311" y="5910482"/>
            <a:ext cx="464040" cy="396360"/>
          </a:xfrm>
          <a:prstGeom prst="actionButtonBlank">
            <a:avLst/>
          </a:prstGeom>
          <a:solidFill>
            <a:srgbClr val="EFF9FB"/>
          </a:solidFill>
          <a:ln>
            <a:solidFill>
              <a:schemeClr val="accent3">
                <a:lumMod val="75000"/>
              </a:schemeClr>
            </a:solidFill>
            <a:round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-1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DejaVu Sans"/>
              </a:rPr>
              <a:t>7</a:t>
            </a:r>
            <a:endParaRPr kumimoji="0" lang="en-GB" sz="20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39" name="Rectangle 38">
            <a:hlinkClick r:id="" action="ppaction://noaction">
              <a:snd r:embed="rId12" name="VT2W4S8_2.wav"/>
            </a:hlinkClick>
            <a:extLst>
              <a:ext uri="{FF2B5EF4-FFF2-40B4-BE49-F238E27FC236}">
                <a16:creationId xmlns:a16="http://schemas.microsoft.com/office/drawing/2014/main" id="{9C74AEB5-8260-4076-B235-4FD8F00B48F4}"/>
              </a:ext>
            </a:extLst>
          </p:cNvPr>
          <p:cNvSpPr/>
          <p:nvPr/>
        </p:nvSpPr>
        <p:spPr>
          <a:xfrm>
            <a:off x="165589" y="455235"/>
            <a:ext cx="9906879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Tx/>
              <a:buNone/>
              <a:tabLst/>
              <a:defRPr/>
            </a:pPr>
            <a:r>
              <a:rPr kumimoji="0" lang="en-GB" sz="2000" b="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Century Gothic"/>
                <a:sym typeface="Century Gothic"/>
              </a:rPr>
              <a:t>Max </a:t>
            </a:r>
            <a:r>
              <a:rPr kumimoji="0" lang="en-GB" sz="2000" b="0" i="1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Century Gothic"/>
                <a:sym typeface="Century Gothic"/>
              </a:rPr>
              <a:t>pré</a:t>
            </a:r>
            <a:r>
              <a:rPr kumimoji="0" lang="en-GB" sz="2000" b="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Century Gothic"/>
                <a:sym typeface="Century Gothic"/>
              </a:rPr>
              <a:t>pare la </a:t>
            </a:r>
            <a:r>
              <a:rPr kumimoji="0" lang="en-GB" sz="2000" b="0" i="1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Century Gothic"/>
                <a:sym typeface="Century Gothic"/>
              </a:rPr>
              <a:t>présentation</a:t>
            </a:r>
            <a:r>
              <a:rPr kumimoji="0" lang="en-GB" sz="2000" b="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Century Gothic"/>
                <a:sym typeface="Century Gothic"/>
              </a:rPr>
              <a:t> dans la </a:t>
            </a:r>
            <a:r>
              <a:rPr kumimoji="0" lang="en-GB" sz="2000" b="0" i="1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Century Gothic"/>
                <a:sym typeface="Century Gothic"/>
              </a:rPr>
              <a:t>classe</a:t>
            </a:r>
            <a:r>
              <a:rPr kumimoji="0" lang="en-GB" sz="2000" b="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Century Gothic"/>
                <a:sym typeface="Century Gothic"/>
              </a:rPr>
              <a:t>.  Il pose des questions, </a:t>
            </a:r>
            <a:r>
              <a:rPr kumimoji="0" lang="en-GB" sz="2000" b="0" i="1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Century Gothic"/>
                <a:sym typeface="Century Gothic"/>
              </a:rPr>
              <a:t>mais</a:t>
            </a:r>
            <a:r>
              <a:rPr kumimoji="0" lang="en-GB" sz="2000" b="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Century Gothic"/>
                <a:sym typeface="Century Gothic"/>
              </a:rPr>
              <a:t> à qui ?</a:t>
            </a:r>
          </a:p>
        </p:txBody>
      </p:sp>
      <p:pic>
        <p:nvPicPr>
          <p:cNvPr id="45" name="Picture 44" descr="Shape, arrow&#10;&#10;Description automatically generated">
            <a:extLst>
              <a:ext uri="{FF2B5EF4-FFF2-40B4-BE49-F238E27FC236}">
                <a16:creationId xmlns:a16="http://schemas.microsoft.com/office/drawing/2014/main" id="{C8F77CB9-53A5-41FB-ABCF-AC416ED0AD10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752594" y="2554701"/>
            <a:ext cx="462709" cy="428729"/>
          </a:xfrm>
          <a:prstGeom prst="rect">
            <a:avLst/>
          </a:prstGeom>
        </p:spPr>
      </p:pic>
      <p:pic>
        <p:nvPicPr>
          <p:cNvPr id="46" name="Picture 45" descr="Shape, arrow&#10;&#10;Description automatically generated">
            <a:extLst>
              <a:ext uri="{FF2B5EF4-FFF2-40B4-BE49-F238E27FC236}">
                <a16:creationId xmlns:a16="http://schemas.microsoft.com/office/drawing/2014/main" id="{D13D3E3E-9FA4-4F3B-B963-3B11AE25D0B3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3239779" y="3033826"/>
            <a:ext cx="462709" cy="428729"/>
          </a:xfrm>
          <a:prstGeom prst="rect">
            <a:avLst/>
          </a:prstGeom>
        </p:spPr>
      </p:pic>
      <p:pic>
        <p:nvPicPr>
          <p:cNvPr id="47" name="Picture 46" descr="Shape, arrow&#10;&#10;Description automatically generated">
            <a:extLst>
              <a:ext uri="{FF2B5EF4-FFF2-40B4-BE49-F238E27FC236}">
                <a16:creationId xmlns:a16="http://schemas.microsoft.com/office/drawing/2014/main" id="{4CE28FEE-7FC6-45AF-9DC0-723885A9FD13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633313" y="3487679"/>
            <a:ext cx="462709" cy="428729"/>
          </a:xfrm>
          <a:prstGeom prst="rect">
            <a:avLst/>
          </a:prstGeom>
        </p:spPr>
      </p:pic>
      <p:pic>
        <p:nvPicPr>
          <p:cNvPr id="48" name="Picture 47" descr="Shape, arrow&#10;&#10;Description automatically generated">
            <a:extLst>
              <a:ext uri="{FF2B5EF4-FFF2-40B4-BE49-F238E27FC236}">
                <a16:creationId xmlns:a16="http://schemas.microsoft.com/office/drawing/2014/main" id="{070D18E2-FF6D-4C2D-80DE-4720600B1D2C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3228589" y="3989528"/>
            <a:ext cx="462709" cy="428729"/>
          </a:xfrm>
          <a:prstGeom prst="rect">
            <a:avLst/>
          </a:prstGeom>
        </p:spPr>
      </p:pic>
      <p:pic>
        <p:nvPicPr>
          <p:cNvPr id="49" name="Picture 48" descr="Shape, arrow&#10;&#10;Description automatically generated">
            <a:extLst>
              <a:ext uri="{FF2B5EF4-FFF2-40B4-BE49-F238E27FC236}">
                <a16:creationId xmlns:a16="http://schemas.microsoft.com/office/drawing/2014/main" id="{9FB36491-C6CB-460D-9C67-BF0FF9AB28EB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3228588" y="4460780"/>
            <a:ext cx="462709" cy="428729"/>
          </a:xfrm>
          <a:prstGeom prst="rect">
            <a:avLst/>
          </a:prstGeom>
        </p:spPr>
      </p:pic>
      <p:pic>
        <p:nvPicPr>
          <p:cNvPr id="50" name="Picture 49" descr="Shape, arrow&#10;&#10;Description automatically generated">
            <a:extLst>
              <a:ext uri="{FF2B5EF4-FFF2-40B4-BE49-F238E27FC236}">
                <a16:creationId xmlns:a16="http://schemas.microsoft.com/office/drawing/2014/main" id="{13007844-ECAE-41B5-85CA-1562A6842FB3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633312" y="4981719"/>
            <a:ext cx="462709" cy="428729"/>
          </a:xfrm>
          <a:prstGeom prst="rect">
            <a:avLst/>
          </a:prstGeom>
        </p:spPr>
      </p:pic>
      <p:pic>
        <p:nvPicPr>
          <p:cNvPr id="51" name="Picture 50" descr="Shape, arrow&#10;&#10;Description automatically generated">
            <a:extLst>
              <a:ext uri="{FF2B5EF4-FFF2-40B4-BE49-F238E27FC236}">
                <a16:creationId xmlns:a16="http://schemas.microsoft.com/office/drawing/2014/main" id="{116E2DDB-31B1-421C-948C-259EDA8987F3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3239779" y="5481753"/>
            <a:ext cx="462709" cy="428729"/>
          </a:xfrm>
          <a:prstGeom prst="rect">
            <a:avLst/>
          </a:prstGeom>
        </p:spPr>
      </p:pic>
      <p:pic>
        <p:nvPicPr>
          <p:cNvPr id="52" name="Picture 51" descr="Shape, arrow&#10;&#10;Description automatically generated">
            <a:extLst>
              <a:ext uri="{FF2B5EF4-FFF2-40B4-BE49-F238E27FC236}">
                <a16:creationId xmlns:a16="http://schemas.microsoft.com/office/drawing/2014/main" id="{682BE488-78A0-4735-BC57-F81DA2755C2F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633311" y="5881916"/>
            <a:ext cx="462709" cy="428729"/>
          </a:xfrm>
          <a:prstGeom prst="rect">
            <a:avLst/>
          </a:prstGeom>
        </p:spPr>
      </p:pic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BFCDF36D-811E-4C13-BAF5-E630181A90A2}"/>
              </a:ext>
            </a:extLst>
          </p:cNvPr>
          <p:cNvSpPr/>
          <p:nvPr/>
        </p:nvSpPr>
        <p:spPr>
          <a:xfrm>
            <a:off x="4791607" y="2571582"/>
            <a:ext cx="4932522" cy="428729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</a:endParaRPr>
          </a:p>
        </p:txBody>
      </p:sp>
      <p:sp>
        <p:nvSpPr>
          <p:cNvPr id="53" name="Rectangle: Rounded Corners 52">
            <a:extLst>
              <a:ext uri="{FF2B5EF4-FFF2-40B4-BE49-F238E27FC236}">
                <a16:creationId xmlns:a16="http://schemas.microsoft.com/office/drawing/2014/main" id="{2A4DDDF5-568E-49DE-8095-6766CEE0B381}"/>
              </a:ext>
            </a:extLst>
          </p:cNvPr>
          <p:cNvSpPr/>
          <p:nvPr/>
        </p:nvSpPr>
        <p:spPr>
          <a:xfrm>
            <a:off x="4837500" y="3075371"/>
            <a:ext cx="3154680" cy="428729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</a:endParaRPr>
          </a:p>
        </p:txBody>
      </p:sp>
      <p:sp>
        <p:nvSpPr>
          <p:cNvPr id="54" name="Rectangle: Rounded Corners 53">
            <a:extLst>
              <a:ext uri="{FF2B5EF4-FFF2-40B4-BE49-F238E27FC236}">
                <a16:creationId xmlns:a16="http://schemas.microsoft.com/office/drawing/2014/main" id="{400B82E4-A174-499F-8167-9A948A0739AC}"/>
              </a:ext>
            </a:extLst>
          </p:cNvPr>
          <p:cNvSpPr/>
          <p:nvPr/>
        </p:nvSpPr>
        <p:spPr>
          <a:xfrm>
            <a:off x="4837500" y="3537867"/>
            <a:ext cx="5091808" cy="428729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</a:endParaRPr>
          </a:p>
        </p:txBody>
      </p:sp>
      <p:sp>
        <p:nvSpPr>
          <p:cNvPr id="55" name="Rectangle: Rounded Corners 54">
            <a:extLst>
              <a:ext uri="{FF2B5EF4-FFF2-40B4-BE49-F238E27FC236}">
                <a16:creationId xmlns:a16="http://schemas.microsoft.com/office/drawing/2014/main" id="{27A20BE4-8DB2-425F-9AF8-56F666EE2937}"/>
              </a:ext>
            </a:extLst>
          </p:cNvPr>
          <p:cNvSpPr/>
          <p:nvPr/>
        </p:nvSpPr>
        <p:spPr>
          <a:xfrm>
            <a:off x="4837499" y="4000286"/>
            <a:ext cx="3800891" cy="428729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</a:endParaRPr>
          </a:p>
        </p:txBody>
      </p:sp>
      <p:sp>
        <p:nvSpPr>
          <p:cNvPr id="56" name="Rectangle: Rounded Corners 55">
            <a:extLst>
              <a:ext uri="{FF2B5EF4-FFF2-40B4-BE49-F238E27FC236}">
                <a16:creationId xmlns:a16="http://schemas.microsoft.com/office/drawing/2014/main" id="{5918D5D8-4123-42ED-BC36-EA15C979BB27}"/>
              </a:ext>
            </a:extLst>
          </p:cNvPr>
          <p:cNvSpPr/>
          <p:nvPr/>
        </p:nvSpPr>
        <p:spPr>
          <a:xfrm>
            <a:off x="4837500" y="4492913"/>
            <a:ext cx="3154680" cy="428729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</a:endParaRPr>
          </a:p>
        </p:txBody>
      </p:sp>
      <p:sp>
        <p:nvSpPr>
          <p:cNvPr id="57" name="Rectangle: Rounded Corners 56">
            <a:extLst>
              <a:ext uri="{FF2B5EF4-FFF2-40B4-BE49-F238E27FC236}">
                <a16:creationId xmlns:a16="http://schemas.microsoft.com/office/drawing/2014/main" id="{2A468063-15A5-4A40-84B7-357D4AFE85F6}"/>
              </a:ext>
            </a:extLst>
          </p:cNvPr>
          <p:cNvSpPr/>
          <p:nvPr/>
        </p:nvSpPr>
        <p:spPr>
          <a:xfrm>
            <a:off x="4791607" y="4994428"/>
            <a:ext cx="4481901" cy="428729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</a:endParaRPr>
          </a:p>
        </p:txBody>
      </p:sp>
      <p:sp>
        <p:nvSpPr>
          <p:cNvPr id="58" name="Rectangle: Rounded Corners 57">
            <a:extLst>
              <a:ext uri="{FF2B5EF4-FFF2-40B4-BE49-F238E27FC236}">
                <a16:creationId xmlns:a16="http://schemas.microsoft.com/office/drawing/2014/main" id="{4908D489-692A-4EEC-9313-462674E0087D}"/>
              </a:ext>
            </a:extLst>
          </p:cNvPr>
          <p:cNvSpPr/>
          <p:nvPr/>
        </p:nvSpPr>
        <p:spPr>
          <a:xfrm>
            <a:off x="4769673" y="5463945"/>
            <a:ext cx="3976293" cy="428729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</a:endParaRPr>
          </a:p>
        </p:txBody>
      </p:sp>
      <p:sp>
        <p:nvSpPr>
          <p:cNvPr id="59" name="Rectangle: Rounded Corners 58">
            <a:extLst>
              <a:ext uri="{FF2B5EF4-FFF2-40B4-BE49-F238E27FC236}">
                <a16:creationId xmlns:a16="http://schemas.microsoft.com/office/drawing/2014/main" id="{D2BFFC5D-B034-482C-BD5E-816D41DFE83B}"/>
              </a:ext>
            </a:extLst>
          </p:cNvPr>
          <p:cNvSpPr/>
          <p:nvPr/>
        </p:nvSpPr>
        <p:spPr>
          <a:xfrm>
            <a:off x="4837500" y="5931998"/>
            <a:ext cx="3154680" cy="428729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</a:endParaRPr>
          </a:p>
        </p:txBody>
      </p:sp>
      <p:pic>
        <p:nvPicPr>
          <p:cNvPr id="35" name="Picture 34" descr="A picture containing text, toy, doll&#10;&#10;Description automatically generated">
            <a:extLst>
              <a:ext uri="{FF2B5EF4-FFF2-40B4-BE49-F238E27FC236}">
                <a16:creationId xmlns:a16="http://schemas.microsoft.com/office/drawing/2014/main" id="{A472AA97-66F0-4CCB-BE66-C700E2B42F05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03174" y="1870835"/>
            <a:ext cx="1809767" cy="4099992"/>
          </a:xfrm>
          <a:prstGeom prst="rect">
            <a:avLst/>
          </a:prstGeom>
        </p:spPr>
      </p:pic>
      <p:pic>
        <p:nvPicPr>
          <p:cNvPr id="36" name="Graphic 35" descr="Teacher">
            <a:extLst>
              <a:ext uri="{FF2B5EF4-FFF2-40B4-BE49-F238E27FC236}">
                <a16:creationId xmlns:a16="http://schemas.microsoft.com/office/drawing/2014/main" id="{FD2DD605-6500-4608-9C8D-EA12A1F0291D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6"/>
              </a:ext>
            </a:extLst>
          </a:blip>
          <a:stretch>
            <a:fillRect/>
          </a:stretch>
        </p:blipFill>
        <p:spPr>
          <a:xfrm>
            <a:off x="59702" y="781991"/>
            <a:ext cx="914400" cy="914400"/>
          </a:xfrm>
          <a:prstGeom prst="rect">
            <a:avLst/>
          </a:prstGeom>
        </p:spPr>
      </p:pic>
      <p:sp>
        <p:nvSpPr>
          <p:cNvPr id="37" name="Speech Bubble: Rectangle with Corners Rounded 36">
            <a:hlinkClick r:id="" action="ppaction://noaction">
              <a:snd r:embed="rId17" name="VT2W4S8_3.wav"/>
            </a:hlinkClick>
            <a:extLst>
              <a:ext uri="{FF2B5EF4-FFF2-40B4-BE49-F238E27FC236}">
                <a16:creationId xmlns:a16="http://schemas.microsoft.com/office/drawing/2014/main" id="{A22D0999-2BF4-45C3-B74D-F700B37AF6E9}"/>
              </a:ext>
            </a:extLst>
          </p:cNvPr>
          <p:cNvSpPr/>
          <p:nvPr/>
        </p:nvSpPr>
        <p:spPr>
          <a:xfrm>
            <a:off x="1060159" y="965000"/>
            <a:ext cx="8042558" cy="547644"/>
          </a:xfrm>
          <a:prstGeom prst="wedgeRoundRectCallout">
            <a:avLst>
              <a:gd name="adj1" fmla="val -53936"/>
              <a:gd name="adj2" fmla="val 10200"/>
              <a:gd name="adj3" fmla="val 16667"/>
            </a:avLst>
          </a:prstGeom>
          <a:solidFill>
            <a:schemeClr val="bg1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</a:rPr>
              <a:t>. Écoute les noms des animaux. C’est [ien] ou [(a)in]?</a:t>
            </a: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</a:endParaRPr>
          </a:p>
        </p:txBody>
      </p:sp>
      <p:sp>
        <p:nvSpPr>
          <p:cNvPr id="38" name="CustomShape 7">
            <a:hlinkClick r:id="" action="ppaction://noaction">
              <a:snd r:embed="rId17" name="VT2W4S8_3.wav"/>
            </a:hlinkClick>
            <a:extLst>
              <a:ext uri="{FF2B5EF4-FFF2-40B4-BE49-F238E27FC236}">
                <a16:creationId xmlns:a16="http://schemas.microsoft.com/office/drawing/2014/main" id="{457C1571-7829-48A2-8973-E9E8419C6D10}"/>
              </a:ext>
            </a:extLst>
          </p:cNvPr>
          <p:cNvSpPr/>
          <p:nvPr/>
        </p:nvSpPr>
        <p:spPr>
          <a:xfrm>
            <a:off x="1015154" y="1011151"/>
            <a:ext cx="9088020" cy="455341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</a:rPr>
              <a:t>Max </a:t>
            </a: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sym typeface="Century Gothic"/>
              </a:rPr>
              <a:t>parle à </a:t>
            </a:r>
            <a:r>
              <a:rPr kumimoji="0" lang="en-GB" sz="24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sym typeface="Century Gothic"/>
              </a:rPr>
              <a:t>la </a:t>
            </a:r>
            <a:r>
              <a:rPr kumimoji="0" lang="en-GB" sz="24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sym typeface="Century Gothic"/>
              </a:rPr>
              <a:t>professeure</a:t>
            </a:r>
            <a:r>
              <a:rPr kumimoji="0" lang="en-GB" sz="24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sym typeface="Century Gothic"/>
              </a:rPr>
              <a:t> (</a:t>
            </a:r>
            <a:r>
              <a:rPr kumimoji="0" lang="en-GB" sz="24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sym typeface="Century Gothic"/>
              </a:rPr>
              <a:t>vous</a:t>
            </a:r>
            <a:r>
              <a:rPr kumimoji="0" lang="en-GB" sz="24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sym typeface="Century Gothic"/>
              </a:rPr>
              <a:t>) </a:t>
            </a:r>
            <a:r>
              <a:rPr kumimoji="0" lang="en-GB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sym typeface="Century Gothic"/>
              </a:rPr>
              <a:t>ou</a:t>
            </a: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sym typeface="Century Gothic"/>
              </a:rPr>
              <a:t> a </a:t>
            </a:r>
            <a:r>
              <a:rPr kumimoji="0" lang="en-GB" sz="24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sym typeface="Century Gothic"/>
              </a:rPr>
              <a:t>un </a:t>
            </a:r>
            <a:r>
              <a:rPr kumimoji="0" lang="en-GB" sz="24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sym typeface="Century Gothic"/>
              </a:rPr>
              <a:t>ami</a:t>
            </a:r>
            <a:r>
              <a:rPr kumimoji="0" lang="en-GB" sz="24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sym typeface="Century Gothic"/>
              </a:rPr>
              <a:t> (</a:t>
            </a:r>
            <a:r>
              <a:rPr kumimoji="0" lang="en-GB" sz="24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sym typeface="Century Gothic"/>
              </a:rPr>
              <a:t>tu</a:t>
            </a:r>
            <a:r>
              <a:rPr kumimoji="0" lang="en-GB" sz="24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sym typeface="Century Gothic"/>
              </a:rPr>
              <a:t>) </a:t>
            </a: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sym typeface="Century Gothic"/>
              </a:rPr>
              <a:t>?</a:t>
            </a:r>
            <a:endParaRPr kumimoji="0" lang="en-GB" sz="2400" b="0" i="0" u="none" strike="noStrike" kern="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2CDD366C-3866-4DA2-9A47-203310641B76}"/>
              </a:ext>
            </a:extLst>
          </p:cNvPr>
          <p:cNvSpPr txBox="1"/>
          <p:nvPr/>
        </p:nvSpPr>
        <p:spPr>
          <a:xfrm>
            <a:off x="9705331" y="6471565"/>
            <a:ext cx="2486669" cy="400110"/>
          </a:xfrm>
          <a:prstGeom prst="rect">
            <a:avLst/>
          </a:prstGeom>
          <a:solidFill>
            <a:srgbClr val="92D05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cacher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 – to hide</a:t>
            </a:r>
          </a:p>
        </p:txBody>
      </p:sp>
      <p:sp>
        <p:nvSpPr>
          <p:cNvPr id="3" name="CustomShape 3">
            <a:hlinkClick r:id="" action="ppaction://noaction">
              <a:snd r:embed="rId18" name="VT2W4S8_1.wav"/>
            </a:hlinkClick>
            <a:extLst>
              <a:ext uri="{FF2B5EF4-FFF2-40B4-BE49-F238E27FC236}">
                <a16:creationId xmlns:a16="http://schemas.microsoft.com/office/drawing/2014/main" id="{0421FDB8-BC9E-9AB8-9AA9-2AB4278F12FF}"/>
              </a:ext>
            </a:extLst>
          </p:cNvPr>
          <p:cNvSpPr/>
          <p:nvPr/>
        </p:nvSpPr>
        <p:spPr>
          <a:xfrm>
            <a:off x="165589" y="2475"/>
            <a:ext cx="9354600" cy="5180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É</a:t>
            </a:r>
            <a:r>
              <a:rPr kumimoji="0" lang="en-GB" sz="2800" b="1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coute</a:t>
            </a:r>
            <a:endParaRPr kumimoji="0" lang="en-GB" sz="2800" b="1" i="0" u="none" strike="noStrike" kern="1200" cap="none" spc="-1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861982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3" grpId="0" animBg="1"/>
      <p:bldP spid="54" grpId="0" animBg="1"/>
      <p:bldP spid="55" grpId="0" animBg="1"/>
      <p:bldP spid="56" grpId="0" animBg="1"/>
      <p:bldP spid="57" grpId="0" animBg="1"/>
      <p:bldP spid="58" grpId="0" animBg="1"/>
      <p:bldP spid="59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Icon&#10;&#10;Description automatically generated">
            <a:extLst>
              <a:ext uri="{FF2B5EF4-FFF2-40B4-BE49-F238E27FC236}">
                <a16:creationId xmlns:a16="http://schemas.microsoft.com/office/drawing/2014/main" id="{5AD19556-E243-4B47-A3DA-4C64F155D4E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94720" y="0"/>
            <a:ext cx="1097280" cy="109728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A2985FB-F7F0-4622-AB6F-A5BEAD1317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50576" y="1059840"/>
            <a:ext cx="1241424" cy="424815"/>
          </a:xfrm>
          <a:solidFill>
            <a:schemeClr val="accent6">
              <a:lumMod val="40000"/>
              <a:lumOff val="60000"/>
            </a:schemeClr>
          </a:solidFill>
        </p:spPr>
        <p:txBody>
          <a:bodyPr/>
          <a:lstStyle/>
          <a:p>
            <a:pPr algn="ctr"/>
            <a:r>
              <a:rPr lang="en-GB" sz="20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écouter</a:t>
            </a:r>
            <a:endParaRPr lang="en-GB" sz="2000" b="1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graphicFrame>
        <p:nvGraphicFramePr>
          <p:cNvPr id="6" name="Table 2">
            <a:extLst>
              <a:ext uri="{FF2B5EF4-FFF2-40B4-BE49-F238E27FC236}">
                <a16:creationId xmlns:a16="http://schemas.microsoft.com/office/drawing/2014/main" id="{54458669-5D9D-4D2D-8CD9-BF98FB203F05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564988179"/>
              </p:ext>
            </p:extLst>
          </p:nvPr>
        </p:nvGraphicFramePr>
        <p:xfrm>
          <a:off x="214711" y="1588688"/>
          <a:ext cx="5881289" cy="4780440"/>
        </p:xfrm>
        <a:graphic>
          <a:graphicData uri="http://schemas.openxmlformats.org/drawingml/2006/table">
            <a:tbl>
              <a:tblPr/>
              <a:tblGrid>
                <a:gridCol w="72782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15346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952920">
                <a:tc>
                  <a:txBody>
                    <a:bodyPr/>
                    <a:lstStyle/>
                    <a:p>
                      <a:endParaRPr lang="en-US" sz="24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240">
                      <a:solidFill>
                        <a:srgbClr val="157359"/>
                      </a:solidFill>
                    </a:lnL>
                    <a:lnR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240">
                      <a:solidFill>
                        <a:srgbClr val="157359"/>
                      </a:solidFill>
                    </a:lnT>
                    <a:lnB w="12240">
                      <a:solidFill>
                        <a:srgbClr val="157359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les questions</a:t>
                      </a:r>
                    </a:p>
                  </a:txBody>
                  <a:tcPr anchor="ctr">
                    <a:lnL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240">
                      <a:solidFill>
                        <a:srgbClr val="157359"/>
                      </a:solidFill>
                    </a:lnR>
                    <a:lnT w="12240">
                      <a:solidFill>
                        <a:srgbClr val="157359"/>
                      </a:solidFill>
                    </a:lnT>
                    <a:lnB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01840">
                <a:tc>
                  <a:txBody>
                    <a:bodyPr/>
                    <a:lstStyle/>
                    <a:p>
                      <a:endParaRPr lang="en-US" sz="240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240">
                      <a:solidFill>
                        <a:srgbClr val="157359"/>
                      </a:solidFill>
                    </a:lnL>
                    <a:lnR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240">
                      <a:solidFill>
                        <a:srgbClr val="157359"/>
                      </a:solidFill>
                    </a:lnT>
                    <a:lnB w="12240">
                      <a:solidFill>
                        <a:srgbClr val="157359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400"/>
                        <a:buFont typeface="Arial"/>
                        <a:buNone/>
                      </a:pPr>
                      <a:r>
                        <a:rPr lang="en-GB" sz="2000" b="1" u="none" strike="noStrike" cap="none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  <a:ea typeface="Century Gothic"/>
                          <a:cs typeface="Century Gothic"/>
                          <a:sym typeface="Century Gothic"/>
                        </a:rPr>
                        <a:t>Tu</a:t>
                      </a:r>
                      <a:r>
                        <a:rPr lang="en-GB" sz="2000" u="none" strike="noStrike" cap="none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  <a:ea typeface="Century Gothic"/>
                          <a:cs typeface="Century Gothic"/>
                          <a:sym typeface="Century Gothic"/>
                        </a:rPr>
                        <a:t> </a:t>
                      </a:r>
                      <a:r>
                        <a:rPr lang="fr-FR" sz="2000" u="none" strike="noStrike" cap="none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  <a:ea typeface="Century Gothic"/>
                          <a:cs typeface="Century Gothic"/>
                          <a:sym typeface="Century Gothic"/>
                        </a:rPr>
                        <a:t>étudi</a:t>
                      </a:r>
                      <a:r>
                        <a:rPr lang="fr-FR" sz="2000" b="1" u="none" strike="noStrike" cap="none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  <a:ea typeface="Century Gothic"/>
                          <a:cs typeface="Century Gothic"/>
                          <a:sym typeface="Century Gothic"/>
                        </a:rPr>
                        <a:t>es</a:t>
                      </a:r>
                      <a:r>
                        <a:rPr lang="fr-FR" sz="2000" u="none" strike="noStrike" cap="none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  <a:ea typeface="Century Gothic"/>
                          <a:cs typeface="Century Gothic"/>
                          <a:sym typeface="Century Gothic"/>
                        </a:rPr>
                        <a:t> aussi la Fête des Lumières ? </a:t>
                      </a:r>
                      <a:endParaRPr sz="2000" u="none" strike="noStrike" cap="none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 anchor="ctr">
                    <a:lnL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240">
                      <a:solidFill>
                        <a:srgbClr val="157359"/>
                      </a:solidFill>
                    </a:lnR>
                    <a:lnT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83480">
                <a:tc>
                  <a:txBody>
                    <a:bodyPr/>
                    <a:lstStyle/>
                    <a:p>
                      <a:endParaRPr lang="en-US" sz="240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240">
                      <a:solidFill>
                        <a:srgbClr val="157359"/>
                      </a:solidFill>
                    </a:lnL>
                    <a:lnR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240">
                      <a:solidFill>
                        <a:srgbClr val="157359"/>
                      </a:solidFill>
                    </a:lnT>
                    <a:lnB w="12240">
                      <a:solidFill>
                        <a:srgbClr val="157359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400"/>
                        <a:buFont typeface="Arial"/>
                        <a:buNone/>
                      </a:pPr>
                      <a:r>
                        <a:rPr lang="en-GB" sz="2000" b="1" u="none" strike="noStrike" cap="none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  <a:ea typeface="Century Gothic"/>
                          <a:cs typeface="Century Gothic"/>
                          <a:sym typeface="Century Gothic"/>
                        </a:rPr>
                        <a:t>Vous</a:t>
                      </a:r>
                      <a:r>
                        <a:rPr lang="en-GB" sz="2000" u="none" strike="noStrike" cap="none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  <a:ea typeface="Century Gothic"/>
                          <a:cs typeface="Century Gothic"/>
                          <a:sym typeface="Century Gothic"/>
                        </a:rPr>
                        <a:t> </a:t>
                      </a:r>
                      <a:r>
                        <a:rPr lang="en-GB" sz="2000" u="none" strike="noStrike" cap="none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  <a:ea typeface="Century Gothic"/>
                          <a:cs typeface="Century Gothic"/>
                          <a:sym typeface="Century Gothic"/>
                        </a:rPr>
                        <a:t>pratiqu</a:t>
                      </a:r>
                      <a:r>
                        <a:rPr lang="en-GB" sz="2000" b="1" u="none" strike="noStrike" cap="none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  <a:ea typeface="Century Gothic"/>
                          <a:cs typeface="Century Gothic"/>
                          <a:sym typeface="Century Gothic"/>
                        </a:rPr>
                        <a:t>ez</a:t>
                      </a:r>
                      <a:r>
                        <a:rPr lang="en-GB" sz="2000" u="none" strike="noStrike" cap="none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  <a:ea typeface="Century Gothic"/>
                          <a:cs typeface="Century Gothic"/>
                          <a:sym typeface="Century Gothic"/>
                        </a:rPr>
                        <a:t> avec </a:t>
                      </a:r>
                      <a:r>
                        <a:rPr lang="en-GB" sz="2000" u="none" strike="noStrike" cap="none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  <a:ea typeface="Century Gothic"/>
                          <a:cs typeface="Century Gothic"/>
                          <a:sym typeface="Century Gothic"/>
                        </a:rPr>
                        <a:t>moi</a:t>
                      </a:r>
                      <a:r>
                        <a:rPr lang="en-GB" sz="2000" u="none" strike="noStrike" cap="none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  <a:ea typeface="Century Gothic"/>
                          <a:cs typeface="Century Gothic"/>
                          <a:sym typeface="Century Gothic"/>
                        </a:rPr>
                        <a:t> ?</a:t>
                      </a:r>
                    </a:p>
                  </a:txBody>
                  <a:tcPr marL="91450" marR="91450" marT="45725" marB="45725" anchor="ctr">
                    <a:lnL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240">
                      <a:solidFill>
                        <a:srgbClr val="157359"/>
                      </a:solidFill>
                    </a:lnR>
                    <a:lnT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55760">
                <a:tc>
                  <a:txBody>
                    <a:bodyPr/>
                    <a:lstStyle/>
                    <a:p>
                      <a:endParaRPr lang="en-US" sz="240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240">
                      <a:solidFill>
                        <a:srgbClr val="157359"/>
                      </a:solidFill>
                    </a:lnL>
                    <a:lnR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240">
                      <a:solidFill>
                        <a:srgbClr val="157359"/>
                      </a:solidFill>
                    </a:lnT>
                    <a:lnB w="12240">
                      <a:solidFill>
                        <a:srgbClr val="157359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400"/>
                        <a:buFont typeface="Arial"/>
                        <a:buNone/>
                      </a:pPr>
                      <a:r>
                        <a:rPr lang="en-GB" sz="2000" b="1" u="none" strike="noStrike" cap="none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  <a:ea typeface="Century Gothic"/>
                          <a:cs typeface="Century Gothic"/>
                          <a:sym typeface="Century Gothic"/>
                        </a:rPr>
                        <a:t>Tu </a:t>
                      </a:r>
                      <a:r>
                        <a:rPr lang="fr-FR" sz="2000" u="none" strike="noStrike" cap="none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  <a:ea typeface="Century Gothic"/>
                          <a:cs typeface="Century Gothic"/>
                          <a:sym typeface="Century Gothic"/>
                        </a:rPr>
                        <a:t>présent</a:t>
                      </a:r>
                      <a:r>
                        <a:rPr lang="fr-FR" sz="2000" b="1" u="none" strike="noStrike" cap="none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  <a:ea typeface="Century Gothic"/>
                          <a:cs typeface="Century Gothic"/>
                          <a:sym typeface="Century Gothic"/>
                        </a:rPr>
                        <a:t>es</a:t>
                      </a:r>
                      <a:r>
                        <a:rPr lang="fr-FR" sz="2000" u="none" strike="noStrike" cap="none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  <a:ea typeface="Century Gothic"/>
                          <a:cs typeface="Century Gothic"/>
                          <a:sym typeface="Century Gothic"/>
                        </a:rPr>
                        <a:t> en français ou en anglais ?</a:t>
                      </a:r>
                      <a:endParaRPr sz="2000" u="none" strike="noStrike" cap="none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 anchor="ctr">
                    <a:lnL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240">
                      <a:solidFill>
                        <a:srgbClr val="157359"/>
                      </a:solidFill>
                    </a:lnR>
                    <a:lnT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83480">
                <a:tc>
                  <a:txBody>
                    <a:bodyPr/>
                    <a:lstStyle/>
                    <a:p>
                      <a:endParaRPr lang="en-US" sz="240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240">
                      <a:solidFill>
                        <a:srgbClr val="157359"/>
                      </a:solidFill>
                    </a:lnL>
                    <a:lnR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240">
                      <a:solidFill>
                        <a:srgbClr val="157359"/>
                      </a:solidFill>
                    </a:lnT>
                    <a:lnB w="12240">
                      <a:solidFill>
                        <a:srgbClr val="157359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400"/>
                        <a:buFont typeface="Arial"/>
                        <a:buNone/>
                      </a:pPr>
                      <a:r>
                        <a:rPr lang="en-GB" sz="2000" b="1" u="none" strike="noStrike" cap="none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  <a:ea typeface="Century Gothic"/>
                          <a:cs typeface="Century Gothic"/>
                          <a:sym typeface="Century Gothic"/>
                        </a:rPr>
                        <a:t>Vous</a:t>
                      </a:r>
                      <a:r>
                        <a:rPr lang="en-GB" sz="2000" u="none" strike="noStrike" cap="none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  <a:ea typeface="Century Gothic"/>
                          <a:cs typeface="Century Gothic"/>
                          <a:sym typeface="Century Gothic"/>
                        </a:rPr>
                        <a:t> </a:t>
                      </a:r>
                      <a:r>
                        <a:rPr lang="en-GB" sz="2000" u="none" strike="noStrike" cap="none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  <a:ea typeface="Century Gothic"/>
                          <a:cs typeface="Century Gothic"/>
                          <a:sym typeface="Century Gothic"/>
                        </a:rPr>
                        <a:t>prononc</a:t>
                      </a:r>
                      <a:r>
                        <a:rPr lang="en-GB" sz="2000" b="1" u="none" strike="noStrike" cap="none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  <a:ea typeface="Century Gothic"/>
                          <a:cs typeface="Century Gothic"/>
                          <a:sym typeface="Century Gothic"/>
                        </a:rPr>
                        <a:t>ez</a:t>
                      </a:r>
                      <a:r>
                        <a:rPr lang="en-GB" sz="2000" u="none" strike="noStrike" cap="none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  <a:ea typeface="Century Gothic"/>
                          <a:cs typeface="Century Gothic"/>
                          <a:sym typeface="Century Gothic"/>
                        </a:rPr>
                        <a:t> bien les mots ?</a:t>
                      </a:r>
                      <a:endParaRPr sz="2000" u="none" strike="noStrike" cap="none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 anchor="ctr">
                    <a:lnL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240">
                      <a:solidFill>
                        <a:srgbClr val="157359"/>
                      </a:solidFill>
                    </a:lnR>
                    <a:lnT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505440">
                <a:tc>
                  <a:txBody>
                    <a:bodyPr/>
                    <a:lstStyle/>
                    <a:p>
                      <a:endParaRPr lang="en-US" sz="240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240">
                      <a:solidFill>
                        <a:srgbClr val="157359"/>
                      </a:solidFill>
                    </a:lnL>
                    <a:lnR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240">
                      <a:solidFill>
                        <a:srgbClr val="157359"/>
                      </a:solidFill>
                    </a:lnT>
                    <a:lnB w="12240">
                      <a:solidFill>
                        <a:srgbClr val="157359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400"/>
                        <a:buFont typeface="Arial"/>
                        <a:buNone/>
                      </a:pPr>
                      <a:r>
                        <a:rPr lang="en-GB" sz="2000" b="1" u="none" strike="noStrike" cap="none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  <a:ea typeface="Century Gothic"/>
                          <a:cs typeface="Century Gothic"/>
                          <a:sym typeface="Century Gothic"/>
                        </a:rPr>
                        <a:t>Vous</a:t>
                      </a:r>
                      <a:r>
                        <a:rPr lang="en-GB" sz="2000" u="none" strike="noStrike" cap="none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  <a:ea typeface="Century Gothic"/>
                          <a:cs typeface="Century Gothic"/>
                          <a:sym typeface="Century Gothic"/>
                        </a:rPr>
                        <a:t> </a:t>
                      </a:r>
                      <a:r>
                        <a:rPr lang="en-GB" sz="2000" u="none" strike="noStrike" cap="none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  <a:ea typeface="Century Gothic"/>
                          <a:cs typeface="Century Gothic"/>
                          <a:sym typeface="Century Gothic"/>
                        </a:rPr>
                        <a:t>cach</a:t>
                      </a:r>
                      <a:r>
                        <a:rPr lang="en-GB" sz="2000" b="1" u="none" strike="noStrike" cap="none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  <a:ea typeface="Century Gothic"/>
                          <a:cs typeface="Century Gothic"/>
                          <a:sym typeface="Century Gothic"/>
                        </a:rPr>
                        <a:t>ez</a:t>
                      </a:r>
                      <a:r>
                        <a:rPr lang="en-GB" sz="2000" u="none" strike="noStrike" cap="none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  <a:ea typeface="Century Gothic"/>
                          <a:cs typeface="Century Gothic"/>
                          <a:sym typeface="Century Gothic"/>
                        </a:rPr>
                        <a:t> le prix ?</a:t>
                      </a:r>
                    </a:p>
                  </a:txBody>
                  <a:tcPr marL="91450" marR="91450" marT="45725" marB="45725" anchor="ctr">
                    <a:lnL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240">
                      <a:solidFill>
                        <a:srgbClr val="157359"/>
                      </a:solidFill>
                    </a:lnR>
                    <a:lnT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75200">
                <a:tc>
                  <a:txBody>
                    <a:bodyPr/>
                    <a:lstStyle/>
                    <a:p>
                      <a:endParaRPr lang="en-US" sz="240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240">
                      <a:solidFill>
                        <a:srgbClr val="157359"/>
                      </a:solidFill>
                    </a:lnL>
                    <a:lnR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240">
                      <a:solidFill>
                        <a:srgbClr val="157359"/>
                      </a:solidFill>
                    </a:lnT>
                    <a:lnB w="12240">
                      <a:solidFill>
                        <a:srgbClr val="157359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400"/>
                        <a:buFont typeface="Arial"/>
                        <a:buNone/>
                      </a:pPr>
                      <a:r>
                        <a:rPr lang="en-GB" sz="2000" b="1" u="none" strike="noStrike" cap="none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  <a:ea typeface="Century Gothic"/>
                          <a:cs typeface="Century Gothic"/>
                          <a:sym typeface="Century Gothic"/>
                        </a:rPr>
                        <a:t>Tu</a:t>
                      </a:r>
                      <a:r>
                        <a:rPr lang="en-GB" sz="2000" u="none" strike="noStrike" cap="none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  <a:ea typeface="Century Gothic"/>
                          <a:cs typeface="Century Gothic"/>
                          <a:sym typeface="Century Gothic"/>
                        </a:rPr>
                        <a:t> trouv</a:t>
                      </a:r>
                      <a:r>
                        <a:rPr lang="en-GB" sz="2000" b="1" u="none" strike="noStrike" cap="none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  <a:ea typeface="Century Gothic"/>
                          <a:cs typeface="Century Gothic"/>
                          <a:sym typeface="Century Gothic"/>
                        </a:rPr>
                        <a:t>es</a:t>
                      </a:r>
                      <a:r>
                        <a:rPr lang="en-GB" sz="2000" u="none" strike="noStrike" cap="none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  <a:ea typeface="Century Gothic"/>
                          <a:cs typeface="Century Gothic"/>
                          <a:sym typeface="Century Gothic"/>
                        </a:rPr>
                        <a:t> des </a:t>
                      </a:r>
                      <a:r>
                        <a:rPr lang="en-GB" sz="2000" u="none" strike="noStrike" cap="none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  <a:ea typeface="Century Gothic"/>
                          <a:cs typeface="Century Gothic"/>
                          <a:sym typeface="Century Gothic"/>
                        </a:rPr>
                        <a:t>infos</a:t>
                      </a:r>
                      <a:r>
                        <a:rPr lang="en-GB" sz="2000" u="none" strike="noStrike" cap="none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  <a:ea typeface="Century Gothic"/>
                          <a:cs typeface="Century Gothic"/>
                          <a:sym typeface="Century Gothic"/>
                        </a:rPr>
                        <a:t> </a:t>
                      </a:r>
                      <a:r>
                        <a:rPr lang="en-GB" sz="2000" u="none" strike="noStrike" cap="none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  <a:ea typeface="Century Gothic"/>
                          <a:cs typeface="Century Gothic"/>
                          <a:sym typeface="Century Gothic"/>
                        </a:rPr>
                        <a:t>intéressantes</a:t>
                      </a:r>
                      <a:r>
                        <a:rPr lang="en-GB" sz="2000" u="none" strike="noStrike" cap="none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  <a:ea typeface="Century Gothic"/>
                          <a:cs typeface="Century Gothic"/>
                          <a:sym typeface="Century Gothic"/>
                        </a:rPr>
                        <a:t> ?</a:t>
                      </a:r>
                    </a:p>
                  </a:txBody>
                  <a:tcPr marL="91450" marR="91450" marT="45725" marB="45725" anchor="ctr">
                    <a:lnL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240">
                      <a:solidFill>
                        <a:srgbClr val="157359"/>
                      </a:solidFill>
                    </a:lnR>
                    <a:lnT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460440">
                <a:tc>
                  <a:txBody>
                    <a:bodyPr/>
                    <a:lstStyle/>
                    <a:p>
                      <a:endParaRPr lang="en-US" sz="240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240">
                      <a:solidFill>
                        <a:srgbClr val="157359"/>
                      </a:solidFill>
                    </a:lnL>
                    <a:lnR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240">
                      <a:solidFill>
                        <a:srgbClr val="157359"/>
                      </a:solidFill>
                    </a:lnT>
                    <a:lnB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400"/>
                        <a:buFont typeface="Arial"/>
                        <a:buNone/>
                      </a:pPr>
                      <a:r>
                        <a:rPr lang="en-GB" sz="2000" b="1" u="none" strike="noStrike" cap="none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  <a:ea typeface="Century Gothic"/>
                          <a:cs typeface="Century Gothic"/>
                          <a:sym typeface="Century Gothic"/>
                        </a:rPr>
                        <a:t>Vous</a:t>
                      </a:r>
                      <a:r>
                        <a:rPr lang="en-GB" sz="2000" u="none" strike="noStrike" cap="none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  <a:ea typeface="Century Gothic"/>
                          <a:cs typeface="Century Gothic"/>
                          <a:sym typeface="Century Gothic"/>
                        </a:rPr>
                        <a:t> écout</a:t>
                      </a:r>
                      <a:r>
                        <a:rPr lang="en-GB" sz="2000" b="1" u="none" strike="noStrike" cap="none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  <a:ea typeface="Century Gothic"/>
                          <a:cs typeface="Century Gothic"/>
                          <a:sym typeface="Century Gothic"/>
                        </a:rPr>
                        <a:t>ez</a:t>
                      </a:r>
                      <a:r>
                        <a:rPr lang="en-GB" sz="2000" u="none" strike="noStrike" cap="none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  <a:ea typeface="Century Gothic"/>
                          <a:cs typeface="Century Gothic"/>
                          <a:sym typeface="Century Gothic"/>
                        </a:rPr>
                        <a:t> les </a:t>
                      </a:r>
                      <a:r>
                        <a:rPr lang="en-GB" sz="2000" u="none" strike="noStrike" cap="none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  <a:ea typeface="Century Gothic"/>
                          <a:cs typeface="Century Gothic"/>
                          <a:sym typeface="Century Gothic"/>
                        </a:rPr>
                        <a:t>présentations</a:t>
                      </a:r>
                      <a:r>
                        <a:rPr lang="en-GB" sz="2000" u="none" strike="noStrike" cap="none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  <a:ea typeface="Century Gothic"/>
                          <a:cs typeface="Century Gothic"/>
                          <a:sym typeface="Century Gothic"/>
                        </a:rPr>
                        <a:t> ?</a:t>
                      </a:r>
                    </a:p>
                  </a:txBody>
                  <a:tcPr marL="91450" marR="91450" marT="45725" marB="45725" anchor="ctr">
                    <a:lnL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240">
                      <a:solidFill>
                        <a:srgbClr val="157359"/>
                      </a:solidFill>
                    </a:lnR>
                    <a:lnT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460440">
                <a:tc>
                  <a:txBody>
                    <a:bodyPr/>
                    <a:lstStyle/>
                    <a:p>
                      <a:endParaRPr lang="en-US" sz="240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240">
                      <a:solidFill>
                        <a:srgbClr val="157359"/>
                      </a:solidFill>
                    </a:lnL>
                    <a:lnR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240">
                      <a:solidFill>
                        <a:srgbClr val="157359"/>
                      </a:solidFill>
                    </a:lnT>
                    <a:lnB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400"/>
                        <a:buFont typeface="Arial"/>
                        <a:buNone/>
                      </a:pPr>
                      <a:r>
                        <a:rPr lang="en-GB" sz="2000" b="1" u="none" strike="noStrike" cap="none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  <a:ea typeface="Century Gothic"/>
                          <a:cs typeface="Century Gothic"/>
                          <a:sym typeface="Century Gothic"/>
                        </a:rPr>
                        <a:t>Tu</a:t>
                      </a:r>
                      <a:r>
                        <a:rPr lang="en-GB" sz="2000" u="none" strike="noStrike" cap="none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  <a:ea typeface="Century Gothic"/>
                          <a:cs typeface="Century Gothic"/>
                          <a:sym typeface="Century Gothic"/>
                        </a:rPr>
                        <a:t> </a:t>
                      </a:r>
                      <a:r>
                        <a:rPr lang="en-GB" sz="2000" u="none" strike="noStrike" cap="none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  <a:ea typeface="Century Gothic"/>
                          <a:cs typeface="Century Gothic"/>
                          <a:sym typeface="Century Gothic"/>
                        </a:rPr>
                        <a:t>gagn</a:t>
                      </a:r>
                      <a:r>
                        <a:rPr lang="en-GB" sz="2000" b="1" u="none" strike="noStrike" cap="none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  <a:ea typeface="Century Gothic"/>
                          <a:cs typeface="Century Gothic"/>
                          <a:sym typeface="Century Gothic"/>
                        </a:rPr>
                        <a:t>es</a:t>
                      </a:r>
                      <a:r>
                        <a:rPr lang="en-GB" sz="2000" u="none" strike="noStrike" cap="none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  <a:ea typeface="Century Gothic"/>
                          <a:cs typeface="Century Gothic"/>
                          <a:sym typeface="Century Gothic"/>
                        </a:rPr>
                        <a:t> le prix ?</a:t>
                      </a:r>
                    </a:p>
                  </a:txBody>
                  <a:tcPr marL="91450" marR="91450" marT="45725" marB="45725" anchor="ctr">
                    <a:lnL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240">
                      <a:solidFill>
                        <a:srgbClr val="157359"/>
                      </a:solidFill>
                    </a:lnR>
                    <a:lnT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34701822"/>
                  </a:ext>
                </a:extLst>
              </a:tr>
            </a:tbl>
          </a:graphicData>
        </a:graphic>
      </p:graphicFrame>
      <p:sp>
        <p:nvSpPr>
          <p:cNvPr id="15" name="CustomShape 22">
            <a:hlinkClick r:id="" action="ppaction://noaction">
              <a:snd r:embed="rId4" name="VT2W4S8_12.wav"/>
            </a:hlinkClick>
            <a:extLst>
              <a:ext uri="{FF2B5EF4-FFF2-40B4-BE49-F238E27FC236}">
                <a16:creationId xmlns:a16="http://schemas.microsoft.com/office/drawing/2014/main" id="{4247252A-FC32-4F16-8616-A5FE2859FCB7}"/>
              </a:ext>
            </a:extLst>
          </p:cNvPr>
          <p:cNvSpPr/>
          <p:nvPr/>
        </p:nvSpPr>
        <p:spPr>
          <a:xfrm>
            <a:off x="330991" y="2568248"/>
            <a:ext cx="464040" cy="396360"/>
          </a:xfrm>
          <a:prstGeom prst="actionButtonBlank">
            <a:avLst/>
          </a:prstGeom>
          <a:solidFill>
            <a:srgbClr val="EFF9FB"/>
          </a:solidFill>
          <a:ln>
            <a:solidFill>
              <a:schemeClr val="accent3">
                <a:lumMod val="75000"/>
              </a:schemeClr>
            </a:solidFill>
            <a:round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-1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DejaVu Sans"/>
              </a:rPr>
              <a:t>Ex</a:t>
            </a:r>
            <a:endParaRPr kumimoji="0" lang="en-GB" sz="20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16" name="CustomShape 23">
            <a:hlinkClick r:id="" action="ppaction://noaction">
              <a:snd r:embed="rId5" name="VT2W4S8_13.wav"/>
            </a:hlinkClick>
            <a:extLst>
              <a:ext uri="{FF2B5EF4-FFF2-40B4-BE49-F238E27FC236}">
                <a16:creationId xmlns:a16="http://schemas.microsoft.com/office/drawing/2014/main" id="{3AD5864B-E328-4811-82EC-A3D77BDC6BF2}"/>
              </a:ext>
            </a:extLst>
          </p:cNvPr>
          <p:cNvSpPr/>
          <p:nvPr/>
        </p:nvSpPr>
        <p:spPr>
          <a:xfrm>
            <a:off x="330991" y="3070808"/>
            <a:ext cx="464040" cy="396360"/>
          </a:xfrm>
          <a:prstGeom prst="actionButtonBlank">
            <a:avLst/>
          </a:prstGeom>
          <a:solidFill>
            <a:srgbClr val="EFF9FB"/>
          </a:solidFill>
          <a:ln>
            <a:solidFill>
              <a:schemeClr val="accent3">
                <a:lumMod val="75000"/>
              </a:schemeClr>
            </a:solidFill>
            <a:round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-1" normalizeH="0" baseline="0" noProof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DejaVu Sans"/>
              </a:rPr>
              <a:t>1</a:t>
            </a:r>
            <a:endParaRPr kumimoji="0" lang="en-GB" sz="20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17" name="CustomShape 24">
            <a:hlinkClick r:id="" action="ppaction://noaction">
              <a:snd r:embed="rId6" name="VT2W4S8_14.wav"/>
            </a:hlinkClick>
            <a:extLst>
              <a:ext uri="{FF2B5EF4-FFF2-40B4-BE49-F238E27FC236}">
                <a16:creationId xmlns:a16="http://schemas.microsoft.com/office/drawing/2014/main" id="{F2DAD2AC-ADD2-4480-845B-008BBA9A5F70}"/>
              </a:ext>
            </a:extLst>
          </p:cNvPr>
          <p:cNvSpPr/>
          <p:nvPr/>
        </p:nvSpPr>
        <p:spPr>
          <a:xfrm>
            <a:off x="330991" y="3549968"/>
            <a:ext cx="464040" cy="396360"/>
          </a:xfrm>
          <a:prstGeom prst="actionButtonBlank">
            <a:avLst/>
          </a:prstGeom>
          <a:solidFill>
            <a:srgbClr val="EFF9FB"/>
          </a:solidFill>
          <a:ln>
            <a:solidFill>
              <a:schemeClr val="accent3">
                <a:lumMod val="75000"/>
              </a:schemeClr>
            </a:solidFill>
            <a:round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-1" normalizeH="0" baseline="0" noProof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DejaVu Sans"/>
              </a:rPr>
              <a:t>2</a:t>
            </a:r>
            <a:endParaRPr kumimoji="0" lang="en-GB" sz="20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18" name="CustomShape 25">
            <a:hlinkClick r:id="" action="ppaction://noaction">
              <a:snd r:embed="rId7" name="VT2W4S8_15.wav"/>
            </a:hlinkClick>
            <a:extLst>
              <a:ext uri="{FF2B5EF4-FFF2-40B4-BE49-F238E27FC236}">
                <a16:creationId xmlns:a16="http://schemas.microsoft.com/office/drawing/2014/main" id="{E47FAB46-1A11-4EF4-B700-EF919D0338F8}"/>
              </a:ext>
            </a:extLst>
          </p:cNvPr>
          <p:cNvSpPr/>
          <p:nvPr/>
        </p:nvSpPr>
        <p:spPr>
          <a:xfrm>
            <a:off x="330991" y="4016528"/>
            <a:ext cx="464040" cy="396360"/>
          </a:xfrm>
          <a:prstGeom prst="actionButtonBlank">
            <a:avLst/>
          </a:prstGeom>
          <a:solidFill>
            <a:srgbClr val="EFF9FB"/>
          </a:solidFill>
          <a:ln>
            <a:solidFill>
              <a:schemeClr val="accent3">
                <a:lumMod val="75000"/>
              </a:schemeClr>
            </a:solidFill>
            <a:round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-1" normalizeH="0" baseline="0" noProof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DejaVu Sans"/>
              </a:rPr>
              <a:t>3</a:t>
            </a:r>
            <a:endParaRPr kumimoji="0" lang="en-GB" sz="20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19" name="CustomShape 26">
            <a:hlinkClick r:id="" action="ppaction://noaction">
              <a:snd r:embed="rId8" name="VT2W4S8_16.wav"/>
            </a:hlinkClick>
            <a:extLst>
              <a:ext uri="{FF2B5EF4-FFF2-40B4-BE49-F238E27FC236}">
                <a16:creationId xmlns:a16="http://schemas.microsoft.com/office/drawing/2014/main" id="{1ECA2C39-8E1B-46F9-B4CE-5D69DA706F12}"/>
              </a:ext>
            </a:extLst>
          </p:cNvPr>
          <p:cNvSpPr/>
          <p:nvPr/>
        </p:nvSpPr>
        <p:spPr>
          <a:xfrm>
            <a:off x="330991" y="4521968"/>
            <a:ext cx="464040" cy="396360"/>
          </a:xfrm>
          <a:prstGeom prst="actionButtonBlank">
            <a:avLst/>
          </a:prstGeom>
          <a:solidFill>
            <a:srgbClr val="EFF9FB"/>
          </a:solidFill>
          <a:ln>
            <a:solidFill>
              <a:schemeClr val="accent3">
                <a:lumMod val="75000"/>
              </a:schemeClr>
            </a:solidFill>
            <a:round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-1" normalizeH="0" baseline="0" noProof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DejaVu Sans"/>
              </a:rPr>
              <a:t>4</a:t>
            </a:r>
            <a:endParaRPr kumimoji="0" lang="en-GB" sz="20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21" name="CustomShape 27">
            <a:hlinkClick r:id="" action="ppaction://noaction">
              <a:snd r:embed="rId9" name="VT2W4S8_17.wav"/>
            </a:hlinkClick>
            <a:extLst>
              <a:ext uri="{FF2B5EF4-FFF2-40B4-BE49-F238E27FC236}">
                <a16:creationId xmlns:a16="http://schemas.microsoft.com/office/drawing/2014/main" id="{B06E6BFD-FB69-40F9-9653-301D379E5A17}"/>
              </a:ext>
            </a:extLst>
          </p:cNvPr>
          <p:cNvSpPr/>
          <p:nvPr/>
        </p:nvSpPr>
        <p:spPr>
          <a:xfrm>
            <a:off x="335311" y="5014088"/>
            <a:ext cx="464040" cy="396360"/>
          </a:xfrm>
          <a:prstGeom prst="actionButtonBlank">
            <a:avLst/>
          </a:prstGeom>
          <a:solidFill>
            <a:srgbClr val="EFF9FB"/>
          </a:solidFill>
          <a:ln>
            <a:solidFill>
              <a:schemeClr val="accent3">
                <a:lumMod val="75000"/>
              </a:schemeClr>
            </a:solidFill>
            <a:round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-1" normalizeH="0" baseline="0" noProof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DejaVu Sans"/>
              </a:rPr>
              <a:t>5</a:t>
            </a:r>
            <a:endParaRPr kumimoji="0" lang="en-GB" sz="20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22" name="CustomShape 28">
            <a:hlinkClick r:id="" action="ppaction://noaction">
              <a:snd r:embed="rId10" name="VT2W4S8_18.wav"/>
            </a:hlinkClick>
            <a:extLst>
              <a:ext uri="{FF2B5EF4-FFF2-40B4-BE49-F238E27FC236}">
                <a16:creationId xmlns:a16="http://schemas.microsoft.com/office/drawing/2014/main" id="{34261C61-C209-49EF-A2E1-6B62F7BA1FCB}"/>
              </a:ext>
            </a:extLst>
          </p:cNvPr>
          <p:cNvSpPr/>
          <p:nvPr/>
        </p:nvSpPr>
        <p:spPr>
          <a:xfrm>
            <a:off x="330991" y="5457248"/>
            <a:ext cx="464040" cy="396360"/>
          </a:xfrm>
          <a:prstGeom prst="actionButtonBlank">
            <a:avLst/>
          </a:prstGeom>
          <a:solidFill>
            <a:srgbClr val="EFF9FB"/>
          </a:solidFill>
          <a:ln>
            <a:solidFill>
              <a:schemeClr val="accent3">
                <a:lumMod val="75000"/>
              </a:schemeClr>
            </a:solidFill>
            <a:round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-1" normalizeH="0" baseline="0" noProof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DejaVu Sans"/>
              </a:rPr>
              <a:t>6</a:t>
            </a:r>
            <a:endParaRPr kumimoji="0" lang="en-GB" sz="20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34" name="CustomShape 26">
            <a:hlinkClick r:id="" action="ppaction://noaction">
              <a:snd r:embed="rId11" name="VT2W4S8_19.wav"/>
            </a:hlinkClick>
            <a:extLst>
              <a:ext uri="{FF2B5EF4-FFF2-40B4-BE49-F238E27FC236}">
                <a16:creationId xmlns:a16="http://schemas.microsoft.com/office/drawing/2014/main" id="{F3DA2855-FE7E-4237-ABCE-0B0B769C964D}"/>
              </a:ext>
            </a:extLst>
          </p:cNvPr>
          <p:cNvSpPr/>
          <p:nvPr/>
        </p:nvSpPr>
        <p:spPr>
          <a:xfrm>
            <a:off x="335311" y="5910482"/>
            <a:ext cx="464040" cy="396360"/>
          </a:xfrm>
          <a:prstGeom prst="actionButtonBlank">
            <a:avLst/>
          </a:prstGeom>
          <a:solidFill>
            <a:srgbClr val="EFF9FB"/>
          </a:solidFill>
          <a:ln>
            <a:solidFill>
              <a:schemeClr val="accent3">
                <a:lumMod val="75000"/>
              </a:schemeClr>
            </a:solidFill>
            <a:round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-1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DejaVu Sans"/>
              </a:rPr>
              <a:t>7</a:t>
            </a:r>
            <a:endParaRPr kumimoji="0" lang="en-GB" sz="20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7D0B5DF1-804E-4A03-AF6E-EFCD036C3048}"/>
              </a:ext>
            </a:extLst>
          </p:cNvPr>
          <p:cNvSpPr/>
          <p:nvPr/>
        </p:nvSpPr>
        <p:spPr>
          <a:xfrm>
            <a:off x="6092201" y="2593284"/>
            <a:ext cx="5498621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Tx/>
              <a:buNone/>
              <a:tabLst/>
              <a:defRPr/>
            </a:pPr>
            <a:r>
              <a:rPr kumimoji="0" lang="en-GB" sz="2000" b="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Century Gothic"/>
                <a:sym typeface="Century Gothic"/>
              </a:rPr>
              <a:t>Are you also studying the Festival of Lights?</a:t>
            </a:r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6526A841-0906-46BA-AAAE-7BBFE02EB761}"/>
              </a:ext>
            </a:extLst>
          </p:cNvPr>
          <p:cNvSpPr/>
          <p:nvPr/>
        </p:nvSpPr>
        <p:spPr>
          <a:xfrm>
            <a:off x="6092201" y="3084273"/>
            <a:ext cx="3640740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Tx/>
              <a:buNone/>
              <a:tabLst/>
              <a:defRPr/>
            </a:pPr>
            <a:r>
              <a:rPr kumimoji="0" lang="en-GB" sz="2000" b="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Century Gothic"/>
                <a:sym typeface="Century Gothic"/>
              </a:rPr>
              <a:t>Are you practising with me?</a:t>
            </a:r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C86CCE92-49EB-47B6-A095-148D8CDBC266}"/>
              </a:ext>
            </a:extLst>
          </p:cNvPr>
          <p:cNvSpPr/>
          <p:nvPr/>
        </p:nvSpPr>
        <p:spPr>
          <a:xfrm>
            <a:off x="6092201" y="3515259"/>
            <a:ext cx="5094664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Tx/>
              <a:buNone/>
              <a:tabLst/>
              <a:defRPr/>
            </a:pPr>
            <a:r>
              <a:rPr kumimoji="0" lang="en-GB" sz="2000" b="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Century Gothic"/>
                <a:sym typeface="Century Gothic"/>
              </a:rPr>
              <a:t>Are you presenting in French or English?</a:t>
            </a:r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9C74AEB5-8260-4076-B235-4FD8F00B48F4}"/>
              </a:ext>
            </a:extLst>
          </p:cNvPr>
          <p:cNvSpPr/>
          <p:nvPr/>
        </p:nvSpPr>
        <p:spPr>
          <a:xfrm>
            <a:off x="74677" y="53364"/>
            <a:ext cx="865233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Tx/>
              <a:buNone/>
              <a:tabLst/>
              <a:defRPr/>
            </a:pPr>
            <a:r>
              <a:rPr kumimoji="0" lang="en-GB" sz="2000" b="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Century Gothic"/>
                <a:sym typeface="Century Gothic"/>
              </a:rPr>
              <a:t>Max is checking that his questions make sense.</a:t>
            </a:r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2B663432-8EDD-4E09-82FF-560F9BBF8A8C}"/>
              </a:ext>
            </a:extLst>
          </p:cNvPr>
          <p:cNvSpPr/>
          <p:nvPr/>
        </p:nvSpPr>
        <p:spPr>
          <a:xfrm>
            <a:off x="6133746" y="4024970"/>
            <a:ext cx="4817344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Tx/>
              <a:buNone/>
              <a:tabLst/>
              <a:defRPr/>
            </a:pPr>
            <a:r>
              <a:rPr kumimoji="0" lang="en-GB" sz="2000" b="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Century Gothic"/>
                <a:sym typeface="Century Gothic"/>
              </a:rPr>
              <a:t>Are you pronouncing the words well?</a:t>
            </a:r>
          </a:p>
        </p:txBody>
      </p:sp>
      <p:sp>
        <p:nvSpPr>
          <p:cNvPr id="41" name="Rectangle 40">
            <a:extLst>
              <a:ext uri="{FF2B5EF4-FFF2-40B4-BE49-F238E27FC236}">
                <a16:creationId xmlns:a16="http://schemas.microsoft.com/office/drawing/2014/main" id="{B7477330-0BB9-4F83-9101-BA523D44E60E}"/>
              </a:ext>
            </a:extLst>
          </p:cNvPr>
          <p:cNvSpPr/>
          <p:nvPr/>
        </p:nvSpPr>
        <p:spPr>
          <a:xfrm>
            <a:off x="6082114" y="4545202"/>
            <a:ext cx="3268844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Tx/>
              <a:buNone/>
              <a:tabLst/>
              <a:defRPr/>
            </a:pPr>
            <a:r>
              <a:rPr kumimoji="0" lang="en-GB" sz="2000" b="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Century Gothic"/>
                <a:sym typeface="Century Gothic"/>
              </a:rPr>
              <a:t>Are you hiding the prize?</a:t>
            </a:r>
          </a:p>
        </p:txBody>
      </p:sp>
      <p:sp>
        <p:nvSpPr>
          <p:cNvPr id="42" name="Rectangle 41">
            <a:extLst>
              <a:ext uri="{FF2B5EF4-FFF2-40B4-BE49-F238E27FC236}">
                <a16:creationId xmlns:a16="http://schemas.microsoft.com/office/drawing/2014/main" id="{B2037281-09EF-4675-81C6-0E66AB4E3F2D}"/>
              </a:ext>
            </a:extLst>
          </p:cNvPr>
          <p:cNvSpPr/>
          <p:nvPr/>
        </p:nvSpPr>
        <p:spPr>
          <a:xfrm>
            <a:off x="6074199" y="5029409"/>
            <a:ext cx="4089581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Tx/>
              <a:buNone/>
              <a:tabLst/>
              <a:defRPr/>
            </a:pPr>
            <a:r>
              <a:rPr kumimoji="0" lang="en-GB" sz="2000" b="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Century Gothic"/>
                <a:sym typeface="Century Gothic"/>
              </a:rPr>
              <a:t>Are you finding interesting</a:t>
            </a:r>
            <a:r>
              <a:rPr kumimoji="0" lang="en-GB" sz="2000" b="0" i="1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Century Gothic"/>
                <a:sym typeface="Century Gothic"/>
              </a:rPr>
              <a:t> info?</a:t>
            </a:r>
            <a:endParaRPr kumimoji="0" lang="en-GB" sz="2000" b="0" i="1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43" name="Rectangle 42">
            <a:extLst>
              <a:ext uri="{FF2B5EF4-FFF2-40B4-BE49-F238E27FC236}">
                <a16:creationId xmlns:a16="http://schemas.microsoft.com/office/drawing/2014/main" id="{4365E078-46B8-4991-87A1-8C2501538F08}"/>
              </a:ext>
            </a:extLst>
          </p:cNvPr>
          <p:cNvSpPr/>
          <p:nvPr/>
        </p:nvSpPr>
        <p:spPr>
          <a:xfrm>
            <a:off x="6061694" y="5469610"/>
            <a:ext cx="4908716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Tx/>
              <a:buNone/>
              <a:tabLst/>
              <a:defRPr/>
            </a:pPr>
            <a:r>
              <a:rPr kumimoji="0" lang="en-GB" sz="2000" b="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Century Gothic"/>
                <a:sym typeface="Century Gothic"/>
              </a:rPr>
              <a:t>Are you listening to the presentations?</a:t>
            </a:r>
          </a:p>
        </p:txBody>
      </p:sp>
      <p:sp>
        <p:nvSpPr>
          <p:cNvPr id="44" name="Rectangle 43">
            <a:extLst>
              <a:ext uri="{FF2B5EF4-FFF2-40B4-BE49-F238E27FC236}">
                <a16:creationId xmlns:a16="http://schemas.microsoft.com/office/drawing/2014/main" id="{12D001CA-C834-4304-A2E8-669EF8C39173}"/>
              </a:ext>
            </a:extLst>
          </p:cNvPr>
          <p:cNvSpPr/>
          <p:nvPr/>
        </p:nvSpPr>
        <p:spPr>
          <a:xfrm>
            <a:off x="6042375" y="5919369"/>
            <a:ext cx="3462807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Tx/>
              <a:buNone/>
              <a:tabLst/>
              <a:defRPr/>
            </a:pPr>
            <a:r>
              <a:rPr kumimoji="0" lang="en-GB" sz="2000" b="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Century Gothic"/>
                <a:sym typeface="Century Gothic"/>
              </a:rPr>
              <a:t>Are you winning the prize?</a:t>
            </a:r>
          </a:p>
        </p:txBody>
      </p:sp>
      <p:pic>
        <p:nvPicPr>
          <p:cNvPr id="27" name="Picture 26" descr="Icon&#10;&#10;Description automatically generated">
            <a:extLst>
              <a:ext uri="{FF2B5EF4-FFF2-40B4-BE49-F238E27FC236}">
                <a16:creationId xmlns:a16="http://schemas.microsoft.com/office/drawing/2014/main" id="{AC9079E7-14A7-42CF-A0A8-CD1DBC03ADE6}"/>
              </a:ext>
            </a:extLst>
          </p:cNvPr>
          <p:cNvPicPr>
            <a:picLocks noChangeAspect="1"/>
          </p:cNvPicPr>
          <p:nvPr/>
        </p:nvPicPr>
        <p:blipFill>
          <a:blip r:embed="rId1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25161" y="62861"/>
            <a:ext cx="1101542" cy="1101542"/>
          </a:xfrm>
          <a:prstGeom prst="rect">
            <a:avLst/>
          </a:prstGeom>
        </p:spPr>
      </p:pic>
      <p:sp>
        <p:nvSpPr>
          <p:cNvPr id="28" name="Title 2">
            <a:extLst>
              <a:ext uri="{FF2B5EF4-FFF2-40B4-BE49-F238E27FC236}">
                <a16:creationId xmlns:a16="http://schemas.microsoft.com/office/drawing/2014/main" id="{021D707C-5C67-4AE2-8A26-A047A06723ED}"/>
              </a:ext>
            </a:extLst>
          </p:cNvPr>
          <p:cNvSpPr txBox="1">
            <a:spLocks/>
          </p:cNvSpPr>
          <p:nvPr/>
        </p:nvSpPr>
        <p:spPr>
          <a:xfrm>
            <a:off x="10251932" y="1096842"/>
            <a:ext cx="648000" cy="374973"/>
          </a:xfrm>
          <a:prstGeom prst="rect">
            <a:avLst/>
          </a:prstGeom>
          <a:solidFill>
            <a:srgbClr val="786EB1"/>
          </a:solidFill>
        </p:spPr>
        <p:txBody>
          <a:bodyPr lIns="0" tIns="0" rIns="0" bIns="0"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</a:rPr>
              <a:t>lire</a:t>
            </a:r>
            <a:endParaRPr kumimoji="0" lang="en-GB" sz="2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35" name="Speech Bubble: Rectangle with Corners Rounded 34">
            <a:extLst>
              <a:ext uri="{FF2B5EF4-FFF2-40B4-BE49-F238E27FC236}">
                <a16:creationId xmlns:a16="http://schemas.microsoft.com/office/drawing/2014/main" id="{0D56D11D-0DA8-4EFE-B2F1-7145994A9D61}"/>
              </a:ext>
            </a:extLst>
          </p:cNvPr>
          <p:cNvSpPr/>
          <p:nvPr/>
        </p:nvSpPr>
        <p:spPr>
          <a:xfrm>
            <a:off x="5036235" y="1510473"/>
            <a:ext cx="4314723" cy="756363"/>
          </a:xfrm>
          <a:prstGeom prst="wedgeRoundRectCallout">
            <a:avLst>
              <a:gd name="adj1" fmla="val -36596"/>
              <a:gd name="adj2" fmla="val 97198"/>
              <a:gd name="adj3" fmla="val 16667"/>
            </a:avLst>
          </a:prstGeom>
          <a:solidFill>
            <a:srgbClr val="2BC0C7"/>
          </a:solidFill>
          <a:ln>
            <a:solidFill>
              <a:srgbClr val="2BC0C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Tu </a:t>
            </a:r>
            <a:r>
              <a:rPr kumimoji="0" lang="en-GB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étudies</a:t>
            </a: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… ? 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can mean </a:t>
            </a: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Do you study? 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OR</a:t>
            </a: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Are you studying?</a:t>
            </a:r>
            <a:endParaRPr kumimoji="0" lang="en-GB" sz="1800" b="1" i="0" u="sng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pic>
        <p:nvPicPr>
          <p:cNvPr id="29" name="Picture 28" descr="A picture containing text, toy, doll&#10;&#10;Description automatically generated">
            <a:extLst>
              <a:ext uri="{FF2B5EF4-FFF2-40B4-BE49-F238E27FC236}">
                <a16:creationId xmlns:a16="http://schemas.microsoft.com/office/drawing/2014/main" id="{1BEDD43F-E40A-4184-B79E-33B3017937E8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26748" y="4412888"/>
            <a:ext cx="1051183" cy="2381435"/>
          </a:xfrm>
          <a:prstGeom prst="rect">
            <a:avLst/>
          </a:prstGeom>
        </p:spPr>
      </p:pic>
      <p:sp>
        <p:nvSpPr>
          <p:cNvPr id="36" name="Speech Bubble: Rectangle with Corners Rounded 35">
            <a:extLst>
              <a:ext uri="{FF2B5EF4-FFF2-40B4-BE49-F238E27FC236}">
                <a16:creationId xmlns:a16="http://schemas.microsoft.com/office/drawing/2014/main" id="{271A83F0-B928-4829-8F6F-76755D210B62}"/>
              </a:ext>
            </a:extLst>
          </p:cNvPr>
          <p:cNvSpPr/>
          <p:nvPr/>
        </p:nvSpPr>
        <p:spPr>
          <a:xfrm>
            <a:off x="8496886" y="5081290"/>
            <a:ext cx="2495446" cy="1618713"/>
          </a:xfrm>
          <a:prstGeom prst="wedgeRoundRectCallout">
            <a:avLst>
              <a:gd name="adj1" fmla="val 70507"/>
              <a:gd name="adj2" fmla="val -48930"/>
              <a:gd name="adj3" fmla="val 16667"/>
            </a:avLst>
          </a:prstGeom>
          <a:solidFill>
            <a:srgbClr val="2BC0C7"/>
          </a:solidFill>
          <a:ln>
            <a:solidFill>
              <a:srgbClr val="2BC0C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I am working in class </a:t>
            </a: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right now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, so ‘Are you …’ questions make more sense here.</a:t>
            </a:r>
            <a:endParaRPr kumimoji="0" lang="en-GB" sz="1800" b="0" i="0" u="sng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pic>
        <p:nvPicPr>
          <p:cNvPr id="30" name="Graphic 29" descr="Teacher">
            <a:extLst>
              <a:ext uri="{FF2B5EF4-FFF2-40B4-BE49-F238E27FC236}">
                <a16:creationId xmlns:a16="http://schemas.microsoft.com/office/drawing/2014/main" id="{01FCA79B-F5E0-4DD0-9B17-8C7FB190BB8B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tretch>
            <a:fillRect/>
          </a:stretch>
        </p:blipFill>
        <p:spPr>
          <a:xfrm>
            <a:off x="90312" y="433408"/>
            <a:ext cx="893778" cy="914400"/>
          </a:xfrm>
          <a:prstGeom prst="rect">
            <a:avLst/>
          </a:prstGeom>
        </p:spPr>
      </p:pic>
      <p:sp>
        <p:nvSpPr>
          <p:cNvPr id="31" name="Speech Bubble: Rectangle with Corners Rounded 30">
            <a:extLst>
              <a:ext uri="{FF2B5EF4-FFF2-40B4-BE49-F238E27FC236}">
                <a16:creationId xmlns:a16="http://schemas.microsoft.com/office/drawing/2014/main" id="{9B6FC16E-C481-491C-8996-7485926DB016}"/>
              </a:ext>
            </a:extLst>
          </p:cNvPr>
          <p:cNvSpPr/>
          <p:nvPr/>
        </p:nvSpPr>
        <p:spPr>
          <a:xfrm>
            <a:off x="1202950" y="614558"/>
            <a:ext cx="7389355" cy="547644"/>
          </a:xfrm>
          <a:prstGeom prst="wedgeRoundRectCallout">
            <a:avLst>
              <a:gd name="adj1" fmla="val -53936"/>
              <a:gd name="adj2" fmla="val 10200"/>
              <a:gd name="adj3" fmla="val 16667"/>
            </a:avLst>
          </a:prstGeom>
          <a:solidFill>
            <a:schemeClr val="bg1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</a:rPr>
              <a:t>. Écoute les noms des animaux. C’est [ien] ou [(a)in]?</a:t>
            </a: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</a:endParaRPr>
          </a:p>
        </p:txBody>
      </p:sp>
      <p:sp>
        <p:nvSpPr>
          <p:cNvPr id="32" name="CustomShape 7">
            <a:hlinkClick r:id="" action="ppaction://noaction">
              <a:snd r:embed="rId16" name="VT2W4S9_1.wav"/>
            </a:hlinkClick>
            <a:extLst>
              <a:ext uri="{FF2B5EF4-FFF2-40B4-BE49-F238E27FC236}">
                <a16:creationId xmlns:a16="http://schemas.microsoft.com/office/drawing/2014/main" id="{0F63C9E0-6986-44B4-81D0-F8ED17696B7E}"/>
              </a:ext>
            </a:extLst>
          </p:cNvPr>
          <p:cNvSpPr/>
          <p:nvPr/>
        </p:nvSpPr>
        <p:spPr>
          <a:xfrm>
            <a:off x="1157946" y="660709"/>
            <a:ext cx="7509320" cy="455341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Lis les questions.  </a:t>
            </a:r>
            <a:r>
              <a:rPr kumimoji="0" lang="en-GB" sz="2400" b="1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Écris</a:t>
            </a:r>
            <a:r>
              <a:rPr kumimoji="0" lang="en-GB" sz="24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 les questions </a:t>
            </a:r>
            <a:r>
              <a:rPr kumimoji="0" lang="en-GB" sz="2400" b="1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en</a:t>
            </a:r>
            <a:r>
              <a:rPr kumimoji="0" lang="en-GB" sz="24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 </a:t>
            </a:r>
            <a:r>
              <a:rPr kumimoji="0" lang="en-GB" sz="2400" b="1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anglais</a:t>
            </a:r>
            <a:r>
              <a:rPr kumimoji="0" lang="en-GB" sz="24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.</a:t>
            </a:r>
            <a:endParaRPr kumimoji="0" lang="en-GB" sz="24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F8592055-D668-442E-ACFA-B16EB4C39DA6}"/>
              </a:ext>
            </a:extLst>
          </p:cNvPr>
          <p:cNvSpPr txBox="1"/>
          <p:nvPr/>
        </p:nvSpPr>
        <p:spPr>
          <a:xfrm>
            <a:off x="3605532" y="6369128"/>
            <a:ext cx="2486669" cy="400110"/>
          </a:xfrm>
          <a:prstGeom prst="rect">
            <a:avLst/>
          </a:prstGeom>
          <a:solidFill>
            <a:srgbClr val="92D05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sz="20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cacher</a:t>
            </a:r>
            <a:r>
              <a:rPr lang="en-GB" sz="2000" dirty="0">
                <a:solidFill>
                  <a:srgbClr val="002060"/>
                </a:solidFill>
                <a:latin typeface="Century Gothic" panose="020B0502020202020204" pitchFamily="34" charset="0"/>
              </a:rPr>
              <a:t> – to hide</a:t>
            </a:r>
          </a:p>
        </p:txBody>
      </p:sp>
    </p:spTree>
    <p:extLst>
      <p:ext uri="{BB962C8B-B14F-4D97-AF65-F5344CB8AC3E}">
        <p14:creationId xmlns:p14="http://schemas.microsoft.com/office/powerpoint/2010/main" val="801313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" grpId="0"/>
      <p:bldP spid="38" grpId="0"/>
      <p:bldP spid="40" grpId="0"/>
      <p:bldP spid="41" grpId="0"/>
      <p:bldP spid="42" grpId="0"/>
      <p:bldP spid="43" grpId="0"/>
      <p:bldP spid="44" grpId="0"/>
      <p:bldP spid="35" grpId="0" animBg="1"/>
      <p:bldP spid="36" grpId="0" animBg="1"/>
      <p:bldP spid="36" grpId="1" animBg="1"/>
    </p:bldLst>
  </p:timing>
</p:sld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1D9A78"/>
      </a:accent1>
      <a:accent2>
        <a:srgbClr val="8BC145"/>
      </a:accent2>
      <a:accent3>
        <a:srgbClr val="36AFCE"/>
      </a:accent3>
      <a:accent4>
        <a:srgbClr val="1D6FA9"/>
      </a:accent4>
      <a:accent5>
        <a:srgbClr val="B74919"/>
      </a:accent5>
      <a:accent6>
        <a:srgbClr val="F19D19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5237</TotalTime>
  <Words>3263</Words>
  <Application>Microsoft Office PowerPoint</Application>
  <PresentationFormat>Widescreen</PresentationFormat>
  <Paragraphs>484</Paragraphs>
  <Slides>14</Slides>
  <Notes>14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24" baseType="lpstr">
      <vt:lpstr>Arial</vt:lpstr>
      <vt:lpstr>Bauhaus 93</vt:lpstr>
      <vt:lpstr>Calibri</vt:lpstr>
      <vt:lpstr>Century Gothic</vt:lpstr>
      <vt:lpstr>Century Gothic</vt:lpstr>
      <vt:lpstr>Modern Love</vt:lpstr>
      <vt:lpstr>Segoe Print</vt:lpstr>
      <vt:lpstr>Symbol</vt:lpstr>
      <vt:lpstr>Wingdings</vt:lpstr>
      <vt:lpstr>1_Office Theme</vt:lpstr>
      <vt:lpstr>Describing me and others</vt:lpstr>
      <vt:lpstr>prononcer</vt:lpstr>
      <vt:lpstr>prononcer</vt:lpstr>
      <vt:lpstr>prononcer</vt:lpstr>
      <vt:lpstr>lire</vt:lpstr>
      <vt:lpstr>La Fête des Lumières à Lyon </vt:lpstr>
      <vt:lpstr>Asking questions</vt:lpstr>
      <vt:lpstr>écouter</vt:lpstr>
      <vt:lpstr>écouter</vt:lpstr>
      <vt:lpstr>Asking questions using Est-ce que…</vt:lpstr>
      <vt:lpstr>Asking questions using Est-ce que…</vt:lpstr>
      <vt:lpstr>lire</vt:lpstr>
      <vt:lpstr>parler</vt:lpstr>
      <vt:lpstr>Au revoir 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Describing me and others</dc:title>
  <dc:creator>Rachel Hawkes</dc:creator>
  <cp:lastModifiedBy>Rachel Hawkes</cp:lastModifiedBy>
  <cp:revision>57</cp:revision>
  <dcterms:created xsi:type="dcterms:W3CDTF">2021-07-02T19:27:01Z</dcterms:created>
  <dcterms:modified xsi:type="dcterms:W3CDTF">2023-01-21T15:12:56Z</dcterms:modified>
</cp:coreProperties>
</file>