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5" r:id="rId2"/>
    <p:sldId id="793" r:id="rId3"/>
    <p:sldId id="736" r:id="rId4"/>
    <p:sldId id="804" r:id="rId5"/>
    <p:sldId id="757" r:id="rId6"/>
    <p:sldId id="451" r:id="rId7"/>
    <p:sldId id="625" r:id="rId8"/>
    <p:sldId id="805" r:id="rId9"/>
    <p:sldId id="801" r:id="rId10"/>
    <p:sldId id="796" r:id="rId11"/>
    <p:sldId id="802" r:id="rId12"/>
    <p:sldId id="798" r:id="rId13"/>
    <p:sldId id="803" r:id="rId14"/>
    <p:sldId id="29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600"/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3" autoAdjust="0"/>
    <p:restoredTop sz="45729" autoAdjust="0"/>
  </p:normalViewPr>
  <p:slideViewPr>
    <p:cSldViewPr snapToGrid="0">
      <p:cViewPr varScale="1">
        <p:scale>
          <a:sx n="39" d="100"/>
          <a:sy n="39" d="100"/>
        </p:scale>
        <p:origin x="2539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21/01/2023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tedeslumieres.lyon.fr/e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[é] and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SfE</a:t>
            </a: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é(et, ez, er)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répéter [630] écrire [382]  bébé [2271] donner [46] parler [106] et [6] nez [2661] 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SFE -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timide [3835] monde [77] moderne [1239] centre [491] douze [1664]</a:t>
            </a:r>
            <a:endParaRPr lang="it-IT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la lumière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[1059]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le soir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[397]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étudier [960]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gagner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[258] cacher [914]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pratiquer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[1268] présenter [209] prononcer [706] trouver [83] école [477] porte [696] pays [114] carte [955]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dictionnaire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[4094]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prix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[310]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salle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[812] sur [16] à (meaning ‘at’)[4]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centre commercial [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491/908]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église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[1782]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magasin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[1738]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pont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[1889]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rue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[598] excellent [1225] différent [350] idéal [1429] important [215] indépendant [954] moderne [1239] propre [237] sale [2906] des [de-2]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present the use of </a:t>
            </a:r>
            <a:r>
              <a:rPr lang="en-GB" b="1" i="1" dirty="0"/>
              <a:t>Est-</a:t>
            </a:r>
            <a:r>
              <a:rPr lang="en-GB" b="1" i="1" dirty="0" err="1"/>
              <a:t>ce</a:t>
            </a:r>
            <a:r>
              <a:rPr lang="en-GB" b="1" i="1" dirty="0"/>
              <a:t> que </a:t>
            </a:r>
            <a:r>
              <a:rPr lang="en-GB" b="0" dirty="0"/>
              <a:t>to ask questions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607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pronouncing </a:t>
            </a:r>
            <a:r>
              <a:rPr lang="en-GB" b="1" i="1" dirty="0"/>
              <a:t>Est-</a:t>
            </a:r>
            <a:r>
              <a:rPr lang="en-GB" b="1" i="1" dirty="0" err="1"/>
              <a:t>ce</a:t>
            </a:r>
            <a:r>
              <a:rPr lang="en-GB" b="1" i="1" dirty="0"/>
              <a:t> que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each audio button to hear </a:t>
            </a:r>
            <a:r>
              <a:rPr lang="en-GB" b="1" i="1" dirty="0"/>
              <a:t>Est-</a:t>
            </a:r>
            <a:r>
              <a:rPr lang="en-GB" b="1" i="1" dirty="0" err="1"/>
              <a:t>ce</a:t>
            </a:r>
            <a:r>
              <a:rPr lang="en-GB" b="1" i="1" dirty="0"/>
              <a:t> que </a:t>
            </a:r>
            <a:r>
              <a:rPr lang="en-GB" dirty="0"/>
              <a:t>at three different speeds.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458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5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recognition of </a:t>
            </a:r>
            <a:r>
              <a:rPr lang="en-US" b="1" dirty="0" err="1"/>
              <a:t>est-ce</a:t>
            </a:r>
            <a:r>
              <a:rPr lang="en-US" b="1" dirty="0"/>
              <a:t> que </a:t>
            </a:r>
            <a:r>
              <a:rPr lang="en-US" b="0" dirty="0"/>
              <a:t>questions and contrast them with sentences which could either be statements or raised intonation questions (though without punctuation this is unclear); this reinforces the idea that </a:t>
            </a:r>
            <a:r>
              <a:rPr lang="en-US" b="1" dirty="0" err="1"/>
              <a:t>est-ce</a:t>
            </a:r>
            <a:r>
              <a:rPr lang="en-US" b="1" dirty="0"/>
              <a:t> que </a:t>
            </a:r>
            <a:r>
              <a:rPr lang="en-US" b="0" dirty="0"/>
              <a:t>is a written question mark.</a:t>
            </a: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read the sentences and determine if they are definitely questions or could be either statements or questions.</a:t>
            </a:r>
          </a:p>
          <a:p>
            <a:pPr marL="228600" indent="-228600">
              <a:buAutoNum type="arabicPeriod"/>
            </a:pPr>
            <a:r>
              <a:rPr lang="en-US" b="0" dirty="0"/>
              <a:t>They add punctuation – either ? or ?/.</a:t>
            </a:r>
          </a:p>
          <a:p>
            <a:pPr marL="228600" indent="-228600">
              <a:buAutoNum type="arabicPeriod"/>
            </a:pPr>
            <a:r>
              <a:rPr lang="en-US" b="0" dirty="0"/>
              <a:t>Click to provide punctuation.</a:t>
            </a:r>
          </a:p>
          <a:p>
            <a:pPr marL="228600" indent="-228600">
              <a:buAutoNum type="arabicPeriod"/>
            </a:pPr>
            <a:r>
              <a:rPr lang="en-US" b="0" dirty="0"/>
              <a:t>Elicit English meanings of each question orally.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4224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pronunciation of both intonation and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est-ce</a:t>
            </a:r>
            <a:r>
              <a:rPr lang="en-GB" sz="12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que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questions.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practise reading aloud the questions from the previous task, chorally.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the audio buttons to listen and check pronunciation and intonation.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from pupils whether each question is for Pierre (</a:t>
            </a:r>
            <a:r>
              <a:rPr lang="en-GB" sz="1200" b="0" strike="noStrike" spc="-1" dirty="0" err="1">
                <a:latin typeface="Arial"/>
              </a:rPr>
              <a:t>tu</a:t>
            </a:r>
            <a:r>
              <a:rPr lang="en-GB" sz="1200" b="0" strike="noStrike" spc="-1" dirty="0">
                <a:latin typeface="Arial"/>
              </a:rPr>
              <a:t>) or Pierre’s father, </a:t>
            </a:r>
            <a:r>
              <a:rPr lang="en-GB" sz="1200" b="0" strike="noStrike" spc="-1" dirty="0" err="1">
                <a:latin typeface="Arial"/>
              </a:rPr>
              <a:t>Hervé</a:t>
            </a:r>
            <a:r>
              <a:rPr lang="en-GB" sz="1200" b="0" strike="noStrike" spc="-1" dirty="0">
                <a:latin typeface="Arial"/>
              </a:rPr>
              <a:t> (</a:t>
            </a:r>
            <a:r>
              <a:rPr lang="en-GB" sz="1200" b="0" strike="noStrike" spc="-1" dirty="0" err="1">
                <a:latin typeface="Arial"/>
              </a:rPr>
              <a:t>vous</a:t>
            </a:r>
            <a:r>
              <a:rPr lang="en-GB" sz="1200" b="0" strike="noStrike" spc="-1" dirty="0">
                <a:latin typeface="Arial"/>
              </a:rPr>
              <a:t>).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Teacher asks ‘Question </a:t>
            </a:r>
            <a:r>
              <a:rPr lang="en-GB" sz="1200" b="0" strike="noStrike" spc="-1" dirty="0" err="1">
                <a:latin typeface="Arial"/>
              </a:rPr>
              <a:t>numéro</a:t>
            </a:r>
            <a:r>
              <a:rPr lang="en-GB" sz="1200" b="0" strike="noStrike" spc="-1" dirty="0">
                <a:latin typeface="Arial"/>
              </a:rPr>
              <a:t> 1 – </a:t>
            </a:r>
            <a:r>
              <a:rPr lang="en-GB" sz="1200" b="0" strike="noStrike" spc="-1" dirty="0" err="1">
                <a:latin typeface="Arial"/>
              </a:rPr>
              <a:t>c’est</a:t>
            </a:r>
            <a:r>
              <a:rPr lang="en-GB" sz="1200" b="0" strike="noStrike" spc="-1" dirty="0">
                <a:latin typeface="Arial"/>
              </a:rPr>
              <a:t> pour Pierre </a:t>
            </a:r>
            <a:r>
              <a:rPr lang="en-GB" sz="1200" b="0" strike="noStrike" spc="-1" dirty="0" err="1">
                <a:latin typeface="Arial"/>
              </a:rPr>
              <a:t>ou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Hervé</a:t>
            </a:r>
            <a:r>
              <a:rPr lang="en-GB" sz="1200" b="0" strike="noStrike" spc="-1" dirty="0">
                <a:latin typeface="Arial"/>
              </a:rPr>
              <a:t> ?’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an image of either Pierre or </a:t>
            </a:r>
            <a:r>
              <a:rPr lang="en-GB" sz="1200" b="0" strike="noStrike" spc="-1" dirty="0" err="1">
                <a:latin typeface="Arial"/>
              </a:rPr>
              <a:t>Hervé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1" strike="noStrike" spc="-1" dirty="0">
                <a:latin typeface="Arial"/>
              </a:rPr>
            </a:b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 décorez la maison avec des bougies ?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tu regardes le spectacle le soir ?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as froid le soir ?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vous marchez dans la rue ?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tu visites un château ?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vous mangez dehors ?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portes une écharpe et des gants ?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vous chantez des chansons ?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 préparez des crêpes ?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tu visites l’église ?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513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[é]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[et]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[é, et, et,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introduce/consolidate SSC </a:t>
            </a:r>
            <a:r>
              <a:rPr lang="en-GB" b="1" dirty="0"/>
              <a:t>[</a:t>
            </a:r>
            <a:r>
              <a:rPr lang="en-GB" b="1" dirty="0" err="1"/>
              <a:t>SFe</a:t>
            </a:r>
            <a:r>
              <a:rPr lang="en-GB" b="1" dirty="0"/>
              <a:t>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Practise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SFe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 err="1"/>
              <a:t>timide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four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b="1" dirty="0"/>
              <a:t>monde</a:t>
            </a:r>
            <a:r>
              <a:rPr lang="en-GB" dirty="0"/>
              <a:t> [77] </a:t>
            </a:r>
            <a:r>
              <a:rPr lang="en-GB" b="1" dirty="0" err="1"/>
              <a:t>moderne</a:t>
            </a:r>
            <a:r>
              <a:rPr lang="en-GB" b="1" dirty="0"/>
              <a:t> </a:t>
            </a:r>
            <a:r>
              <a:rPr lang="en-GB" b="0" dirty="0"/>
              <a:t>[1239]</a:t>
            </a:r>
            <a:r>
              <a:rPr lang="en-GB" dirty="0"/>
              <a:t> </a:t>
            </a:r>
            <a:r>
              <a:rPr lang="en-GB" b="1" dirty="0"/>
              <a:t>centre </a:t>
            </a:r>
            <a:r>
              <a:rPr lang="en-GB" dirty="0"/>
              <a:t>[491] </a:t>
            </a:r>
            <a:r>
              <a:rPr lang="en-GB" b="1" dirty="0"/>
              <a:t>vie</a:t>
            </a:r>
            <a:r>
              <a:rPr lang="en-GB" dirty="0"/>
              <a:t> [132] </a:t>
            </a:r>
            <a:r>
              <a:rPr lang="en-GB" b="1" dirty="0" err="1"/>
              <a:t>douze</a:t>
            </a:r>
            <a:r>
              <a:rPr lang="en-GB" dirty="0"/>
              <a:t> [1664] </a:t>
            </a:r>
            <a:r>
              <a:rPr lang="en-GB" b="1" dirty="0" err="1"/>
              <a:t>timide</a:t>
            </a:r>
            <a:r>
              <a:rPr lang="en-GB" b="1" dirty="0"/>
              <a:t> </a:t>
            </a:r>
            <a:r>
              <a:rPr lang="en-GB" dirty="0"/>
              <a:t>[3835]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141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4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consolidate SSC </a:t>
            </a:r>
            <a:r>
              <a:rPr lang="en-GB" b="1" dirty="0"/>
              <a:t>[</a:t>
            </a:r>
            <a:r>
              <a:rPr lang="en-GB" b="1" dirty="0" err="1"/>
              <a:t>SFe</a:t>
            </a:r>
            <a:r>
              <a:rPr lang="en-GB" b="1" dirty="0"/>
              <a:t>] </a:t>
            </a:r>
            <a:r>
              <a:rPr lang="en-GB" b="0" dirty="0"/>
              <a:t>and </a:t>
            </a:r>
            <a:r>
              <a:rPr lang="en-GB" b="1" dirty="0"/>
              <a:t>[é].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listen to each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write either [e] or [é].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pronounce in pairs (in jumbled order) and the listening partner identifies the meaning (using the pictures for support).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l’écharpe</a:t>
            </a:r>
            <a:br>
              <a:rPr lang="en-GB" dirty="0"/>
            </a:br>
            <a:r>
              <a:rPr lang="en-GB" dirty="0"/>
              <a:t>la bougie</a:t>
            </a:r>
            <a:br>
              <a:rPr lang="en-GB" dirty="0"/>
            </a:br>
            <a:r>
              <a:rPr lang="en-GB" dirty="0" err="1"/>
              <a:t>illuminé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la rue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le spectacle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la </a:t>
            </a:r>
            <a:r>
              <a:rPr lang="en-GB" dirty="0" err="1"/>
              <a:t>spécialité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décoré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La fête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célébré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lumière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527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5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set the scene for this week’s lesson</a:t>
            </a:r>
            <a:r>
              <a:rPr lang="en-US" b="1" dirty="0"/>
              <a:t>;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comprehension of some of this week’s revisited vocabulary and one of this week’s new words (lumière).</a:t>
            </a: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read the text aloud with teacher support, as needed.</a:t>
            </a:r>
          </a:p>
          <a:p>
            <a:pPr marL="228600" indent="-228600">
              <a:buAutoNum type="arabicPeriod"/>
            </a:pPr>
            <a:r>
              <a:rPr lang="en-US" b="0" dirty="0"/>
              <a:t>Click on the text to hear an audio version, if desired.</a:t>
            </a:r>
          </a:p>
          <a:p>
            <a:r>
              <a:rPr lang="en-US" b="0" dirty="0"/>
              <a:t>3. Pupils focus on the English words and identify the French words from the bold words in the text.  Pupils can volunteer answers in any click – teacher clicks on the English word and the French translation appears.</a:t>
            </a:r>
          </a:p>
          <a:p>
            <a:r>
              <a:rPr lang="en-US" b="0" dirty="0"/>
              <a:t>4. Teachers elicit an oral translation of the text from the class to establish the context of this week’s lesson and to consolidate vocabulary knowledge.</a:t>
            </a:r>
          </a:p>
          <a:p>
            <a:endParaRPr lang="en-GB" dirty="0"/>
          </a:p>
          <a:p>
            <a:r>
              <a:rPr lang="en-GB" b="1" dirty="0"/>
              <a:t>Frequency of unknown words and cognates</a:t>
            </a:r>
            <a:r>
              <a:rPr lang="en-GB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meilleur</a:t>
            </a:r>
            <a:r>
              <a:rPr lang="en-GB" dirty="0"/>
              <a:t> [194] </a:t>
            </a:r>
            <a:r>
              <a:rPr lang="de-DE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présentation [1723] information [317]</a:t>
            </a:r>
            <a:endParaRPr lang="en-GB" dirty="0"/>
          </a:p>
          <a:p>
            <a:pPr marL="216000" indent="-216000">
              <a:lnSpc>
                <a:spcPct val="100000"/>
              </a:lnSpc>
            </a:pPr>
            <a:r>
              <a:rPr lang="en-GB" sz="12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15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some information about the Festival of Lights in Lyon.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hear the title ‘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Fête des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Lumières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’.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Read the information with pupils.</a:t>
            </a:r>
          </a:p>
          <a:p>
            <a:pPr marL="228600" indent="-228600">
              <a:buAutoNum type="arabicPeriod" startAt="3"/>
            </a:pPr>
            <a:r>
              <a:rPr lang="en-GB" dirty="0"/>
              <a:t>Ask them if they like the idea of this festival.</a:t>
            </a:r>
          </a:p>
          <a:p>
            <a:pPr marL="228600" indent="-228600">
              <a:buAutoNum type="arabicPeriod" startAt="3"/>
            </a:pPr>
            <a:endParaRPr lang="en-GB" dirty="0"/>
          </a:p>
          <a:p>
            <a:pPr marL="0" indent="0">
              <a:buNone/>
            </a:pPr>
            <a:r>
              <a:rPr lang="en-GB" dirty="0"/>
              <a:t>Link to the official festival website: https://www.fetedeslumieres.lyon.fr/ which has a short YouTube clip of the most recent festival.</a:t>
            </a:r>
          </a:p>
          <a:p>
            <a:pPr marL="0" indent="0">
              <a:buNone/>
            </a:pPr>
            <a:endParaRPr lang="en-GB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b="1" i="0" u="none" dirty="0">
                <a:solidFill>
                  <a:srgbClr val="FF0000"/>
                </a:solidFill>
                <a:hlinkClick r:id="rId3"/>
              </a:rPr>
              <a:t>NB – as with all light shows, they</a:t>
            </a:r>
            <a:r>
              <a:rPr lang="en-GB" altLang="en-US" b="1" i="0" u="none" baseline="0" dirty="0">
                <a:solidFill>
                  <a:srgbClr val="FF0000"/>
                </a:solidFill>
                <a:hlinkClick r:id="rId3"/>
              </a:rPr>
              <a:t> may not be suitable for any pupils with epilepsy.  Please watch any clips first, taking into account the needs of learners in your class(es).</a:t>
            </a:r>
            <a:endParaRPr lang="en-GB" altLang="en-US" b="1" i="0" u="none" dirty="0">
              <a:solidFill>
                <a:srgbClr val="FF0000"/>
              </a:solidFill>
              <a:hlinkClick r:id="rId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i="1" u="sng" dirty="0">
              <a:hlinkClick r:id="rId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i="1" u="sng" dirty="0">
                <a:hlinkClick r:id="rId3"/>
              </a:rPr>
              <a:t>http://www.fetedeslumieres.lyon.fr/en</a:t>
            </a:r>
            <a:endParaRPr lang="en-GB" altLang="en-US" dirty="0"/>
          </a:p>
          <a:p>
            <a:r>
              <a:rPr lang="en-GB" dirty="0"/>
              <a:t>Information</a:t>
            </a:r>
            <a:r>
              <a:rPr lang="en-GB" baseline="0" dirty="0"/>
              <a:t> about the festival in English</a:t>
            </a:r>
            <a:endParaRPr lang="en-GB" dirty="0"/>
          </a:p>
          <a:p>
            <a:br>
              <a:rPr lang="en-GB" dirty="0"/>
            </a:br>
            <a:r>
              <a:rPr lang="en-GB" dirty="0"/>
              <a:t>https://www.youtube.com/watch?v=ero0qoRYJbg&amp;feature=youtu.be </a:t>
            </a:r>
            <a:br>
              <a:rPr lang="en-GB" dirty="0"/>
            </a:br>
            <a:r>
              <a:rPr lang="en-GB" dirty="0"/>
              <a:t>A 2m30 second teaser</a:t>
            </a:r>
            <a:r>
              <a:rPr lang="en-GB" baseline="0" dirty="0"/>
              <a:t> video for the 2017 Festival of Lights in Lyon</a:t>
            </a:r>
          </a:p>
          <a:p>
            <a:endParaRPr lang="en-GB" baseline="0" dirty="0"/>
          </a:p>
          <a:p>
            <a:r>
              <a:rPr lang="en-GB" baseline="0" dirty="0"/>
              <a:t>OR </a:t>
            </a:r>
          </a:p>
          <a:p>
            <a:endParaRPr lang="en-GB" dirty="0"/>
          </a:p>
          <a:p>
            <a:r>
              <a:rPr lang="en-GB" dirty="0"/>
              <a:t>https://www.youtube.com/watch?time_continue=6&amp;v=1v7tyz11vR4 – 5 minutes (no</a:t>
            </a:r>
            <a:r>
              <a:rPr lang="en-GB" baseline="0" dirty="0"/>
              <a:t> need to show all of it!)</a:t>
            </a:r>
            <a:br>
              <a:rPr lang="en-GB" dirty="0"/>
            </a:br>
            <a:r>
              <a:rPr lang="en-GB" dirty="0"/>
              <a:t>(Video of 2017 Festival of Lights in Lyon)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175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recall the use of </a:t>
            </a:r>
            <a:r>
              <a:rPr lang="en-GB" b="1" dirty="0" err="1"/>
              <a:t>tu</a:t>
            </a:r>
            <a:r>
              <a:rPr lang="en-GB" b="0" dirty="0"/>
              <a:t> and </a:t>
            </a:r>
            <a:r>
              <a:rPr lang="en-GB" b="1" dirty="0" err="1"/>
              <a:t>vous</a:t>
            </a:r>
            <a:r>
              <a:rPr lang="en-GB" b="0" dirty="0"/>
              <a:t> and formation of intonation questions.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089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10 minutes (two slides)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identification of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questions, based on the verb ending.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pupils to write either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tu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or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vous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Click to reveal the full written question.</a:t>
            </a:r>
          </a:p>
          <a:p>
            <a:pPr marL="228600" indent="-228600">
              <a:lnSpc>
                <a:spcPct val="100000"/>
              </a:lnSpc>
              <a:buAutoNum type="arabicPeriod" startAt="5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with items 1-7.</a:t>
            </a:r>
          </a:p>
          <a:p>
            <a:pPr marL="228600" indent="-228600">
              <a:lnSpc>
                <a:spcPct val="100000"/>
              </a:lnSpc>
              <a:buAutoNum type="arabicPeriod" startAt="5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Go to the next slide for a comprehension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étudies aussi la Fête des Lumières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pratiquez avec moi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présentes en français ou en anglais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prononcez bien les mots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cachez le prix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trouves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intéressantes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écoutez les présentations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gagnes le prix ?</a:t>
            </a:r>
          </a:p>
          <a:p>
            <a:pPr rtl="0" eaLnBrk="1" fontAlgn="ctr" latinLnBrk="0" hangingPunct="1"/>
            <a:endParaRPr lang="es-ES_tradnl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de-DE" sz="1200" b="1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cognates:</a:t>
            </a:r>
            <a:br>
              <a:rPr lang="de-DE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présentation [1723]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rtl="0" eaLnBrk="1" fontAlgn="ctr" latinLnBrk="0" hangingPunct="1"/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comprehension of present tense questions, and translation using English present continuous meaning.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two callout explanations.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translations for each question 2-7.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play the full question audio and elicit question meanings in English from pupils.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étudies aussi la Fête des Lumières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pratiquez avec moi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présentes en français ou en anglais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prononcez bien les mots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cachez le prix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trouves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intéressantes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écoutez les présentations ?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gagnes le prix ?</a:t>
            </a:r>
          </a:p>
          <a:p>
            <a:pPr rtl="0" eaLnBrk="1" fontAlgn="ctr" latinLnBrk="0" hangingPunct="1"/>
            <a:endParaRPr lang="es-ES_tradnl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de-DE" sz="1200" b="1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cognates:</a:t>
            </a:r>
            <a:br>
              <a:rPr lang="de-DE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présentation [1723]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344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6.wav"/><Relationship Id="rId5" Type="http://schemas.openxmlformats.org/officeDocument/2006/relationships/audio" Target="../media/audio35.wav"/><Relationship Id="rId4" Type="http://schemas.openxmlformats.org/officeDocument/2006/relationships/audio" Target="../media/audio3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svg"/><Relationship Id="rId5" Type="http://schemas.openxmlformats.org/officeDocument/2006/relationships/image" Target="../media/image47.png"/><Relationship Id="rId4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audio" Target="../media/audio46.wav"/><Relationship Id="rId18" Type="http://schemas.openxmlformats.org/officeDocument/2006/relationships/image" Target="../media/image5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audio" Target="../media/audio40.wav"/><Relationship Id="rId12" Type="http://schemas.openxmlformats.org/officeDocument/2006/relationships/audio" Target="../media/audio45.wav"/><Relationship Id="rId17" Type="http://schemas.openxmlformats.org/officeDocument/2006/relationships/image" Target="../media/image49.gi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8.gif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9.wav"/><Relationship Id="rId11" Type="http://schemas.openxmlformats.org/officeDocument/2006/relationships/audio" Target="../media/audio44.wav"/><Relationship Id="rId5" Type="http://schemas.openxmlformats.org/officeDocument/2006/relationships/audio" Target="../media/audio38.wav"/><Relationship Id="rId15" Type="http://schemas.openxmlformats.org/officeDocument/2006/relationships/audio" Target="../media/audio48.wav"/><Relationship Id="rId10" Type="http://schemas.openxmlformats.org/officeDocument/2006/relationships/audio" Target="../media/audio43.wav"/><Relationship Id="rId19" Type="http://schemas.openxmlformats.org/officeDocument/2006/relationships/image" Target="../media/image22.png"/><Relationship Id="rId4" Type="http://schemas.openxmlformats.org/officeDocument/2006/relationships/audio" Target="../media/audio37.wav"/><Relationship Id="rId9" Type="http://schemas.openxmlformats.org/officeDocument/2006/relationships/audio" Target="../media/audio42.wav"/><Relationship Id="rId14" Type="http://schemas.openxmlformats.org/officeDocument/2006/relationships/audio" Target="../media/audio4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18" Type="http://schemas.openxmlformats.org/officeDocument/2006/relationships/image" Target="../media/image22.png"/><Relationship Id="rId26" Type="http://schemas.openxmlformats.org/officeDocument/2006/relationships/image" Target="../media/image30.jfif"/><Relationship Id="rId3" Type="http://schemas.openxmlformats.org/officeDocument/2006/relationships/audio" Target="../media/audio1.wav"/><Relationship Id="rId21" Type="http://schemas.openxmlformats.org/officeDocument/2006/relationships/image" Target="../media/image25.png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17" Type="http://schemas.openxmlformats.org/officeDocument/2006/relationships/audio" Target="../media/audio12.wav"/><Relationship Id="rId25" Type="http://schemas.openxmlformats.org/officeDocument/2006/relationships/image" Target="../media/image29.jf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svg"/><Relationship Id="rId20" Type="http://schemas.openxmlformats.org/officeDocument/2006/relationships/image" Target="../media/image24.png"/><Relationship Id="rId29" Type="http://schemas.openxmlformats.org/officeDocument/2006/relationships/audio" Target="../media/audio13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24" Type="http://schemas.openxmlformats.org/officeDocument/2006/relationships/image" Target="../media/image28.jfif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23" Type="http://schemas.openxmlformats.org/officeDocument/2006/relationships/image" Target="../media/image27.jfif"/><Relationship Id="rId28" Type="http://schemas.openxmlformats.org/officeDocument/2006/relationships/image" Target="../media/image32.jfif"/><Relationship Id="rId10" Type="http://schemas.openxmlformats.org/officeDocument/2006/relationships/audio" Target="../media/audio7.wav"/><Relationship Id="rId19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audio" Target="../media/audio6.wav"/><Relationship Id="rId14" Type="http://schemas.openxmlformats.org/officeDocument/2006/relationships/audio" Target="../media/audio11.wav"/><Relationship Id="rId22" Type="http://schemas.openxmlformats.org/officeDocument/2006/relationships/image" Target="../media/image26.jfif"/><Relationship Id="rId27" Type="http://schemas.openxmlformats.org/officeDocument/2006/relationships/image" Target="../media/image31.jfif"/><Relationship Id="rId30" Type="http://schemas.openxmlformats.org/officeDocument/2006/relationships/audio" Target="../media/audio1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image" Target="../media/image46.png"/><Relationship Id="rId18" Type="http://schemas.openxmlformats.org/officeDocument/2006/relationships/audio" Target="../media/audio25.wav"/><Relationship Id="rId3" Type="http://schemas.openxmlformats.org/officeDocument/2006/relationships/image" Target="../media/image45.png"/><Relationship Id="rId7" Type="http://schemas.openxmlformats.org/officeDocument/2006/relationships/audio" Target="../media/audio18.wav"/><Relationship Id="rId12" Type="http://schemas.openxmlformats.org/officeDocument/2006/relationships/audio" Target="../media/audio23.wav"/><Relationship Id="rId17" Type="http://schemas.openxmlformats.org/officeDocument/2006/relationships/audio" Target="../media/audio24.wav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7.wav"/><Relationship Id="rId11" Type="http://schemas.openxmlformats.org/officeDocument/2006/relationships/audio" Target="../media/audio22.wav"/><Relationship Id="rId5" Type="http://schemas.openxmlformats.org/officeDocument/2006/relationships/audio" Target="../media/audio16.wav"/><Relationship Id="rId15" Type="http://schemas.openxmlformats.org/officeDocument/2006/relationships/image" Target="../media/image47.png"/><Relationship Id="rId10" Type="http://schemas.openxmlformats.org/officeDocument/2006/relationships/audio" Target="../media/audio21.wav"/><Relationship Id="rId4" Type="http://schemas.openxmlformats.org/officeDocument/2006/relationships/audio" Target="../media/audio15.wav"/><Relationship Id="rId9" Type="http://schemas.openxmlformats.org/officeDocument/2006/relationships/audio" Target="../media/audio20.wav"/><Relationship Id="rId1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image" Target="../media/image34.gif"/><Relationship Id="rId3" Type="http://schemas.openxmlformats.org/officeDocument/2006/relationships/image" Target="../media/image45.png"/><Relationship Id="rId7" Type="http://schemas.openxmlformats.org/officeDocument/2006/relationships/audio" Target="../media/audio29.wav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8.wav"/><Relationship Id="rId11" Type="http://schemas.openxmlformats.org/officeDocument/2006/relationships/audio" Target="../media/audio33.wav"/><Relationship Id="rId5" Type="http://schemas.openxmlformats.org/officeDocument/2006/relationships/audio" Target="../media/audio27.wav"/><Relationship Id="rId15" Type="http://schemas.openxmlformats.org/officeDocument/2006/relationships/image" Target="../media/image21.svg"/><Relationship Id="rId10" Type="http://schemas.openxmlformats.org/officeDocument/2006/relationships/audio" Target="../media/audio32.wav"/><Relationship Id="rId4" Type="http://schemas.openxmlformats.org/officeDocument/2006/relationships/audio" Target="../media/audio26.wav"/><Relationship Id="rId9" Type="http://schemas.openxmlformats.org/officeDocument/2006/relationships/audio" Target="../media/audio31.wav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Est-ce que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[é,er,ez,et], SFe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997A50-A8EE-47DF-B565-D8B7E919A028}"/>
              </a:ext>
            </a:extLst>
          </p:cNvPr>
          <p:cNvSpPr/>
          <p:nvPr/>
        </p:nvSpPr>
        <p:spPr>
          <a:xfrm>
            <a:off x="718713" y="1445432"/>
            <a:ext cx="3020037" cy="3414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6F4D40-EA07-4325-8106-9AC0F6E8D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98" y="1514750"/>
            <a:ext cx="2833466" cy="3275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B1B44-0ABE-4456-9A15-116FD695D9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054">
            <a:off x="6654" y="1499606"/>
            <a:ext cx="4311835" cy="756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79B0ED-CD92-4008-996F-D1CE9A2FB63D}"/>
              </a:ext>
            </a:extLst>
          </p:cNvPr>
          <p:cNvSpPr txBox="1"/>
          <p:nvPr/>
        </p:nvSpPr>
        <p:spPr>
          <a:xfrm>
            <a:off x="685947" y="4309946"/>
            <a:ext cx="3067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b="1" dirty="0">
                <a:solidFill>
                  <a:schemeClr val="bg1"/>
                </a:solidFill>
                <a:latin typeface="Segoe Print" panose="02000600000000000000" pitchFamily="2" charset="0"/>
              </a:rPr>
              <a:t>Festival of lights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 using </a:t>
            </a:r>
            <a:r>
              <a:rPr lang="en-GB" sz="3600" b="1" i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Est-</a:t>
            </a:r>
            <a:r>
              <a:rPr lang="en-GB" sz="3600" b="1" i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3600" b="1" i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que…</a:t>
            </a:r>
            <a:endParaRPr lang="en-GB" sz="3600" b="1" i="1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113752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-ER verbs: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(you),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(you, formal)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152941" y="1349697"/>
            <a:ext cx="1183482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- with intonation questions we need the punctuation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writing and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raised voice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speaking to know it is a question.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854091" y="2411559"/>
            <a:ext cx="4499447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Google Shape;171;p8">
            <a:extLst>
              <a:ext uri="{FF2B5EF4-FFF2-40B4-BE49-F238E27FC236}">
                <a16:creationId xmlns:a16="http://schemas.microsoft.com/office/drawing/2014/main" id="{653EA926-8D54-4BE5-8A52-5527465E58DB}"/>
              </a:ext>
            </a:extLst>
          </p:cNvPr>
          <p:cNvSpPr txBox="1"/>
          <p:nvPr/>
        </p:nvSpPr>
        <p:spPr>
          <a:xfrm>
            <a:off x="643610" y="2367728"/>
            <a:ext cx="40879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fêtes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66300DD5-1251-4D72-A404-77E534AD99B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941" y="2992038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978F3280-207B-4053-A85B-9FC8B392FA77}"/>
              </a:ext>
            </a:extLst>
          </p:cNvPr>
          <p:cNvSpPr txBox="1"/>
          <p:nvPr/>
        </p:nvSpPr>
        <p:spPr>
          <a:xfrm>
            <a:off x="907462" y="3023029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you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festivals?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FB1553C-7FF9-4D67-92C6-9AE21FF831CB}"/>
              </a:ext>
            </a:extLst>
          </p:cNvPr>
          <p:cNvSpPr/>
          <p:nvPr/>
        </p:nvSpPr>
        <p:spPr>
          <a:xfrm>
            <a:off x="6389647" y="2375528"/>
            <a:ext cx="506620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Google Shape;171;p8">
            <a:extLst>
              <a:ext uri="{FF2B5EF4-FFF2-40B4-BE49-F238E27FC236}">
                <a16:creationId xmlns:a16="http://schemas.microsoft.com/office/drawing/2014/main" id="{5A896CF4-E2C3-412A-A34A-4DAC8A146612}"/>
              </a:ext>
            </a:extLst>
          </p:cNvPr>
          <p:cNvSpPr txBox="1"/>
          <p:nvPr/>
        </p:nvSpPr>
        <p:spPr>
          <a:xfrm>
            <a:off x="6338047" y="2359936"/>
            <a:ext cx="40879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les fêtes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82501001-5606-4C38-8BA0-4B88F5C5E4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85263" y="2984438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D6C0839C-B5E5-4692-B833-7CA5B8B05B8A}"/>
              </a:ext>
            </a:extLst>
          </p:cNvPr>
          <p:cNvSpPr txBox="1"/>
          <p:nvPr/>
        </p:nvSpPr>
        <p:spPr>
          <a:xfrm>
            <a:off x="6548196" y="2992038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 you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festivals?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039876-6E34-4D84-8B9B-7C3FBE0B953D}"/>
              </a:ext>
            </a:extLst>
          </p:cNvPr>
          <p:cNvSpPr txBox="1"/>
          <p:nvPr/>
        </p:nvSpPr>
        <p:spPr>
          <a:xfrm>
            <a:off x="391819" y="6226089"/>
            <a:ext cx="1176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Est-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que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works like a spoken question mark! </a:t>
            </a:r>
          </a:p>
        </p:txBody>
      </p:sp>
      <p:sp>
        <p:nvSpPr>
          <p:cNvPr id="28" name="Google Shape;171;p8">
            <a:extLst>
              <a:ext uri="{FF2B5EF4-FFF2-40B4-BE49-F238E27FC236}">
                <a16:creationId xmlns:a16="http://schemas.microsoft.com/office/drawing/2014/main" id="{CFE8DCE3-209E-4DF5-BF5E-63133FAE0361}"/>
              </a:ext>
            </a:extLst>
          </p:cNvPr>
          <p:cNvSpPr txBox="1"/>
          <p:nvPr/>
        </p:nvSpPr>
        <p:spPr>
          <a:xfrm>
            <a:off x="250887" y="3762351"/>
            <a:ext cx="1169022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make it clear that a yes/no question is being asked, we can add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(‘Is it that…?’) at the start of any statement: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9FE8F19-1E3B-4432-8ED7-909D04C74DF8}"/>
              </a:ext>
            </a:extLst>
          </p:cNvPr>
          <p:cNvSpPr/>
          <p:nvPr/>
        </p:nvSpPr>
        <p:spPr>
          <a:xfrm>
            <a:off x="389594" y="4967483"/>
            <a:ext cx="548395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Google Shape;171;p8">
            <a:extLst>
              <a:ext uri="{FF2B5EF4-FFF2-40B4-BE49-F238E27FC236}">
                <a16:creationId xmlns:a16="http://schemas.microsoft.com/office/drawing/2014/main" id="{E9663092-2DD9-4237-AC31-402FCE74D2F5}"/>
              </a:ext>
            </a:extLst>
          </p:cNvPr>
          <p:cNvSpPr txBox="1"/>
          <p:nvPr/>
        </p:nvSpPr>
        <p:spPr>
          <a:xfrm>
            <a:off x="330851" y="4950548"/>
            <a:ext cx="54839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les fêtes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9CA3A104-4259-4D60-9AD3-8EB391D523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050" y="5586156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71;p8">
            <a:extLst>
              <a:ext uri="{FF2B5EF4-FFF2-40B4-BE49-F238E27FC236}">
                <a16:creationId xmlns:a16="http://schemas.microsoft.com/office/drawing/2014/main" id="{BBAF4658-FCFC-4E6E-99F2-6FC02530E071}"/>
              </a:ext>
            </a:extLst>
          </p:cNvPr>
          <p:cNvSpPr txBox="1"/>
          <p:nvPr/>
        </p:nvSpPr>
        <p:spPr>
          <a:xfrm>
            <a:off x="845571" y="5617147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you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festivals?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6A747E4-F362-430F-B570-7993C37627D5}"/>
              </a:ext>
            </a:extLst>
          </p:cNvPr>
          <p:cNvSpPr/>
          <p:nvPr/>
        </p:nvSpPr>
        <p:spPr>
          <a:xfrm>
            <a:off x="6327756" y="4969646"/>
            <a:ext cx="586789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9" name="Google Shape;171;p8">
            <a:extLst>
              <a:ext uri="{FF2B5EF4-FFF2-40B4-BE49-F238E27FC236}">
                <a16:creationId xmlns:a16="http://schemas.microsoft.com/office/drawing/2014/main" id="{C94AFDFD-D24A-4FF5-B77B-AF3BCD4BA4DC}"/>
              </a:ext>
            </a:extLst>
          </p:cNvPr>
          <p:cNvSpPr txBox="1"/>
          <p:nvPr/>
        </p:nvSpPr>
        <p:spPr>
          <a:xfrm>
            <a:off x="6276156" y="4954054"/>
            <a:ext cx="58320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aimez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les fêtes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37C07470-2BFB-4DE1-B640-ECA85E78A18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3372" y="5578556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171;p8">
            <a:extLst>
              <a:ext uri="{FF2B5EF4-FFF2-40B4-BE49-F238E27FC236}">
                <a16:creationId xmlns:a16="http://schemas.microsoft.com/office/drawing/2014/main" id="{47A058B6-6106-4D96-A243-944E0D45E52A}"/>
              </a:ext>
            </a:extLst>
          </p:cNvPr>
          <p:cNvSpPr txBox="1"/>
          <p:nvPr/>
        </p:nvSpPr>
        <p:spPr>
          <a:xfrm>
            <a:off x="6486305" y="5586156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 you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festivals?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82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50" grpId="0"/>
      <p:bldP spid="51" grpId="0" animBg="1"/>
      <p:bldP spid="52" grpId="0"/>
      <p:bldP spid="54" grpId="0"/>
      <p:bldP spid="27" grpId="0"/>
      <p:bldP spid="29" grpId="0" animBg="1"/>
      <p:bldP spid="30" grpId="0"/>
      <p:bldP spid="33" grpId="0"/>
      <p:bldP spid="34" grpId="0" animBg="1"/>
      <p:bldP spid="39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 using </a:t>
            </a:r>
            <a:r>
              <a:rPr lang="en-GB" sz="3600" b="1" i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Est-</a:t>
            </a:r>
            <a:r>
              <a:rPr lang="en-GB" sz="3600" b="1" i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3600" b="1" i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que…</a:t>
            </a:r>
            <a:endParaRPr lang="en-GB" sz="3600" b="1" i="1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113752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-ER verbs: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(you),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(you, formal)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152941" y="1408462"/>
            <a:ext cx="118348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practise saying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1177941" y="2905820"/>
            <a:ext cx="3146409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Google Shape;171;p8">
            <a:extLst>
              <a:ext uri="{FF2B5EF4-FFF2-40B4-BE49-F238E27FC236}">
                <a16:creationId xmlns:a16="http://schemas.microsoft.com/office/drawing/2014/main" id="{653EA926-8D54-4BE5-8A52-5527465E58DB}"/>
              </a:ext>
            </a:extLst>
          </p:cNvPr>
          <p:cNvSpPr txBox="1"/>
          <p:nvPr/>
        </p:nvSpPr>
        <p:spPr>
          <a:xfrm>
            <a:off x="1029351" y="2905820"/>
            <a:ext cx="31464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que…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F60C2A04-D1BD-4B71-ABA3-37A8676DF984}"/>
              </a:ext>
            </a:extLst>
          </p:cNvPr>
          <p:cNvSpPr/>
          <p:nvPr/>
        </p:nvSpPr>
        <p:spPr>
          <a:xfrm>
            <a:off x="5251500" y="2515382"/>
            <a:ext cx="3378152" cy="593765"/>
          </a:xfrm>
          <a:prstGeom prst="wedgeRoundRectCallout">
            <a:avLst>
              <a:gd name="adj1" fmla="val -78503"/>
              <a:gd name="adj2" fmla="val -16636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–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are silent.</a:t>
            </a: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E82CEB95-504D-4BA7-9C8A-2D44AABE149F}"/>
              </a:ext>
            </a:extLst>
          </p:cNvPr>
          <p:cNvSpPr/>
          <p:nvPr/>
        </p:nvSpPr>
        <p:spPr>
          <a:xfrm>
            <a:off x="6551108" y="997122"/>
            <a:ext cx="3378152" cy="887285"/>
          </a:xfrm>
          <a:prstGeom prst="wedgeRoundRectCallout">
            <a:avLst>
              <a:gd name="adj1" fmla="val -102188"/>
              <a:gd name="adj2" fmla="val -362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‘s’ sound is 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soft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’.</a:t>
            </a: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CustomShape 23">
            <a:hlinkClick r:id="" action="ppaction://noaction">
              <a:snd r:embed="rId4" name="Est-ce que SLOW.wav"/>
            </a:hlinkClick>
            <a:extLst>
              <a:ext uri="{FF2B5EF4-FFF2-40B4-BE49-F238E27FC236}">
                <a16:creationId xmlns:a16="http://schemas.microsoft.com/office/drawing/2014/main" id="{6485FC7D-3F67-4658-889C-A23B7AF27D5E}"/>
              </a:ext>
            </a:extLst>
          </p:cNvPr>
          <p:cNvSpPr/>
          <p:nvPr/>
        </p:nvSpPr>
        <p:spPr>
          <a:xfrm>
            <a:off x="333756" y="294731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CustomShape 23">
            <a:hlinkClick r:id="" action="ppaction://noaction">
              <a:snd r:embed="rId5" name="Est-ce que MEDIUM.wav"/>
            </a:hlinkClick>
            <a:extLst>
              <a:ext uri="{FF2B5EF4-FFF2-40B4-BE49-F238E27FC236}">
                <a16:creationId xmlns:a16="http://schemas.microsoft.com/office/drawing/2014/main" id="{0057C7B6-B3FE-40D4-BD35-DF7DD12B6FCA}"/>
              </a:ext>
            </a:extLst>
          </p:cNvPr>
          <p:cNvSpPr/>
          <p:nvPr/>
        </p:nvSpPr>
        <p:spPr>
          <a:xfrm>
            <a:off x="333756" y="403608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CustomShape 23">
            <a:hlinkClick r:id="" action="ppaction://noaction">
              <a:snd r:embed="rId6" name="Est-ce que FAST.wav"/>
            </a:hlinkClick>
            <a:extLst>
              <a:ext uri="{FF2B5EF4-FFF2-40B4-BE49-F238E27FC236}">
                <a16:creationId xmlns:a16="http://schemas.microsoft.com/office/drawing/2014/main" id="{DF2460D0-29F5-4340-A3CA-43CF4C4E9EAB}"/>
              </a:ext>
            </a:extLst>
          </p:cNvPr>
          <p:cNvSpPr/>
          <p:nvPr/>
        </p:nvSpPr>
        <p:spPr>
          <a:xfrm>
            <a:off x="351942" y="512485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C18604F-7B52-4A5E-9A21-B7A41A217918}"/>
              </a:ext>
            </a:extLst>
          </p:cNvPr>
          <p:cNvSpPr/>
          <p:nvPr/>
        </p:nvSpPr>
        <p:spPr>
          <a:xfrm>
            <a:off x="1177941" y="4036082"/>
            <a:ext cx="3146409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E757142A-7FCC-48E3-B471-970FD35090EF}"/>
              </a:ext>
            </a:extLst>
          </p:cNvPr>
          <p:cNvSpPr txBox="1"/>
          <p:nvPr/>
        </p:nvSpPr>
        <p:spPr>
          <a:xfrm>
            <a:off x="1029351" y="4036082"/>
            <a:ext cx="31464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que…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D130545-7DF8-4F58-8A4E-3909B14E227E}"/>
              </a:ext>
            </a:extLst>
          </p:cNvPr>
          <p:cNvSpPr/>
          <p:nvPr/>
        </p:nvSpPr>
        <p:spPr>
          <a:xfrm>
            <a:off x="1177941" y="5122513"/>
            <a:ext cx="3146409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Google Shape;171;p8">
            <a:extLst>
              <a:ext uri="{FF2B5EF4-FFF2-40B4-BE49-F238E27FC236}">
                <a16:creationId xmlns:a16="http://schemas.microsoft.com/office/drawing/2014/main" id="{9C007ACE-25B6-4FEC-AD1E-F6F893F5A26D}"/>
              </a:ext>
            </a:extLst>
          </p:cNvPr>
          <p:cNvSpPr txBox="1"/>
          <p:nvPr/>
        </p:nvSpPr>
        <p:spPr>
          <a:xfrm>
            <a:off x="1029351" y="5122513"/>
            <a:ext cx="31464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que…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F04E3C32-632D-4C82-85D0-B29FAA15CADD}"/>
              </a:ext>
            </a:extLst>
          </p:cNvPr>
          <p:cNvSpPr/>
          <p:nvPr/>
        </p:nvSpPr>
        <p:spPr>
          <a:xfrm>
            <a:off x="5462036" y="3838677"/>
            <a:ext cx="6396208" cy="923823"/>
          </a:xfrm>
          <a:prstGeom prst="wedgeRoundRectCallout">
            <a:avLst>
              <a:gd name="adj1" fmla="val -76716"/>
              <a:gd name="adj2" fmla="val -1209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When you say it slowly there are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three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separate syllables.</a:t>
            </a: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945F35BF-C238-4DDE-8748-2779C6764D92}"/>
              </a:ext>
            </a:extLst>
          </p:cNvPr>
          <p:cNvSpPr/>
          <p:nvPr/>
        </p:nvSpPr>
        <p:spPr>
          <a:xfrm>
            <a:off x="5462036" y="5539757"/>
            <a:ext cx="6396208" cy="923823"/>
          </a:xfrm>
          <a:prstGeom prst="wedgeRoundRectCallout">
            <a:avLst>
              <a:gd name="adj1" fmla="val -73440"/>
              <a:gd name="adj2" fmla="val -6532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 conversation we speed up and it sounds like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two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syllables.</a:t>
            </a: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1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24" grpId="0" animBg="1"/>
      <p:bldP spid="25" grpId="0" animBg="1"/>
      <p:bldP spid="32" grpId="0" animBg="1"/>
      <p:bldP spid="35" grpId="0" animBg="1"/>
      <p:bldP spid="36" grpId="0" animBg="1"/>
      <p:bldP spid="37" grpId="0" animBg="1"/>
      <p:bldP spid="38" grpId="0"/>
      <p:bldP spid="42" grpId="0" animBg="1"/>
      <p:bldP spid="43" grpId="0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5E46B569-7645-4CE6-9545-78EFBA230E57}"/>
              </a:ext>
            </a:extLst>
          </p:cNvPr>
          <p:cNvSpPr txBox="1"/>
          <p:nvPr/>
        </p:nvSpPr>
        <p:spPr>
          <a:xfrm>
            <a:off x="5996294" y="1475474"/>
            <a:ext cx="6182940" cy="5127173"/>
          </a:xfrm>
          <a:prstGeom prst="rect">
            <a:avLst/>
          </a:prstGeom>
          <a:solidFill>
            <a:srgbClr val="EAE9F3"/>
          </a:solidFill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7)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8)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9)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10)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11) 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12) 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2" name="CustomShape 6"/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Max organise les notes.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881" y="-5783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6839" y="1022822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6" name="CustomShape 6">
            <a:extLst>
              <a:ext uri="{FF2B5EF4-FFF2-40B4-BE49-F238E27FC236}">
                <a16:creationId xmlns:a16="http://schemas.microsoft.com/office/drawing/2014/main" id="{6935DA90-CBFF-498F-A5F1-219D2F555B54}"/>
              </a:ext>
            </a:extLst>
          </p:cNvPr>
          <p:cNvSpPr/>
          <p:nvPr/>
        </p:nvSpPr>
        <p:spPr>
          <a:xfrm>
            <a:off x="-1" y="962807"/>
            <a:ext cx="1032144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Or is it impossible to know without punctuation?</a:t>
            </a:r>
            <a:endParaRPr kumimoji="0" lang="en-GB" sz="24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5E20F0D5-EA7F-4F58-BD94-1EE4171EBA36}"/>
              </a:ext>
            </a:extLst>
          </p:cNvPr>
          <p:cNvSpPr/>
          <p:nvPr/>
        </p:nvSpPr>
        <p:spPr>
          <a:xfrm>
            <a:off x="7101488" y="889035"/>
            <a:ext cx="4493196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Lis les phrases.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Century Gothic"/>
              </a:rPr>
              <a:t>?/.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1CA7E9-D249-40E2-B178-FBB8A010AD86}"/>
              </a:ext>
            </a:extLst>
          </p:cNvPr>
          <p:cNvSpPr txBox="1"/>
          <p:nvPr/>
        </p:nvSpPr>
        <p:spPr>
          <a:xfrm>
            <a:off x="9457" y="1475474"/>
            <a:ext cx="5881886" cy="5127173"/>
          </a:xfrm>
          <a:prstGeom prst="rect">
            <a:avLst/>
          </a:prstGeom>
          <a:solidFill>
            <a:srgbClr val="EAE9F3"/>
          </a:solidFill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6) 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93D463-CF2D-481F-8966-B88C323CE3E9}"/>
              </a:ext>
            </a:extLst>
          </p:cNvPr>
          <p:cNvSpPr/>
          <p:nvPr/>
        </p:nvSpPr>
        <p:spPr>
          <a:xfrm>
            <a:off x="316534" y="1801777"/>
            <a:ext cx="5679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 décorez la maison avec des bougies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63458A-AF1C-41FA-8BB9-2C579AA999B8}"/>
              </a:ext>
            </a:extLst>
          </p:cNvPr>
          <p:cNvSpPr/>
          <p:nvPr/>
        </p:nvSpPr>
        <p:spPr>
          <a:xfrm>
            <a:off x="408822" y="2626623"/>
            <a:ext cx="53880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tu regardes le spectacle le soir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191BEF-F709-421B-976E-7B0750281704}"/>
              </a:ext>
            </a:extLst>
          </p:cNvPr>
          <p:cNvSpPr/>
          <p:nvPr/>
        </p:nvSpPr>
        <p:spPr>
          <a:xfrm>
            <a:off x="430513" y="3451850"/>
            <a:ext cx="24095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as froid le soir 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752871-C69D-400E-B08D-6E99E1AFE819}"/>
              </a:ext>
            </a:extLst>
          </p:cNvPr>
          <p:cNvSpPr/>
          <p:nvPr/>
        </p:nvSpPr>
        <p:spPr>
          <a:xfrm>
            <a:off x="6357850" y="1767899"/>
            <a:ext cx="47336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vous mangez dehors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9A6C2AF-0C78-4032-BEC4-200496239677}"/>
              </a:ext>
            </a:extLst>
          </p:cNvPr>
          <p:cNvSpPr/>
          <p:nvPr/>
        </p:nvSpPr>
        <p:spPr>
          <a:xfrm>
            <a:off x="408822" y="5230012"/>
            <a:ext cx="41104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tu visites un château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139D4D-AD1A-474D-A6C8-AED9900BF49B}"/>
              </a:ext>
            </a:extLst>
          </p:cNvPr>
          <p:cNvSpPr/>
          <p:nvPr/>
        </p:nvSpPr>
        <p:spPr>
          <a:xfrm>
            <a:off x="504161" y="6055799"/>
            <a:ext cx="47211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 aidez à préparer le spectacle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BF5A035-88A8-4618-99D8-C41691682024}"/>
              </a:ext>
            </a:extLst>
          </p:cNvPr>
          <p:cNvSpPr/>
          <p:nvPr/>
        </p:nvSpPr>
        <p:spPr>
          <a:xfrm>
            <a:off x="368729" y="4361559"/>
            <a:ext cx="49792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vous marchez dans la rue 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77A3A3F-AEBC-45B9-974F-374CC4646E5F}"/>
              </a:ext>
            </a:extLst>
          </p:cNvPr>
          <p:cNvSpPr/>
          <p:nvPr/>
        </p:nvSpPr>
        <p:spPr>
          <a:xfrm>
            <a:off x="6413108" y="2633004"/>
            <a:ext cx="4777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portes une écharpe* et des gants*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EE0BD1-93ED-43EB-9428-97BFA39EA534}"/>
              </a:ext>
            </a:extLst>
          </p:cNvPr>
          <p:cNvSpPr/>
          <p:nvPr/>
        </p:nvSpPr>
        <p:spPr>
          <a:xfrm>
            <a:off x="6341645" y="3505239"/>
            <a:ext cx="4992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vous chantez des chansons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2685EA6-AD65-4492-9D9E-0804592CCB47}"/>
              </a:ext>
            </a:extLst>
          </p:cNvPr>
          <p:cNvSpPr/>
          <p:nvPr/>
        </p:nvSpPr>
        <p:spPr>
          <a:xfrm>
            <a:off x="6515751" y="4357500"/>
            <a:ext cx="3501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 préparez des crêpes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46C0EAD-92DA-4A0D-AA0C-4A82787A656B}"/>
              </a:ext>
            </a:extLst>
          </p:cNvPr>
          <p:cNvSpPr/>
          <p:nvPr/>
        </p:nvSpPr>
        <p:spPr>
          <a:xfrm>
            <a:off x="6567920" y="5197906"/>
            <a:ext cx="5653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tu visites l’église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2419906-A803-4E7C-8027-911393369790}"/>
              </a:ext>
            </a:extLst>
          </p:cNvPr>
          <p:cNvSpPr/>
          <p:nvPr/>
        </p:nvSpPr>
        <p:spPr>
          <a:xfrm>
            <a:off x="6513884" y="6038313"/>
            <a:ext cx="42001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 aimez la Fête des Lumières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8B61E9-87FC-4EB2-BC58-63DCB8E1D326}"/>
              </a:ext>
            </a:extLst>
          </p:cNvPr>
          <p:cNvSpPr/>
          <p:nvPr/>
        </p:nvSpPr>
        <p:spPr>
          <a:xfrm>
            <a:off x="5249522" y="1437666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?/.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A3198B4-F2FE-44BA-9C22-E9066AE8BBD9}"/>
              </a:ext>
            </a:extLst>
          </p:cNvPr>
          <p:cNvSpPr/>
          <p:nvPr/>
        </p:nvSpPr>
        <p:spPr>
          <a:xfrm>
            <a:off x="5561411" y="2497715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313C59A-8F1C-488E-B76A-B973CAACA740}"/>
              </a:ext>
            </a:extLst>
          </p:cNvPr>
          <p:cNvSpPr/>
          <p:nvPr/>
        </p:nvSpPr>
        <p:spPr>
          <a:xfrm>
            <a:off x="5256841" y="3354696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?/.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252C7E9-4865-490E-B3F5-9F88AFCDE8C3}"/>
              </a:ext>
            </a:extLst>
          </p:cNvPr>
          <p:cNvSpPr/>
          <p:nvPr/>
        </p:nvSpPr>
        <p:spPr>
          <a:xfrm>
            <a:off x="5540424" y="4034396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74A2055-66C1-4228-8927-0717C368BE54}"/>
              </a:ext>
            </a:extLst>
          </p:cNvPr>
          <p:cNvSpPr/>
          <p:nvPr/>
        </p:nvSpPr>
        <p:spPr>
          <a:xfrm>
            <a:off x="5488872" y="5044582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E07EC61-675C-48B5-BEB7-F21A8E2C1339}"/>
              </a:ext>
            </a:extLst>
          </p:cNvPr>
          <p:cNvSpPr/>
          <p:nvPr/>
        </p:nvSpPr>
        <p:spPr>
          <a:xfrm>
            <a:off x="5141613" y="5935885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sym typeface="Century Gothic"/>
              </a:rPr>
              <a:t>?/.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A542E62-9DF0-4A60-B8A7-208C481F137E}"/>
              </a:ext>
            </a:extLst>
          </p:cNvPr>
          <p:cNvSpPr/>
          <p:nvPr/>
        </p:nvSpPr>
        <p:spPr>
          <a:xfrm>
            <a:off x="11480890" y="161384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45EA0A4-8EDF-425E-81DC-1FF7BAE2D92C}"/>
              </a:ext>
            </a:extLst>
          </p:cNvPr>
          <p:cNvSpPr/>
          <p:nvPr/>
        </p:nvSpPr>
        <p:spPr>
          <a:xfrm>
            <a:off x="11428556" y="2497716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?/.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6C5DBAB-75AD-4BA8-9B1B-FE4286085CA2}"/>
              </a:ext>
            </a:extLst>
          </p:cNvPr>
          <p:cNvSpPr/>
          <p:nvPr/>
        </p:nvSpPr>
        <p:spPr>
          <a:xfrm>
            <a:off x="11699252" y="335837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6997E86-7109-403A-8F6C-ECFA07CFD09A}"/>
              </a:ext>
            </a:extLst>
          </p:cNvPr>
          <p:cNvSpPr/>
          <p:nvPr/>
        </p:nvSpPr>
        <p:spPr>
          <a:xfrm>
            <a:off x="10958285" y="4144743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?/.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F95E662-4256-4FF7-A32D-07C143E2901A}"/>
              </a:ext>
            </a:extLst>
          </p:cNvPr>
          <p:cNvSpPr/>
          <p:nvPr/>
        </p:nvSpPr>
        <p:spPr>
          <a:xfrm>
            <a:off x="10997991" y="5017827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3D75149-6AE1-414C-930A-CAF5B3D5EB46}"/>
              </a:ext>
            </a:extLst>
          </p:cNvPr>
          <p:cNvSpPr/>
          <p:nvPr/>
        </p:nvSpPr>
        <p:spPr>
          <a:xfrm>
            <a:off x="10974484" y="5871134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?/.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8" name="Picture 4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C38891A-57F5-4D67-A25C-139F753C7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890" y="4442412"/>
            <a:ext cx="1051183" cy="23814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98BEA-99B7-4A15-B170-24C301030362}"/>
              </a:ext>
            </a:extLst>
          </p:cNvPr>
          <p:cNvSpPr txBox="1"/>
          <p:nvPr/>
        </p:nvSpPr>
        <p:spPr>
          <a:xfrm>
            <a:off x="8518195" y="87259"/>
            <a:ext cx="2702594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l’écharpe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scarf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gants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- gloves</a:t>
            </a:r>
          </a:p>
        </p:txBody>
      </p:sp>
      <p:pic>
        <p:nvPicPr>
          <p:cNvPr id="55" name="Graphic 54" descr="Teacher">
            <a:extLst>
              <a:ext uri="{FF2B5EF4-FFF2-40B4-BE49-F238E27FC236}">
                <a16:creationId xmlns:a16="http://schemas.microsoft.com/office/drawing/2014/main" id="{8311BA5D-E2BD-430D-9EB7-B74B5A8EAB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70" y="314614"/>
            <a:ext cx="893778" cy="914400"/>
          </a:xfrm>
          <a:prstGeom prst="rect">
            <a:avLst/>
          </a:prstGeom>
        </p:spPr>
      </p:pic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F487998C-573D-4E76-AAAF-79F722A4F81B}"/>
              </a:ext>
            </a:extLst>
          </p:cNvPr>
          <p:cNvSpPr/>
          <p:nvPr/>
        </p:nvSpPr>
        <p:spPr>
          <a:xfrm>
            <a:off x="1165009" y="550770"/>
            <a:ext cx="7134408" cy="447379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CustomShape 7">
            <a:extLst>
              <a:ext uri="{FF2B5EF4-FFF2-40B4-BE49-F238E27FC236}">
                <a16:creationId xmlns:a16="http://schemas.microsoft.com/office/drawing/2014/main" id="{A0E6B4EE-D0CF-4549-9962-86FF59DF7B09}"/>
              </a:ext>
            </a:extLst>
          </p:cNvPr>
          <p:cNvSpPr/>
          <p:nvPr/>
        </p:nvSpPr>
        <p:spPr>
          <a:xfrm>
            <a:off x="1120004" y="541915"/>
            <a:ext cx="7509320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une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question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une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réponse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9577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185772C-74F1-4401-BFBF-181A905DC6CA}"/>
              </a:ext>
            </a:extLst>
          </p:cNvPr>
          <p:cNvSpPr txBox="1"/>
          <p:nvPr/>
        </p:nvSpPr>
        <p:spPr>
          <a:xfrm>
            <a:off x="7526" y="1475475"/>
            <a:ext cx="5938433" cy="5127173"/>
          </a:xfrm>
          <a:prstGeom prst="rect">
            <a:avLst/>
          </a:prstGeom>
          <a:solidFill>
            <a:srgbClr val="EAE9F3"/>
          </a:solidFill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6) 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1D6FA9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3C4E37-1536-48FE-9612-9AB8B58617A0}"/>
              </a:ext>
            </a:extLst>
          </p:cNvPr>
          <p:cNvSpPr txBox="1"/>
          <p:nvPr/>
        </p:nvSpPr>
        <p:spPr>
          <a:xfrm>
            <a:off x="5981267" y="1475475"/>
            <a:ext cx="6182940" cy="5127173"/>
          </a:xfrm>
          <a:prstGeom prst="rect">
            <a:avLst/>
          </a:prstGeom>
          <a:solidFill>
            <a:srgbClr val="EAE9F3"/>
          </a:solidFill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7)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8)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9)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10)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11) 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12) 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1D6FA9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2" name="CustomShape 6"/>
          <p:cNvSpPr/>
          <p:nvPr/>
        </p:nvSpPr>
        <p:spPr>
          <a:xfrm>
            <a:off x="0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Max pratique les questions.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38083" y="457149"/>
            <a:ext cx="10483987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Max is going to interview Pierre and </a:t>
            </a:r>
            <a:r>
              <a:rPr kumimoji="0" lang="en-GB" sz="2400" b="0" i="1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Hervé</a:t>
            </a: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about the</a:t>
            </a:r>
            <a:b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</a:br>
            <a:r>
              <a:rPr kumimoji="0" lang="en-GB" sz="2400" b="1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Fête des </a:t>
            </a:r>
            <a:r>
              <a:rPr kumimoji="0" lang="en-GB" sz="2400" b="1" i="1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Lumières</a:t>
            </a: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Help him practise asking all his questions.</a:t>
            </a:r>
            <a:endParaRPr kumimoji="0" lang="en-GB" sz="24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4" name="CustomShape 23">
            <a:hlinkClick r:id="" action="ppaction://noaction">
              <a:snd r:embed="rId4" name="8_1.wav"/>
            </a:hlinkClick>
            <a:extLst>
              <a:ext uri="{FF2B5EF4-FFF2-40B4-BE49-F238E27FC236}">
                <a16:creationId xmlns:a16="http://schemas.microsoft.com/office/drawing/2014/main" id="{4278458A-79E4-4605-93B5-9FD8C9CFE7FE}"/>
              </a:ext>
            </a:extLst>
          </p:cNvPr>
          <p:cNvSpPr/>
          <p:nvPr/>
        </p:nvSpPr>
        <p:spPr>
          <a:xfrm>
            <a:off x="52226" y="186842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23">
            <a:hlinkClick r:id="" action="ppaction://noaction">
              <a:snd r:embed="rId5" name="8_2.wav"/>
            </a:hlinkClick>
            <a:extLst>
              <a:ext uri="{FF2B5EF4-FFF2-40B4-BE49-F238E27FC236}">
                <a16:creationId xmlns:a16="http://schemas.microsoft.com/office/drawing/2014/main" id="{176FFEC5-E5F2-4128-B7CE-8134CE106B0C}"/>
              </a:ext>
            </a:extLst>
          </p:cNvPr>
          <p:cNvSpPr/>
          <p:nvPr/>
        </p:nvSpPr>
        <p:spPr>
          <a:xfrm>
            <a:off x="52226" y="269405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23">
            <a:hlinkClick r:id="" action="ppaction://noaction">
              <a:snd r:embed="rId6" name="8_3.wav"/>
            </a:hlinkClick>
            <a:extLst>
              <a:ext uri="{FF2B5EF4-FFF2-40B4-BE49-F238E27FC236}">
                <a16:creationId xmlns:a16="http://schemas.microsoft.com/office/drawing/2014/main" id="{73DACB49-AEAD-41C0-9615-7E44114F1277}"/>
              </a:ext>
            </a:extLst>
          </p:cNvPr>
          <p:cNvSpPr/>
          <p:nvPr/>
        </p:nvSpPr>
        <p:spPr>
          <a:xfrm>
            <a:off x="53552" y="351967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3">
            <a:hlinkClick r:id="" action="ppaction://noaction">
              <a:snd r:embed="rId7" name="8_7.wav"/>
            </a:hlinkClick>
            <a:extLst>
              <a:ext uri="{FF2B5EF4-FFF2-40B4-BE49-F238E27FC236}">
                <a16:creationId xmlns:a16="http://schemas.microsoft.com/office/drawing/2014/main" id="{78568916-1350-476C-AAB0-32F1D14A57D9}"/>
              </a:ext>
            </a:extLst>
          </p:cNvPr>
          <p:cNvSpPr/>
          <p:nvPr/>
        </p:nvSpPr>
        <p:spPr>
          <a:xfrm>
            <a:off x="67103" y="441698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3">
            <a:hlinkClick r:id="" action="ppaction://noaction">
              <a:snd r:embed="rId8" name="8_5.wav"/>
            </a:hlinkClick>
            <a:extLst>
              <a:ext uri="{FF2B5EF4-FFF2-40B4-BE49-F238E27FC236}">
                <a16:creationId xmlns:a16="http://schemas.microsoft.com/office/drawing/2014/main" id="{4F07D2D9-EAE9-4F5A-B950-A9FD3CEAE444}"/>
              </a:ext>
            </a:extLst>
          </p:cNvPr>
          <p:cNvSpPr/>
          <p:nvPr/>
        </p:nvSpPr>
        <p:spPr>
          <a:xfrm>
            <a:off x="67103" y="524261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3">
            <a:hlinkClick r:id="" action="ppaction://noaction">
              <a:snd r:embed="rId9" name="8_6.wav"/>
            </a:hlinkClick>
            <a:extLst>
              <a:ext uri="{FF2B5EF4-FFF2-40B4-BE49-F238E27FC236}">
                <a16:creationId xmlns:a16="http://schemas.microsoft.com/office/drawing/2014/main" id="{BE0C3A66-CCEE-4F59-A8A6-DDA520B77E48}"/>
              </a:ext>
            </a:extLst>
          </p:cNvPr>
          <p:cNvSpPr/>
          <p:nvPr/>
        </p:nvSpPr>
        <p:spPr>
          <a:xfrm>
            <a:off x="67103" y="611219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CustomShape 23">
            <a:hlinkClick r:id="" action="ppaction://noaction">
              <a:snd r:embed="rId10" name="8_4.wav"/>
            </a:hlinkClick>
            <a:extLst>
              <a:ext uri="{FF2B5EF4-FFF2-40B4-BE49-F238E27FC236}">
                <a16:creationId xmlns:a16="http://schemas.microsoft.com/office/drawing/2014/main" id="{84709C3F-2CB5-4736-83D6-041739EEC3B8}"/>
              </a:ext>
            </a:extLst>
          </p:cNvPr>
          <p:cNvSpPr/>
          <p:nvPr/>
        </p:nvSpPr>
        <p:spPr>
          <a:xfrm>
            <a:off x="5950694" y="182835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CustomShape 23">
            <a:hlinkClick r:id="" action="ppaction://noaction">
              <a:snd r:embed="rId11" name="8_8.wav"/>
            </a:hlinkClick>
            <a:extLst>
              <a:ext uri="{FF2B5EF4-FFF2-40B4-BE49-F238E27FC236}">
                <a16:creationId xmlns:a16="http://schemas.microsoft.com/office/drawing/2014/main" id="{3B23128F-AC5C-4D21-A5A7-7E62CD936146}"/>
              </a:ext>
            </a:extLst>
          </p:cNvPr>
          <p:cNvSpPr/>
          <p:nvPr/>
        </p:nvSpPr>
        <p:spPr>
          <a:xfrm>
            <a:off x="5950694" y="265397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8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CustomShape 23">
            <a:hlinkClick r:id="" action="ppaction://noaction">
              <a:snd r:embed="rId12" name="8_9.wav"/>
            </a:hlinkClick>
            <a:extLst>
              <a:ext uri="{FF2B5EF4-FFF2-40B4-BE49-F238E27FC236}">
                <a16:creationId xmlns:a16="http://schemas.microsoft.com/office/drawing/2014/main" id="{D1959524-4A7D-4DA4-9B02-4FB00ADB2CE0}"/>
              </a:ext>
            </a:extLst>
          </p:cNvPr>
          <p:cNvSpPr/>
          <p:nvPr/>
        </p:nvSpPr>
        <p:spPr>
          <a:xfrm>
            <a:off x="5945961" y="351967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9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CustomShape 23">
            <a:hlinkClick r:id="" action="ppaction://noaction">
              <a:snd r:embed="rId13" name="8_10.wav"/>
            </a:hlinkClick>
            <a:extLst>
              <a:ext uri="{FF2B5EF4-FFF2-40B4-BE49-F238E27FC236}">
                <a16:creationId xmlns:a16="http://schemas.microsoft.com/office/drawing/2014/main" id="{97E1B853-4CEB-4805-97A5-794D37BD3AA9}"/>
              </a:ext>
            </a:extLst>
          </p:cNvPr>
          <p:cNvSpPr/>
          <p:nvPr/>
        </p:nvSpPr>
        <p:spPr>
          <a:xfrm>
            <a:off x="5946310" y="4376915"/>
            <a:ext cx="655892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10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CustomShape 23">
            <a:hlinkClick r:id="" action="ppaction://noaction">
              <a:snd r:embed="rId14" name="8_11.wav"/>
            </a:hlinkClick>
            <a:extLst>
              <a:ext uri="{FF2B5EF4-FFF2-40B4-BE49-F238E27FC236}">
                <a16:creationId xmlns:a16="http://schemas.microsoft.com/office/drawing/2014/main" id="{85E14970-A18F-41A2-9352-D72D412F9762}"/>
              </a:ext>
            </a:extLst>
          </p:cNvPr>
          <p:cNvSpPr/>
          <p:nvPr/>
        </p:nvSpPr>
        <p:spPr>
          <a:xfrm>
            <a:off x="5936689" y="5282820"/>
            <a:ext cx="655892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11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CustomShape 23">
            <a:hlinkClick r:id="" action="ppaction://noaction">
              <a:snd r:embed="rId15" name="8_12.wav"/>
            </a:hlinkClick>
            <a:extLst>
              <a:ext uri="{FF2B5EF4-FFF2-40B4-BE49-F238E27FC236}">
                <a16:creationId xmlns:a16="http://schemas.microsoft.com/office/drawing/2014/main" id="{884764BA-030B-47E0-BD1D-0C1A9C7AB2A7}"/>
              </a:ext>
            </a:extLst>
          </p:cNvPr>
          <p:cNvSpPr/>
          <p:nvPr/>
        </p:nvSpPr>
        <p:spPr>
          <a:xfrm>
            <a:off x="5914133" y="6109927"/>
            <a:ext cx="655892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D0BDBED5-6180-405B-857D-28B3D23BA936}"/>
              </a:ext>
            </a:extLst>
          </p:cNvPr>
          <p:cNvSpPr/>
          <p:nvPr/>
        </p:nvSpPr>
        <p:spPr>
          <a:xfrm>
            <a:off x="3766929" y="130870"/>
            <a:ext cx="5360763" cy="1138983"/>
          </a:xfrm>
          <a:prstGeom prst="wedgeRoundRectCallout">
            <a:avLst>
              <a:gd name="adj1" fmla="val -43109"/>
              <a:gd name="adj2" fmla="val 17061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Remember! The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a spoken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Your voice doesn’t have to go up, (though it might do for extra emphasis).</a:t>
            </a:r>
            <a:endParaRPr kumimoji="0" lang="en-GB" sz="20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0E36047-48B8-4358-848C-484440068A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95" y="31431"/>
            <a:ext cx="914737" cy="1494070"/>
          </a:xfrm>
          <a:prstGeom prst="rect">
            <a:avLst/>
          </a:prstGeom>
        </p:spPr>
      </p:pic>
      <p:pic>
        <p:nvPicPr>
          <p:cNvPr id="32" name="Picture 3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75524FE-AB4E-4CE2-99FA-445D4071279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94"/>
          <a:stretch/>
        </p:blipFill>
        <p:spPr>
          <a:xfrm>
            <a:off x="9912376" y="190214"/>
            <a:ext cx="972962" cy="1285261"/>
          </a:xfrm>
          <a:prstGeom prst="rect">
            <a:avLst/>
          </a:prstGeom>
        </p:spPr>
      </p:pic>
      <p:pic>
        <p:nvPicPr>
          <p:cNvPr id="55" name="Picture 54" descr="A picture containing text&#10;&#10;Description automatically generated">
            <a:extLst>
              <a:ext uri="{FF2B5EF4-FFF2-40B4-BE49-F238E27FC236}">
                <a16:creationId xmlns:a16="http://schemas.microsoft.com/office/drawing/2014/main" id="{46B32A9C-0560-4D56-9255-00AF76172E5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33"/>
          <a:stretch/>
        </p:blipFill>
        <p:spPr>
          <a:xfrm>
            <a:off x="564175" y="1437170"/>
            <a:ext cx="658096" cy="389825"/>
          </a:xfrm>
          <a:prstGeom prst="rect">
            <a:avLst/>
          </a:prstGeom>
        </p:spPr>
      </p:pic>
      <p:pic>
        <p:nvPicPr>
          <p:cNvPr id="56" name="Picture 5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1F5A09B-66B5-47AB-94C9-F4CFCC5CF83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62"/>
          <a:stretch/>
        </p:blipFill>
        <p:spPr>
          <a:xfrm>
            <a:off x="1792696" y="2291161"/>
            <a:ext cx="478154" cy="410806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C96044A1-B85D-4246-A010-F64ED4DB3454}"/>
              </a:ext>
            </a:extLst>
          </p:cNvPr>
          <p:cNvSpPr/>
          <p:nvPr/>
        </p:nvSpPr>
        <p:spPr>
          <a:xfrm>
            <a:off x="416240" y="1778845"/>
            <a:ext cx="5679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 décorez la maison avec des bougies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266D4D0-62BE-4391-9F6E-8B2E71479892}"/>
              </a:ext>
            </a:extLst>
          </p:cNvPr>
          <p:cNvSpPr/>
          <p:nvPr/>
        </p:nvSpPr>
        <p:spPr>
          <a:xfrm>
            <a:off x="473683" y="2625862"/>
            <a:ext cx="5604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tu regardes le spectacle le soir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3606538-6A93-4617-9536-A69F0D88CCA6}"/>
              </a:ext>
            </a:extLst>
          </p:cNvPr>
          <p:cNvSpPr/>
          <p:nvPr/>
        </p:nvSpPr>
        <p:spPr>
          <a:xfrm>
            <a:off x="530220" y="3451827"/>
            <a:ext cx="2524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as froid le soir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650EBED-DC85-430B-8C83-26EF2A043981}"/>
              </a:ext>
            </a:extLst>
          </p:cNvPr>
          <p:cNvSpPr/>
          <p:nvPr/>
        </p:nvSpPr>
        <p:spPr>
          <a:xfrm>
            <a:off x="6565136" y="1767876"/>
            <a:ext cx="47336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vous mangez dehors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FBE9CF7-64EC-4B5F-A219-B20F99104B0D}"/>
              </a:ext>
            </a:extLst>
          </p:cNvPr>
          <p:cNvSpPr/>
          <p:nvPr/>
        </p:nvSpPr>
        <p:spPr>
          <a:xfrm>
            <a:off x="508528" y="5229989"/>
            <a:ext cx="49391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tu visites un château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BD138DD-9FB7-44FE-AFD9-6D1CF5E1CBCA}"/>
              </a:ext>
            </a:extLst>
          </p:cNvPr>
          <p:cNvSpPr/>
          <p:nvPr/>
        </p:nvSpPr>
        <p:spPr>
          <a:xfrm>
            <a:off x="603867" y="6055776"/>
            <a:ext cx="4774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 aidez à préparer le spectacle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D0F7C5D-ED30-4E5C-A824-65E0E33FBA03}"/>
              </a:ext>
            </a:extLst>
          </p:cNvPr>
          <p:cNvSpPr/>
          <p:nvPr/>
        </p:nvSpPr>
        <p:spPr>
          <a:xfrm>
            <a:off x="468435" y="4361536"/>
            <a:ext cx="49792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vous marchez dans la rue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8E37A0B-7079-4CFC-9E6F-3426972CC452}"/>
              </a:ext>
            </a:extLst>
          </p:cNvPr>
          <p:cNvSpPr/>
          <p:nvPr/>
        </p:nvSpPr>
        <p:spPr>
          <a:xfrm>
            <a:off x="6620393" y="2632981"/>
            <a:ext cx="53988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portes une écharpe et des gants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0AF088A-5EC3-4ED4-B09B-5BFD9B7DDFEA}"/>
              </a:ext>
            </a:extLst>
          </p:cNvPr>
          <p:cNvSpPr/>
          <p:nvPr/>
        </p:nvSpPr>
        <p:spPr>
          <a:xfrm>
            <a:off x="6548930" y="3505216"/>
            <a:ext cx="54703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vous chantez des chansons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F11286D-5C6A-4531-AD83-091D31BF0E24}"/>
              </a:ext>
            </a:extLst>
          </p:cNvPr>
          <p:cNvSpPr/>
          <p:nvPr/>
        </p:nvSpPr>
        <p:spPr>
          <a:xfrm>
            <a:off x="6723036" y="4357477"/>
            <a:ext cx="41623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 préparez des crêpes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1C1C73C-BA99-4BB2-9ECC-823A07C19C2A}"/>
              </a:ext>
            </a:extLst>
          </p:cNvPr>
          <p:cNvSpPr/>
          <p:nvPr/>
        </p:nvSpPr>
        <p:spPr>
          <a:xfrm>
            <a:off x="6775206" y="5197883"/>
            <a:ext cx="5653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Est-ce que tu visites l’église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D2920DD-001F-4C0C-9713-0E5B8F2BE0FD}"/>
              </a:ext>
            </a:extLst>
          </p:cNvPr>
          <p:cNvSpPr/>
          <p:nvPr/>
        </p:nvSpPr>
        <p:spPr>
          <a:xfrm>
            <a:off x="6721169" y="6038290"/>
            <a:ext cx="5122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 aimez la Fête des Lumières 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9" name="Picture 6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C32F954-E804-4B4D-B9D8-F834431E299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62"/>
          <a:stretch/>
        </p:blipFill>
        <p:spPr>
          <a:xfrm>
            <a:off x="603867" y="3121572"/>
            <a:ext cx="478154" cy="410806"/>
          </a:xfrm>
          <a:prstGeom prst="rect">
            <a:avLst/>
          </a:prstGeom>
        </p:spPr>
      </p:pic>
      <p:pic>
        <p:nvPicPr>
          <p:cNvPr id="70" name="Picture 69" descr="A picture containing text&#10;&#10;Description automatically generated">
            <a:extLst>
              <a:ext uri="{FF2B5EF4-FFF2-40B4-BE49-F238E27FC236}">
                <a16:creationId xmlns:a16="http://schemas.microsoft.com/office/drawing/2014/main" id="{84680C09-A824-4620-B06D-DAB08608695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33"/>
          <a:stretch/>
        </p:blipFill>
        <p:spPr>
          <a:xfrm>
            <a:off x="1941802" y="4082701"/>
            <a:ext cx="658096" cy="389825"/>
          </a:xfrm>
          <a:prstGeom prst="rect">
            <a:avLst/>
          </a:prstGeom>
        </p:spPr>
      </p:pic>
      <p:pic>
        <p:nvPicPr>
          <p:cNvPr id="71" name="Picture 7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539C286-A2B9-4A72-B598-E390940064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62"/>
          <a:stretch/>
        </p:blipFill>
        <p:spPr>
          <a:xfrm>
            <a:off x="1927186" y="4889168"/>
            <a:ext cx="478154" cy="410806"/>
          </a:xfrm>
          <a:prstGeom prst="rect">
            <a:avLst/>
          </a:prstGeom>
        </p:spPr>
      </p:pic>
      <p:pic>
        <p:nvPicPr>
          <p:cNvPr id="72" name="Picture 71" descr="A picture containing text&#10;&#10;Description automatically generated">
            <a:extLst>
              <a:ext uri="{FF2B5EF4-FFF2-40B4-BE49-F238E27FC236}">
                <a16:creationId xmlns:a16="http://schemas.microsoft.com/office/drawing/2014/main" id="{04D69B23-23D9-4E61-A342-C23E7C2C2E3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33"/>
          <a:stretch/>
        </p:blipFill>
        <p:spPr>
          <a:xfrm>
            <a:off x="705720" y="5753713"/>
            <a:ext cx="658096" cy="389825"/>
          </a:xfrm>
          <a:prstGeom prst="rect">
            <a:avLst/>
          </a:prstGeom>
        </p:spPr>
      </p:pic>
      <p:pic>
        <p:nvPicPr>
          <p:cNvPr id="73" name="Picture 72" descr="A picture containing text&#10;&#10;Description automatically generated">
            <a:extLst>
              <a:ext uri="{FF2B5EF4-FFF2-40B4-BE49-F238E27FC236}">
                <a16:creationId xmlns:a16="http://schemas.microsoft.com/office/drawing/2014/main" id="{FA5536B0-A55D-424D-AEEE-13AACBBA321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33"/>
          <a:stretch/>
        </p:blipFill>
        <p:spPr>
          <a:xfrm>
            <a:off x="7978755" y="1515236"/>
            <a:ext cx="658096" cy="389825"/>
          </a:xfrm>
          <a:prstGeom prst="rect">
            <a:avLst/>
          </a:prstGeom>
        </p:spPr>
      </p:pic>
      <p:pic>
        <p:nvPicPr>
          <p:cNvPr id="74" name="Picture 7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0880BE4-7FEC-4286-8B0B-9DBCF5EED4F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62"/>
          <a:stretch/>
        </p:blipFill>
        <p:spPr>
          <a:xfrm>
            <a:off x="6620393" y="2278772"/>
            <a:ext cx="478154" cy="410806"/>
          </a:xfrm>
          <a:prstGeom prst="rect">
            <a:avLst/>
          </a:prstGeom>
        </p:spPr>
      </p:pic>
      <p:pic>
        <p:nvPicPr>
          <p:cNvPr id="75" name="Picture 74" descr="A picture containing text&#10;&#10;Description automatically generated">
            <a:extLst>
              <a:ext uri="{FF2B5EF4-FFF2-40B4-BE49-F238E27FC236}">
                <a16:creationId xmlns:a16="http://schemas.microsoft.com/office/drawing/2014/main" id="{47EE6439-E5D2-47CF-8D7A-8B32699E7FC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33"/>
          <a:stretch/>
        </p:blipFill>
        <p:spPr>
          <a:xfrm>
            <a:off x="8002046" y="3212170"/>
            <a:ext cx="658096" cy="389825"/>
          </a:xfrm>
          <a:prstGeom prst="rect">
            <a:avLst/>
          </a:prstGeom>
        </p:spPr>
      </p:pic>
      <p:pic>
        <p:nvPicPr>
          <p:cNvPr id="76" name="Picture 75" descr="A picture containing text&#10;&#10;Description automatically generated">
            <a:extLst>
              <a:ext uri="{FF2B5EF4-FFF2-40B4-BE49-F238E27FC236}">
                <a16:creationId xmlns:a16="http://schemas.microsoft.com/office/drawing/2014/main" id="{55F99B86-9908-48BB-8686-C45FA30C004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33"/>
          <a:stretch/>
        </p:blipFill>
        <p:spPr>
          <a:xfrm>
            <a:off x="6791665" y="4064431"/>
            <a:ext cx="658096" cy="389825"/>
          </a:xfrm>
          <a:prstGeom prst="rect">
            <a:avLst/>
          </a:prstGeom>
        </p:spPr>
      </p:pic>
      <p:pic>
        <p:nvPicPr>
          <p:cNvPr id="77" name="Picture 7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4558630-4DC6-4B13-8C4F-CC5E2F2587A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62"/>
          <a:stretch/>
        </p:blipFill>
        <p:spPr>
          <a:xfrm>
            <a:off x="8092017" y="4882864"/>
            <a:ext cx="478154" cy="410806"/>
          </a:xfrm>
          <a:prstGeom prst="rect">
            <a:avLst/>
          </a:prstGeom>
        </p:spPr>
      </p:pic>
      <p:pic>
        <p:nvPicPr>
          <p:cNvPr id="78" name="Picture 77" descr="A picture containing text&#10;&#10;Description automatically generated">
            <a:extLst>
              <a:ext uri="{FF2B5EF4-FFF2-40B4-BE49-F238E27FC236}">
                <a16:creationId xmlns:a16="http://schemas.microsoft.com/office/drawing/2014/main" id="{E54B7899-B77E-4C8B-A91C-F8CB8085176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33"/>
          <a:stretch/>
        </p:blipFill>
        <p:spPr>
          <a:xfrm>
            <a:off x="6777409" y="5695481"/>
            <a:ext cx="658096" cy="38982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17212E3-2343-4651-88A0-35493DA7C4F7}"/>
              </a:ext>
            </a:extLst>
          </p:cNvPr>
          <p:cNvGrpSpPr/>
          <p:nvPr/>
        </p:nvGrpSpPr>
        <p:grpSpPr>
          <a:xfrm>
            <a:off x="5444694" y="1519852"/>
            <a:ext cx="522300" cy="359630"/>
            <a:chOff x="-948357" y="2155217"/>
            <a:chExt cx="1091248" cy="1233770"/>
          </a:xfrm>
        </p:grpSpPr>
        <p:pic>
          <p:nvPicPr>
            <p:cNvPr id="79" name="Picture 78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7D6E9675-8301-44C7-8C76-F2EE29694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12387" y="2155218"/>
              <a:ext cx="616885" cy="1233769"/>
            </a:xfrm>
            <a:prstGeom prst="rect">
              <a:avLst/>
            </a:prstGeom>
          </p:spPr>
        </p:pic>
        <p:pic>
          <p:nvPicPr>
            <p:cNvPr id="80" name="Picture 79" descr="Icon&#10;&#10;Description automatically generated">
              <a:extLst>
                <a:ext uri="{FF2B5EF4-FFF2-40B4-BE49-F238E27FC236}">
                  <a16:creationId xmlns:a16="http://schemas.microsoft.com/office/drawing/2014/main" id="{6B2445FC-091C-47AE-90C8-76725C3F6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48357" y="2155218"/>
              <a:ext cx="616885" cy="1233769"/>
            </a:xfrm>
            <a:prstGeom prst="rect">
              <a:avLst/>
            </a:prstGeom>
          </p:spPr>
        </p:pic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AD184D53-0AD2-46E4-98A2-95B2F4FDF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3994" y="2155217"/>
              <a:ext cx="616885" cy="1233769"/>
            </a:xfrm>
            <a:prstGeom prst="rect">
              <a:avLst/>
            </a:prstGeom>
          </p:spPr>
        </p:pic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3ABFB1CC-E4E5-4FD0-8AF6-CD079BDED7B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34" y="2348356"/>
            <a:ext cx="406203" cy="40011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08603B3-3AF5-49F0-B36C-271DD09B500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061" y="2308050"/>
            <a:ext cx="406203" cy="45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643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2008481" y="1669519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1956343" y="1588917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-362509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crire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5696723" y="2976639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-362509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569672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donn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C2B867D-A24F-4351-94F0-08D333F67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3" y="1735994"/>
            <a:ext cx="1341130" cy="134525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B50882A-9092-4DF0-B42C-2143E2D3EBD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9" y="1569491"/>
            <a:ext cx="1601467" cy="160639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06" y="2976639"/>
            <a:ext cx="3155720" cy="314585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6DAE519-BAA4-4B13-9A63-41EC8ECCD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2" y="3772512"/>
            <a:ext cx="1390472" cy="1776251"/>
          </a:xfrm>
          <a:prstGeom prst="rect">
            <a:avLst/>
          </a:prstGeom>
        </p:spPr>
      </p:pic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6F2EB3D-9BD0-4734-A7E9-9938F2533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08" y="3829258"/>
            <a:ext cx="1543002" cy="22167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D0DB12-FF9C-43A0-ADDC-33F2FA2355BD}"/>
              </a:ext>
            </a:extLst>
          </p:cNvPr>
          <p:cNvSpPr txBox="1"/>
          <p:nvPr/>
        </p:nvSpPr>
        <p:spPr>
          <a:xfrm>
            <a:off x="5947285" y="6288525"/>
            <a:ext cx="26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give]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2C4CA-4221-44A4-9F3D-6C54D750CE8B}"/>
              </a:ext>
            </a:extLst>
          </p:cNvPr>
          <p:cNvSpPr txBox="1"/>
          <p:nvPr/>
        </p:nvSpPr>
        <p:spPr>
          <a:xfrm>
            <a:off x="8876589" y="300088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BB211A-8365-4819-9CB2-A4D79271CEC5}"/>
              </a:ext>
            </a:extLst>
          </p:cNvPr>
          <p:cNvSpPr txBox="1"/>
          <p:nvPr/>
        </p:nvSpPr>
        <p:spPr>
          <a:xfrm>
            <a:off x="8876588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3" name="Picture 2" descr="Alphabet Word Images, Face, Human">
            <a:extLst>
              <a:ext uri="{FF2B5EF4-FFF2-40B4-BE49-F238E27FC236}">
                <a16:creationId xmlns:a16="http://schemas.microsoft.com/office/drawing/2014/main" id="{323CEC43-B09B-40B8-ABE8-C5E73164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741" y="3807250"/>
            <a:ext cx="1581344" cy="185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4BD86D0-1D2D-42DF-84ED-17C812AA7F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16" y="1196758"/>
            <a:ext cx="1652263" cy="1647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72EEB2-2D80-4D61-B219-238646F6D9B8}"/>
              </a:ext>
            </a:extLst>
          </p:cNvPr>
          <p:cNvSpPr txBox="1"/>
          <p:nvPr/>
        </p:nvSpPr>
        <p:spPr>
          <a:xfrm>
            <a:off x="9709738" y="2798973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[and]</a:t>
            </a:r>
          </a:p>
        </p:txBody>
      </p:sp>
      <p:sp>
        <p:nvSpPr>
          <p:cNvPr id="26" name="CustomShape 1">
            <a:extLst>
              <a:ext uri="{FF2B5EF4-FFF2-40B4-BE49-F238E27FC236}">
                <a16:creationId xmlns:a16="http://schemas.microsoft.com/office/drawing/2014/main" id="{95DD0AD1-B8DC-4EAE-9F9D-45DD407B7B23}"/>
              </a:ext>
            </a:extLst>
          </p:cNvPr>
          <p:cNvSpPr/>
          <p:nvPr/>
        </p:nvSpPr>
        <p:spPr>
          <a:xfrm>
            <a:off x="3450005" y="-101132"/>
            <a:ext cx="200950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[et]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1">
            <a:extLst>
              <a:ext uri="{FF2B5EF4-FFF2-40B4-BE49-F238E27FC236}">
                <a16:creationId xmlns:a16="http://schemas.microsoft.com/office/drawing/2014/main" id="{54E038CE-96F5-43E9-84DB-72F124ACBE98}"/>
              </a:ext>
            </a:extLst>
          </p:cNvPr>
          <p:cNvSpPr/>
          <p:nvPr/>
        </p:nvSpPr>
        <p:spPr>
          <a:xfrm>
            <a:off x="5235872" y="-101132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ez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14">
            <a:extLst>
              <a:ext uri="{FF2B5EF4-FFF2-40B4-BE49-F238E27FC236}">
                <a16:creationId xmlns:a16="http://schemas.microsoft.com/office/drawing/2014/main" id="{C763F0CC-9A66-4627-B4CA-18ACB9703108}"/>
              </a:ext>
            </a:extLst>
          </p:cNvPr>
          <p:cNvSpPr/>
          <p:nvPr/>
        </p:nvSpPr>
        <p:spPr>
          <a:xfrm>
            <a:off x="7611996" y="183267"/>
            <a:ext cx="3336891" cy="1374517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C34E64-13D4-4F86-B386-DC76D2E15F73}"/>
              </a:ext>
            </a:extLst>
          </p:cNvPr>
          <p:cNvSpPr txBox="1"/>
          <p:nvPr/>
        </p:nvSpPr>
        <p:spPr>
          <a:xfrm>
            <a:off x="7635526" y="272313"/>
            <a:ext cx="331336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Remember 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tha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ez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sound the same.</a:t>
            </a:r>
          </a:p>
        </p:txBody>
      </p:sp>
    </p:spTree>
    <p:extLst>
      <p:ext uri="{BB962C8B-B14F-4D97-AF65-F5344CB8AC3E}">
        <p14:creationId xmlns:p14="http://schemas.microsoft.com/office/powerpoint/2010/main" val="3719479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  <p:bldP spid="22" grpId="0"/>
      <p:bldP spid="17" grpId="0"/>
      <p:bldP spid="20" grpId="0"/>
      <p:bldP spid="25" grpId="0"/>
      <p:bldP spid="28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249940" y="1521820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timid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1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335;p5" descr="boy holding a sign that says 'shy'">
            <a:extLst>
              <a:ext uri="{FF2B5EF4-FFF2-40B4-BE49-F238E27FC236}">
                <a16:creationId xmlns:a16="http://schemas.microsoft.com/office/drawing/2014/main" id="{2046586F-8E19-4200-BBB6-A6089C9C0C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9669" y="3167103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6;p5">
            <a:extLst>
              <a:ext uri="{FF2B5EF4-FFF2-40B4-BE49-F238E27FC236}">
                <a16:creationId xmlns:a16="http://schemas.microsoft.com/office/drawing/2014/main" id="{CC59E0EC-69D4-4243-B52D-87A7956C5DE9}"/>
              </a:ext>
            </a:extLst>
          </p:cNvPr>
          <p:cNvSpPr/>
          <p:nvPr/>
        </p:nvSpPr>
        <p:spPr>
          <a:xfrm>
            <a:off x="5351954" y="3978131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04E18F8F-2D9B-458D-9F07-083BFBAD16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3" y="2531297"/>
            <a:ext cx="1668885" cy="1668885"/>
          </a:xfrm>
          <a:prstGeom prst="rect">
            <a:avLst/>
          </a:prstGeom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CE2B4022-FEA4-4C02-8FB5-B337760E503E}"/>
              </a:ext>
            </a:extLst>
          </p:cNvPr>
          <p:cNvSpPr/>
          <p:nvPr/>
        </p:nvSpPr>
        <p:spPr>
          <a:xfrm>
            <a:off x="-146245" y="1517919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mond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C4F70807-1D11-4FEC-BD47-819389FFB350}"/>
              </a:ext>
            </a:extLst>
          </p:cNvPr>
          <p:cNvSpPr/>
          <p:nvPr/>
        </p:nvSpPr>
        <p:spPr>
          <a:xfrm>
            <a:off x="-146246" y="4330774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centr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oogle Shape;356;p6" descr="target with an arrow in the centre">
            <a:extLst>
              <a:ext uri="{FF2B5EF4-FFF2-40B4-BE49-F238E27FC236}">
                <a16:creationId xmlns:a16="http://schemas.microsoft.com/office/drawing/2014/main" id="{AA18C156-BBDB-419E-811F-F8EE39C9848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3139" y="5504867"/>
            <a:ext cx="1042296" cy="102801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17A8F196-F5B8-4B4F-97E9-CC6751347F06}"/>
              </a:ext>
            </a:extLst>
          </p:cNvPr>
          <p:cNvSpPr/>
          <p:nvPr/>
        </p:nvSpPr>
        <p:spPr>
          <a:xfrm>
            <a:off x="7909560" y="428793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modern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4" name="Google Shape;360;p6" descr="yellow sports car">
            <a:extLst>
              <a:ext uri="{FF2B5EF4-FFF2-40B4-BE49-F238E27FC236}">
                <a16:creationId xmlns:a16="http://schemas.microsoft.com/office/drawing/2014/main" id="{7D46B2BE-1708-4063-885B-ED9F7457ED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33548" y="5862021"/>
            <a:ext cx="1912451" cy="95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61;p6" descr="green checkmark">
            <a:extLst>
              <a:ext uri="{FF2B5EF4-FFF2-40B4-BE49-F238E27FC236}">
                <a16:creationId xmlns:a16="http://schemas.microsoft.com/office/drawing/2014/main" id="{353EB380-DB55-4519-9872-78E969954EF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89773" y="5357179"/>
            <a:ext cx="480045" cy="50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62;p6" descr="old red car">
            <a:extLst>
              <a:ext uri="{FF2B5EF4-FFF2-40B4-BE49-F238E27FC236}">
                <a16:creationId xmlns:a16="http://schemas.microsoft.com/office/drawing/2014/main" id="{3769F06B-0D26-4369-9C31-8DED36CDB6C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17360" y="5857225"/>
            <a:ext cx="1437332" cy="9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63;p6" descr="red cross">
            <a:extLst>
              <a:ext uri="{FF2B5EF4-FFF2-40B4-BE49-F238E27FC236}">
                <a16:creationId xmlns:a16="http://schemas.microsoft.com/office/drawing/2014/main" id="{56469352-B744-481F-A3CA-B858571C808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641434" y="5340545"/>
            <a:ext cx="497082" cy="56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ustomShape 2">
            <a:extLst>
              <a:ext uri="{FF2B5EF4-FFF2-40B4-BE49-F238E27FC236}">
                <a16:creationId xmlns:a16="http://schemas.microsoft.com/office/drawing/2014/main" id="{A2528893-39F6-4F15-976D-18379AA7B5D3}"/>
              </a:ext>
            </a:extLst>
          </p:cNvPr>
          <p:cNvSpPr/>
          <p:nvPr/>
        </p:nvSpPr>
        <p:spPr>
          <a:xfrm>
            <a:off x="8336425" y="147072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douz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" name="Google Shape;365;p6" descr="the number twelve">
            <a:extLst>
              <a:ext uri="{FF2B5EF4-FFF2-40B4-BE49-F238E27FC236}">
                <a16:creationId xmlns:a16="http://schemas.microsoft.com/office/drawing/2014/main" id="{C79B6EEA-D9C8-4E61-98C3-5F19199B402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657783" y="2531297"/>
            <a:ext cx="1815551" cy="145794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8B0BE52D-9566-4059-A442-1673456B30D9}"/>
              </a:ext>
            </a:extLst>
          </p:cNvPr>
          <p:cNvSpPr/>
          <p:nvPr/>
        </p:nvSpPr>
        <p:spPr>
          <a:xfrm>
            <a:off x="6149413" y="83441"/>
            <a:ext cx="3657604" cy="1482822"/>
          </a:xfrm>
          <a:prstGeom prst="wedgeRoundRectCallout">
            <a:avLst>
              <a:gd name="adj1" fmla="val -29268"/>
              <a:gd name="adj2" fmla="val 762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you pronounce the final consonant. </a:t>
            </a:r>
          </a:p>
        </p:txBody>
      </p:sp>
    </p:spTree>
    <p:extLst>
      <p:ext uri="{BB962C8B-B14F-4D97-AF65-F5344CB8AC3E}">
        <p14:creationId xmlns:p14="http://schemas.microsoft.com/office/powerpoint/2010/main" val="33145289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4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188143E-1D33-4674-8009-594C55F78D7D}"/>
              </a:ext>
            </a:extLst>
          </p:cNvPr>
          <p:cNvGraphicFramePr>
            <a:graphicFrameLocks noGrp="1"/>
          </p:cNvGraphicFramePr>
          <p:nvPr/>
        </p:nvGraphicFramePr>
        <p:xfrm>
          <a:off x="641350" y="1540505"/>
          <a:ext cx="5454650" cy="49800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9586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1965064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</a:tblGrid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 ‘  é c h a r p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 b o u g i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l u m i n 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 r u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003426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 s p e c t a c l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812263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0B2CD3-0350-4F70-A357-119E605A3D38}"/>
              </a:ext>
            </a:extLst>
          </p:cNvPr>
          <p:cNvSpPr/>
          <p:nvPr/>
        </p:nvSpPr>
        <p:spPr>
          <a:xfrm>
            <a:off x="3396995" y="1784573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25" name="CustomShape 23">
            <a:hlinkClick r:id="" action="ppaction://noaction">
              <a:snd r:embed="rId5" name="VT2W4S4_3.wav"/>
            </a:hlinkClick>
            <a:extLst>
              <a:ext uri="{FF2B5EF4-FFF2-40B4-BE49-F238E27FC236}">
                <a16:creationId xmlns:a16="http://schemas.microsoft.com/office/drawing/2014/main" id="{96CD9A47-CDDD-40B1-9FD4-1C00A615EE9A}"/>
              </a:ext>
            </a:extLst>
          </p:cNvPr>
          <p:cNvSpPr/>
          <p:nvPr/>
        </p:nvSpPr>
        <p:spPr>
          <a:xfrm>
            <a:off x="53725" y="1847850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23">
            <a:hlinkClick r:id="" action="ppaction://noaction">
              <a:snd r:embed="rId6" name="VT2W4S4_4.wav"/>
            </a:hlinkClick>
            <a:extLst>
              <a:ext uri="{FF2B5EF4-FFF2-40B4-BE49-F238E27FC236}">
                <a16:creationId xmlns:a16="http://schemas.microsoft.com/office/drawing/2014/main" id="{EC16CE80-D642-4050-A0C3-0C44554CE273}"/>
              </a:ext>
            </a:extLst>
          </p:cNvPr>
          <p:cNvSpPr/>
          <p:nvPr/>
        </p:nvSpPr>
        <p:spPr>
          <a:xfrm>
            <a:off x="57151" y="2822602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3">
            <a:hlinkClick r:id="" action="ppaction://noaction">
              <a:snd r:embed="rId7" name="VT2W4S4_5.wav"/>
            </a:hlinkClick>
            <a:extLst>
              <a:ext uri="{FF2B5EF4-FFF2-40B4-BE49-F238E27FC236}">
                <a16:creationId xmlns:a16="http://schemas.microsoft.com/office/drawing/2014/main" id="{91B789CB-C04F-4BE2-9967-34F65A1BD24D}"/>
              </a:ext>
            </a:extLst>
          </p:cNvPr>
          <p:cNvSpPr/>
          <p:nvPr/>
        </p:nvSpPr>
        <p:spPr>
          <a:xfrm>
            <a:off x="50299" y="3913887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3">
            <a:hlinkClick r:id="" action="ppaction://noaction">
              <a:snd r:embed="rId8" name="VT2W4S4_6.wav"/>
            </a:hlinkClick>
            <a:extLst>
              <a:ext uri="{FF2B5EF4-FFF2-40B4-BE49-F238E27FC236}">
                <a16:creationId xmlns:a16="http://schemas.microsoft.com/office/drawing/2014/main" id="{A65D910E-EED0-4B39-96F8-C63515E5BC3B}"/>
              </a:ext>
            </a:extLst>
          </p:cNvPr>
          <p:cNvSpPr/>
          <p:nvPr/>
        </p:nvSpPr>
        <p:spPr>
          <a:xfrm>
            <a:off x="53725" y="4888639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3">
            <a:hlinkClick r:id="" action="ppaction://noaction">
              <a:snd r:embed="rId9" name="VT2W4S4_7.wav"/>
            </a:hlinkClick>
            <a:extLst>
              <a:ext uri="{FF2B5EF4-FFF2-40B4-BE49-F238E27FC236}">
                <a16:creationId xmlns:a16="http://schemas.microsoft.com/office/drawing/2014/main" id="{5AD53040-C506-47E1-AB90-EFD960A88675}"/>
              </a:ext>
            </a:extLst>
          </p:cNvPr>
          <p:cNvSpPr/>
          <p:nvPr/>
        </p:nvSpPr>
        <p:spPr>
          <a:xfrm>
            <a:off x="50299" y="5863391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6C16784-9E33-42BF-B7BA-BE3060BC0169}"/>
              </a:ext>
            </a:extLst>
          </p:cNvPr>
          <p:cNvSpPr/>
          <p:nvPr/>
        </p:nvSpPr>
        <p:spPr>
          <a:xfrm>
            <a:off x="3288952" y="2793519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A1AD35D-9B1A-47FC-8EDB-6CA35447D30D}"/>
              </a:ext>
            </a:extLst>
          </p:cNvPr>
          <p:cNvSpPr/>
          <p:nvPr/>
        </p:nvSpPr>
        <p:spPr>
          <a:xfrm>
            <a:off x="3031807" y="3760270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6107DF1-82B0-45B4-984D-3BE8BE12B2F7}"/>
              </a:ext>
            </a:extLst>
          </p:cNvPr>
          <p:cNvSpPr/>
          <p:nvPr/>
        </p:nvSpPr>
        <p:spPr>
          <a:xfrm>
            <a:off x="2748917" y="4770455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9196E7D-A6F6-435E-BC0D-48BA352A8727}"/>
              </a:ext>
            </a:extLst>
          </p:cNvPr>
          <p:cNvSpPr/>
          <p:nvPr/>
        </p:nvSpPr>
        <p:spPr>
          <a:xfrm>
            <a:off x="3612802" y="5771698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graphicFrame>
        <p:nvGraphicFramePr>
          <p:cNvPr id="34" name="Table 4">
            <a:extLst>
              <a:ext uri="{FF2B5EF4-FFF2-40B4-BE49-F238E27FC236}">
                <a16:creationId xmlns:a16="http://schemas.microsoft.com/office/drawing/2014/main" id="{D6EEBA89-AF5E-4738-BB00-12F364589C72}"/>
              </a:ext>
            </a:extLst>
          </p:cNvPr>
          <p:cNvGraphicFramePr>
            <a:graphicFrameLocks noGrp="1"/>
          </p:cNvGraphicFramePr>
          <p:nvPr/>
        </p:nvGraphicFramePr>
        <p:xfrm>
          <a:off x="6735621" y="1517905"/>
          <a:ext cx="5454650" cy="49800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48690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1905960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</a:tblGrid>
              <a:tr h="9960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 s p </a:t>
                      </a:r>
                      <a:r>
                        <a:rPr lang="en-GB" sz="2800" b="1" dirty="0">
                          <a:latin typeface="Century Gothic" panose="020B0502020202020204" pitchFamily="34" charset="0"/>
                        </a:rPr>
                        <a:t>é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 i a l i t 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 </a:t>
                      </a:r>
                      <a:r>
                        <a:rPr lang="en-GB" sz="2800" b="1" dirty="0"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 o r 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  f ê t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 é l é b r 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003426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 l u m i è r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812263"/>
                  </a:ext>
                </a:extLst>
              </a:tr>
            </a:tbl>
          </a:graphicData>
        </a:graphic>
      </p:graphicFrame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5D0C8BE-BC63-4F24-8653-C50F27D83CF2}"/>
              </a:ext>
            </a:extLst>
          </p:cNvPr>
          <p:cNvSpPr/>
          <p:nvPr/>
        </p:nvSpPr>
        <p:spPr>
          <a:xfrm>
            <a:off x="9814651" y="1817542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36" name="CustomShape 23">
            <a:hlinkClick r:id="" action="ppaction://noaction">
              <a:snd r:embed="rId10" name="VT2W4S4_8.wav"/>
            </a:hlinkClick>
            <a:extLst>
              <a:ext uri="{FF2B5EF4-FFF2-40B4-BE49-F238E27FC236}">
                <a16:creationId xmlns:a16="http://schemas.microsoft.com/office/drawing/2014/main" id="{752DB7C9-0F6B-47E7-A388-E02AAEE615BB}"/>
              </a:ext>
            </a:extLst>
          </p:cNvPr>
          <p:cNvSpPr/>
          <p:nvPr/>
        </p:nvSpPr>
        <p:spPr>
          <a:xfrm>
            <a:off x="6145279" y="1801390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CustomShape 23">
            <a:hlinkClick r:id="" action="ppaction://noaction">
              <a:snd r:embed="rId11" name="VT2W4S4_9.wav"/>
            </a:hlinkClick>
            <a:extLst>
              <a:ext uri="{FF2B5EF4-FFF2-40B4-BE49-F238E27FC236}">
                <a16:creationId xmlns:a16="http://schemas.microsoft.com/office/drawing/2014/main" id="{622F4EA2-00E6-4F8A-92DA-0CA27E91F2F8}"/>
              </a:ext>
            </a:extLst>
          </p:cNvPr>
          <p:cNvSpPr/>
          <p:nvPr/>
        </p:nvSpPr>
        <p:spPr>
          <a:xfrm>
            <a:off x="6151422" y="2800002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CustomShape 23">
            <a:hlinkClick r:id="" action="ppaction://noaction">
              <a:snd r:embed="rId12" name="VT2W4S4_10.wav"/>
            </a:hlinkClick>
            <a:extLst>
              <a:ext uri="{FF2B5EF4-FFF2-40B4-BE49-F238E27FC236}">
                <a16:creationId xmlns:a16="http://schemas.microsoft.com/office/drawing/2014/main" id="{8BA41D07-FE76-4C84-84CB-9621C86FF14A}"/>
              </a:ext>
            </a:extLst>
          </p:cNvPr>
          <p:cNvSpPr/>
          <p:nvPr/>
        </p:nvSpPr>
        <p:spPr>
          <a:xfrm>
            <a:off x="6144570" y="3891287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8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CustomShape 23">
            <a:hlinkClick r:id="" action="ppaction://noaction">
              <a:snd r:embed="rId13" name="VT2W4S4_11.wav"/>
            </a:hlinkClick>
            <a:extLst>
              <a:ext uri="{FF2B5EF4-FFF2-40B4-BE49-F238E27FC236}">
                <a16:creationId xmlns:a16="http://schemas.microsoft.com/office/drawing/2014/main" id="{1444CAEA-391E-444A-ACC7-E78FCAD65CA5}"/>
              </a:ext>
            </a:extLst>
          </p:cNvPr>
          <p:cNvSpPr/>
          <p:nvPr/>
        </p:nvSpPr>
        <p:spPr>
          <a:xfrm>
            <a:off x="6147996" y="4866039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9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CustomShape 23">
            <a:hlinkClick r:id="" action="ppaction://noaction">
              <a:snd r:embed="rId14" name="VT2W4S4_12.wav"/>
            </a:hlinkClick>
            <a:extLst>
              <a:ext uri="{FF2B5EF4-FFF2-40B4-BE49-F238E27FC236}">
                <a16:creationId xmlns:a16="http://schemas.microsoft.com/office/drawing/2014/main" id="{DC90D42A-27F4-4555-9BF3-802E854BB622}"/>
              </a:ext>
            </a:extLst>
          </p:cNvPr>
          <p:cNvSpPr/>
          <p:nvPr/>
        </p:nvSpPr>
        <p:spPr>
          <a:xfrm>
            <a:off x="6144570" y="5840791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10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43E6F4E-489C-46CD-9A90-FCAF0CC4D5F7}"/>
              </a:ext>
            </a:extLst>
          </p:cNvPr>
          <p:cNvSpPr/>
          <p:nvPr/>
        </p:nvSpPr>
        <p:spPr>
          <a:xfrm>
            <a:off x="9114972" y="2758286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27A8FAB-ECAB-4120-9BC9-55A462F1C0C8}"/>
              </a:ext>
            </a:extLst>
          </p:cNvPr>
          <p:cNvSpPr/>
          <p:nvPr/>
        </p:nvSpPr>
        <p:spPr>
          <a:xfrm>
            <a:off x="9024370" y="3724220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7B06F05-555D-4E87-AF39-3FD17F66CA78}"/>
              </a:ext>
            </a:extLst>
          </p:cNvPr>
          <p:cNvSpPr/>
          <p:nvPr/>
        </p:nvSpPr>
        <p:spPr>
          <a:xfrm>
            <a:off x="9193632" y="4730407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7BCFA0B-C35E-4BD4-8280-B28A38A52F9F}"/>
              </a:ext>
            </a:extLst>
          </p:cNvPr>
          <p:cNvSpPr/>
          <p:nvPr/>
        </p:nvSpPr>
        <p:spPr>
          <a:xfrm>
            <a:off x="9438822" y="5721778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_</a:t>
            </a:r>
          </a:p>
        </p:txBody>
      </p:sp>
      <p:pic>
        <p:nvPicPr>
          <p:cNvPr id="45" name="Graphic 44" descr="Teacher">
            <a:extLst>
              <a:ext uri="{FF2B5EF4-FFF2-40B4-BE49-F238E27FC236}">
                <a16:creationId xmlns:a16="http://schemas.microsoft.com/office/drawing/2014/main" id="{F986191B-345F-465F-8E12-64B8A91A5C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8785" y="50415"/>
            <a:ext cx="914400" cy="914400"/>
          </a:xfrm>
          <a:prstGeom prst="rect">
            <a:avLst/>
          </a:prstGeom>
        </p:spPr>
      </p:pic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6C26E6AB-48B3-4DBB-A88C-066F44B05D43}"/>
              </a:ext>
            </a:extLst>
          </p:cNvPr>
          <p:cNvSpPr/>
          <p:nvPr/>
        </p:nvSpPr>
        <p:spPr>
          <a:xfrm>
            <a:off x="1281424" y="231565"/>
            <a:ext cx="391300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CustomShape 7">
            <a:extLst>
              <a:ext uri="{FF2B5EF4-FFF2-40B4-BE49-F238E27FC236}">
                <a16:creationId xmlns:a16="http://schemas.microsoft.com/office/drawing/2014/main" id="{E6BAD8D2-A289-4D0D-9209-FD0D3B7F8B5E}"/>
              </a:ext>
            </a:extLst>
          </p:cNvPr>
          <p:cNvSpPr/>
          <p:nvPr/>
        </p:nvSpPr>
        <p:spPr>
          <a:xfrm>
            <a:off x="1236419" y="277716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C2A78907-04C7-4172-82B8-3D47FF2F9AAF}"/>
              </a:ext>
            </a:extLst>
          </p:cNvPr>
          <p:cNvSpPr/>
          <p:nvPr/>
        </p:nvSpPr>
        <p:spPr>
          <a:xfrm>
            <a:off x="1237230" y="846582"/>
            <a:ext cx="391300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TextBox 22">
            <a:hlinkClick r:id="" action="ppaction://noaction">
              <a:snd r:embed="rId17" name="VT2W4S4_2.wav"/>
            </a:hlinkClick>
            <a:extLst>
              <a:ext uri="{FF2B5EF4-FFF2-40B4-BE49-F238E27FC236}">
                <a16:creationId xmlns:a16="http://schemas.microsoft.com/office/drawing/2014/main" id="{35CF9646-73BC-4E5A-8AB9-D877A08975E8}"/>
              </a:ext>
            </a:extLst>
          </p:cNvPr>
          <p:cNvSpPr txBox="1"/>
          <p:nvPr/>
        </p:nvSpPr>
        <p:spPr>
          <a:xfrm>
            <a:off x="1232782" y="873782"/>
            <a:ext cx="394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Puis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mots.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2DB315B-2C72-4564-BC1F-6DDC162723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754" y="2491537"/>
            <a:ext cx="514400" cy="102879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4514E2D-B4CC-47E2-AC56-44108261779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26" y="1544400"/>
            <a:ext cx="972827" cy="1089419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35618936-7DCC-4C31-BDD0-3077D1C3CEC1}"/>
              </a:ext>
            </a:extLst>
          </p:cNvPr>
          <p:cNvGrpSpPr/>
          <p:nvPr/>
        </p:nvGrpSpPr>
        <p:grpSpPr>
          <a:xfrm>
            <a:off x="10512453" y="3480322"/>
            <a:ext cx="1518159" cy="983095"/>
            <a:chOff x="199103" y="494279"/>
            <a:chExt cx="3431183" cy="210428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9DAD1234-410B-4C90-AB97-10E581773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26" y="660939"/>
              <a:ext cx="2024310" cy="1799738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D3EDE8AB-63FC-409A-9BB1-A4D0C8D70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03" y="494279"/>
              <a:ext cx="3431183" cy="2104280"/>
            </a:xfrm>
            <a:prstGeom prst="rect">
              <a:avLst/>
            </a:prstGeom>
          </p:spPr>
        </p:pic>
      </p:grpSp>
      <p:pic>
        <p:nvPicPr>
          <p:cNvPr id="13" name="Picture 12" descr="A picture containing building, roof&#10;&#10;Description automatically generated">
            <a:extLst>
              <a:ext uri="{FF2B5EF4-FFF2-40B4-BE49-F238E27FC236}">
                <a16:creationId xmlns:a16="http://schemas.microsoft.com/office/drawing/2014/main" id="{81BD37F2-0BD3-4850-A84C-9563E9BAFDD7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35" y="4550758"/>
            <a:ext cx="955746" cy="934694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F25AF06-2A3B-4D33-B3DA-958273A10FAC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53" y="2493998"/>
            <a:ext cx="1394416" cy="999770"/>
          </a:xfrm>
          <a:prstGeom prst="rect">
            <a:avLst/>
          </a:prstGeom>
        </p:spPr>
      </p:pic>
      <p:pic>
        <p:nvPicPr>
          <p:cNvPr id="17" name="Picture 16" descr="Icon&#10;&#10;Description automatically generated with low confidence">
            <a:extLst>
              <a:ext uri="{FF2B5EF4-FFF2-40B4-BE49-F238E27FC236}">
                <a16:creationId xmlns:a16="http://schemas.microsoft.com/office/drawing/2014/main" id="{CFEABF7C-514A-4166-81E9-884492A829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69" y="5533097"/>
            <a:ext cx="830926" cy="872662"/>
          </a:xfrm>
          <a:prstGeom prst="rect">
            <a:avLst/>
          </a:prstGeom>
        </p:spPr>
      </p:pic>
      <p:pic>
        <p:nvPicPr>
          <p:cNvPr id="19" name="Picture 1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1A605AF-AB7B-4CB8-A942-9AB54FC88626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303" y="3562851"/>
            <a:ext cx="1795584" cy="923607"/>
          </a:xfrm>
          <a:prstGeom prst="rect">
            <a:avLst/>
          </a:prstGeom>
        </p:spPr>
      </p:pic>
      <p:pic>
        <p:nvPicPr>
          <p:cNvPr id="21" name="Picture 20" descr="A close-up of a wallet&#10;&#10;Description automatically generated with low confidence">
            <a:extLst>
              <a:ext uri="{FF2B5EF4-FFF2-40B4-BE49-F238E27FC236}">
                <a16:creationId xmlns:a16="http://schemas.microsoft.com/office/drawing/2014/main" id="{E90F6246-EB6B-4073-8D2F-E93B871EABB8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073" y="5482786"/>
            <a:ext cx="1855814" cy="10894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100CADC-64D9-45BD-9495-E4456F9BE515}"/>
              </a:ext>
            </a:extLst>
          </p:cNvPr>
          <p:cNvSpPr/>
          <p:nvPr/>
        </p:nvSpPr>
        <p:spPr>
          <a:xfrm>
            <a:off x="4434584" y="5980186"/>
            <a:ext cx="1374546" cy="2773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FF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602EFFA-0D7B-40D8-A282-C220E1F7575E}"/>
              </a:ext>
            </a:extLst>
          </p:cNvPr>
          <p:cNvSpPr txBox="1"/>
          <p:nvPr/>
        </p:nvSpPr>
        <p:spPr>
          <a:xfrm>
            <a:off x="4626435" y="5830907"/>
            <a:ext cx="1231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D600"/>
                </a:solidFill>
                <a:effectLst/>
                <a:uLnTx/>
                <a:uFillTx/>
                <a:latin typeface="Bauhaus 93" panose="04030905020B02020C02" pitchFamily="82" charset="0"/>
              </a:rPr>
              <a:t>show</a:t>
            </a:r>
          </a:p>
        </p:txBody>
      </p:sp>
      <p:pic>
        <p:nvPicPr>
          <p:cNvPr id="68" name="Picture 67" descr="A group of toy figurines&#10;&#10;Description automatically generated with low confidence">
            <a:extLst>
              <a:ext uri="{FF2B5EF4-FFF2-40B4-BE49-F238E27FC236}">
                <a16:creationId xmlns:a16="http://schemas.microsoft.com/office/drawing/2014/main" id="{34C55D2C-1DDA-4761-9845-DD6AE874881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845" y="4425104"/>
            <a:ext cx="1583373" cy="1186001"/>
          </a:xfrm>
          <a:prstGeom prst="rect">
            <a:avLst/>
          </a:prstGeom>
        </p:spPr>
      </p:pic>
      <p:pic>
        <p:nvPicPr>
          <p:cNvPr id="70" name="Picture 69" descr="A picture containing clipart&#10;&#10;Description automatically generated">
            <a:extLst>
              <a:ext uri="{FF2B5EF4-FFF2-40B4-BE49-F238E27FC236}">
                <a16:creationId xmlns:a16="http://schemas.microsoft.com/office/drawing/2014/main" id="{8EDA1535-A6B8-4D20-9584-E65BCBFE4DEB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088" y="1667629"/>
            <a:ext cx="1572163" cy="796032"/>
          </a:xfrm>
          <a:prstGeom prst="rect">
            <a:avLst/>
          </a:prstGeom>
        </p:spPr>
      </p:pic>
      <p:sp>
        <p:nvSpPr>
          <p:cNvPr id="3" name="TextBox 2">
            <a:hlinkClick r:id="" action="ppaction://noaction">
              <a:snd r:embed="rId29" name="3_1.wav"/>
            </a:hlinkClick>
            <a:extLst>
              <a:ext uri="{FF2B5EF4-FFF2-40B4-BE49-F238E27FC236}">
                <a16:creationId xmlns:a16="http://schemas.microsoft.com/office/drawing/2014/main" id="{F7EB0BB7-97E3-57D9-BD29-CDCE5FCBEDA9}"/>
              </a:ext>
            </a:extLst>
          </p:cNvPr>
          <p:cNvSpPr txBox="1"/>
          <p:nvPr/>
        </p:nvSpPr>
        <p:spPr>
          <a:xfrm>
            <a:off x="1281424" y="281468"/>
            <a:ext cx="4060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30" name="VT2W4S4_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[e]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[é].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0435A-B448-86C7-1138-D866C04B3A2C}"/>
              </a:ext>
            </a:extLst>
          </p:cNvPr>
          <p:cNvSpPr txBox="1"/>
          <p:nvPr/>
        </p:nvSpPr>
        <p:spPr>
          <a:xfrm>
            <a:off x="6176547" y="3891286"/>
            <a:ext cx="45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" name="TextBox 8">
            <a:hlinkClick r:id="" action="ppaction://noaction">
              <a:snd r:embed="rId12" name="VT2W4S4_10.wav"/>
            </a:hlinkClick>
            <a:extLst>
              <a:ext uri="{FF2B5EF4-FFF2-40B4-BE49-F238E27FC236}">
                <a16:creationId xmlns:a16="http://schemas.microsoft.com/office/drawing/2014/main" id="{55BCBB31-0B26-0B49-3159-0AEAB42FF18B}"/>
              </a:ext>
            </a:extLst>
          </p:cNvPr>
          <p:cNvSpPr txBox="1"/>
          <p:nvPr/>
        </p:nvSpPr>
        <p:spPr>
          <a:xfrm>
            <a:off x="6090942" y="3858731"/>
            <a:ext cx="53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34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41" grpId="0" animBg="1"/>
      <p:bldP spid="42" grpId="0" animBg="1"/>
      <p:bldP spid="43" grpId="0" animBg="1"/>
      <p:bldP spid="44" grpId="0" animBg="1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présentation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de Max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C9D59F-6EB6-41A2-AA30-D5BEB031ED20}"/>
              </a:ext>
            </a:extLst>
          </p:cNvPr>
          <p:cNvSpPr/>
          <p:nvPr/>
        </p:nvSpPr>
        <p:spPr>
          <a:xfrm>
            <a:off x="2492302" y="2055993"/>
            <a:ext cx="91474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l’école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Max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étudie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 fêtes. L’idée est de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trouver 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informations sur un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spectacle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d’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pays 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francophone.  Max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prépare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une présentation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 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Fête des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Lumières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 Lyon. Il cherche des infos en ligne et </a:t>
            </a:r>
            <a:r>
              <a:rPr kumimoji="0" lang="es-ES_tradnl" sz="28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mots 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dans </a:t>
            </a:r>
            <a:r>
              <a:rPr kumimoji="0" lang="es-ES_tradnl" sz="28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dictionnaire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Il y a 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prix </a:t>
            </a:r>
            <a:r>
              <a:rPr kumimoji="0" lang="es-ES_tradnl" sz="28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 la meilleure* présentation ! Qui va* gagner 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15619C-8384-4D6D-97EB-24C1700DF982}"/>
              </a:ext>
            </a:extLst>
          </p:cNvPr>
          <p:cNvSpPr/>
          <p:nvPr/>
        </p:nvSpPr>
        <p:spPr>
          <a:xfrm>
            <a:off x="373628" y="535735"/>
            <a:ext cx="1714500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find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87A49A-B9CB-4A8C-9032-CDB7CAC977D1}"/>
              </a:ext>
            </a:extLst>
          </p:cNvPr>
          <p:cNvSpPr/>
          <p:nvPr/>
        </p:nvSpPr>
        <p:spPr>
          <a:xfrm>
            <a:off x="2564550" y="5504746"/>
            <a:ext cx="2044322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prepares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CDFC35-BD0A-43F2-ABF7-318BEBB889EE}"/>
              </a:ext>
            </a:extLst>
          </p:cNvPr>
          <p:cNvSpPr/>
          <p:nvPr/>
        </p:nvSpPr>
        <p:spPr>
          <a:xfrm>
            <a:off x="2341133" y="542961"/>
            <a:ext cx="1714500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prize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7C2A342-FA23-4444-B40A-8790F6B8AE56}"/>
              </a:ext>
            </a:extLst>
          </p:cNvPr>
          <p:cNvSpPr/>
          <p:nvPr/>
        </p:nvSpPr>
        <p:spPr>
          <a:xfrm>
            <a:off x="9147732" y="534143"/>
            <a:ext cx="1925516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lights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78DF2BA-6C68-48D5-8CA0-FDFFD6059471}"/>
              </a:ext>
            </a:extLst>
          </p:cNvPr>
          <p:cNvSpPr/>
          <p:nvPr/>
        </p:nvSpPr>
        <p:spPr>
          <a:xfrm>
            <a:off x="228226" y="5485441"/>
            <a:ext cx="1998914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country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8E79DF3-62AE-49C1-9C65-2FC76E151951}"/>
              </a:ext>
            </a:extLst>
          </p:cNvPr>
          <p:cNvSpPr/>
          <p:nvPr/>
        </p:nvSpPr>
        <p:spPr>
          <a:xfrm>
            <a:off x="5011874" y="5504746"/>
            <a:ext cx="1714500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about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7B4CC09-3A6D-448A-9ADD-9CAB49DBA33C}"/>
              </a:ext>
            </a:extLst>
          </p:cNvPr>
          <p:cNvSpPr/>
          <p:nvPr/>
        </p:nvSpPr>
        <p:spPr>
          <a:xfrm>
            <a:off x="6866319" y="5485696"/>
            <a:ext cx="2548614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show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4E34F9-50D9-48D5-AF5B-D8DEAFD1C41F}"/>
              </a:ext>
            </a:extLst>
          </p:cNvPr>
          <p:cNvSpPr/>
          <p:nvPr/>
        </p:nvSpPr>
        <p:spPr>
          <a:xfrm>
            <a:off x="9968280" y="5485696"/>
            <a:ext cx="1933322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school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597997-815C-4326-B10E-0B94A569FFB3}"/>
              </a:ext>
            </a:extLst>
          </p:cNvPr>
          <p:cNvSpPr/>
          <p:nvPr/>
        </p:nvSpPr>
        <p:spPr>
          <a:xfrm>
            <a:off x="373628" y="1200299"/>
            <a:ext cx="1714500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trouver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DF94D87-84E8-4DE4-B53A-A952C6E24652}"/>
              </a:ext>
            </a:extLst>
          </p:cNvPr>
          <p:cNvSpPr/>
          <p:nvPr/>
        </p:nvSpPr>
        <p:spPr>
          <a:xfrm>
            <a:off x="2599734" y="6148836"/>
            <a:ext cx="2009138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prépare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0D36B85-34AF-4AA4-A91B-6D6C571B3673}"/>
              </a:ext>
            </a:extLst>
          </p:cNvPr>
          <p:cNvSpPr/>
          <p:nvPr/>
        </p:nvSpPr>
        <p:spPr>
          <a:xfrm>
            <a:off x="2325378" y="1205148"/>
            <a:ext cx="1714500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un prix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E2AE4-C5EE-4FF1-9D33-4335608F38C8}"/>
              </a:ext>
            </a:extLst>
          </p:cNvPr>
          <p:cNvSpPr/>
          <p:nvPr/>
        </p:nvSpPr>
        <p:spPr>
          <a:xfrm>
            <a:off x="9147732" y="1200299"/>
            <a:ext cx="1933322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lumières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5D0CA4F-3CBA-4553-8A73-14973F280A05}"/>
              </a:ext>
            </a:extLst>
          </p:cNvPr>
          <p:cNvSpPr/>
          <p:nvPr/>
        </p:nvSpPr>
        <p:spPr>
          <a:xfrm>
            <a:off x="228226" y="6132714"/>
            <a:ext cx="1933322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un pays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32C879F-7F20-4BB6-A156-1B4681FCCC26}"/>
              </a:ext>
            </a:extLst>
          </p:cNvPr>
          <p:cNvSpPr/>
          <p:nvPr/>
        </p:nvSpPr>
        <p:spPr>
          <a:xfrm>
            <a:off x="5011874" y="6151597"/>
            <a:ext cx="1714500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sur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1DF741F-A82F-4D5D-BEFB-856805723EE9}"/>
              </a:ext>
            </a:extLst>
          </p:cNvPr>
          <p:cNvSpPr/>
          <p:nvPr/>
        </p:nvSpPr>
        <p:spPr>
          <a:xfrm>
            <a:off x="6866318" y="6151597"/>
            <a:ext cx="2548615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un spectacle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A9F9747-814A-49A4-9C13-EF2A5D220696}"/>
              </a:ext>
            </a:extLst>
          </p:cNvPr>
          <p:cNvSpPr/>
          <p:nvPr/>
        </p:nvSpPr>
        <p:spPr>
          <a:xfrm>
            <a:off x="9968280" y="6151597"/>
            <a:ext cx="1995494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l’école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673EAB1-9DE2-46D0-93E9-AD95FB01D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09" y="1913453"/>
            <a:ext cx="1513586" cy="3429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DAC1B99-25C2-48D2-A2F9-1CCF06AFA087}"/>
              </a:ext>
            </a:extLst>
          </p:cNvPr>
          <p:cNvSpPr/>
          <p:nvPr/>
        </p:nvSpPr>
        <p:spPr>
          <a:xfrm>
            <a:off x="4274597" y="515008"/>
            <a:ext cx="2057039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studying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B4E3568-26DE-4FFD-8655-EC3D359C6895}"/>
              </a:ext>
            </a:extLst>
          </p:cNvPr>
          <p:cNvSpPr/>
          <p:nvPr/>
        </p:nvSpPr>
        <p:spPr>
          <a:xfrm>
            <a:off x="4258842" y="1177195"/>
            <a:ext cx="2057039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étudie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811FB9B-AAFF-4E31-A619-A536E8529642}"/>
              </a:ext>
            </a:extLst>
          </p:cNvPr>
          <p:cNvSpPr/>
          <p:nvPr/>
        </p:nvSpPr>
        <p:spPr>
          <a:xfrm>
            <a:off x="6502906" y="515008"/>
            <a:ext cx="2489311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dictionary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061DE25-FDE0-45ED-BB51-AE76E519B468}"/>
              </a:ext>
            </a:extLst>
          </p:cNvPr>
          <p:cNvSpPr/>
          <p:nvPr/>
        </p:nvSpPr>
        <p:spPr>
          <a:xfrm>
            <a:off x="6487151" y="1177195"/>
            <a:ext cx="2505066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dictionnaire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64659D-B10D-4F34-A475-E01CED29BD44}"/>
              </a:ext>
            </a:extLst>
          </p:cNvPr>
          <p:cNvSpPr txBox="1"/>
          <p:nvPr/>
        </p:nvSpPr>
        <p:spPr>
          <a:xfrm>
            <a:off x="9691606" y="4725718"/>
            <a:ext cx="248666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meilleur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(e) – best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is going</a:t>
            </a:r>
          </a:p>
        </p:txBody>
      </p:sp>
    </p:spTree>
    <p:extLst>
      <p:ext uri="{BB962C8B-B14F-4D97-AF65-F5344CB8AC3E}">
        <p14:creationId xmlns:p14="http://schemas.microsoft.com/office/powerpoint/2010/main" val="9737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6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163CBD-5DB4-431C-B838-B61AFD123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791" y="0"/>
            <a:ext cx="5205045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2804E7-A941-4700-99D8-889D4D5CC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572001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1C587C-E08B-419F-99FD-FDB322181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429000"/>
            <a:ext cx="5143501" cy="342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32C6D5-4C97-4C1A-A599-9C36C03AD9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372"/>
          <a:stretch/>
        </p:blipFill>
        <p:spPr>
          <a:xfrm>
            <a:off x="9757152" y="3416692"/>
            <a:ext cx="2431501" cy="3465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1CC4BD-0237-4A33-8892-7F6E52E46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5" y="146240"/>
            <a:ext cx="8831930" cy="67895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Fête des </a:t>
            </a:r>
            <a:r>
              <a:rPr lang="en-GB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Lumières</a:t>
            </a:r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solidFill>
                  <a:schemeClr val="bg1"/>
                </a:solidFill>
                <a:latin typeface="Tw Cen MT" panose="020B0602020104020603" pitchFamily="34" charset="0"/>
                <a:cs typeface="Arial" charset="0"/>
              </a:rPr>
              <a:t>à Lyon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Text Box 25">
            <a:extLst>
              <a:ext uri="{FF2B5EF4-FFF2-40B4-BE49-F238E27FC236}">
                <a16:creationId xmlns:a16="http://schemas.microsoft.com/office/drawing/2014/main" id="{093105E0-80C6-49D7-AA66-74FC29F55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385707"/>
            <a:ext cx="9152580" cy="95410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  <a:cs typeface="Arial" charset="0"/>
              </a:rPr>
              <a:t>La Fête des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  <a:cs typeface="Arial" charset="0"/>
              </a:rPr>
              <a:t>Lumières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  <a:cs typeface="Arial" charset="0"/>
              </a:rPr>
              <a:t> à Lyon </a:t>
            </a:r>
            <a:r>
              <a:rPr lang="en-GB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cs typeface="Arial" charset="0"/>
              </a:rPr>
              <a:t>dure</a:t>
            </a:r>
            <a:r>
              <a:rPr lang="en-GB" altLang="en-US" sz="2800" dirty="0">
                <a:solidFill>
                  <a:schemeClr val="bg1"/>
                </a:solidFill>
                <a:latin typeface="Century Gothic" panose="020B0502020202020204" pitchFamily="34" charset="0"/>
                <a:cs typeface="Arial" charset="0"/>
              </a:rPr>
              <a:t> quatre </a:t>
            </a:r>
            <a:r>
              <a:rPr lang="en-GB" altLang="en-US" sz="2800" dirty="0" err="1">
                <a:solidFill>
                  <a:schemeClr val="bg1"/>
                </a:solidFill>
                <a:latin typeface="Century Gothic" panose="020B0502020202020204" pitchFamily="34" charset="0"/>
                <a:cs typeface="Arial" charset="0"/>
              </a:rPr>
              <a:t>jours</a:t>
            </a:r>
            <a:r>
              <a:rPr lang="en-GB" altLang="en-US" sz="2800" dirty="0">
                <a:solidFill>
                  <a:schemeClr val="bg1"/>
                </a:solidFill>
                <a:latin typeface="Century Gothic" panose="020B0502020202020204" pitchFamily="34" charset="0"/>
                <a:cs typeface="Arial" charset="0"/>
              </a:rPr>
              <a:t> du 7 au 10 </a:t>
            </a:r>
            <a:r>
              <a:rPr lang="en-GB" altLang="en-US" sz="2800" dirty="0" err="1">
                <a:solidFill>
                  <a:schemeClr val="bg1"/>
                </a:solidFill>
                <a:latin typeface="Century Gothic" panose="020B0502020202020204" pitchFamily="34" charset="0"/>
                <a:cs typeface="Arial" charset="0"/>
              </a:rPr>
              <a:t>décembre</a:t>
            </a:r>
            <a:r>
              <a:rPr lang="en-GB" altLang="en-US" sz="2800" dirty="0">
                <a:solidFill>
                  <a:schemeClr val="bg1"/>
                </a:solidFill>
                <a:latin typeface="Century Gothic" panose="020B0502020202020204" pitchFamily="34" charset="0"/>
                <a:cs typeface="Arial" charset="0"/>
              </a:rPr>
              <a:t>.</a:t>
            </a:r>
          </a:p>
        </p:txBody>
      </p:sp>
      <p:sp>
        <p:nvSpPr>
          <p:cNvPr id="21" name="Text Box 29">
            <a:extLst>
              <a:ext uri="{FF2B5EF4-FFF2-40B4-BE49-F238E27FC236}">
                <a16:creationId xmlns:a16="http://schemas.microsoft.com/office/drawing/2014/main" id="{B3CD5E58-C0E1-4590-ACEC-B227CCD22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2502011"/>
            <a:ext cx="9152580" cy="95410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Le </a:t>
            </a:r>
            <a:r>
              <a:rPr lang="en-GB" alt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conseil</a:t>
            </a:r>
            <a:r>
              <a:rPr lang="en-GB" alt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municipal </a:t>
            </a:r>
            <a:r>
              <a:rPr lang="en-GB" altLang="en-US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prépare</a:t>
            </a:r>
            <a:r>
              <a:rPr lang="en-GB" alt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des spectacles de </a:t>
            </a:r>
            <a:r>
              <a:rPr lang="en-GB" alt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lumières</a:t>
            </a:r>
            <a:r>
              <a:rPr lang="en-GB" alt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F157B2F-077D-4AD6-94DE-79B0883A6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500" y="3418964"/>
            <a:ext cx="5158555" cy="343903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19324C8-5ABC-47B6-8E89-92F55F8A65F9}"/>
              </a:ext>
            </a:extLst>
          </p:cNvPr>
          <p:cNvGrpSpPr/>
          <p:nvPr/>
        </p:nvGrpSpPr>
        <p:grpSpPr>
          <a:xfrm>
            <a:off x="10875981" y="146240"/>
            <a:ext cx="1405934" cy="908009"/>
            <a:chOff x="10462370" y="146240"/>
            <a:chExt cx="1901190" cy="1224686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991ABFCF-1711-480E-B594-E3A67BB8A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4C5AB6-403C-4372-848B-D5FE7E8A2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pic>
        <p:nvPicPr>
          <p:cNvPr id="23" name="Content Placeholder 3">
            <a:extLst>
              <a:ext uri="{FF2B5EF4-FFF2-40B4-BE49-F238E27FC236}">
                <a16:creationId xmlns:a16="http://schemas.microsoft.com/office/drawing/2014/main" id="{D5BA8831-0A90-4EC9-9993-45833E1DF5F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r="1218"/>
          <a:stretch/>
        </p:blipFill>
        <p:spPr bwMode="auto">
          <a:xfrm>
            <a:off x="9340940" y="981021"/>
            <a:ext cx="2744901" cy="235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4A53437-D142-461C-8428-93579AA6F2A3}"/>
              </a:ext>
            </a:extLst>
          </p:cNvPr>
          <p:cNvSpPr/>
          <p:nvPr/>
        </p:nvSpPr>
        <p:spPr>
          <a:xfrm>
            <a:off x="10959284" y="2291644"/>
            <a:ext cx="938198" cy="400114"/>
          </a:xfrm>
          <a:prstGeom prst="roundRect">
            <a:avLst/>
          </a:prstGeom>
          <a:noFill/>
          <a:ln w="76200">
            <a:solidFill>
              <a:srgbClr val="FF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A379361-655F-4E24-83F1-08283661AD41}"/>
              </a:ext>
            </a:extLst>
          </p:cNvPr>
          <p:cNvCxnSpPr/>
          <p:nvPr/>
        </p:nvCxnSpPr>
        <p:spPr>
          <a:xfrm>
            <a:off x="7498080" y="485715"/>
            <a:ext cx="3678813" cy="1670649"/>
          </a:xfrm>
          <a:prstGeom prst="straightConnector1">
            <a:avLst/>
          </a:prstGeom>
          <a:ln w="57150">
            <a:solidFill>
              <a:srgbClr val="FFD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24">
            <a:extLst>
              <a:ext uri="{FF2B5EF4-FFF2-40B4-BE49-F238E27FC236}">
                <a16:creationId xmlns:a16="http://schemas.microsoft.com/office/drawing/2014/main" id="{8ACA348A-EE11-471E-9DD2-5D0BEDEDA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3702634"/>
            <a:ext cx="12192002" cy="5232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Tous</a:t>
            </a:r>
            <a:r>
              <a:rPr lang="en-GB" alt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les habitants de la </a:t>
            </a:r>
            <a:r>
              <a:rPr lang="en-GB" alt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ville</a:t>
            </a:r>
            <a:r>
              <a:rPr lang="en-GB" alt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altLang="en-US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décorent</a:t>
            </a:r>
            <a:r>
              <a:rPr lang="en-GB" alt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les </a:t>
            </a:r>
            <a:r>
              <a:rPr lang="en-GB" alt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maisons</a:t>
            </a:r>
            <a:r>
              <a:rPr lang="en-GB" alt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avec des bougies.</a:t>
            </a:r>
          </a:p>
        </p:txBody>
      </p:sp>
    </p:spTree>
    <p:extLst>
      <p:ext uri="{BB962C8B-B14F-4D97-AF65-F5344CB8AC3E}">
        <p14:creationId xmlns:p14="http://schemas.microsoft.com/office/powerpoint/2010/main" val="375275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A337944-6D25-4473-B07E-B9B3D545B6C7}"/>
              </a:ext>
            </a:extLst>
          </p:cNvPr>
          <p:cNvSpPr/>
          <p:nvPr/>
        </p:nvSpPr>
        <p:spPr>
          <a:xfrm>
            <a:off x="788548" y="2718863"/>
            <a:ext cx="4499447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113752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-ER verbs: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(you),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(you, formal)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04236" y="1367780"/>
            <a:ext cx="1006287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‘you’ to one person you know well, 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39EBB1DC-9A49-4F60-AA18-4DAF95C63A01}"/>
              </a:ext>
            </a:extLst>
          </p:cNvPr>
          <p:cNvSpPr txBox="1"/>
          <p:nvPr/>
        </p:nvSpPr>
        <p:spPr>
          <a:xfrm>
            <a:off x="555554" y="2718863"/>
            <a:ext cx="40879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fêtes.</a:t>
            </a:r>
          </a:p>
        </p:txBody>
      </p:sp>
      <p:pic>
        <p:nvPicPr>
          <p:cNvPr id="67" name="Google Shape;183;p8">
            <a:extLst>
              <a:ext uri="{FF2B5EF4-FFF2-40B4-BE49-F238E27FC236}">
                <a16:creationId xmlns:a16="http://schemas.microsoft.com/office/drawing/2014/main" id="{60808835-D613-45B6-BDE3-2B38E723D4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398" y="3299342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171;p8">
            <a:extLst>
              <a:ext uri="{FF2B5EF4-FFF2-40B4-BE49-F238E27FC236}">
                <a16:creationId xmlns:a16="http://schemas.microsoft.com/office/drawing/2014/main" id="{C61B9EAD-FFA6-4A9D-BCD2-6F698FF04E40}"/>
              </a:ext>
            </a:extLst>
          </p:cNvPr>
          <p:cNvSpPr txBox="1"/>
          <p:nvPr/>
        </p:nvSpPr>
        <p:spPr>
          <a:xfrm>
            <a:off x="895291" y="3322373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festivals.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2D37F9A-DF20-410D-9B38-E80EFA8418E7}"/>
              </a:ext>
            </a:extLst>
          </p:cNvPr>
          <p:cNvSpPr/>
          <p:nvPr/>
        </p:nvSpPr>
        <p:spPr>
          <a:xfrm>
            <a:off x="6324104" y="2682832"/>
            <a:ext cx="506620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Google Shape;171;p8">
            <a:extLst>
              <a:ext uri="{FF2B5EF4-FFF2-40B4-BE49-F238E27FC236}">
                <a16:creationId xmlns:a16="http://schemas.microsoft.com/office/drawing/2014/main" id="{1DCAFD8C-ACCC-4488-B604-4CDF67872C40}"/>
              </a:ext>
            </a:extLst>
          </p:cNvPr>
          <p:cNvSpPr txBox="1"/>
          <p:nvPr/>
        </p:nvSpPr>
        <p:spPr>
          <a:xfrm>
            <a:off x="6272504" y="2667240"/>
            <a:ext cx="40879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les fêtes.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C6B37473-F402-43E6-9EFB-078FE27E24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3655" y="3160018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A4B8A781-87FD-4339-BA24-7A2A47693107}"/>
              </a:ext>
            </a:extLst>
          </p:cNvPr>
          <p:cNvSpPr txBox="1"/>
          <p:nvPr/>
        </p:nvSpPr>
        <p:spPr>
          <a:xfrm>
            <a:off x="6482653" y="3205446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festivals.</a:t>
            </a:r>
          </a:p>
        </p:txBody>
      </p:sp>
      <p:sp>
        <p:nvSpPr>
          <p:cNvPr id="46" name="Google Shape;171;p8">
            <a:extLst>
              <a:ext uri="{FF2B5EF4-FFF2-40B4-BE49-F238E27FC236}">
                <a16:creationId xmlns:a16="http://schemas.microsoft.com/office/drawing/2014/main" id="{1D205A55-CE1E-40F3-9DA5-3F3B490F0D25}"/>
              </a:ext>
            </a:extLst>
          </p:cNvPr>
          <p:cNvSpPr txBox="1"/>
          <p:nvPr/>
        </p:nvSpPr>
        <p:spPr>
          <a:xfrm>
            <a:off x="204236" y="1957847"/>
            <a:ext cx="1006287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‘you’ to someone you call Mr or Mrs, 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841919" y="5215572"/>
            <a:ext cx="444607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Google Shape;171;p8">
            <a:extLst>
              <a:ext uri="{FF2B5EF4-FFF2-40B4-BE49-F238E27FC236}">
                <a16:creationId xmlns:a16="http://schemas.microsoft.com/office/drawing/2014/main" id="{653EA926-8D54-4BE5-8A52-5527465E58DB}"/>
              </a:ext>
            </a:extLst>
          </p:cNvPr>
          <p:cNvSpPr txBox="1"/>
          <p:nvPr/>
        </p:nvSpPr>
        <p:spPr>
          <a:xfrm>
            <a:off x="-142472" y="5193656"/>
            <a:ext cx="54839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les fêtes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66300DD5-1251-4D72-A404-77E534AD99B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398" y="5872162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978F3280-207B-4053-A85B-9FC8B392FA77}"/>
              </a:ext>
            </a:extLst>
          </p:cNvPr>
          <p:cNvSpPr txBox="1"/>
          <p:nvPr/>
        </p:nvSpPr>
        <p:spPr>
          <a:xfrm>
            <a:off x="841919" y="5903153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you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festivals ?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FB1553C-7FF9-4D67-92C6-9AE21FF831CB}"/>
              </a:ext>
            </a:extLst>
          </p:cNvPr>
          <p:cNvSpPr/>
          <p:nvPr/>
        </p:nvSpPr>
        <p:spPr>
          <a:xfrm>
            <a:off x="6372280" y="5267834"/>
            <a:ext cx="5018024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Google Shape;171;p8">
            <a:extLst>
              <a:ext uri="{FF2B5EF4-FFF2-40B4-BE49-F238E27FC236}">
                <a16:creationId xmlns:a16="http://schemas.microsoft.com/office/drawing/2014/main" id="{5A896CF4-E2C3-412A-A34A-4DAC8A146612}"/>
              </a:ext>
            </a:extLst>
          </p:cNvPr>
          <p:cNvSpPr txBox="1"/>
          <p:nvPr/>
        </p:nvSpPr>
        <p:spPr>
          <a:xfrm>
            <a:off x="5517983" y="5245918"/>
            <a:ext cx="58320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les fêtes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82501001-5606-4C38-8BA0-4B88F5C5E4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9720" y="5864562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D6C0839C-B5E5-4692-B833-7CA5B8B05B8A}"/>
              </a:ext>
            </a:extLst>
          </p:cNvPr>
          <p:cNvSpPr txBox="1"/>
          <p:nvPr/>
        </p:nvSpPr>
        <p:spPr>
          <a:xfrm>
            <a:off x="6482653" y="5872162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 you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festivals ?</a:t>
            </a:r>
          </a:p>
        </p:txBody>
      </p:sp>
      <p:sp>
        <p:nvSpPr>
          <p:cNvPr id="58" name="Google Shape;171;p8">
            <a:extLst>
              <a:ext uri="{FF2B5EF4-FFF2-40B4-BE49-F238E27FC236}">
                <a16:creationId xmlns:a16="http://schemas.microsoft.com/office/drawing/2014/main" id="{BDDC8D7A-236B-4CC7-9DA1-4A261CEE8A16}"/>
              </a:ext>
            </a:extLst>
          </p:cNvPr>
          <p:cNvSpPr txBox="1"/>
          <p:nvPr/>
        </p:nvSpPr>
        <p:spPr>
          <a:xfrm>
            <a:off x="204236" y="4034119"/>
            <a:ext cx="1169022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to turn a statement into a question, raise your voice at the end: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EDBE8D4-A191-4C16-AEB1-EC4BB55E2EFF}"/>
              </a:ext>
            </a:extLst>
          </p:cNvPr>
          <p:cNvSpPr/>
          <p:nvPr/>
        </p:nvSpPr>
        <p:spPr>
          <a:xfrm>
            <a:off x="1565272" y="809182"/>
            <a:ext cx="3657604" cy="1619034"/>
          </a:xfrm>
          <a:prstGeom prst="wedgeRoundRectCallout">
            <a:avLst>
              <a:gd name="adj1" fmla="val -29268"/>
              <a:gd name="adj2" fmla="val 762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Note: The –es ending is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onsonant (–s).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74226E00-EA8D-42CF-B881-CF6CFB4B0476}"/>
              </a:ext>
            </a:extLst>
          </p:cNvPr>
          <p:cNvSpPr/>
          <p:nvPr/>
        </p:nvSpPr>
        <p:spPr>
          <a:xfrm>
            <a:off x="6969124" y="742713"/>
            <a:ext cx="3657604" cy="1619034"/>
          </a:xfrm>
          <a:prstGeom prst="wedgeRoundRectCallout">
            <a:avLst>
              <a:gd name="adj1" fmla="val -14581"/>
              <a:gd name="adj2" fmla="val 762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Note: The –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ending sounds the same as [é].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19EA862C-50E9-4D92-A37E-4D7804563D83}"/>
              </a:ext>
            </a:extLst>
          </p:cNvPr>
          <p:cNvSpPr/>
          <p:nvPr/>
        </p:nvSpPr>
        <p:spPr>
          <a:xfrm>
            <a:off x="8405381" y="3307179"/>
            <a:ext cx="3657604" cy="1619034"/>
          </a:xfrm>
          <a:prstGeom prst="wedgeRoundRectCallout">
            <a:avLst>
              <a:gd name="adj1" fmla="val -15755"/>
              <a:gd name="adj2" fmla="val 7477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that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fête 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party 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celebration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too. It’s a very useful word!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7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62" grpId="0"/>
      <p:bldP spid="68" grpId="0"/>
      <p:bldP spid="35" grpId="0" animBg="1"/>
      <p:bldP spid="36" grpId="0"/>
      <p:bldP spid="38" grpId="0"/>
      <p:bldP spid="47" grpId="0" animBg="1"/>
      <p:bldP spid="48" grpId="0"/>
      <p:bldP spid="50" grpId="0"/>
      <p:bldP spid="51" grpId="0" animBg="1"/>
      <p:bldP spid="52" grpId="0"/>
      <p:bldP spid="54" grpId="0"/>
      <p:bldP spid="24" grpId="0" animBg="1"/>
      <p:bldP spid="25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214711" y="1587885"/>
          <a:ext cx="9857757" cy="4780450"/>
        </p:xfrm>
        <a:graphic>
          <a:graphicData uri="http://schemas.openxmlformats.org/drawingml/2006/table">
            <a:tbl>
              <a:tblPr/>
              <a:tblGrid>
                <a:gridCol w="920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045">
                  <a:extLst>
                    <a:ext uri="{9D8B030D-6E8A-4147-A177-3AD203B41FA5}">
                      <a16:colId xmlns:a16="http://schemas.microsoft.com/office/drawing/2014/main" val="2121646418"/>
                    </a:ext>
                  </a:extLst>
                </a:gridCol>
                <a:gridCol w="1733521">
                  <a:extLst>
                    <a:ext uri="{9D8B030D-6E8A-4147-A177-3AD203B41FA5}">
                      <a16:colId xmlns:a16="http://schemas.microsoft.com/office/drawing/2014/main" val="4121157972"/>
                    </a:ext>
                  </a:extLst>
                </a:gridCol>
                <a:gridCol w="5652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b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(friend)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b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(teacher)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questions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fr-FR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étudi</a:t>
                      </a:r>
                      <a:r>
                        <a:rPr lang="fr-FR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fr-FR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aussi la Fête des Lumières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pratiqu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avec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moi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fr-FR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présent</a:t>
                      </a:r>
                      <a:r>
                        <a:rPr lang="fr-FR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fr-FR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en français ou en anglais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prononc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bien les mots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cach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le prix ?</a:t>
                      </a: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trouv</a:t>
                      </a:r>
                      <a:r>
                        <a:rPr lang="en-GB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des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infos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intéressantes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écout</a:t>
                      </a:r>
                      <a:r>
                        <a:rPr lang="en-GB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les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présentations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gagn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le prix ?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701822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4" name="8_4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330991" y="257832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8_5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330991" y="307080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8_6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330991" y="35499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8_7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330991" y="401652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8_8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330991" y="45219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8_9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335311" y="501408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0" name="8_10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330991" y="54572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CustomShape 26">
            <a:hlinkClick r:id="" action="ppaction://noaction">
              <a:snd r:embed="rId11" name="8_11.wav"/>
            </a:hlinkClick>
            <a:extLst>
              <a:ext uri="{FF2B5EF4-FFF2-40B4-BE49-F238E27FC236}">
                <a16:creationId xmlns:a16="http://schemas.microsoft.com/office/drawing/2014/main" id="{F3DA2855-FE7E-4237-ABCE-0B0B769C964D}"/>
              </a:ext>
            </a:extLst>
          </p:cNvPr>
          <p:cNvSpPr/>
          <p:nvPr/>
        </p:nvSpPr>
        <p:spPr>
          <a:xfrm>
            <a:off x="335311" y="591048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Rectangle 38">
            <a:hlinkClick r:id="" action="ppaction://noaction">
              <a:snd r:embed="rId12" name="VT2W4S8_2.wav"/>
            </a:hlinkClick>
            <a:extLst>
              <a:ext uri="{FF2B5EF4-FFF2-40B4-BE49-F238E27FC236}">
                <a16:creationId xmlns:a16="http://schemas.microsoft.com/office/drawing/2014/main" id="{9C74AEB5-8260-4076-B235-4FD8F00B48F4}"/>
              </a:ext>
            </a:extLst>
          </p:cNvPr>
          <p:cNvSpPr/>
          <p:nvPr/>
        </p:nvSpPr>
        <p:spPr>
          <a:xfrm>
            <a:off x="165589" y="455235"/>
            <a:ext cx="99068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Max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pré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pare la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présentation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dans la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classe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  Il pose des questions,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mais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à qui ?</a:t>
            </a:r>
          </a:p>
        </p:txBody>
      </p:sp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C8F77CB9-53A5-41FB-ABCF-AC416ED0AD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2594" y="2554701"/>
            <a:ext cx="462709" cy="428729"/>
          </a:xfrm>
          <a:prstGeom prst="rect">
            <a:avLst/>
          </a:prstGeom>
        </p:spPr>
      </p:pic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D13D3E3E-9FA4-4F3B-B963-3B11AE25D0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9779" y="3033826"/>
            <a:ext cx="462709" cy="428729"/>
          </a:xfrm>
          <a:prstGeom prst="rect">
            <a:avLst/>
          </a:prstGeom>
        </p:spPr>
      </p:pic>
      <p:pic>
        <p:nvPicPr>
          <p:cNvPr id="47" name="Picture 46" descr="Shape, arrow&#10;&#10;Description automatically generated">
            <a:extLst>
              <a:ext uri="{FF2B5EF4-FFF2-40B4-BE49-F238E27FC236}">
                <a16:creationId xmlns:a16="http://schemas.microsoft.com/office/drawing/2014/main" id="{4CE28FEE-7FC6-45AF-9DC0-723885A9FD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3313" y="3487679"/>
            <a:ext cx="462709" cy="428729"/>
          </a:xfrm>
          <a:prstGeom prst="rect">
            <a:avLst/>
          </a:prstGeom>
        </p:spPr>
      </p:pic>
      <p:pic>
        <p:nvPicPr>
          <p:cNvPr id="48" name="Picture 47" descr="Shape, arrow&#10;&#10;Description automatically generated">
            <a:extLst>
              <a:ext uri="{FF2B5EF4-FFF2-40B4-BE49-F238E27FC236}">
                <a16:creationId xmlns:a16="http://schemas.microsoft.com/office/drawing/2014/main" id="{070D18E2-FF6D-4C2D-80DE-4720600B1D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8589" y="3989528"/>
            <a:ext cx="462709" cy="428729"/>
          </a:xfrm>
          <a:prstGeom prst="rect">
            <a:avLst/>
          </a:prstGeom>
        </p:spPr>
      </p:pic>
      <p:pic>
        <p:nvPicPr>
          <p:cNvPr id="49" name="Picture 48" descr="Shape, arrow&#10;&#10;Description automatically generated">
            <a:extLst>
              <a:ext uri="{FF2B5EF4-FFF2-40B4-BE49-F238E27FC236}">
                <a16:creationId xmlns:a16="http://schemas.microsoft.com/office/drawing/2014/main" id="{9FB36491-C6CB-460D-9C67-BF0FF9AB28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8588" y="4460780"/>
            <a:ext cx="462709" cy="428729"/>
          </a:xfrm>
          <a:prstGeom prst="rect">
            <a:avLst/>
          </a:prstGeom>
        </p:spPr>
      </p:pic>
      <p:pic>
        <p:nvPicPr>
          <p:cNvPr id="50" name="Picture 49" descr="Shape, arrow&#10;&#10;Description automatically generated">
            <a:extLst>
              <a:ext uri="{FF2B5EF4-FFF2-40B4-BE49-F238E27FC236}">
                <a16:creationId xmlns:a16="http://schemas.microsoft.com/office/drawing/2014/main" id="{13007844-ECAE-41B5-85CA-1562A6842F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3312" y="4981719"/>
            <a:ext cx="462709" cy="428729"/>
          </a:xfrm>
          <a:prstGeom prst="rect">
            <a:avLst/>
          </a:prstGeom>
        </p:spPr>
      </p:pic>
      <p:pic>
        <p:nvPicPr>
          <p:cNvPr id="51" name="Picture 50" descr="Shape, arrow&#10;&#10;Description automatically generated">
            <a:extLst>
              <a:ext uri="{FF2B5EF4-FFF2-40B4-BE49-F238E27FC236}">
                <a16:creationId xmlns:a16="http://schemas.microsoft.com/office/drawing/2014/main" id="{116E2DDB-31B1-421C-948C-259EDA8987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9779" y="5481753"/>
            <a:ext cx="462709" cy="428729"/>
          </a:xfrm>
          <a:prstGeom prst="rect">
            <a:avLst/>
          </a:prstGeom>
        </p:spPr>
      </p:pic>
      <p:pic>
        <p:nvPicPr>
          <p:cNvPr id="52" name="Picture 51" descr="Shape, arrow&#10;&#10;Description automatically generated">
            <a:extLst>
              <a:ext uri="{FF2B5EF4-FFF2-40B4-BE49-F238E27FC236}">
                <a16:creationId xmlns:a16="http://schemas.microsoft.com/office/drawing/2014/main" id="{682BE488-78A0-4735-BC57-F81DA2755C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3311" y="5881916"/>
            <a:ext cx="462709" cy="4287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DF36D-811E-4C13-BAF5-E630181A90A2}"/>
              </a:ext>
            </a:extLst>
          </p:cNvPr>
          <p:cNvSpPr/>
          <p:nvPr/>
        </p:nvSpPr>
        <p:spPr>
          <a:xfrm>
            <a:off x="4791607" y="2571582"/>
            <a:ext cx="4932522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A4DDDF5-568E-49DE-8095-6766CEE0B381}"/>
              </a:ext>
            </a:extLst>
          </p:cNvPr>
          <p:cNvSpPr/>
          <p:nvPr/>
        </p:nvSpPr>
        <p:spPr>
          <a:xfrm>
            <a:off x="4837500" y="3075371"/>
            <a:ext cx="3154680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00B82E4-A174-499F-8167-9A948A0739AC}"/>
              </a:ext>
            </a:extLst>
          </p:cNvPr>
          <p:cNvSpPr/>
          <p:nvPr/>
        </p:nvSpPr>
        <p:spPr>
          <a:xfrm>
            <a:off x="4837500" y="3537867"/>
            <a:ext cx="5091808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7A20BE4-8DB2-425F-9AF8-56F666EE2937}"/>
              </a:ext>
            </a:extLst>
          </p:cNvPr>
          <p:cNvSpPr/>
          <p:nvPr/>
        </p:nvSpPr>
        <p:spPr>
          <a:xfrm>
            <a:off x="4837499" y="4000286"/>
            <a:ext cx="3800891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5918D5D8-4123-42ED-BC36-EA15C979BB27}"/>
              </a:ext>
            </a:extLst>
          </p:cNvPr>
          <p:cNvSpPr/>
          <p:nvPr/>
        </p:nvSpPr>
        <p:spPr>
          <a:xfrm>
            <a:off x="4837500" y="4492913"/>
            <a:ext cx="3154680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A468063-15A5-4A40-84B7-357D4AFE85F6}"/>
              </a:ext>
            </a:extLst>
          </p:cNvPr>
          <p:cNvSpPr/>
          <p:nvPr/>
        </p:nvSpPr>
        <p:spPr>
          <a:xfrm>
            <a:off x="4791607" y="4994428"/>
            <a:ext cx="4481901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4908D489-692A-4EEC-9313-462674E0087D}"/>
              </a:ext>
            </a:extLst>
          </p:cNvPr>
          <p:cNvSpPr/>
          <p:nvPr/>
        </p:nvSpPr>
        <p:spPr>
          <a:xfrm>
            <a:off x="4769673" y="5463945"/>
            <a:ext cx="3976293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2BFFC5D-B034-482C-BD5E-816D41DFE83B}"/>
              </a:ext>
            </a:extLst>
          </p:cNvPr>
          <p:cNvSpPr/>
          <p:nvPr/>
        </p:nvSpPr>
        <p:spPr>
          <a:xfrm>
            <a:off x="4837500" y="5931998"/>
            <a:ext cx="3154680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5" name="Picture 3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472AA97-66F0-4CCB-BE66-C700E2B42F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74" y="1870835"/>
            <a:ext cx="1809767" cy="4099992"/>
          </a:xfrm>
          <a:prstGeom prst="rect">
            <a:avLst/>
          </a:prstGeom>
        </p:spPr>
      </p:pic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FD2DD605-6500-4608-9C8D-EA12A1F029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9702" y="781991"/>
            <a:ext cx="914400" cy="914400"/>
          </a:xfrm>
          <a:prstGeom prst="rect">
            <a:avLst/>
          </a:prstGeom>
        </p:spPr>
      </p:pic>
      <p:sp>
        <p:nvSpPr>
          <p:cNvPr id="37" name="Speech Bubble: Rectangle with Corners Rounded 36">
            <a:hlinkClick r:id="" action="ppaction://noaction">
              <a:snd r:embed="rId17" name="VT2W4S8_3.wav"/>
            </a:hlinkClick>
            <a:extLst>
              <a:ext uri="{FF2B5EF4-FFF2-40B4-BE49-F238E27FC236}">
                <a16:creationId xmlns:a16="http://schemas.microsoft.com/office/drawing/2014/main" id="{A22D0999-2BF4-45C3-B74D-F700B37AF6E9}"/>
              </a:ext>
            </a:extLst>
          </p:cNvPr>
          <p:cNvSpPr/>
          <p:nvPr/>
        </p:nvSpPr>
        <p:spPr>
          <a:xfrm>
            <a:off x="1060159" y="965000"/>
            <a:ext cx="8042558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CustomShape 7">
            <a:hlinkClick r:id="" action="ppaction://noaction">
              <a:snd r:embed="rId17" name="VT2W4S8_3.wav"/>
            </a:hlinkClick>
            <a:extLst>
              <a:ext uri="{FF2B5EF4-FFF2-40B4-BE49-F238E27FC236}">
                <a16:creationId xmlns:a16="http://schemas.microsoft.com/office/drawing/2014/main" id="{457C1571-7829-48A2-8973-E9E8419C6D10}"/>
              </a:ext>
            </a:extLst>
          </p:cNvPr>
          <p:cNvSpPr/>
          <p:nvPr/>
        </p:nvSpPr>
        <p:spPr>
          <a:xfrm>
            <a:off x="1015154" y="1011151"/>
            <a:ext cx="9088020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Max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parle à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la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professeure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 (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vous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)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ou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 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un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ami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 (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tu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)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CDD366C-3866-4DA2-9A47-203310641B76}"/>
              </a:ext>
            </a:extLst>
          </p:cNvPr>
          <p:cNvSpPr txBox="1"/>
          <p:nvPr/>
        </p:nvSpPr>
        <p:spPr>
          <a:xfrm>
            <a:off x="9705331" y="6471565"/>
            <a:ext cx="248666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cacher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– to hide</a:t>
            </a:r>
          </a:p>
        </p:txBody>
      </p:sp>
      <p:sp>
        <p:nvSpPr>
          <p:cNvPr id="3" name="CustomShape 3">
            <a:hlinkClick r:id="" action="ppaction://noaction">
              <a:snd r:embed="rId18" name="VT2W4S8_1.wav"/>
            </a:hlinkClick>
            <a:extLst>
              <a:ext uri="{FF2B5EF4-FFF2-40B4-BE49-F238E27FC236}">
                <a16:creationId xmlns:a16="http://schemas.microsoft.com/office/drawing/2014/main" id="{0421FDB8-BC9E-9AB8-9AA9-2AB4278F12FF}"/>
              </a:ext>
            </a:extLst>
          </p:cNvPr>
          <p:cNvSpPr/>
          <p:nvPr/>
        </p:nvSpPr>
        <p:spPr>
          <a:xfrm>
            <a:off x="165589" y="2475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coute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66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4988179"/>
              </p:ext>
            </p:extLst>
          </p:nvPr>
        </p:nvGraphicFramePr>
        <p:xfrm>
          <a:off x="214711" y="1588688"/>
          <a:ext cx="5881289" cy="4780440"/>
        </p:xfrm>
        <a:graphic>
          <a:graphicData uri="http://schemas.openxmlformats.org/drawingml/2006/table">
            <a:tbl>
              <a:tblPr/>
              <a:tblGrid>
                <a:gridCol w="727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3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questions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Tu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fr-FR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étudi</a:t>
                      </a:r>
                      <a:r>
                        <a:rPr lang="fr-FR" sz="20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fr-FR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aussi la Fête des Lumières ? </a:t>
                      </a: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Vous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0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pratiqu</a:t>
                      </a: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avec </a:t>
                      </a:r>
                      <a:r>
                        <a:rPr lang="en-GB" sz="20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moi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Tu </a:t>
                      </a:r>
                      <a:r>
                        <a:rPr lang="fr-FR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présent</a:t>
                      </a:r>
                      <a:r>
                        <a:rPr lang="fr-FR" sz="20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fr-FR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en français ou en anglais ?</a:t>
                      </a: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Vous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0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prononc</a:t>
                      </a: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bien les mots ?</a:t>
                      </a: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Vous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0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cach</a:t>
                      </a: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le prix ?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Tu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trouv</a:t>
                      </a:r>
                      <a:r>
                        <a:rPr lang="en-GB" sz="20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des </a:t>
                      </a:r>
                      <a:r>
                        <a:rPr lang="en-GB" sz="20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infos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0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intéressantes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Vous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écout</a:t>
                      </a:r>
                      <a:r>
                        <a:rPr lang="en-GB" sz="20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les </a:t>
                      </a:r>
                      <a:r>
                        <a:rPr lang="en-GB" sz="20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présentations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Tu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0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gagn</a:t>
                      </a: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le prix ?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701822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4" name="6_1a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330991" y="25682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6_2a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330991" y="307080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6_3a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330991" y="35499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6_4a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330991" y="401652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6_5a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330991" y="45219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6_6a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335311" y="501408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0" name="6_7a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330991" y="54572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CustomShape 26">
            <a:hlinkClick r:id="" action="ppaction://noaction">
              <a:snd r:embed="rId11" name="6_8a.wav"/>
            </a:hlinkClick>
            <a:extLst>
              <a:ext uri="{FF2B5EF4-FFF2-40B4-BE49-F238E27FC236}">
                <a16:creationId xmlns:a16="http://schemas.microsoft.com/office/drawing/2014/main" id="{F3DA2855-FE7E-4237-ABCE-0B0B769C964D}"/>
              </a:ext>
            </a:extLst>
          </p:cNvPr>
          <p:cNvSpPr/>
          <p:nvPr/>
        </p:nvSpPr>
        <p:spPr>
          <a:xfrm>
            <a:off x="335311" y="591048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0B5DF1-804E-4A03-AF6E-EFCD036C3048}"/>
              </a:ext>
            </a:extLst>
          </p:cNvPr>
          <p:cNvSpPr/>
          <p:nvPr/>
        </p:nvSpPr>
        <p:spPr>
          <a:xfrm>
            <a:off x="6092201" y="2593284"/>
            <a:ext cx="5498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also studying the Festival of Lights?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26A841-0906-46BA-AAAE-7BBFE02EB761}"/>
              </a:ext>
            </a:extLst>
          </p:cNvPr>
          <p:cNvSpPr/>
          <p:nvPr/>
        </p:nvSpPr>
        <p:spPr>
          <a:xfrm>
            <a:off x="6092201" y="3084273"/>
            <a:ext cx="3640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practising with me?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6CCE92-49EB-47B6-A095-148D8CDBC266}"/>
              </a:ext>
            </a:extLst>
          </p:cNvPr>
          <p:cNvSpPr/>
          <p:nvPr/>
        </p:nvSpPr>
        <p:spPr>
          <a:xfrm>
            <a:off x="6092201" y="3515259"/>
            <a:ext cx="50946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presenting in French or English?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C74AEB5-8260-4076-B235-4FD8F00B48F4}"/>
              </a:ext>
            </a:extLst>
          </p:cNvPr>
          <p:cNvSpPr/>
          <p:nvPr/>
        </p:nvSpPr>
        <p:spPr>
          <a:xfrm>
            <a:off x="74677" y="53364"/>
            <a:ext cx="86523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Max is checking that his questions make sense.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663432-8EDD-4E09-82FF-560F9BBF8A8C}"/>
              </a:ext>
            </a:extLst>
          </p:cNvPr>
          <p:cNvSpPr/>
          <p:nvPr/>
        </p:nvSpPr>
        <p:spPr>
          <a:xfrm>
            <a:off x="6133746" y="4024970"/>
            <a:ext cx="48173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pronouncing the words well?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477330-0BB9-4F83-9101-BA523D44E60E}"/>
              </a:ext>
            </a:extLst>
          </p:cNvPr>
          <p:cNvSpPr/>
          <p:nvPr/>
        </p:nvSpPr>
        <p:spPr>
          <a:xfrm>
            <a:off x="6082114" y="4545202"/>
            <a:ext cx="3268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hiding the prize?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2037281-09EF-4675-81C6-0E66AB4E3F2D}"/>
              </a:ext>
            </a:extLst>
          </p:cNvPr>
          <p:cNvSpPr/>
          <p:nvPr/>
        </p:nvSpPr>
        <p:spPr>
          <a:xfrm>
            <a:off x="6074199" y="5029409"/>
            <a:ext cx="40895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finding interesting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info?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365E078-46B8-4991-87A1-8C2501538F08}"/>
              </a:ext>
            </a:extLst>
          </p:cNvPr>
          <p:cNvSpPr/>
          <p:nvPr/>
        </p:nvSpPr>
        <p:spPr>
          <a:xfrm>
            <a:off x="6061694" y="5469610"/>
            <a:ext cx="49087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listening to the presentations?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2D001CA-C834-4304-A2E8-669EF8C39173}"/>
              </a:ext>
            </a:extLst>
          </p:cNvPr>
          <p:cNvSpPr/>
          <p:nvPr/>
        </p:nvSpPr>
        <p:spPr>
          <a:xfrm>
            <a:off x="6042375" y="5919369"/>
            <a:ext cx="34628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winning the prize?</a:t>
            </a: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AC9079E7-14A7-42CF-A0A8-CD1DBC03ADE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161" y="62861"/>
            <a:ext cx="1101542" cy="1101542"/>
          </a:xfrm>
          <a:prstGeom prst="rect">
            <a:avLst/>
          </a:prstGeom>
        </p:spPr>
      </p:pic>
      <p:sp>
        <p:nvSpPr>
          <p:cNvPr id="28" name="Title 2">
            <a:extLst>
              <a:ext uri="{FF2B5EF4-FFF2-40B4-BE49-F238E27FC236}">
                <a16:creationId xmlns:a16="http://schemas.microsoft.com/office/drawing/2014/main" id="{021D707C-5C67-4AE2-8A26-A047A06723ED}"/>
              </a:ext>
            </a:extLst>
          </p:cNvPr>
          <p:cNvSpPr txBox="1">
            <a:spLocks/>
          </p:cNvSpPr>
          <p:nvPr/>
        </p:nvSpPr>
        <p:spPr>
          <a:xfrm>
            <a:off x="10251932" y="1096842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0D56D11D-0DA8-4EFE-B2F1-7145994A9D61}"/>
              </a:ext>
            </a:extLst>
          </p:cNvPr>
          <p:cNvSpPr/>
          <p:nvPr/>
        </p:nvSpPr>
        <p:spPr>
          <a:xfrm>
            <a:off x="5036235" y="1510473"/>
            <a:ext cx="4314723" cy="756363"/>
          </a:xfrm>
          <a:prstGeom prst="wedgeRoundRectCallout">
            <a:avLst>
              <a:gd name="adj1" fmla="val -36596"/>
              <a:gd name="adj2" fmla="val 9719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étudies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?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mean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you study?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 you studying?</a:t>
            </a:r>
            <a:endParaRPr kumimoji="0" lang="en-GB" sz="18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Picture 2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BEDD43F-E40A-4184-B79E-33B3017937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748" y="4412888"/>
            <a:ext cx="1051183" cy="238143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271A83F0-B928-4829-8F6F-76755D210B62}"/>
              </a:ext>
            </a:extLst>
          </p:cNvPr>
          <p:cNvSpPr/>
          <p:nvPr/>
        </p:nvSpPr>
        <p:spPr>
          <a:xfrm>
            <a:off x="8496886" y="5081290"/>
            <a:ext cx="2495446" cy="1618713"/>
          </a:xfrm>
          <a:prstGeom prst="wedgeRoundRectCallout">
            <a:avLst>
              <a:gd name="adj1" fmla="val 70507"/>
              <a:gd name="adj2" fmla="val -4893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am working in class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right now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so ‘Are you …’ questions make more sense here.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01FCA79B-F5E0-4DD0-9B17-8C7FB190BB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312" y="433408"/>
            <a:ext cx="893778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9B6FC16E-C481-491C-8996-7485926DB016}"/>
              </a:ext>
            </a:extLst>
          </p:cNvPr>
          <p:cNvSpPr/>
          <p:nvPr/>
        </p:nvSpPr>
        <p:spPr>
          <a:xfrm>
            <a:off x="1202950" y="614558"/>
            <a:ext cx="7389355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CustomShape 7">
            <a:extLst>
              <a:ext uri="{FF2B5EF4-FFF2-40B4-BE49-F238E27FC236}">
                <a16:creationId xmlns:a16="http://schemas.microsoft.com/office/drawing/2014/main" id="{0F63C9E0-6986-44B4-81D0-F8ED17696B7E}"/>
              </a:ext>
            </a:extLst>
          </p:cNvPr>
          <p:cNvSpPr/>
          <p:nvPr/>
        </p:nvSpPr>
        <p:spPr>
          <a:xfrm>
            <a:off x="1157946" y="660709"/>
            <a:ext cx="7509320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Lis les questions. 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les questions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anglais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592055-D668-442E-ACFA-B16EB4C39DA6}"/>
              </a:ext>
            </a:extLst>
          </p:cNvPr>
          <p:cNvSpPr txBox="1"/>
          <p:nvPr/>
        </p:nvSpPr>
        <p:spPr>
          <a:xfrm>
            <a:off x="3605532" y="6369128"/>
            <a:ext cx="248666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cacher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to hide</a:t>
            </a:r>
          </a:p>
        </p:txBody>
      </p:sp>
    </p:spTree>
    <p:extLst>
      <p:ext uri="{BB962C8B-B14F-4D97-AF65-F5344CB8AC3E}">
        <p14:creationId xmlns:p14="http://schemas.microsoft.com/office/powerpoint/2010/main" val="8013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0" grpId="0"/>
      <p:bldP spid="41" grpId="0"/>
      <p:bldP spid="42" grpId="0"/>
      <p:bldP spid="43" grpId="0"/>
      <p:bldP spid="44" grpId="0"/>
      <p:bldP spid="35" grpId="0" animBg="1"/>
      <p:bldP spid="36" grpId="0" animBg="1"/>
      <p:bldP spid="36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5225</TotalTime>
  <Words>3262</Words>
  <Application>Microsoft Office PowerPoint</Application>
  <PresentationFormat>Widescreen</PresentationFormat>
  <Paragraphs>472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Bauhaus 93</vt:lpstr>
      <vt:lpstr>Calibri</vt:lpstr>
      <vt:lpstr>Century Gothic</vt:lpstr>
      <vt:lpstr>Century Gothic</vt:lpstr>
      <vt:lpstr>Modern Love</vt:lpstr>
      <vt:lpstr>Segoe Print</vt:lpstr>
      <vt:lpstr>Symbol</vt:lpstr>
      <vt:lpstr>Tw Cen MT</vt:lpstr>
      <vt:lpstr>Wingdings</vt:lpstr>
      <vt:lpstr>1_Office Theme</vt:lpstr>
      <vt:lpstr>Describing me and others</vt:lpstr>
      <vt:lpstr>prononcer</vt:lpstr>
      <vt:lpstr>prononcer</vt:lpstr>
      <vt:lpstr>prononcer</vt:lpstr>
      <vt:lpstr>lire</vt:lpstr>
      <vt:lpstr>La Fête des Lumières à Lyon </vt:lpstr>
      <vt:lpstr>Asking questions</vt:lpstr>
      <vt:lpstr>écouter</vt:lpstr>
      <vt:lpstr>écouter</vt:lpstr>
      <vt:lpstr>Asking questions using Est-ce que…</vt:lpstr>
      <vt:lpstr>Asking questions using Est-ce que…</vt:lpstr>
      <vt:lpstr>lire</vt:lpstr>
      <vt:lpstr>parler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56</cp:revision>
  <dcterms:created xsi:type="dcterms:W3CDTF">2021-07-02T19:27:01Z</dcterms:created>
  <dcterms:modified xsi:type="dcterms:W3CDTF">2023-01-21T15:12:42Z</dcterms:modified>
</cp:coreProperties>
</file>