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634" r:id="rId2"/>
    <p:sldId id="261" r:id="rId3"/>
    <p:sldId id="533" r:id="rId4"/>
    <p:sldId id="620" r:id="rId5"/>
    <p:sldId id="538" r:id="rId6"/>
    <p:sldId id="631" r:id="rId7"/>
    <p:sldId id="632" r:id="rId8"/>
    <p:sldId id="573" r:id="rId9"/>
    <p:sldId id="628" r:id="rId10"/>
    <p:sldId id="629" r:id="rId11"/>
    <p:sldId id="574" r:id="rId12"/>
    <p:sldId id="536" r:id="rId13"/>
    <p:sldId id="621" r:id="rId14"/>
    <p:sldId id="630" r:id="rId15"/>
    <p:sldId id="636" r:id="rId16"/>
    <p:sldId id="633" r:id="rId17"/>
    <p:sldId id="637" r:id="rId18"/>
    <p:sldId id="638" r:id="rId19"/>
    <p:sldId id="639" r:id="rId20"/>
    <p:sldId id="640" r:id="rId21"/>
    <p:sldId id="641" r:id="rId22"/>
    <p:sldId id="642" r:id="rId23"/>
    <p:sldId id="643" r:id="rId24"/>
    <p:sldId id="644" r:id="rId25"/>
    <p:sldId id="645" r:id="rId26"/>
    <p:sldId id="646" r:id="rId27"/>
    <p:sldId id="647" r:id="rId28"/>
    <p:sldId id="648" r:id="rId29"/>
    <p:sldId id="6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3"/>
    <a:srgbClr val="DEEAF6"/>
    <a:srgbClr val="EFF9FB"/>
    <a:srgbClr val="DDDDCD"/>
    <a:srgbClr val="1D9A78"/>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FC8E3-3EBA-4913-B198-E2CA52847D9F}" v="16" dt="2023-03-06T12:53:57.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5711" autoAdjust="0"/>
  </p:normalViewPr>
  <p:slideViewPr>
    <p:cSldViewPr snapToGrid="0">
      <p:cViewPr varScale="1">
        <p:scale>
          <a:sx n="52" d="100"/>
          <a:sy n="52" d="100"/>
        </p:scale>
        <p:origin x="2814"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264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336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43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extra French YouTube clip can fit in either at the end of this week’s lesson or in the follow up time this week.  There are no other follow up materials this week, as we anticipate schools will be busy at this time of term. The video clip would also make a good addition to an Easter assembly.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learn about a French tradition for Easter.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Procedure:</a:t>
            </a:r>
            <a:br>
              <a:rPr lang="en-GB" sz="1200" b="0" strike="noStrike" spc="-1" dirty="0">
                <a:solidFill>
                  <a:srgbClr val="000000"/>
                </a:solidFill>
                <a:latin typeface="+mn-lt"/>
              </a:rPr>
            </a:br>
            <a:r>
              <a:rPr lang="en-GB" sz="1200" b="0" strike="noStrike" spc="-1" dirty="0">
                <a:solidFill>
                  <a:srgbClr val="000000"/>
                </a:solidFill>
                <a:latin typeface="+mn-lt"/>
              </a:rPr>
              <a:t>1. Click to bring up the information about the Easter French tradition.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2. Watch the YouTube video clip to find out who hides the Easter Eggs in France.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3. Pupils can try and locate where the Alsace-Moselle French region is.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3940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seize…seize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derrière….. derrière</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écrire.....</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écrire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aller.....</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aller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176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seize…seize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derrière….. derrière</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écrire.....</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écrire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aller.....</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aller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749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belle…belle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077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seize…seize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derrière….. derrière</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écrire.....</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écrire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aller.....</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aller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belle…belle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398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1109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23078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6298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5546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4197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6387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14498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660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418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pont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seize…seize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mauvais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derrière….. derrière</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ensemble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neige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écrire.....</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écrire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aller.....</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aller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belle…belle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danser</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belle…belle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anglais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campagne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…grand-</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mère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puis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vingt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montagne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234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UMkwtejqndw" TargetMode="External"/><Relationship Id="rId7"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audio" Target="../media/audio24.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23.wav"/><Relationship Id="rId5" Type="http://schemas.openxmlformats.org/officeDocument/2006/relationships/audio" Target="../media/audio22.wav"/><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3.png"/><Relationship Id="rId7" Type="http://schemas.openxmlformats.org/officeDocument/2006/relationships/audio" Target="../media/audio28.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png"/><Relationship Id="rId7" Type="http://schemas.openxmlformats.org/officeDocument/2006/relationships/audio" Target="../media/audio32.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3.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Vocabulary &amp; Grammar Quiz</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Easter activity</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4237" y="-148854"/>
            <a:ext cx="4439457" cy="2021196"/>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Logo, company name&#10;&#10;Description automatically generated">
            <a:extLst>
              <a:ext uri="{FF2B5EF4-FFF2-40B4-BE49-F238E27FC236}">
                <a16:creationId xmlns:a16="http://schemas.microsoft.com/office/drawing/2014/main" id="{6B4FBE99-E650-42AB-B727-61385DA89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11" y="2011652"/>
            <a:ext cx="3987359" cy="272279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[3/3]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510994200"/>
              </p:ext>
            </p:extLst>
          </p:nvPr>
        </p:nvGraphicFramePr>
        <p:xfrm>
          <a:off x="1278967" y="1221467"/>
          <a:ext cx="4829763"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9</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vais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train.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seul</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1150607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632218" cy="79137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the verb meaning that best fits each sentence.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B0AAC52-5AC7-4D4F-A69A-D4E3FBFE49FA}"/>
              </a:ext>
            </a:extLst>
          </p:cNvPr>
          <p:cNvGraphicFramePr>
            <a:graphicFrameLocks noGrp="1"/>
          </p:cNvGraphicFramePr>
          <p:nvPr>
            <p:extLst>
              <p:ext uri="{D42A27DB-BD31-4B8C-83A1-F6EECF244321}">
                <p14:modId xmlns:p14="http://schemas.microsoft.com/office/powerpoint/2010/main" val="3321327143"/>
              </p:ext>
            </p:extLst>
          </p:nvPr>
        </p:nvGraphicFramePr>
        <p:xfrm>
          <a:off x="1702963" y="1045626"/>
          <a:ext cx="7437934" cy="1554100"/>
        </p:xfrm>
        <a:graphic>
          <a:graphicData uri="http://schemas.openxmlformats.org/drawingml/2006/table">
            <a:tbl>
              <a:tblPr firstRow="1" firstCol="1" bandRow="1"/>
              <a:tblGrid>
                <a:gridCol w="347351">
                  <a:extLst>
                    <a:ext uri="{9D8B030D-6E8A-4147-A177-3AD203B41FA5}">
                      <a16:colId xmlns:a16="http://schemas.microsoft.com/office/drawing/2014/main" val="842742858"/>
                    </a:ext>
                  </a:extLst>
                </a:gridCol>
                <a:gridCol w="4004292">
                  <a:extLst>
                    <a:ext uri="{9D8B030D-6E8A-4147-A177-3AD203B41FA5}">
                      <a16:colId xmlns:a16="http://schemas.microsoft.com/office/drawing/2014/main" val="1914825650"/>
                    </a:ext>
                  </a:extLst>
                </a:gridCol>
                <a:gridCol w="3086291">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moment,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ils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mangent</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 eat</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 are eating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joues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souvent</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Are you playing?</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Do you play?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0" name="Picture 9">
            <a:extLst>
              <a:ext uri="{FF2B5EF4-FFF2-40B4-BE49-F238E27FC236}">
                <a16:creationId xmlns:a16="http://schemas.microsoft.com/office/drawing/2014/main" id="{E7B01203-8718-4D4A-A11A-560787E08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3" name="TextBox 12">
            <a:extLst>
              <a:ext uri="{FF2B5EF4-FFF2-40B4-BE49-F238E27FC236}">
                <a16:creationId xmlns:a16="http://schemas.microsoft.com/office/drawing/2014/main" id="{32522DC1-C29A-4358-B010-8EAF8F5A7D0F}"/>
              </a:ext>
            </a:extLst>
          </p:cNvPr>
          <p:cNvSpPr txBox="1"/>
          <p:nvPr/>
        </p:nvSpPr>
        <p:spPr>
          <a:xfrm>
            <a:off x="430823" y="2854647"/>
            <a:ext cx="11330354" cy="1689501"/>
          </a:xfrm>
          <a:prstGeom prst="rect">
            <a:avLst/>
          </a:prstGeom>
          <a:solidFill>
            <a:srgbClr val="EFF9F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Negation</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 cross (x)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next to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words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that complete the sentence.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1. Dans la salle, _____________ des tables.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y 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n’y a pas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2. Aujourd’hui, ______________ de personnes.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y 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n’y a pas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E134D40E-0C52-4008-8BB4-207F12CBF633}"/>
              </a:ext>
            </a:extLst>
          </p:cNvPr>
          <p:cNvSpPr txBox="1"/>
          <p:nvPr/>
        </p:nvSpPr>
        <p:spPr>
          <a:xfrm>
            <a:off x="430823" y="4812874"/>
            <a:ext cx="11330354" cy="126002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Put a cross (x)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next to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names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that start the sentence.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555FE65A-0795-499B-8DA1-019589887B0D}"/>
              </a:ext>
            </a:extLst>
          </p:cNvPr>
          <p:cNvGraphicFramePr>
            <a:graphicFrameLocks noGrp="1"/>
          </p:cNvGraphicFramePr>
          <p:nvPr>
            <p:extLst>
              <p:ext uri="{D42A27DB-BD31-4B8C-83A1-F6EECF244321}">
                <p14:modId xmlns:p14="http://schemas.microsoft.com/office/powerpoint/2010/main" val="3828951704"/>
              </p:ext>
            </p:extLst>
          </p:nvPr>
        </p:nvGraphicFramePr>
        <p:xfrm>
          <a:off x="1097727" y="5212791"/>
          <a:ext cx="9369083" cy="1554100"/>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4283382">
                  <a:extLst>
                    <a:ext uri="{9D8B030D-6E8A-4147-A177-3AD203B41FA5}">
                      <a16:colId xmlns:a16="http://schemas.microsoft.com/office/drawing/2014/main" val="1914825650"/>
                    </a:ext>
                  </a:extLst>
                </a:gridCol>
                <a:gridCol w="4648166">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vous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préparez</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le fruit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Sophie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Monsieur Marchand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pratiques un sport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Madame Annecy</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Luc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spTree>
    <p:extLst>
      <p:ext uri="{BB962C8B-B14F-4D97-AF65-F5344CB8AC3E}">
        <p14:creationId xmlns:p14="http://schemas.microsoft.com/office/powerpoint/2010/main" val="93560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58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by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noun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that completes the sentence.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42240" y="2702439"/>
            <a:ext cx="9978849"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to create questions.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BDC8770C-0054-4758-8ED9-3C534F0E3B3A}"/>
              </a:ext>
            </a:extLst>
          </p:cNvPr>
          <p:cNvSpPr txBox="1"/>
          <p:nvPr/>
        </p:nvSpPr>
        <p:spPr>
          <a:xfrm>
            <a:off x="1233055" y="1009587"/>
            <a:ext cx="10730719" cy="16215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1. Il va au …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parc (m)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université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hôtel (m)</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2. Elle à la…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école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village (m)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poste (f)</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3. Puis, elle va à l’…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chambre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église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musée (m)</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EC4A07B-2FB1-4132-A142-5EFE803E2C3E}"/>
              </a:ext>
            </a:extLst>
          </p:cNvPr>
          <p:cNvGraphicFramePr>
            <a:graphicFrameLocks noGrp="1"/>
          </p:cNvGraphicFramePr>
          <p:nvPr>
            <p:extLst>
              <p:ext uri="{D42A27DB-BD31-4B8C-83A1-F6EECF244321}">
                <p14:modId xmlns:p14="http://schemas.microsoft.com/office/powerpoint/2010/main" val="2635640662"/>
              </p:ext>
            </p:extLst>
          </p:nvPr>
        </p:nvGraphicFramePr>
        <p:xfrm>
          <a:off x="669190" y="3231144"/>
          <a:ext cx="10853620" cy="3227324"/>
        </p:xfrm>
        <a:graphic>
          <a:graphicData uri="http://schemas.openxmlformats.org/drawingml/2006/table">
            <a:tbl>
              <a:tblPr firstRow="1" firstCol="1" bandRow="1"/>
              <a:tblGrid>
                <a:gridCol w="522590">
                  <a:extLst>
                    <a:ext uri="{9D8B030D-6E8A-4147-A177-3AD203B41FA5}">
                      <a16:colId xmlns:a16="http://schemas.microsoft.com/office/drawing/2014/main" val="118474362"/>
                    </a:ext>
                  </a:extLst>
                </a:gridCol>
                <a:gridCol w="2301720">
                  <a:extLst>
                    <a:ext uri="{9D8B030D-6E8A-4147-A177-3AD203B41FA5}">
                      <a16:colId xmlns:a16="http://schemas.microsoft.com/office/drawing/2014/main" val="2386537045"/>
                    </a:ext>
                  </a:extLst>
                </a:gridCol>
                <a:gridCol w="8029310">
                  <a:extLst>
                    <a:ext uri="{9D8B030D-6E8A-4147-A177-3AD203B41FA5}">
                      <a16:colId xmlns:a16="http://schemas.microsoft.com/office/drawing/2014/main" val="1195762203"/>
                    </a:ext>
                  </a:extLst>
                </a:gridCol>
              </a:tblGrid>
              <a:tr h="581614">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où</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693741"/>
                  </a:ext>
                </a:extLst>
              </a:tr>
              <a:tr h="646655">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a:t>
                      </a:r>
                    </a:p>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prix</a:t>
                      </a:r>
                      <a:b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gagne</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1499"/>
                  </a:ext>
                </a:extLst>
              </a:tr>
              <a:tr h="581614">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dictionnaire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cherches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199218"/>
                  </a:ext>
                </a:extLst>
              </a:tr>
            </a:tbl>
          </a:graphicData>
        </a:graphic>
      </p:graphicFrame>
    </p:spTree>
    <p:extLst>
      <p:ext uri="{BB962C8B-B14F-4D97-AF65-F5344CB8AC3E}">
        <p14:creationId xmlns:p14="http://schemas.microsoft.com/office/powerpoint/2010/main" val="261346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45634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plural forms of these nouns.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graphicFrame>
        <p:nvGraphicFramePr>
          <p:cNvPr id="4" name="Table 3">
            <a:extLst>
              <a:ext uri="{FF2B5EF4-FFF2-40B4-BE49-F238E27FC236}">
                <a16:creationId xmlns:a16="http://schemas.microsoft.com/office/drawing/2014/main" id="{1BF91D44-F818-4A6E-8E4D-6925BAC64496}"/>
              </a:ext>
            </a:extLst>
          </p:cNvPr>
          <p:cNvGraphicFramePr>
            <a:graphicFrameLocks noGrp="1"/>
          </p:cNvGraphicFramePr>
          <p:nvPr>
            <p:extLst>
              <p:ext uri="{D42A27DB-BD31-4B8C-83A1-F6EECF244321}">
                <p14:modId xmlns:p14="http://schemas.microsoft.com/office/powerpoint/2010/main" val="1524509521"/>
              </p:ext>
            </p:extLst>
          </p:nvPr>
        </p:nvGraphicFramePr>
        <p:xfrm>
          <a:off x="760454" y="3390499"/>
          <a:ext cx="10838323" cy="3017898"/>
        </p:xfrm>
        <a:graphic>
          <a:graphicData uri="http://schemas.openxmlformats.org/drawingml/2006/table">
            <a:tbl>
              <a:tblPr firstRow="1" firstCol="1" bandRow="1"/>
              <a:tblGrid>
                <a:gridCol w="422821">
                  <a:extLst>
                    <a:ext uri="{9D8B030D-6E8A-4147-A177-3AD203B41FA5}">
                      <a16:colId xmlns:a16="http://schemas.microsoft.com/office/drawing/2014/main" val="2575177798"/>
                    </a:ext>
                  </a:extLst>
                </a:gridCol>
                <a:gridCol w="6694634">
                  <a:extLst>
                    <a:ext uri="{9D8B030D-6E8A-4147-A177-3AD203B41FA5}">
                      <a16:colId xmlns:a16="http://schemas.microsoft.com/office/drawing/2014/main" val="1573139809"/>
                    </a:ext>
                  </a:extLst>
                </a:gridCol>
                <a:gridCol w="3720868">
                  <a:extLst>
                    <a:ext uri="{9D8B030D-6E8A-4147-A177-3AD203B41FA5}">
                      <a16:colId xmlns:a16="http://schemas.microsoft.com/office/drawing/2014/main" val="601020361"/>
                    </a:ext>
                  </a:extLst>
                </a:gridCol>
              </a:tblGrid>
              <a:tr h="502672">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___________ la professeure. (helps)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help</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aider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maison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(am leaving)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leave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quitter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dans la rue.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walk</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marcher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___________. (are swimming)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swim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nager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r h="50360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_________________ un film. (watch)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watch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regarder</a:t>
                      </a:r>
                      <a:endPar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0058"/>
                  </a:ext>
                </a:extLst>
              </a:tr>
            </a:tbl>
          </a:graphicData>
        </a:graphic>
      </p:graphicFrame>
      <p:graphicFrame>
        <p:nvGraphicFramePr>
          <p:cNvPr id="13" name="Table 12">
            <a:extLst>
              <a:ext uri="{FF2B5EF4-FFF2-40B4-BE49-F238E27FC236}">
                <a16:creationId xmlns:a16="http://schemas.microsoft.com/office/drawing/2014/main" id="{2C28ED14-450E-4803-AA06-BD809167CC21}"/>
              </a:ext>
            </a:extLst>
          </p:cNvPr>
          <p:cNvGraphicFramePr>
            <a:graphicFrameLocks noGrp="1"/>
          </p:cNvGraphicFramePr>
          <p:nvPr>
            <p:extLst>
              <p:ext uri="{D42A27DB-BD31-4B8C-83A1-F6EECF244321}">
                <p14:modId xmlns:p14="http://schemas.microsoft.com/office/powerpoint/2010/main" val="1618379393"/>
              </p:ext>
            </p:extLst>
          </p:nvPr>
        </p:nvGraphicFramePr>
        <p:xfrm>
          <a:off x="1411458" y="1095383"/>
          <a:ext cx="6156960" cy="2092934"/>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2779278">
                  <a:extLst>
                    <a:ext uri="{9D8B030D-6E8A-4147-A177-3AD203B41FA5}">
                      <a16:colId xmlns:a16="http://schemas.microsoft.com/office/drawing/2014/main" val="1914825650"/>
                    </a:ext>
                  </a:extLst>
                </a:gridCol>
                <a:gridCol w="2940147">
                  <a:extLst>
                    <a:ext uri="{9D8B030D-6E8A-4147-A177-3AD203B41FA5}">
                      <a16:colId xmlns:a16="http://schemas.microsoft.com/office/drawing/2014/main" val="2910032206"/>
                    </a:ext>
                  </a:extLst>
                </a:gridCol>
              </a:tblGrid>
              <a:tr h="342265">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09095"/>
                  </a:ext>
                </a:extLst>
              </a:tr>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saison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château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lieu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4542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animal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43540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cinéma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17648"/>
                  </a:ext>
                </a:extLst>
              </a:tr>
            </a:tbl>
          </a:graphicData>
        </a:graphic>
      </p:graphicFrame>
    </p:spTree>
    <p:extLst>
      <p:ext uri="{BB962C8B-B14F-4D97-AF65-F5344CB8AC3E}">
        <p14:creationId xmlns:p14="http://schemas.microsoft.com/office/powerpoint/2010/main" val="311188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563" y="0"/>
            <a:ext cx="1033981" cy="1033981"/>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51020" y="1297661"/>
            <a:ext cx="9992715" cy="9391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Rewrite each French sentence in the </a:t>
            </a:r>
            <a:r>
              <a:rPr kumimoji="0" lang="en-US" altLang="zh-CN"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negative</a:t>
            </a:r>
            <a:r>
              <a:rPr kumimoji="0" lang="en-US"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1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0248532" y="1019492"/>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795" y="0"/>
            <a:ext cx="1016365" cy="1019492"/>
          </a:xfrm>
          <a:prstGeom prst="rect">
            <a:avLst/>
          </a:prstGeom>
        </p:spPr>
      </p:pic>
      <p:graphicFrame>
        <p:nvGraphicFramePr>
          <p:cNvPr id="9" name="Table 8">
            <a:extLst>
              <a:ext uri="{FF2B5EF4-FFF2-40B4-BE49-F238E27FC236}">
                <a16:creationId xmlns:a16="http://schemas.microsoft.com/office/drawing/2014/main" id="{21BA672A-01C0-431C-95BC-B09FC48D9ED5}"/>
              </a:ext>
            </a:extLst>
          </p:cNvPr>
          <p:cNvGraphicFramePr>
            <a:graphicFrameLocks noGrp="1"/>
          </p:cNvGraphicFramePr>
          <p:nvPr>
            <p:extLst>
              <p:ext uri="{D42A27DB-BD31-4B8C-83A1-F6EECF244321}">
                <p14:modId xmlns:p14="http://schemas.microsoft.com/office/powerpoint/2010/main" val="1295347418"/>
              </p:ext>
            </p:extLst>
          </p:nvPr>
        </p:nvGraphicFramePr>
        <p:xfrm>
          <a:off x="645916" y="1893667"/>
          <a:ext cx="11027637" cy="1457326"/>
        </p:xfrm>
        <a:graphic>
          <a:graphicData uri="http://schemas.openxmlformats.org/drawingml/2006/table">
            <a:tbl>
              <a:tblPr firstRow="1" firstCol="1" bandRow="1"/>
              <a:tblGrid>
                <a:gridCol w="492096">
                  <a:extLst>
                    <a:ext uri="{9D8B030D-6E8A-4147-A177-3AD203B41FA5}">
                      <a16:colId xmlns:a16="http://schemas.microsoft.com/office/drawing/2014/main" val="3402807586"/>
                    </a:ext>
                  </a:extLst>
                </a:gridCol>
                <a:gridCol w="3054160">
                  <a:extLst>
                    <a:ext uri="{9D8B030D-6E8A-4147-A177-3AD203B41FA5}">
                      <a16:colId xmlns:a16="http://schemas.microsoft.com/office/drawing/2014/main" val="4253246218"/>
                    </a:ext>
                  </a:extLst>
                </a:gridCol>
                <a:gridCol w="7481381">
                  <a:extLst>
                    <a:ext uri="{9D8B030D-6E8A-4147-A177-3AD203B41FA5}">
                      <a16:colId xmlns:a16="http://schemas.microsoft.com/office/drawing/2014/main" val="1882961019"/>
                    </a:ext>
                  </a:extLst>
                </a:gridCol>
              </a:tblGrid>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Tu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visites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le port.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(You visit the port.)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Tu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 le port</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(do not visit)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720719"/>
                  </a:ext>
                </a:extLst>
              </a:tr>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ils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absents.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(They are calm.)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Ils</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absents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(are not)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831215"/>
                  </a:ext>
                </a:extLst>
              </a:tr>
            </a:tbl>
          </a:graphicData>
        </a:graphic>
      </p:graphicFrame>
      <p:sp>
        <p:nvSpPr>
          <p:cNvPr id="20" name="TextBox 19">
            <a:extLst>
              <a:ext uri="{FF2B5EF4-FFF2-40B4-BE49-F238E27FC236}">
                <a16:creationId xmlns:a16="http://schemas.microsoft.com/office/drawing/2014/main" id="{B5F7DED6-75ED-4975-A23E-DB2373BD2409}"/>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34</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645884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9789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err="1">
                <a:ln>
                  <a:noFill/>
                </a:ln>
                <a:solidFill>
                  <a:srgbClr val="002060"/>
                </a:solidFill>
                <a:effectLst/>
                <a:uLnTx/>
                <a:uFillTx/>
                <a:latin typeface="Modern Love" panose="04090805081005020601" pitchFamily="82" charset="0"/>
                <a:ea typeface="MS PGothic" panose="020B0600070205080204" pitchFamily="34" charset="-128"/>
              </a:rPr>
              <a:t>Joyeuses</a:t>
            </a: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 </a:t>
            </a:r>
            <a:r>
              <a:rPr kumimoji="0" lang="en-GB" altLang="en-US" sz="4000" b="0" i="0" u="none" strike="noStrike" kern="1200" cap="none" spc="0" normalizeH="0" baseline="0" noProof="0" dirty="0" err="1">
                <a:ln>
                  <a:noFill/>
                </a:ln>
                <a:solidFill>
                  <a:srgbClr val="002060"/>
                </a:solidFill>
                <a:effectLst/>
                <a:uLnTx/>
                <a:uFillTx/>
                <a:latin typeface="Modern Love" panose="04090805081005020601" pitchFamily="82" charset="0"/>
                <a:ea typeface="MS PGothic" panose="020B0600070205080204" pitchFamily="34" charset="-128"/>
              </a:rPr>
              <a:t>Pâques</a:t>
            </a: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 ! (Happy Easter!) </a:t>
            </a:r>
            <a:endPar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21" name="TextBox 20">
            <a:extLst>
              <a:ext uri="{FF2B5EF4-FFF2-40B4-BE49-F238E27FC236}">
                <a16:creationId xmlns:a16="http://schemas.microsoft.com/office/drawing/2014/main" id="{54976326-3228-4E95-92B4-DF6F88355E25}"/>
              </a:ext>
            </a:extLst>
          </p:cNvPr>
          <p:cNvSpPr txBox="1"/>
          <p:nvPr/>
        </p:nvSpPr>
        <p:spPr>
          <a:xfrm>
            <a:off x="152538" y="918304"/>
            <a:ext cx="1097244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In France, it’s traditional for people to gather with their family members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and have a big meal together for lunch on Easter Sunday.</a:t>
            </a:r>
          </a:p>
        </p:txBody>
      </p:sp>
      <p:sp>
        <p:nvSpPr>
          <p:cNvPr id="3" name="Rectangle 2">
            <a:extLst>
              <a:ext uri="{FF2B5EF4-FFF2-40B4-BE49-F238E27FC236}">
                <a16:creationId xmlns:a16="http://schemas.microsoft.com/office/drawing/2014/main" id="{EE35A1AA-4F44-4F5B-9302-0913A07571A4}"/>
              </a:ext>
            </a:extLst>
          </p:cNvPr>
          <p:cNvSpPr/>
          <p:nvPr/>
        </p:nvSpPr>
        <p:spPr>
          <a:xfrm>
            <a:off x="199835" y="1914481"/>
            <a:ext cx="5712234"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Watch this YouTube video and try and find out who hides the Easter eggs in France: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hlinkClick r:id="rId3"/>
              </a:rPr>
              <a:t>https://www.youtube.com/watch?v=UMkwtejqndw</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ndParaRPr>
          </a:p>
        </p:txBody>
      </p:sp>
      <p:grpSp>
        <p:nvGrpSpPr>
          <p:cNvPr id="14" name="Group 13">
            <a:extLst>
              <a:ext uri="{FF2B5EF4-FFF2-40B4-BE49-F238E27FC236}">
                <a16:creationId xmlns:a16="http://schemas.microsoft.com/office/drawing/2014/main" id="{6B25CD33-A4A3-466D-9C24-5D21D77A3FA6}"/>
              </a:ext>
            </a:extLst>
          </p:cNvPr>
          <p:cNvGrpSpPr/>
          <p:nvPr/>
        </p:nvGrpSpPr>
        <p:grpSpPr>
          <a:xfrm>
            <a:off x="10501466" y="78283"/>
            <a:ext cx="1687839" cy="1112908"/>
            <a:chOff x="10462370" y="146240"/>
            <a:chExt cx="1901190" cy="1224686"/>
          </a:xfrm>
        </p:grpSpPr>
        <p:pic>
          <p:nvPicPr>
            <p:cNvPr id="15" name="Picture 14"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6" name="Picture 15">
              <a:extLst>
                <a:ext uri="{FF2B5EF4-FFF2-40B4-BE49-F238E27FC236}">
                  <a16:creationId xmlns:a16="http://schemas.microsoft.com/office/drawing/2014/main" id="{21338926-2908-4E1B-A3A9-8EA38F1301AA}"/>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 name="Picture 2" descr="Illustré De Pâques, Fond De Pâques, Gazon, Nature">
            <a:extLst>
              <a:ext uri="{FF2B5EF4-FFF2-40B4-BE49-F238E27FC236}">
                <a16:creationId xmlns:a16="http://schemas.microsoft.com/office/drawing/2014/main" id="{AEB97F0C-0B7B-4BFD-9C79-FFBCE7F694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3491"/>
          <a:stretch/>
        </p:blipFill>
        <p:spPr bwMode="auto">
          <a:xfrm>
            <a:off x="257029" y="3770591"/>
            <a:ext cx="11684375" cy="283516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AA13343-AB2F-45D3-B5A0-A9D5BDD79C94}"/>
              </a:ext>
            </a:extLst>
          </p:cNvPr>
          <p:cNvSpPr/>
          <p:nvPr/>
        </p:nvSpPr>
        <p:spPr>
          <a:xfrm>
            <a:off x="7712764" y="1334595"/>
            <a:ext cx="4015410" cy="51324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Dreaming Outloud Script Pro" panose="020B0604020202020204" pitchFamily="66" charset="0"/>
              </a:rPr>
              <a:t>   </a:t>
            </a:r>
            <a:r>
              <a:rPr kumimoji="0" lang="en-GB" sz="2000" b="1" i="0" u="sng"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Tu le </a:t>
            </a:r>
            <a:r>
              <a:rPr kumimoji="0" lang="en-GB" sz="2000" b="1" i="0" u="sng"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sais</a:t>
            </a:r>
            <a:r>
              <a:rPr kumimoji="0" lang="en-GB" sz="2000" b="1" i="0" u="sng"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Dans le </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hlinkClick r:id="" action="ppaction://noaction">
                  <a:snd r:embed="rId7" name="S15_Tu le sais.wav"/>
                </a:hlinkClick>
              </a:rPr>
              <a:t>Nord-Est</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de la France,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en</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Alsace-Moselle,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ce</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ne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sont</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pas </a:t>
            </a: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les cloches*</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qui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déposent</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les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œufs</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en</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chocolat</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mais</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c’est</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a:t>
            </a: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le lapin*</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de </a:t>
            </a:r>
            <a:r>
              <a:rPr kumimoji="0" lang="en-GB" sz="2000" b="0" i="0" u="none" strike="noStrike" kern="1200" cap="none" spc="0" normalizeH="0" baseline="0" noProof="0" dirty="0" err="1">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Pâques</a:t>
            </a: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Times New Roman" panose="02020603050405020304" pitchFamily="18" charset="0"/>
                <a:cs typeface="Cavolini" panose="03000502040302020204" pitchFamily="66" charset="0"/>
              </a:rPr>
              <a:t> ! </a:t>
            </a:r>
          </a:p>
        </p:txBody>
      </p:sp>
      <p:sp>
        <p:nvSpPr>
          <p:cNvPr id="5" name="TextBox 4">
            <a:extLst>
              <a:ext uri="{FF2B5EF4-FFF2-40B4-BE49-F238E27FC236}">
                <a16:creationId xmlns:a16="http://schemas.microsoft.com/office/drawing/2014/main" id="{E61B20C6-0F36-4632-A741-A19CDCBDC67B}"/>
              </a:ext>
            </a:extLst>
          </p:cNvPr>
          <p:cNvSpPr txBox="1"/>
          <p:nvPr/>
        </p:nvSpPr>
        <p:spPr>
          <a:xfrm>
            <a:off x="7563214" y="6074941"/>
            <a:ext cx="431451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cloche – bell | le lapin - rabbit</a:t>
            </a:r>
          </a:p>
        </p:txBody>
      </p:sp>
    </p:spTree>
    <p:extLst>
      <p:ext uri="{BB962C8B-B14F-4D97-AF65-F5344CB8AC3E}">
        <p14:creationId xmlns:p14="http://schemas.microsoft.com/office/powerpoint/2010/main" val="138985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2329769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7" y="2205745"/>
          <a:ext cx="10418007" cy="3922183"/>
        </p:xfrm>
        <a:graphic>
          <a:graphicData uri="http://schemas.openxmlformats.org/drawingml/2006/table">
            <a:tbl>
              <a:tblPr firstRow="1" firstCol="1" bandRow="1"/>
              <a:tblGrid>
                <a:gridCol w="809961">
                  <a:extLst>
                    <a:ext uri="{9D8B030D-6E8A-4147-A177-3AD203B41FA5}">
                      <a16:colId xmlns:a16="http://schemas.microsoft.com/office/drawing/2014/main" val="137894406"/>
                    </a:ext>
                  </a:extLst>
                </a:gridCol>
                <a:gridCol w="3256408">
                  <a:extLst>
                    <a:ext uri="{9D8B030D-6E8A-4147-A177-3AD203B41FA5}">
                      <a16:colId xmlns:a16="http://schemas.microsoft.com/office/drawing/2014/main" val="3647508583"/>
                    </a:ext>
                  </a:extLst>
                </a:gridCol>
                <a:gridCol w="2057518">
                  <a:extLst>
                    <a:ext uri="{9D8B030D-6E8A-4147-A177-3AD203B41FA5}">
                      <a16:colId xmlns:a16="http://schemas.microsoft.com/office/drawing/2014/main" val="3884416310"/>
                    </a:ext>
                  </a:extLst>
                </a:gridCol>
                <a:gridCol w="2147060">
                  <a:extLst>
                    <a:ext uri="{9D8B030D-6E8A-4147-A177-3AD203B41FA5}">
                      <a16:colId xmlns:a16="http://schemas.microsoft.com/office/drawing/2014/main" val="693948223"/>
                    </a:ext>
                  </a:extLst>
                </a:gridCol>
                <a:gridCol w="2147060">
                  <a:extLst>
                    <a:ext uri="{9D8B030D-6E8A-4147-A177-3AD203B41FA5}">
                      <a16:colId xmlns:a16="http://schemas.microsoft.com/office/drawing/2014/main" val="3748061534"/>
                    </a:ext>
                  </a:extLst>
                </a:gridCol>
              </a:tblGrid>
              <a:tr h="33595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45381">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bridge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island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371249">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523330">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15</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16</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14</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523330">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old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523330">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between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 of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behind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under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A1.wav"/>
            </a:hlinkClick>
            <a:extLst>
              <a:ext uri="{FF2B5EF4-FFF2-40B4-BE49-F238E27FC236}">
                <a16:creationId xmlns:a16="http://schemas.microsoft.com/office/drawing/2014/main" id="{8A997B6E-5985-435D-8A7D-13BDF475D415}"/>
              </a:ext>
            </a:extLst>
          </p:cNvPr>
          <p:cNvSpPr/>
          <p:nvPr/>
        </p:nvSpPr>
        <p:spPr>
          <a:xfrm>
            <a:off x="553965" y="283834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A2.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A3.wav"/>
            </a:hlinkClick>
            <a:extLst>
              <a:ext uri="{FF2B5EF4-FFF2-40B4-BE49-F238E27FC236}">
                <a16:creationId xmlns:a16="http://schemas.microsoft.com/office/drawing/2014/main" id="{01CC2E26-13CF-4F85-819C-F4E7E8906553}"/>
              </a:ext>
            </a:extLst>
          </p:cNvPr>
          <p:cNvSpPr/>
          <p:nvPr/>
        </p:nvSpPr>
        <p:spPr>
          <a:xfrm>
            <a:off x="553965" y="45531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A4.wav"/>
            </a:hlinkClick>
            <a:extLst>
              <a:ext uri="{FF2B5EF4-FFF2-40B4-BE49-F238E27FC236}">
                <a16:creationId xmlns:a16="http://schemas.microsoft.com/office/drawing/2014/main" id="{38586378-39B8-4178-BE89-C951F6DBEA88}"/>
              </a:ext>
            </a:extLst>
          </p:cNvPr>
          <p:cNvSpPr/>
          <p:nvPr/>
        </p:nvSpPr>
        <p:spPr>
          <a:xfrm>
            <a:off x="557763" y="546481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FD5ECB02-5122-441A-BD38-1C71842D34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3566" y="3066698"/>
            <a:ext cx="259625" cy="259625"/>
          </a:xfrm>
          <a:prstGeom prst="rect">
            <a:avLst/>
          </a:prstGeom>
        </p:spPr>
      </p:pic>
      <p:pic>
        <p:nvPicPr>
          <p:cNvPr id="19" name="Graphic 18" descr="Close">
            <a:extLst>
              <a:ext uri="{FF2B5EF4-FFF2-40B4-BE49-F238E27FC236}">
                <a16:creationId xmlns:a16="http://schemas.microsoft.com/office/drawing/2014/main" id="{999BBFE0-53F4-4247-B7D6-35924C530F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6541" y="4056903"/>
            <a:ext cx="259625" cy="259625"/>
          </a:xfrm>
          <a:prstGeom prst="rect">
            <a:avLst/>
          </a:prstGeom>
        </p:spPr>
      </p:pic>
      <p:pic>
        <p:nvPicPr>
          <p:cNvPr id="20" name="Graphic 19" descr="Close">
            <a:extLst>
              <a:ext uri="{FF2B5EF4-FFF2-40B4-BE49-F238E27FC236}">
                <a16:creationId xmlns:a16="http://schemas.microsoft.com/office/drawing/2014/main" id="{1E6F30A3-64C6-4D4D-AE97-EB6F9A0440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49191" y="4952702"/>
            <a:ext cx="259625" cy="259625"/>
          </a:xfrm>
          <a:prstGeom prst="rect">
            <a:avLst/>
          </a:prstGeom>
        </p:spPr>
      </p:pic>
      <p:pic>
        <p:nvPicPr>
          <p:cNvPr id="21" name="Graphic 20" descr="Close">
            <a:extLst>
              <a:ext uri="{FF2B5EF4-FFF2-40B4-BE49-F238E27FC236}">
                <a16:creationId xmlns:a16="http://schemas.microsoft.com/office/drawing/2014/main" id="{7BFD19E4-6417-4C61-8107-B7EFFA78E9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18407" y="5841825"/>
            <a:ext cx="259625" cy="259625"/>
          </a:xfrm>
          <a:prstGeom prst="rect">
            <a:avLst/>
          </a:prstGeom>
        </p:spPr>
      </p:pic>
    </p:spTree>
    <p:extLst>
      <p:ext uri="{BB962C8B-B14F-4D97-AF65-F5344CB8AC3E}">
        <p14:creationId xmlns:p14="http://schemas.microsoft.com/office/powerpoint/2010/main" val="4625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together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with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parade, procession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use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go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organise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present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A5.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A6.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A7.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A8.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1" name="Graphic 10" descr="Close">
            <a:extLst>
              <a:ext uri="{FF2B5EF4-FFF2-40B4-BE49-F238E27FC236}">
                <a16:creationId xmlns:a16="http://schemas.microsoft.com/office/drawing/2014/main" id="{AE1C9F06-8B39-4B4B-A38B-AA90DC6ED3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32248" y="2396703"/>
            <a:ext cx="259625" cy="259625"/>
          </a:xfrm>
          <a:prstGeom prst="rect">
            <a:avLst/>
          </a:prstGeom>
        </p:spPr>
      </p:pic>
      <p:pic>
        <p:nvPicPr>
          <p:cNvPr id="12" name="Graphic 11" descr="Close">
            <a:extLst>
              <a:ext uri="{FF2B5EF4-FFF2-40B4-BE49-F238E27FC236}">
                <a16:creationId xmlns:a16="http://schemas.microsoft.com/office/drawing/2014/main" id="{6CC2050A-2C68-407D-9675-750FB4E7B0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66881" y="3680298"/>
            <a:ext cx="259625" cy="259625"/>
          </a:xfrm>
          <a:prstGeom prst="rect">
            <a:avLst/>
          </a:prstGeom>
        </p:spPr>
      </p:pic>
      <p:pic>
        <p:nvPicPr>
          <p:cNvPr id="14" name="Graphic 13" descr="Close">
            <a:extLst>
              <a:ext uri="{FF2B5EF4-FFF2-40B4-BE49-F238E27FC236}">
                <a16:creationId xmlns:a16="http://schemas.microsoft.com/office/drawing/2014/main" id="{B7D80F03-C169-4927-A26C-2C846C7DDA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39501" y="4815961"/>
            <a:ext cx="259625" cy="259625"/>
          </a:xfrm>
          <a:prstGeom prst="rect">
            <a:avLst/>
          </a:prstGeom>
        </p:spPr>
      </p:pic>
      <p:pic>
        <p:nvPicPr>
          <p:cNvPr id="15" name="Graphic 14" descr="Close">
            <a:extLst>
              <a:ext uri="{FF2B5EF4-FFF2-40B4-BE49-F238E27FC236}">
                <a16:creationId xmlns:a16="http://schemas.microsoft.com/office/drawing/2014/main" id="{38A6C1D4-B816-4ADD-BD9F-6C7F142E22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62227" y="6116290"/>
            <a:ext cx="259625" cy="259625"/>
          </a:xfrm>
          <a:prstGeom prst="rect">
            <a:avLst/>
          </a:prstGeom>
        </p:spPr>
      </p:pic>
    </p:spTree>
    <p:extLst>
      <p:ext uri="{BB962C8B-B14F-4D97-AF65-F5344CB8AC3E}">
        <p14:creationId xmlns:p14="http://schemas.microsoft.com/office/powerpoint/2010/main" val="10419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687868"/>
          <a:ext cx="10269416" cy="3786334"/>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87833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B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B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B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2" name="Graphic 11" descr="Close">
            <a:extLst>
              <a:ext uri="{FF2B5EF4-FFF2-40B4-BE49-F238E27FC236}">
                <a16:creationId xmlns:a16="http://schemas.microsoft.com/office/drawing/2014/main" id="{E959AC48-0594-4D3F-8FD1-671A936C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0815" y="2842225"/>
            <a:ext cx="259625" cy="259625"/>
          </a:xfrm>
          <a:prstGeom prst="rect">
            <a:avLst/>
          </a:prstGeom>
        </p:spPr>
      </p:pic>
      <p:pic>
        <p:nvPicPr>
          <p:cNvPr id="14" name="Graphic 13" descr="Close">
            <a:extLst>
              <a:ext uri="{FF2B5EF4-FFF2-40B4-BE49-F238E27FC236}">
                <a16:creationId xmlns:a16="http://schemas.microsoft.com/office/drawing/2014/main" id="{274FD92A-D0E3-4944-AAA3-225ADCDE64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8921" y="3581035"/>
            <a:ext cx="259625" cy="259625"/>
          </a:xfrm>
          <a:prstGeom prst="rect">
            <a:avLst/>
          </a:prstGeom>
        </p:spPr>
      </p:pic>
      <p:pic>
        <p:nvPicPr>
          <p:cNvPr id="15" name="Graphic 14" descr="Close">
            <a:extLst>
              <a:ext uri="{FF2B5EF4-FFF2-40B4-BE49-F238E27FC236}">
                <a16:creationId xmlns:a16="http://schemas.microsoft.com/office/drawing/2014/main" id="{21A6E7D5-65AA-419B-9C4B-7CFF91BF00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3517" y="4323158"/>
            <a:ext cx="259625" cy="259625"/>
          </a:xfrm>
          <a:prstGeom prst="rect">
            <a:avLst/>
          </a:prstGeom>
        </p:spPr>
      </p:pic>
      <p:pic>
        <p:nvPicPr>
          <p:cNvPr id="16" name="Graphic 15" descr="Close">
            <a:extLst>
              <a:ext uri="{FF2B5EF4-FFF2-40B4-BE49-F238E27FC236}">
                <a16:creationId xmlns:a16="http://schemas.microsoft.com/office/drawing/2014/main" id="{9285242D-67FA-46F9-9364-F1606824C5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7558" y="5119522"/>
            <a:ext cx="259625" cy="259625"/>
          </a:xfrm>
          <a:prstGeom prst="rect">
            <a:avLst/>
          </a:prstGeom>
        </p:spPr>
      </p:pic>
    </p:spTree>
    <p:extLst>
      <p:ext uri="{BB962C8B-B14F-4D97-AF65-F5344CB8AC3E}">
        <p14:creationId xmlns:p14="http://schemas.microsoft.com/office/powerpoint/2010/main" val="28712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3649812860"/>
              </p:ext>
            </p:extLst>
          </p:nvPr>
        </p:nvGraphicFramePr>
        <p:xfrm>
          <a:off x="430967" y="2205745"/>
          <a:ext cx="10418007" cy="3922183"/>
        </p:xfrm>
        <a:graphic>
          <a:graphicData uri="http://schemas.openxmlformats.org/drawingml/2006/table">
            <a:tbl>
              <a:tblPr firstRow="1" firstCol="1" bandRow="1"/>
              <a:tblGrid>
                <a:gridCol w="809961">
                  <a:extLst>
                    <a:ext uri="{9D8B030D-6E8A-4147-A177-3AD203B41FA5}">
                      <a16:colId xmlns:a16="http://schemas.microsoft.com/office/drawing/2014/main" val="137894406"/>
                    </a:ext>
                  </a:extLst>
                </a:gridCol>
                <a:gridCol w="3256408">
                  <a:extLst>
                    <a:ext uri="{9D8B030D-6E8A-4147-A177-3AD203B41FA5}">
                      <a16:colId xmlns:a16="http://schemas.microsoft.com/office/drawing/2014/main" val="3647508583"/>
                    </a:ext>
                  </a:extLst>
                </a:gridCol>
                <a:gridCol w="2057518">
                  <a:extLst>
                    <a:ext uri="{9D8B030D-6E8A-4147-A177-3AD203B41FA5}">
                      <a16:colId xmlns:a16="http://schemas.microsoft.com/office/drawing/2014/main" val="3884416310"/>
                    </a:ext>
                  </a:extLst>
                </a:gridCol>
                <a:gridCol w="2147060">
                  <a:extLst>
                    <a:ext uri="{9D8B030D-6E8A-4147-A177-3AD203B41FA5}">
                      <a16:colId xmlns:a16="http://schemas.microsoft.com/office/drawing/2014/main" val="693948223"/>
                    </a:ext>
                  </a:extLst>
                </a:gridCol>
                <a:gridCol w="2147060">
                  <a:extLst>
                    <a:ext uri="{9D8B030D-6E8A-4147-A177-3AD203B41FA5}">
                      <a16:colId xmlns:a16="http://schemas.microsoft.com/office/drawing/2014/main" val="3748061534"/>
                    </a:ext>
                  </a:extLst>
                </a:gridCol>
              </a:tblGrid>
              <a:tr h="33595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45381">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bridge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island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371249">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523330">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15</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16</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14</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523330">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old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523330">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between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 of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behind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under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54347">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S2_1.wav"/>
            </a:hlinkClick>
            <a:extLst>
              <a:ext uri="{FF2B5EF4-FFF2-40B4-BE49-F238E27FC236}">
                <a16:creationId xmlns:a16="http://schemas.microsoft.com/office/drawing/2014/main" id="{8A997B6E-5985-435D-8A7D-13BDF475D415}"/>
              </a:ext>
            </a:extLst>
          </p:cNvPr>
          <p:cNvSpPr/>
          <p:nvPr/>
        </p:nvSpPr>
        <p:spPr>
          <a:xfrm>
            <a:off x="553965" y="2819400"/>
            <a:ext cx="462035" cy="437555"/>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1</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6" name="S2_2.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S2_3.wav"/>
            </a:hlinkClick>
            <a:extLst>
              <a:ext uri="{FF2B5EF4-FFF2-40B4-BE49-F238E27FC236}">
                <a16:creationId xmlns:a16="http://schemas.microsoft.com/office/drawing/2014/main" id="{01CC2E26-13CF-4F85-819C-F4E7E8906553}"/>
              </a:ext>
            </a:extLst>
          </p:cNvPr>
          <p:cNvSpPr/>
          <p:nvPr/>
        </p:nvSpPr>
        <p:spPr>
          <a:xfrm>
            <a:off x="553965" y="45531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S2_4.wav"/>
            </a:hlinkClick>
            <a:extLst>
              <a:ext uri="{FF2B5EF4-FFF2-40B4-BE49-F238E27FC236}">
                <a16:creationId xmlns:a16="http://schemas.microsoft.com/office/drawing/2014/main" id="{38586378-39B8-4178-BE89-C951F6DBEA88}"/>
              </a:ext>
            </a:extLst>
          </p:cNvPr>
          <p:cNvSpPr/>
          <p:nvPr/>
        </p:nvSpPr>
        <p:spPr>
          <a:xfrm>
            <a:off x="557763" y="546481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645365"/>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068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5.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B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B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B8.wav"/>
            </a:hlinkClick>
            <a:extLst>
              <a:ext uri="{FF2B5EF4-FFF2-40B4-BE49-F238E27FC236}">
                <a16:creationId xmlns:a16="http://schemas.microsoft.com/office/drawing/2014/main" id="{AAD4A40F-74FE-4269-B6B5-F7C9DFBB0CD6}"/>
              </a:ext>
            </a:extLst>
          </p:cNvPr>
          <p:cNvSpPr/>
          <p:nvPr/>
        </p:nvSpPr>
        <p:spPr>
          <a:xfrm>
            <a:off x="1021910" y="475211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2" name="Graphic 11" descr="Close">
            <a:extLst>
              <a:ext uri="{FF2B5EF4-FFF2-40B4-BE49-F238E27FC236}">
                <a16:creationId xmlns:a16="http://schemas.microsoft.com/office/drawing/2014/main" id="{DCADFC23-36FF-4C3F-805D-FAB23F09E5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3517" y="2860246"/>
            <a:ext cx="259625" cy="259625"/>
          </a:xfrm>
          <a:prstGeom prst="rect">
            <a:avLst/>
          </a:prstGeom>
        </p:spPr>
      </p:pic>
      <p:pic>
        <p:nvPicPr>
          <p:cNvPr id="14" name="Graphic 13" descr="Close">
            <a:extLst>
              <a:ext uri="{FF2B5EF4-FFF2-40B4-BE49-F238E27FC236}">
                <a16:creationId xmlns:a16="http://schemas.microsoft.com/office/drawing/2014/main" id="{D537B8FA-0F52-4565-97AA-B391DA2CD1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50260" y="3613394"/>
            <a:ext cx="259625" cy="259625"/>
          </a:xfrm>
          <a:prstGeom prst="rect">
            <a:avLst/>
          </a:prstGeom>
        </p:spPr>
      </p:pic>
      <p:pic>
        <p:nvPicPr>
          <p:cNvPr id="15" name="Graphic 14" descr="Close">
            <a:extLst>
              <a:ext uri="{FF2B5EF4-FFF2-40B4-BE49-F238E27FC236}">
                <a16:creationId xmlns:a16="http://schemas.microsoft.com/office/drawing/2014/main" id="{C50B3FEA-7F99-4460-8A1F-EA17FC42D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7558" y="4341819"/>
            <a:ext cx="259625" cy="259625"/>
          </a:xfrm>
          <a:prstGeom prst="rect">
            <a:avLst/>
          </a:prstGeom>
        </p:spPr>
      </p:pic>
      <p:pic>
        <p:nvPicPr>
          <p:cNvPr id="16" name="Graphic 15" descr="Close">
            <a:extLst>
              <a:ext uri="{FF2B5EF4-FFF2-40B4-BE49-F238E27FC236}">
                <a16:creationId xmlns:a16="http://schemas.microsoft.com/office/drawing/2014/main" id="{A9FF723F-0A26-4944-BC5C-FD03D723D5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0815" y="5086195"/>
            <a:ext cx="259625" cy="259625"/>
          </a:xfrm>
          <a:prstGeom prst="rect">
            <a:avLst/>
          </a:prstGeom>
        </p:spPr>
      </p:pic>
    </p:spTree>
    <p:extLst>
      <p:ext uri="{BB962C8B-B14F-4D97-AF65-F5344CB8AC3E}">
        <p14:creationId xmlns:p14="http://schemas.microsoft.com/office/powerpoint/2010/main" val="29974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J’adore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les lumières.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 love ______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j’arrive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Paris.			__ ____ _______ I’m arriving in Paris.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de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grands pieds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have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trente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-quatre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bâtiments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important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réponse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important ___ _______ an answer.</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arrive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souvent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trop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tôt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________ arrives  ______ 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mange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dehors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Is he eating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magasins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They have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nouveau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centre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comercial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 ______ ___________ 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Il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passe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deux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là</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____ _________ two days there.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A4E5DD1A-4DE3-46A0-AEDB-BE7DFF1C76AC}"/>
              </a:ext>
            </a:extLst>
          </p:cNvPr>
          <p:cNvSpPr txBox="1"/>
          <p:nvPr/>
        </p:nvSpPr>
        <p:spPr>
          <a:xfrm>
            <a:off x="7294487" y="3912368"/>
            <a:ext cx="11129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often</a:t>
            </a:r>
          </a:p>
        </p:txBody>
      </p:sp>
      <p:sp>
        <p:nvSpPr>
          <p:cNvPr id="7" name="TextBox 6">
            <a:extLst>
              <a:ext uri="{FF2B5EF4-FFF2-40B4-BE49-F238E27FC236}">
                <a16:creationId xmlns:a16="http://schemas.microsoft.com/office/drawing/2014/main" id="{D9A24E65-07D7-455B-9D64-5D528C8A766C}"/>
              </a:ext>
            </a:extLst>
          </p:cNvPr>
          <p:cNvSpPr txBox="1"/>
          <p:nvPr/>
        </p:nvSpPr>
        <p:spPr>
          <a:xfrm>
            <a:off x="6770989" y="2061370"/>
            <a:ext cx="2045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In the evening</a:t>
            </a:r>
          </a:p>
        </p:txBody>
      </p:sp>
      <p:sp>
        <p:nvSpPr>
          <p:cNvPr id="8" name="TextBox 7">
            <a:extLst>
              <a:ext uri="{FF2B5EF4-FFF2-40B4-BE49-F238E27FC236}">
                <a16:creationId xmlns:a16="http://schemas.microsoft.com/office/drawing/2014/main" id="{EBFC756D-14AF-459A-9027-5F2793FDD074}"/>
              </a:ext>
            </a:extLst>
          </p:cNvPr>
          <p:cNvSpPr txBox="1"/>
          <p:nvPr/>
        </p:nvSpPr>
        <p:spPr>
          <a:xfrm>
            <a:off x="8597543" y="2511587"/>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big      feet</a:t>
            </a:r>
          </a:p>
        </p:txBody>
      </p:sp>
      <p:sp>
        <p:nvSpPr>
          <p:cNvPr id="9" name="TextBox 8">
            <a:extLst>
              <a:ext uri="{FF2B5EF4-FFF2-40B4-BE49-F238E27FC236}">
                <a16:creationId xmlns:a16="http://schemas.microsoft.com/office/drawing/2014/main" id="{117B34A6-EE17-44D5-A7BC-2D2782052087}"/>
              </a:ext>
            </a:extLst>
          </p:cNvPr>
          <p:cNvSpPr txBox="1"/>
          <p:nvPr/>
        </p:nvSpPr>
        <p:spPr>
          <a:xfrm>
            <a:off x="8373468" y="2958417"/>
            <a:ext cx="25253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34      buildings</a:t>
            </a:r>
          </a:p>
        </p:txBody>
      </p:sp>
      <p:sp>
        <p:nvSpPr>
          <p:cNvPr id="10" name="TextBox 9">
            <a:extLst>
              <a:ext uri="{FF2B5EF4-FFF2-40B4-BE49-F238E27FC236}">
                <a16:creationId xmlns:a16="http://schemas.microsoft.com/office/drawing/2014/main" id="{2ABB6C3C-66D7-4416-8428-5A0B2C3A8D38}"/>
              </a:ext>
            </a:extLst>
          </p:cNvPr>
          <p:cNvSpPr txBox="1"/>
          <p:nvPr/>
        </p:nvSpPr>
        <p:spPr>
          <a:xfrm>
            <a:off x="8270904" y="3419462"/>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to   give</a:t>
            </a:r>
          </a:p>
        </p:txBody>
      </p:sp>
      <p:sp>
        <p:nvSpPr>
          <p:cNvPr id="11" name="TextBox 10">
            <a:extLst>
              <a:ext uri="{FF2B5EF4-FFF2-40B4-BE49-F238E27FC236}">
                <a16:creationId xmlns:a16="http://schemas.microsoft.com/office/drawing/2014/main" id="{3B26DCB1-486D-4337-8A50-2A5CB2F275B7}"/>
              </a:ext>
            </a:extLst>
          </p:cNvPr>
          <p:cNvSpPr txBox="1"/>
          <p:nvPr/>
        </p:nvSpPr>
        <p:spPr>
          <a:xfrm>
            <a:off x="7850954" y="1578272"/>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the      lights</a:t>
            </a:r>
          </a:p>
        </p:txBody>
      </p:sp>
      <p:sp>
        <p:nvSpPr>
          <p:cNvPr id="12" name="TextBox 11">
            <a:extLst>
              <a:ext uri="{FF2B5EF4-FFF2-40B4-BE49-F238E27FC236}">
                <a16:creationId xmlns:a16="http://schemas.microsoft.com/office/drawing/2014/main" id="{35E993B0-2584-47C1-80C9-413780034DCA}"/>
              </a:ext>
            </a:extLst>
          </p:cNvPr>
          <p:cNvSpPr txBox="1"/>
          <p:nvPr/>
        </p:nvSpPr>
        <p:spPr>
          <a:xfrm>
            <a:off x="9272457" y="3901057"/>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too  early</a:t>
            </a:r>
          </a:p>
        </p:txBody>
      </p:sp>
      <p:sp>
        <p:nvSpPr>
          <p:cNvPr id="13" name="TextBox 12">
            <a:extLst>
              <a:ext uri="{FF2B5EF4-FFF2-40B4-BE49-F238E27FC236}">
                <a16:creationId xmlns:a16="http://schemas.microsoft.com/office/drawing/2014/main" id="{F80D2B82-9EE2-4541-B519-824C8E7B4A2A}"/>
              </a:ext>
            </a:extLst>
          </p:cNvPr>
          <p:cNvSpPr txBox="1"/>
          <p:nvPr/>
        </p:nvSpPr>
        <p:spPr>
          <a:xfrm>
            <a:off x="8373468" y="4374641"/>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outside</a:t>
            </a:r>
          </a:p>
        </p:txBody>
      </p:sp>
      <p:sp>
        <p:nvSpPr>
          <p:cNvPr id="14" name="TextBox 13">
            <a:extLst>
              <a:ext uri="{FF2B5EF4-FFF2-40B4-BE49-F238E27FC236}">
                <a16:creationId xmlns:a16="http://schemas.microsoft.com/office/drawing/2014/main" id="{7422EE8F-FB39-4B67-9586-3103D277F321}"/>
              </a:ext>
            </a:extLst>
          </p:cNvPr>
          <p:cNvSpPr txBox="1"/>
          <p:nvPr/>
        </p:nvSpPr>
        <p:spPr>
          <a:xfrm>
            <a:off x="8373468" y="4805384"/>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some shops</a:t>
            </a:r>
          </a:p>
        </p:txBody>
      </p:sp>
      <p:sp>
        <p:nvSpPr>
          <p:cNvPr id="15" name="TextBox 14">
            <a:extLst>
              <a:ext uri="{FF2B5EF4-FFF2-40B4-BE49-F238E27FC236}">
                <a16:creationId xmlns:a16="http://schemas.microsoft.com/office/drawing/2014/main" id="{F9BD8FC8-1924-4F62-B7C3-2FE40F3BAB63}"/>
              </a:ext>
            </a:extLst>
          </p:cNvPr>
          <p:cNvSpPr txBox="1"/>
          <p:nvPr/>
        </p:nvSpPr>
        <p:spPr>
          <a:xfrm>
            <a:off x="7465474" y="5252214"/>
            <a:ext cx="3623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new    shopping    centre</a:t>
            </a:r>
          </a:p>
        </p:txBody>
      </p:sp>
      <p:sp>
        <p:nvSpPr>
          <p:cNvPr id="16" name="TextBox 15">
            <a:extLst>
              <a:ext uri="{FF2B5EF4-FFF2-40B4-BE49-F238E27FC236}">
                <a16:creationId xmlns:a16="http://schemas.microsoft.com/office/drawing/2014/main" id="{8BA924F6-F055-4091-9301-D9EFCBE06257}"/>
              </a:ext>
            </a:extLst>
          </p:cNvPr>
          <p:cNvSpPr txBox="1"/>
          <p:nvPr/>
        </p:nvSpPr>
        <p:spPr>
          <a:xfrm>
            <a:off x="7294487" y="5699044"/>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is    spending</a:t>
            </a:r>
          </a:p>
        </p:txBody>
      </p:sp>
    </p:spTree>
    <p:extLst>
      <p:ext uri="{BB962C8B-B14F-4D97-AF65-F5344CB8AC3E}">
        <p14:creationId xmlns:p14="http://schemas.microsoft.com/office/powerpoint/2010/main" val="339185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good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question.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question.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He goes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the island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three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Which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the date?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date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thirteen brothers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Everything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small.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petit.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She has a card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for 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Elle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carte 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He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green bicycle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un __________________.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He has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long</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Il a ______________ longs.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It’s easy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speak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facile de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We have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beach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avons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43</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0BE862CB-F2E0-46A9-9FD7-2E514CA0FEAB}"/>
              </a:ext>
            </a:extLst>
          </p:cNvPr>
          <p:cNvSpPr txBox="1"/>
          <p:nvPr/>
        </p:nvSpPr>
        <p:spPr>
          <a:xfrm>
            <a:off x="6522897" y="1670523"/>
            <a:ext cx="12215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bonne</a:t>
            </a:r>
          </a:p>
        </p:txBody>
      </p:sp>
      <p:sp>
        <p:nvSpPr>
          <p:cNvPr id="12" name="TextBox 11">
            <a:extLst>
              <a:ext uri="{FF2B5EF4-FFF2-40B4-BE49-F238E27FC236}">
                <a16:creationId xmlns:a16="http://schemas.microsoft.com/office/drawing/2014/main" id="{BD3E8A66-4A62-434B-BA7C-F27B012EDE96}"/>
              </a:ext>
            </a:extLst>
          </p:cNvPr>
          <p:cNvSpPr txBox="1"/>
          <p:nvPr/>
        </p:nvSpPr>
        <p:spPr>
          <a:xfrm>
            <a:off x="6096000" y="2111904"/>
            <a:ext cx="17979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à  l’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ile</a:t>
            </a:r>
            <a:endPar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2DDF16C3-1D00-4995-8A36-3DCDDA7A9B81}"/>
              </a:ext>
            </a:extLst>
          </p:cNvPr>
          <p:cNvSpPr txBox="1"/>
          <p:nvPr/>
        </p:nvSpPr>
        <p:spPr>
          <a:xfrm>
            <a:off x="4905861" y="2565892"/>
            <a:ext cx="13643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Quelle</a:t>
            </a:r>
          </a:p>
        </p:txBody>
      </p:sp>
      <p:sp>
        <p:nvSpPr>
          <p:cNvPr id="14" name="TextBox 13">
            <a:extLst>
              <a:ext uri="{FF2B5EF4-FFF2-40B4-BE49-F238E27FC236}">
                <a16:creationId xmlns:a16="http://schemas.microsoft.com/office/drawing/2014/main" id="{F5E119B8-F007-42DF-9349-6CB6DCFCAFD4}"/>
              </a:ext>
            </a:extLst>
          </p:cNvPr>
          <p:cNvSpPr txBox="1"/>
          <p:nvPr/>
        </p:nvSpPr>
        <p:spPr>
          <a:xfrm>
            <a:off x="5595455" y="3047582"/>
            <a:ext cx="23780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treize</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     frères</a:t>
            </a:r>
          </a:p>
        </p:txBody>
      </p:sp>
      <p:sp>
        <p:nvSpPr>
          <p:cNvPr id="15" name="TextBox 14">
            <a:extLst>
              <a:ext uri="{FF2B5EF4-FFF2-40B4-BE49-F238E27FC236}">
                <a16:creationId xmlns:a16="http://schemas.microsoft.com/office/drawing/2014/main" id="{874222AC-A323-49D7-86D7-BC873279B983}"/>
              </a:ext>
            </a:extLst>
          </p:cNvPr>
          <p:cNvSpPr txBox="1"/>
          <p:nvPr/>
        </p:nvSpPr>
        <p:spPr>
          <a:xfrm>
            <a:off x="4956810" y="3478752"/>
            <a:ext cx="13643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Tout</a:t>
            </a:r>
          </a:p>
        </p:txBody>
      </p:sp>
      <p:sp>
        <p:nvSpPr>
          <p:cNvPr id="16" name="TextBox 15">
            <a:extLst>
              <a:ext uri="{FF2B5EF4-FFF2-40B4-BE49-F238E27FC236}">
                <a16:creationId xmlns:a16="http://schemas.microsoft.com/office/drawing/2014/main" id="{B5E70371-38BE-4E90-AC22-6EB4EBC7A95D}"/>
              </a:ext>
            </a:extLst>
          </p:cNvPr>
          <p:cNvSpPr txBox="1"/>
          <p:nvPr/>
        </p:nvSpPr>
        <p:spPr>
          <a:xfrm>
            <a:off x="7340047" y="3923024"/>
            <a:ext cx="13643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pour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moi</a:t>
            </a:r>
            <a:endPar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ED55283B-B281-48A1-B58F-C7D60394F673}"/>
              </a:ext>
            </a:extLst>
          </p:cNvPr>
          <p:cNvSpPr txBox="1"/>
          <p:nvPr/>
        </p:nvSpPr>
        <p:spPr>
          <a:xfrm>
            <a:off x="6022324" y="4365060"/>
            <a:ext cx="20910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vélo</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       vert</a:t>
            </a:r>
          </a:p>
        </p:txBody>
      </p:sp>
      <p:sp>
        <p:nvSpPr>
          <p:cNvPr id="18" name="TextBox 17">
            <a:extLst>
              <a:ext uri="{FF2B5EF4-FFF2-40B4-BE49-F238E27FC236}">
                <a16:creationId xmlns:a16="http://schemas.microsoft.com/office/drawing/2014/main" id="{B8B7BBE6-7A1F-4E6F-BE80-8839641907A1}"/>
              </a:ext>
            </a:extLst>
          </p:cNvPr>
          <p:cNvSpPr txBox="1"/>
          <p:nvPr/>
        </p:nvSpPr>
        <p:spPr>
          <a:xfrm>
            <a:off x="5588016" y="4846950"/>
            <a:ext cx="19199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les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cheveux</a:t>
            </a:r>
            <a:endPar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5B96EE5-BD5B-4BC0-B9DF-E28BFC610C20}"/>
              </a:ext>
            </a:extLst>
          </p:cNvPr>
          <p:cNvSpPr txBox="1"/>
          <p:nvPr/>
        </p:nvSpPr>
        <p:spPr>
          <a:xfrm>
            <a:off x="7090109" y="5318371"/>
            <a:ext cx="13643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2A336506-40A7-43F1-8834-F1D3FCEB2A65}"/>
              </a:ext>
            </a:extLst>
          </p:cNvPr>
          <p:cNvSpPr txBox="1"/>
          <p:nvPr/>
        </p:nvSpPr>
        <p:spPr>
          <a:xfrm>
            <a:off x="6784458" y="5793373"/>
            <a:ext cx="19198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plage</a:t>
            </a:r>
            <a:endPar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Tree>
    <p:extLst>
      <p:ext uri="{BB962C8B-B14F-4D97-AF65-F5344CB8AC3E}">
        <p14:creationId xmlns:p14="http://schemas.microsoft.com/office/powerpoint/2010/main" val="421299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[1/3]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montes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cheval.</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créent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sculptures.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portons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uniforme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chantez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chanson.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56EEA1CB-7D6D-45AE-A08A-BF1352C915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0503" y="1933884"/>
            <a:ext cx="259625" cy="259625"/>
          </a:xfrm>
          <a:prstGeom prst="rect">
            <a:avLst/>
          </a:prstGeom>
        </p:spPr>
      </p:pic>
      <p:pic>
        <p:nvPicPr>
          <p:cNvPr id="10" name="Graphic 9" descr="Close">
            <a:extLst>
              <a:ext uri="{FF2B5EF4-FFF2-40B4-BE49-F238E27FC236}">
                <a16:creationId xmlns:a16="http://schemas.microsoft.com/office/drawing/2014/main" id="{A427DF04-C70D-436A-B33C-9B2AFFEB17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0502" y="5031647"/>
            <a:ext cx="259625" cy="259625"/>
          </a:xfrm>
          <a:prstGeom prst="rect">
            <a:avLst/>
          </a:prstGeom>
        </p:spPr>
      </p:pic>
      <p:pic>
        <p:nvPicPr>
          <p:cNvPr id="11" name="Graphic 10" descr="Close">
            <a:extLst>
              <a:ext uri="{FF2B5EF4-FFF2-40B4-BE49-F238E27FC236}">
                <a16:creationId xmlns:a16="http://schemas.microsoft.com/office/drawing/2014/main" id="{A32FABD3-763D-41D3-80AD-F48D2894FD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5100" y="3373017"/>
            <a:ext cx="259625" cy="259625"/>
          </a:xfrm>
          <a:prstGeom prst="rect">
            <a:avLst/>
          </a:prstGeom>
        </p:spPr>
      </p:pic>
      <p:pic>
        <p:nvPicPr>
          <p:cNvPr id="12" name="Graphic 11" descr="Close">
            <a:extLst>
              <a:ext uri="{FF2B5EF4-FFF2-40B4-BE49-F238E27FC236}">
                <a16:creationId xmlns:a16="http://schemas.microsoft.com/office/drawing/2014/main" id="{2C7680A0-3BDE-4C53-AB6D-4874F4D11A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3144" y="5524567"/>
            <a:ext cx="259625" cy="259625"/>
          </a:xfrm>
          <a:prstGeom prst="rect">
            <a:avLst/>
          </a:prstGeom>
        </p:spPr>
      </p:pic>
    </p:spTree>
    <p:extLst>
      <p:ext uri="{BB962C8B-B14F-4D97-AF65-F5344CB8AC3E}">
        <p14:creationId xmlns:p14="http://schemas.microsoft.com/office/powerpoint/2010/main" val="206656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[2/3]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photo.</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Paris.</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préférez</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le bleu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le rouge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sommes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travailleurs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DEB68484-0710-4F24-AFF1-477A3118D4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3927" y="3355170"/>
            <a:ext cx="259625" cy="259625"/>
          </a:xfrm>
          <a:prstGeom prst="rect">
            <a:avLst/>
          </a:prstGeom>
        </p:spPr>
      </p:pic>
      <p:pic>
        <p:nvPicPr>
          <p:cNvPr id="10" name="Graphic 9" descr="Close">
            <a:extLst>
              <a:ext uri="{FF2B5EF4-FFF2-40B4-BE49-F238E27FC236}">
                <a16:creationId xmlns:a16="http://schemas.microsoft.com/office/drawing/2014/main" id="{40ACC8A2-FA3A-47F6-8916-1B1DBF20E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3112" y="5486723"/>
            <a:ext cx="259625" cy="259625"/>
          </a:xfrm>
          <a:prstGeom prst="rect">
            <a:avLst/>
          </a:prstGeom>
        </p:spPr>
      </p:pic>
      <p:pic>
        <p:nvPicPr>
          <p:cNvPr id="11" name="Graphic 10" descr="Close">
            <a:extLst>
              <a:ext uri="{FF2B5EF4-FFF2-40B4-BE49-F238E27FC236}">
                <a16:creationId xmlns:a16="http://schemas.microsoft.com/office/drawing/2014/main" id="{3F9F07EA-E7FF-4CB3-A118-0D756CE25B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7069" y="1915222"/>
            <a:ext cx="259625" cy="259625"/>
          </a:xfrm>
          <a:prstGeom prst="rect">
            <a:avLst/>
          </a:prstGeom>
        </p:spPr>
      </p:pic>
      <p:pic>
        <p:nvPicPr>
          <p:cNvPr id="12" name="Graphic 11" descr="Close">
            <a:extLst>
              <a:ext uri="{FF2B5EF4-FFF2-40B4-BE49-F238E27FC236}">
                <a16:creationId xmlns:a16="http://schemas.microsoft.com/office/drawing/2014/main" id="{F729955A-C461-440D-90F1-DE167BFDD0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5071" y="4975663"/>
            <a:ext cx="259625" cy="259625"/>
          </a:xfrm>
          <a:prstGeom prst="rect">
            <a:avLst/>
          </a:prstGeom>
        </p:spPr>
      </p:pic>
    </p:spTree>
    <p:extLst>
      <p:ext uri="{BB962C8B-B14F-4D97-AF65-F5344CB8AC3E}">
        <p14:creationId xmlns:p14="http://schemas.microsoft.com/office/powerpoint/2010/main" val="168762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[3/3]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4829763"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9</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vais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train.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seul</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EAEB339F-5926-4941-A662-E765AC6234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3300" y="1952545"/>
            <a:ext cx="259625" cy="259625"/>
          </a:xfrm>
          <a:prstGeom prst="rect">
            <a:avLst/>
          </a:prstGeom>
        </p:spPr>
      </p:pic>
      <p:pic>
        <p:nvPicPr>
          <p:cNvPr id="10" name="Graphic 9" descr="Close">
            <a:extLst>
              <a:ext uri="{FF2B5EF4-FFF2-40B4-BE49-F238E27FC236}">
                <a16:creationId xmlns:a16="http://schemas.microsoft.com/office/drawing/2014/main" id="{86E5A3D8-F13B-4946-9C9D-52B400917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3299" y="5031647"/>
            <a:ext cx="259625" cy="259625"/>
          </a:xfrm>
          <a:prstGeom prst="rect">
            <a:avLst/>
          </a:prstGeom>
        </p:spPr>
      </p:pic>
    </p:spTree>
    <p:extLst>
      <p:ext uri="{BB962C8B-B14F-4D97-AF65-F5344CB8AC3E}">
        <p14:creationId xmlns:p14="http://schemas.microsoft.com/office/powerpoint/2010/main" val="4278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632218" cy="79137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the verb meaning that best fits each sentence.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B0AAC52-5AC7-4D4F-A69A-D4E3FBFE49FA}"/>
              </a:ext>
            </a:extLst>
          </p:cNvPr>
          <p:cNvGraphicFramePr>
            <a:graphicFrameLocks noGrp="1"/>
          </p:cNvGraphicFramePr>
          <p:nvPr>
            <p:extLst>
              <p:ext uri="{D42A27DB-BD31-4B8C-83A1-F6EECF244321}">
                <p14:modId xmlns:p14="http://schemas.microsoft.com/office/powerpoint/2010/main" val="3135668777"/>
              </p:ext>
            </p:extLst>
          </p:nvPr>
        </p:nvGraphicFramePr>
        <p:xfrm>
          <a:off x="1702963" y="1045626"/>
          <a:ext cx="7437934" cy="1554100"/>
        </p:xfrm>
        <a:graphic>
          <a:graphicData uri="http://schemas.openxmlformats.org/drawingml/2006/table">
            <a:tbl>
              <a:tblPr firstRow="1" firstCol="1" bandRow="1"/>
              <a:tblGrid>
                <a:gridCol w="347351">
                  <a:extLst>
                    <a:ext uri="{9D8B030D-6E8A-4147-A177-3AD203B41FA5}">
                      <a16:colId xmlns:a16="http://schemas.microsoft.com/office/drawing/2014/main" val="842742858"/>
                    </a:ext>
                  </a:extLst>
                </a:gridCol>
                <a:gridCol w="4004292">
                  <a:extLst>
                    <a:ext uri="{9D8B030D-6E8A-4147-A177-3AD203B41FA5}">
                      <a16:colId xmlns:a16="http://schemas.microsoft.com/office/drawing/2014/main" val="1914825650"/>
                    </a:ext>
                  </a:extLst>
                </a:gridCol>
                <a:gridCol w="3086291">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moment,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ils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mangent</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 eat</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 are eating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joues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souvent</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Are you playing?</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Do you play?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0" name="Picture 9">
            <a:extLst>
              <a:ext uri="{FF2B5EF4-FFF2-40B4-BE49-F238E27FC236}">
                <a16:creationId xmlns:a16="http://schemas.microsoft.com/office/drawing/2014/main" id="{E7B01203-8718-4D4A-A11A-560787E08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3" name="TextBox 12">
            <a:extLst>
              <a:ext uri="{FF2B5EF4-FFF2-40B4-BE49-F238E27FC236}">
                <a16:creationId xmlns:a16="http://schemas.microsoft.com/office/drawing/2014/main" id="{32522DC1-C29A-4358-B010-8EAF8F5A7D0F}"/>
              </a:ext>
            </a:extLst>
          </p:cNvPr>
          <p:cNvSpPr txBox="1"/>
          <p:nvPr/>
        </p:nvSpPr>
        <p:spPr>
          <a:xfrm>
            <a:off x="430823" y="2854647"/>
            <a:ext cx="11330354" cy="1689501"/>
          </a:xfrm>
          <a:prstGeom prst="rect">
            <a:avLst/>
          </a:prstGeom>
          <a:solidFill>
            <a:srgbClr val="EFF9F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Negation</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 cross (x)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next to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words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that complete the sentence.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1. Dans la salle, _____________ des tables.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y 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n’y a pas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2. Aujourd’hui, ______________ de personnes.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y 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il n’y a pas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E134D40E-0C52-4008-8BB4-207F12CBF633}"/>
              </a:ext>
            </a:extLst>
          </p:cNvPr>
          <p:cNvSpPr txBox="1"/>
          <p:nvPr/>
        </p:nvSpPr>
        <p:spPr>
          <a:xfrm>
            <a:off x="430823" y="4812874"/>
            <a:ext cx="11330354" cy="126002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Put a cross (x)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next to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names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that start the sentence.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555FE65A-0795-499B-8DA1-019589887B0D}"/>
              </a:ext>
            </a:extLst>
          </p:cNvPr>
          <p:cNvGraphicFramePr>
            <a:graphicFrameLocks noGrp="1"/>
          </p:cNvGraphicFramePr>
          <p:nvPr>
            <p:extLst>
              <p:ext uri="{D42A27DB-BD31-4B8C-83A1-F6EECF244321}">
                <p14:modId xmlns:p14="http://schemas.microsoft.com/office/powerpoint/2010/main" val="281250315"/>
              </p:ext>
            </p:extLst>
          </p:nvPr>
        </p:nvGraphicFramePr>
        <p:xfrm>
          <a:off x="1097727" y="5212791"/>
          <a:ext cx="9369083" cy="1554100"/>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4283382">
                  <a:extLst>
                    <a:ext uri="{9D8B030D-6E8A-4147-A177-3AD203B41FA5}">
                      <a16:colId xmlns:a16="http://schemas.microsoft.com/office/drawing/2014/main" val="1914825650"/>
                    </a:ext>
                  </a:extLst>
                </a:gridCol>
                <a:gridCol w="4648166">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vous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préparez</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le fruit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Sophie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Monsieur Marchand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pratiques un sport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Madame Annecy</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Luc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1" name="Graphic 10" descr="Close">
            <a:extLst>
              <a:ext uri="{FF2B5EF4-FFF2-40B4-BE49-F238E27FC236}">
                <a16:creationId xmlns:a16="http://schemas.microsoft.com/office/drawing/2014/main" id="{37991A97-A16A-4388-8AFB-5A9B2CFDF0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4661" y="1566668"/>
            <a:ext cx="259625" cy="259625"/>
          </a:xfrm>
          <a:prstGeom prst="rect">
            <a:avLst/>
          </a:prstGeom>
        </p:spPr>
      </p:pic>
      <p:pic>
        <p:nvPicPr>
          <p:cNvPr id="12" name="Graphic 11" descr="Close">
            <a:extLst>
              <a:ext uri="{FF2B5EF4-FFF2-40B4-BE49-F238E27FC236}">
                <a16:creationId xmlns:a16="http://schemas.microsoft.com/office/drawing/2014/main" id="{76992378-24DE-4DCB-9F6D-3459F4CE23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4661" y="2337749"/>
            <a:ext cx="259625" cy="259625"/>
          </a:xfrm>
          <a:prstGeom prst="rect">
            <a:avLst/>
          </a:prstGeom>
        </p:spPr>
      </p:pic>
      <p:pic>
        <p:nvPicPr>
          <p:cNvPr id="16" name="Graphic 15" descr="Close">
            <a:extLst>
              <a:ext uri="{FF2B5EF4-FFF2-40B4-BE49-F238E27FC236}">
                <a16:creationId xmlns:a16="http://schemas.microsoft.com/office/drawing/2014/main" id="{A15D5AF4-FF38-4E2F-B592-AFB3008F41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23680" y="3794083"/>
            <a:ext cx="259625" cy="259625"/>
          </a:xfrm>
          <a:prstGeom prst="rect">
            <a:avLst/>
          </a:prstGeom>
        </p:spPr>
      </p:pic>
      <p:pic>
        <p:nvPicPr>
          <p:cNvPr id="17" name="Graphic 16" descr="Close">
            <a:extLst>
              <a:ext uri="{FF2B5EF4-FFF2-40B4-BE49-F238E27FC236}">
                <a16:creationId xmlns:a16="http://schemas.microsoft.com/office/drawing/2014/main" id="{3C3FA8C2-C1A9-46DE-A3DD-F316099CD5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4050" y="4200687"/>
            <a:ext cx="259625" cy="259625"/>
          </a:xfrm>
          <a:prstGeom prst="rect">
            <a:avLst/>
          </a:prstGeom>
        </p:spPr>
      </p:pic>
      <p:pic>
        <p:nvPicPr>
          <p:cNvPr id="18" name="Graphic 17" descr="Close">
            <a:extLst>
              <a:ext uri="{FF2B5EF4-FFF2-40B4-BE49-F238E27FC236}">
                <a16:creationId xmlns:a16="http://schemas.microsoft.com/office/drawing/2014/main" id="{D4C793F7-09C9-4324-ACD0-B9878C68F3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4611" y="5719883"/>
            <a:ext cx="259625" cy="259625"/>
          </a:xfrm>
          <a:prstGeom prst="rect">
            <a:avLst/>
          </a:prstGeom>
        </p:spPr>
      </p:pic>
      <p:pic>
        <p:nvPicPr>
          <p:cNvPr id="19" name="Graphic 18" descr="Close">
            <a:extLst>
              <a:ext uri="{FF2B5EF4-FFF2-40B4-BE49-F238E27FC236}">
                <a16:creationId xmlns:a16="http://schemas.microsoft.com/office/drawing/2014/main" id="{C387D127-4BFB-4E76-95C5-ECCE8F4C8B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5036" y="6507266"/>
            <a:ext cx="259625" cy="259625"/>
          </a:xfrm>
          <a:prstGeom prst="rect">
            <a:avLst/>
          </a:prstGeom>
        </p:spPr>
      </p:pic>
    </p:spTree>
    <p:extLst>
      <p:ext uri="{BB962C8B-B14F-4D97-AF65-F5344CB8AC3E}">
        <p14:creationId xmlns:p14="http://schemas.microsoft.com/office/powerpoint/2010/main" val="325841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58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(x)</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by the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noun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that completes the sentence. </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42240" y="2702439"/>
            <a:ext cx="9978849"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to create questions.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BDC8770C-0054-4758-8ED9-3C534F0E3B3A}"/>
              </a:ext>
            </a:extLst>
          </p:cNvPr>
          <p:cNvSpPr txBox="1"/>
          <p:nvPr/>
        </p:nvSpPr>
        <p:spPr>
          <a:xfrm>
            <a:off x="1233055" y="1009587"/>
            <a:ext cx="10730719" cy="16215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1. Il va au …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parc (m)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université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hôtel (m)</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2. Elle à la…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école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village (m)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poste (f)</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3. Puis, elle va à l’…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chambre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église (f)		</a:t>
            </a:r>
            <a:r>
              <a:rPr kumimoji="0" lang="zh-CN"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S Gothic" panose="020B0609070205080204" pitchFamily="49" charset="-128"/>
                <a:cs typeface="Helvetica" panose="020B0604020202020204" pitchFamily="34" charset="0"/>
              </a:rPr>
              <a:t>☐</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musée (m)</a:t>
            </a:r>
            <a:endPar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EC4A07B-2FB1-4132-A142-5EFE803E2C3E}"/>
              </a:ext>
            </a:extLst>
          </p:cNvPr>
          <p:cNvGraphicFramePr>
            <a:graphicFrameLocks noGrp="1"/>
          </p:cNvGraphicFramePr>
          <p:nvPr>
            <p:extLst>
              <p:ext uri="{D42A27DB-BD31-4B8C-83A1-F6EECF244321}">
                <p14:modId xmlns:p14="http://schemas.microsoft.com/office/powerpoint/2010/main" val="2146296760"/>
              </p:ext>
            </p:extLst>
          </p:nvPr>
        </p:nvGraphicFramePr>
        <p:xfrm>
          <a:off x="669190" y="3231144"/>
          <a:ext cx="10853620" cy="3227324"/>
        </p:xfrm>
        <a:graphic>
          <a:graphicData uri="http://schemas.openxmlformats.org/drawingml/2006/table">
            <a:tbl>
              <a:tblPr firstRow="1" firstCol="1" bandRow="1"/>
              <a:tblGrid>
                <a:gridCol w="522590">
                  <a:extLst>
                    <a:ext uri="{9D8B030D-6E8A-4147-A177-3AD203B41FA5}">
                      <a16:colId xmlns:a16="http://schemas.microsoft.com/office/drawing/2014/main" val="118474362"/>
                    </a:ext>
                  </a:extLst>
                </a:gridCol>
                <a:gridCol w="2301720">
                  <a:extLst>
                    <a:ext uri="{9D8B030D-6E8A-4147-A177-3AD203B41FA5}">
                      <a16:colId xmlns:a16="http://schemas.microsoft.com/office/drawing/2014/main" val="2386537045"/>
                    </a:ext>
                  </a:extLst>
                </a:gridCol>
                <a:gridCol w="8029310">
                  <a:extLst>
                    <a:ext uri="{9D8B030D-6E8A-4147-A177-3AD203B41FA5}">
                      <a16:colId xmlns:a16="http://schemas.microsoft.com/office/drawing/2014/main" val="1195762203"/>
                    </a:ext>
                  </a:extLst>
                </a:gridCol>
              </a:tblGrid>
              <a:tr h="581614">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où</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Où</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qu’elle</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va</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693741"/>
                  </a:ext>
                </a:extLst>
              </a:tr>
              <a:tr h="646655">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a:t>
                      </a:r>
                    </a:p>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prix</a:t>
                      </a:r>
                      <a:b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gagne</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 </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gagne</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le prix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1499"/>
                  </a:ext>
                </a:extLst>
              </a:tr>
              <a:tr h="581614">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dictionnaire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cherches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 </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Est-</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ce</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que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tu</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cherches</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le </a:t>
                      </a:r>
                      <a:r>
                        <a:rPr lang="en-GB" sz="2000" b="1" dirty="0" err="1">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dictionnaire</a:t>
                      </a:r>
                      <a:r>
                        <a:rPr lang="en-GB"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199218"/>
                  </a:ext>
                </a:extLst>
              </a:tr>
            </a:tbl>
          </a:graphicData>
        </a:graphic>
      </p:graphicFrame>
      <p:pic>
        <p:nvPicPr>
          <p:cNvPr id="11" name="Graphic 10" descr="Close">
            <a:extLst>
              <a:ext uri="{FF2B5EF4-FFF2-40B4-BE49-F238E27FC236}">
                <a16:creationId xmlns:a16="http://schemas.microsoft.com/office/drawing/2014/main" id="{8EE1697A-11B1-469D-8E64-8670D3D171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8512" y="1175145"/>
            <a:ext cx="259625" cy="259625"/>
          </a:xfrm>
          <a:prstGeom prst="rect">
            <a:avLst/>
          </a:prstGeom>
        </p:spPr>
      </p:pic>
      <p:pic>
        <p:nvPicPr>
          <p:cNvPr id="12" name="Graphic 11" descr="Close">
            <a:extLst>
              <a:ext uri="{FF2B5EF4-FFF2-40B4-BE49-F238E27FC236}">
                <a16:creationId xmlns:a16="http://schemas.microsoft.com/office/drawing/2014/main" id="{B319205C-142B-4B6B-B0ED-C4D484844C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36252" y="1739199"/>
            <a:ext cx="259625" cy="259625"/>
          </a:xfrm>
          <a:prstGeom prst="rect">
            <a:avLst/>
          </a:prstGeom>
        </p:spPr>
      </p:pic>
      <p:pic>
        <p:nvPicPr>
          <p:cNvPr id="13" name="Graphic 12" descr="Close">
            <a:extLst>
              <a:ext uri="{FF2B5EF4-FFF2-40B4-BE49-F238E27FC236}">
                <a16:creationId xmlns:a16="http://schemas.microsoft.com/office/drawing/2014/main" id="{2F6FE06A-0F9D-432A-B621-F683C2E0D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1714" y="2306829"/>
            <a:ext cx="259625" cy="259625"/>
          </a:xfrm>
          <a:prstGeom prst="rect">
            <a:avLst/>
          </a:prstGeom>
        </p:spPr>
      </p:pic>
    </p:spTree>
    <p:extLst>
      <p:ext uri="{BB962C8B-B14F-4D97-AF65-F5344CB8AC3E}">
        <p14:creationId xmlns:p14="http://schemas.microsoft.com/office/powerpoint/2010/main" val="11688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45634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plural forms of these nouns.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graphicFrame>
        <p:nvGraphicFramePr>
          <p:cNvPr id="4" name="Table 3">
            <a:extLst>
              <a:ext uri="{FF2B5EF4-FFF2-40B4-BE49-F238E27FC236}">
                <a16:creationId xmlns:a16="http://schemas.microsoft.com/office/drawing/2014/main" id="{1BF91D44-F818-4A6E-8E4D-6925BAC64496}"/>
              </a:ext>
            </a:extLst>
          </p:cNvPr>
          <p:cNvGraphicFramePr>
            <a:graphicFrameLocks noGrp="1"/>
          </p:cNvGraphicFramePr>
          <p:nvPr>
            <p:extLst>
              <p:ext uri="{D42A27DB-BD31-4B8C-83A1-F6EECF244321}">
                <p14:modId xmlns:p14="http://schemas.microsoft.com/office/powerpoint/2010/main" val="3909922596"/>
              </p:ext>
            </p:extLst>
          </p:nvPr>
        </p:nvGraphicFramePr>
        <p:xfrm>
          <a:off x="760454" y="3390499"/>
          <a:ext cx="10838323" cy="3017898"/>
        </p:xfrm>
        <a:graphic>
          <a:graphicData uri="http://schemas.openxmlformats.org/drawingml/2006/table">
            <a:tbl>
              <a:tblPr firstRow="1" firstCol="1" bandRow="1"/>
              <a:tblGrid>
                <a:gridCol w="422821">
                  <a:extLst>
                    <a:ext uri="{9D8B030D-6E8A-4147-A177-3AD203B41FA5}">
                      <a16:colId xmlns:a16="http://schemas.microsoft.com/office/drawing/2014/main" val="2575177798"/>
                    </a:ext>
                  </a:extLst>
                </a:gridCol>
                <a:gridCol w="6694634">
                  <a:extLst>
                    <a:ext uri="{9D8B030D-6E8A-4147-A177-3AD203B41FA5}">
                      <a16:colId xmlns:a16="http://schemas.microsoft.com/office/drawing/2014/main" val="1573139809"/>
                    </a:ext>
                  </a:extLst>
                </a:gridCol>
                <a:gridCol w="3720868">
                  <a:extLst>
                    <a:ext uri="{9D8B030D-6E8A-4147-A177-3AD203B41FA5}">
                      <a16:colId xmlns:a16="http://schemas.microsoft.com/office/drawing/2014/main" val="601020361"/>
                    </a:ext>
                  </a:extLst>
                </a:gridCol>
              </a:tblGrid>
              <a:tr h="502672">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aide</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la professeure. (helps)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help</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aider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quitte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maison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(am leaving)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leave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quitter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marchons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dans la rue.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walk</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marcher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nages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(are swimming)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swim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nager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r h="50360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regardent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un film. (watch)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watch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regarder</a:t>
                      </a:r>
                      <a:endPar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0058"/>
                  </a:ext>
                </a:extLst>
              </a:tr>
            </a:tbl>
          </a:graphicData>
        </a:graphic>
      </p:graphicFrame>
      <p:graphicFrame>
        <p:nvGraphicFramePr>
          <p:cNvPr id="13" name="Table 12">
            <a:extLst>
              <a:ext uri="{FF2B5EF4-FFF2-40B4-BE49-F238E27FC236}">
                <a16:creationId xmlns:a16="http://schemas.microsoft.com/office/drawing/2014/main" id="{2C28ED14-450E-4803-AA06-BD809167CC21}"/>
              </a:ext>
            </a:extLst>
          </p:cNvPr>
          <p:cNvGraphicFramePr>
            <a:graphicFrameLocks noGrp="1"/>
          </p:cNvGraphicFramePr>
          <p:nvPr>
            <p:extLst>
              <p:ext uri="{D42A27DB-BD31-4B8C-83A1-F6EECF244321}">
                <p14:modId xmlns:p14="http://schemas.microsoft.com/office/powerpoint/2010/main" val="3671217477"/>
              </p:ext>
            </p:extLst>
          </p:nvPr>
        </p:nvGraphicFramePr>
        <p:xfrm>
          <a:off x="1411458" y="1095383"/>
          <a:ext cx="6156960" cy="2092934"/>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2779278">
                  <a:extLst>
                    <a:ext uri="{9D8B030D-6E8A-4147-A177-3AD203B41FA5}">
                      <a16:colId xmlns:a16="http://schemas.microsoft.com/office/drawing/2014/main" val="1914825650"/>
                    </a:ext>
                  </a:extLst>
                </a:gridCol>
                <a:gridCol w="2940147">
                  <a:extLst>
                    <a:ext uri="{9D8B030D-6E8A-4147-A177-3AD203B41FA5}">
                      <a16:colId xmlns:a16="http://schemas.microsoft.com/office/drawing/2014/main" val="2910032206"/>
                    </a:ext>
                  </a:extLst>
                </a:gridCol>
              </a:tblGrid>
              <a:tr h="342265">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09095"/>
                  </a:ext>
                </a:extLst>
              </a:tr>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saison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rPr>
                        <a:t>saisons</a:t>
                      </a:r>
                      <a:endParaRPr lang="en-GB" sz="2000" dirty="0">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château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rPr>
                        <a:t>châteaux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lieu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rPr>
                        <a:t>lieux</a:t>
                      </a:r>
                      <a:endParaRPr lang="en-GB" sz="2000" dirty="0">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4542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animal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rPr>
                        <a:t>animaux</a:t>
                      </a:r>
                      <a:endParaRPr lang="en-GB" sz="2000" dirty="0">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43540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cinéma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rPr>
                        <a:t>cinémas</a:t>
                      </a:r>
                      <a:endParaRPr lang="en-GB" sz="2000" dirty="0">
                        <a:solidFill>
                          <a:srgbClr val="FF0066"/>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17648"/>
                  </a:ext>
                </a:extLst>
              </a:tr>
            </a:tbl>
          </a:graphicData>
        </a:graphic>
      </p:graphicFrame>
    </p:spTree>
    <p:extLst>
      <p:ext uri="{BB962C8B-B14F-4D97-AF65-F5344CB8AC3E}">
        <p14:creationId xmlns:p14="http://schemas.microsoft.com/office/powerpoint/2010/main" val="119877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563" y="0"/>
            <a:ext cx="1033981" cy="1033981"/>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51020" y="1297661"/>
            <a:ext cx="9992715" cy="9391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Rewrite each French sentence in the </a:t>
            </a:r>
            <a:r>
              <a:rPr kumimoji="0" lang="en-US" altLang="zh-CN"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negative</a:t>
            </a:r>
            <a:r>
              <a:rPr kumimoji="0" lang="en-US" altLang="zh-CN"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1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0248532" y="1019492"/>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795" y="0"/>
            <a:ext cx="1016365" cy="1019492"/>
          </a:xfrm>
          <a:prstGeom prst="rect">
            <a:avLst/>
          </a:prstGeom>
        </p:spPr>
      </p:pic>
      <p:graphicFrame>
        <p:nvGraphicFramePr>
          <p:cNvPr id="9" name="Table 8">
            <a:extLst>
              <a:ext uri="{FF2B5EF4-FFF2-40B4-BE49-F238E27FC236}">
                <a16:creationId xmlns:a16="http://schemas.microsoft.com/office/drawing/2014/main" id="{21BA672A-01C0-431C-95BC-B09FC48D9ED5}"/>
              </a:ext>
            </a:extLst>
          </p:cNvPr>
          <p:cNvGraphicFramePr>
            <a:graphicFrameLocks noGrp="1"/>
          </p:cNvGraphicFramePr>
          <p:nvPr>
            <p:extLst>
              <p:ext uri="{D42A27DB-BD31-4B8C-83A1-F6EECF244321}">
                <p14:modId xmlns:p14="http://schemas.microsoft.com/office/powerpoint/2010/main" val="1328505767"/>
              </p:ext>
            </p:extLst>
          </p:nvPr>
        </p:nvGraphicFramePr>
        <p:xfrm>
          <a:off x="645916" y="1893667"/>
          <a:ext cx="11027637" cy="1457326"/>
        </p:xfrm>
        <a:graphic>
          <a:graphicData uri="http://schemas.openxmlformats.org/drawingml/2006/table">
            <a:tbl>
              <a:tblPr firstRow="1" firstCol="1" bandRow="1"/>
              <a:tblGrid>
                <a:gridCol w="492096">
                  <a:extLst>
                    <a:ext uri="{9D8B030D-6E8A-4147-A177-3AD203B41FA5}">
                      <a16:colId xmlns:a16="http://schemas.microsoft.com/office/drawing/2014/main" val="3402807586"/>
                    </a:ext>
                  </a:extLst>
                </a:gridCol>
                <a:gridCol w="3054160">
                  <a:extLst>
                    <a:ext uri="{9D8B030D-6E8A-4147-A177-3AD203B41FA5}">
                      <a16:colId xmlns:a16="http://schemas.microsoft.com/office/drawing/2014/main" val="4253246218"/>
                    </a:ext>
                  </a:extLst>
                </a:gridCol>
                <a:gridCol w="7481381">
                  <a:extLst>
                    <a:ext uri="{9D8B030D-6E8A-4147-A177-3AD203B41FA5}">
                      <a16:colId xmlns:a16="http://schemas.microsoft.com/office/drawing/2014/main" val="1882961019"/>
                    </a:ext>
                  </a:extLst>
                </a:gridCol>
              </a:tblGrid>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Tu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visites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le port.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(You visit the port.)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Tu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ne visites pas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le port</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(do not visit)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720719"/>
                  </a:ext>
                </a:extLst>
              </a:tr>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ils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absents.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(They are calm.)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Ils</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fr-FR" sz="2000" b="1" dirty="0">
                          <a:solidFill>
                            <a:srgbClr val="FF0066"/>
                          </a:solidFill>
                          <a:effectLst/>
                          <a:latin typeface="Century Gothic" panose="020B0502020202020204" pitchFamily="34" charset="0"/>
                          <a:ea typeface="SimSun" panose="02010600030101010101" pitchFamily="2" charset="-122"/>
                          <a:cs typeface="Times New Roman" panose="02020603050405020304" pitchFamily="18" charset="0"/>
                        </a:rPr>
                        <a:t>ne sont pas </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absents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(are not)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831215"/>
                  </a:ext>
                </a:extLst>
              </a:tr>
            </a:tbl>
          </a:graphicData>
        </a:graphic>
      </p:graphicFrame>
      <p:sp>
        <p:nvSpPr>
          <p:cNvPr id="20" name="TextBox 19">
            <a:extLst>
              <a:ext uri="{FF2B5EF4-FFF2-40B4-BE49-F238E27FC236}">
                <a16:creationId xmlns:a16="http://schemas.microsoft.com/office/drawing/2014/main" id="{B5F7DED6-75ED-4975-A23E-DB2373BD2409}"/>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34</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197642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919830259"/>
              </p:ext>
            </p:extLst>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together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with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parade, procession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use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teach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go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organise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present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S2_5.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S2_6.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S2_7.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S2_8.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528285107"/>
              </p:ext>
            </p:extLst>
          </p:nvPr>
        </p:nvGraphicFramePr>
        <p:xfrm>
          <a:off x="961292" y="1687868"/>
          <a:ext cx="10269416" cy="3786334"/>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87833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S4_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S4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S4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737967513"/>
              </p:ext>
            </p:extLst>
          </p:nvPr>
        </p:nvGraphicFramePr>
        <p:xfrm>
          <a:off x="961292" y="1719116"/>
          <a:ext cx="10269416" cy="3645365"/>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school subject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068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5.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S4_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S4_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S4_8.wav"/>
            </a:hlinkClick>
            <a:extLst>
              <a:ext uri="{FF2B5EF4-FFF2-40B4-BE49-F238E27FC236}">
                <a16:creationId xmlns:a16="http://schemas.microsoft.com/office/drawing/2014/main" id="{AAD4A40F-74FE-4269-B6B5-F7C9DFBB0CD6}"/>
              </a:ext>
            </a:extLst>
          </p:cNvPr>
          <p:cNvSpPr/>
          <p:nvPr/>
        </p:nvSpPr>
        <p:spPr>
          <a:xfrm>
            <a:off x="1021910" y="475211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J’adore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les lumières.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 love ______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j’arrive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Paris.			__ ____ _______ I’m arriving in Paris.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de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grands pieds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have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trente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-quatre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bâtiments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important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réponse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important ___ _________ an answer.</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arrive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souvent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trop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tôt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________ arrives  ______ 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mange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dehors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Is he eating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magasins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They have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nouveau</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centre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comercial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 ______ ________________ 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Il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passe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deux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là</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____ _________ two days there.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32833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good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question.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question.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He goes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the island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three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Which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the date?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date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thirteen brothers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Everything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small.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petit.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She has a card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for 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Elle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carte 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He has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green bicycle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un _______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He has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long</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Il a _____ __________ longs.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It’s easy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speak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facile de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We have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beach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avons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43</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3816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[1/3]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2666122359"/>
              </p:ext>
            </p:extLst>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montes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cheval.</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créent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sculptures.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portons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uniforme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chantez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chanson.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835430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[2/3]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606960070"/>
              </p:ext>
            </p:extLst>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photo.</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Paris.</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préférez</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le bleu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le rouge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sommes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travailleurs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7211203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7845</TotalTime>
  <Words>5151</Words>
  <Application>Microsoft Office PowerPoint</Application>
  <PresentationFormat>Widescreen</PresentationFormat>
  <Paragraphs>1078</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MS Gothic</vt:lpstr>
      <vt:lpstr>Arial</vt:lpstr>
      <vt:lpstr>Calibri</vt:lpstr>
      <vt:lpstr>Cavolini</vt:lpstr>
      <vt:lpstr>Century Gothic</vt:lpstr>
      <vt:lpstr>Modern Love</vt:lpstr>
      <vt:lpstr>Segoe UI Symbol</vt:lpstr>
      <vt:lpstr>Symbol</vt:lpstr>
      <vt:lpstr>Wingdings</vt:lpstr>
      <vt:lpstr>1_Office Theme</vt:lpstr>
      <vt:lpstr>Saying where you are going and what there is there</vt:lpstr>
      <vt:lpstr>écouter</vt:lpstr>
      <vt:lpstr>écouter</vt:lpstr>
      <vt:lpstr>écouter</vt:lpstr>
      <vt:lpstr>écouter</vt:lpstr>
      <vt:lpstr>lire</vt:lpstr>
      <vt:lpstr>écrire</vt:lpstr>
      <vt:lpstr>lire</vt:lpstr>
      <vt:lpstr>lire</vt:lpstr>
      <vt:lpstr>lire</vt:lpstr>
      <vt:lpstr>lire</vt:lpstr>
      <vt:lpstr>lire</vt:lpstr>
      <vt:lpstr>lire</vt:lpstr>
      <vt:lpstr>lire</vt:lpstr>
      <vt:lpstr>PowerPoint Presentation</vt:lpstr>
      <vt:lpstr>Au revoir !</vt:lpstr>
      <vt:lpstr>écouter</vt:lpstr>
      <vt:lpstr>écouter</vt:lpstr>
      <vt:lpstr>écouter</vt:lpstr>
      <vt:lpstr>écouter</vt:lpstr>
      <vt:lpstr>lire</vt:lpstr>
      <vt:lpstr>écrire</vt:lpstr>
      <vt:lpstr>lire</vt:lpstr>
      <vt:lpstr>lire</vt:lpstr>
      <vt:lpstr>lire</vt:lpstr>
      <vt:lpstr>lire</vt:lpstr>
      <vt:lpstr>lire</vt:lpstr>
      <vt:lpstr>lire</vt:lpstr>
      <vt:lpstr>lire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244</cp:revision>
  <dcterms:created xsi:type="dcterms:W3CDTF">2021-07-02T19:27:01Z</dcterms:created>
  <dcterms:modified xsi:type="dcterms:W3CDTF">2023-03-07T04:56:57Z</dcterms:modified>
</cp:coreProperties>
</file>