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20" r:id="rId3"/>
    <p:sldMasterId id="2147483733" r:id="rId4"/>
  </p:sldMasterIdLst>
  <p:notesMasterIdLst>
    <p:notesMasterId r:id="rId19"/>
  </p:notesMasterIdLst>
  <p:sldIdLst>
    <p:sldId id="257" r:id="rId5"/>
    <p:sldId id="277" r:id="rId6"/>
    <p:sldId id="510" r:id="rId7"/>
    <p:sldId id="363" r:id="rId8"/>
    <p:sldId id="364" r:id="rId9"/>
    <p:sldId id="365" r:id="rId10"/>
    <p:sldId id="366" r:id="rId11"/>
    <p:sldId id="367" r:id="rId12"/>
    <p:sldId id="368" r:id="rId13"/>
    <p:sldId id="508" r:id="rId14"/>
    <p:sldId id="511" r:id="rId15"/>
    <p:sldId id="358" r:id="rId16"/>
    <p:sldId id="357" r:id="rId17"/>
    <p:sldId id="50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498" autoAdjust="0"/>
  </p:normalViewPr>
  <p:slideViewPr>
    <p:cSldViewPr snapToGrid="0">
      <p:cViewPr varScale="1">
        <p:scale>
          <a:sx n="83" d="100"/>
          <a:sy n="83" d="100"/>
        </p:scale>
        <p:origin x="1536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</a:t>
            </a: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[u] vs [ou]: tu [12] nous [31]</a:t>
            </a:r>
          </a:p>
          <a:p>
            <a:pPr marL="216000" indent="-216000">
              <a:lnSpc>
                <a:spcPct val="100000"/>
              </a:lnSpc>
            </a:pPr>
            <a:endParaRPr lang="it-IT" sz="18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 words in bold)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êtes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vous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[50]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ensemble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[124]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tôt </a:t>
            </a:r>
            <a:r>
              <a:rPr lang="fr-FR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[513] en retard [1279] ici [167] là [109] pour [10]</a:t>
            </a:r>
            <a:endParaRPr lang="it-IT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sommes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nous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allemand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[844]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espagnol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[1666] amusant [4695] calme [1731] différent [350] difficile [296] facile [822] important [215] indépendant [954] jeune [152]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malade [1066] méchant [3184] prudent [1529] seul [102]</a:t>
            </a:r>
          </a:p>
          <a:p>
            <a:pPr marL="216000" indent="-216000">
              <a:lnSpc>
                <a:spcPct val="100000"/>
              </a:lnSpc>
            </a:pP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détester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[2898] écouter [429]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étudier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[960] lire [278] parler [106]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parts of the verb to be and different adjectives.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Pupils observe the forms and adjective </a:t>
            </a:r>
            <a:r>
              <a:rPr lang="en-GB" baseline="0" dirty="0"/>
              <a:t>whose numbers correspond to the respective dice, then translate them to make a short sentence. (For ‘je’, they should make the adjective agree for them). They say the answer chorally.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correct sentence.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combinations have been tried.</a:t>
            </a:r>
          </a:p>
          <a:p>
            <a:endParaRPr lang="en-GB" sz="1800" b="1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Nirmala UI" panose="020B0502040204020203" pitchFamily="34" charset="0"/>
            </a:endParaRPr>
          </a:p>
          <a:p>
            <a:r>
              <a:rPr lang="en-GB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ANSWERS:</a:t>
            </a:r>
          </a:p>
          <a:p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Elle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espagnole.</a:t>
            </a:r>
            <a:endParaRPr lang="en-GB" sz="1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Il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est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allemand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Je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suis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différent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|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différente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!</a:t>
            </a:r>
            <a:endParaRPr lang="en-GB" sz="1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Tu es important |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importante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sz="1800" b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Nous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sommes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ensemble.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Vous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êtes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seuls</a:t>
            </a:r>
            <a:r>
              <a:rPr lang="en-GB" sz="18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.</a:t>
            </a:r>
            <a:endParaRPr lang="en-GB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Use this recap slides before Follow up 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recap feminine plural adjective agreement which was introduced in week 2.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the English sentence meanings.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remind pupils about SFC.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Remind pupils that masculine endings are used when the group described is all boys or a mixture of boys and girls.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918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parts of </a:t>
            </a:r>
            <a:r>
              <a:rPr lang="en-GB" b="0" i="1" dirty="0"/>
              <a:t>être</a:t>
            </a:r>
            <a:r>
              <a:rPr lang="en-GB" b="0" dirty="0"/>
              <a:t> and adjective agreement.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write the sentences in French.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responses orally from the class.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written versions.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individual SSC [u]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 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words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 and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nous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’(with gestures,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students to repeat 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)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ii) 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</a:t>
            </a:r>
            <a:r>
              <a:rPr lang="en-GB" sz="1200" b="0" strike="noStrike" spc="-1" dirty="0" err="1">
                <a:latin typeface="Arial"/>
              </a:rPr>
              <a:t>breastroke</a:t>
            </a:r>
            <a:r>
              <a:rPr lang="en-GB" sz="1200" b="0" strike="noStrike" spc="-1" dirty="0">
                <a:latin typeface="Arial"/>
              </a:rPr>
              <a:t>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between the SSC [u] and [</a:t>
            </a:r>
            <a:r>
              <a:rPr lang="en-GB" b="0" dirty="0" err="1"/>
              <a:t>ou</a:t>
            </a:r>
            <a:r>
              <a:rPr lang="en-GB" b="0" dirty="0"/>
              <a:t>]; to provide the additional opportunity to practise written transcription of previously taught whole words.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number to listen to the word.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Write [u] or [</a:t>
            </a:r>
            <a:r>
              <a:rPr lang="en-GB" dirty="0" err="1"/>
              <a:t>ou</a:t>
            </a:r>
            <a:r>
              <a:rPr lang="en-GB" dirty="0"/>
              <a:t>] (and / or the full word).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After all items 1-9 have been heard, elicit the response from pupils (i.e. they say [u] or [</a:t>
            </a:r>
            <a:r>
              <a:rPr lang="en-GB" dirty="0" err="1"/>
              <a:t>ou</a:t>
            </a:r>
            <a:r>
              <a:rPr lang="en-GB" dirty="0"/>
              <a:t>] and/or the full word).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the written word and elicit the English meaning.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1. prudent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Salut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3. </a:t>
            </a:r>
            <a:r>
              <a:rPr lang="en-GB" dirty="0" err="1"/>
              <a:t>groupe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peluche</a:t>
            </a:r>
            <a:br>
              <a:rPr lang="en-GB" dirty="0"/>
            </a:br>
            <a:r>
              <a:rPr lang="en-GB" dirty="0"/>
              <a:t>5. </a:t>
            </a:r>
            <a:r>
              <a:rPr lang="en-GB" dirty="0" err="1"/>
              <a:t>amusant</a:t>
            </a:r>
            <a:br>
              <a:rPr lang="en-GB" dirty="0"/>
            </a:br>
            <a:r>
              <a:rPr lang="en-GB" dirty="0"/>
              <a:t>6. </a:t>
            </a:r>
            <a:r>
              <a:rPr lang="en-GB" dirty="0" err="1"/>
              <a:t>courageux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7. </a:t>
            </a:r>
            <a:r>
              <a:rPr lang="en-GB" dirty="0" err="1"/>
              <a:t>cousine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8. bonjour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9. </a:t>
            </a:r>
            <a:r>
              <a:rPr lang="en-GB" dirty="0" err="1"/>
              <a:t>étudier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Frequency of unknown words and cognates:</a:t>
            </a: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aventure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[209]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calculer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[2331] couleur [1211] culture [913]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groupe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[187]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publicité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[2110] </a:t>
            </a:r>
            <a:r>
              <a:rPr lang="en-GB" sz="1200" b="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soupe</a:t>
            </a:r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[4563] souvenir [616] urgent [2179]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Source: </a:t>
            </a:r>
            <a:r>
              <a:rPr lang="en-GB" b="0" i="0" dirty="0" err="1"/>
              <a:t>Londsale</a:t>
            </a:r>
            <a:r>
              <a:rPr lang="en-GB" b="0" i="0" dirty="0"/>
              <a:t>, D., &amp; Le Bras, Y.  (2009). A Frequency Dictionary of French: Core vocabulary for learners London: Routledge.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97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(6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</a:t>
            </a:r>
            <a:r>
              <a:rPr lang="en-GB" b="0" baseline="0" dirty="0"/>
              <a:t>practise oral sentence building, deciding between the target features of nous </a:t>
            </a:r>
            <a:r>
              <a:rPr lang="en-GB" b="0" baseline="0" dirty="0" err="1"/>
              <a:t>sommes</a:t>
            </a:r>
            <a:r>
              <a:rPr lang="en-GB" b="0" baseline="0" dirty="0"/>
              <a:t> and </a:t>
            </a:r>
            <a:r>
              <a:rPr lang="en-GB" b="0" baseline="0" dirty="0" err="1"/>
              <a:t>vous</a:t>
            </a:r>
            <a:r>
              <a:rPr lang="en-GB" b="0" baseline="0" dirty="0"/>
              <a:t> </a:t>
            </a:r>
            <a:r>
              <a:rPr lang="en-GB" b="0" baseline="0" dirty="0" err="1"/>
              <a:t>êtes</a:t>
            </a:r>
            <a:r>
              <a:rPr lang="en-GB" b="0" baseline="0" dirty="0"/>
              <a:t> and different vocabulary from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GB" b="1" baseline="0" dirty="0"/>
              <a:t>Procedure</a:t>
            </a:r>
            <a:r>
              <a:rPr lang="en-GB" b="0" baseline="0" dirty="0"/>
              <a:t>:</a:t>
            </a:r>
          </a:p>
          <a:p>
            <a:r>
              <a:rPr lang="en-GB" dirty="0"/>
              <a:t>1. Click for English sentence and French prompt words.</a:t>
            </a:r>
            <a:br>
              <a:rPr lang="en-GB" dirty="0"/>
            </a:br>
            <a:r>
              <a:rPr lang="en-GB" dirty="0"/>
              <a:t>2. Click Début to start the timer.</a:t>
            </a:r>
          </a:p>
          <a:p>
            <a:r>
              <a:rPr lang="en-GB" dirty="0"/>
              <a:t>3. Pupils select from the words given to create and say the sentence out loud before the time elapses.</a:t>
            </a:r>
            <a:br>
              <a:rPr lang="en-GB" dirty="0"/>
            </a:br>
            <a:r>
              <a:rPr lang="en-GB" dirty="0"/>
              <a:t>4. Click for the French sentence to appear.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fr-FR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êtes méchants mais jeunes.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sommes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aujourd’hui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55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ensemble à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l'école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140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Nous sommes allemands mais vous êtes espagnols.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726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es calme mais tu es aussi amusant.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11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[6/6]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Answer:</a:t>
            </a:r>
            <a:br>
              <a:rPr lang="en-GB" dirty="0"/>
            </a:b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Vous êtes en retard mais vous êtes ici.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19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84793-0276-4887-9D14-E3884C582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4C8930-A517-40FD-A1C5-66E459206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F3FDC-C003-409F-8588-8EB4C19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F13B2-B480-4A46-93D6-0683093F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F36F-645E-488A-BF7C-00ECB8DBC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92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6AFB7-8D41-4397-BA47-3DB9FEE4E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FE4E1-A258-4387-8A73-5C5096D09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5A11-7474-4794-8E00-E31DBFECE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6182D-0F12-4397-837C-5B8C5EB8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B5153-0F35-473A-9075-F6ECE4D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664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E1BE4-7E1F-4E87-9A8F-7E2CDE58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53E92B-B4DD-4653-8B0B-40E4FF269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9F4B5-EA63-43C1-922E-4A3BFABC5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98D9-693C-4EB2-AFDB-24A36CB6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E4867-E074-4B17-98E8-B6C6AA11C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910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F8FF-1C83-4DE3-A743-315E1B66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8F809-E869-4080-8D87-67F406BC5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F79685-5EA3-463F-9658-17DA4B43C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41A9D-40EC-402C-8526-31C380F8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03590-BE81-41D1-9591-2D2D886A6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74407-368D-4CC7-AFC7-18E714AFF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091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E73F0-7572-4CBC-AD0D-878FC6E8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11B90-A1CD-4217-9893-3CB055449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7552F-C69A-41BB-984B-B8B6342D4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74689D-763C-4CF8-9358-7CC0C0CDE7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5CF4C-A402-4F83-AFE9-B680232E77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01C1-93F6-45C5-88EE-3E01EABCE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1F3F5-DF28-445F-B90D-C4CEF006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94256-FAEC-4BF3-9EF8-879020F1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4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6C2C8-7C1B-4D71-AEF1-388E8157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D9DFC7-96E5-4D12-A332-4787850FA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D762C-1DC3-4E63-BD4B-68D821FB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C63DE-A88F-495A-93FC-C2D739F16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718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4473DF-065F-4775-8447-ED108DBEA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BF039-33A1-4515-9501-162014CD9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9195C-B987-4064-A671-F0FD4183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343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C200D-A2C3-4172-8E15-A285531A8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9980-F686-4FA8-AF4A-62201B7A2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6A67B-C712-40C6-9E89-176B48FC7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1D8-CD57-405F-8CB9-8E704387A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140DA6-D705-4490-B8D4-29E55A4C9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382BF-5A58-41E8-AC9E-EE824C50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0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D5E4-700F-4C0E-B0AA-9A1A5AF6C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A36C5-EE27-4C78-8E9B-880BC6986C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FA3C-E3F9-4DE2-B3A7-2DA97DED9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DC04A-6FCA-48DC-A027-14A7ECE27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07F1A-D087-47B5-B49C-FBA6DB22E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8715E-20C5-467F-8E7C-665120E75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37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2BEF6-E4A8-495D-A930-B250B192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B2EE-B3E9-48C1-81D3-F70003CD0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B9E42-DFCB-4ED5-A1CA-85B9B935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D0D3-B74D-40F6-8752-49A73C22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B2849-C0E8-4AE6-9AB6-24FB66B2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7611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3B0E5-4E59-440D-AA70-48B75CA07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C8BEC-CA0C-4FC2-8283-BC6D9B2A1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91C3A-12E1-45E6-8C8A-79F5FCBE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3ACD4-4A57-46FC-8957-BF397DFD8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8E4B3-DC5E-4DBE-98CA-F5D611B87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844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96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354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112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2357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202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354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63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61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4479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78509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57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0256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3131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2517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148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7430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254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9247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898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8790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65025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66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205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BC1E97-5D30-407C-B6F9-51269FCD8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F46D7-E06B-4C56-964A-3E3AA7E5E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8955D-CCAD-473D-ACF5-5FF644612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B50D9-C9D9-4C29-A1E6-BDE2ED4F854E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BFFE-4890-4F4F-A099-6639F23C6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1B3AA-F93E-4F6E-9D3C-54422F946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A82E7-321E-46C6-B2B5-46EDFBFBAD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28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683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4592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13" Type="http://schemas.openxmlformats.org/officeDocument/2006/relationships/image" Target="../media/image18.png"/><Relationship Id="rId18" Type="http://schemas.openxmlformats.org/officeDocument/2006/relationships/image" Target="../media/image22.gif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12" Type="http://schemas.openxmlformats.org/officeDocument/2006/relationships/image" Target="../media/image17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25.wav"/><Relationship Id="rId11" Type="http://schemas.openxmlformats.org/officeDocument/2006/relationships/image" Target="../media/image16.png"/><Relationship Id="rId5" Type="http://schemas.openxmlformats.org/officeDocument/2006/relationships/audio" Target="../media/audio24.wav"/><Relationship Id="rId15" Type="http://schemas.openxmlformats.org/officeDocument/2006/relationships/image" Target="../media/image20.png"/><Relationship Id="rId10" Type="http://schemas.openxmlformats.org/officeDocument/2006/relationships/image" Target="../media/image12.svg"/><Relationship Id="rId19" Type="http://schemas.openxmlformats.org/officeDocument/2006/relationships/audio" Target="../media/audio28.wav"/><Relationship Id="rId4" Type="http://schemas.openxmlformats.org/officeDocument/2006/relationships/audio" Target="../media/audio23.wav"/><Relationship Id="rId9" Type="http://schemas.openxmlformats.org/officeDocument/2006/relationships/image" Target="../media/image11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9.wav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audio" Target="../media/audio30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1.wav"/><Relationship Id="rId7" Type="http://schemas.openxmlformats.org/officeDocument/2006/relationships/audio" Target="../media/audio3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4.wav"/><Relationship Id="rId11" Type="http://schemas.openxmlformats.org/officeDocument/2006/relationships/audio" Target="../media/audio36.wav"/><Relationship Id="rId5" Type="http://schemas.openxmlformats.org/officeDocument/2006/relationships/audio" Target="../media/audio33.wav"/><Relationship Id="rId10" Type="http://schemas.openxmlformats.org/officeDocument/2006/relationships/image" Target="../media/image12.svg"/><Relationship Id="rId4" Type="http://schemas.openxmlformats.org/officeDocument/2006/relationships/audio" Target="../media/audio32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kv"/><Relationship Id="rId13" Type="http://schemas.openxmlformats.org/officeDocument/2006/relationships/audio" Target="../media/audio3.wav"/><Relationship Id="rId18" Type="http://schemas.openxmlformats.org/officeDocument/2006/relationships/image" Target="../media/image6.png"/><Relationship Id="rId3" Type="http://schemas.microsoft.com/office/2007/relationships/media" Target="../media/media2.mkv"/><Relationship Id="rId21" Type="http://schemas.openxmlformats.org/officeDocument/2006/relationships/image" Target="../media/image9.png"/><Relationship Id="rId7" Type="http://schemas.microsoft.com/office/2007/relationships/media" Target="../media/media4.mkv"/><Relationship Id="rId12" Type="http://schemas.openxmlformats.org/officeDocument/2006/relationships/audio" Target="../media/audio2.wav"/><Relationship Id="rId17" Type="http://schemas.openxmlformats.org/officeDocument/2006/relationships/image" Target="../media/image5.png"/><Relationship Id="rId2" Type="http://schemas.openxmlformats.org/officeDocument/2006/relationships/video" Target="../media/media1.mkv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microsoft.com/office/2007/relationships/media" Target="../media/media1.mkv"/><Relationship Id="rId6" Type="http://schemas.openxmlformats.org/officeDocument/2006/relationships/video" Target="../media/media3.mkv"/><Relationship Id="rId11" Type="http://schemas.openxmlformats.org/officeDocument/2006/relationships/audio" Target="../media/audio1.wav"/><Relationship Id="rId5" Type="http://schemas.microsoft.com/office/2007/relationships/media" Target="../media/media3.mkv"/><Relationship Id="rId15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7.png"/><Relationship Id="rId4" Type="http://schemas.openxmlformats.org/officeDocument/2006/relationships/video" Target="../media/media2.mkv"/><Relationship Id="rId9" Type="http://schemas.openxmlformats.org/officeDocument/2006/relationships/slideLayout" Target="../slideLayouts/slideLayout24.xml"/><Relationship Id="rId1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1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40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5" Type="http://schemas.openxmlformats.org/officeDocument/2006/relationships/audio" Target="../media/audio14.wav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audio" Target="../media/audio16.wav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Interactions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FC2D8DC-1122-4080-80E4-9796D9D6EE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FC3F7"/>
              </a:clrFrom>
              <a:clrTo>
                <a:srgbClr val="4FC3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4" y="1265874"/>
            <a:ext cx="3845557" cy="21631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F7CFB3-E285-4823-B8F4-CAF43E0682F6}"/>
              </a:ext>
            </a:extLst>
          </p:cNvPr>
          <p:cNvSpPr txBox="1"/>
          <p:nvPr/>
        </p:nvSpPr>
        <p:spPr>
          <a:xfrm rot="349106">
            <a:off x="254201" y="3191871"/>
            <a:ext cx="3805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Échange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en</a:t>
            </a:r>
            <a:r>
              <a:rPr lang="en-GB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en-GB" sz="3200" b="1" dirty="0" err="1">
                <a:solidFill>
                  <a:schemeClr val="bg1"/>
                </a:solidFill>
                <a:latin typeface="Segoe Print" panose="02000600000000000000" pitchFamily="2" charset="0"/>
              </a:rPr>
              <a:t>ligne</a:t>
            </a:r>
            <a:endParaRPr lang="en-GB" sz="3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F3AA0B-A35D-4B74-93C2-8C6BAB30E521}"/>
              </a:ext>
            </a:extLst>
          </p:cNvPr>
          <p:cNvSpPr txBox="1"/>
          <p:nvPr/>
        </p:nvSpPr>
        <p:spPr>
          <a:xfrm>
            <a:off x="9993745" y="6497904"/>
            <a:ext cx="219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5CB9D094-E4A9-4564-AE4C-1EC7F6D4B0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7380" y="-90663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CCD8C90B-FCCD-4AF6-AE37-F928AD6FC0AD}"/>
              </a:ext>
            </a:extLst>
          </p:cNvPr>
          <p:cNvSpPr/>
          <p:nvPr/>
        </p:nvSpPr>
        <p:spPr>
          <a:xfrm>
            <a:off x="4167150" y="83339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9F610894-15E2-4E34-A65C-C5643B46A31D}"/>
              </a:ext>
            </a:extLst>
          </p:cNvPr>
          <p:cNvSpPr/>
          <p:nvPr/>
        </p:nvSpPr>
        <p:spPr>
          <a:xfrm>
            <a:off x="5047241" y="1237276"/>
            <a:ext cx="5852047" cy="993394"/>
          </a:xfrm>
          <a:prstGeom prst="roundRect">
            <a:avLst/>
          </a:prstGeom>
          <a:solidFill>
            <a:srgbClr val="FFF3FF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2" name="Picture 14" descr="number 5 on dice - Clip Art Library">
            <a:extLst>
              <a:ext uri="{FF2B5EF4-FFF2-40B4-BE49-F238E27FC236}">
                <a16:creationId xmlns:a16="http://schemas.microsoft.com/office/drawing/2014/main" id="{DAF45EC3-435C-40F0-A966-851A34EE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149" y="26250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" descr="dice clipart six - Clip Art Library">
            <a:extLst>
              <a:ext uri="{FF2B5EF4-FFF2-40B4-BE49-F238E27FC236}">
                <a16:creationId xmlns:a16="http://schemas.microsoft.com/office/drawing/2014/main" id="{CC1E0F1F-2824-4404-9DB9-5CA63246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26659" y="264927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3B441EA6-2BBC-44E2-8992-FBC85787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48" y="262117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A620BF64-FAD8-4031-AC62-A0D84FAD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96" y="26113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24" descr="Dice Faces Png - Clip Art Library">
            <a:extLst>
              <a:ext uri="{FF2B5EF4-FFF2-40B4-BE49-F238E27FC236}">
                <a16:creationId xmlns:a16="http://schemas.microsoft.com/office/drawing/2014/main" id="{65303893-CDBE-45BC-92D2-76C580DE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049" y="262117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8" descr="dice face 2 png - Clip Art Library">
            <a:extLst>
              <a:ext uri="{FF2B5EF4-FFF2-40B4-BE49-F238E27FC236}">
                <a16:creationId xmlns:a16="http://schemas.microsoft.com/office/drawing/2014/main" id="{18E231ED-AE3A-40E3-B11E-44FAA9CE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659" y="2624388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496CA718-5A79-467C-8AF0-09EAA580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135" y="263418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9" name="Table 7">
            <a:extLst>
              <a:ext uri="{FF2B5EF4-FFF2-40B4-BE49-F238E27FC236}">
                <a16:creationId xmlns:a16="http://schemas.microsoft.com/office/drawing/2014/main" id="{1EE5F884-42A3-4B28-8171-E653E9B30D12}"/>
              </a:ext>
            </a:extLst>
          </p:cNvPr>
          <p:cNvGraphicFramePr>
            <a:graphicFrameLocks noGrp="1"/>
          </p:cNvGraphicFramePr>
          <p:nvPr/>
        </p:nvGraphicFramePr>
        <p:xfrm>
          <a:off x="4821366" y="3325851"/>
          <a:ext cx="3318906" cy="3200400"/>
        </p:xfrm>
        <a:graphic>
          <a:graphicData uri="http://schemas.openxmlformats.org/drawingml/2006/table">
            <a:tbl>
              <a:tblPr firstRow="1" bandRow="1"/>
              <a:tblGrid>
                <a:gridCol w="55950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759406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I 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you are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she 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1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he is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35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we are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you (all) are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190" name="Table 7">
            <a:extLst>
              <a:ext uri="{FF2B5EF4-FFF2-40B4-BE49-F238E27FC236}">
                <a16:creationId xmlns:a16="http://schemas.microsoft.com/office/drawing/2014/main" id="{0504666A-EB71-4055-9724-A64A7F8CF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679018"/>
              </p:ext>
            </p:extLst>
          </p:nvPr>
        </p:nvGraphicFramePr>
        <p:xfrm>
          <a:off x="8224967" y="3325851"/>
          <a:ext cx="2587424" cy="3200400"/>
        </p:xfrm>
        <a:graphic>
          <a:graphicData uri="http://schemas.openxmlformats.org/drawingml/2006/table">
            <a:tbl>
              <a:tblPr firstRow="1" bandRow="1"/>
              <a:tblGrid>
                <a:gridCol w="436187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151237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German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important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different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together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40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Spanish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alone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191" name="Picture 24" descr="Dice Faces Png - Clip Art Library">
            <a:extLst>
              <a:ext uri="{FF2B5EF4-FFF2-40B4-BE49-F238E27FC236}">
                <a16:creationId xmlns:a16="http://schemas.microsoft.com/office/drawing/2014/main" id="{042A0005-D7B3-479A-8453-8A474162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986" y="261822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6BC39AF9-A838-474F-8C63-F5F5727CE174}"/>
              </a:ext>
            </a:extLst>
          </p:cNvPr>
          <p:cNvSpPr txBox="1"/>
          <p:nvPr/>
        </p:nvSpPr>
        <p:spPr>
          <a:xfrm>
            <a:off x="5165697" y="1500787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espagnole.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A3BFD63-EA56-4329-B27F-EF17CA101383}"/>
              </a:ext>
            </a:extLst>
          </p:cNvPr>
          <p:cNvSpPr txBox="1"/>
          <p:nvPr/>
        </p:nvSpPr>
        <p:spPr>
          <a:xfrm>
            <a:off x="5197257" y="1514487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allemand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142D9F1-598E-41A4-936B-68A60DB4E35F}"/>
              </a:ext>
            </a:extLst>
          </p:cNvPr>
          <p:cNvSpPr txBox="1"/>
          <p:nvPr/>
        </p:nvSpPr>
        <p:spPr>
          <a:xfrm>
            <a:off x="5078800" y="1541598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différent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|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différente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D743447A-824D-4B48-94A6-51F4CFF5936A}"/>
              </a:ext>
            </a:extLst>
          </p:cNvPr>
          <p:cNvSpPr txBox="1"/>
          <p:nvPr/>
        </p:nvSpPr>
        <p:spPr>
          <a:xfrm>
            <a:off x="5263139" y="1532152"/>
            <a:ext cx="592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es important |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importante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4248AE1-5042-4D2D-98A4-B3D55AD6EBD4}"/>
              </a:ext>
            </a:extLst>
          </p:cNvPr>
          <p:cNvSpPr txBox="1"/>
          <p:nvPr/>
        </p:nvSpPr>
        <p:spPr>
          <a:xfrm>
            <a:off x="5122249" y="1507556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sommes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ensemble.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8982582-43B1-4D17-8DDA-4F1B05541D69}"/>
              </a:ext>
            </a:extLst>
          </p:cNvPr>
          <p:cNvSpPr txBox="1"/>
          <p:nvPr/>
        </p:nvSpPr>
        <p:spPr>
          <a:xfrm>
            <a:off x="5272265" y="1589240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êtes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seuls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98" name="Picture 28" descr="dice face 2 png - Clip Art Library">
            <a:extLst>
              <a:ext uri="{FF2B5EF4-FFF2-40B4-BE49-F238E27FC236}">
                <a16:creationId xmlns:a16="http://schemas.microsoft.com/office/drawing/2014/main" id="{700067D9-844E-475E-9969-3EFB0E10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96" y="26387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4" descr="number 5 on dice - Clip Art Library">
            <a:extLst>
              <a:ext uri="{FF2B5EF4-FFF2-40B4-BE49-F238E27FC236}">
                <a16:creationId xmlns:a16="http://schemas.microsoft.com/office/drawing/2014/main" id="{062CC5C8-2860-46E6-BF65-0EE3178A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15" y="264111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99068F0-623C-4FF2-9784-EE51A732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510" y="2608157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18" descr="dice clipart six - Clip Art Library">
            <a:extLst>
              <a:ext uri="{FF2B5EF4-FFF2-40B4-BE49-F238E27FC236}">
                <a16:creationId xmlns:a16="http://schemas.microsoft.com/office/drawing/2014/main" id="{8D0DCD4B-B9CC-4220-A600-F59762EC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74226" y="264111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03800C6C-3C05-4F54-B102-192624A364FE}"/>
              </a:ext>
            </a:extLst>
          </p:cNvPr>
          <p:cNvSpPr txBox="1"/>
          <p:nvPr/>
        </p:nvSpPr>
        <p:spPr>
          <a:xfrm>
            <a:off x="58456" y="804806"/>
            <a:ext cx="4713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J-M is using a game to practise his English and French.  What does he have to say in 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French?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A person wearing a striped shirt&#10;&#10;Description automatically generated with medium confidence">
            <a:extLst>
              <a:ext uri="{FF2B5EF4-FFF2-40B4-BE49-F238E27FC236}">
                <a16:creationId xmlns:a16="http://schemas.microsoft.com/office/drawing/2014/main" id="{9D75ED70-2CC9-4E3A-A525-CFCDF9BF8F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63" y="3590006"/>
            <a:ext cx="3218479" cy="3267994"/>
          </a:xfrm>
          <a:prstGeom prst="rect">
            <a:avLst/>
          </a:prstGeom>
        </p:spPr>
      </p:pic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2B7D93BB-BD86-41C6-B9EC-25F97B3916BB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TextBox 36">
            <a:hlinkClick r:id="" action="ppaction://noaction">
              <a:snd r:embed="rId19" name="T1_W5F_9.1.wav"/>
            </a:hlinkClick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4167150" y="62935"/>
            <a:ext cx="3603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8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F_9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F_9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F_9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F_9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F_9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7267988" cy="570224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Describing more than one [2/2]</a:t>
            </a:r>
            <a:endParaRPr lang="en-GB" sz="3600" dirty="0"/>
          </a:p>
        </p:txBody>
      </p:sp>
      <p:sp>
        <p:nvSpPr>
          <p:cNvPr id="44" name="Oval Callout 22">
            <a:extLst>
              <a:ext uri="{FF2B5EF4-FFF2-40B4-BE49-F238E27FC236}">
                <a16:creationId xmlns:a16="http://schemas.microsoft.com/office/drawing/2014/main" id="{C1A950EA-A230-4FFD-AAEB-C893AD51DDA4}"/>
              </a:ext>
            </a:extLst>
          </p:cNvPr>
          <p:cNvSpPr/>
          <p:nvPr/>
        </p:nvSpPr>
        <p:spPr>
          <a:xfrm>
            <a:off x="7898624" y="2324070"/>
            <a:ext cx="3487696" cy="1524291"/>
          </a:xfrm>
          <a:prstGeom prst="wedgeEllipseCallout">
            <a:avLst>
              <a:gd name="adj1" fmla="val -89321"/>
              <a:gd name="adj2" fmla="val 67452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-s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on the end is silent but the –e makes you pronounce the –t. 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2235587-3C62-4E89-8F25-91C49E8111ED}"/>
              </a:ext>
            </a:extLst>
          </p:cNvPr>
          <p:cNvSpPr/>
          <p:nvPr/>
        </p:nvSpPr>
        <p:spPr>
          <a:xfrm>
            <a:off x="140760" y="891874"/>
            <a:ext cx="10307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know that many adjectives add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describe a feminine noun.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048B11-66CB-4967-A764-429B25E4CC31}"/>
              </a:ext>
            </a:extLst>
          </p:cNvPr>
          <p:cNvSpPr txBox="1"/>
          <p:nvPr/>
        </p:nvSpPr>
        <p:spPr>
          <a:xfrm>
            <a:off x="1643480" y="176537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EE6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873ADC-04B7-4D2B-9763-EC1BBD338F83}"/>
              </a:ext>
            </a:extLst>
          </p:cNvPr>
          <p:cNvSpPr txBox="1"/>
          <p:nvPr/>
        </p:nvSpPr>
        <p:spPr>
          <a:xfrm>
            <a:off x="5751836" y="1794300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(a girl)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 pleased.</a:t>
            </a:r>
          </a:p>
        </p:txBody>
      </p:sp>
      <p:sp>
        <p:nvSpPr>
          <p:cNvPr id="36" name="Oval Callout 22">
            <a:extLst>
              <a:ext uri="{FF2B5EF4-FFF2-40B4-BE49-F238E27FC236}">
                <a16:creationId xmlns:a16="http://schemas.microsoft.com/office/drawing/2014/main" id="{AC9B220F-949A-4894-B95F-B3D5AEF5885D}"/>
              </a:ext>
            </a:extLst>
          </p:cNvPr>
          <p:cNvSpPr/>
          <p:nvPr/>
        </p:nvSpPr>
        <p:spPr>
          <a:xfrm>
            <a:off x="140760" y="4758616"/>
            <a:ext cx="3843411" cy="2028092"/>
          </a:xfrm>
          <a:prstGeom prst="wedgeEllipseCallout">
            <a:avLst>
              <a:gd name="adj1" fmla="val 38305"/>
              <a:gd name="adj2" fmla="val -26467"/>
            </a:avLst>
          </a:prstGeom>
          <a:solidFill>
            <a:schemeClr val="accent3">
              <a:lumMod val="75000"/>
            </a:schemeClr>
          </a:solidFill>
          <a:ln w="3175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If there is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mix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male and female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</a:rPr>
              <a:t> people in the group, we use the masculine plural adjective.</a:t>
            </a:r>
          </a:p>
        </p:txBody>
      </p:sp>
      <p:pic>
        <p:nvPicPr>
          <p:cNvPr id="41" name="Picture 2" descr="Quiet Sign Clip Art">
            <a:extLst>
              <a:ext uri="{FF2B5EF4-FFF2-40B4-BE49-F238E27FC236}">
                <a16:creationId xmlns:a16="http://schemas.microsoft.com/office/drawing/2014/main" id="{1569DDF5-088E-460B-A892-E78218AD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98124"/>
            <a:ext cx="326937" cy="46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rcle&#10;&#10;Description automatically generated">
            <a:extLst>
              <a:ext uri="{FF2B5EF4-FFF2-40B4-BE49-F238E27FC236}">
                <a16:creationId xmlns:a16="http://schemas.microsoft.com/office/drawing/2014/main" id="{B5101E7A-849B-4D2C-A44A-A842337DE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1" y="1386961"/>
            <a:ext cx="1225476" cy="10428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D495AA-4A00-4007-BAB6-C19AE6E84611}"/>
              </a:ext>
            </a:extLst>
          </p:cNvPr>
          <p:cNvSpPr/>
          <p:nvPr/>
        </p:nvSpPr>
        <p:spPr>
          <a:xfrm>
            <a:off x="140760" y="2845250"/>
            <a:ext cx="7827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 feminine noun is plural, add -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-s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adjective:</a:t>
            </a:r>
          </a:p>
        </p:txBody>
      </p:sp>
      <p:pic>
        <p:nvPicPr>
          <p:cNvPr id="19" name="Picture 18" descr="Circle&#10;&#10;Description automatically generated">
            <a:extLst>
              <a:ext uri="{FF2B5EF4-FFF2-40B4-BE49-F238E27FC236}">
                <a16:creationId xmlns:a16="http://schemas.microsoft.com/office/drawing/2014/main" id="{349CEFA5-0B78-483D-87DC-0DDA2E642D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" y="3828902"/>
            <a:ext cx="1142532" cy="972287"/>
          </a:xfrm>
          <a:prstGeom prst="rect">
            <a:avLst/>
          </a:prstGeom>
        </p:spPr>
      </p:pic>
      <p:pic>
        <p:nvPicPr>
          <p:cNvPr id="20" name="Picture 19" descr="Circle&#10;&#10;Description automatically generated">
            <a:extLst>
              <a:ext uri="{FF2B5EF4-FFF2-40B4-BE49-F238E27FC236}">
                <a16:creationId xmlns:a16="http://schemas.microsoft.com/office/drawing/2014/main" id="{A985CC34-D7A2-4B8F-B4C8-77A427AB9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8" y="3817801"/>
            <a:ext cx="1142532" cy="9722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9DE44E-86CC-4F56-9738-363BA79FC5CB}"/>
              </a:ext>
            </a:extLst>
          </p:cNvPr>
          <p:cNvSpPr txBox="1"/>
          <p:nvPr/>
        </p:nvSpPr>
        <p:spPr>
          <a:xfrm>
            <a:off x="1643480" y="411432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A2421A-E493-4E7A-8004-9FF26906F53D}"/>
              </a:ext>
            </a:extLst>
          </p:cNvPr>
          <p:cNvSpPr txBox="1"/>
          <p:nvPr/>
        </p:nvSpPr>
        <p:spPr>
          <a:xfrm>
            <a:off x="6712668" y="4113021"/>
            <a:ext cx="49281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(girls)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FC626F8F-291C-4AB4-9931-08E32E04B4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326" y="5365463"/>
            <a:ext cx="894856" cy="7241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2B1B892-5492-4BB8-85F0-7131BCE8BB38}"/>
              </a:ext>
            </a:extLst>
          </p:cNvPr>
          <p:cNvSpPr txBox="1"/>
          <p:nvPr/>
        </p:nvSpPr>
        <p:spPr>
          <a:xfrm>
            <a:off x="4552143" y="5309986"/>
            <a:ext cx="4871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Vous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ête</a:t>
            </a: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7808F43-19E6-40D4-BB6B-2B2BDA8F34EF}"/>
              </a:ext>
            </a:extLst>
          </p:cNvPr>
          <p:cNvSpPr txBox="1"/>
          <p:nvPr/>
        </p:nvSpPr>
        <p:spPr>
          <a:xfrm>
            <a:off x="4552143" y="5863984"/>
            <a:ext cx="77530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(boys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|boys &amp; girls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pleased.</a:t>
            </a:r>
          </a:p>
        </p:txBody>
      </p:sp>
    </p:spTree>
    <p:extLst>
      <p:ext uri="{BB962C8B-B14F-4D97-AF65-F5344CB8AC3E}">
        <p14:creationId xmlns:p14="http://schemas.microsoft.com/office/powerpoint/2010/main" val="30321781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_suis_cont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us_etes_content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9" grpId="0"/>
      <p:bldP spid="33" grpId="0"/>
      <p:bldP spid="35" grpId="0"/>
      <p:bldP spid="36" grpId="0" animBg="1"/>
      <p:bldP spid="18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5" name="Google Shape;397;p9">
            <a:extLst>
              <a:ext uri="{FF2B5EF4-FFF2-40B4-BE49-F238E27FC236}">
                <a16:creationId xmlns:a16="http://schemas.microsoft.com/office/drawing/2014/main" id="{5BB6A430-4591-4851-A1B2-E7B66912D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935346"/>
              </p:ext>
            </p:extLst>
          </p:nvPr>
        </p:nvGraphicFramePr>
        <p:xfrm>
          <a:off x="189723" y="1600462"/>
          <a:ext cx="10265492" cy="45721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10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4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early.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late.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important.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Are we here?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557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(all) are independent.</a:t>
                      </a: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15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D9DDCBC-3F9F-4E64-BEF2-5D2BFA2E25F9}"/>
              </a:ext>
            </a:extLst>
          </p:cNvPr>
          <p:cNvSpPr txBox="1"/>
          <p:nvPr/>
        </p:nvSpPr>
        <p:spPr>
          <a:xfrm>
            <a:off x="1017917" y="2053087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tôt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F233F6-C0A1-4829-B888-4E3AFECE35AD}"/>
              </a:ext>
            </a:extLst>
          </p:cNvPr>
          <p:cNvSpPr txBox="1"/>
          <p:nvPr/>
        </p:nvSpPr>
        <p:spPr>
          <a:xfrm>
            <a:off x="1017916" y="2967335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retard.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871C81-8FC9-4F0B-A3F8-B30DEDD36A90}"/>
              </a:ext>
            </a:extLst>
          </p:cNvPr>
          <p:cNvSpPr txBox="1"/>
          <p:nvPr/>
        </p:nvSpPr>
        <p:spPr>
          <a:xfrm>
            <a:off x="1017916" y="3881583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E6B08-E5C7-4DCB-933B-7B9F1DD13EFF}"/>
              </a:ext>
            </a:extLst>
          </p:cNvPr>
          <p:cNvSpPr txBox="1"/>
          <p:nvPr/>
        </p:nvSpPr>
        <p:spPr>
          <a:xfrm>
            <a:off x="1017916" y="4759823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29F6D6-8ED9-4B70-905E-DBF9D1256FE6}"/>
              </a:ext>
            </a:extLst>
          </p:cNvPr>
          <p:cNvSpPr txBox="1"/>
          <p:nvPr/>
        </p:nvSpPr>
        <p:spPr>
          <a:xfrm>
            <a:off x="1017915" y="5706356"/>
            <a:ext cx="4209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indépendants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4" name="Google Shape;167;p2">
            <a:extLst>
              <a:ext uri="{FF2B5EF4-FFF2-40B4-BE49-F238E27FC236}">
                <a16:creationId xmlns:a16="http://schemas.microsoft.com/office/drawing/2014/main" id="{377745C7-D1B7-4DB1-B272-C8E4ADE61F1E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304ADB65-F110-40FC-86DD-8B68EC80C9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065" y="625167"/>
            <a:ext cx="914400" cy="914400"/>
          </a:xfrm>
          <a:prstGeom prst="rect">
            <a:avLst/>
          </a:prstGeom>
        </p:spPr>
      </p:pic>
      <p:sp>
        <p:nvSpPr>
          <p:cNvPr id="16" name="Speech Bubble: Rectangle with Corners Rounded 15">
            <a:hlinkClick r:id="" action="ppaction://noaction">
              <a:snd r:embed="rId11" name="S14_1.wav"/>
            </a:hlinkClick>
            <a:extLst>
              <a:ext uri="{FF2B5EF4-FFF2-40B4-BE49-F238E27FC236}">
                <a16:creationId xmlns:a16="http://schemas.microsoft.com/office/drawing/2014/main" id="{0C5CCACA-C723-4ACF-ACE4-404C2414EAFC}"/>
              </a:ext>
            </a:extLst>
          </p:cNvPr>
          <p:cNvSpPr/>
          <p:nvPr/>
        </p:nvSpPr>
        <p:spPr>
          <a:xfrm>
            <a:off x="1218704" y="806317"/>
            <a:ext cx="3313306" cy="510034"/>
          </a:xfrm>
          <a:prstGeom prst="wedgeRoundRectCallout">
            <a:avLst>
              <a:gd name="adj1" fmla="val -63135"/>
              <a:gd name="adj2" fmla="val 1617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itle 4">
            <a:hlinkClick r:id="" action="ppaction://noaction">
              <a:snd r:embed="rId11" name="S14_1.wav"/>
            </a:hlinkClick>
            <a:extLst>
              <a:ext uri="{FF2B5EF4-FFF2-40B4-BE49-F238E27FC236}">
                <a16:creationId xmlns:a16="http://schemas.microsoft.com/office/drawing/2014/main" id="{0007034A-FB73-4F69-AD5B-2BD8B63FFB3E}"/>
              </a:ext>
            </a:extLst>
          </p:cNvPr>
          <p:cNvSpPr txBox="1">
            <a:spLocks/>
          </p:cNvSpPr>
          <p:nvPr/>
        </p:nvSpPr>
        <p:spPr>
          <a:xfrm>
            <a:off x="1207242" y="824081"/>
            <a:ext cx="348094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Écris en français.</a:t>
            </a:r>
            <a:endParaRPr lang="en-GB" sz="2800" kern="0" dirty="0"/>
          </a:p>
        </p:txBody>
      </p:sp>
    </p:spTree>
    <p:extLst>
      <p:ext uri="{BB962C8B-B14F-4D97-AF65-F5344CB8AC3E}">
        <p14:creationId xmlns:p14="http://schemas.microsoft.com/office/powerpoint/2010/main" val="6781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F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F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F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F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  <p:bldP spid="26" grpId="0"/>
      <p:bldP spid="27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981848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jeunes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seule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détester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espagnoles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prudentes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allemande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allemands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espagnol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late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often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(plural)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(you, pl.)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together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early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(we)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German (f)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2783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German (m, pl)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Spanish (m)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Spanish (f, pl.)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careful(f, pl.)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sick (m/f)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851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study,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studying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alone (f)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hate, hating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easy (m/f)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like, liking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young (m/f, pl.)</a:t>
            </a:r>
          </a:p>
        </p:txBody>
      </p:sp>
      <p:sp>
        <p:nvSpPr>
          <p:cNvPr id="50" name="Google Shape;167;p2">
            <a:extLst>
              <a:ext uri="{FF2B5EF4-FFF2-40B4-BE49-F238E27FC236}">
                <a16:creationId xmlns:a16="http://schemas.microsoft.com/office/drawing/2014/main" id="{A699B400-815E-4C39-B17E-129B73D33757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27A09D-FAFF-409D-85E8-5836F268E31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B86384-679C-41C3-B7E9-81A842AFE0E1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aphicFrame>
        <p:nvGraphicFramePr>
          <p:cNvPr id="46" name="Table 4">
            <a:extLst>
              <a:ext uri="{FF2B5EF4-FFF2-40B4-BE49-F238E27FC236}">
                <a16:creationId xmlns:a16="http://schemas.microsoft.com/office/drawing/2014/main" id="{73AE64F8-70C5-41F3-9F8F-65E182365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989209"/>
              </p:ext>
            </p:extLst>
          </p:nvPr>
        </p:nvGraphicFramePr>
        <p:xfrm>
          <a:off x="709561" y="7488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jeunes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étudier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seule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détester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espagnoles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prudentes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malade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allemande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allemands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espagnol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tôt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sommes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êtes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ensemble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retard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souvent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47" name="Picture 46">
            <a:extLst>
              <a:ext uri="{FF2B5EF4-FFF2-40B4-BE49-F238E27FC236}">
                <a16:creationId xmlns:a16="http://schemas.microsoft.com/office/drawing/2014/main" id="{4DE5A8C1-A84B-4013-BC04-4DF35D63D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54" y="2828074"/>
            <a:ext cx="1186070" cy="1080360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B7466AD7-F712-4F6B-98E1-B52147097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54" y="1122094"/>
            <a:ext cx="1186070" cy="11860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45ED637-8EF8-4D1B-944E-8DFEA9FA3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764" y="4833633"/>
            <a:ext cx="1162417" cy="1101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DE4C41-6FB7-42B4-BDD4-9E34B2FB443D}"/>
              </a:ext>
            </a:extLst>
          </p:cNvPr>
          <p:cNvSpPr txBox="1"/>
          <p:nvPr/>
        </p:nvSpPr>
        <p:spPr>
          <a:xfrm>
            <a:off x="1737282" y="3616046"/>
            <a:ext cx="741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09A9494D-DEC4-431F-AF1B-24676074F9D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15"/>
          <a:stretch/>
        </p:blipFill>
        <p:spPr>
          <a:xfrm>
            <a:off x="11147760" y="125056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55" name="CustomShape 3"/>
          <p:cNvSpPr/>
          <p:nvPr/>
        </p:nvSpPr>
        <p:spPr>
          <a:xfrm>
            <a:off x="10678892" y="1039381"/>
            <a:ext cx="1513108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prononcer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1877FE-F3C4-4FE5-BF56-318F705D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610" y="125056"/>
            <a:ext cx="1467348" cy="2247330"/>
          </a:xfrm>
        </p:spPr>
        <p:txBody>
          <a:bodyPr/>
          <a:lstStyle/>
          <a:p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[u]</a:t>
            </a:r>
            <a:br>
              <a:rPr lang="en-GB" sz="8800" spc="-1" dirty="0">
                <a:latin typeface="Century Gothic" panose="020B0502020202020204" pitchFamily="34" charset="0"/>
              </a:rPr>
            </a:br>
            <a:endParaRPr lang="en-GB" sz="4000" dirty="0"/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093CFF18-6F03-42E6-8EC5-E7D5488B5E2E}"/>
              </a:ext>
            </a:extLst>
          </p:cNvPr>
          <p:cNvSpPr/>
          <p:nvPr/>
        </p:nvSpPr>
        <p:spPr>
          <a:xfrm>
            <a:off x="629377" y="1927244"/>
            <a:ext cx="223723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CAFC1BFF-5682-4A7B-B6E4-150D93E99872}"/>
              </a:ext>
            </a:extLst>
          </p:cNvPr>
          <p:cNvSpPr/>
          <p:nvPr/>
        </p:nvSpPr>
        <p:spPr>
          <a:xfrm>
            <a:off x="5326635" y="1939042"/>
            <a:ext cx="372592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2" descr="boy pointing to a girl">
            <a:extLst>
              <a:ext uri="{FF2B5EF4-FFF2-40B4-BE49-F238E27FC236}">
                <a16:creationId xmlns:a16="http://schemas.microsoft.com/office/drawing/2014/main" id="{17F7B7FC-149B-40CA-90B0-8F52EE2C6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42" y="4313700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group of children">
            <a:extLst>
              <a:ext uri="{FF2B5EF4-FFF2-40B4-BE49-F238E27FC236}">
                <a16:creationId xmlns:a16="http://schemas.microsoft.com/office/drawing/2014/main" id="{7E097D7A-6345-4E72-B437-06CBB2198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692" y="3960750"/>
            <a:ext cx="2567668" cy="20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52EF94EC-1187-4AD8-B5D3-96056F93D3A2}"/>
              </a:ext>
            </a:extLst>
          </p:cNvPr>
          <p:cNvSpPr/>
          <p:nvPr/>
        </p:nvSpPr>
        <p:spPr>
          <a:xfrm>
            <a:off x="5889746" y="117421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u">
            <a:hlinkClick r:id="" action="ppaction://media"/>
            <a:extLst>
              <a:ext uri="{FF2B5EF4-FFF2-40B4-BE49-F238E27FC236}">
                <a16:creationId xmlns:a16="http://schemas.microsoft.com/office/drawing/2014/main" id="{649213C6-54E5-4882-85A6-F916CC146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987626" y="176334"/>
            <a:ext cx="2301459" cy="1726094"/>
          </a:xfrm>
          <a:prstGeom prst="rect">
            <a:avLst/>
          </a:prstGeom>
        </p:spPr>
      </p:pic>
      <p:pic>
        <p:nvPicPr>
          <p:cNvPr id="4" name="tu">
            <a:hlinkClick r:id="" action="ppaction://media"/>
            <a:extLst>
              <a:ext uri="{FF2B5EF4-FFF2-40B4-BE49-F238E27FC236}">
                <a16:creationId xmlns:a16="http://schemas.microsoft.com/office/drawing/2014/main" id="{1DAEFF89-04EA-441A-947E-4822818B9F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87626" y="2012423"/>
            <a:ext cx="2301459" cy="1726094"/>
          </a:xfrm>
          <a:prstGeom prst="rect">
            <a:avLst/>
          </a:prstGeom>
        </p:spPr>
      </p:pic>
      <p:pic>
        <p:nvPicPr>
          <p:cNvPr id="5" name="ou">
            <a:hlinkClick r:id="" action="ppaction://media"/>
            <a:extLst>
              <a:ext uri="{FF2B5EF4-FFF2-40B4-BE49-F238E27FC236}">
                <a16:creationId xmlns:a16="http://schemas.microsoft.com/office/drawing/2014/main" id="{4190BDDF-231A-48DE-B22D-086F7AAAB41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218421" y="171715"/>
            <a:ext cx="2328675" cy="1746506"/>
          </a:xfrm>
          <a:prstGeom prst="rect">
            <a:avLst/>
          </a:prstGeom>
        </p:spPr>
      </p:pic>
      <p:pic>
        <p:nvPicPr>
          <p:cNvPr id="6" name="nous">
            <a:hlinkClick r:id="" action="ppaction://media"/>
            <a:extLst>
              <a:ext uri="{FF2B5EF4-FFF2-40B4-BE49-F238E27FC236}">
                <a16:creationId xmlns:a16="http://schemas.microsoft.com/office/drawing/2014/main" id="{59AF1121-E5F0-4C92-849A-FB64547C19E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82445" y="1982686"/>
            <a:ext cx="2328675" cy="1746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D38AC50-A2F6-49DE-9A1E-A0F09325651D}"/>
              </a:ext>
            </a:extLst>
          </p:cNvPr>
          <p:cNvGraphicFramePr>
            <a:graphicFrameLocks noGrp="1"/>
          </p:cNvGraphicFramePr>
          <p:nvPr/>
        </p:nvGraphicFramePr>
        <p:xfrm>
          <a:off x="214210" y="823463"/>
          <a:ext cx="9970740" cy="531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7860">
                  <a:extLst>
                    <a:ext uri="{9D8B030D-6E8A-4147-A177-3AD203B41FA5}">
                      <a16:colId xmlns:a16="http://schemas.microsoft.com/office/drawing/2014/main" val="2317160534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926051745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1981279095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1413005132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916668379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3197878774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3280658965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784839498"/>
                    </a:ext>
                  </a:extLst>
                </a:gridCol>
                <a:gridCol w="1107860">
                  <a:extLst>
                    <a:ext uri="{9D8B030D-6E8A-4147-A177-3AD203B41FA5}">
                      <a16:colId xmlns:a16="http://schemas.microsoft.com/office/drawing/2014/main" val="3171281175"/>
                    </a:ext>
                  </a:extLst>
                </a:gridCol>
              </a:tblGrid>
              <a:tr h="531088"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203897"/>
                  </a:ext>
                </a:extLst>
              </a:tr>
            </a:tbl>
          </a:graphicData>
        </a:graphic>
      </p:graphicFrame>
      <p:sp>
        <p:nvSpPr>
          <p:cNvPr id="34" name="Action Button: Blank 33">
            <a:hlinkClick r:id="" action="ppaction://noaction" highlightClick="1">
              <a:snd r:embed="rId3" name="T1_W5F_2.2.wav"/>
            </a:hlinkClick>
            <a:extLst>
              <a:ext uri="{FF2B5EF4-FFF2-40B4-BE49-F238E27FC236}">
                <a16:creationId xmlns:a16="http://schemas.microsoft.com/office/drawing/2014/main" id="{AAFD5BE1-EC68-4769-A85C-60C9402F9512}"/>
              </a:ext>
            </a:extLst>
          </p:cNvPr>
          <p:cNvSpPr/>
          <p:nvPr/>
        </p:nvSpPr>
        <p:spPr>
          <a:xfrm>
            <a:off x="287469" y="874719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Action Button: Blank 34">
            <a:hlinkClick r:id="" action="ppaction://noaction" highlightClick="1">
              <a:snd r:embed="rId4" name="T1_W5F_2.3.wav"/>
            </a:hlinkClick>
            <a:extLst>
              <a:ext uri="{FF2B5EF4-FFF2-40B4-BE49-F238E27FC236}">
                <a16:creationId xmlns:a16="http://schemas.microsoft.com/office/drawing/2014/main" id="{6EE1525E-8CC9-4426-B985-72DAB5E5A220}"/>
              </a:ext>
            </a:extLst>
          </p:cNvPr>
          <p:cNvSpPr/>
          <p:nvPr/>
        </p:nvSpPr>
        <p:spPr>
          <a:xfrm>
            <a:off x="1394551" y="876671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Action Button: Blank 35">
            <a:hlinkClick r:id="" action="ppaction://noaction" highlightClick="1">
              <a:snd r:embed="rId5" name="T1_W5F_2.4.wav"/>
            </a:hlinkClick>
            <a:extLst>
              <a:ext uri="{FF2B5EF4-FFF2-40B4-BE49-F238E27FC236}">
                <a16:creationId xmlns:a16="http://schemas.microsoft.com/office/drawing/2014/main" id="{F9A3180A-CFE3-4508-A8BC-BDCCBFCBD684}"/>
              </a:ext>
            </a:extLst>
          </p:cNvPr>
          <p:cNvSpPr/>
          <p:nvPr/>
        </p:nvSpPr>
        <p:spPr>
          <a:xfrm>
            <a:off x="2501633" y="89177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Action Button: Blank 36">
            <a:hlinkClick r:id="" action="ppaction://noaction" highlightClick="1">
              <a:snd r:embed="rId6" name="T1_W5F_2.5.wav"/>
            </a:hlinkClick>
            <a:extLst>
              <a:ext uri="{FF2B5EF4-FFF2-40B4-BE49-F238E27FC236}">
                <a16:creationId xmlns:a16="http://schemas.microsoft.com/office/drawing/2014/main" id="{FC93587F-F00B-4535-A00A-42363776E913}"/>
              </a:ext>
            </a:extLst>
          </p:cNvPr>
          <p:cNvSpPr/>
          <p:nvPr/>
        </p:nvSpPr>
        <p:spPr>
          <a:xfrm>
            <a:off x="3608715" y="880883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Action Button: Blank 37">
            <a:hlinkClick r:id="" action="ppaction://noaction" highlightClick="1">
              <a:snd r:embed="rId7" name="T1_W5F_2.6.wav"/>
            </a:hlinkClick>
            <a:extLst>
              <a:ext uri="{FF2B5EF4-FFF2-40B4-BE49-F238E27FC236}">
                <a16:creationId xmlns:a16="http://schemas.microsoft.com/office/drawing/2014/main" id="{C1F6880D-64A3-48EF-8675-F14C2F7E71DB}"/>
              </a:ext>
            </a:extLst>
          </p:cNvPr>
          <p:cNvSpPr/>
          <p:nvPr/>
        </p:nvSpPr>
        <p:spPr>
          <a:xfrm>
            <a:off x="4715797" y="891778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Action Button: Blank 38">
            <a:hlinkClick r:id="" action="ppaction://noaction" highlightClick="1">
              <a:snd r:embed="rId8" name="T1_W5F_2.7.wav"/>
            </a:hlinkClick>
            <a:extLst>
              <a:ext uri="{FF2B5EF4-FFF2-40B4-BE49-F238E27FC236}">
                <a16:creationId xmlns:a16="http://schemas.microsoft.com/office/drawing/2014/main" id="{D0642288-3D9D-412F-8FC4-37C3A345DE83}"/>
              </a:ext>
            </a:extLst>
          </p:cNvPr>
          <p:cNvSpPr/>
          <p:nvPr/>
        </p:nvSpPr>
        <p:spPr>
          <a:xfrm>
            <a:off x="5822879" y="892914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Action Button: Blank 39">
            <a:hlinkClick r:id="" action="ppaction://noaction" highlightClick="1">
              <a:snd r:embed="rId9" name="T1_W5F_2.8.wav"/>
            </a:hlinkClick>
            <a:extLst>
              <a:ext uri="{FF2B5EF4-FFF2-40B4-BE49-F238E27FC236}">
                <a16:creationId xmlns:a16="http://schemas.microsoft.com/office/drawing/2014/main" id="{FF081325-A534-4B26-9C2C-4D6A76BDFBEE}"/>
              </a:ext>
            </a:extLst>
          </p:cNvPr>
          <p:cNvSpPr/>
          <p:nvPr/>
        </p:nvSpPr>
        <p:spPr>
          <a:xfrm>
            <a:off x="6929961" y="89794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Action Button: Blank 40">
            <a:hlinkClick r:id="" action="ppaction://noaction" highlightClick="1">
              <a:snd r:embed="rId10" name="T1_W5F_2.9.wav"/>
            </a:hlinkClick>
            <a:extLst>
              <a:ext uri="{FF2B5EF4-FFF2-40B4-BE49-F238E27FC236}">
                <a16:creationId xmlns:a16="http://schemas.microsoft.com/office/drawing/2014/main" id="{B98143CD-8D60-4375-B8E1-263A9A675125}"/>
              </a:ext>
            </a:extLst>
          </p:cNvPr>
          <p:cNvSpPr/>
          <p:nvPr/>
        </p:nvSpPr>
        <p:spPr>
          <a:xfrm>
            <a:off x="8037043" y="887047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11" name="T1_W5F_2.10.wav"/>
            </a:hlinkClick>
            <a:extLst>
              <a:ext uri="{FF2B5EF4-FFF2-40B4-BE49-F238E27FC236}">
                <a16:creationId xmlns:a16="http://schemas.microsoft.com/office/drawing/2014/main" id="{0DD2DCAE-029E-4056-B0D1-52F3BE0E3926}"/>
              </a:ext>
            </a:extLst>
          </p:cNvPr>
          <p:cNvSpPr/>
          <p:nvPr/>
        </p:nvSpPr>
        <p:spPr>
          <a:xfrm>
            <a:off x="9144125" y="897942"/>
            <a:ext cx="437321" cy="394457"/>
          </a:xfrm>
          <a:prstGeom prst="actionButtonBlank">
            <a:avLst/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96F8648B-D507-43D9-A472-985C78DF12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413EEEC6-A470-4109-B618-857C53D58F64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Google Shape;167;p2">
            <a:extLst>
              <a:ext uri="{FF2B5EF4-FFF2-40B4-BE49-F238E27FC236}">
                <a16:creationId xmlns:a16="http://schemas.microsoft.com/office/drawing/2014/main" id="{7D458DB7-6BF3-4187-BD7F-8ADB34257744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2C61B1E4-8BAE-4E51-AF11-CFBA27BC48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65351" y="-20597"/>
            <a:ext cx="914400" cy="914400"/>
          </a:xfrm>
          <a:prstGeom prst="rect">
            <a:avLst/>
          </a:prstGeom>
        </p:spPr>
      </p:pic>
      <p:sp>
        <p:nvSpPr>
          <p:cNvPr id="47" name="Speech Bubble: Rectangle with Corners Rounded 46">
            <a:hlinkClick r:id="" action="ppaction://noaction">
              <a:snd r:embed="rId15" name="T1_W5F_2.1.wav"/>
            </a:hlinkClick>
            <a:extLst>
              <a:ext uri="{FF2B5EF4-FFF2-40B4-BE49-F238E27FC236}">
                <a16:creationId xmlns:a16="http://schemas.microsoft.com/office/drawing/2014/main" id="{9D1A13AD-9E5A-42E4-91E8-2E33129B548F}"/>
              </a:ext>
            </a:extLst>
          </p:cNvPr>
          <p:cNvSpPr/>
          <p:nvPr/>
        </p:nvSpPr>
        <p:spPr>
          <a:xfrm>
            <a:off x="4072584" y="8889"/>
            <a:ext cx="6877991" cy="621684"/>
          </a:xfrm>
          <a:prstGeom prst="wedgeRoundRectCallout">
            <a:avLst>
              <a:gd name="adj1" fmla="val -58875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CustomShape 7">
            <a:hlinkClick r:id="" action="ppaction://noaction">
              <a:snd r:embed="rId15" name="T1_W5F_2.1.wav"/>
            </a:hlinkClick>
            <a:extLst>
              <a:ext uri="{FF2B5EF4-FFF2-40B4-BE49-F238E27FC236}">
                <a16:creationId xmlns:a16="http://schemas.microsoft.com/office/drawing/2014/main" id="{A489273D-E6AB-486D-ACA3-C24B4324EA89}"/>
              </a:ext>
            </a:extLst>
          </p:cNvPr>
          <p:cNvSpPr/>
          <p:nvPr/>
        </p:nvSpPr>
        <p:spPr>
          <a:xfrm>
            <a:off x="4072584" y="62533"/>
            <a:ext cx="6650920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écris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[u]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]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E92A1-13A4-43C2-AC66-8FE8EC26D67B}"/>
              </a:ext>
            </a:extLst>
          </p:cNvPr>
          <p:cNvSpPr txBox="1"/>
          <p:nvPr/>
        </p:nvSpPr>
        <p:spPr>
          <a:xfrm>
            <a:off x="4398699" y="3319863"/>
            <a:ext cx="3512340" cy="1015663"/>
          </a:xfrm>
          <a:prstGeom prst="rect">
            <a:avLst/>
          </a:prstGeom>
          <a:solidFill>
            <a:srgbClr val="FFF7FE"/>
          </a:solidFill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pr</a:t>
            </a:r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dent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9DF5F0-994B-423D-95BA-0DEC1652438E}"/>
              </a:ext>
            </a:extLst>
          </p:cNvPr>
          <p:cNvSpPr txBox="1"/>
          <p:nvPr/>
        </p:nvSpPr>
        <p:spPr>
          <a:xfrm>
            <a:off x="4398699" y="3319862"/>
            <a:ext cx="3512340" cy="1015663"/>
          </a:xfrm>
          <a:prstGeom prst="rect">
            <a:avLst/>
          </a:prstGeom>
          <a:solidFill>
            <a:srgbClr val="FFF7FE"/>
          </a:solidFill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Sal</a:t>
            </a:r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t 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92CBB9-B65B-46A3-BE3D-9DDBB70279C3}"/>
              </a:ext>
            </a:extLst>
          </p:cNvPr>
          <p:cNvSpPr txBox="1"/>
          <p:nvPr/>
        </p:nvSpPr>
        <p:spPr>
          <a:xfrm>
            <a:off x="4398699" y="3319861"/>
            <a:ext cx="3512340" cy="1015663"/>
          </a:xfrm>
          <a:prstGeom prst="rect">
            <a:avLst/>
          </a:prstGeom>
          <a:solidFill>
            <a:srgbClr val="FFF7FE"/>
          </a:solidFill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2250995-46DA-4945-A0BE-B7CE9C74B9FE}"/>
              </a:ext>
            </a:extLst>
          </p:cNvPr>
          <p:cNvSpPr txBox="1"/>
          <p:nvPr/>
        </p:nvSpPr>
        <p:spPr>
          <a:xfrm>
            <a:off x="4397992" y="3319860"/>
            <a:ext cx="3512340" cy="1015663"/>
          </a:xfrm>
          <a:prstGeom prst="rect">
            <a:avLst/>
          </a:prstGeom>
          <a:solidFill>
            <a:srgbClr val="FFF7FE"/>
          </a:solidFill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pel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FB2FAE-847A-4ED6-B4BB-5B6B054B393B}"/>
              </a:ext>
            </a:extLst>
          </p:cNvPr>
          <p:cNvSpPr txBox="1"/>
          <p:nvPr/>
        </p:nvSpPr>
        <p:spPr>
          <a:xfrm>
            <a:off x="4397992" y="3319860"/>
            <a:ext cx="3512340" cy="1015663"/>
          </a:xfrm>
          <a:prstGeom prst="rect">
            <a:avLst/>
          </a:prstGeom>
          <a:solidFill>
            <a:srgbClr val="FFF7FE"/>
          </a:solidFill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sant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140D8DC-2E6C-4FA0-AAC7-ED75D91D8C4F}"/>
              </a:ext>
            </a:extLst>
          </p:cNvPr>
          <p:cNvSpPr txBox="1"/>
          <p:nvPr/>
        </p:nvSpPr>
        <p:spPr>
          <a:xfrm>
            <a:off x="4072584" y="3364827"/>
            <a:ext cx="4260641" cy="1015663"/>
          </a:xfrm>
          <a:prstGeom prst="rect">
            <a:avLst/>
          </a:prstGeom>
          <a:solidFill>
            <a:srgbClr val="FFF7FE"/>
          </a:solidFill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rageux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C9673-5BA4-4642-9D1B-E402BE2C61E1}"/>
              </a:ext>
            </a:extLst>
          </p:cNvPr>
          <p:cNvSpPr txBox="1"/>
          <p:nvPr/>
        </p:nvSpPr>
        <p:spPr>
          <a:xfrm>
            <a:off x="4061827" y="3364827"/>
            <a:ext cx="4260641" cy="1015663"/>
          </a:xfrm>
          <a:prstGeom prst="rect">
            <a:avLst/>
          </a:prstGeom>
          <a:solidFill>
            <a:srgbClr val="FFF7FE"/>
          </a:solidFill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4F5444-F898-4E04-9032-7B6CC8D8D33A}"/>
              </a:ext>
            </a:extLst>
          </p:cNvPr>
          <p:cNvSpPr txBox="1"/>
          <p:nvPr/>
        </p:nvSpPr>
        <p:spPr>
          <a:xfrm>
            <a:off x="4286387" y="3364827"/>
            <a:ext cx="3894355" cy="1015663"/>
          </a:xfrm>
          <a:prstGeom prst="rect">
            <a:avLst/>
          </a:prstGeom>
          <a:solidFill>
            <a:srgbClr val="FFF7FE"/>
          </a:solidFill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bonj</a:t>
            </a:r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0B6634-B4E0-4AA4-A2AA-85CF980AFD8D}"/>
              </a:ext>
            </a:extLst>
          </p:cNvPr>
          <p:cNvSpPr txBox="1"/>
          <p:nvPr/>
        </p:nvSpPr>
        <p:spPr>
          <a:xfrm>
            <a:off x="4338063" y="3364827"/>
            <a:ext cx="3894355" cy="1015663"/>
          </a:xfrm>
          <a:prstGeom prst="rect">
            <a:avLst/>
          </a:prstGeom>
          <a:solidFill>
            <a:srgbClr val="FFF7FE"/>
          </a:solidFill>
          <a:ln w="762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ét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6F1F310-8D75-45AE-9699-2A9A85E7D6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21" y="1911997"/>
            <a:ext cx="3894355" cy="4446426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C76BF67-7DD4-4A64-844D-8E31385B94E3}"/>
              </a:ext>
            </a:extLst>
          </p:cNvPr>
          <p:cNvSpPr/>
          <p:nvPr/>
        </p:nvSpPr>
        <p:spPr>
          <a:xfrm>
            <a:off x="503637" y="3112826"/>
            <a:ext cx="164660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[u]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ED858DE-F845-47A7-97A6-7522FC3A80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6381" y="1941340"/>
            <a:ext cx="3894355" cy="4492395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A2C8DAA-E83B-4E9B-9F88-D61F16F185A3}"/>
              </a:ext>
            </a:extLst>
          </p:cNvPr>
          <p:cNvSpPr/>
          <p:nvPr/>
        </p:nvSpPr>
        <p:spPr>
          <a:xfrm>
            <a:off x="9839117" y="3202514"/>
            <a:ext cx="2401619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US" sz="9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US" sz="9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9386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-0.74011 -0.02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05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-0.68893 -0.058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5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81784 -0.05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85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73334 0.0775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132 L -0.70677 0.0907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6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7 0.0132 L 0.80157 -0.0921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7 0.0132 L 0.80157 -0.0921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56 0.0132 L 0.80156 -0.0921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3945 0.08959 L -0.86445 -0.0157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623EBE-61E9-41D3-B684-DDC6E823C94A}"/>
              </a:ext>
            </a:extLst>
          </p:cNvPr>
          <p:cNvSpPr txBox="1"/>
          <p:nvPr/>
        </p:nvSpPr>
        <p:spPr>
          <a:xfrm>
            <a:off x="109189" y="681468"/>
            <a:ext cx="5336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 not need all of the words!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sages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954670" y="4838513"/>
            <a:ext cx="195069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548485" y="5870853"/>
            <a:ext cx="22649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méchants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are naughty but young.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82459" y="2356016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méchants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jeunes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A2BD6724-A0ED-4C4E-8C30-0D64063CD229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peech Bubble: Rectangle with Corners Rounded 28">
            <a:hlinkClick r:id="" action="ppaction://noaction">
              <a:snd r:embed="rId5" name="FS6i.wav"/>
            </a:hlinkClick>
            <a:extLst>
              <a:ext uri="{FF2B5EF4-FFF2-40B4-BE49-F238E27FC236}">
                <a16:creationId xmlns:a16="http://schemas.microsoft.com/office/drawing/2014/main" id="{BEB738A2-F1E7-48D6-A813-281CB996868C}"/>
              </a:ext>
            </a:extLst>
          </p:cNvPr>
          <p:cNvSpPr/>
          <p:nvPr/>
        </p:nvSpPr>
        <p:spPr>
          <a:xfrm>
            <a:off x="3745305" y="76886"/>
            <a:ext cx="2556719" cy="474368"/>
          </a:xfrm>
          <a:prstGeom prst="wedgeRoundRectCallout">
            <a:avLst>
              <a:gd name="adj1" fmla="val -58071"/>
              <a:gd name="adj2" fmla="val 1930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5" name="FS6i.wav"/>
            </a:hlinkClick>
            <a:extLst>
              <a:ext uri="{FF2B5EF4-FFF2-40B4-BE49-F238E27FC236}">
                <a16:creationId xmlns:a16="http://schemas.microsoft.com/office/drawing/2014/main" id="{2781A967-44A1-4A6F-9A31-10EF86C8E90E}"/>
              </a:ext>
            </a:extLst>
          </p:cNvPr>
          <p:cNvSpPr txBox="1"/>
          <p:nvPr/>
        </p:nvSpPr>
        <p:spPr>
          <a:xfrm>
            <a:off x="3803910" y="88829"/>
            <a:ext cx="246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5699F03B-EF3B-4AE0-AE2C-DDFAA30930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42008" y="-77591"/>
            <a:ext cx="83394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 animBg="1"/>
      <p:bldP spid="20" grpId="0" animBg="1"/>
      <p:bldP spid="25" grpId="0" animBg="1"/>
      <p:bldP spid="26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3610692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[2/6]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163529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souvent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5273175" y="1115274"/>
            <a:ext cx="113968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tôt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391996" y="4732362"/>
            <a:ext cx="324311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5273175" y="5870853"/>
            <a:ext cx="154030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trop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early today!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83513" y="2356016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Nous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sommes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tôt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,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aujourd’hui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!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DF2C13C4-C2E9-4E56-990B-25F3EE7B9FD7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49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0" grpId="0" animBg="1"/>
      <p:bldP spid="21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4398968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[3/6]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210830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ensemble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556891" y="5089188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478959" y="1115274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toujours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1684421" y="4732362"/>
            <a:ext cx="195069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prêts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798376" y="5804844"/>
            <a:ext cx="222016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l’école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are together at school.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4001412" y="2316881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ensemble à </a:t>
            </a:r>
            <a:r>
              <a:rPr lang="en-GB" sz="3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l'école</a:t>
            </a:r>
            <a:r>
              <a:rPr lang="en-GB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.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A887C135-5543-45CA-904D-3275C9E90E56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370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2" grpId="0" animBg="1"/>
      <p:bldP spid="23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98080"/>
            <a:ext cx="5029588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[4/6]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003613" y="3038167"/>
            <a:ext cx="214949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allemands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085620" y="5137070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339127" y="1115274"/>
            <a:ext cx="207373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espagnols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0EEF38-E5C6-41F1-8ADA-FB8A0E909862}"/>
              </a:ext>
            </a:extLst>
          </p:cNvPr>
          <p:cNvSpPr/>
          <p:nvPr/>
        </p:nvSpPr>
        <p:spPr>
          <a:xfrm>
            <a:off x="1684421" y="4732362"/>
            <a:ext cx="1950690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5444316" y="5804844"/>
            <a:ext cx="157422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are German but you (all) are Spanish.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81757" y="2356016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sommes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allemands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espagnols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34BBF76B-20EA-448A-92C6-30D8B53D9CA2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6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1" grpId="0" animBg="1"/>
      <p:bldP spid="26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5735333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[5/6]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1418897" y="3038167"/>
            <a:ext cx="148646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calme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8085620" y="5137070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653863" y="1115274"/>
            <a:ext cx="175899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amusant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5444316" y="5804844"/>
            <a:ext cx="157422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691263" y="3060610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are calm but you are also funny.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021" y="2348134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Tu es calme mais tu es aussi amusant.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046AE4-C85A-49F5-B381-C1F462272EB8}"/>
              </a:ext>
            </a:extLst>
          </p:cNvPr>
          <p:cNvSpPr/>
          <p:nvPr/>
        </p:nvSpPr>
        <p:spPr>
          <a:xfrm>
            <a:off x="2347549" y="4847420"/>
            <a:ext cx="1340485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07C91A48-0AF7-4058-8B9F-E3AA1C1022CF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205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19" grpId="0" animBg="1"/>
      <p:bldP spid="25" grpId="0" animBg="1"/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4856168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2: [6/6]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7A49999-4E17-42A0-8733-FCB4B073B52D}"/>
              </a:ext>
            </a:extLst>
          </p:cNvPr>
          <p:cNvSpPr/>
          <p:nvPr/>
        </p:nvSpPr>
        <p:spPr>
          <a:xfrm>
            <a:off x="1684421" y="1535216"/>
            <a:ext cx="111143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47E14F-BDC1-41B4-885C-CAA045CF414F}"/>
              </a:ext>
            </a:extLst>
          </p:cNvPr>
          <p:cNvSpPr/>
          <p:nvPr/>
        </p:nvSpPr>
        <p:spPr>
          <a:xfrm>
            <a:off x="677529" y="3038167"/>
            <a:ext cx="2227831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retard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21AC18-035D-4D8E-B3B9-04B56F08E19C}"/>
              </a:ext>
            </a:extLst>
          </p:cNvPr>
          <p:cNvSpPr/>
          <p:nvPr/>
        </p:nvSpPr>
        <p:spPr>
          <a:xfrm>
            <a:off x="6955717" y="5475202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D82593-14F3-478A-A112-EFE8289B8BB0}"/>
              </a:ext>
            </a:extLst>
          </p:cNvPr>
          <p:cNvSpPr/>
          <p:nvPr/>
        </p:nvSpPr>
        <p:spPr>
          <a:xfrm>
            <a:off x="4734536" y="1132247"/>
            <a:ext cx="1690567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ici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B5B89EE-BDE2-4D2A-B41B-09BE7916B051}"/>
              </a:ext>
            </a:extLst>
          </p:cNvPr>
          <p:cNvSpPr/>
          <p:nvPr/>
        </p:nvSpPr>
        <p:spPr>
          <a:xfrm>
            <a:off x="4258423" y="5841260"/>
            <a:ext cx="1963464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toujours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4DBC7FE-C834-4CE1-A634-2F06171DABC1}"/>
              </a:ext>
            </a:extLst>
          </p:cNvPr>
          <p:cNvSpPr/>
          <p:nvPr/>
        </p:nvSpPr>
        <p:spPr>
          <a:xfrm>
            <a:off x="8721425" y="2485972"/>
            <a:ext cx="193390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915E6818-2FD1-4509-8680-58BBCBD65470}"/>
              </a:ext>
            </a:extLst>
          </p:cNvPr>
          <p:cNvSpPr/>
          <p:nvPr/>
        </p:nvSpPr>
        <p:spPr>
          <a:xfrm>
            <a:off x="3965991" y="2356017"/>
            <a:ext cx="4119629" cy="2376345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(all) are late but you (all) are here.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F4A9EC3-2053-40D4-88EC-951EA44E0910}"/>
              </a:ext>
            </a:extLst>
          </p:cNvPr>
          <p:cNvSpPr/>
          <p:nvPr/>
        </p:nvSpPr>
        <p:spPr>
          <a:xfrm>
            <a:off x="8419624" y="1258888"/>
            <a:ext cx="1700609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22FC8B96-D1A1-43DB-9E60-E1327F172776}"/>
              </a:ext>
            </a:extLst>
          </p:cNvPr>
          <p:cNvSpPr/>
          <p:nvPr/>
        </p:nvSpPr>
        <p:spPr>
          <a:xfrm>
            <a:off x="3965021" y="2351577"/>
            <a:ext cx="4119629" cy="2376345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3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Vous êtes en retard mais vous êtes ici.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046AE4-C85A-49F5-B381-C1F462272EB8}"/>
              </a:ext>
            </a:extLst>
          </p:cNvPr>
          <p:cNvSpPr/>
          <p:nvPr/>
        </p:nvSpPr>
        <p:spPr>
          <a:xfrm>
            <a:off x="1684421" y="4847420"/>
            <a:ext cx="2003613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74363DB-DB3C-401C-AB25-2B09F53F8A09}"/>
              </a:ext>
            </a:extLst>
          </p:cNvPr>
          <p:cNvSpPr/>
          <p:nvPr/>
        </p:nvSpPr>
        <p:spPr>
          <a:xfrm>
            <a:off x="8741555" y="4456587"/>
            <a:ext cx="1056746" cy="781665"/>
          </a:xfrm>
          <a:prstGeom prst="roundRect">
            <a:avLst/>
          </a:prstGeom>
          <a:solidFill>
            <a:srgbClr val="FFFFE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</a:t>
            </a:r>
          </a:p>
        </p:txBody>
      </p:sp>
      <p:sp>
        <p:nvSpPr>
          <p:cNvPr id="32" name="Google Shape;167;p2">
            <a:extLst>
              <a:ext uri="{FF2B5EF4-FFF2-40B4-BE49-F238E27FC236}">
                <a16:creationId xmlns:a16="http://schemas.microsoft.com/office/drawing/2014/main" id="{EA2B14F1-FB5D-45E9-BBD5-4BC60B4F3FC8}"/>
              </a:ext>
            </a:extLst>
          </p:cNvPr>
          <p:cNvSpPr/>
          <p:nvPr/>
        </p:nvSpPr>
        <p:spPr>
          <a:xfrm>
            <a:off x="151545" y="1147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765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F_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5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" dur="1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  <p:bldP spid="21" grpId="0" animBg="1"/>
      <p:bldP spid="24" grpId="0" animBg="1"/>
      <p:bldP spid="26" grpId="0" animBg="1"/>
      <p:bldP spid="27" grpId="0" animBg="1"/>
      <p:bldP spid="28" grpId="0" animBg="1"/>
      <p:bldP spid="3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1960</Words>
  <Application>Microsoft Office PowerPoint</Application>
  <PresentationFormat>Widescreen</PresentationFormat>
  <Paragraphs>387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3_Office Theme</vt:lpstr>
      <vt:lpstr>2_Office Theme</vt:lpstr>
      <vt:lpstr>Office Theme</vt:lpstr>
      <vt:lpstr>Interactions </vt:lpstr>
      <vt:lpstr>[u] </vt:lpstr>
      <vt:lpstr>Follow up 1: </vt:lpstr>
      <vt:lpstr>Follow up 2:</vt:lpstr>
      <vt:lpstr>Follow up 2: [2/6]</vt:lpstr>
      <vt:lpstr>Follow up 2: [3/6]</vt:lpstr>
      <vt:lpstr>Follow up 2: [4/6]</vt:lpstr>
      <vt:lpstr>Follow up 2: [5/6]</vt:lpstr>
      <vt:lpstr>Follow up 2: [6/6]</vt:lpstr>
      <vt:lpstr>Follow up 3: </vt:lpstr>
      <vt:lpstr>Describing more than one [2/2]</vt:lpstr>
      <vt:lpstr>Follow up 4: 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82</cp:revision>
  <dcterms:created xsi:type="dcterms:W3CDTF">2021-06-12T06:20:35Z</dcterms:created>
  <dcterms:modified xsi:type="dcterms:W3CDTF">2023-07-09T08:09:48Z</dcterms:modified>
</cp:coreProperties>
</file>