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0" r:id="rId3"/>
    <p:sldMasterId id="2147483733" r:id="rId4"/>
  </p:sldMasterIdLst>
  <p:notesMasterIdLst>
    <p:notesMasterId r:id="rId19"/>
  </p:notesMasterIdLst>
  <p:sldIdLst>
    <p:sldId id="257" r:id="rId5"/>
    <p:sldId id="452" r:id="rId6"/>
    <p:sldId id="510" r:id="rId7"/>
    <p:sldId id="363" r:id="rId8"/>
    <p:sldId id="364" r:id="rId9"/>
    <p:sldId id="365" r:id="rId10"/>
    <p:sldId id="366" r:id="rId11"/>
    <p:sldId id="367" r:id="rId12"/>
    <p:sldId id="368" r:id="rId13"/>
    <p:sldId id="508" r:id="rId14"/>
    <p:sldId id="423" r:id="rId15"/>
    <p:sldId id="358" r:id="rId16"/>
    <p:sldId id="357" r:id="rId17"/>
    <p:sldId id="50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F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57412" autoAdjust="0"/>
  </p:normalViewPr>
  <p:slideViewPr>
    <p:cSldViewPr snapToGrid="0">
      <p:cViewPr>
        <p:scale>
          <a:sx n="27" d="100"/>
          <a:sy n="27" d="100"/>
        </p:scale>
        <p:origin x="2712" y="44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09/07/2023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/>
              <a:t>Artwork by Steve Clarke. Pronoun pictures from NCELP (www.ncelp.org). All additional pictures selected from </a:t>
            </a:r>
            <a:r>
              <a:rPr lang="en-GB" sz="1800" dirty="0" err="1"/>
              <a:t>Pixabay</a:t>
            </a:r>
            <a:r>
              <a:rPr lang="en-GB" sz="1800" dirty="0"/>
              <a:t> and are available under a Creative Commons license, no attribution required.</a:t>
            </a:r>
          </a:p>
          <a:p>
            <a:pPr marL="216000" indent="-216000">
              <a:lnSpc>
                <a:spcPct val="100000"/>
              </a:lnSpc>
            </a:pPr>
            <a:endParaRPr lang="en-GB" sz="1800" b="1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endParaRPr lang="en-GB" sz="1800" b="1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</a:t>
            </a:r>
            <a:r>
              <a:rPr lang="en-GB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</a:t>
            </a:r>
            <a:r>
              <a:rPr lang="fr-FR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[u] vs [ou]: tu [12] nous [31]</a:t>
            </a:r>
          </a:p>
          <a:p>
            <a:pPr marL="216000" indent="-216000">
              <a:lnSpc>
                <a:spcPct val="100000"/>
              </a:lnSpc>
            </a:pPr>
            <a:endParaRPr lang="it-IT" sz="1800" b="0" i="1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Vocabulary (new words in bold)</a:t>
            </a:r>
            <a:r>
              <a:rPr lang="it-IT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fr-FR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êtes </a:t>
            </a:r>
            <a:r>
              <a:rPr lang="fr-FR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[5] </a:t>
            </a:r>
            <a:r>
              <a:rPr lang="fr-FR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vous</a:t>
            </a:r>
            <a:r>
              <a:rPr lang="fr-FR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[50] </a:t>
            </a:r>
            <a:r>
              <a:rPr lang="fr-FR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ensemble</a:t>
            </a:r>
            <a:r>
              <a:rPr lang="fr-FR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[124] </a:t>
            </a:r>
            <a:r>
              <a:rPr lang="fr-FR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tôt </a:t>
            </a:r>
            <a:r>
              <a:rPr lang="fr-FR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[513] en retard [1279] ici [167] là [109] pour [10]</a:t>
            </a:r>
            <a:endParaRPr lang="it-IT" sz="1800" b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endParaRPr lang="fr-FR" sz="1800" b="0" i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1: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sommes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[5]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nous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[31]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allemand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[844]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espagnol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[1666] amusant [4695] calme [1731] différent [350] difficile [296] facile [822] important [215] indépendant [954] jeune [152]</a:t>
            </a:r>
          </a:p>
          <a:p>
            <a:pPr marL="216000" indent="-216000">
              <a:lnSpc>
                <a:spcPct val="100000"/>
              </a:lnSpc>
            </a:pP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malade [1066] méchant [3184] prudent [1529] seul [102]</a:t>
            </a:r>
          </a:p>
          <a:p>
            <a:pPr marL="216000" indent="-216000">
              <a:lnSpc>
                <a:spcPct val="100000"/>
              </a:lnSpc>
            </a:pPr>
            <a:endParaRPr lang="fr-FR" sz="1800" b="0" i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2: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détester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[2898] écouter [429]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étudier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[960] lire [278] parler [106] </a:t>
            </a:r>
          </a:p>
          <a:p>
            <a:pPr marL="216000" indent="-216000">
              <a:lnSpc>
                <a:spcPct val="100000"/>
              </a:lnSpc>
            </a:pPr>
            <a:r>
              <a:rPr lang="en-GB" sz="1600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6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600" i="1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6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sz="1800" dirty="0">
              <a:solidFill>
                <a:srgbClr val="002060"/>
              </a:solidFill>
              <a:effectLst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GB" sz="1800" dirty="0"/>
              <a:t>The frequency rankings for words that occur in this PowerPoint which have been</a:t>
            </a:r>
            <a:r>
              <a:rPr lang="en-GB" sz="1800" i="1" dirty="0"/>
              <a:t> previously</a:t>
            </a:r>
            <a:r>
              <a:rPr lang="en-GB" sz="1800" dirty="0"/>
              <a:t> introduced in these resources are given in the SOW and in the resources that first introduced and formally re-visited those words.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/>
              <a:t>For any </a:t>
            </a:r>
            <a:r>
              <a:rPr lang="en-GB" sz="1800" i="1" dirty="0"/>
              <a:t>other </a:t>
            </a:r>
            <a:r>
              <a:rPr lang="en-GB" sz="1800" dirty="0"/>
              <a:t>words that occur incidentally in this PowerPoint, frequency rankings will be provided in the notes field wherever possible.</a:t>
            </a: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b="1" dirty="0">
                <a:solidFill>
                  <a:schemeClr val="accent5">
                    <a:lumMod val="50000"/>
                  </a:schemeClr>
                </a:solidFill>
              </a:rPr>
              <a:t>Timing:</a:t>
            </a:r>
            <a:r>
              <a:rPr lang="en-GB" sz="1200" b="1" baseline="0" dirty="0">
                <a:solidFill>
                  <a:schemeClr val="accent5">
                    <a:lumMod val="50000"/>
                  </a:schemeClr>
                </a:solidFill>
              </a:rPr>
              <a:t> 5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oral production of parts of the verb to be and different adjectives.</a:t>
            </a:r>
            <a:endParaRPr lang="en-GB" b="1" dirty="0"/>
          </a:p>
          <a:p>
            <a:br>
              <a:rPr lang="en-GB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Click to ‘roll’ the dice.</a:t>
            </a:r>
          </a:p>
          <a:p>
            <a:r>
              <a:rPr lang="en-GB" dirty="0"/>
              <a:t>2. Pupils observe the forms and adjective </a:t>
            </a:r>
            <a:r>
              <a:rPr lang="en-GB" baseline="0" dirty="0"/>
              <a:t>whose numbers correspond to the respective dice, then translate them to make a short sentence. (For ‘je’, they should make the adjective agree for them). They say the answer chorally.</a:t>
            </a:r>
            <a:endParaRPr lang="en-GB" dirty="0"/>
          </a:p>
          <a:p>
            <a:r>
              <a:rPr lang="en-GB" dirty="0"/>
              <a:t>3. Click</a:t>
            </a:r>
            <a:r>
              <a:rPr lang="en-GB" baseline="0" dirty="0"/>
              <a:t> to reveal the correct sentence.</a:t>
            </a:r>
            <a:endParaRPr lang="en-GB" dirty="0"/>
          </a:p>
          <a:p>
            <a:r>
              <a:rPr lang="en-GB" dirty="0"/>
              <a:t>4. Repeat</a:t>
            </a:r>
            <a:r>
              <a:rPr lang="en-GB" baseline="0" dirty="0"/>
              <a:t> until all combinations have been tried.</a:t>
            </a:r>
          </a:p>
          <a:p>
            <a:endParaRPr lang="en-GB" sz="1800" b="1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Nirmala UI" panose="020B0502040204020203" pitchFamily="34" charset="0"/>
            </a:endParaRPr>
          </a:p>
          <a:p>
            <a:r>
              <a:rPr lang="en-GB" sz="18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ANSWERS:</a:t>
            </a:r>
          </a:p>
          <a:p>
            <a:r>
              <a:rPr lang="en-GB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Elle </a:t>
            </a:r>
            <a:r>
              <a:rPr lang="en-GB" sz="1800" b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est</a:t>
            </a:r>
            <a:r>
              <a:rPr lang="en-GB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espagnole.</a:t>
            </a:r>
            <a:endParaRPr lang="en-GB" sz="18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Il </a:t>
            </a:r>
            <a:r>
              <a:rPr lang="en-GB" sz="1800" b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est</a:t>
            </a:r>
            <a:r>
              <a:rPr lang="en-GB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</a:t>
            </a:r>
            <a:r>
              <a:rPr lang="en-GB" sz="1800" b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allemand</a:t>
            </a:r>
            <a:r>
              <a:rPr lang="en-GB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.</a:t>
            </a:r>
            <a:endParaRPr lang="en-GB" sz="18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Je </a:t>
            </a:r>
            <a:r>
              <a:rPr lang="en-GB" sz="1800" b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suis</a:t>
            </a:r>
            <a:r>
              <a:rPr lang="en-GB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</a:t>
            </a:r>
            <a:r>
              <a:rPr lang="en-GB" sz="1800" b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différent</a:t>
            </a:r>
            <a:r>
              <a:rPr lang="en-GB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| </a:t>
            </a:r>
            <a:r>
              <a:rPr lang="en-GB" sz="1800" b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différente</a:t>
            </a:r>
            <a:r>
              <a:rPr lang="en-GB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!</a:t>
            </a:r>
            <a:endParaRPr lang="en-GB" sz="18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Tu es important | </a:t>
            </a:r>
            <a:r>
              <a:rPr lang="en-GB" sz="1800" b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importante</a:t>
            </a:r>
            <a:r>
              <a:rPr lang="en-GB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.</a:t>
            </a:r>
            <a:endParaRPr lang="en-GB" sz="18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Nous </a:t>
            </a:r>
            <a:r>
              <a:rPr lang="en-GB" sz="1800" b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sommes</a:t>
            </a:r>
            <a:r>
              <a:rPr lang="en-GB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ensemble.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Vous </a:t>
            </a:r>
            <a:r>
              <a:rPr lang="en-GB" sz="1800" b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êtes</a:t>
            </a:r>
            <a:r>
              <a:rPr lang="en-GB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</a:t>
            </a:r>
            <a:r>
              <a:rPr lang="en-GB" sz="1800" b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seuls</a:t>
            </a:r>
            <a:r>
              <a:rPr lang="en-GB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.</a:t>
            </a:r>
            <a:endParaRPr lang="en-GB" b="0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9112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Use this recap slides before Follow up 4.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2 minutes 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Aim</a:t>
            </a:r>
            <a:r>
              <a:rPr lang="en-GB" sz="1200" b="0" strike="noStrike" spc="-1" dirty="0">
                <a:latin typeface="Arial"/>
              </a:rPr>
              <a:t>: to recap feminine plural adjective agreement which was introduced in week 2.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present the information.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Elicit the English sentence meanings.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Click to remind pupils about SFC.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Remind pupils that masculine endings are used when the group described is all boys or a mixture of boys and girls.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4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BF5E4-B3AA-482D-8DF1-4A8A1D53B555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918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5-10 minutes</a:t>
            </a:r>
            <a:br>
              <a:rPr lang="en-GB" b="0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parts of </a:t>
            </a:r>
            <a:r>
              <a:rPr lang="en-GB" b="0" i="1" dirty="0"/>
              <a:t>être</a:t>
            </a:r>
            <a:r>
              <a:rPr lang="en-GB" b="0" dirty="0"/>
              <a:t> and adjective agreement.</a:t>
            </a: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Pupils write the sentences in French.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Elicit responses orally from the class.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reveal written versions.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6221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 from this week and two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English 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revisit 1 are green and those from revisit 2 are blue, thus more points are awarded for them, to recognise that memories fade and more effort (heavy lifting!) is needed to retrieve them.</a:t>
            </a:r>
            <a:br>
              <a:rPr lang="en-GB" dirty="0"/>
            </a:b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8624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HANDOUT</a:t>
            </a: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9886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Timing: 1 minute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to recap SSC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[u]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and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[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ou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]</a:t>
            </a: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Introduce and elicit the pronunciation of the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individual SSC [u]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and [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ou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] and then the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source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 words ‘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tu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’ and ‘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nous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’(with gestures, if using).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Click to bring on the picture and get students to repeat (with gesture, if using).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strike="noStrike" spc="-1" dirty="0">
                <a:latin typeface="Arial"/>
              </a:rPr>
              <a:t>Note</a:t>
            </a:r>
            <a:r>
              <a:rPr lang="en-GB" sz="1200" b="0" strike="noStrike" spc="-1" dirty="0">
                <a:latin typeface="Arial"/>
              </a:rPr>
              <a:t>: </a:t>
            </a:r>
            <a:br>
              <a:rPr lang="en-GB" sz="1200" b="0" strike="noStrike" spc="-1" dirty="0">
                <a:latin typeface="Arial"/>
              </a:rPr>
            </a:br>
            <a:r>
              <a:rPr lang="en-GB" sz="1200" b="0" strike="noStrike" spc="-1" dirty="0" err="1">
                <a:latin typeface="Arial"/>
              </a:rPr>
              <a:t>i</a:t>
            </a:r>
            <a:r>
              <a:rPr lang="en-GB" sz="1200" b="0" strike="noStrike" spc="-1" dirty="0">
                <a:latin typeface="Arial"/>
              </a:rPr>
              <a:t>) </a:t>
            </a:r>
            <a:r>
              <a:rPr lang="en-US" sz="1200" b="0" strike="noStrike" spc="-1" dirty="0">
                <a:latin typeface="Arial"/>
              </a:rPr>
              <a:t>g</a:t>
            </a:r>
            <a:r>
              <a:rPr lang="en-US" dirty="0"/>
              <a:t>esture for </a:t>
            </a:r>
            <a:r>
              <a:rPr lang="en-US" i="1" dirty="0" err="1"/>
              <a:t>tu</a:t>
            </a:r>
            <a:r>
              <a:rPr lang="en-US" dirty="0"/>
              <a:t> – pointing away to an imaginary person in front of you.</a:t>
            </a:r>
          </a:p>
          <a:p>
            <a:pPr>
              <a:lnSpc>
                <a:spcPct val="100000"/>
              </a:lnSpc>
            </a:pPr>
            <a:r>
              <a:rPr lang="en-GB" sz="1200" b="0" strike="noStrike" spc="-1" dirty="0">
                <a:latin typeface="Arial"/>
              </a:rPr>
              <a:t>ii) gesture for </a:t>
            </a:r>
            <a:r>
              <a:rPr lang="en-GB" sz="1200" b="0" i="1" strike="noStrike" spc="-1" dirty="0">
                <a:latin typeface="Arial"/>
              </a:rPr>
              <a:t>nous</a:t>
            </a:r>
            <a:r>
              <a:rPr lang="en-GB" sz="1200" b="0" strike="noStrike" spc="-1" dirty="0">
                <a:latin typeface="Arial"/>
              </a:rPr>
              <a:t> – spreading arms out in front palms down, do a sweeping motion (similar to a </a:t>
            </a:r>
            <a:r>
              <a:rPr lang="en-GB" sz="1200" b="0" strike="noStrike" spc="-1" dirty="0" err="1">
                <a:latin typeface="Arial"/>
              </a:rPr>
              <a:t>breastroke</a:t>
            </a:r>
            <a:r>
              <a:rPr lang="en-GB" sz="1200" b="0" strike="noStrike" spc="-1" dirty="0">
                <a:latin typeface="Arial"/>
              </a:rPr>
              <a:t> in swimming), motioning inclusivity ‘we’.</a:t>
            </a:r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aural distinction between the SSC [u] and [</a:t>
            </a:r>
            <a:r>
              <a:rPr lang="en-GB" b="0" dirty="0" err="1"/>
              <a:t>ou</a:t>
            </a:r>
            <a:r>
              <a:rPr lang="en-GB" b="0" dirty="0"/>
              <a:t>]; to provide the additional opportunity to practise written transcription of previously taught whole words.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on each number to listen to the word.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Write [u] or [</a:t>
            </a:r>
            <a:r>
              <a:rPr lang="en-GB" dirty="0" err="1"/>
              <a:t>ou</a:t>
            </a:r>
            <a:r>
              <a:rPr lang="en-GB" dirty="0"/>
              <a:t>] (and / or the full word).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After all items 1-9 have been heard, elicit the response from pupils (i.e. they say [u] or [</a:t>
            </a:r>
            <a:r>
              <a:rPr lang="en-GB" dirty="0" err="1"/>
              <a:t>ou</a:t>
            </a:r>
            <a:r>
              <a:rPr lang="en-GB" dirty="0"/>
              <a:t>] and/or the full word).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reveal the written word and elicit the English meaning. 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again for it to disappear into the corresponding </a:t>
            </a:r>
            <a:r>
              <a:rPr lang="en-GB" dirty="0" err="1"/>
              <a:t>pacperson’s</a:t>
            </a:r>
            <a:r>
              <a:rPr lang="en-GB" dirty="0"/>
              <a:t> mouth.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Transcript </a:t>
            </a:r>
            <a:br>
              <a:rPr lang="en-GB" dirty="0"/>
            </a:br>
            <a:r>
              <a:rPr lang="en-GB" dirty="0"/>
              <a:t>1. prudent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2. Salut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3. </a:t>
            </a:r>
            <a:r>
              <a:rPr lang="en-GB" dirty="0" err="1"/>
              <a:t>groupe</a:t>
            </a:r>
            <a:br>
              <a:rPr lang="en-GB" dirty="0"/>
            </a:br>
            <a:r>
              <a:rPr lang="en-GB" dirty="0"/>
              <a:t>4. </a:t>
            </a:r>
            <a:r>
              <a:rPr lang="en-GB" dirty="0" err="1"/>
              <a:t>peluche</a:t>
            </a:r>
            <a:br>
              <a:rPr lang="en-GB" dirty="0"/>
            </a:br>
            <a:r>
              <a:rPr lang="en-GB" dirty="0"/>
              <a:t>5. </a:t>
            </a:r>
            <a:r>
              <a:rPr lang="en-GB" dirty="0" err="1"/>
              <a:t>amusant</a:t>
            </a:r>
            <a:br>
              <a:rPr lang="en-GB" dirty="0"/>
            </a:br>
            <a:r>
              <a:rPr lang="en-GB" dirty="0"/>
              <a:t>6. </a:t>
            </a:r>
            <a:r>
              <a:rPr lang="en-GB" dirty="0" err="1"/>
              <a:t>courageux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7. </a:t>
            </a:r>
            <a:r>
              <a:rPr lang="en-GB" dirty="0" err="1"/>
              <a:t>cousine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8. bonjour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9. </a:t>
            </a:r>
            <a:r>
              <a:rPr lang="en-GB" dirty="0" err="1"/>
              <a:t>étudier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b="1" i="0" dirty="0"/>
              <a:t>Frequency of unknown words and cognates:</a:t>
            </a:r>
            <a:endParaRPr lang="en-GB" b="0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200" b="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aventure</a:t>
            </a:r>
            <a:r>
              <a:rPr lang="en-GB" sz="1200" b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[209] </a:t>
            </a:r>
            <a:r>
              <a:rPr lang="en-GB" sz="1200" b="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calculer</a:t>
            </a:r>
            <a:r>
              <a:rPr lang="en-GB" sz="1200" b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[2331] couleur [1211] culture [913] </a:t>
            </a:r>
            <a:r>
              <a:rPr lang="en-GB" sz="1200" b="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groupe</a:t>
            </a:r>
            <a:r>
              <a:rPr lang="en-GB" sz="1200" b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[187] </a:t>
            </a:r>
            <a:r>
              <a:rPr lang="en-GB" sz="1200" b="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publicité</a:t>
            </a:r>
            <a:r>
              <a:rPr lang="en-GB" sz="1200" b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[2110] </a:t>
            </a:r>
            <a:r>
              <a:rPr lang="en-GB" sz="1200" b="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soupe</a:t>
            </a:r>
            <a:r>
              <a:rPr lang="en-GB" sz="1200" b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[4563] souvenir [616] urgent [2179]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200" b="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b="0" i="0" dirty="0"/>
              <a:t>Source: </a:t>
            </a:r>
            <a:r>
              <a:rPr lang="en-GB" b="0" i="0" dirty="0" err="1"/>
              <a:t>Londsale</a:t>
            </a:r>
            <a:r>
              <a:rPr lang="en-GB" b="0" i="0" dirty="0"/>
              <a:t>, D., &amp; Le Bras, Y.  (2009). A Frequency Dictionary of French: Core vocabulary for learners London: Routledge.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6975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(6 slides)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</a:t>
            </a:r>
            <a:r>
              <a:rPr lang="en-GB" b="0" baseline="0" dirty="0"/>
              <a:t>practise oral sentence building, deciding between the target features of nous </a:t>
            </a:r>
            <a:r>
              <a:rPr lang="en-GB" b="0" baseline="0" dirty="0" err="1"/>
              <a:t>sommes</a:t>
            </a:r>
            <a:r>
              <a:rPr lang="en-GB" b="0" baseline="0" dirty="0"/>
              <a:t> and </a:t>
            </a:r>
            <a:r>
              <a:rPr lang="en-GB" b="0" baseline="0" dirty="0" err="1"/>
              <a:t>vous</a:t>
            </a:r>
            <a:r>
              <a:rPr lang="en-GB" b="0" baseline="0" dirty="0"/>
              <a:t> </a:t>
            </a:r>
            <a:r>
              <a:rPr lang="en-GB" b="0" baseline="0" dirty="0" err="1"/>
              <a:t>êtes</a:t>
            </a:r>
            <a:r>
              <a:rPr lang="en-GB" b="0" baseline="0" dirty="0"/>
              <a:t> and different vocabulary from this week.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r>
              <a:rPr lang="en-GB" b="1" baseline="0" dirty="0"/>
              <a:t>Procedure</a:t>
            </a:r>
            <a:r>
              <a:rPr lang="en-GB" b="0" baseline="0" dirty="0"/>
              <a:t>:</a:t>
            </a:r>
          </a:p>
          <a:p>
            <a:r>
              <a:rPr lang="en-GB" dirty="0"/>
              <a:t>1. Click for English sentence and French prompt words.</a:t>
            </a:r>
            <a:br>
              <a:rPr lang="en-GB" dirty="0"/>
            </a:br>
            <a:r>
              <a:rPr lang="en-GB" dirty="0"/>
              <a:t>2. Click Début to start the timer.</a:t>
            </a:r>
          </a:p>
          <a:p>
            <a:r>
              <a:rPr lang="en-GB" dirty="0"/>
              <a:t>3. Pupils select from the words given to create and say the sentence out loud before the time elapses.</a:t>
            </a:r>
            <a:br>
              <a:rPr lang="en-GB" dirty="0"/>
            </a:br>
            <a:r>
              <a:rPr lang="en-GB" dirty="0"/>
              <a:t>4. Click for the French sentence to appear.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Answer:</a:t>
            </a:r>
            <a:br>
              <a:rPr lang="en-GB" dirty="0"/>
            </a:b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Vous êtes méchants mais jeunes.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5072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[2/6]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Answer:</a:t>
            </a:r>
            <a:br>
              <a:rPr lang="en-GB" dirty="0"/>
            </a:b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Nous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sommes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tôt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aujourd’hui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2553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[3/6]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Answer:</a:t>
            </a:r>
            <a:br>
              <a:rPr lang="en-GB" dirty="0"/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êtes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ensemble à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l'école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140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[4/6]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Answer:</a:t>
            </a:r>
            <a:br>
              <a:rPr lang="en-GB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Nous sommes allemands mais vous êtes espagnols.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9726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[5/6]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Answer:</a:t>
            </a:r>
            <a:br>
              <a:rPr lang="en-GB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 es calme mais tu es aussi amusant.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311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[6/6]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Answer:</a:t>
            </a:r>
            <a:br>
              <a:rPr lang="en-GB" dirty="0"/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Vous êtes en retard mais vous êtes ici.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2194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8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8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09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4793-0276-4887-9D14-E3884C582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4C8930-A517-40FD-A1C5-66E459206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F3FDC-C003-409F-8588-8EB4C1989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50D9-C9D9-4C29-A1E6-BDE2ED4F854E}" type="datetimeFigureOut">
              <a:rPr lang="en-GB" smtClean="0"/>
              <a:t>09/07/2023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F13B2-B480-4A46-93D6-0683093FE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8F36F-645E-488A-BF7C-00ECB8DBC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82E7-321E-46C6-B2B5-46EDFBFBA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924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6AFB7-8D41-4397-BA47-3DB9FEE4E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FE4E1-A258-4387-8A73-5C5096D09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E5A11-7474-4794-8E00-E31DBFECE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50D9-C9D9-4C29-A1E6-BDE2ED4F854E}" type="datetimeFigureOut">
              <a:rPr lang="en-GB" smtClean="0"/>
              <a:t>09/07/2023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6182D-0F12-4397-837C-5B8C5EB8F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B5153-0F35-473A-9075-F6ECE4DC2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82E7-321E-46C6-B2B5-46EDFBFBA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664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E1BE4-7E1F-4E87-9A8F-7E2CDE58E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3E92B-B4DD-4653-8B0B-40E4FF269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9F4B5-EA63-43C1-922E-4A3BFABC5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50D9-C9D9-4C29-A1E6-BDE2ED4F854E}" type="datetimeFigureOut">
              <a:rPr lang="en-GB" smtClean="0"/>
              <a:t>09/07/2023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98D9-693C-4EB2-AFDB-24A36CB60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E4867-E074-4B17-98E8-B6C6AA11C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82E7-321E-46C6-B2B5-46EDFBFBA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910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EF8FF-1C83-4DE3-A743-315E1B66C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8F809-E869-4080-8D87-67F406BC51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F79685-5EA3-463F-9658-17DA4B43C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41A9D-40EC-402C-8526-31C380F81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50D9-C9D9-4C29-A1E6-BDE2ED4F854E}" type="datetimeFigureOut">
              <a:rPr lang="en-GB" smtClean="0"/>
              <a:t>09/07/2023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03590-BE81-41D1-9591-2D2D886A6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74407-368D-4CC7-AFC7-18E714AFF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82E7-321E-46C6-B2B5-46EDFBFBA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091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E73F0-7572-4CBC-AD0D-878FC6E8C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11B90-A1CD-4217-9893-3CB055449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7552F-C69A-41BB-984B-B8B6342D4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74689D-763C-4CF8-9358-7CC0C0CDE7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D5CF4C-A402-4F83-AFE9-B680232E77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4601C1-93F6-45C5-88EE-3E01EABC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50D9-C9D9-4C29-A1E6-BDE2ED4F854E}" type="datetimeFigureOut">
              <a:rPr lang="en-GB" smtClean="0"/>
              <a:t>09/07/2023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11F3F5-DF28-445F-B90D-C4CEF0064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D94256-FAEC-4BF3-9EF8-879020F19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82E7-321E-46C6-B2B5-46EDFBFBA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425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C2C8-7C1B-4D71-AEF1-388E81577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D9DFC7-96E5-4D12-A332-4787850FA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50D9-C9D9-4C29-A1E6-BDE2ED4F854E}" type="datetimeFigureOut">
              <a:rPr lang="en-GB" smtClean="0"/>
              <a:t>09/07/2023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3D762C-1DC3-4E63-BD4B-68D821FB6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C63DE-A88F-495A-93FC-C2D739F16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82E7-321E-46C6-B2B5-46EDFBFBA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718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4473DF-065F-4775-8447-ED108DBEA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50D9-C9D9-4C29-A1E6-BDE2ED4F854E}" type="datetimeFigureOut">
              <a:rPr lang="en-GB" smtClean="0"/>
              <a:t>09/07/2023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7BF039-33A1-4515-9501-162014CD9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9195C-B987-4064-A671-F0FD41838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82E7-321E-46C6-B2B5-46EDFBFBA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343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C200D-A2C3-4172-8E15-A285531A8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69980-F686-4FA8-AF4A-62201B7A2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36A67B-C712-40C6-9E89-176B48FC7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5A1D8-CD57-405F-8CB9-8E704387A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50D9-C9D9-4C29-A1E6-BDE2ED4F854E}" type="datetimeFigureOut">
              <a:rPr lang="en-GB" smtClean="0"/>
              <a:t>09/07/2023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40DA6-D705-4490-B8D4-29E55A4C9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382BF-5A58-41E8-AC9E-EE824C50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82E7-321E-46C6-B2B5-46EDFBFBA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101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670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7D5E4-700F-4C0E-B0AA-9A1A5AF6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5A36C5-EE27-4C78-8E9B-880BC6986C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58FA3C-E3F9-4DE2-B3A7-2DA97DED9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DC04A-6FCA-48DC-A027-14A7ECE27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50D9-C9D9-4C29-A1E6-BDE2ED4F854E}" type="datetimeFigureOut">
              <a:rPr lang="en-GB" smtClean="0"/>
              <a:t>09/07/2023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07F1A-D087-47B5-B49C-FBA6DB22E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B8715E-20C5-467F-8E7C-665120E75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82E7-321E-46C6-B2B5-46EDFBFBA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837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2BEF6-E4A8-495D-A930-B250B1929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B2EE-B3E9-48C1-81D3-F70003CD0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B9E42-DFCB-4ED5-A1CA-85B9B935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50D9-C9D9-4C29-A1E6-BDE2ED4F854E}" type="datetimeFigureOut">
              <a:rPr lang="en-GB" smtClean="0"/>
              <a:t>09/07/2023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7D0D3-B74D-40F6-8752-49A73C22D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B2849-C0E8-4AE6-9AB6-24FB66B2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82E7-321E-46C6-B2B5-46EDFBFBA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761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03B0E5-4E59-440D-AA70-48B75CA07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5C8BEC-CA0C-4FC2-8283-BC6D9B2A1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91C3A-12E1-45E6-8C8A-79F5FCBE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50D9-C9D9-4C29-A1E6-BDE2ED4F854E}" type="datetimeFigureOut">
              <a:rPr lang="en-GB" smtClean="0"/>
              <a:t>09/07/2023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3ACD4-4A57-46FC-8957-BF397DFD8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8E4B3-DC5E-4DBE-98CA-F5D611B87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82E7-321E-46C6-B2B5-46EDFBFBA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844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396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93547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0112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2235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2029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0354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476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87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961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9447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7850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95721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0256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18512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15324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78408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25075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452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974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14094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67323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45948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88923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5409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74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3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0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5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9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6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BC1E97-5D30-407C-B6F9-51269FCD8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F46D7-E06B-4C56-964A-3E3AA7E5E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8955D-CCAD-473D-ACF5-5FF644612A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B50D9-C9D9-4C29-A1E6-BDE2ED4F854E}" type="datetimeFigureOut">
              <a:rPr lang="en-GB" smtClean="0"/>
              <a:t>09/07/2023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9BFFE-4890-4F4F-A099-6639F23C6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1B3AA-F93E-4F6E-9D3C-54422F946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A82E7-321E-46C6-B2B5-46EDFBFBA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28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16839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14088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8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11" Type="http://schemas.openxmlformats.org/officeDocument/2006/relationships/image" Target="../media/image11.png"/><Relationship Id="rId5" Type="http://schemas.openxmlformats.org/officeDocument/2006/relationships/image" Target="../media/image14.png"/><Relationship Id="rId10" Type="http://schemas.openxmlformats.org/officeDocument/2006/relationships/image" Target="../media/image18.gif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sv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40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5" Type="http://schemas.openxmlformats.org/officeDocument/2006/relationships/audio" Target="../media/audio3.wav"/><Relationship Id="rId15" Type="http://schemas.openxmlformats.org/officeDocument/2006/relationships/audio" Target="../media/audio10.wav"/><Relationship Id="rId10" Type="http://schemas.openxmlformats.org/officeDocument/2006/relationships/audio" Target="../media/audio8.wav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8;p2" descr="background rectangle">
            <a:extLst>
              <a:ext uri="{FF2B5EF4-FFF2-40B4-BE49-F238E27FC236}">
                <a16:creationId xmlns:a16="http://schemas.microsoft.com/office/drawing/2014/main" id="{33FF9F9C-7D6B-452C-9BE0-7B44CA0DD932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ADD2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368181" y="4734448"/>
            <a:ext cx="375037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FF3333"/>
              </a:buClr>
              <a:buSzPts val="9600"/>
            </a:pPr>
            <a:r>
              <a:rPr lang="en-GB" sz="9600" dirty="0">
                <a:solidFill>
                  <a:srgbClr val="00B05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vert</a:t>
            </a:r>
            <a:endParaRPr lang="en-GB" sz="9600" dirty="0">
              <a:solidFill>
                <a:srgbClr val="00B050"/>
              </a:solidFill>
              <a:latin typeface="Modern Love" panose="04090805081005020601" pitchFamily="82" charset="0"/>
              <a:ea typeface="STHupo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28BE7-8949-4E49-A98F-68B6A8E0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3664"/>
            <a:ext cx="3588984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Interactions</a:t>
            </a:r>
            <a:br>
              <a:rPr lang="en-GB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lang="en-GB" sz="3600" dirty="0"/>
          </a:p>
        </p:txBody>
      </p:sp>
      <p:pic>
        <p:nvPicPr>
          <p:cNvPr id="9" name="Picture 8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E1AE3098-F0A5-44EB-9088-BD4E70A68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07" y="375430"/>
            <a:ext cx="5084505" cy="4359018"/>
          </a:xfrm>
          <a:prstGeom prst="rect">
            <a:avLst/>
          </a:prstGeom>
        </p:spPr>
      </p:pic>
      <p:pic>
        <p:nvPicPr>
          <p:cNvPr id="7" name="Picture 6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CFC2D8DC-1122-4080-80E4-9796D9D6EE4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4FC3F7"/>
              </a:clrFrom>
              <a:clrTo>
                <a:srgbClr val="4FC3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94" y="1265874"/>
            <a:ext cx="3845557" cy="21631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F7CFB3-E285-4823-B8F4-CAF43E0682F6}"/>
              </a:ext>
            </a:extLst>
          </p:cNvPr>
          <p:cNvSpPr txBox="1"/>
          <p:nvPr/>
        </p:nvSpPr>
        <p:spPr>
          <a:xfrm rot="349106">
            <a:off x="254201" y="3191871"/>
            <a:ext cx="3805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solidFill>
                  <a:schemeClr val="bg1"/>
                </a:solidFill>
                <a:latin typeface="Segoe Print" panose="02000600000000000000" pitchFamily="2" charset="0"/>
              </a:rPr>
              <a:t>Échange</a:t>
            </a:r>
            <a:r>
              <a:rPr lang="en-GB" sz="3200" b="1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Segoe Print" panose="02000600000000000000" pitchFamily="2" charset="0"/>
              </a:rPr>
              <a:t>en</a:t>
            </a:r>
            <a:r>
              <a:rPr lang="en-GB" sz="3200" b="1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Segoe Print" panose="02000600000000000000" pitchFamily="2" charset="0"/>
              </a:rPr>
              <a:t>ligne</a:t>
            </a:r>
            <a:endParaRPr lang="en-GB" sz="3200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CFC9B7-39C0-45D4-9B88-AAA9A9F016D1}"/>
              </a:ext>
            </a:extLst>
          </p:cNvPr>
          <p:cNvSpPr txBox="1"/>
          <p:nvPr/>
        </p:nvSpPr>
        <p:spPr>
          <a:xfrm>
            <a:off x="9993745" y="6497904"/>
            <a:ext cx="2198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1 Week 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28656"/>
            <a:ext cx="3029613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3: </a:t>
            </a:r>
            <a:endParaRPr lang="en-GB" sz="3200" dirty="0"/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9F610894-15E2-4E34-A65C-C5643B46A31D}"/>
              </a:ext>
            </a:extLst>
          </p:cNvPr>
          <p:cNvSpPr/>
          <p:nvPr/>
        </p:nvSpPr>
        <p:spPr>
          <a:xfrm>
            <a:off x="5047241" y="1237276"/>
            <a:ext cx="5852047" cy="993394"/>
          </a:xfrm>
          <a:prstGeom prst="roundRect">
            <a:avLst/>
          </a:prstGeom>
          <a:solidFill>
            <a:srgbClr val="FFF3FF"/>
          </a:solidFill>
          <a:ln w="12700" cap="flat" cmpd="sng" algn="ctr">
            <a:solidFill>
              <a:srgbClr val="FF00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82" name="Picture 14" descr="number 5 on dice - Clip Art Library">
            <a:extLst>
              <a:ext uri="{FF2B5EF4-FFF2-40B4-BE49-F238E27FC236}">
                <a16:creationId xmlns:a16="http://schemas.microsoft.com/office/drawing/2014/main" id="{DAF45EC3-435C-40F0-A966-851A34EE4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149" y="2625074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18" descr="dice clipart six - Clip Art Library">
            <a:extLst>
              <a:ext uri="{FF2B5EF4-FFF2-40B4-BE49-F238E27FC236}">
                <a16:creationId xmlns:a16="http://schemas.microsoft.com/office/drawing/2014/main" id="{CC1E0F1F-2824-4404-9DB9-5CA632461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26659" y="2649276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" name="Picture 26" descr="Free Dice Faces, Download Free Clip Art, Free Clip Art on Clipart ...">
            <a:extLst>
              <a:ext uri="{FF2B5EF4-FFF2-40B4-BE49-F238E27FC236}">
                <a16:creationId xmlns:a16="http://schemas.microsoft.com/office/drawing/2014/main" id="{3B441EA6-2BBC-44E2-8992-FBC857872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048" y="2621170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26" descr="Free Dice Faces, Download Free Clip Art, Free Clip Art on Clipart ...">
            <a:extLst>
              <a:ext uri="{FF2B5EF4-FFF2-40B4-BE49-F238E27FC236}">
                <a16:creationId xmlns:a16="http://schemas.microsoft.com/office/drawing/2014/main" id="{A620BF64-FAD8-4031-AC62-A0D84FAD4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496" y="2611374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" name="Picture 24" descr="Dice Faces Png - Clip Art Library">
            <a:extLst>
              <a:ext uri="{FF2B5EF4-FFF2-40B4-BE49-F238E27FC236}">
                <a16:creationId xmlns:a16="http://schemas.microsoft.com/office/drawing/2014/main" id="{65303893-CDBE-45BC-92D2-76C580DE3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049" y="2621170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Picture 28" descr="dice face 2 png - Clip Art Library">
            <a:extLst>
              <a:ext uri="{FF2B5EF4-FFF2-40B4-BE49-F238E27FC236}">
                <a16:creationId xmlns:a16="http://schemas.microsoft.com/office/drawing/2014/main" id="{18E231ED-AE3A-40E3-B11E-44FAA9CEF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659" y="2624388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16" descr="Free Dice Face, Download Free Clip Art, Free Clip Art on Clipart ...">
            <a:extLst>
              <a:ext uri="{FF2B5EF4-FFF2-40B4-BE49-F238E27FC236}">
                <a16:creationId xmlns:a16="http://schemas.microsoft.com/office/drawing/2014/main" id="{496CA718-5A79-467C-8AF0-09EAA5807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35" y="2634184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9" name="Table 7">
            <a:extLst>
              <a:ext uri="{FF2B5EF4-FFF2-40B4-BE49-F238E27FC236}">
                <a16:creationId xmlns:a16="http://schemas.microsoft.com/office/drawing/2014/main" id="{1EE5F884-42A3-4B28-8171-E653E9B30D12}"/>
              </a:ext>
            </a:extLst>
          </p:cNvPr>
          <p:cNvGraphicFramePr>
            <a:graphicFrameLocks noGrp="1"/>
          </p:cNvGraphicFramePr>
          <p:nvPr/>
        </p:nvGraphicFramePr>
        <p:xfrm>
          <a:off x="4821366" y="3325851"/>
          <a:ext cx="3318906" cy="3200400"/>
        </p:xfrm>
        <a:graphic>
          <a:graphicData uri="http://schemas.openxmlformats.org/drawingml/2006/table">
            <a:tbl>
              <a:tblPr firstRow="1" bandRow="1"/>
              <a:tblGrid>
                <a:gridCol w="559500">
                  <a:extLst>
                    <a:ext uri="{9D8B030D-6E8A-4147-A177-3AD203B41FA5}">
                      <a16:colId xmlns:a16="http://schemas.microsoft.com/office/drawing/2014/main" val="431552140"/>
                    </a:ext>
                  </a:extLst>
                </a:gridCol>
                <a:gridCol w="2759406">
                  <a:extLst>
                    <a:ext uri="{9D8B030D-6E8A-4147-A177-3AD203B41FA5}">
                      <a16:colId xmlns:a16="http://schemas.microsoft.com/office/drawing/2014/main" val="2285210175"/>
                    </a:ext>
                  </a:extLst>
                </a:gridCol>
              </a:tblGrid>
              <a:tr h="185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11507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11507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375014"/>
                  </a:ext>
                </a:extLst>
              </a:tr>
              <a:tr h="185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I am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4444728"/>
                  </a:ext>
                </a:extLst>
              </a:tr>
              <a:tr h="185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you are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633801"/>
                  </a:ext>
                </a:extLst>
              </a:tr>
              <a:tr h="185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she 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136716"/>
                  </a:ext>
                </a:extLst>
              </a:tr>
              <a:tr h="1912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he 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230005"/>
                  </a:ext>
                </a:extLst>
              </a:tr>
              <a:tr h="2353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we are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135670"/>
                  </a:ext>
                </a:extLst>
              </a:tr>
              <a:tr h="185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you (all) are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048799"/>
                  </a:ext>
                </a:extLst>
              </a:tr>
            </a:tbl>
          </a:graphicData>
        </a:graphic>
      </p:graphicFrame>
      <p:graphicFrame>
        <p:nvGraphicFramePr>
          <p:cNvPr id="190" name="Table 7">
            <a:extLst>
              <a:ext uri="{FF2B5EF4-FFF2-40B4-BE49-F238E27FC236}">
                <a16:creationId xmlns:a16="http://schemas.microsoft.com/office/drawing/2014/main" id="{0504666A-EB71-4055-9724-A64A7F8CF5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679018"/>
              </p:ext>
            </p:extLst>
          </p:nvPr>
        </p:nvGraphicFramePr>
        <p:xfrm>
          <a:off x="8224967" y="3325851"/>
          <a:ext cx="2587424" cy="3200400"/>
        </p:xfrm>
        <a:graphic>
          <a:graphicData uri="http://schemas.openxmlformats.org/drawingml/2006/table">
            <a:tbl>
              <a:tblPr firstRow="1" bandRow="1"/>
              <a:tblGrid>
                <a:gridCol w="436187">
                  <a:extLst>
                    <a:ext uri="{9D8B030D-6E8A-4147-A177-3AD203B41FA5}">
                      <a16:colId xmlns:a16="http://schemas.microsoft.com/office/drawing/2014/main" val="431552140"/>
                    </a:ext>
                  </a:extLst>
                </a:gridCol>
                <a:gridCol w="2151237">
                  <a:extLst>
                    <a:ext uri="{9D8B030D-6E8A-4147-A177-3AD203B41FA5}">
                      <a16:colId xmlns:a16="http://schemas.microsoft.com/office/drawing/2014/main" val="2285210175"/>
                    </a:ext>
                  </a:extLst>
                </a:gridCol>
              </a:tblGrid>
              <a:tr h="189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11507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11507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375014"/>
                  </a:ext>
                </a:extLst>
              </a:tr>
              <a:tr h="189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German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4444728"/>
                  </a:ext>
                </a:extLst>
              </a:tr>
              <a:tr h="189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important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633801"/>
                  </a:ext>
                </a:extLst>
              </a:tr>
              <a:tr h="189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different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136716"/>
                  </a:ext>
                </a:extLst>
              </a:tr>
              <a:tr h="1955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together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230005"/>
                  </a:ext>
                </a:extLst>
              </a:tr>
              <a:tr h="240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Spanish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135670"/>
                  </a:ext>
                </a:extLst>
              </a:tr>
              <a:tr h="189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alone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048799"/>
                  </a:ext>
                </a:extLst>
              </a:tr>
            </a:tbl>
          </a:graphicData>
        </a:graphic>
      </p:graphicFrame>
      <p:pic>
        <p:nvPicPr>
          <p:cNvPr id="191" name="Picture 24" descr="Dice Faces Png - Clip Art Library">
            <a:extLst>
              <a:ext uri="{FF2B5EF4-FFF2-40B4-BE49-F238E27FC236}">
                <a16:creationId xmlns:a16="http://schemas.microsoft.com/office/drawing/2014/main" id="{042A0005-D7B3-479A-8453-8A474162E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986" y="2618224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TextBox 191">
            <a:extLst>
              <a:ext uri="{FF2B5EF4-FFF2-40B4-BE49-F238E27FC236}">
                <a16:creationId xmlns:a16="http://schemas.microsoft.com/office/drawing/2014/main" id="{6BC39AF9-A838-474F-8C63-F5F5727CE174}"/>
              </a:ext>
            </a:extLst>
          </p:cNvPr>
          <p:cNvSpPr txBox="1"/>
          <p:nvPr/>
        </p:nvSpPr>
        <p:spPr>
          <a:xfrm>
            <a:off x="5165697" y="1500787"/>
            <a:ext cx="561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Elle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espagnole.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AA3BFD63-EA56-4329-B27F-EF17CA101383}"/>
              </a:ext>
            </a:extLst>
          </p:cNvPr>
          <p:cNvSpPr txBox="1"/>
          <p:nvPr/>
        </p:nvSpPr>
        <p:spPr>
          <a:xfrm>
            <a:off x="5197257" y="1514487"/>
            <a:ext cx="561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Il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allemand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4142D9F1-598E-41A4-936B-68A60DB4E35F}"/>
              </a:ext>
            </a:extLst>
          </p:cNvPr>
          <p:cNvSpPr txBox="1"/>
          <p:nvPr/>
        </p:nvSpPr>
        <p:spPr>
          <a:xfrm>
            <a:off x="5078800" y="1541598"/>
            <a:ext cx="561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Je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suis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différent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|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différente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D743447A-824D-4B48-94A6-51F4CFF5936A}"/>
              </a:ext>
            </a:extLst>
          </p:cNvPr>
          <p:cNvSpPr txBox="1"/>
          <p:nvPr/>
        </p:nvSpPr>
        <p:spPr>
          <a:xfrm>
            <a:off x="5263139" y="1532152"/>
            <a:ext cx="592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Tu es important |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importante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64248AE1-5042-4D2D-98A4-B3D55AD6EBD4}"/>
              </a:ext>
            </a:extLst>
          </p:cNvPr>
          <p:cNvSpPr txBox="1"/>
          <p:nvPr/>
        </p:nvSpPr>
        <p:spPr>
          <a:xfrm>
            <a:off x="5122249" y="1507556"/>
            <a:ext cx="561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Nous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sommes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ensemble.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18982582-43B1-4D17-8DDA-4F1B05541D69}"/>
              </a:ext>
            </a:extLst>
          </p:cNvPr>
          <p:cNvSpPr txBox="1"/>
          <p:nvPr/>
        </p:nvSpPr>
        <p:spPr>
          <a:xfrm>
            <a:off x="5272265" y="1589240"/>
            <a:ext cx="561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Vous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êtes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seuls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</p:txBody>
      </p:sp>
      <p:pic>
        <p:nvPicPr>
          <p:cNvPr id="198" name="Picture 28" descr="dice face 2 png - Clip Art Library">
            <a:extLst>
              <a:ext uri="{FF2B5EF4-FFF2-40B4-BE49-F238E27FC236}">
                <a16:creationId xmlns:a16="http://schemas.microsoft.com/office/drawing/2014/main" id="{700067D9-844E-475E-9969-3EFB0E101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496" y="2638774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" name="Picture 14" descr="number 5 on dice - Clip Art Library">
            <a:extLst>
              <a:ext uri="{FF2B5EF4-FFF2-40B4-BE49-F238E27FC236}">
                <a16:creationId xmlns:a16="http://schemas.microsoft.com/office/drawing/2014/main" id="{062CC5C8-2860-46E6-BF65-0EE3178A6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015" y="2641115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Picture 16" descr="Free Dice Face, Download Free Clip Art, Free Clip Art on Clipart ...">
            <a:extLst>
              <a:ext uri="{FF2B5EF4-FFF2-40B4-BE49-F238E27FC236}">
                <a16:creationId xmlns:a16="http://schemas.microsoft.com/office/drawing/2014/main" id="{B99068F0-623C-4FF2-9784-EE51A732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510" y="2608157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Picture 18" descr="dice clipart six - Clip Art Library">
            <a:extLst>
              <a:ext uri="{FF2B5EF4-FFF2-40B4-BE49-F238E27FC236}">
                <a16:creationId xmlns:a16="http://schemas.microsoft.com/office/drawing/2014/main" id="{8D0DCD4B-B9CC-4220-A600-F59762EC7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74226" y="2641115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" name="TextBox 202">
            <a:extLst>
              <a:ext uri="{FF2B5EF4-FFF2-40B4-BE49-F238E27FC236}">
                <a16:creationId xmlns:a16="http://schemas.microsoft.com/office/drawing/2014/main" id="{03800C6C-3C05-4F54-B102-192624A364FE}"/>
              </a:ext>
            </a:extLst>
          </p:cNvPr>
          <p:cNvSpPr txBox="1"/>
          <p:nvPr/>
        </p:nvSpPr>
        <p:spPr>
          <a:xfrm>
            <a:off x="58456" y="804806"/>
            <a:ext cx="4713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J-M is using a game to practise his English and French.  What does he have to say in </a:t>
            </a: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French?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07" name="Title 2">
            <a:extLst>
              <a:ext uri="{FF2B5EF4-FFF2-40B4-BE49-F238E27FC236}">
                <a16:creationId xmlns:a16="http://schemas.microsoft.com/office/drawing/2014/main" id="{405A2596-58D5-495A-A7B3-067415E1894A}"/>
              </a:ext>
            </a:extLst>
          </p:cNvPr>
          <p:cNvSpPr txBox="1">
            <a:spLocks/>
          </p:cNvSpPr>
          <p:nvPr/>
        </p:nvSpPr>
        <p:spPr>
          <a:xfrm>
            <a:off x="11238143" y="1135676"/>
            <a:ext cx="781120" cy="374973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parler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208" name="Picture 207" descr="Icon&#10;&#10;Description automatically generated">
            <a:extLst>
              <a:ext uri="{FF2B5EF4-FFF2-40B4-BE49-F238E27FC236}">
                <a16:creationId xmlns:a16="http://schemas.microsoft.com/office/drawing/2014/main" id="{C3092E7A-0A56-4F20-B037-356B7DD408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A person wearing a striped shirt&#10;&#10;Description automatically generated with medium confidence">
            <a:extLst>
              <a:ext uri="{FF2B5EF4-FFF2-40B4-BE49-F238E27FC236}">
                <a16:creationId xmlns:a16="http://schemas.microsoft.com/office/drawing/2014/main" id="{9D75ED70-2CC9-4E3A-A525-CFCDF9BF8F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63" y="3590006"/>
            <a:ext cx="3218479" cy="3267994"/>
          </a:xfrm>
          <a:prstGeom prst="rect">
            <a:avLst/>
          </a:prstGeom>
        </p:spPr>
      </p:pic>
      <p:sp>
        <p:nvSpPr>
          <p:cNvPr id="30" name="Google Shape;167;p2">
            <a:extLst>
              <a:ext uri="{FF2B5EF4-FFF2-40B4-BE49-F238E27FC236}">
                <a16:creationId xmlns:a16="http://schemas.microsoft.com/office/drawing/2014/main" id="{7C03B40F-D658-4222-9E49-26265DEC276C}"/>
              </a:ext>
            </a:extLst>
          </p:cNvPr>
          <p:cNvSpPr/>
          <p:nvPr/>
        </p:nvSpPr>
        <p:spPr>
          <a:xfrm>
            <a:off x="151545" y="114707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raphic 30" descr="Teacher">
            <a:extLst>
              <a:ext uri="{FF2B5EF4-FFF2-40B4-BE49-F238E27FC236}">
                <a16:creationId xmlns:a16="http://schemas.microsoft.com/office/drawing/2014/main" id="{FA656F12-31F9-477D-B628-46336DB556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74814" y="182879"/>
            <a:ext cx="833947" cy="914400"/>
          </a:xfrm>
          <a:prstGeom prst="rect">
            <a:avLst/>
          </a:prstGeom>
        </p:spPr>
      </p:pic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8379F21E-FDBC-43C4-9B19-DB1496EE97B7}"/>
              </a:ext>
            </a:extLst>
          </p:cNvPr>
          <p:cNvSpPr/>
          <p:nvPr/>
        </p:nvSpPr>
        <p:spPr>
          <a:xfrm>
            <a:off x="8216055" y="209231"/>
            <a:ext cx="2556719" cy="474368"/>
          </a:xfrm>
          <a:prstGeom prst="wedgeRoundRectCallout">
            <a:avLst>
              <a:gd name="adj1" fmla="val -58071"/>
              <a:gd name="adj2" fmla="val 19301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18F7C83-BEE7-4024-82B8-C8B93335A4AC}"/>
              </a:ext>
            </a:extLst>
          </p:cNvPr>
          <p:cNvSpPr txBox="1"/>
          <p:nvPr/>
        </p:nvSpPr>
        <p:spPr>
          <a:xfrm>
            <a:off x="8274660" y="221174"/>
            <a:ext cx="2462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Parle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français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787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/>
      <p:bldP spid="192" grpId="0"/>
      <p:bldP spid="192" grpId="1"/>
      <p:bldP spid="193" grpId="0"/>
      <p:bldP spid="193" grpId="1"/>
      <p:bldP spid="194" grpId="0"/>
      <p:bldP spid="194" grpId="1"/>
      <p:bldP spid="195" grpId="0"/>
      <p:bldP spid="195" grpId="1"/>
      <p:bldP spid="196" grpId="0"/>
      <p:bldP spid="196" grpId="1"/>
      <p:bldP spid="197" grpId="0"/>
      <p:bldP spid="19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170;p8"/>
          <p:cNvPicPr/>
          <p:nvPr/>
        </p:nvPicPr>
        <p:blipFill>
          <a:blip r:embed="rId3"/>
          <a:stretch/>
        </p:blipFill>
        <p:spPr>
          <a:xfrm>
            <a:off x="10721400" y="111744"/>
            <a:ext cx="1329840" cy="133164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5DE2CF-C479-4832-BEE8-6FF1D832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60" y="92880"/>
            <a:ext cx="7267988" cy="570224"/>
          </a:xfrm>
        </p:spPr>
        <p:txBody>
          <a:bodyPr anchor="t"/>
          <a:lstStyle/>
          <a:p>
            <a:r>
              <a:rPr lang="en-GB" sz="3600" b="1" spc="-1" dirty="0">
                <a:solidFill>
                  <a:srgbClr val="1E4E79"/>
                </a:solidFill>
                <a:latin typeface="Century Gothic" panose="020B0502020202020204" pitchFamily="34" charset="0"/>
                <a:ea typeface="Century Gothic"/>
              </a:rPr>
              <a:t>Describing more than one [2/2]</a:t>
            </a:r>
            <a:endParaRPr lang="en-GB" sz="3600" dirty="0"/>
          </a:p>
        </p:txBody>
      </p:sp>
      <p:sp>
        <p:nvSpPr>
          <p:cNvPr id="44" name="Oval Callout 22">
            <a:extLst>
              <a:ext uri="{FF2B5EF4-FFF2-40B4-BE49-F238E27FC236}">
                <a16:creationId xmlns:a16="http://schemas.microsoft.com/office/drawing/2014/main" id="{C1A950EA-A230-4FFD-AAEB-C893AD51DDA4}"/>
              </a:ext>
            </a:extLst>
          </p:cNvPr>
          <p:cNvSpPr/>
          <p:nvPr/>
        </p:nvSpPr>
        <p:spPr>
          <a:xfrm>
            <a:off x="7968343" y="2313036"/>
            <a:ext cx="3487696" cy="1524291"/>
          </a:xfrm>
          <a:prstGeom prst="wedgeEllipseCallout">
            <a:avLst>
              <a:gd name="adj1" fmla="val -89321"/>
              <a:gd name="adj2" fmla="val 67452"/>
            </a:avLst>
          </a:prstGeom>
          <a:solidFill>
            <a:schemeClr val="accent3">
              <a:lumMod val="75000"/>
            </a:schemeClr>
          </a:solidFill>
          <a:ln w="3175" cap="flat" cmpd="sng" algn="ctr">
            <a:solidFill>
              <a:srgbClr val="FF0066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The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-s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on the end is silent but the –e makes you pronounce the –t. 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2235587-3C62-4E89-8F25-91C49E8111ED}"/>
              </a:ext>
            </a:extLst>
          </p:cNvPr>
          <p:cNvSpPr/>
          <p:nvPr/>
        </p:nvSpPr>
        <p:spPr>
          <a:xfrm>
            <a:off x="140760" y="891874"/>
            <a:ext cx="10307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know that many adjectives add -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describe a feminine noun.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B048B11-66CB-4967-A764-429B25E4CC31}"/>
              </a:ext>
            </a:extLst>
          </p:cNvPr>
          <p:cNvSpPr txBox="1"/>
          <p:nvPr/>
        </p:nvSpPr>
        <p:spPr>
          <a:xfrm>
            <a:off x="1643480" y="1765376"/>
            <a:ext cx="48717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sui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content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5873ADC-04B7-4D2B-9763-EC1BBD338F83}"/>
              </a:ext>
            </a:extLst>
          </p:cNvPr>
          <p:cNvSpPr txBox="1"/>
          <p:nvPr/>
        </p:nvSpPr>
        <p:spPr>
          <a:xfrm>
            <a:off x="5751836" y="1794300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</a:t>
            </a:r>
            <a:r>
              <a:rPr kumimoji="0" lang="en-GB" sz="30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(a girl) 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 pleased.</a:t>
            </a:r>
          </a:p>
        </p:txBody>
      </p:sp>
      <p:sp>
        <p:nvSpPr>
          <p:cNvPr id="36" name="Oval Callout 22">
            <a:extLst>
              <a:ext uri="{FF2B5EF4-FFF2-40B4-BE49-F238E27FC236}">
                <a16:creationId xmlns:a16="http://schemas.microsoft.com/office/drawing/2014/main" id="{AC9B220F-949A-4894-B95F-B3D5AEF5885D}"/>
              </a:ext>
            </a:extLst>
          </p:cNvPr>
          <p:cNvSpPr/>
          <p:nvPr/>
        </p:nvSpPr>
        <p:spPr>
          <a:xfrm>
            <a:off x="140760" y="4758616"/>
            <a:ext cx="3843411" cy="2028092"/>
          </a:xfrm>
          <a:prstGeom prst="wedgeEllipseCallout">
            <a:avLst>
              <a:gd name="adj1" fmla="val 38305"/>
              <a:gd name="adj2" fmla="val -26467"/>
            </a:avLst>
          </a:prstGeom>
          <a:solidFill>
            <a:schemeClr val="accent3">
              <a:lumMod val="75000"/>
            </a:schemeClr>
          </a:solidFill>
          <a:ln w="3175" cap="flat" cmpd="sng" algn="ctr">
            <a:solidFill>
              <a:srgbClr val="FF0066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If there is a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mix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of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male and female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 people in the group, we use the masculine plural adjective.</a:t>
            </a:r>
          </a:p>
        </p:txBody>
      </p:sp>
      <p:pic>
        <p:nvPicPr>
          <p:cNvPr id="41" name="Picture 2" descr="Quiet Sign Clip Art">
            <a:extLst>
              <a:ext uri="{FF2B5EF4-FFF2-40B4-BE49-F238E27FC236}">
                <a16:creationId xmlns:a16="http://schemas.microsoft.com/office/drawing/2014/main" id="{1569DDF5-088E-460B-A892-E78218ADB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98124"/>
            <a:ext cx="326937" cy="46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ircle&#10;&#10;Description automatically generated">
            <a:extLst>
              <a:ext uri="{FF2B5EF4-FFF2-40B4-BE49-F238E27FC236}">
                <a16:creationId xmlns:a16="http://schemas.microsoft.com/office/drawing/2014/main" id="{B5101E7A-849B-4D2C-A44A-A842337DE3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1" y="1386961"/>
            <a:ext cx="1225476" cy="104287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1D495AA-4A00-4007-BAB6-C19AE6E84611}"/>
              </a:ext>
            </a:extLst>
          </p:cNvPr>
          <p:cNvSpPr/>
          <p:nvPr/>
        </p:nvSpPr>
        <p:spPr>
          <a:xfrm>
            <a:off x="140760" y="2845250"/>
            <a:ext cx="78275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When the feminine noun is plural, add -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-s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the adjective:</a:t>
            </a:r>
          </a:p>
        </p:txBody>
      </p:sp>
      <p:pic>
        <p:nvPicPr>
          <p:cNvPr id="19" name="Picture 18" descr="Circle&#10;&#10;Description automatically generated">
            <a:extLst>
              <a:ext uri="{FF2B5EF4-FFF2-40B4-BE49-F238E27FC236}">
                <a16:creationId xmlns:a16="http://schemas.microsoft.com/office/drawing/2014/main" id="{349CEFA5-0B78-483D-87DC-0DDA2E642D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7" y="3828902"/>
            <a:ext cx="1142532" cy="972287"/>
          </a:xfrm>
          <a:prstGeom prst="rect">
            <a:avLst/>
          </a:prstGeom>
        </p:spPr>
      </p:pic>
      <p:pic>
        <p:nvPicPr>
          <p:cNvPr id="20" name="Picture 19" descr="Circle&#10;&#10;Description automatically generated">
            <a:extLst>
              <a:ext uri="{FF2B5EF4-FFF2-40B4-BE49-F238E27FC236}">
                <a16:creationId xmlns:a16="http://schemas.microsoft.com/office/drawing/2014/main" id="{A985CC34-D7A2-4B8F-B4C8-77A427AB96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8" y="3817801"/>
            <a:ext cx="1142532" cy="97228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29DE44E-86CC-4F56-9738-363BA79FC5CB}"/>
              </a:ext>
            </a:extLst>
          </p:cNvPr>
          <p:cNvSpPr txBox="1"/>
          <p:nvPr/>
        </p:nvSpPr>
        <p:spPr>
          <a:xfrm>
            <a:off x="1643480" y="4114326"/>
            <a:ext cx="48717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Vous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ête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content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A2421A-E493-4E7A-8004-9FF26906F53D}"/>
              </a:ext>
            </a:extLst>
          </p:cNvPr>
          <p:cNvSpPr txBox="1"/>
          <p:nvPr/>
        </p:nvSpPr>
        <p:spPr>
          <a:xfrm>
            <a:off x="6666323" y="4114326"/>
            <a:ext cx="49281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</a:t>
            </a:r>
            <a:r>
              <a:rPr kumimoji="0" lang="en-GB" sz="30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(girls) 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are pleased.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FC626F8F-291C-4AB4-9931-08E32E04B4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5326" y="5365463"/>
            <a:ext cx="894856" cy="7241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2B1B892-5492-4BB8-85F0-7131BCE8BB38}"/>
              </a:ext>
            </a:extLst>
          </p:cNvPr>
          <p:cNvSpPr txBox="1"/>
          <p:nvPr/>
        </p:nvSpPr>
        <p:spPr>
          <a:xfrm>
            <a:off x="4552143" y="5309986"/>
            <a:ext cx="48717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Vous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ête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s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content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808F43-19E6-40D4-BB6B-2B2BDA8F34EF}"/>
              </a:ext>
            </a:extLst>
          </p:cNvPr>
          <p:cNvSpPr txBox="1"/>
          <p:nvPr/>
        </p:nvSpPr>
        <p:spPr>
          <a:xfrm>
            <a:off x="4552143" y="5863984"/>
            <a:ext cx="7753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</a:t>
            </a:r>
            <a:r>
              <a:rPr kumimoji="0" lang="en-GB" sz="30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(boys</a:t>
            </a:r>
            <a:r>
              <a:rPr kumimoji="0" lang="en-GB" sz="30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|boys &amp; girls</a:t>
            </a:r>
            <a:r>
              <a:rPr kumimoji="0" lang="en-GB" sz="30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 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are pleased.</a:t>
            </a:r>
          </a:p>
        </p:txBody>
      </p:sp>
    </p:spTree>
    <p:extLst>
      <p:ext uri="{BB962C8B-B14F-4D97-AF65-F5344CB8AC3E}">
        <p14:creationId xmlns:p14="http://schemas.microsoft.com/office/powerpoint/2010/main" val="13644081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9" grpId="0"/>
      <p:bldP spid="33" grpId="0"/>
      <p:bldP spid="35" grpId="0"/>
      <p:bldP spid="36" grpId="0" animBg="1"/>
      <p:bldP spid="18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0" y="87041"/>
            <a:ext cx="2303175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4: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EB23F3F6-9F04-4702-B0C7-CEA344AE0CDD}"/>
              </a:ext>
            </a:extLst>
          </p:cNvPr>
          <p:cNvSpPr txBox="1">
            <a:spLocks/>
          </p:cNvSpPr>
          <p:nvPr/>
        </p:nvSpPr>
        <p:spPr>
          <a:xfrm>
            <a:off x="11151774" y="1135676"/>
            <a:ext cx="953857" cy="37497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écrire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D7A95D6E-4BF0-4EE5-BF20-EA95A3CA3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406" y="5616"/>
            <a:ext cx="1126594" cy="1130060"/>
          </a:xfrm>
          <a:prstGeom prst="rect">
            <a:avLst/>
          </a:prstGeom>
        </p:spPr>
      </p:pic>
      <p:graphicFrame>
        <p:nvGraphicFramePr>
          <p:cNvPr id="35" name="Google Shape;397;p9">
            <a:extLst>
              <a:ext uri="{FF2B5EF4-FFF2-40B4-BE49-F238E27FC236}">
                <a16:creationId xmlns:a16="http://schemas.microsoft.com/office/drawing/2014/main" id="{5BB6A430-4591-4851-A1B2-E7B66912D1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8935346"/>
              </p:ext>
            </p:extLst>
          </p:nvPr>
        </p:nvGraphicFramePr>
        <p:xfrm>
          <a:off x="189723" y="1600462"/>
          <a:ext cx="10265492" cy="45721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10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4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557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24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am early.</a:t>
                      </a:r>
                      <a:endParaRPr sz="24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557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24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 are late.</a:t>
                      </a:r>
                      <a:endParaRPr sz="24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557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 sz="24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 is important.</a:t>
                      </a:r>
                      <a:endParaRPr sz="24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557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 sz="24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Are we here?</a:t>
                      </a:r>
                      <a:endParaRPr sz="24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557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 sz="24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 (all) are independent.</a:t>
                      </a:r>
                      <a:endParaRPr sz="24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D9DDCBC-3F9F-4E64-BEF2-5D2BFA2E25F9}"/>
              </a:ext>
            </a:extLst>
          </p:cNvPr>
          <p:cNvSpPr txBox="1"/>
          <p:nvPr/>
        </p:nvSpPr>
        <p:spPr>
          <a:xfrm>
            <a:off x="1017917" y="2053087"/>
            <a:ext cx="4209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suis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tôt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F233F6-C0A1-4829-B888-4E3AFECE35AD}"/>
              </a:ext>
            </a:extLst>
          </p:cNvPr>
          <p:cNvSpPr txBox="1"/>
          <p:nvPr/>
        </p:nvSpPr>
        <p:spPr>
          <a:xfrm>
            <a:off x="1017916" y="2967335"/>
            <a:ext cx="4209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Tu es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retard.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871C81-8FC9-4F0B-A3F8-B30DEDD36A90}"/>
              </a:ext>
            </a:extLst>
          </p:cNvPr>
          <p:cNvSpPr txBox="1"/>
          <p:nvPr/>
        </p:nvSpPr>
        <p:spPr>
          <a:xfrm>
            <a:off x="1017916" y="3881583"/>
            <a:ext cx="4209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Elle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importante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CE6B08-E5C7-4DCB-933B-7B9F1DD13EFF}"/>
              </a:ext>
            </a:extLst>
          </p:cNvPr>
          <p:cNvSpPr txBox="1"/>
          <p:nvPr/>
        </p:nvSpPr>
        <p:spPr>
          <a:xfrm>
            <a:off x="1017916" y="4759823"/>
            <a:ext cx="4209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Nous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sommes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ici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29F6D6-8ED9-4B70-905E-DBF9D1256FE6}"/>
              </a:ext>
            </a:extLst>
          </p:cNvPr>
          <p:cNvSpPr txBox="1"/>
          <p:nvPr/>
        </p:nvSpPr>
        <p:spPr>
          <a:xfrm>
            <a:off x="1017915" y="5706356"/>
            <a:ext cx="4209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Vous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êtes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indépendants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4" name="Google Shape;167;p2">
            <a:extLst>
              <a:ext uri="{FF2B5EF4-FFF2-40B4-BE49-F238E27FC236}">
                <a16:creationId xmlns:a16="http://schemas.microsoft.com/office/drawing/2014/main" id="{588CD2DE-848A-4EA2-94A1-42899F9A7B00}"/>
              </a:ext>
            </a:extLst>
          </p:cNvPr>
          <p:cNvSpPr/>
          <p:nvPr/>
        </p:nvSpPr>
        <p:spPr>
          <a:xfrm>
            <a:off x="151545" y="114707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raphic 14" descr="Teacher">
            <a:extLst>
              <a:ext uri="{FF2B5EF4-FFF2-40B4-BE49-F238E27FC236}">
                <a16:creationId xmlns:a16="http://schemas.microsoft.com/office/drawing/2014/main" id="{4A779C36-E07F-420B-86C0-3716EADBFF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545" y="612695"/>
            <a:ext cx="914400" cy="914400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8FB630D9-F9EF-42A1-8CCA-5C1CE7DE19E9}"/>
              </a:ext>
            </a:extLst>
          </p:cNvPr>
          <p:cNvSpPr/>
          <p:nvPr/>
        </p:nvSpPr>
        <p:spPr>
          <a:xfrm>
            <a:off x="1264184" y="793845"/>
            <a:ext cx="3313306" cy="510034"/>
          </a:xfrm>
          <a:prstGeom prst="wedgeRoundRectCallout">
            <a:avLst>
              <a:gd name="adj1" fmla="val -63135"/>
              <a:gd name="adj2" fmla="val 16176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ACCF11B1-E20D-46B9-8F2D-BD27BA5D1500}"/>
              </a:ext>
            </a:extLst>
          </p:cNvPr>
          <p:cNvSpPr txBox="1">
            <a:spLocks/>
          </p:cNvSpPr>
          <p:nvPr/>
        </p:nvSpPr>
        <p:spPr>
          <a:xfrm>
            <a:off x="1252722" y="802191"/>
            <a:ext cx="348094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28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Écris en français.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67816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/>
      <p:bldP spid="26" grpId="0"/>
      <p:bldP spid="27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1BE26A7C-9570-4511-A929-6137973F1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981848"/>
              </p:ext>
            </p:extLst>
          </p:nvPr>
        </p:nvGraphicFramePr>
        <p:xfrm>
          <a:off x="557161" y="596480"/>
          <a:ext cx="9810698" cy="6029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facile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aimer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jeunes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étudier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seule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détester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espagnoles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prudentes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malade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allemande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allemands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espagnol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3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tôt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sommes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nous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êtes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ensemble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mais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 retard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souvent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vous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A52357-62B5-4501-8406-8AAEF0C4D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F86848E-00D3-4C8C-BF0C-2DB539381B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175BAD-451F-4097-B6CA-7B78DADC0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5D9ACD1-6B6F-4278-9A67-011420429302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ADDC2A-E51D-48B9-A91E-95C4881D32F4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2A3A04-2365-4E20-A72A-87B66616FB76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769971" y="65773"/>
            <a:ext cx="11959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Follow up 5 -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Écris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en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anglais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: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9EC7F8-49FC-4FB1-97E5-C475D7E46448}"/>
              </a:ext>
            </a:extLst>
          </p:cNvPr>
          <p:cNvSpPr txBox="1"/>
          <p:nvPr/>
        </p:nvSpPr>
        <p:spPr>
          <a:xfrm>
            <a:off x="2313281" y="6147341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late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EE3DE9-6FF9-4BB7-8B14-083C2935993C}"/>
              </a:ext>
            </a:extLst>
          </p:cNvPr>
          <p:cNvSpPr txBox="1"/>
          <p:nvPr/>
        </p:nvSpPr>
        <p:spPr>
          <a:xfrm>
            <a:off x="4695313" y="6180617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often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4AF96D-5473-4811-B1E6-8F0FED1E9C19}"/>
              </a:ext>
            </a:extLst>
          </p:cNvPr>
          <p:cNvSpPr txBox="1"/>
          <p:nvPr/>
        </p:nvSpPr>
        <p:spPr>
          <a:xfrm>
            <a:off x="7662842" y="618967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you (plural)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AFB990-E563-4B97-9D41-28864BDBB375}"/>
              </a:ext>
            </a:extLst>
          </p:cNvPr>
          <p:cNvSpPr txBox="1"/>
          <p:nvPr/>
        </p:nvSpPr>
        <p:spPr>
          <a:xfrm>
            <a:off x="2313280" y="5321170"/>
            <a:ext cx="2215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are (you, pl.)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1B4DC4-0960-4E81-8848-85973A07B7AA}"/>
              </a:ext>
            </a:extLst>
          </p:cNvPr>
          <p:cNvSpPr txBox="1"/>
          <p:nvPr/>
        </p:nvSpPr>
        <p:spPr>
          <a:xfrm>
            <a:off x="4653399" y="532117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together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C004C4-D688-4821-B196-9D33A683871C}"/>
              </a:ext>
            </a:extLst>
          </p:cNvPr>
          <p:cNvSpPr txBox="1"/>
          <p:nvPr/>
        </p:nvSpPr>
        <p:spPr>
          <a:xfrm>
            <a:off x="7662842" y="532117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but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73D956-D9D5-4FF8-8DD6-AF66B3D68061}"/>
              </a:ext>
            </a:extLst>
          </p:cNvPr>
          <p:cNvSpPr txBox="1"/>
          <p:nvPr/>
        </p:nvSpPr>
        <p:spPr>
          <a:xfrm>
            <a:off x="2246062" y="4455927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early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D3DE3F-B13D-4B0F-8AAA-B8484B26A50B}"/>
              </a:ext>
            </a:extLst>
          </p:cNvPr>
          <p:cNvSpPr txBox="1"/>
          <p:nvPr/>
        </p:nvSpPr>
        <p:spPr>
          <a:xfrm>
            <a:off x="4653398" y="447773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are (we)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CE95E1-0483-4346-AC3F-1BCCA4290DF3}"/>
              </a:ext>
            </a:extLst>
          </p:cNvPr>
          <p:cNvSpPr txBox="1"/>
          <p:nvPr/>
        </p:nvSpPr>
        <p:spPr>
          <a:xfrm>
            <a:off x="7671172" y="4477739"/>
            <a:ext cx="216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we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149A81-5207-44A8-87E6-FF9D619AD053}"/>
              </a:ext>
            </a:extLst>
          </p:cNvPr>
          <p:cNvSpPr txBox="1"/>
          <p:nvPr/>
        </p:nvSpPr>
        <p:spPr>
          <a:xfrm>
            <a:off x="2246061" y="362314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German (f)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436581-4251-4CEA-926F-C5A31C06C093}"/>
              </a:ext>
            </a:extLst>
          </p:cNvPr>
          <p:cNvSpPr txBox="1"/>
          <p:nvPr/>
        </p:nvSpPr>
        <p:spPr>
          <a:xfrm>
            <a:off x="4695313" y="3611373"/>
            <a:ext cx="2783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German (m, pl)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09F364-6E76-4962-B2CA-EF55AB79DDDB}"/>
              </a:ext>
            </a:extLst>
          </p:cNvPr>
          <p:cNvSpPr txBox="1"/>
          <p:nvPr/>
        </p:nvSpPr>
        <p:spPr>
          <a:xfrm>
            <a:off x="7659412" y="360923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Spanish (m)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038C3E0-A69E-4D74-8C18-E2B0C4D22924}"/>
              </a:ext>
            </a:extLst>
          </p:cNvPr>
          <p:cNvSpPr txBox="1"/>
          <p:nvPr/>
        </p:nvSpPr>
        <p:spPr>
          <a:xfrm>
            <a:off x="2246060" y="2743519"/>
            <a:ext cx="2407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Spanish (f, pl.)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EE972D-DD7F-42DB-A87B-EEA82AA07AB1}"/>
              </a:ext>
            </a:extLst>
          </p:cNvPr>
          <p:cNvSpPr txBox="1"/>
          <p:nvPr/>
        </p:nvSpPr>
        <p:spPr>
          <a:xfrm>
            <a:off x="4653397" y="2716525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careful(f, pl.)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F01E41-FB16-47F4-AC5C-ACB994E84987}"/>
              </a:ext>
            </a:extLst>
          </p:cNvPr>
          <p:cNvSpPr txBox="1"/>
          <p:nvPr/>
        </p:nvSpPr>
        <p:spPr>
          <a:xfrm>
            <a:off x="7657009" y="2754189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sick (m/f)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71F49BC-F167-4EFE-8D7E-657E4BEAFA2A}"/>
              </a:ext>
            </a:extLst>
          </p:cNvPr>
          <p:cNvSpPr txBox="1"/>
          <p:nvPr/>
        </p:nvSpPr>
        <p:spPr>
          <a:xfrm>
            <a:off x="2313279" y="1877910"/>
            <a:ext cx="2851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to study,</a:t>
            </a:r>
            <a:r>
              <a:rPr kumimoji="0" lang="en-GB" sz="20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studying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CADCBE-5395-45AC-83C9-FD9DDC52F2A1}"/>
              </a:ext>
            </a:extLst>
          </p:cNvPr>
          <p:cNvSpPr txBox="1"/>
          <p:nvPr/>
        </p:nvSpPr>
        <p:spPr>
          <a:xfrm>
            <a:off x="4693813" y="186508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alone (f)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F8F9ECC-B5A4-45EA-9E59-E5E188A0F4BD}"/>
              </a:ext>
            </a:extLst>
          </p:cNvPr>
          <p:cNvSpPr txBox="1"/>
          <p:nvPr/>
        </p:nvSpPr>
        <p:spPr>
          <a:xfrm>
            <a:off x="7666976" y="1877910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to hate, hating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3EE59F-71A2-473A-AAAE-F3FA95456A10}"/>
              </a:ext>
            </a:extLst>
          </p:cNvPr>
          <p:cNvSpPr txBox="1"/>
          <p:nvPr/>
        </p:nvSpPr>
        <p:spPr>
          <a:xfrm>
            <a:off x="2313278" y="102676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easy (m/f)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53F0DC-BC47-4B44-ADC2-B0661B407EFE}"/>
              </a:ext>
            </a:extLst>
          </p:cNvPr>
          <p:cNvSpPr txBox="1"/>
          <p:nvPr/>
        </p:nvSpPr>
        <p:spPr>
          <a:xfrm>
            <a:off x="4693811" y="1042129"/>
            <a:ext cx="2792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to like, liking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32C1FF0-E9D3-4722-9F3D-7CAC0A7AE166}"/>
              </a:ext>
            </a:extLst>
          </p:cNvPr>
          <p:cNvSpPr txBox="1"/>
          <p:nvPr/>
        </p:nvSpPr>
        <p:spPr>
          <a:xfrm>
            <a:off x="7674848" y="1014799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young (m/f, pl.)</a:t>
            </a:r>
          </a:p>
        </p:txBody>
      </p:sp>
      <p:sp>
        <p:nvSpPr>
          <p:cNvPr id="50" name="Google Shape;167;p2">
            <a:extLst>
              <a:ext uri="{FF2B5EF4-FFF2-40B4-BE49-F238E27FC236}">
                <a16:creationId xmlns:a16="http://schemas.microsoft.com/office/drawing/2014/main" id="{27F8C998-1CCC-4C57-A961-035D93C7145B}"/>
              </a:ext>
            </a:extLst>
          </p:cNvPr>
          <p:cNvSpPr/>
          <p:nvPr/>
        </p:nvSpPr>
        <p:spPr>
          <a:xfrm>
            <a:off x="151545" y="114707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955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769971" y="65773"/>
            <a:ext cx="11959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Follow up 5 -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Écris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en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anglais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: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27A09D-FAFF-409D-85E8-5836F268E312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B86384-679C-41C3-B7E9-81A842AFE0E1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graphicFrame>
        <p:nvGraphicFramePr>
          <p:cNvPr id="46" name="Table 4">
            <a:extLst>
              <a:ext uri="{FF2B5EF4-FFF2-40B4-BE49-F238E27FC236}">
                <a16:creationId xmlns:a16="http://schemas.microsoft.com/office/drawing/2014/main" id="{73AE64F8-70C5-41F3-9F8F-65E182365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989209"/>
              </p:ext>
            </p:extLst>
          </p:nvPr>
        </p:nvGraphicFramePr>
        <p:xfrm>
          <a:off x="709561" y="748880"/>
          <a:ext cx="9810698" cy="6029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facile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aimer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jeunes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étudier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seule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détester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espagnoles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prudentes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malade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allemande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allemands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espagnol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3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tôt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sommes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êtes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ensemble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mais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retard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souvent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vous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pic>
        <p:nvPicPr>
          <p:cNvPr id="47" name="Picture 46">
            <a:extLst>
              <a:ext uri="{FF2B5EF4-FFF2-40B4-BE49-F238E27FC236}">
                <a16:creationId xmlns:a16="http://schemas.microsoft.com/office/drawing/2014/main" id="{4DE5A8C1-A84B-4013-BC04-4DF35D63DE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654" y="2828074"/>
            <a:ext cx="1186070" cy="1080360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B7466AD7-F712-4F6B-98E1-B52147097F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54" y="1122094"/>
            <a:ext cx="1186070" cy="118607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45ED637-8EF8-4D1B-944E-8DFEA9FA31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764" y="4833633"/>
            <a:ext cx="1162417" cy="11012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EDE4C41-6FB7-42B4-BDD4-9E34B2FB443D}"/>
              </a:ext>
            </a:extLst>
          </p:cNvPr>
          <p:cNvSpPr txBox="1"/>
          <p:nvPr/>
        </p:nvSpPr>
        <p:spPr>
          <a:xfrm>
            <a:off x="1737282" y="3616046"/>
            <a:ext cx="741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17" name="Google Shape;167;p2">
            <a:extLst>
              <a:ext uri="{FF2B5EF4-FFF2-40B4-BE49-F238E27FC236}">
                <a16:creationId xmlns:a16="http://schemas.microsoft.com/office/drawing/2014/main" id="{ED8ACD3B-4871-4243-93AD-1395E94DDC1C}"/>
              </a:ext>
            </a:extLst>
          </p:cNvPr>
          <p:cNvSpPr/>
          <p:nvPr/>
        </p:nvSpPr>
        <p:spPr>
          <a:xfrm>
            <a:off x="151545" y="114707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7628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11147760" y="125056"/>
            <a:ext cx="775440" cy="775440"/>
          </a:xfrm>
          <a:prstGeom prst="rect">
            <a:avLst/>
          </a:prstGeom>
          <a:ln>
            <a:noFill/>
          </a:ln>
        </p:spPr>
      </p:pic>
      <p:sp>
        <p:nvSpPr>
          <p:cNvPr id="55" name="CustomShape 3"/>
          <p:cNvSpPr/>
          <p:nvPr/>
        </p:nvSpPr>
        <p:spPr>
          <a:xfrm>
            <a:off x="10678892" y="1039381"/>
            <a:ext cx="1513108" cy="39636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prononcer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1877FE-F3C4-4FE5-BF56-318F705D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537" y="125056"/>
            <a:ext cx="2862327" cy="2247330"/>
          </a:xfrm>
        </p:spPr>
        <p:txBody>
          <a:bodyPr/>
          <a:lstStyle/>
          <a:p>
            <a:r>
              <a:rPr lang="en-GB" sz="8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[u]</a:t>
            </a:r>
            <a:br>
              <a:rPr lang="en-GB" sz="8800" spc="-1" dirty="0">
                <a:latin typeface="Century Gothic" panose="020B0502020202020204" pitchFamily="34" charset="0"/>
              </a:rPr>
            </a:br>
            <a:endParaRPr lang="en-GB" sz="4000" dirty="0"/>
          </a:p>
        </p:txBody>
      </p:sp>
      <p:sp>
        <p:nvSpPr>
          <p:cNvPr id="14" name="CustomShape 2">
            <a:extLst>
              <a:ext uri="{FF2B5EF4-FFF2-40B4-BE49-F238E27FC236}">
                <a16:creationId xmlns:a16="http://schemas.microsoft.com/office/drawing/2014/main" id="{093CFF18-6F03-42E6-8EC5-E7D5488B5E2E}"/>
              </a:ext>
            </a:extLst>
          </p:cNvPr>
          <p:cNvSpPr/>
          <p:nvPr/>
        </p:nvSpPr>
        <p:spPr>
          <a:xfrm>
            <a:off x="878134" y="1941129"/>
            <a:ext cx="4257730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t</a:t>
            </a:r>
            <a:r>
              <a:rPr kumimoji="0" lang="en-GB" sz="11500" b="1" i="0" u="none" strike="noStrike" kern="1200" cap="none" spc="-1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u</a:t>
            </a:r>
            <a:endParaRPr kumimoji="0" lang="en-GB" sz="115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5" name="CustomShape 2">
            <a:extLst>
              <a:ext uri="{FF2B5EF4-FFF2-40B4-BE49-F238E27FC236}">
                <a16:creationId xmlns:a16="http://schemas.microsoft.com/office/drawing/2014/main" id="{CAFC1BFF-5682-4A7B-B6E4-150D93E99872}"/>
              </a:ext>
            </a:extLst>
          </p:cNvPr>
          <p:cNvSpPr/>
          <p:nvPr/>
        </p:nvSpPr>
        <p:spPr>
          <a:xfrm>
            <a:off x="5326634" y="1939042"/>
            <a:ext cx="5940513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n</a:t>
            </a:r>
            <a:r>
              <a:rPr kumimoji="0" lang="en-GB" sz="115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ou</a:t>
            </a:r>
            <a:r>
              <a:rPr kumimoji="0" lang="en-GB" sz="11500" b="0" i="0" u="none" strike="noStrike" kern="1200" cap="none" spc="-1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</a:t>
            </a:r>
            <a:endParaRPr kumimoji="0" lang="en-GB" sz="11500" b="0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6" name="Picture 2" descr="boy pointing to a girl">
            <a:extLst>
              <a:ext uri="{FF2B5EF4-FFF2-40B4-BE49-F238E27FC236}">
                <a16:creationId xmlns:a16="http://schemas.microsoft.com/office/drawing/2014/main" id="{17F7B7FC-149B-40CA-90B0-8F52EE2C6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742" y="4313700"/>
            <a:ext cx="1960949" cy="172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group of children">
            <a:extLst>
              <a:ext uri="{FF2B5EF4-FFF2-40B4-BE49-F238E27FC236}">
                <a16:creationId xmlns:a16="http://schemas.microsoft.com/office/drawing/2014/main" id="{7E097D7A-6345-4E72-B437-06CBB2198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343" y="3929724"/>
            <a:ext cx="2567668" cy="207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ustomShape 1">
            <a:extLst>
              <a:ext uri="{FF2B5EF4-FFF2-40B4-BE49-F238E27FC236}">
                <a16:creationId xmlns:a16="http://schemas.microsoft.com/office/drawing/2014/main" id="{52EF94EC-1187-4AD8-B5D3-96056F93D3A2}"/>
              </a:ext>
            </a:extLst>
          </p:cNvPr>
          <p:cNvSpPr/>
          <p:nvPr/>
        </p:nvSpPr>
        <p:spPr>
          <a:xfrm>
            <a:off x="7233335" y="125056"/>
            <a:ext cx="23286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ou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1: </a:t>
            </a:r>
            <a:endParaRPr lang="en-GB" sz="32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D38AC50-A2F6-49DE-9A1E-A0F09325651D}"/>
              </a:ext>
            </a:extLst>
          </p:cNvPr>
          <p:cNvGraphicFramePr>
            <a:graphicFrameLocks noGrp="1"/>
          </p:cNvGraphicFramePr>
          <p:nvPr/>
        </p:nvGraphicFramePr>
        <p:xfrm>
          <a:off x="214210" y="823463"/>
          <a:ext cx="9970740" cy="531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7860">
                  <a:extLst>
                    <a:ext uri="{9D8B030D-6E8A-4147-A177-3AD203B41FA5}">
                      <a16:colId xmlns:a16="http://schemas.microsoft.com/office/drawing/2014/main" val="2317160534"/>
                    </a:ext>
                  </a:extLst>
                </a:gridCol>
                <a:gridCol w="1107860">
                  <a:extLst>
                    <a:ext uri="{9D8B030D-6E8A-4147-A177-3AD203B41FA5}">
                      <a16:colId xmlns:a16="http://schemas.microsoft.com/office/drawing/2014/main" val="926051745"/>
                    </a:ext>
                  </a:extLst>
                </a:gridCol>
                <a:gridCol w="1107860">
                  <a:extLst>
                    <a:ext uri="{9D8B030D-6E8A-4147-A177-3AD203B41FA5}">
                      <a16:colId xmlns:a16="http://schemas.microsoft.com/office/drawing/2014/main" val="1981279095"/>
                    </a:ext>
                  </a:extLst>
                </a:gridCol>
                <a:gridCol w="1107860">
                  <a:extLst>
                    <a:ext uri="{9D8B030D-6E8A-4147-A177-3AD203B41FA5}">
                      <a16:colId xmlns:a16="http://schemas.microsoft.com/office/drawing/2014/main" val="1413005132"/>
                    </a:ext>
                  </a:extLst>
                </a:gridCol>
                <a:gridCol w="1107860">
                  <a:extLst>
                    <a:ext uri="{9D8B030D-6E8A-4147-A177-3AD203B41FA5}">
                      <a16:colId xmlns:a16="http://schemas.microsoft.com/office/drawing/2014/main" val="916668379"/>
                    </a:ext>
                  </a:extLst>
                </a:gridCol>
                <a:gridCol w="1107860">
                  <a:extLst>
                    <a:ext uri="{9D8B030D-6E8A-4147-A177-3AD203B41FA5}">
                      <a16:colId xmlns:a16="http://schemas.microsoft.com/office/drawing/2014/main" val="3197878774"/>
                    </a:ext>
                  </a:extLst>
                </a:gridCol>
                <a:gridCol w="1107860">
                  <a:extLst>
                    <a:ext uri="{9D8B030D-6E8A-4147-A177-3AD203B41FA5}">
                      <a16:colId xmlns:a16="http://schemas.microsoft.com/office/drawing/2014/main" val="3280658965"/>
                    </a:ext>
                  </a:extLst>
                </a:gridCol>
                <a:gridCol w="1107860">
                  <a:extLst>
                    <a:ext uri="{9D8B030D-6E8A-4147-A177-3AD203B41FA5}">
                      <a16:colId xmlns:a16="http://schemas.microsoft.com/office/drawing/2014/main" val="784839498"/>
                    </a:ext>
                  </a:extLst>
                </a:gridCol>
                <a:gridCol w="1107860">
                  <a:extLst>
                    <a:ext uri="{9D8B030D-6E8A-4147-A177-3AD203B41FA5}">
                      <a16:colId xmlns:a16="http://schemas.microsoft.com/office/drawing/2014/main" val="3171281175"/>
                    </a:ext>
                  </a:extLst>
                </a:gridCol>
              </a:tblGrid>
              <a:tr h="531088"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203897"/>
                  </a:ext>
                </a:extLst>
              </a:tr>
            </a:tbl>
          </a:graphicData>
        </a:graphic>
      </p:graphicFrame>
      <p:sp>
        <p:nvSpPr>
          <p:cNvPr id="34" name="Action Button: Blank 33">
            <a:hlinkClick r:id="" action="ppaction://noaction" highlightClick="1">
              <a:snd r:embed="rId3" name="T1_W5F_2.2.wav"/>
            </a:hlinkClick>
            <a:extLst>
              <a:ext uri="{FF2B5EF4-FFF2-40B4-BE49-F238E27FC236}">
                <a16:creationId xmlns:a16="http://schemas.microsoft.com/office/drawing/2014/main" id="{AAFD5BE1-EC68-4769-A85C-60C9402F9512}"/>
              </a:ext>
            </a:extLst>
          </p:cNvPr>
          <p:cNvSpPr/>
          <p:nvPr/>
        </p:nvSpPr>
        <p:spPr>
          <a:xfrm>
            <a:off x="287469" y="874719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5" name="Action Button: Blank 34">
            <a:hlinkClick r:id="" action="ppaction://noaction" highlightClick="1">
              <a:snd r:embed="rId4" name="T1_W5F_2.3.wav"/>
            </a:hlinkClick>
            <a:extLst>
              <a:ext uri="{FF2B5EF4-FFF2-40B4-BE49-F238E27FC236}">
                <a16:creationId xmlns:a16="http://schemas.microsoft.com/office/drawing/2014/main" id="{6EE1525E-8CC9-4426-B985-72DAB5E5A220}"/>
              </a:ext>
            </a:extLst>
          </p:cNvPr>
          <p:cNvSpPr/>
          <p:nvPr/>
        </p:nvSpPr>
        <p:spPr>
          <a:xfrm>
            <a:off x="1394551" y="876671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6" name="Action Button: Blank 35">
            <a:hlinkClick r:id="" action="ppaction://noaction" highlightClick="1">
              <a:snd r:embed="rId5" name="T1_W5F_2.4.wav"/>
            </a:hlinkClick>
            <a:extLst>
              <a:ext uri="{FF2B5EF4-FFF2-40B4-BE49-F238E27FC236}">
                <a16:creationId xmlns:a16="http://schemas.microsoft.com/office/drawing/2014/main" id="{F9A3180A-CFE3-4508-A8BC-BDCCBFCBD684}"/>
              </a:ext>
            </a:extLst>
          </p:cNvPr>
          <p:cNvSpPr/>
          <p:nvPr/>
        </p:nvSpPr>
        <p:spPr>
          <a:xfrm>
            <a:off x="2501633" y="891778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7" name="Action Button: Blank 36">
            <a:hlinkClick r:id="" action="ppaction://noaction" highlightClick="1">
              <a:snd r:embed="rId6" name="T1_W5F_2.5.wav"/>
            </a:hlinkClick>
            <a:extLst>
              <a:ext uri="{FF2B5EF4-FFF2-40B4-BE49-F238E27FC236}">
                <a16:creationId xmlns:a16="http://schemas.microsoft.com/office/drawing/2014/main" id="{FC93587F-F00B-4535-A00A-42363776E913}"/>
              </a:ext>
            </a:extLst>
          </p:cNvPr>
          <p:cNvSpPr/>
          <p:nvPr/>
        </p:nvSpPr>
        <p:spPr>
          <a:xfrm>
            <a:off x="3608715" y="880883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8" name="Action Button: Blank 37">
            <a:hlinkClick r:id="" action="ppaction://noaction" highlightClick="1">
              <a:snd r:embed="rId7" name="T1_W5F_2.6.wav"/>
            </a:hlinkClick>
            <a:extLst>
              <a:ext uri="{FF2B5EF4-FFF2-40B4-BE49-F238E27FC236}">
                <a16:creationId xmlns:a16="http://schemas.microsoft.com/office/drawing/2014/main" id="{C1F6880D-64A3-48EF-8675-F14C2F7E71DB}"/>
              </a:ext>
            </a:extLst>
          </p:cNvPr>
          <p:cNvSpPr/>
          <p:nvPr/>
        </p:nvSpPr>
        <p:spPr>
          <a:xfrm>
            <a:off x="4715797" y="891778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39" name="Action Button: Blank 38">
            <a:hlinkClick r:id="" action="ppaction://noaction" highlightClick="1">
              <a:snd r:embed="rId8" name="T1_W5F_2.7.wav"/>
            </a:hlinkClick>
            <a:extLst>
              <a:ext uri="{FF2B5EF4-FFF2-40B4-BE49-F238E27FC236}">
                <a16:creationId xmlns:a16="http://schemas.microsoft.com/office/drawing/2014/main" id="{D0642288-3D9D-412F-8FC4-37C3A345DE83}"/>
              </a:ext>
            </a:extLst>
          </p:cNvPr>
          <p:cNvSpPr/>
          <p:nvPr/>
        </p:nvSpPr>
        <p:spPr>
          <a:xfrm>
            <a:off x="5822879" y="892914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0" name="Action Button: Blank 39">
            <a:hlinkClick r:id="" action="ppaction://noaction" highlightClick="1">
              <a:snd r:embed="rId9" name="T1_W5F_2.8.wav"/>
            </a:hlinkClick>
            <a:extLst>
              <a:ext uri="{FF2B5EF4-FFF2-40B4-BE49-F238E27FC236}">
                <a16:creationId xmlns:a16="http://schemas.microsoft.com/office/drawing/2014/main" id="{FF081325-A534-4B26-9C2C-4D6A76BDFBEE}"/>
              </a:ext>
            </a:extLst>
          </p:cNvPr>
          <p:cNvSpPr/>
          <p:nvPr/>
        </p:nvSpPr>
        <p:spPr>
          <a:xfrm>
            <a:off x="6929961" y="897942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41" name="Action Button: Blank 40">
            <a:hlinkClick r:id="" action="ppaction://noaction" highlightClick="1">
              <a:snd r:embed="rId10" name="T1_W5F_2.9.wav"/>
            </a:hlinkClick>
            <a:extLst>
              <a:ext uri="{FF2B5EF4-FFF2-40B4-BE49-F238E27FC236}">
                <a16:creationId xmlns:a16="http://schemas.microsoft.com/office/drawing/2014/main" id="{B98143CD-8D60-4375-B8E1-263A9A675125}"/>
              </a:ext>
            </a:extLst>
          </p:cNvPr>
          <p:cNvSpPr/>
          <p:nvPr/>
        </p:nvSpPr>
        <p:spPr>
          <a:xfrm>
            <a:off x="8037043" y="887047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42" name="Action Button: Blank 41">
            <a:hlinkClick r:id="" action="ppaction://noaction" highlightClick="1">
              <a:snd r:embed="rId11" name="T1_W5F_2.10.wav"/>
            </a:hlinkClick>
            <a:extLst>
              <a:ext uri="{FF2B5EF4-FFF2-40B4-BE49-F238E27FC236}">
                <a16:creationId xmlns:a16="http://schemas.microsoft.com/office/drawing/2014/main" id="{0DD2DCAE-029E-4056-B0D1-52F3BE0E3926}"/>
              </a:ext>
            </a:extLst>
          </p:cNvPr>
          <p:cNvSpPr/>
          <p:nvPr/>
        </p:nvSpPr>
        <p:spPr>
          <a:xfrm>
            <a:off x="9144125" y="897942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</a:t>
            </a:r>
          </a:p>
        </p:txBody>
      </p:sp>
      <p:pic>
        <p:nvPicPr>
          <p:cNvPr id="44" name="Picture 43" descr="Icon&#10;&#10;Description automatically generated">
            <a:extLst>
              <a:ext uri="{FF2B5EF4-FFF2-40B4-BE49-F238E27FC236}">
                <a16:creationId xmlns:a16="http://schemas.microsoft.com/office/drawing/2014/main" id="{96F8648B-D507-43D9-A472-985C78DF12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0"/>
            <a:ext cx="1097280" cy="1097280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413EEEC6-A470-4109-B618-857C53D58F64}"/>
              </a:ext>
            </a:extLst>
          </p:cNvPr>
          <p:cNvSpPr txBox="1">
            <a:spLocks/>
          </p:cNvSpPr>
          <p:nvPr/>
        </p:nvSpPr>
        <p:spPr>
          <a:xfrm>
            <a:off x="10950576" y="1059840"/>
            <a:ext cx="1241424" cy="424815"/>
          </a:xfrm>
          <a:prstGeom prst="rect">
            <a:avLst/>
          </a:prstGeom>
          <a:solidFill>
            <a:srgbClr val="F19D19">
              <a:lumMod val="40000"/>
              <a:lumOff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écouter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sp>
        <p:nvSpPr>
          <p:cNvPr id="43" name="Google Shape;167;p2">
            <a:extLst>
              <a:ext uri="{FF2B5EF4-FFF2-40B4-BE49-F238E27FC236}">
                <a16:creationId xmlns:a16="http://schemas.microsoft.com/office/drawing/2014/main" id="{7D458DB7-6BF3-4187-BD7F-8ADB34257744}"/>
              </a:ext>
            </a:extLst>
          </p:cNvPr>
          <p:cNvSpPr/>
          <p:nvPr/>
        </p:nvSpPr>
        <p:spPr>
          <a:xfrm>
            <a:off x="151545" y="114707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raphic 45" descr="Teacher">
            <a:extLst>
              <a:ext uri="{FF2B5EF4-FFF2-40B4-BE49-F238E27FC236}">
                <a16:creationId xmlns:a16="http://schemas.microsoft.com/office/drawing/2014/main" id="{2C61B1E4-8BAE-4E51-AF11-CFBA27BC48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65351" y="-20597"/>
            <a:ext cx="914400" cy="914400"/>
          </a:xfrm>
          <a:prstGeom prst="rect">
            <a:avLst/>
          </a:prstGeom>
        </p:spPr>
      </p:pic>
      <p:sp>
        <p:nvSpPr>
          <p:cNvPr id="47" name="Speech Bubble: Rectangle with Corners Rounded 46">
            <a:hlinkClick r:id="" action="ppaction://noaction">
              <a:snd r:embed="rId15" name="T1_W5F_2.1.wav"/>
            </a:hlinkClick>
            <a:extLst>
              <a:ext uri="{FF2B5EF4-FFF2-40B4-BE49-F238E27FC236}">
                <a16:creationId xmlns:a16="http://schemas.microsoft.com/office/drawing/2014/main" id="{9D1A13AD-9E5A-42E4-91E8-2E33129B548F}"/>
              </a:ext>
            </a:extLst>
          </p:cNvPr>
          <p:cNvSpPr/>
          <p:nvPr/>
        </p:nvSpPr>
        <p:spPr>
          <a:xfrm>
            <a:off x="4072584" y="8889"/>
            <a:ext cx="6877991" cy="621684"/>
          </a:xfrm>
          <a:prstGeom prst="wedgeRoundRectCallout">
            <a:avLst>
              <a:gd name="adj1" fmla="val -58875"/>
              <a:gd name="adj2" fmla="val 1020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Écoute les noms des animaux. C’est [ien] ou [(a)in]?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CustomShape 7">
            <a:hlinkClick r:id="" action="ppaction://noaction">
              <a:snd r:embed="rId15" name="T1_W5F_2.1.wav"/>
            </a:hlinkClick>
            <a:extLst>
              <a:ext uri="{FF2B5EF4-FFF2-40B4-BE49-F238E27FC236}">
                <a16:creationId xmlns:a16="http://schemas.microsoft.com/office/drawing/2014/main" id="{A489273D-E6AB-486D-ACA3-C24B4324EA89}"/>
              </a:ext>
            </a:extLst>
          </p:cNvPr>
          <p:cNvSpPr/>
          <p:nvPr/>
        </p:nvSpPr>
        <p:spPr>
          <a:xfrm>
            <a:off x="4072584" y="62533"/>
            <a:ext cx="6650920" cy="4553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Écoute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et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écris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. 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C’est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[u]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ou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[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ou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] ?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BE92A1-13A4-43C2-AC66-8FE8EC26D67B}"/>
              </a:ext>
            </a:extLst>
          </p:cNvPr>
          <p:cNvSpPr txBox="1"/>
          <p:nvPr/>
        </p:nvSpPr>
        <p:spPr>
          <a:xfrm>
            <a:off x="4398699" y="3319863"/>
            <a:ext cx="3512340" cy="1015663"/>
          </a:xfrm>
          <a:prstGeom prst="rect">
            <a:avLst/>
          </a:prstGeom>
          <a:solidFill>
            <a:srgbClr val="FFF7FE"/>
          </a:solidFill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9DF5F0-994B-423D-95BA-0DEC1652438E}"/>
              </a:ext>
            </a:extLst>
          </p:cNvPr>
          <p:cNvSpPr txBox="1"/>
          <p:nvPr/>
        </p:nvSpPr>
        <p:spPr>
          <a:xfrm>
            <a:off x="4398699" y="3319862"/>
            <a:ext cx="3512340" cy="1015663"/>
          </a:xfrm>
          <a:prstGeom prst="rect">
            <a:avLst/>
          </a:prstGeom>
          <a:solidFill>
            <a:srgbClr val="FFF7FE"/>
          </a:solidFill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Sal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 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92CBB9-B65B-46A3-BE3D-9DDBB70279C3}"/>
              </a:ext>
            </a:extLst>
          </p:cNvPr>
          <p:cNvSpPr txBox="1"/>
          <p:nvPr/>
        </p:nvSpPr>
        <p:spPr>
          <a:xfrm>
            <a:off x="4398699" y="3319861"/>
            <a:ext cx="3512340" cy="1015663"/>
          </a:xfrm>
          <a:prstGeom prst="rect">
            <a:avLst/>
          </a:prstGeom>
          <a:solidFill>
            <a:srgbClr val="FFF7FE"/>
          </a:solidFill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</a:t>
            </a:r>
            <a:r>
              <a:rPr kumimoji="0" lang="en-GB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ou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250995-46DA-4945-A0BE-B7CE9C74B9FE}"/>
              </a:ext>
            </a:extLst>
          </p:cNvPr>
          <p:cNvSpPr txBox="1"/>
          <p:nvPr/>
        </p:nvSpPr>
        <p:spPr>
          <a:xfrm>
            <a:off x="4397992" y="3319860"/>
            <a:ext cx="3512340" cy="1015663"/>
          </a:xfrm>
          <a:prstGeom prst="rect">
            <a:avLst/>
          </a:prstGeom>
          <a:solidFill>
            <a:srgbClr val="FFF7FE"/>
          </a:solidFill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pel</a:t>
            </a:r>
            <a:r>
              <a:rPr kumimoji="0" lang="en-GB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FB2FAE-847A-4ED6-B4BB-5B6B054B393B}"/>
              </a:ext>
            </a:extLst>
          </p:cNvPr>
          <p:cNvSpPr txBox="1"/>
          <p:nvPr/>
        </p:nvSpPr>
        <p:spPr>
          <a:xfrm>
            <a:off x="4397992" y="3319860"/>
            <a:ext cx="3512340" cy="1015663"/>
          </a:xfrm>
          <a:prstGeom prst="rect">
            <a:avLst/>
          </a:prstGeom>
          <a:solidFill>
            <a:srgbClr val="FFF7FE"/>
          </a:solidFill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</a:t>
            </a:r>
            <a:r>
              <a:rPr kumimoji="0" lang="en-GB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sant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140D8DC-2E6C-4FA0-AAC7-ED75D91D8C4F}"/>
              </a:ext>
            </a:extLst>
          </p:cNvPr>
          <p:cNvSpPr txBox="1"/>
          <p:nvPr/>
        </p:nvSpPr>
        <p:spPr>
          <a:xfrm>
            <a:off x="4072584" y="3364827"/>
            <a:ext cx="4260641" cy="1015663"/>
          </a:xfrm>
          <a:prstGeom prst="rect">
            <a:avLst/>
          </a:prstGeom>
          <a:solidFill>
            <a:srgbClr val="FFF7FE"/>
          </a:solidFill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r>
              <a:rPr kumimoji="0" lang="en-GB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ou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rageux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4C9673-5BA4-4642-9D1B-E402BE2C61E1}"/>
              </a:ext>
            </a:extLst>
          </p:cNvPr>
          <p:cNvSpPr txBox="1"/>
          <p:nvPr/>
        </p:nvSpPr>
        <p:spPr>
          <a:xfrm>
            <a:off x="4061827" y="3364827"/>
            <a:ext cx="4260641" cy="1015663"/>
          </a:xfrm>
          <a:prstGeom prst="rect">
            <a:avLst/>
          </a:prstGeom>
          <a:solidFill>
            <a:srgbClr val="FFF7FE"/>
          </a:solidFill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r>
              <a:rPr kumimoji="0" lang="en-GB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ou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sine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84F5444-F898-4E04-9032-7B6CC8D8D33A}"/>
              </a:ext>
            </a:extLst>
          </p:cNvPr>
          <p:cNvSpPr txBox="1"/>
          <p:nvPr/>
        </p:nvSpPr>
        <p:spPr>
          <a:xfrm>
            <a:off x="4286387" y="3364827"/>
            <a:ext cx="3894355" cy="1015663"/>
          </a:xfrm>
          <a:prstGeom prst="rect">
            <a:avLst/>
          </a:prstGeom>
          <a:solidFill>
            <a:srgbClr val="FFF7FE"/>
          </a:solidFill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bonj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ou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F0B6634-B4E0-4AA4-A2AA-85CF980AFD8D}"/>
              </a:ext>
            </a:extLst>
          </p:cNvPr>
          <p:cNvSpPr txBox="1"/>
          <p:nvPr/>
        </p:nvSpPr>
        <p:spPr>
          <a:xfrm>
            <a:off x="4338063" y="3364827"/>
            <a:ext cx="3894355" cy="1015663"/>
          </a:xfrm>
          <a:prstGeom prst="rect">
            <a:avLst/>
          </a:prstGeom>
          <a:solidFill>
            <a:srgbClr val="FFF7FE"/>
          </a:solidFill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ét</a:t>
            </a:r>
            <a:r>
              <a:rPr kumimoji="0" lang="en-GB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dier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6F1F310-8D75-45AE-9699-2A9A85E7D61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21" y="1911997"/>
            <a:ext cx="3894355" cy="444642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C76BF67-7DD4-4A64-844D-8E31385B94E3}"/>
              </a:ext>
            </a:extLst>
          </p:cNvPr>
          <p:cNvSpPr/>
          <p:nvPr/>
        </p:nvSpPr>
        <p:spPr>
          <a:xfrm>
            <a:off x="503637" y="3112826"/>
            <a:ext cx="1646605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[u]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ED858DE-F845-47A7-97A6-7522FC3A80A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6381" y="1941340"/>
            <a:ext cx="3894355" cy="449239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A2C8DAA-E83B-4E9B-9F88-D61F16F185A3}"/>
              </a:ext>
            </a:extLst>
          </p:cNvPr>
          <p:cNvSpPr/>
          <p:nvPr/>
        </p:nvSpPr>
        <p:spPr>
          <a:xfrm>
            <a:off x="9839117" y="3202514"/>
            <a:ext cx="2401619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</a:t>
            </a:r>
            <a:r>
              <a:rPr kumimoji="0" lang="en-US" sz="92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ou</a:t>
            </a:r>
            <a:r>
              <a:rPr kumimoji="0" lang="en-US" sz="9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9386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-0.74011 -0.029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5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-0.68893 -0.058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53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0.81784 -0.058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85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73334 0.0775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67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56 0.0132 L -0.70677 0.0907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67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57 0.0132 L 0.80157 -0.0921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57 0.0132 L 0.80157 -0.0921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56 0.0132 L 0.80156 -0.0921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3945 0.08959 L -0.86445 -0.01574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49" grpId="0" animBg="1"/>
      <p:bldP spid="49" grpId="1" animBg="1"/>
      <p:bldP spid="50" grpId="0" animBg="1"/>
      <p:bldP spid="5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0369" y="1881615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803030" y="1666496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15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DÉBUT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2:</a:t>
            </a:r>
            <a:endParaRPr lang="en-GB" sz="3200" dirty="0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1244DC33-B555-435F-B8EB-C5DF5B13D510}"/>
              </a:ext>
            </a:extLst>
          </p:cNvPr>
          <p:cNvSpPr txBox="1">
            <a:spLocks/>
          </p:cNvSpPr>
          <p:nvPr/>
        </p:nvSpPr>
        <p:spPr>
          <a:xfrm>
            <a:off x="11138681" y="1132247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parler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D37B3EE7-59CE-48E6-8A12-4A3168EC6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0623EBE-61E9-41D3-B684-DDC6E823C94A}"/>
              </a:ext>
            </a:extLst>
          </p:cNvPr>
          <p:cNvSpPr txBox="1"/>
          <p:nvPr/>
        </p:nvSpPr>
        <p:spPr>
          <a:xfrm>
            <a:off x="109189" y="804751"/>
            <a:ext cx="5336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do not need all of the words!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7A49999-4E17-42A0-8733-FCB4B073B52D}"/>
              </a:ext>
            </a:extLst>
          </p:cNvPr>
          <p:cNvSpPr/>
          <p:nvPr/>
        </p:nvSpPr>
        <p:spPr>
          <a:xfrm>
            <a:off x="1684421" y="1535216"/>
            <a:ext cx="1111439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nous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947E14F-BDC1-41B4-885C-CAA045CF414F}"/>
              </a:ext>
            </a:extLst>
          </p:cNvPr>
          <p:cNvSpPr/>
          <p:nvPr/>
        </p:nvSpPr>
        <p:spPr>
          <a:xfrm>
            <a:off x="1003613" y="3038167"/>
            <a:ext cx="163529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sages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721AC18-035D-4D8E-B3B9-04B56F08E19C}"/>
              </a:ext>
            </a:extLst>
          </p:cNvPr>
          <p:cNvSpPr/>
          <p:nvPr/>
        </p:nvSpPr>
        <p:spPr>
          <a:xfrm>
            <a:off x="8556891" y="5089188"/>
            <a:ext cx="1056746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vous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8D82593-14F3-478A-A112-EFE8289B8BB0}"/>
              </a:ext>
            </a:extLst>
          </p:cNvPr>
          <p:cNvSpPr/>
          <p:nvPr/>
        </p:nvSpPr>
        <p:spPr>
          <a:xfrm>
            <a:off x="4478959" y="1115274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mais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60EEF38-E5C6-41F1-8ADA-FB8A0E909862}"/>
              </a:ext>
            </a:extLst>
          </p:cNvPr>
          <p:cNvSpPr/>
          <p:nvPr/>
        </p:nvSpPr>
        <p:spPr>
          <a:xfrm>
            <a:off x="954670" y="4838513"/>
            <a:ext cx="195069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jeunes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5B89EE-BDE2-4D2A-B41B-09BE7916B051}"/>
              </a:ext>
            </a:extLst>
          </p:cNvPr>
          <p:cNvSpPr/>
          <p:nvPr/>
        </p:nvSpPr>
        <p:spPr>
          <a:xfrm>
            <a:off x="4548485" y="5870853"/>
            <a:ext cx="226499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méchants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4DBC7FE-C834-4CE1-A634-2F06171DABC1}"/>
              </a:ext>
            </a:extLst>
          </p:cNvPr>
          <p:cNvSpPr/>
          <p:nvPr/>
        </p:nvSpPr>
        <p:spPr>
          <a:xfrm>
            <a:off x="8691263" y="3060610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sommes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915E6818-2FD1-4509-8680-58BBCBD65470}"/>
              </a:ext>
            </a:extLst>
          </p:cNvPr>
          <p:cNvSpPr/>
          <p:nvPr/>
        </p:nvSpPr>
        <p:spPr>
          <a:xfrm>
            <a:off x="3965991" y="2356017"/>
            <a:ext cx="4119629" cy="2376345"/>
          </a:xfrm>
          <a:prstGeom prst="wedgeRoundRectCallout">
            <a:avLst/>
          </a:prstGeom>
          <a:solidFill>
            <a:srgbClr val="FF0066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(all) are naughty but young.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F4A9EC3-2053-40D4-88EC-951EA44E0910}"/>
              </a:ext>
            </a:extLst>
          </p:cNvPr>
          <p:cNvSpPr/>
          <p:nvPr/>
        </p:nvSpPr>
        <p:spPr>
          <a:xfrm>
            <a:off x="8419624" y="1258888"/>
            <a:ext cx="1700609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êtes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22FC8B96-D1A1-43DB-9E60-E1327F172776}"/>
              </a:ext>
            </a:extLst>
          </p:cNvPr>
          <p:cNvSpPr/>
          <p:nvPr/>
        </p:nvSpPr>
        <p:spPr>
          <a:xfrm>
            <a:off x="3982459" y="2356016"/>
            <a:ext cx="4119629" cy="2376345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Vous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êtes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méchants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mais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jeunes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Google Shape;167;p2">
            <a:extLst>
              <a:ext uri="{FF2B5EF4-FFF2-40B4-BE49-F238E27FC236}">
                <a16:creationId xmlns:a16="http://schemas.microsoft.com/office/drawing/2014/main" id="{84BE981E-DEEE-460F-AB73-0A90CD732537}"/>
              </a:ext>
            </a:extLst>
          </p:cNvPr>
          <p:cNvSpPr/>
          <p:nvPr/>
        </p:nvSpPr>
        <p:spPr>
          <a:xfrm>
            <a:off x="151545" y="114707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raphic 28" descr="Teacher">
            <a:extLst>
              <a:ext uri="{FF2B5EF4-FFF2-40B4-BE49-F238E27FC236}">
                <a16:creationId xmlns:a16="http://schemas.microsoft.com/office/drawing/2014/main" id="{DF16DD02-95BB-42F4-9BA2-EB58DE8F02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9391" y="74473"/>
            <a:ext cx="833947" cy="914400"/>
          </a:xfrm>
          <a:prstGeom prst="rect">
            <a:avLst/>
          </a:prstGeom>
        </p:spPr>
      </p:pic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269DAB2F-9E49-4449-BA44-C64EE511A025}"/>
              </a:ext>
            </a:extLst>
          </p:cNvPr>
          <p:cNvSpPr/>
          <p:nvPr/>
        </p:nvSpPr>
        <p:spPr>
          <a:xfrm>
            <a:off x="3690632" y="100825"/>
            <a:ext cx="2556719" cy="474368"/>
          </a:xfrm>
          <a:prstGeom prst="wedgeRoundRectCallout">
            <a:avLst>
              <a:gd name="adj1" fmla="val -58071"/>
              <a:gd name="adj2" fmla="val 19301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591B82-B15B-4441-B1BC-52F8F6754BD0}"/>
              </a:ext>
            </a:extLst>
          </p:cNvPr>
          <p:cNvSpPr txBox="1"/>
          <p:nvPr/>
        </p:nvSpPr>
        <p:spPr>
          <a:xfrm>
            <a:off x="3749237" y="112768"/>
            <a:ext cx="2462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Parle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français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165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1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  <p:bldP spid="19" grpId="0" animBg="1"/>
      <p:bldP spid="20" grpId="0" animBg="1"/>
      <p:bldP spid="25" grpId="0" animBg="1"/>
      <p:bldP spid="26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0369" y="1881615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803030" y="1666496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15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DÉBUT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3610692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2: [2/6]</a:t>
            </a:r>
            <a:endParaRPr lang="en-GB" sz="3200" dirty="0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1244DC33-B555-435F-B8EB-C5DF5B13D510}"/>
              </a:ext>
            </a:extLst>
          </p:cNvPr>
          <p:cNvSpPr txBox="1">
            <a:spLocks/>
          </p:cNvSpPr>
          <p:nvPr/>
        </p:nvSpPr>
        <p:spPr>
          <a:xfrm>
            <a:off x="11138681" y="1132247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parler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D37B3EE7-59CE-48E6-8A12-4A3168EC6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7A49999-4E17-42A0-8733-FCB4B073B52D}"/>
              </a:ext>
            </a:extLst>
          </p:cNvPr>
          <p:cNvSpPr/>
          <p:nvPr/>
        </p:nvSpPr>
        <p:spPr>
          <a:xfrm>
            <a:off x="1684421" y="1535216"/>
            <a:ext cx="1111439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nous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947E14F-BDC1-41B4-885C-CAA045CF414F}"/>
              </a:ext>
            </a:extLst>
          </p:cNvPr>
          <p:cNvSpPr/>
          <p:nvPr/>
        </p:nvSpPr>
        <p:spPr>
          <a:xfrm>
            <a:off x="1003613" y="3038167"/>
            <a:ext cx="163529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souvent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721AC18-035D-4D8E-B3B9-04B56F08E19C}"/>
              </a:ext>
            </a:extLst>
          </p:cNvPr>
          <p:cNvSpPr/>
          <p:nvPr/>
        </p:nvSpPr>
        <p:spPr>
          <a:xfrm>
            <a:off x="8556891" y="5089188"/>
            <a:ext cx="1056746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vous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8D82593-14F3-478A-A112-EFE8289B8BB0}"/>
              </a:ext>
            </a:extLst>
          </p:cNvPr>
          <p:cNvSpPr/>
          <p:nvPr/>
        </p:nvSpPr>
        <p:spPr>
          <a:xfrm>
            <a:off x="5273175" y="1115274"/>
            <a:ext cx="1139687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tôt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60EEF38-E5C6-41F1-8ADA-FB8A0E909862}"/>
              </a:ext>
            </a:extLst>
          </p:cNvPr>
          <p:cNvSpPr/>
          <p:nvPr/>
        </p:nvSpPr>
        <p:spPr>
          <a:xfrm>
            <a:off x="391996" y="4732362"/>
            <a:ext cx="324311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aujourd’hui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5B89EE-BDE2-4D2A-B41B-09BE7916B051}"/>
              </a:ext>
            </a:extLst>
          </p:cNvPr>
          <p:cNvSpPr/>
          <p:nvPr/>
        </p:nvSpPr>
        <p:spPr>
          <a:xfrm>
            <a:off x="5273175" y="5870853"/>
            <a:ext cx="1540306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trop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4DBC7FE-C834-4CE1-A634-2F06171DABC1}"/>
              </a:ext>
            </a:extLst>
          </p:cNvPr>
          <p:cNvSpPr/>
          <p:nvPr/>
        </p:nvSpPr>
        <p:spPr>
          <a:xfrm>
            <a:off x="8691263" y="3060610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sommes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915E6818-2FD1-4509-8680-58BBCBD65470}"/>
              </a:ext>
            </a:extLst>
          </p:cNvPr>
          <p:cNvSpPr/>
          <p:nvPr/>
        </p:nvSpPr>
        <p:spPr>
          <a:xfrm>
            <a:off x="3965991" y="2356017"/>
            <a:ext cx="4119629" cy="2376345"/>
          </a:xfrm>
          <a:prstGeom prst="wedgeRoundRectCallout">
            <a:avLst/>
          </a:prstGeom>
          <a:solidFill>
            <a:srgbClr val="FF0066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are early today!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F4A9EC3-2053-40D4-88EC-951EA44E0910}"/>
              </a:ext>
            </a:extLst>
          </p:cNvPr>
          <p:cNvSpPr/>
          <p:nvPr/>
        </p:nvSpPr>
        <p:spPr>
          <a:xfrm>
            <a:off x="8419624" y="1258888"/>
            <a:ext cx="1700609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êtes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22FC8B96-D1A1-43DB-9E60-E1327F172776}"/>
              </a:ext>
            </a:extLst>
          </p:cNvPr>
          <p:cNvSpPr/>
          <p:nvPr/>
        </p:nvSpPr>
        <p:spPr>
          <a:xfrm>
            <a:off x="3983513" y="2356016"/>
            <a:ext cx="4119629" cy="2376345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Nous </a:t>
            </a:r>
            <a:r>
              <a:rPr lang="en-GB" sz="36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sommes</a:t>
            </a:r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tôt</a:t>
            </a:r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, </a:t>
            </a:r>
            <a:r>
              <a:rPr lang="en-GB" sz="36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aujourd’hui</a:t>
            </a:r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!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Google Shape;167;p2">
            <a:extLst>
              <a:ext uri="{FF2B5EF4-FFF2-40B4-BE49-F238E27FC236}">
                <a16:creationId xmlns:a16="http://schemas.microsoft.com/office/drawing/2014/main" id="{1E4923EB-E190-43A7-916D-242AC2D4BE0C}"/>
              </a:ext>
            </a:extLst>
          </p:cNvPr>
          <p:cNvSpPr/>
          <p:nvPr/>
        </p:nvSpPr>
        <p:spPr>
          <a:xfrm>
            <a:off x="151545" y="114707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498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8" dur="1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  <p:bldP spid="20" grpId="0" animBg="1"/>
      <p:bldP spid="21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0369" y="1881615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803030" y="1666496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15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DÉBUT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4398968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2: [3/6]</a:t>
            </a:r>
            <a:endParaRPr lang="en-GB" sz="3200" dirty="0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1244DC33-B555-435F-B8EB-C5DF5B13D510}"/>
              </a:ext>
            </a:extLst>
          </p:cNvPr>
          <p:cNvSpPr txBox="1">
            <a:spLocks/>
          </p:cNvSpPr>
          <p:nvPr/>
        </p:nvSpPr>
        <p:spPr>
          <a:xfrm>
            <a:off x="11138681" y="1132247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parler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D37B3EE7-59CE-48E6-8A12-4A3168EC6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7A49999-4E17-42A0-8733-FCB4B073B52D}"/>
              </a:ext>
            </a:extLst>
          </p:cNvPr>
          <p:cNvSpPr/>
          <p:nvPr/>
        </p:nvSpPr>
        <p:spPr>
          <a:xfrm>
            <a:off x="1684421" y="1535216"/>
            <a:ext cx="1111439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vous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947E14F-BDC1-41B4-885C-CAA045CF414F}"/>
              </a:ext>
            </a:extLst>
          </p:cNvPr>
          <p:cNvSpPr/>
          <p:nvPr/>
        </p:nvSpPr>
        <p:spPr>
          <a:xfrm>
            <a:off x="1003613" y="3038167"/>
            <a:ext cx="210830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ensemble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721AC18-035D-4D8E-B3B9-04B56F08E19C}"/>
              </a:ext>
            </a:extLst>
          </p:cNvPr>
          <p:cNvSpPr/>
          <p:nvPr/>
        </p:nvSpPr>
        <p:spPr>
          <a:xfrm>
            <a:off x="8556891" y="5089188"/>
            <a:ext cx="1056746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à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8D82593-14F3-478A-A112-EFE8289B8BB0}"/>
              </a:ext>
            </a:extLst>
          </p:cNvPr>
          <p:cNvSpPr/>
          <p:nvPr/>
        </p:nvSpPr>
        <p:spPr>
          <a:xfrm>
            <a:off x="4478959" y="1115274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toujours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60EEF38-E5C6-41F1-8ADA-FB8A0E909862}"/>
              </a:ext>
            </a:extLst>
          </p:cNvPr>
          <p:cNvSpPr/>
          <p:nvPr/>
        </p:nvSpPr>
        <p:spPr>
          <a:xfrm>
            <a:off x="1684421" y="4732362"/>
            <a:ext cx="195069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prêts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5B89EE-BDE2-4D2A-B41B-09BE7916B051}"/>
              </a:ext>
            </a:extLst>
          </p:cNvPr>
          <p:cNvSpPr/>
          <p:nvPr/>
        </p:nvSpPr>
        <p:spPr>
          <a:xfrm>
            <a:off x="4798376" y="5804844"/>
            <a:ext cx="2220167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l’école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4DBC7FE-C834-4CE1-A634-2F06171DABC1}"/>
              </a:ext>
            </a:extLst>
          </p:cNvPr>
          <p:cNvSpPr/>
          <p:nvPr/>
        </p:nvSpPr>
        <p:spPr>
          <a:xfrm>
            <a:off x="8691263" y="3060610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êtes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915E6818-2FD1-4509-8680-58BBCBD65470}"/>
              </a:ext>
            </a:extLst>
          </p:cNvPr>
          <p:cNvSpPr/>
          <p:nvPr/>
        </p:nvSpPr>
        <p:spPr>
          <a:xfrm>
            <a:off x="3965991" y="2356017"/>
            <a:ext cx="4119629" cy="2376345"/>
          </a:xfrm>
          <a:prstGeom prst="wedgeRoundRectCallout">
            <a:avLst/>
          </a:prstGeom>
          <a:solidFill>
            <a:srgbClr val="FF0066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(all) are together at school.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F4A9EC3-2053-40D4-88EC-951EA44E0910}"/>
              </a:ext>
            </a:extLst>
          </p:cNvPr>
          <p:cNvSpPr/>
          <p:nvPr/>
        </p:nvSpPr>
        <p:spPr>
          <a:xfrm>
            <a:off x="8419624" y="1258888"/>
            <a:ext cx="1700609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tu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22FC8B96-D1A1-43DB-9E60-E1327F172776}"/>
              </a:ext>
            </a:extLst>
          </p:cNvPr>
          <p:cNvSpPr/>
          <p:nvPr/>
        </p:nvSpPr>
        <p:spPr>
          <a:xfrm>
            <a:off x="4001412" y="2316881"/>
            <a:ext cx="4119629" cy="2376345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Vous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êtes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ensemble à </a:t>
            </a:r>
            <a:r>
              <a:rPr lang="en-GB" sz="36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l'école</a:t>
            </a:r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. 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Google Shape;167;p2">
            <a:extLst>
              <a:ext uri="{FF2B5EF4-FFF2-40B4-BE49-F238E27FC236}">
                <a16:creationId xmlns:a16="http://schemas.microsoft.com/office/drawing/2014/main" id="{B1DCF6C0-5E58-4969-9B61-0B20F40A3DFE}"/>
              </a:ext>
            </a:extLst>
          </p:cNvPr>
          <p:cNvSpPr/>
          <p:nvPr/>
        </p:nvSpPr>
        <p:spPr>
          <a:xfrm>
            <a:off x="151545" y="114707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370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1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  <p:bldP spid="22" grpId="0" animBg="1"/>
      <p:bldP spid="23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0369" y="1881615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803030" y="1666496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15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DÉBUT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98080"/>
            <a:ext cx="5029588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2: [4/6]</a:t>
            </a:r>
            <a:endParaRPr lang="en-GB" sz="3200" dirty="0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1244DC33-B555-435F-B8EB-C5DF5B13D510}"/>
              </a:ext>
            </a:extLst>
          </p:cNvPr>
          <p:cNvSpPr txBox="1">
            <a:spLocks/>
          </p:cNvSpPr>
          <p:nvPr/>
        </p:nvSpPr>
        <p:spPr>
          <a:xfrm>
            <a:off x="11138681" y="1132247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parler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D37B3EE7-59CE-48E6-8A12-4A3168EC6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7A49999-4E17-42A0-8733-FCB4B073B52D}"/>
              </a:ext>
            </a:extLst>
          </p:cNvPr>
          <p:cNvSpPr/>
          <p:nvPr/>
        </p:nvSpPr>
        <p:spPr>
          <a:xfrm>
            <a:off x="1684421" y="1535216"/>
            <a:ext cx="1111439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vous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947E14F-BDC1-41B4-885C-CAA045CF414F}"/>
              </a:ext>
            </a:extLst>
          </p:cNvPr>
          <p:cNvSpPr/>
          <p:nvPr/>
        </p:nvSpPr>
        <p:spPr>
          <a:xfrm>
            <a:off x="1003613" y="3038167"/>
            <a:ext cx="214949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allemands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721AC18-035D-4D8E-B3B9-04B56F08E19C}"/>
              </a:ext>
            </a:extLst>
          </p:cNvPr>
          <p:cNvSpPr/>
          <p:nvPr/>
        </p:nvSpPr>
        <p:spPr>
          <a:xfrm>
            <a:off x="8085620" y="5137070"/>
            <a:ext cx="1056746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et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8D82593-14F3-478A-A112-EFE8289B8BB0}"/>
              </a:ext>
            </a:extLst>
          </p:cNvPr>
          <p:cNvSpPr/>
          <p:nvPr/>
        </p:nvSpPr>
        <p:spPr>
          <a:xfrm>
            <a:off x="4339127" y="1115274"/>
            <a:ext cx="2073736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espagnols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60EEF38-E5C6-41F1-8ADA-FB8A0E909862}"/>
              </a:ext>
            </a:extLst>
          </p:cNvPr>
          <p:cNvSpPr/>
          <p:nvPr/>
        </p:nvSpPr>
        <p:spPr>
          <a:xfrm>
            <a:off x="1684421" y="4732362"/>
            <a:ext cx="195069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sommes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5B89EE-BDE2-4D2A-B41B-09BE7916B051}"/>
              </a:ext>
            </a:extLst>
          </p:cNvPr>
          <p:cNvSpPr/>
          <p:nvPr/>
        </p:nvSpPr>
        <p:spPr>
          <a:xfrm>
            <a:off x="5444316" y="5804844"/>
            <a:ext cx="1574227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mais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4DBC7FE-C834-4CE1-A634-2F06171DABC1}"/>
              </a:ext>
            </a:extLst>
          </p:cNvPr>
          <p:cNvSpPr/>
          <p:nvPr/>
        </p:nvSpPr>
        <p:spPr>
          <a:xfrm>
            <a:off x="8691263" y="3060610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êtes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915E6818-2FD1-4509-8680-58BBCBD65470}"/>
              </a:ext>
            </a:extLst>
          </p:cNvPr>
          <p:cNvSpPr/>
          <p:nvPr/>
        </p:nvSpPr>
        <p:spPr>
          <a:xfrm>
            <a:off x="3965991" y="2356017"/>
            <a:ext cx="4119629" cy="2376345"/>
          </a:xfrm>
          <a:prstGeom prst="wedgeRoundRectCallout">
            <a:avLst/>
          </a:prstGeom>
          <a:solidFill>
            <a:srgbClr val="FF0066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are German but you (all) are Spanish.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F4A9EC3-2053-40D4-88EC-951EA44E0910}"/>
              </a:ext>
            </a:extLst>
          </p:cNvPr>
          <p:cNvSpPr/>
          <p:nvPr/>
        </p:nvSpPr>
        <p:spPr>
          <a:xfrm>
            <a:off x="8419624" y="1258888"/>
            <a:ext cx="1700609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nous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22FC8B96-D1A1-43DB-9E60-E1327F172776}"/>
              </a:ext>
            </a:extLst>
          </p:cNvPr>
          <p:cNvSpPr/>
          <p:nvPr/>
        </p:nvSpPr>
        <p:spPr>
          <a:xfrm>
            <a:off x="3981757" y="2356016"/>
            <a:ext cx="4119629" cy="2376345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Nous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sommes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allemands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mais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vous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êtes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espagnols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30" name="Google Shape;167;p2">
            <a:extLst>
              <a:ext uri="{FF2B5EF4-FFF2-40B4-BE49-F238E27FC236}">
                <a16:creationId xmlns:a16="http://schemas.microsoft.com/office/drawing/2014/main" id="{5D70B803-6DA0-4E38-B837-F1EB47181D1A}"/>
              </a:ext>
            </a:extLst>
          </p:cNvPr>
          <p:cNvSpPr/>
          <p:nvPr/>
        </p:nvSpPr>
        <p:spPr>
          <a:xfrm>
            <a:off x="151545" y="114707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262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1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  <p:bldP spid="21" grpId="0" animBg="1"/>
      <p:bldP spid="26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0369" y="1881615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803030" y="1666496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15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DÉBUT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5735333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2: [5/6]</a:t>
            </a:r>
            <a:endParaRPr lang="en-GB" sz="3200" dirty="0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1244DC33-B555-435F-B8EB-C5DF5B13D510}"/>
              </a:ext>
            </a:extLst>
          </p:cNvPr>
          <p:cNvSpPr txBox="1">
            <a:spLocks/>
          </p:cNvSpPr>
          <p:nvPr/>
        </p:nvSpPr>
        <p:spPr>
          <a:xfrm>
            <a:off x="11138681" y="1132247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parler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D37B3EE7-59CE-48E6-8A12-4A3168EC6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7A49999-4E17-42A0-8733-FCB4B073B52D}"/>
              </a:ext>
            </a:extLst>
          </p:cNvPr>
          <p:cNvSpPr/>
          <p:nvPr/>
        </p:nvSpPr>
        <p:spPr>
          <a:xfrm>
            <a:off x="1684421" y="1535216"/>
            <a:ext cx="1111439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vous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947E14F-BDC1-41B4-885C-CAA045CF414F}"/>
              </a:ext>
            </a:extLst>
          </p:cNvPr>
          <p:cNvSpPr/>
          <p:nvPr/>
        </p:nvSpPr>
        <p:spPr>
          <a:xfrm>
            <a:off x="1418897" y="3038167"/>
            <a:ext cx="148646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calme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721AC18-035D-4D8E-B3B9-04B56F08E19C}"/>
              </a:ext>
            </a:extLst>
          </p:cNvPr>
          <p:cNvSpPr/>
          <p:nvPr/>
        </p:nvSpPr>
        <p:spPr>
          <a:xfrm>
            <a:off x="8085620" y="5137070"/>
            <a:ext cx="1056746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8D82593-14F3-478A-A112-EFE8289B8BB0}"/>
              </a:ext>
            </a:extLst>
          </p:cNvPr>
          <p:cNvSpPr/>
          <p:nvPr/>
        </p:nvSpPr>
        <p:spPr>
          <a:xfrm>
            <a:off x="4653863" y="1115274"/>
            <a:ext cx="1758999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amusant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5B89EE-BDE2-4D2A-B41B-09BE7916B051}"/>
              </a:ext>
            </a:extLst>
          </p:cNvPr>
          <p:cNvSpPr/>
          <p:nvPr/>
        </p:nvSpPr>
        <p:spPr>
          <a:xfrm>
            <a:off x="5444316" y="5804844"/>
            <a:ext cx="1574227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mais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4DBC7FE-C834-4CE1-A634-2F06171DABC1}"/>
              </a:ext>
            </a:extLst>
          </p:cNvPr>
          <p:cNvSpPr/>
          <p:nvPr/>
        </p:nvSpPr>
        <p:spPr>
          <a:xfrm>
            <a:off x="8691263" y="3060610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êtes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915E6818-2FD1-4509-8680-58BBCBD65470}"/>
              </a:ext>
            </a:extLst>
          </p:cNvPr>
          <p:cNvSpPr/>
          <p:nvPr/>
        </p:nvSpPr>
        <p:spPr>
          <a:xfrm>
            <a:off x="3965991" y="2356017"/>
            <a:ext cx="4119629" cy="2376345"/>
          </a:xfrm>
          <a:prstGeom prst="wedgeRoundRectCallout">
            <a:avLst/>
          </a:prstGeom>
          <a:solidFill>
            <a:srgbClr val="FF0066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are calm but you are also funny.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F4A9EC3-2053-40D4-88EC-951EA44E0910}"/>
              </a:ext>
            </a:extLst>
          </p:cNvPr>
          <p:cNvSpPr/>
          <p:nvPr/>
        </p:nvSpPr>
        <p:spPr>
          <a:xfrm>
            <a:off x="8419624" y="1258888"/>
            <a:ext cx="1700609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tu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22FC8B96-D1A1-43DB-9E60-E1327F172776}"/>
              </a:ext>
            </a:extLst>
          </p:cNvPr>
          <p:cNvSpPr/>
          <p:nvPr/>
        </p:nvSpPr>
        <p:spPr>
          <a:xfrm>
            <a:off x="3965021" y="2348134"/>
            <a:ext cx="4119629" cy="2376345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Tu es calme mais tu es aussi amusant.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A046AE4-C85A-49F5-B381-C1F462272EB8}"/>
              </a:ext>
            </a:extLst>
          </p:cNvPr>
          <p:cNvSpPr/>
          <p:nvPr/>
        </p:nvSpPr>
        <p:spPr>
          <a:xfrm>
            <a:off x="2347549" y="4847420"/>
            <a:ext cx="134048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aussi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Google Shape;167;p2">
            <a:extLst>
              <a:ext uri="{FF2B5EF4-FFF2-40B4-BE49-F238E27FC236}">
                <a16:creationId xmlns:a16="http://schemas.microsoft.com/office/drawing/2014/main" id="{3886DDBB-3BB5-4A73-84F5-13C2DC1B220A}"/>
              </a:ext>
            </a:extLst>
          </p:cNvPr>
          <p:cNvSpPr/>
          <p:nvPr/>
        </p:nvSpPr>
        <p:spPr>
          <a:xfrm>
            <a:off x="151545" y="114707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820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" dur="1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  <p:bldP spid="19" grpId="0" animBg="1"/>
      <p:bldP spid="25" grpId="0" animBg="1"/>
      <p:bldP spid="26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0369" y="1881615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803030" y="1666496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15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DÉBUT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4856168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2: [6/6]</a:t>
            </a:r>
            <a:endParaRPr lang="en-GB" sz="3200" dirty="0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1244DC33-B555-435F-B8EB-C5DF5B13D510}"/>
              </a:ext>
            </a:extLst>
          </p:cNvPr>
          <p:cNvSpPr txBox="1">
            <a:spLocks/>
          </p:cNvSpPr>
          <p:nvPr/>
        </p:nvSpPr>
        <p:spPr>
          <a:xfrm>
            <a:off x="11138681" y="1132247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parler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D37B3EE7-59CE-48E6-8A12-4A3168EC6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7A49999-4E17-42A0-8733-FCB4B073B52D}"/>
              </a:ext>
            </a:extLst>
          </p:cNvPr>
          <p:cNvSpPr/>
          <p:nvPr/>
        </p:nvSpPr>
        <p:spPr>
          <a:xfrm>
            <a:off x="1684421" y="1535216"/>
            <a:ext cx="1111439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vous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947E14F-BDC1-41B4-885C-CAA045CF414F}"/>
              </a:ext>
            </a:extLst>
          </p:cNvPr>
          <p:cNvSpPr/>
          <p:nvPr/>
        </p:nvSpPr>
        <p:spPr>
          <a:xfrm>
            <a:off x="677529" y="3038167"/>
            <a:ext cx="2227831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retard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721AC18-035D-4D8E-B3B9-04B56F08E19C}"/>
              </a:ext>
            </a:extLst>
          </p:cNvPr>
          <p:cNvSpPr/>
          <p:nvPr/>
        </p:nvSpPr>
        <p:spPr>
          <a:xfrm>
            <a:off x="6955717" y="5475202"/>
            <a:ext cx="1056746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8D82593-14F3-478A-A112-EFE8289B8BB0}"/>
              </a:ext>
            </a:extLst>
          </p:cNvPr>
          <p:cNvSpPr/>
          <p:nvPr/>
        </p:nvSpPr>
        <p:spPr>
          <a:xfrm>
            <a:off x="4734536" y="1132247"/>
            <a:ext cx="1690567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ici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5B89EE-BDE2-4D2A-B41B-09BE7916B051}"/>
              </a:ext>
            </a:extLst>
          </p:cNvPr>
          <p:cNvSpPr/>
          <p:nvPr/>
        </p:nvSpPr>
        <p:spPr>
          <a:xfrm>
            <a:off x="4258423" y="5841260"/>
            <a:ext cx="1963464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toujours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4DBC7FE-C834-4CE1-A634-2F06171DABC1}"/>
              </a:ext>
            </a:extLst>
          </p:cNvPr>
          <p:cNvSpPr/>
          <p:nvPr/>
        </p:nvSpPr>
        <p:spPr>
          <a:xfrm>
            <a:off x="8721425" y="2485972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êtes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915E6818-2FD1-4509-8680-58BBCBD65470}"/>
              </a:ext>
            </a:extLst>
          </p:cNvPr>
          <p:cNvSpPr/>
          <p:nvPr/>
        </p:nvSpPr>
        <p:spPr>
          <a:xfrm>
            <a:off x="3965991" y="2356017"/>
            <a:ext cx="4119629" cy="2376345"/>
          </a:xfrm>
          <a:prstGeom prst="wedgeRoundRectCallout">
            <a:avLst/>
          </a:prstGeom>
          <a:solidFill>
            <a:srgbClr val="FF0066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(all) are late but you (all) are here.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F4A9EC3-2053-40D4-88EC-951EA44E0910}"/>
              </a:ext>
            </a:extLst>
          </p:cNvPr>
          <p:cNvSpPr/>
          <p:nvPr/>
        </p:nvSpPr>
        <p:spPr>
          <a:xfrm>
            <a:off x="8419624" y="1258888"/>
            <a:ext cx="1700609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tu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22FC8B96-D1A1-43DB-9E60-E1327F172776}"/>
              </a:ext>
            </a:extLst>
          </p:cNvPr>
          <p:cNvSpPr/>
          <p:nvPr/>
        </p:nvSpPr>
        <p:spPr>
          <a:xfrm>
            <a:off x="3965021" y="2351577"/>
            <a:ext cx="4119629" cy="2376345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Vous êtes en retard mais vous êtes ici.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A046AE4-C85A-49F5-B381-C1F462272EB8}"/>
              </a:ext>
            </a:extLst>
          </p:cNvPr>
          <p:cNvSpPr/>
          <p:nvPr/>
        </p:nvSpPr>
        <p:spPr>
          <a:xfrm>
            <a:off x="1684421" y="4847420"/>
            <a:ext cx="200361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mais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74363DB-DB3C-401C-AB25-2B09F53F8A09}"/>
              </a:ext>
            </a:extLst>
          </p:cNvPr>
          <p:cNvSpPr/>
          <p:nvPr/>
        </p:nvSpPr>
        <p:spPr>
          <a:xfrm>
            <a:off x="8741555" y="4456587"/>
            <a:ext cx="1056746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et</a:t>
            </a:r>
          </a:p>
        </p:txBody>
      </p:sp>
      <p:sp>
        <p:nvSpPr>
          <p:cNvPr id="32" name="Google Shape;167;p2">
            <a:extLst>
              <a:ext uri="{FF2B5EF4-FFF2-40B4-BE49-F238E27FC236}">
                <a16:creationId xmlns:a16="http://schemas.microsoft.com/office/drawing/2014/main" id="{4EE1CAB8-532B-475B-8A00-7F9B475AF032}"/>
              </a:ext>
            </a:extLst>
          </p:cNvPr>
          <p:cNvSpPr/>
          <p:nvPr/>
        </p:nvSpPr>
        <p:spPr>
          <a:xfrm>
            <a:off x="151545" y="114707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765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8" dur="1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  <p:bldP spid="21" grpId="0" animBg="1"/>
      <p:bldP spid="24" grpId="0" animBg="1"/>
      <p:bldP spid="26" grpId="0" animBg="1"/>
      <p:bldP spid="27" grpId="0" animBg="1"/>
      <p:bldP spid="28" grpId="0" animBg="1"/>
      <p:bldP spid="3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1943</Words>
  <Application>Microsoft Office PowerPoint</Application>
  <PresentationFormat>Widescreen</PresentationFormat>
  <Paragraphs>386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Eras Demi ITC</vt:lpstr>
      <vt:lpstr>Modern Love</vt:lpstr>
      <vt:lpstr>Segoe Print</vt:lpstr>
      <vt:lpstr>Symbol</vt:lpstr>
      <vt:lpstr>Wingdings</vt:lpstr>
      <vt:lpstr>1_Office Theme</vt:lpstr>
      <vt:lpstr>3_Office Theme</vt:lpstr>
      <vt:lpstr>2_Office Theme</vt:lpstr>
      <vt:lpstr>Office Theme</vt:lpstr>
      <vt:lpstr>Interactions </vt:lpstr>
      <vt:lpstr>[u] </vt:lpstr>
      <vt:lpstr>Follow up 1: </vt:lpstr>
      <vt:lpstr>Follow up 2:</vt:lpstr>
      <vt:lpstr>Follow up 2: [2/6]</vt:lpstr>
      <vt:lpstr>Follow up 2: [3/6]</vt:lpstr>
      <vt:lpstr>Follow up 2: [4/6]</vt:lpstr>
      <vt:lpstr>Follow up 2: [5/6]</vt:lpstr>
      <vt:lpstr>Follow up 2: [6/6]</vt:lpstr>
      <vt:lpstr>Follow up 3: </vt:lpstr>
      <vt:lpstr>Describing more than one [2/2]</vt:lpstr>
      <vt:lpstr>Follow up 4: </vt:lpstr>
      <vt:lpstr>vocabulaire</vt:lpstr>
      <vt:lpstr>vocabulaire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78</cp:revision>
  <dcterms:created xsi:type="dcterms:W3CDTF">2021-06-12T06:20:35Z</dcterms:created>
  <dcterms:modified xsi:type="dcterms:W3CDTF">2023-07-09T08:07:18Z</dcterms:modified>
</cp:coreProperties>
</file>