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6"/>
  </p:notesMasterIdLst>
  <p:sldIdLst>
    <p:sldId id="257" r:id="rId4"/>
    <p:sldId id="513" r:id="rId5"/>
    <p:sldId id="310" r:id="rId6"/>
    <p:sldId id="296" r:id="rId7"/>
    <p:sldId id="298" r:id="rId8"/>
    <p:sldId id="297" r:id="rId9"/>
    <p:sldId id="357" r:id="rId10"/>
    <p:sldId id="514" r:id="rId11"/>
    <p:sldId id="363" r:id="rId12"/>
    <p:sldId id="364" r:id="rId13"/>
    <p:sldId id="517" r:id="rId14"/>
    <p:sldId id="51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00B05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1104DD-2EC7-4622-9351-26DBB5B6A550}" v="281" dt="2022-08-19T15:21:47.2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1457" autoAdjust="0"/>
  </p:normalViewPr>
  <p:slideViewPr>
    <p:cSldViewPr snapToGrid="0">
      <p:cViewPr>
        <p:scale>
          <a:sx n="57" d="100"/>
          <a:sy n="57" d="100"/>
        </p:scale>
        <p:origin x="2532" y="40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2000" b="1" strike="noStrike" spc="-1" dirty="0">
                <a:solidFill>
                  <a:srgbClr val="002060"/>
                </a:solidFill>
                <a:latin typeface="Century Gothic"/>
                <a:ea typeface="Century Gothic"/>
              </a:rPr>
              <a:t>Phonics:  revisit [a] and [</a:t>
            </a:r>
            <a:r>
              <a:rPr lang="en-GB" sz="2000" b="1" strike="noStrike" spc="-1" dirty="0" err="1">
                <a:solidFill>
                  <a:srgbClr val="002060"/>
                </a:solidFill>
                <a:latin typeface="Century Gothic"/>
                <a:ea typeface="Century Gothic"/>
              </a:rPr>
              <a:t>an|en</a:t>
            </a:r>
            <a:r>
              <a:rPr lang="en-GB" sz="2000" b="1" strike="noStrike" spc="-1" dirty="0">
                <a:solidFill>
                  <a:srgbClr val="002060"/>
                </a:solidFill>
                <a:latin typeface="Century Gothic"/>
                <a:ea typeface="Century Gothic"/>
              </a:rPr>
              <a:t>] </a:t>
            </a:r>
            <a:r>
              <a:rPr lang="fr-FR" sz="2000" b="0" i="1" strike="noStrike" spc="-1" dirty="0">
                <a:solidFill>
                  <a:srgbClr val="002060"/>
                </a:solidFill>
                <a:latin typeface="Century Gothic"/>
                <a:ea typeface="Century Gothic"/>
              </a:rPr>
              <a:t>banane [&gt;5000] enfant [126] maman [2168]</a:t>
            </a:r>
            <a:endParaRPr lang="en-GB" sz="1800" b="0" strike="noStrike" spc="-1" dirty="0">
              <a:latin typeface="Arial"/>
            </a:endParaRPr>
          </a:p>
          <a:p>
            <a:pPr marL="0" indent="-216000">
              <a:lnSpc>
                <a:spcPct val="100000"/>
              </a:lnSpc>
            </a:pP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latin typeface="Arial"/>
              </a:rPr>
              <a:t>sommes </a:t>
            </a:r>
            <a:r>
              <a:rPr lang="fr-FR" sz="1800" b="0" strike="noStrike" spc="-1" dirty="0">
                <a:latin typeface="Arial"/>
              </a:rPr>
              <a:t>[5] </a:t>
            </a:r>
            <a:r>
              <a:rPr lang="fr-FR" sz="1800" b="1" strike="noStrike" spc="-1" dirty="0">
                <a:latin typeface="Arial"/>
              </a:rPr>
              <a:t>nous </a:t>
            </a:r>
            <a:r>
              <a:rPr lang="fr-FR" sz="1800" b="0" strike="noStrike" spc="-1" dirty="0">
                <a:latin typeface="Arial"/>
              </a:rPr>
              <a:t>[31] </a:t>
            </a:r>
            <a:r>
              <a:rPr lang="fr-FR" sz="1800" b="1" strike="noStrike" spc="-1" dirty="0">
                <a:latin typeface="Arial"/>
              </a:rPr>
              <a:t>allemand </a:t>
            </a:r>
            <a:r>
              <a:rPr lang="fr-FR" sz="1800" b="0" strike="noStrike" spc="-1" dirty="0">
                <a:latin typeface="Arial"/>
              </a:rPr>
              <a:t>[844] </a:t>
            </a:r>
            <a:r>
              <a:rPr lang="fr-FR" sz="1800" b="1" strike="noStrike" spc="-1" dirty="0">
                <a:latin typeface="Arial"/>
              </a:rPr>
              <a:t>espagnol </a:t>
            </a:r>
            <a:r>
              <a:rPr lang="fr-FR" sz="1800" b="0" strike="noStrike" spc="-1" dirty="0">
                <a:latin typeface="Arial"/>
              </a:rPr>
              <a:t>[1666] amusant [4695] calme [1731] différent [350] difficile [296] facile [822] important [215] indépendant [954] jeune [152]</a:t>
            </a:r>
          </a:p>
          <a:p>
            <a:pPr marL="0" marR="0" lvl="0" indent="-216000" algn="l" defTabSz="914400" rtl="0" eaLnBrk="1" fontAlgn="auto" latinLnBrk="0" hangingPunct="1">
              <a:lnSpc>
                <a:spcPct val="100000"/>
              </a:lnSpc>
              <a:spcBef>
                <a:spcPts val="0"/>
              </a:spcBef>
              <a:spcAft>
                <a:spcPts val="0"/>
              </a:spcAft>
              <a:buClrTx/>
              <a:buSzTx/>
              <a:buFontTx/>
              <a:buNone/>
              <a:tabLst/>
              <a:defRPr/>
            </a:pPr>
            <a:r>
              <a:rPr lang="fr-FR" sz="1800" b="0" strike="noStrike" spc="-1" dirty="0">
                <a:latin typeface="Arial"/>
              </a:rPr>
              <a:t>malade [1066] méchant [3184] prudent [1529] seul [102]</a:t>
            </a:r>
            <a:br>
              <a:rPr lang="en-GB" sz="1800" b="0" strike="noStrike" spc="-1" dirty="0">
                <a:latin typeface="Arial"/>
              </a:rPr>
            </a:b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latin typeface="Arial"/>
              </a:rPr>
              <a:t>Revisit 1: -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latin typeface="Arial"/>
              </a:rPr>
              <a:t>Revisit 2</a:t>
            </a:r>
            <a:r>
              <a:rPr lang="en-GB" sz="1800" b="0" strike="noStrike" spc="-1" dirty="0">
                <a:latin typeface="Arial"/>
              </a:rPr>
              <a:t>: </a:t>
            </a:r>
            <a:r>
              <a:rPr lang="fr-FR" sz="1800" b="0" strike="noStrike" spc="-1" dirty="0">
                <a:latin typeface="Arial"/>
              </a:rPr>
              <a:t>elle2 [38] il2 [13] actif [1219] massif [1760] propre [237] sale [2906] sportif [2670] idéal [1429]</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HANDOUT (for printing)</a:t>
            </a:r>
            <a:endParaRPr lang="en-GB" sz="1200" b="0" strike="noStrike" spc="-1" dirty="0">
              <a:latin typeface="Arial"/>
            </a:endParaRP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536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the revisited set.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01745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the revisited set.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93006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200" b="1" strike="noStrike" spc="-1" dirty="0">
                <a:solidFill>
                  <a:srgbClr val="000000"/>
                </a:solidFill>
                <a:latin typeface="+mn-lt"/>
                <a:ea typeface="Calibri"/>
              </a:rPr>
              <a:t>Timing: 4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spoken production of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an|en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and aural comprehension of previously taught vocabulary and structures and a few unknown words (place names and </a:t>
            </a:r>
            <a:r>
              <a:rPr lang="en-GB" sz="1200" b="0" strike="noStrike" spc="-1" dirty="0" err="1">
                <a:solidFill>
                  <a:srgbClr val="000000"/>
                </a:solidFill>
                <a:latin typeface="+mn-lt"/>
                <a:ea typeface="Calibri"/>
              </a:rPr>
              <a:t>étudiant</a:t>
            </a:r>
            <a:r>
              <a:rPr lang="en-GB" sz="1200" b="0" strike="noStrike" spc="-1" dirty="0">
                <a:solidFill>
                  <a:srgbClr val="000000"/>
                </a:solidFill>
                <a:latin typeface="+mn-lt"/>
                <a:ea typeface="Calibri"/>
              </a:rPr>
              <a:t>(e)).</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720" indent="0">
              <a:lnSpc>
                <a:spcPct val="100000"/>
              </a:lnSpc>
              <a:buClr>
                <a:srgbClr val="000000"/>
              </a:buClr>
              <a:buFont typeface="Calibri"/>
              <a:buNone/>
            </a:pPr>
            <a:r>
              <a:rPr lang="en-GB" sz="1200" b="1" strike="noStrike" spc="-1" dirty="0">
                <a:solidFill>
                  <a:srgbClr val="000000"/>
                </a:solidFill>
                <a:latin typeface="+mn-lt"/>
                <a:ea typeface="Calibri"/>
              </a:rPr>
              <a:t>Note: this is the ANSWER SLIDE.  Don’t click until after pupils have completed the task. </a:t>
            </a:r>
            <a:endParaRPr lang="en-GB" sz="1200" b="0" strike="noStrike" spc="-1" dirty="0">
              <a:solidFill>
                <a:srgbClr val="000000"/>
              </a:solidFill>
              <a:latin typeface="+mn-lt"/>
            </a:endParaRPr>
          </a:p>
          <a:p>
            <a:pPr marL="720" indent="0">
              <a:lnSpc>
                <a:spcPct val="100000"/>
              </a:lnSpc>
              <a:buClr>
                <a:srgbClr val="000000"/>
              </a:buClr>
              <a:buFont typeface="Calibri"/>
              <a:buNone/>
            </a:pPr>
            <a:r>
              <a:rPr lang="en-GB" sz="1200" b="0" strike="noStrike" spc="-1" dirty="0">
                <a:solidFill>
                  <a:srgbClr val="000000"/>
                </a:solidFill>
                <a:latin typeface="+mn-lt"/>
              </a:rPr>
              <a:t>Alternatively, to make the task less challenging in terms of comprehension, click to provide all the sentences up front, so that pupils read aloud and match the meanings, rather than rely on aural comprehension.</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Give out the handout (see final slide).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Pupil A reads his/her sentence beginnings and Pupil B finishes the sentence with the appropriate ending.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They read the sentences again and between them tally the number of [</a:t>
            </a:r>
            <a:r>
              <a:rPr lang="en-GB" sz="1200" b="0" strike="noStrike" spc="-1" dirty="0" err="1">
                <a:solidFill>
                  <a:srgbClr val="000000"/>
                </a:solidFill>
                <a:latin typeface="+mn-lt"/>
              </a:rPr>
              <a:t>an|en</a:t>
            </a:r>
            <a:r>
              <a:rPr lang="en-GB" sz="1200" b="0" strike="noStrike" spc="-1" dirty="0">
                <a:solidFill>
                  <a:srgbClr val="000000"/>
                </a:solidFill>
                <a:latin typeface="+mn-lt"/>
              </a:rPr>
              <a:t>] sounds in each sentence.</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Then they swap roles and repeat with the 2</a:t>
            </a:r>
            <a:r>
              <a:rPr lang="en-GB" sz="1200" b="0" strike="noStrike" spc="-1" baseline="30000" dirty="0">
                <a:solidFill>
                  <a:srgbClr val="000000"/>
                </a:solidFill>
                <a:latin typeface="+mn-lt"/>
              </a:rPr>
              <a:t>nd</a:t>
            </a:r>
            <a:r>
              <a:rPr lang="en-GB" sz="1200" b="0" strike="noStrike" spc="-1" dirty="0">
                <a:solidFill>
                  <a:srgbClr val="000000"/>
                </a:solidFill>
                <a:latin typeface="+mn-lt"/>
              </a:rPr>
              <a:t> text.</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Click this slide to show the full sentences, the number of [</a:t>
            </a:r>
            <a:r>
              <a:rPr lang="en-GB" sz="1200" b="0" strike="noStrike" spc="-1" dirty="0" err="1">
                <a:solidFill>
                  <a:srgbClr val="000000"/>
                </a:solidFill>
                <a:latin typeface="+mn-lt"/>
              </a:rPr>
              <a:t>an|en</a:t>
            </a:r>
            <a:r>
              <a:rPr lang="en-GB" sz="1200" b="0" strike="noStrike" spc="-1" dirty="0">
                <a:solidFill>
                  <a:srgbClr val="000000"/>
                </a:solidFill>
                <a:latin typeface="+mn-lt"/>
              </a:rPr>
              <a:t>] sounds and click the audio buttons to hear the lines read by a native speaker.</a:t>
            </a: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 1</a:t>
            </a:r>
            <a:r>
              <a:rPr lang="en-GB" sz="1200" b="0" strike="noStrike" spc="-1" dirty="0">
                <a:latin typeface="Arial"/>
              </a:rPr>
              <a:t>:</a:t>
            </a:r>
            <a:br>
              <a:rPr lang="en-GB" sz="1200" b="0" strike="noStrike" spc="-1" dirty="0">
                <a:latin typeface="Arial"/>
              </a:rPr>
            </a:br>
            <a:r>
              <a:rPr lang="en-GB" sz="1200" b="0" strike="noStrike" spc="-1" dirty="0" err="1">
                <a:latin typeface="Arial"/>
              </a:rPr>
              <a:t>Mirlande</a:t>
            </a:r>
            <a:r>
              <a:rPr lang="en-GB" sz="1200" b="0" strike="noStrike" spc="-1" dirty="0">
                <a:latin typeface="Arial"/>
              </a:rPr>
              <a:t> </a:t>
            </a:r>
            <a:r>
              <a:rPr lang="en-GB" sz="1200" b="0" strike="noStrike" spc="-1" dirty="0" err="1">
                <a:latin typeface="Arial"/>
              </a:rPr>
              <a:t>est</a:t>
            </a:r>
            <a:r>
              <a:rPr lang="en-GB" sz="1200" b="0" strike="noStrike" spc="-1" dirty="0">
                <a:latin typeface="Arial"/>
              </a:rPr>
              <a:t> </a:t>
            </a:r>
            <a:r>
              <a:rPr lang="en-GB" sz="1200" b="0" strike="noStrike" spc="-1" dirty="0" err="1">
                <a:latin typeface="Arial"/>
              </a:rPr>
              <a:t>grande</a:t>
            </a:r>
            <a:r>
              <a:rPr lang="en-GB" sz="1200" b="0" strike="noStrike" spc="-1" dirty="0">
                <a:latin typeface="Arial"/>
              </a:rPr>
              <a:t>.</a:t>
            </a:r>
            <a:br>
              <a:rPr lang="en-GB" sz="1200" b="0" strike="noStrike" spc="-1" dirty="0">
                <a:latin typeface="Arial"/>
              </a:rPr>
            </a:br>
            <a:r>
              <a:rPr lang="en-GB" sz="1200" b="0" strike="noStrike" spc="-1" dirty="0">
                <a:latin typeface="Arial"/>
              </a:rPr>
              <a:t>Elle </a:t>
            </a:r>
            <a:r>
              <a:rPr lang="en-GB" sz="1200" b="0" strike="noStrike" spc="-1" dirty="0" err="1">
                <a:latin typeface="Arial"/>
              </a:rPr>
              <a:t>est</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étudiante</a:t>
            </a:r>
            <a:r>
              <a:rPr lang="en-GB" sz="1200" b="0" strike="noStrike" spc="-1" dirty="0">
                <a:latin typeface="Arial"/>
              </a:rPr>
              <a:t> </a:t>
            </a:r>
            <a:r>
              <a:rPr lang="en-GB" sz="1200" b="0" strike="noStrike" spc="-1" dirty="0" err="1">
                <a:latin typeface="Arial"/>
              </a:rPr>
              <a:t>indépendante</a:t>
            </a:r>
            <a:r>
              <a:rPr lang="en-GB" sz="1200" b="0" strike="noStrike" spc="-1" dirty="0">
                <a:latin typeface="Arial"/>
              </a:rPr>
              <a:t>.</a:t>
            </a:r>
            <a:br>
              <a:rPr lang="en-GB" sz="1200" b="0" strike="noStrike" spc="-1" dirty="0">
                <a:latin typeface="Arial"/>
              </a:rPr>
            </a:br>
            <a:r>
              <a:rPr lang="en-GB" sz="1200" b="0" strike="noStrike" spc="-1" dirty="0">
                <a:latin typeface="Arial"/>
              </a:rPr>
              <a:t>Elle </a:t>
            </a:r>
            <a:r>
              <a:rPr lang="en-GB" sz="1200" b="0" strike="noStrike" spc="-1" dirty="0" err="1">
                <a:latin typeface="Arial"/>
              </a:rPr>
              <a:t>chante</a:t>
            </a:r>
            <a:r>
              <a:rPr lang="en-GB" sz="1200" b="0" strike="noStrike" spc="-1" dirty="0">
                <a:latin typeface="Arial"/>
              </a:rPr>
              <a:t> et danse </a:t>
            </a:r>
            <a:r>
              <a:rPr lang="en-GB" sz="1200" b="0" strike="noStrike" spc="-1" dirty="0" err="1">
                <a:latin typeface="Arial"/>
              </a:rPr>
              <a:t>souvent</a:t>
            </a:r>
            <a:r>
              <a:rPr lang="en-GB" sz="1200" b="0" strike="noStrike" spc="-1" dirty="0">
                <a:latin typeface="Arial"/>
              </a:rPr>
              <a:t>.</a:t>
            </a:r>
            <a:br>
              <a:rPr lang="en-GB" sz="1200" b="0" strike="noStrike" spc="-1" dirty="0">
                <a:latin typeface="Arial"/>
              </a:rPr>
            </a:br>
            <a:r>
              <a:rPr lang="en-GB" sz="1200" b="0" strike="noStrike" spc="-1" dirty="0">
                <a:latin typeface="Arial"/>
              </a:rPr>
              <a:t>Elle </a:t>
            </a:r>
            <a:r>
              <a:rPr lang="en-GB" sz="1200" b="0" strike="noStrike" spc="-1" dirty="0" err="1">
                <a:latin typeface="Arial"/>
              </a:rPr>
              <a:t>habite</a:t>
            </a:r>
            <a:r>
              <a:rPr lang="en-GB" sz="1200" b="0" strike="noStrike" spc="-1" dirty="0">
                <a:latin typeface="Arial"/>
              </a:rPr>
              <a:t> à Grand-Boucan.</a:t>
            </a:r>
            <a:br>
              <a:rPr lang="en-GB" sz="1200" b="0" strike="noStrike" spc="-1" dirty="0">
                <a:latin typeface="Arial"/>
              </a:rPr>
            </a:br>
            <a:endParaRPr lang="en-GB" sz="1200" b="0" strike="noStrike" spc="-1" dirty="0">
              <a:latin typeface="Arial"/>
            </a:endParaRPr>
          </a:p>
          <a:p>
            <a:pPr>
              <a:lnSpc>
                <a:spcPct val="100000"/>
              </a:lnSpc>
            </a:pPr>
            <a:r>
              <a:rPr lang="en-GB" sz="1200" b="1" strike="noStrike" spc="-1" dirty="0">
                <a:latin typeface="Arial"/>
              </a:rPr>
              <a:t>Transcript 2</a:t>
            </a:r>
            <a:r>
              <a:rPr lang="en-GB" sz="1200" b="0" strike="noStrike" spc="-1" dirty="0">
                <a:latin typeface="Arial"/>
              </a:rPr>
              <a:t>:</a:t>
            </a:r>
            <a:br>
              <a:rPr lang="en-GB" sz="1200" b="0" strike="noStrike" spc="-1" dirty="0">
                <a:latin typeface="Arial"/>
              </a:rPr>
            </a:br>
            <a:r>
              <a:rPr lang="en-GB" sz="1200" b="0" strike="noStrike" spc="-1" dirty="0">
                <a:latin typeface="Arial"/>
              </a:rPr>
              <a:t>Jean </a:t>
            </a:r>
            <a:r>
              <a:rPr lang="en-GB" sz="1200" b="0" strike="noStrike" spc="-1" dirty="0" err="1">
                <a:latin typeface="Arial"/>
              </a:rPr>
              <a:t>est</a:t>
            </a:r>
            <a:r>
              <a:rPr lang="en-GB" sz="1200" b="0" strike="noStrike" spc="-1" dirty="0">
                <a:latin typeface="Arial"/>
              </a:rPr>
              <a:t> un </a:t>
            </a:r>
            <a:r>
              <a:rPr lang="en-GB" sz="1200" b="0" strike="noStrike" spc="-1" dirty="0" err="1">
                <a:latin typeface="Arial"/>
              </a:rPr>
              <a:t>étudiant</a:t>
            </a:r>
            <a:r>
              <a:rPr lang="en-GB" sz="1200" b="0" strike="noStrike" spc="-1" dirty="0">
                <a:latin typeface="Arial"/>
              </a:rPr>
              <a:t> </a:t>
            </a:r>
            <a:r>
              <a:rPr lang="en-GB" sz="1200" b="0" strike="noStrike" spc="-1" dirty="0" err="1">
                <a:latin typeface="Arial"/>
              </a:rPr>
              <a:t>intéressant</a:t>
            </a:r>
            <a:r>
              <a:rPr lang="en-GB" sz="1200" b="0" strike="noStrike" spc="-1" dirty="0">
                <a:latin typeface="Arial"/>
              </a:rPr>
              <a:t>.</a:t>
            </a:r>
            <a:br>
              <a:rPr lang="en-GB" sz="1200" b="0" strike="noStrike" spc="-1" dirty="0">
                <a:latin typeface="Arial"/>
              </a:rPr>
            </a:br>
            <a:r>
              <a:rPr lang="en-GB" sz="1200" b="0" strike="noStrike" spc="-1" dirty="0">
                <a:latin typeface="Arial"/>
              </a:rPr>
              <a:t>Il </a:t>
            </a:r>
            <a:r>
              <a:rPr lang="en-GB" sz="1200" b="0" strike="noStrike" spc="-1" dirty="0" err="1">
                <a:latin typeface="Arial"/>
              </a:rPr>
              <a:t>chante</a:t>
            </a:r>
            <a:r>
              <a:rPr lang="en-GB" sz="1200" b="0" strike="noStrike" spc="-1" dirty="0">
                <a:latin typeface="Arial"/>
              </a:rPr>
              <a:t> </a:t>
            </a:r>
            <a:r>
              <a:rPr lang="en-GB" sz="1200" b="0" strike="noStrike" spc="-1" dirty="0" err="1">
                <a:latin typeface="Arial"/>
              </a:rPr>
              <a:t>en</a:t>
            </a:r>
            <a:r>
              <a:rPr lang="en-GB" sz="1200" b="0" strike="noStrike" spc="-1" dirty="0">
                <a:latin typeface="Arial"/>
              </a:rPr>
              <a:t> </a:t>
            </a:r>
            <a:r>
              <a:rPr lang="en-GB" sz="1200" b="0" strike="noStrike" spc="-1" dirty="0" err="1">
                <a:latin typeface="Arial"/>
              </a:rPr>
              <a:t>français</a:t>
            </a:r>
            <a:r>
              <a:rPr lang="en-GB" sz="1200" b="0" strike="noStrike" spc="-1" dirty="0">
                <a:latin typeface="Arial"/>
              </a:rPr>
              <a:t> et </a:t>
            </a:r>
            <a:r>
              <a:rPr lang="en-GB" sz="1200" b="0" strike="noStrike" spc="-1" dirty="0" err="1">
                <a:latin typeface="Arial"/>
              </a:rPr>
              <a:t>en</a:t>
            </a:r>
            <a:r>
              <a:rPr lang="en-GB" sz="1200" b="0" strike="noStrike" spc="-1" dirty="0">
                <a:latin typeface="Arial"/>
              </a:rPr>
              <a:t> </a:t>
            </a:r>
            <a:r>
              <a:rPr lang="en-GB" sz="1200" b="0" strike="noStrike" spc="-1" dirty="0" err="1">
                <a:latin typeface="Arial"/>
              </a:rPr>
              <a:t>allemand</a:t>
            </a:r>
            <a:r>
              <a:rPr lang="en-GB" sz="1200" b="0" strike="noStrike" spc="-1" dirty="0">
                <a:latin typeface="Arial"/>
              </a:rPr>
              <a:t>.</a:t>
            </a:r>
            <a:br>
              <a:rPr lang="en-GB" sz="1200" b="0" strike="noStrike" spc="-1" dirty="0">
                <a:latin typeface="Arial"/>
              </a:rPr>
            </a:br>
            <a:r>
              <a:rPr lang="en-GB" sz="1200" b="0" strike="noStrike" spc="-1" dirty="0">
                <a:latin typeface="Arial"/>
              </a:rPr>
              <a:t>Il danse </a:t>
            </a:r>
            <a:r>
              <a:rPr lang="en-GB" sz="1200" b="0" strike="noStrike" spc="-1" dirty="0" err="1">
                <a:latin typeface="Arial"/>
              </a:rPr>
              <a:t>souvent</a:t>
            </a:r>
            <a:r>
              <a:rPr lang="en-GB" sz="1200" b="0" strike="noStrike" spc="-1" dirty="0">
                <a:latin typeface="Arial"/>
              </a:rPr>
              <a:t> le </a:t>
            </a:r>
            <a:r>
              <a:rPr lang="en-GB" sz="1200" b="0" strike="noStrike" spc="-1" dirty="0" err="1">
                <a:latin typeface="Arial"/>
              </a:rPr>
              <a:t>dimanche</a:t>
            </a:r>
            <a:r>
              <a:rPr lang="en-GB" sz="1200" b="0" strike="noStrike" spc="-1" dirty="0">
                <a:latin typeface="Arial"/>
              </a:rPr>
              <a:t>.</a:t>
            </a:r>
            <a:br>
              <a:rPr lang="en-GB" sz="1200" b="0" strike="noStrike" spc="-1" dirty="0">
                <a:latin typeface="Arial"/>
              </a:rPr>
            </a:br>
            <a:r>
              <a:rPr lang="en-GB" sz="1200" b="0" strike="noStrike" spc="-1" dirty="0">
                <a:latin typeface="Arial"/>
              </a:rPr>
              <a:t>Il </a:t>
            </a:r>
            <a:r>
              <a:rPr lang="en-GB" sz="1200" b="0" strike="noStrike" spc="-1" dirty="0" err="1">
                <a:latin typeface="Arial"/>
              </a:rPr>
              <a:t>habite</a:t>
            </a:r>
            <a:r>
              <a:rPr lang="en-GB" sz="1200" b="0" strike="noStrike" spc="-1" dirty="0">
                <a:latin typeface="Arial"/>
              </a:rPr>
              <a:t> à </a:t>
            </a:r>
            <a:r>
              <a:rPr lang="en-GB" sz="1200" b="0" strike="noStrike" spc="-1" dirty="0" err="1">
                <a:latin typeface="Arial"/>
              </a:rPr>
              <a:t>Chambellan</a:t>
            </a:r>
            <a:r>
              <a:rPr lang="en-GB" sz="1200" b="0" strike="noStrike" spc="-1" dirty="0">
                <a:latin typeface="Arial"/>
              </a:rPr>
              <a:t>.</a:t>
            </a:r>
          </a:p>
          <a:p>
            <a:pPr>
              <a:lnSpc>
                <a:spcPct val="100000"/>
              </a:lnSpc>
            </a:pPr>
            <a:endParaRPr lang="en-GB" sz="1200" b="0" strike="noStrike" spc="-1" dirty="0">
              <a:latin typeface="Arial"/>
            </a:endParaRPr>
          </a:p>
          <a:p>
            <a:pPr>
              <a:lnSpc>
                <a:spcPct val="100000"/>
              </a:lnSpc>
            </a:pPr>
            <a:r>
              <a:rPr lang="en-GB" sz="1200" b="1" strike="noStrike" spc="-1" dirty="0">
                <a:latin typeface="Arial"/>
              </a:rPr>
              <a:t>Information source</a:t>
            </a:r>
            <a:r>
              <a:rPr lang="en-GB" sz="1200" b="0" strike="noStrike" spc="-1" dirty="0">
                <a:latin typeface="Arial"/>
              </a:rPr>
              <a:t>: https://en.wikipedia.org/wiki/List_of_cities_in_Haiti</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recognition of the distinction between masculine and feminine plural adjectives. </a:t>
            </a:r>
          </a:p>
          <a:p>
            <a:pPr marL="216000" indent="-216000">
              <a:lnSpc>
                <a:spcPct val="100000"/>
              </a:lnSpc>
            </a:pPr>
            <a:endParaRPr lang="en-GB" sz="1200" b="0"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1"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listen.</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Remind pupils that a masculine plural ending also applies to a mixed group, and a feminine ending only to an all-female group.</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Pupils note nous (f) or nous (m, m/f) and the English meaning of the adjective.</a:t>
            </a:r>
          </a:p>
          <a:p>
            <a:pPr marL="720" indent="0">
              <a:lnSpc>
                <a:spcPct val="100000"/>
              </a:lnSpc>
              <a:buClr>
                <a:srgbClr val="000000"/>
              </a:buClr>
              <a:buFont typeface="Calibri"/>
              <a:buNone/>
            </a:pPr>
            <a:endParaRPr lang="en-GB" sz="1200" b="1"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Transcript:</a:t>
            </a:r>
            <a:br>
              <a:rPr lang="en-GB" sz="1200" b="0" strike="noStrike" spc="-1" dirty="0">
                <a:solidFill>
                  <a:srgbClr val="000000"/>
                </a:solidFill>
                <a:latin typeface="+mn-lt"/>
              </a:rPr>
            </a:br>
            <a:r>
              <a:rPr lang="en-GB" sz="1200" b="0" strike="noStrike" spc="-1" dirty="0">
                <a:solidFill>
                  <a:srgbClr val="000000"/>
                </a:solidFill>
                <a:latin typeface="+mn-lt"/>
              </a:rPr>
              <a:t>1. Nous </a:t>
            </a:r>
            <a:r>
              <a:rPr lang="en-GB" sz="1200" b="0" strike="noStrike" spc="-1" dirty="0" err="1">
                <a:solidFill>
                  <a:srgbClr val="000000"/>
                </a:solidFill>
                <a:latin typeface="+mn-lt"/>
              </a:rPr>
              <a:t>sommes</a:t>
            </a:r>
            <a:r>
              <a:rPr lang="en-GB" sz="1200" b="0" strike="noStrike" spc="-1" dirty="0">
                <a:solidFill>
                  <a:srgbClr val="000000"/>
                </a:solidFill>
                <a:latin typeface="+mn-lt"/>
              </a:rPr>
              <a:t> </a:t>
            </a:r>
            <a:r>
              <a:rPr lang="en-GB" sz="1200" b="0" strike="noStrike" spc="-1" dirty="0" err="1">
                <a:solidFill>
                  <a:srgbClr val="000000"/>
                </a:solidFill>
                <a:latin typeface="+mn-lt"/>
              </a:rPr>
              <a:t>intelligentes</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2. Nous </a:t>
            </a:r>
            <a:r>
              <a:rPr lang="en-GB" sz="1200" b="0" strike="noStrike" spc="-1" dirty="0" err="1">
                <a:solidFill>
                  <a:srgbClr val="000000"/>
                </a:solidFill>
                <a:latin typeface="+mn-lt"/>
              </a:rPr>
              <a:t>sommes</a:t>
            </a:r>
            <a:r>
              <a:rPr lang="en-GB" sz="1200" b="0" strike="noStrike" spc="-1" dirty="0">
                <a:solidFill>
                  <a:srgbClr val="000000"/>
                </a:solidFill>
                <a:latin typeface="+mn-lt"/>
              </a:rPr>
              <a:t> </a:t>
            </a:r>
            <a:r>
              <a:rPr lang="en-GB" sz="1200" b="0" strike="noStrike" spc="-1" dirty="0" err="1">
                <a:solidFill>
                  <a:srgbClr val="000000"/>
                </a:solidFill>
                <a:latin typeface="+mn-lt"/>
              </a:rPr>
              <a:t>actifs</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3. Nous </a:t>
            </a:r>
            <a:r>
              <a:rPr lang="en-GB" sz="1200" b="0" strike="noStrike" spc="-1" dirty="0" err="1">
                <a:solidFill>
                  <a:srgbClr val="000000"/>
                </a:solidFill>
                <a:latin typeface="+mn-lt"/>
              </a:rPr>
              <a:t>sommes</a:t>
            </a:r>
            <a:r>
              <a:rPr lang="en-GB" sz="1200" b="0" strike="noStrike" spc="-1" dirty="0">
                <a:solidFill>
                  <a:srgbClr val="000000"/>
                </a:solidFill>
                <a:latin typeface="+mn-lt"/>
              </a:rPr>
              <a:t> </a:t>
            </a:r>
            <a:r>
              <a:rPr lang="en-GB" sz="1200" b="0" strike="noStrike" spc="-1" dirty="0" err="1">
                <a:solidFill>
                  <a:srgbClr val="000000"/>
                </a:solidFill>
                <a:latin typeface="+mn-lt"/>
              </a:rPr>
              <a:t>créatives</a:t>
            </a:r>
            <a:r>
              <a:rPr lang="en-GB" sz="1200" b="0" strike="noStrike" spc="-1" dirty="0">
                <a:solidFill>
                  <a:srgbClr val="000000"/>
                </a:solidFill>
                <a:latin typeface="+mn-lt"/>
              </a:rPr>
              <a:t>.</a:t>
            </a:r>
          </a:p>
          <a:p>
            <a:pPr marL="720" indent="0">
              <a:lnSpc>
                <a:spcPct val="100000"/>
              </a:lnSpc>
              <a:buClr>
                <a:srgbClr val="000000"/>
              </a:buClr>
              <a:buFont typeface="Calibri"/>
              <a:buNone/>
            </a:pPr>
            <a:r>
              <a:rPr lang="en-GB" sz="1200" b="0" strike="noStrike" spc="-1" dirty="0">
                <a:solidFill>
                  <a:srgbClr val="000000"/>
                </a:solidFill>
                <a:latin typeface="+mn-lt"/>
              </a:rPr>
              <a:t>4. Nous </a:t>
            </a:r>
            <a:r>
              <a:rPr lang="en-GB" sz="1200" b="0" strike="noStrike" spc="-1" dirty="0" err="1">
                <a:solidFill>
                  <a:srgbClr val="000000"/>
                </a:solidFill>
                <a:latin typeface="+mn-lt"/>
              </a:rPr>
              <a:t>sommes</a:t>
            </a:r>
            <a:r>
              <a:rPr lang="en-GB" sz="1200" b="0" strike="noStrike" spc="-1" dirty="0">
                <a:solidFill>
                  <a:srgbClr val="000000"/>
                </a:solidFill>
                <a:latin typeface="+mn-lt"/>
              </a:rPr>
              <a:t> fortes.</a:t>
            </a:r>
            <a:br>
              <a:rPr lang="en-GB" sz="1200" b="0" strike="noStrike" spc="-1" dirty="0">
                <a:solidFill>
                  <a:srgbClr val="000000"/>
                </a:solidFill>
                <a:latin typeface="+mn-lt"/>
              </a:rPr>
            </a:br>
            <a:r>
              <a:rPr lang="en-GB" sz="1200" b="0" strike="noStrike" spc="-1" dirty="0">
                <a:solidFill>
                  <a:srgbClr val="000000"/>
                </a:solidFill>
                <a:latin typeface="+mn-lt"/>
              </a:rPr>
              <a:t>5. Nous </a:t>
            </a:r>
            <a:r>
              <a:rPr lang="en-GB" sz="1200" b="0" strike="noStrike" spc="-1" dirty="0" err="1">
                <a:solidFill>
                  <a:srgbClr val="000000"/>
                </a:solidFill>
                <a:latin typeface="+mn-lt"/>
              </a:rPr>
              <a:t>sommes</a:t>
            </a:r>
            <a:r>
              <a:rPr lang="en-GB" sz="1200" b="0" strike="noStrike" spc="-1" dirty="0">
                <a:solidFill>
                  <a:srgbClr val="000000"/>
                </a:solidFill>
                <a:latin typeface="+mn-lt"/>
              </a:rPr>
              <a:t> </a:t>
            </a:r>
            <a:r>
              <a:rPr lang="en-GB" sz="1200" b="0" strike="noStrike" spc="-1" dirty="0" err="1">
                <a:solidFill>
                  <a:srgbClr val="000000"/>
                </a:solidFill>
                <a:latin typeface="+mn-lt"/>
              </a:rPr>
              <a:t>prudents</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6. Nous </a:t>
            </a:r>
            <a:r>
              <a:rPr lang="en-GB" sz="1200" b="0" strike="noStrike" spc="-1" dirty="0" err="1">
                <a:solidFill>
                  <a:srgbClr val="000000"/>
                </a:solidFill>
                <a:latin typeface="+mn-lt"/>
              </a:rPr>
              <a:t>sommes</a:t>
            </a:r>
            <a:r>
              <a:rPr lang="en-GB" sz="1200" b="0" strike="noStrike" spc="-1" dirty="0">
                <a:solidFill>
                  <a:srgbClr val="000000"/>
                </a:solidFill>
                <a:latin typeface="+mn-lt"/>
              </a:rPr>
              <a:t> </a:t>
            </a:r>
            <a:r>
              <a:rPr lang="en-GB" sz="1200" b="0" strike="noStrike" spc="-1" dirty="0" err="1">
                <a:solidFill>
                  <a:srgbClr val="000000"/>
                </a:solidFill>
                <a:latin typeface="+mn-lt"/>
              </a:rPr>
              <a:t>indépendants</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7. Nous </a:t>
            </a:r>
            <a:r>
              <a:rPr lang="en-GB" sz="1200" b="0" strike="noStrike" spc="-1" dirty="0" err="1">
                <a:solidFill>
                  <a:srgbClr val="000000"/>
                </a:solidFill>
                <a:latin typeface="+mn-lt"/>
              </a:rPr>
              <a:t>sommes</a:t>
            </a:r>
            <a:r>
              <a:rPr lang="en-GB" sz="1200" b="0" strike="noStrike" spc="-1" dirty="0">
                <a:solidFill>
                  <a:srgbClr val="000000"/>
                </a:solidFill>
                <a:latin typeface="+mn-lt"/>
              </a:rPr>
              <a:t> </a:t>
            </a:r>
            <a:r>
              <a:rPr lang="en-GB" sz="1200" b="0" strike="noStrike" spc="-1" dirty="0" err="1">
                <a:solidFill>
                  <a:srgbClr val="000000"/>
                </a:solidFill>
                <a:latin typeface="+mn-lt"/>
              </a:rPr>
              <a:t>méchantes</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strike="noStrike" spc="-1" dirty="0">
                <a:solidFill>
                  <a:srgbClr val="000000"/>
                </a:solidFill>
                <a:latin typeface="+mn-lt"/>
              </a:rPr>
              <a:t>8. Nous </a:t>
            </a:r>
            <a:r>
              <a:rPr lang="en-GB" sz="1200" b="0" strike="noStrike" spc="-1" dirty="0" err="1">
                <a:solidFill>
                  <a:srgbClr val="000000"/>
                </a:solidFill>
                <a:latin typeface="+mn-lt"/>
              </a:rPr>
              <a:t>sommes</a:t>
            </a:r>
            <a:r>
              <a:rPr lang="en-GB" sz="1200" b="0" strike="noStrike" spc="-1" dirty="0">
                <a:solidFill>
                  <a:srgbClr val="000000"/>
                </a:solidFill>
                <a:latin typeface="+mn-lt"/>
              </a:rPr>
              <a:t> </a:t>
            </a:r>
            <a:r>
              <a:rPr lang="en-GB" sz="1200" b="0" strike="noStrike" spc="-1" dirty="0" err="1">
                <a:solidFill>
                  <a:srgbClr val="000000"/>
                </a:solidFill>
                <a:latin typeface="+mn-lt"/>
              </a:rPr>
              <a:t>différents</a:t>
            </a:r>
            <a:r>
              <a:rPr lang="en-GB" sz="1200" b="0" strike="noStrike" spc="-1" dirty="0">
                <a:solidFill>
                  <a:srgbClr val="000000"/>
                </a:solidFill>
                <a:latin typeface="+mn-lt"/>
              </a:rPr>
              <a:t>.</a:t>
            </a:r>
            <a:br>
              <a:rPr lang="en-GB" sz="1200" b="0" strike="noStrike" spc="-1" dirty="0">
                <a:solidFill>
                  <a:srgbClr val="000000"/>
                </a:solidFill>
                <a:latin typeface="+mn-lt"/>
              </a:rPr>
            </a:b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335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a:t>
            </a:r>
            <a:r>
              <a:rPr lang="en-US" b="0" dirty="0" err="1"/>
              <a:t>practise</a:t>
            </a:r>
            <a:r>
              <a:rPr lang="en-US" b="0" dirty="0"/>
              <a:t> recognition of </a:t>
            </a:r>
            <a:r>
              <a:rPr lang="en-GB" b="0" baseline="0" noProof="0" dirty="0"/>
              <a:t>the different forms of </a:t>
            </a:r>
            <a:r>
              <a:rPr lang="fr-FR" b="0" i="1" dirty="0">
                <a:solidFill>
                  <a:srgbClr val="222222"/>
                </a:solidFill>
                <a:effectLst/>
                <a:latin typeface="Georgia" panose="02040502050405020303" pitchFamily="18" charset="0"/>
              </a:rPr>
              <a:t>être</a:t>
            </a:r>
            <a:r>
              <a:rPr lang="fr-FR" b="0" i="0" dirty="0">
                <a:solidFill>
                  <a:srgbClr val="222222"/>
                </a:solidFill>
                <a:effectLst/>
                <a:latin typeface="Georgia" panose="02040502050405020303" pitchFamily="18" charset="0"/>
              </a:rPr>
              <a:t>, and adjectives </a:t>
            </a:r>
            <a:r>
              <a:rPr lang="fr-FR" b="0" i="0" dirty="0" err="1">
                <a:solidFill>
                  <a:srgbClr val="222222"/>
                </a:solidFill>
                <a:effectLst/>
                <a:latin typeface="Georgia" panose="02040502050405020303" pitchFamily="18" charset="0"/>
              </a:rPr>
              <a:t>with</a:t>
            </a:r>
            <a:r>
              <a:rPr lang="fr-FR" b="0" i="0" dirty="0">
                <a:solidFill>
                  <a:srgbClr val="222222"/>
                </a:solidFill>
                <a:effectLst/>
                <a:latin typeface="Georgia" panose="02040502050405020303" pitchFamily="18" charset="0"/>
              </a:rPr>
              <a:t> </a:t>
            </a:r>
            <a:r>
              <a:rPr lang="fr-FR" b="0" i="0" dirty="0" err="1">
                <a:solidFill>
                  <a:srgbClr val="222222"/>
                </a:solidFill>
                <a:effectLst/>
                <a:latin typeface="Georgia" panose="02040502050405020303" pitchFamily="18" charset="0"/>
              </a:rPr>
              <a:t>number</a:t>
            </a:r>
            <a:r>
              <a:rPr lang="fr-FR" b="0" i="0" dirty="0">
                <a:solidFill>
                  <a:srgbClr val="222222"/>
                </a:solidFill>
                <a:effectLst/>
                <a:latin typeface="Georgia" panose="02040502050405020303" pitchFamily="18" charset="0"/>
              </a:rPr>
              <a:t> agreement.</a:t>
            </a:r>
            <a:endParaRPr lang="en-GB" b="0" i="1" baseline="0" noProof="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1. P</a:t>
            </a:r>
            <a:r>
              <a:rPr lang="en-GB" b="0" baseline="0" noProof="0" dirty="0"/>
              <a:t>upils focus on the subject pronoun and verb form to determine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noProof="0" dirty="0"/>
              <a:t>Then select the correct form of the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3. Answers are revealed on clicks.</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practise oral </a:t>
            </a:r>
            <a:r>
              <a:rPr lang="en-GB" b="0" baseline="0" dirty="0"/>
              <a:t>production of the newly-introduced ‘nous’ form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and known vocabulary.</a:t>
            </a:r>
            <a:endParaRPr lang="en-US" b="1" dirty="0"/>
          </a:p>
          <a:p>
            <a:pPr marL="0" marR="0" lvl="0" indent="0" algn="l" rtl="0">
              <a:lnSpc>
                <a:spcPct val="100000"/>
              </a:lnSpc>
              <a:spcBef>
                <a:spcPts val="0"/>
              </a:spcBef>
              <a:spcAft>
                <a:spcPts val="0"/>
              </a:spcAft>
              <a:buClr>
                <a:schemeClr val="dk1"/>
              </a:buClr>
              <a:buSzPts val="1200"/>
              <a:buFont typeface="Calibri"/>
              <a:buNone/>
            </a:pPr>
            <a:endParaRPr lang="en-GB" b="1" dirty="0"/>
          </a:p>
          <a:p>
            <a:r>
              <a:rPr lang="en-US" b="1" dirty="0"/>
              <a:t>Procedure:</a:t>
            </a:r>
          </a:p>
          <a:p>
            <a:pPr marL="0" indent="0">
              <a:buNone/>
            </a:pPr>
            <a:r>
              <a:rPr lang="en-US" b="0" dirty="0"/>
              <a:t>1. Pupils split into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5">
                    <a:lumMod val="50000"/>
                  </a:schemeClr>
                </a:solidFill>
                <a:latin typeface="+mn-lt"/>
                <a:ea typeface="+mn-ea"/>
                <a:cs typeface="+mn-cs"/>
              </a:rPr>
              <a:t>2. </a:t>
            </a:r>
            <a:r>
              <a:rPr lang="en-GB" sz="1200" i="0" kern="1200" dirty="0">
                <a:solidFill>
                  <a:schemeClr val="accent5">
                    <a:lumMod val="50000"/>
                  </a:schemeClr>
                </a:solidFill>
                <a:latin typeface="+mn-lt"/>
                <a:ea typeface="+mn-ea"/>
                <a:cs typeface="+mn-cs"/>
              </a:rPr>
              <a:t>Teacher clicks to start the timer.</a:t>
            </a:r>
            <a:endParaRPr lang="en-GB" dirty="0"/>
          </a:p>
          <a:p>
            <a:r>
              <a:rPr lang="en-GB" sz="1200" kern="1200" dirty="0">
                <a:solidFill>
                  <a:schemeClr val="accent5">
                    <a:lumMod val="50000"/>
                  </a:schemeClr>
                </a:solidFill>
                <a:latin typeface="+mn-lt"/>
                <a:ea typeface="+mn-ea"/>
                <a:cs typeface="+mn-cs"/>
              </a:rPr>
              <a:t>3. Pupils take turns to say sentences (two each) in the </a:t>
            </a:r>
            <a:r>
              <a:rPr lang="en-GB" sz="1200" i="1" kern="1200" dirty="0">
                <a:solidFill>
                  <a:schemeClr val="accent5">
                    <a:lumMod val="50000"/>
                  </a:schemeClr>
                </a:solidFill>
                <a:latin typeface="+mn-lt"/>
                <a:ea typeface="+mn-ea"/>
                <a:cs typeface="+mn-cs"/>
              </a:rPr>
              <a:t>nous</a:t>
            </a:r>
            <a:r>
              <a:rPr lang="en-GB" sz="1200" i="0" kern="1200" dirty="0">
                <a:solidFill>
                  <a:schemeClr val="accent5">
                    <a:lumMod val="50000"/>
                  </a:schemeClr>
                </a:solidFill>
                <a:latin typeface="+mn-lt"/>
                <a:ea typeface="+mn-ea"/>
                <a:cs typeface="+mn-cs"/>
              </a:rPr>
              <a:t> form, taking care not to pronounce the –s on the adjective. Pupils should use each adjective only once.</a:t>
            </a:r>
            <a:br>
              <a:rPr lang="en-GB" sz="1200" i="0" kern="1200" dirty="0">
                <a:solidFill>
                  <a:schemeClr val="accent5">
                    <a:lumMod val="50000"/>
                  </a:schemeClr>
                </a:solidFill>
                <a:latin typeface="+mn-lt"/>
                <a:ea typeface="+mn-ea"/>
                <a:cs typeface="+mn-cs"/>
              </a:rPr>
            </a:br>
            <a:br>
              <a:rPr lang="en-GB" sz="1200" i="0" kern="1200" dirty="0">
                <a:solidFill>
                  <a:schemeClr val="accent5">
                    <a:lumMod val="50000"/>
                  </a:schemeClr>
                </a:solidFill>
                <a:latin typeface="+mn-lt"/>
                <a:ea typeface="+mn-ea"/>
                <a:cs typeface="+mn-cs"/>
              </a:rPr>
            </a:br>
            <a:r>
              <a:rPr lang="en-GB" sz="1200" i="0" kern="1200" dirty="0">
                <a:solidFill>
                  <a:schemeClr val="accent5">
                    <a:lumMod val="50000"/>
                  </a:schemeClr>
                </a:solidFill>
                <a:latin typeface="+mn-lt"/>
                <a:ea typeface="+mn-ea"/>
                <a:cs typeface="+mn-cs"/>
              </a:rPr>
              <a:t>They should repeat the task a couple of times to improve their confidence and speed in production.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free written production of the four known parts of </a:t>
            </a:r>
            <a:r>
              <a:rPr lang="en-GB" b="0" i="1" dirty="0" err="1"/>
              <a:t>être</a:t>
            </a:r>
            <a:r>
              <a:rPr lang="en-GB" b="0" i="1" dirty="0"/>
              <a:t> </a:t>
            </a:r>
            <a:r>
              <a:rPr lang="en-GB" b="0" i="0" dirty="0"/>
              <a:t>and adjectives.</a:t>
            </a:r>
            <a:endParaRPr lang="en-GB" b="0" i="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Tell pupils to complete the English sentences first, with their own choice of adjectives.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Then write the four sentences in French.</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Teacher circulates to offer support, as needed.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the revisited set.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the revisited set.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997001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HANDOUT (editable)</a:t>
            </a:r>
            <a:endParaRPr lang="en-GB" sz="1200" b="0" strike="noStrike" spc="-1" dirty="0">
              <a:latin typeface="Arial"/>
            </a:endParaRP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80200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png"/><Relationship Id="rId11" Type="http://schemas.openxmlformats.org/officeDocument/2006/relationships/audio" Target="../media/audio4.wav"/><Relationship Id="rId5" Type="http://schemas.openxmlformats.org/officeDocument/2006/relationships/image" Target="../media/image5.png"/><Relationship Id="rId10" Type="http://schemas.openxmlformats.org/officeDocument/2006/relationships/audio" Target="../media/audio3.wav"/><Relationship Id="rId4" Type="http://schemas.openxmlformats.org/officeDocument/2006/relationships/image" Target="../media/image4.svg"/><Relationship Id="rId9"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1.gif"/><Relationship Id="rId1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audio" Target="../media/audio8.wav"/><Relationship Id="rId12" Type="http://schemas.openxmlformats.org/officeDocument/2006/relationships/image" Target="../media/image10.png"/><Relationship Id="rId17" Type="http://schemas.openxmlformats.org/officeDocument/2006/relationships/image" Target="../media/image14.gif"/><Relationship Id="rId2" Type="http://schemas.openxmlformats.org/officeDocument/2006/relationships/notesSlide" Target="../notesSlides/notesSlide3.xml"/><Relationship Id="rId16" Type="http://schemas.openxmlformats.org/officeDocument/2006/relationships/image" Target="../media/image13.png"/><Relationship Id="rId20" Type="http://schemas.openxmlformats.org/officeDocument/2006/relationships/audio" Target="../media/audio13.wav"/><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audio" Target="../media/audio12.wav"/><Relationship Id="rId5" Type="http://schemas.openxmlformats.org/officeDocument/2006/relationships/audio" Target="../media/audio6.wav"/><Relationship Id="rId15" Type="http://schemas.openxmlformats.org/officeDocument/2006/relationships/image" Target="../media/image12.gif"/><Relationship Id="rId10" Type="http://schemas.openxmlformats.org/officeDocument/2006/relationships/audio" Target="../media/audio11.wav"/><Relationship Id="rId19" Type="http://schemas.openxmlformats.org/officeDocument/2006/relationships/image" Target="../media/image4.svg"/><Relationship Id="rId4" Type="http://schemas.openxmlformats.org/officeDocument/2006/relationships/audio" Target="../media/audio5.wav"/><Relationship Id="rId9" Type="http://schemas.openxmlformats.org/officeDocument/2006/relationships/audio" Target="../media/audio10.wav"/><Relationship Id="rId1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gif"/><Relationship Id="rId11" Type="http://schemas.openxmlformats.org/officeDocument/2006/relationships/image" Target="../media/image14.gif"/><Relationship Id="rId5" Type="http://schemas.openxmlformats.org/officeDocument/2006/relationships/image" Target="../media/image11.gif"/><Relationship Id="rId10" Type="http://schemas.openxmlformats.org/officeDocument/2006/relationships/audio" Target="../media/audio14.wav"/><Relationship Id="rId4" Type="http://schemas.openxmlformats.org/officeDocument/2006/relationships/image" Target="../media/image13.png"/><Relationship Id="rId9"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audio" Target="../media/audio16.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15.wav"/><Relationship Id="rId5" Type="http://schemas.openxmlformats.org/officeDocument/2006/relationships/image" Target="../media/image19.png"/><Relationship Id="rId10" Type="http://schemas.openxmlformats.org/officeDocument/2006/relationships/image" Target="../media/image4.svg"/><Relationship Id="rId4" Type="http://schemas.openxmlformats.org/officeDocument/2006/relationships/image" Target="../media/image18.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audio" Target="../media/audio33.wav"/><Relationship Id="rId26" Type="http://schemas.openxmlformats.org/officeDocument/2006/relationships/image" Target="../media/image23.png"/><Relationship Id="rId3" Type="http://schemas.openxmlformats.org/officeDocument/2006/relationships/audio" Target="../media/audio18.wav"/><Relationship Id="rId21" Type="http://schemas.openxmlformats.org/officeDocument/2006/relationships/audio" Target="../media/audio36.wav"/><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audio" Target="../media/audio32.wav"/><Relationship Id="rId25"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audio" Target="../media/audio31.wav"/><Relationship Id="rId20" Type="http://schemas.openxmlformats.org/officeDocument/2006/relationships/audio" Target="../media/audio35.wav"/><Relationship Id="rId1" Type="http://schemas.openxmlformats.org/officeDocument/2006/relationships/slideLayout" Target="../slideLayouts/slideLayout27.xml"/><Relationship Id="rId6" Type="http://schemas.openxmlformats.org/officeDocument/2006/relationships/audio" Target="../media/audio21.wav"/><Relationship Id="rId11" Type="http://schemas.openxmlformats.org/officeDocument/2006/relationships/audio" Target="../media/audio26.wav"/><Relationship Id="rId24" Type="http://schemas.openxmlformats.org/officeDocument/2006/relationships/image" Target="../media/image16.png"/><Relationship Id="rId5" Type="http://schemas.openxmlformats.org/officeDocument/2006/relationships/audio" Target="../media/audio20.wav"/><Relationship Id="rId15" Type="http://schemas.openxmlformats.org/officeDocument/2006/relationships/audio" Target="../media/audio30.wav"/><Relationship Id="rId23" Type="http://schemas.openxmlformats.org/officeDocument/2006/relationships/audio" Target="../media/audio38.wav"/><Relationship Id="rId28" Type="http://schemas.openxmlformats.org/officeDocument/2006/relationships/image" Target="../media/image25.png"/><Relationship Id="rId10" Type="http://schemas.openxmlformats.org/officeDocument/2006/relationships/audio" Target="../media/audio25.wav"/><Relationship Id="rId19" Type="http://schemas.openxmlformats.org/officeDocument/2006/relationships/audio" Target="../media/audio34.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9.wav"/><Relationship Id="rId22" Type="http://schemas.openxmlformats.org/officeDocument/2006/relationships/audio" Target="../media/audio37.wav"/><Relationship Id="rId27"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4044DF68-A5E7-4229-8ED7-AA92BF0008AE}"/>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182594" y="1265874"/>
            <a:ext cx="3845557" cy="2163126"/>
          </a:xfrm>
          <a:prstGeom prst="rect">
            <a:avLst/>
          </a:prstGeom>
        </p:spPr>
      </p:pic>
      <p:sp>
        <p:nvSpPr>
          <p:cNvPr id="10" name="TextBox 9">
            <a:extLst>
              <a:ext uri="{FF2B5EF4-FFF2-40B4-BE49-F238E27FC236}">
                <a16:creationId xmlns:a16="http://schemas.microsoft.com/office/drawing/2014/main" id="{00796F5E-195F-4C0A-8986-AB4F9CF5CB2F}"/>
              </a:ext>
            </a:extLst>
          </p:cNvPr>
          <p:cNvSpPr txBox="1"/>
          <p:nvPr/>
        </p:nvSpPr>
        <p:spPr>
          <a:xfrm rot="349106">
            <a:off x="254201" y="3191871"/>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Échange</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ligne</a:t>
            </a:r>
            <a:endParaRPr lang="en-GB" sz="3200" b="1" dirty="0">
              <a:solidFill>
                <a:schemeClr val="bg1"/>
              </a:solidFill>
              <a:latin typeface="Segoe Print" panose="02000600000000000000" pitchFamily="2" charset="0"/>
            </a:endParaRPr>
          </a:p>
        </p:txBody>
      </p:sp>
      <p:sp>
        <p:nvSpPr>
          <p:cNvPr id="11" name="TextBox 10">
            <a:extLst>
              <a:ext uri="{FF2B5EF4-FFF2-40B4-BE49-F238E27FC236}">
                <a16:creationId xmlns:a16="http://schemas.microsoft.com/office/drawing/2014/main" id="{6EA59A55-42DA-4C61-BB98-8CC5126083D1}"/>
              </a:ext>
            </a:extLst>
          </p:cNvPr>
          <p:cNvSpPr txBox="1"/>
          <p:nvPr/>
        </p:nvSpPr>
        <p:spPr>
          <a:xfrm>
            <a:off x="8782380" y="6482570"/>
            <a:ext cx="3445329"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0747614" y="0"/>
            <a:ext cx="1444386" cy="204759"/>
          </a:xfrm>
        </p:spPr>
        <p:txBody>
          <a:bodyPr/>
          <a:lstStyle/>
          <a:p>
            <a:r>
              <a:rPr lang="en-GB" sz="1200" b="1" spc="-1" dirty="0">
                <a:solidFill>
                  <a:schemeClr val="bg1"/>
                </a:solidFill>
                <a:latin typeface="Century Gothic" panose="020B0502020202020204" pitchFamily="34" charset="0"/>
              </a:rPr>
              <a:t>handout</a:t>
            </a:r>
            <a:endParaRPr lang="en-GB" sz="1200" dirty="0">
              <a:solidFill>
                <a:schemeClr val="bg1"/>
              </a:solidFill>
            </a:endParaRPr>
          </a:p>
        </p:txBody>
      </p:sp>
      <p:pic>
        <p:nvPicPr>
          <p:cNvPr id="8" name="Picture 7">
            <a:extLst>
              <a:ext uri="{FF2B5EF4-FFF2-40B4-BE49-F238E27FC236}">
                <a16:creationId xmlns:a16="http://schemas.microsoft.com/office/drawing/2014/main" id="{090A130D-9FB4-44E8-993D-4CCDE9974D75}"/>
              </a:ext>
            </a:extLst>
          </p:cNvPr>
          <p:cNvPicPr>
            <a:picLocks noChangeAspect="1"/>
          </p:cNvPicPr>
          <p:nvPr/>
        </p:nvPicPr>
        <p:blipFill>
          <a:blip r:embed="rId3"/>
          <a:stretch>
            <a:fillRect/>
          </a:stretch>
        </p:blipFill>
        <p:spPr>
          <a:xfrm>
            <a:off x="0" y="0"/>
            <a:ext cx="2966125" cy="2907894"/>
          </a:xfrm>
          <a:prstGeom prst="rect">
            <a:avLst/>
          </a:prstGeom>
        </p:spPr>
      </p:pic>
      <p:pic>
        <p:nvPicPr>
          <p:cNvPr id="22" name="Picture 21">
            <a:extLst>
              <a:ext uri="{FF2B5EF4-FFF2-40B4-BE49-F238E27FC236}">
                <a16:creationId xmlns:a16="http://schemas.microsoft.com/office/drawing/2014/main" id="{58CB6CB9-7C58-4D6E-94F7-901688B6C93E}"/>
              </a:ext>
            </a:extLst>
          </p:cNvPr>
          <p:cNvPicPr>
            <a:picLocks noChangeAspect="1"/>
          </p:cNvPicPr>
          <p:nvPr/>
        </p:nvPicPr>
        <p:blipFill>
          <a:blip r:embed="rId3"/>
          <a:stretch>
            <a:fillRect/>
          </a:stretch>
        </p:blipFill>
        <p:spPr>
          <a:xfrm>
            <a:off x="3070023" y="0"/>
            <a:ext cx="2966125" cy="2907894"/>
          </a:xfrm>
          <a:prstGeom prst="rect">
            <a:avLst/>
          </a:prstGeom>
        </p:spPr>
      </p:pic>
      <p:pic>
        <p:nvPicPr>
          <p:cNvPr id="10" name="Picture 9">
            <a:extLst>
              <a:ext uri="{FF2B5EF4-FFF2-40B4-BE49-F238E27FC236}">
                <a16:creationId xmlns:a16="http://schemas.microsoft.com/office/drawing/2014/main" id="{3B63D552-E2BF-4B39-AAA9-6427233E7C61}"/>
              </a:ext>
            </a:extLst>
          </p:cNvPr>
          <p:cNvPicPr>
            <a:picLocks noChangeAspect="1"/>
          </p:cNvPicPr>
          <p:nvPr/>
        </p:nvPicPr>
        <p:blipFill>
          <a:blip r:embed="rId4"/>
          <a:stretch>
            <a:fillRect/>
          </a:stretch>
        </p:blipFill>
        <p:spPr>
          <a:xfrm>
            <a:off x="6140047" y="10918"/>
            <a:ext cx="2966125" cy="2896976"/>
          </a:xfrm>
          <a:prstGeom prst="rect">
            <a:avLst/>
          </a:prstGeom>
        </p:spPr>
      </p:pic>
      <p:pic>
        <p:nvPicPr>
          <p:cNvPr id="25" name="Picture 24">
            <a:extLst>
              <a:ext uri="{FF2B5EF4-FFF2-40B4-BE49-F238E27FC236}">
                <a16:creationId xmlns:a16="http://schemas.microsoft.com/office/drawing/2014/main" id="{C86D8CFB-760D-4611-B545-84559C72B04E}"/>
              </a:ext>
            </a:extLst>
          </p:cNvPr>
          <p:cNvPicPr>
            <a:picLocks noChangeAspect="1"/>
          </p:cNvPicPr>
          <p:nvPr/>
        </p:nvPicPr>
        <p:blipFill>
          <a:blip r:embed="rId4"/>
          <a:stretch>
            <a:fillRect/>
          </a:stretch>
        </p:blipFill>
        <p:spPr>
          <a:xfrm>
            <a:off x="9225875" y="10918"/>
            <a:ext cx="2966125" cy="2896976"/>
          </a:xfrm>
          <a:prstGeom prst="rect">
            <a:avLst/>
          </a:prstGeom>
        </p:spPr>
      </p:pic>
      <p:sp>
        <p:nvSpPr>
          <p:cNvPr id="26" name="Title 1">
            <a:extLst>
              <a:ext uri="{FF2B5EF4-FFF2-40B4-BE49-F238E27FC236}">
                <a16:creationId xmlns:a16="http://schemas.microsoft.com/office/drawing/2014/main" id="{519E72B9-4F82-4EC0-8EFF-223237F8E8A6}"/>
              </a:ext>
            </a:extLst>
          </p:cNvPr>
          <p:cNvSpPr txBox="1">
            <a:spLocks/>
          </p:cNvSpPr>
          <p:nvPr/>
        </p:nvSpPr>
        <p:spPr>
          <a:xfrm>
            <a:off x="10747614" y="3950107"/>
            <a:ext cx="1444386" cy="204759"/>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200" b="1" spc="-1">
                <a:solidFill>
                  <a:schemeClr val="bg1"/>
                </a:solidFill>
                <a:latin typeface="Century Gothic" panose="020B0502020202020204" pitchFamily="34" charset="0"/>
              </a:rPr>
              <a:t>handout</a:t>
            </a:r>
            <a:endParaRPr lang="en-GB" sz="1200" dirty="0">
              <a:solidFill>
                <a:schemeClr val="bg1"/>
              </a:solidFill>
            </a:endParaRPr>
          </a:p>
        </p:txBody>
      </p:sp>
      <p:pic>
        <p:nvPicPr>
          <p:cNvPr id="27" name="Picture 26">
            <a:extLst>
              <a:ext uri="{FF2B5EF4-FFF2-40B4-BE49-F238E27FC236}">
                <a16:creationId xmlns:a16="http://schemas.microsoft.com/office/drawing/2014/main" id="{7DE7F5B8-BBB2-407B-A1AA-629E24E96D80}"/>
              </a:ext>
            </a:extLst>
          </p:cNvPr>
          <p:cNvPicPr>
            <a:picLocks noChangeAspect="1"/>
          </p:cNvPicPr>
          <p:nvPr/>
        </p:nvPicPr>
        <p:blipFill>
          <a:blip r:embed="rId3"/>
          <a:stretch>
            <a:fillRect/>
          </a:stretch>
        </p:blipFill>
        <p:spPr>
          <a:xfrm>
            <a:off x="0" y="3950107"/>
            <a:ext cx="2966125" cy="2907894"/>
          </a:xfrm>
          <a:prstGeom prst="rect">
            <a:avLst/>
          </a:prstGeom>
        </p:spPr>
      </p:pic>
      <p:pic>
        <p:nvPicPr>
          <p:cNvPr id="28" name="Picture 27">
            <a:extLst>
              <a:ext uri="{FF2B5EF4-FFF2-40B4-BE49-F238E27FC236}">
                <a16:creationId xmlns:a16="http://schemas.microsoft.com/office/drawing/2014/main" id="{7CD747D9-9137-4DD7-A99E-116701CCF7A4}"/>
              </a:ext>
            </a:extLst>
          </p:cNvPr>
          <p:cNvPicPr>
            <a:picLocks noChangeAspect="1"/>
          </p:cNvPicPr>
          <p:nvPr/>
        </p:nvPicPr>
        <p:blipFill>
          <a:blip r:embed="rId3"/>
          <a:stretch>
            <a:fillRect/>
          </a:stretch>
        </p:blipFill>
        <p:spPr>
          <a:xfrm>
            <a:off x="3070023" y="3950107"/>
            <a:ext cx="2966125" cy="2907894"/>
          </a:xfrm>
          <a:prstGeom prst="rect">
            <a:avLst/>
          </a:prstGeom>
        </p:spPr>
      </p:pic>
      <p:pic>
        <p:nvPicPr>
          <p:cNvPr id="29" name="Picture 28">
            <a:extLst>
              <a:ext uri="{FF2B5EF4-FFF2-40B4-BE49-F238E27FC236}">
                <a16:creationId xmlns:a16="http://schemas.microsoft.com/office/drawing/2014/main" id="{234F6D80-5D0A-4B4D-BF3B-E73DDF8CF728}"/>
              </a:ext>
            </a:extLst>
          </p:cNvPr>
          <p:cNvPicPr>
            <a:picLocks noChangeAspect="1"/>
          </p:cNvPicPr>
          <p:nvPr/>
        </p:nvPicPr>
        <p:blipFill>
          <a:blip r:embed="rId4"/>
          <a:stretch>
            <a:fillRect/>
          </a:stretch>
        </p:blipFill>
        <p:spPr>
          <a:xfrm>
            <a:off x="6140047" y="3961025"/>
            <a:ext cx="2966125" cy="2896976"/>
          </a:xfrm>
          <a:prstGeom prst="rect">
            <a:avLst/>
          </a:prstGeom>
        </p:spPr>
      </p:pic>
      <p:pic>
        <p:nvPicPr>
          <p:cNvPr id="30" name="Picture 29">
            <a:extLst>
              <a:ext uri="{FF2B5EF4-FFF2-40B4-BE49-F238E27FC236}">
                <a16:creationId xmlns:a16="http://schemas.microsoft.com/office/drawing/2014/main" id="{ADF5055B-28A3-4AEB-87DE-BE26EBC59F45}"/>
              </a:ext>
            </a:extLst>
          </p:cNvPr>
          <p:cNvPicPr>
            <a:picLocks noChangeAspect="1"/>
          </p:cNvPicPr>
          <p:nvPr/>
        </p:nvPicPr>
        <p:blipFill>
          <a:blip r:embed="rId4"/>
          <a:stretch>
            <a:fillRect/>
          </a:stretch>
        </p:blipFill>
        <p:spPr>
          <a:xfrm>
            <a:off x="9225875" y="3961025"/>
            <a:ext cx="2966125" cy="2896976"/>
          </a:xfrm>
          <a:prstGeom prst="rect">
            <a:avLst/>
          </a:prstGeom>
        </p:spPr>
      </p:pic>
    </p:spTree>
    <p:extLst>
      <p:ext uri="{BB962C8B-B14F-4D97-AF65-F5344CB8AC3E}">
        <p14:creationId xmlns:p14="http://schemas.microsoft.com/office/powerpoint/2010/main" val="178828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69980509"/>
              </p:ext>
            </p:extLst>
          </p:nvPr>
        </p:nvGraphicFramePr>
        <p:xfrm>
          <a:off x="557161" y="596480"/>
          <a:ext cx="10105923"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88647">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il</a:t>
                      </a:r>
                    </a:p>
                  </a:txBody>
                  <a:tcPr/>
                </a:tc>
                <a:tc>
                  <a:txBody>
                    <a:bodyPr/>
                    <a:lstStyle/>
                    <a:p>
                      <a:r>
                        <a:rPr lang="en-GB" sz="2400" b="0" dirty="0">
                          <a:solidFill>
                            <a:srgbClr val="002060"/>
                          </a:solidFill>
                          <a:latin typeface="Century Gothic" panose="020B0502020202020204" pitchFamily="34" charset="0"/>
                        </a:rPr>
                        <a:t>massif</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propre</a:t>
                      </a:r>
                    </a:p>
                  </a:txBody>
                  <a:tcPr/>
                </a:tc>
                <a:tc>
                  <a:txBody>
                    <a:bodyPr/>
                    <a:lstStyle/>
                    <a:p>
                      <a:r>
                        <a:rPr lang="en-GB" sz="2400" b="0" dirty="0">
                          <a:solidFill>
                            <a:srgbClr val="002060"/>
                          </a:solidFill>
                          <a:latin typeface="Century Gothic" panose="020B0502020202020204" pitchFamily="34" charset="0"/>
                        </a:rPr>
                        <a:t>sales</a:t>
                      </a:r>
                    </a:p>
                  </a:txBody>
                  <a:tcPr/>
                </a:tc>
                <a:tc>
                  <a:txBody>
                    <a:bodyPr/>
                    <a:lstStyle/>
                    <a:p>
                      <a:r>
                        <a:rPr lang="en-GB" sz="2400" b="0" dirty="0" err="1">
                          <a:solidFill>
                            <a:srgbClr val="002060"/>
                          </a:solidFill>
                          <a:latin typeface="Century Gothic" panose="020B0502020202020204" pitchFamily="34" charset="0"/>
                        </a:rPr>
                        <a:t>sportives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seul</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difficiles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indépendantes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différentes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jeune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facile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importantes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malade</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calmes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0" dirty="0">
                          <a:solidFill>
                            <a:srgbClr val="002060"/>
                          </a:solidFill>
                          <a:latin typeface="Century Gothic" panose="020B0502020202020204" pitchFamily="34" charset="0"/>
                        </a:rPr>
                        <a:t>espagnole</a:t>
                      </a:r>
                    </a:p>
                  </a:txBody>
                  <a:tcPr/>
                </a:tc>
                <a:tc>
                  <a:txBody>
                    <a:bodyPr/>
                    <a:lstStyle/>
                    <a:p>
                      <a:r>
                        <a:rPr lang="en-GB" sz="2400" b="0" dirty="0" err="1">
                          <a:solidFill>
                            <a:srgbClr val="002060"/>
                          </a:solidFill>
                          <a:latin typeface="Century Gothic" panose="020B0502020202020204" pitchFamily="34" charset="0"/>
                        </a:rPr>
                        <a:t>prudents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méchante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nous</a:t>
                      </a:r>
                    </a:p>
                  </a:txBody>
                  <a:tcPr/>
                </a:tc>
                <a:tc>
                  <a:txBody>
                    <a:bodyPr/>
                    <a:lstStyle/>
                    <a:p>
                      <a:r>
                        <a:rPr lang="en-GB" sz="2400" b="0" dirty="0" err="1">
                          <a:solidFill>
                            <a:srgbClr val="002060"/>
                          </a:solidFill>
                          <a:latin typeface="Century Gothic" panose="020B0502020202020204" pitchFamily="34" charset="0"/>
                        </a:rPr>
                        <a:t>sommes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allemands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7_1.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0" name="Google Shape;167;p2">
            <a:extLst>
              <a:ext uri="{FF2B5EF4-FFF2-40B4-BE49-F238E27FC236}">
                <a16:creationId xmlns:a16="http://schemas.microsoft.com/office/drawing/2014/main" id="{BDD71DF4-60B2-47EE-AC8A-2D504746FED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2027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937650225"/>
              </p:ext>
            </p:extLst>
          </p:nvPr>
        </p:nvGraphicFramePr>
        <p:xfrm>
          <a:off x="557161" y="596480"/>
          <a:ext cx="10105923"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88647">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clean (m/f)</a:t>
                      </a:r>
                    </a:p>
                  </a:txBody>
                  <a:tcPr/>
                </a:tc>
                <a:tc>
                  <a:txBody>
                    <a:bodyPr/>
                    <a:lstStyle/>
                    <a:p>
                      <a:r>
                        <a:rPr lang="en-GB" sz="2400" b="0" dirty="0">
                          <a:solidFill>
                            <a:srgbClr val="002060"/>
                          </a:solidFill>
                          <a:latin typeface="Century Gothic" panose="020B0502020202020204" pitchFamily="34" charset="0"/>
                        </a:rPr>
                        <a:t>massive (m)</a:t>
                      </a:r>
                    </a:p>
                  </a:txBody>
                  <a:tcPr/>
                </a:tc>
                <a:tc>
                  <a:txBody>
                    <a:bodyPr/>
                    <a:lstStyle/>
                    <a:p>
                      <a:r>
                        <a:rPr lang="en-GB" sz="2400" b="0" dirty="0">
                          <a:solidFill>
                            <a:srgbClr val="002060"/>
                          </a:solidFill>
                          <a:latin typeface="Century Gothic" panose="020B0502020202020204" pitchFamily="34" charset="0"/>
                        </a:rPr>
                        <a:t>sporty (f, pl.)</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dirty (m/f, pl.)</a:t>
                      </a:r>
                    </a:p>
                  </a:txBody>
                  <a:tcPr/>
                </a:tc>
                <a:tc>
                  <a:txBody>
                    <a:bodyPr/>
                    <a:lstStyle/>
                    <a:p>
                      <a:r>
                        <a:rPr lang="en-GB" sz="2400" b="0" dirty="0">
                          <a:solidFill>
                            <a:srgbClr val="002060"/>
                          </a:solidFill>
                          <a:latin typeface="Century Gothic" panose="020B0502020202020204" pitchFamily="34" charset="0"/>
                        </a:rPr>
                        <a:t>she, it</a:t>
                      </a:r>
                    </a:p>
                  </a:txBody>
                  <a:tcPr/>
                </a:tc>
                <a:tc>
                  <a:txBody>
                    <a:bodyPr/>
                    <a:lstStyle/>
                    <a:p>
                      <a:r>
                        <a:rPr lang="en-GB" sz="2400" b="0" dirty="0">
                          <a:solidFill>
                            <a:srgbClr val="002060"/>
                          </a:solidFill>
                          <a:latin typeface="Century Gothic" panose="020B0502020202020204" pitchFamily="34" charset="0"/>
                        </a:rPr>
                        <a:t>he, it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young (m/f)</a:t>
                      </a:r>
                    </a:p>
                  </a:txBody>
                  <a:tcPr/>
                </a:tc>
                <a:tc>
                  <a:txBody>
                    <a:bodyPr/>
                    <a:lstStyle/>
                    <a:p>
                      <a:r>
                        <a:rPr lang="en-GB" sz="2400" b="0" dirty="0">
                          <a:solidFill>
                            <a:srgbClr val="002060"/>
                          </a:solidFill>
                          <a:latin typeface="Century Gothic" panose="020B0502020202020204" pitchFamily="34" charset="0"/>
                        </a:rPr>
                        <a:t>different (f, pl.)</a:t>
                      </a:r>
                    </a:p>
                  </a:txBody>
                  <a:tcPr/>
                </a:tc>
                <a:tc>
                  <a:txBody>
                    <a:bodyPr/>
                    <a:lstStyle/>
                    <a:p>
                      <a:r>
                        <a:rPr lang="en-GB" sz="2400" b="0" dirty="0">
                          <a:solidFill>
                            <a:srgbClr val="002060"/>
                          </a:solidFill>
                          <a:latin typeface="Century Gothic" panose="020B0502020202020204" pitchFamily="34" charset="0"/>
                        </a:rPr>
                        <a:t>alone (m)</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800" b="0" dirty="0">
                          <a:solidFill>
                            <a:srgbClr val="002060"/>
                          </a:solidFill>
                          <a:latin typeface="Century Gothic" panose="020B0502020202020204" pitchFamily="34" charset="0"/>
                        </a:rPr>
                        <a:t>independent (f, pl.)</a:t>
                      </a:r>
                    </a:p>
                  </a:txBody>
                  <a:tcPr/>
                </a:tc>
                <a:tc>
                  <a:txBody>
                    <a:bodyPr/>
                    <a:lstStyle/>
                    <a:p>
                      <a:r>
                        <a:rPr lang="en-GB" sz="2400" b="0" dirty="0">
                          <a:solidFill>
                            <a:srgbClr val="002060"/>
                          </a:solidFill>
                          <a:latin typeface="Century Gothic" panose="020B0502020202020204" pitchFamily="34" charset="0"/>
                        </a:rPr>
                        <a:t>easy (m/f)</a:t>
                      </a:r>
                    </a:p>
                  </a:txBody>
                  <a:tcPr/>
                </a:tc>
                <a:tc>
                  <a:txBody>
                    <a:bodyPr/>
                    <a:lstStyle/>
                    <a:p>
                      <a:r>
                        <a:rPr lang="en-GB" sz="2400" b="0" dirty="0">
                          <a:solidFill>
                            <a:srgbClr val="002060"/>
                          </a:solidFill>
                          <a:latin typeface="Century Gothic" panose="020B0502020202020204" pitchFamily="34" charset="0"/>
                        </a:rPr>
                        <a:t>difficult (m/f, pl.)</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calm (m/f, pl.)</a:t>
                      </a:r>
                    </a:p>
                  </a:txBody>
                  <a:tcPr/>
                </a:tc>
                <a:tc>
                  <a:txBody>
                    <a:bodyPr/>
                    <a:lstStyle/>
                    <a:p>
                      <a:r>
                        <a:rPr lang="en-GB" sz="2400" b="0" dirty="0">
                          <a:solidFill>
                            <a:srgbClr val="002060"/>
                          </a:solidFill>
                          <a:latin typeface="Century Gothic" panose="020B0502020202020204" pitchFamily="34" charset="0"/>
                        </a:rPr>
                        <a:t>important (f, pl.)</a:t>
                      </a:r>
                    </a:p>
                  </a:txBody>
                  <a:tcPr/>
                </a:tc>
                <a:tc>
                  <a:txBody>
                    <a:bodyPr/>
                    <a:lstStyle/>
                    <a:p>
                      <a:r>
                        <a:rPr lang="en-GB" sz="2400" b="0" dirty="0">
                          <a:solidFill>
                            <a:srgbClr val="002060"/>
                          </a:solidFill>
                          <a:latin typeface="Century Gothic" panose="020B0502020202020204" pitchFamily="34" charset="0"/>
                        </a:rPr>
                        <a:t>ill, sick (m/f)</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000" b="0" dirty="0">
                          <a:solidFill>
                            <a:srgbClr val="002060"/>
                          </a:solidFill>
                          <a:latin typeface="Century Gothic" panose="020B0502020202020204" pitchFamily="34" charset="0"/>
                        </a:rPr>
                        <a:t>German (m, pl.)</a:t>
                      </a:r>
                    </a:p>
                  </a:txBody>
                  <a:tcPr/>
                </a:tc>
                <a:tc>
                  <a:txBody>
                    <a:bodyPr/>
                    <a:lstStyle/>
                    <a:p>
                      <a:r>
                        <a:rPr lang="en-GB" sz="2400" b="0" dirty="0">
                          <a:solidFill>
                            <a:srgbClr val="002060"/>
                          </a:solidFill>
                          <a:latin typeface="Century Gothic" panose="020B0502020202020204" pitchFamily="34" charset="0"/>
                        </a:rPr>
                        <a:t>naughty</a:t>
                      </a:r>
                    </a:p>
                  </a:txBody>
                  <a:tcPr/>
                </a:tc>
                <a:tc>
                  <a:txBody>
                    <a:bodyPr/>
                    <a:lstStyle/>
                    <a:p>
                      <a:r>
                        <a:rPr lang="en-GB" sz="2400" b="0" dirty="0">
                          <a:solidFill>
                            <a:srgbClr val="002060"/>
                          </a:solidFill>
                          <a:latin typeface="Century Gothic" panose="020B0502020202020204" pitchFamily="34" charset="0"/>
                        </a:rPr>
                        <a:t>Spanish (f)</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are (we)</a:t>
                      </a:r>
                    </a:p>
                  </a:txBody>
                  <a:tcPr/>
                </a:tc>
                <a:tc>
                  <a:txBody>
                    <a:bodyPr/>
                    <a:lstStyle/>
                    <a:p>
                      <a:r>
                        <a:rPr lang="en-GB" sz="2400" b="0" dirty="0">
                          <a:solidFill>
                            <a:srgbClr val="002060"/>
                          </a:solidFill>
                          <a:latin typeface="Century Gothic" panose="020B0502020202020204" pitchFamily="34" charset="0"/>
                        </a:rPr>
                        <a:t>careful (m, pl.)</a:t>
                      </a:r>
                    </a:p>
                  </a:txBody>
                  <a:tcPr/>
                </a:tc>
                <a:tc>
                  <a:txBody>
                    <a:bodyPr/>
                    <a:lstStyle/>
                    <a:p>
                      <a:r>
                        <a:rPr lang="en-GB" sz="2400" b="0" dirty="0">
                          <a:solidFill>
                            <a:srgbClr val="002060"/>
                          </a:solidFill>
                          <a:latin typeface="Century Gothic" panose="020B0502020202020204" pitchFamily="34" charset="0"/>
                        </a:rPr>
                        <a:t>we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en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0" name="Google Shape;167;p2">
            <a:extLst>
              <a:ext uri="{FF2B5EF4-FFF2-40B4-BE49-F238E27FC236}">
                <a16:creationId xmlns:a16="http://schemas.microsoft.com/office/drawing/2014/main" id="{BDD71DF4-60B2-47EE-AC8A-2D504746FED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19575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2" name="Graphic 41" descr="Teacher">
            <a:extLst>
              <a:ext uri="{FF2B5EF4-FFF2-40B4-BE49-F238E27FC236}">
                <a16:creationId xmlns:a16="http://schemas.microsoft.com/office/drawing/2014/main" id="{2D74EE1E-FEAC-4059-9242-792C93F286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384" y="800484"/>
            <a:ext cx="914400" cy="914400"/>
          </a:xfrm>
          <a:prstGeom prst="rect">
            <a:avLst/>
          </a:prstGeom>
        </p:spPr>
      </p:pic>
      <p:sp>
        <p:nvSpPr>
          <p:cNvPr id="43" name="Speech Bubble: Rectangle with Corners Rounded 42">
            <a:extLst>
              <a:ext uri="{FF2B5EF4-FFF2-40B4-BE49-F238E27FC236}">
                <a16:creationId xmlns:a16="http://schemas.microsoft.com/office/drawing/2014/main" id="{AD9FC9C8-C02C-4EE1-A722-48074DE1FD93}"/>
              </a:ext>
            </a:extLst>
          </p:cNvPr>
          <p:cNvSpPr/>
          <p:nvPr/>
        </p:nvSpPr>
        <p:spPr>
          <a:xfrm>
            <a:off x="1783253" y="964689"/>
            <a:ext cx="596378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30190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b="1" dirty="0" err="1">
                <a:solidFill>
                  <a:srgbClr val="002060"/>
                </a:solidFill>
                <a:latin typeface="Century Gothic"/>
                <a:ea typeface="Century Gothic"/>
                <a:cs typeface="Century Gothic"/>
                <a:sym typeface="Century Gothic"/>
              </a:rPr>
              <a:t>an|en</a:t>
            </a:r>
            <a:r>
              <a:rPr lang="en-GB" sz="3200" b="1" dirty="0">
                <a:solidFill>
                  <a:srgbClr val="002060"/>
                </a:solidFill>
                <a:latin typeface="Century Gothic"/>
                <a:ea typeface="Century Gothic"/>
                <a:cs typeface="Century Gothic"/>
                <a:sym typeface="Century Gothic"/>
              </a:rPr>
              <a:t>]</a:t>
            </a:r>
            <a:endParaRPr lang="en-GB" sz="3200" dirty="0"/>
          </a:p>
        </p:txBody>
      </p:sp>
      <p:sp>
        <p:nvSpPr>
          <p:cNvPr id="82" name="Rectangle 81">
            <a:extLst>
              <a:ext uri="{FF2B5EF4-FFF2-40B4-BE49-F238E27FC236}">
                <a16:creationId xmlns:a16="http://schemas.microsoft.com/office/drawing/2014/main" id="{C4E65C31-782F-427C-A9B3-988A800FD63C}"/>
              </a:ext>
            </a:extLst>
          </p:cNvPr>
          <p:cNvSpPr/>
          <p:nvPr/>
        </p:nvSpPr>
        <p:spPr>
          <a:xfrm>
            <a:off x="268800" y="1574550"/>
            <a:ext cx="4879670" cy="2219929"/>
          </a:xfrm>
          <a:prstGeom prst="rect">
            <a:avLst/>
          </a:prstGeom>
          <a:no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3" name="TextBox 82">
            <a:extLst>
              <a:ext uri="{FF2B5EF4-FFF2-40B4-BE49-F238E27FC236}">
                <a16:creationId xmlns:a16="http://schemas.microsoft.com/office/drawing/2014/main" id="{5CFF44A3-4359-41D0-B633-828110CBCF9C}"/>
              </a:ext>
            </a:extLst>
          </p:cNvPr>
          <p:cNvSpPr txBox="1"/>
          <p:nvPr/>
        </p:nvSpPr>
        <p:spPr>
          <a:xfrm>
            <a:off x="268799" y="1574550"/>
            <a:ext cx="2862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p>
        </p:txBody>
      </p:sp>
      <p:graphicFrame>
        <p:nvGraphicFramePr>
          <p:cNvPr id="84" name="Table 5">
            <a:extLst>
              <a:ext uri="{FF2B5EF4-FFF2-40B4-BE49-F238E27FC236}">
                <a16:creationId xmlns:a16="http://schemas.microsoft.com/office/drawing/2014/main" id="{2A1177CA-3D5C-41F1-89FB-C635D8087041}"/>
              </a:ext>
            </a:extLst>
          </p:cNvPr>
          <p:cNvGraphicFramePr>
            <a:graphicFrameLocks noGrp="1"/>
          </p:cNvGraphicFramePr>
          <p:nvPr>
            <p:extLst>
              <p:ext uri="{D42A27DB-BD31-4B8C-83A1-F6EECF244321}">
                <p14:modId xmlns:p14="http://schemas.microsoft.com/office/powerpoint/2010/main" val="2253946403"/>
              </p:ext>
            </p:extLst>
          </p:nvPr>
        </p:nvGraphicFramePr>
        <p:xfrm>
          <a:off x="375147" y="2036215"/>
          <a:ext cx="4666975" cy="1584960"/>
        </p:xfrm>
        <a:graphic>
          <a:graphicData uri="http://schemas.openxmlformats.org/drawingml/2006/table">
            <a:tbl>
              <a:tblPr firstRow="1" bandRow="1"/>
              <a:tblGrid>
                <a:gridCol w="4666975">
                  <a:extLst>
                    <a:ext uri="{9D8B030D-6E8A-4147-A177-3AD203B41FA5}">
                      <a16:colId xmlns:a16="http://schemas.microsoft.com/office/drawing/2014/main" val="1114976388"/>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err="1">
                          <a:solidFill>
                            <a:srgbClr val="002060"/>
                          </a:solidFill>
                          <a:latin typeface="Century Gothic" panose="020B0502020202020204" pitchFamily="34" charset="0"/>
                        </a:rPr>
                        <a:t>Mirlande</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751632"/>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Elle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630875"/>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Elle </a:t>
                      </a:r>
                      <a:r>
                        <a:rPr lang="en-GB" sz="2000" dirty="0" err="1">
                          <a:solidFill>
                            <a:srgbClr val="002060"/>
                          </a:solidFill>
                          <a:latin typeface="Century Gothic" panose="020B0502020202020204" pitchFamily="34" charset="0"/>
                        </a:rPr>
                        <a:t>chante</a:t>
                      </a:r>
                      <a:r>
                        <a:rPr lang="en-GB" sz="2000" dirty="0">
                          <a:solidFill>
                            <a:srgbClr val="002060"/>
                          </a:solidFill>
                          <a:latin typeface="Century Gothic" panose="020B0502020202020204" pitchFamily="34" charset="0"/>
                        </a:rPr>
                        <a:t> et…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035619"/>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Elle </a:t>
                      </a:r>
                      <a:r>
                        <a:rPr lang="en-GB" sz="2000" dirty="0" err="1">
                          <a:solidFill>
                            <a:srgbClr val="002060"/>
                          </a:solidFill>
                          <a:latin typeface="Century Gothic" panose="020B0502020202020204" pitchFamily="34" charset="0"/>
                        </a:rPr>
                        <a:t>habite</a:t>
                      </a:r>
                      <a:r>
                        <a:rPr lang="en-GB" sz="2000" dirty="0">
                          <a:solidFill>
                            <a:srgbClr val="002060"/>
                          </a:solidFill>
                          <a:latin typeface="Century Gothic" panose="020B0502020202020204" pitchFamily="34" charset="0"/>
                        </a:rPr>
                        <a:t>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254205"/>
                  </a:ext>
                </a:extLst>
              </a:tr>
            </a:tbl>
          </a:graphicData>
        </a:graphic>
      </p:graphicFrame>
      <p:graphicFrame>
        <p:nvGraphicFramePr>
          <p:cNvPr id="85" name="Table 5">
            <a:extLst>
              <a:ext uri="{FF2B5EF4-FFF2-40B4-BE49-F238E27FC236}">
                <a16:creationId xmlns:a16="http://schemas.microsoft.com/office/drawing/2014/main" id="{419D5D6A-19AA-4BE9-99C5-7B99F024061A}"/>
              </a:ext>
            </a:extLst>
          </p:cNvPr>
          <p:cNvGraphicFramePr>
            <a:graphicFrameLocks noGrp="1"/>
          </p:cNvGraphicFramePr>
          <p:nvPr>
            <p:extLst>
              <p:ext uri="{D42A27DB-BD31-4B8C-83A1-F6EECF244321}">
                <p14:modId xmlns:p14="http://schemas.microsoft.com/office/powerpoint/2010/main" val="91382042"/>
              </p:ext>
            </p:extLst>
          </p:nvPr>
        </p:nvGraphicFramePr>
        <p:xfrm>
          <a:off x="7064547" y="4918000"/>
          <a:ext cx="4666975" cy="1584960"/>
        </p:xfrm>
        <a:graphic>
          <a:graphicData uri="http://schemas.openxmlformats.org/drawingml/2006/table">
            <a:tbl>
              <a:tblPr firstRow="1" bandRow="1"/>
              <a:tblGrid>
                <a:gridCol w="4666975">
                  <a:extLst>
                    <a:ext uri="{9D8B030D-6E8A-4147-A177-3AD203B41FA5}">
                      <a16:colId xmlns:a16="http://schemas.microsoft.com/office/drawing/2014/main" val="1114976388"/>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le </a:t>
                      </a:r>
                      <a:r>
                        <a:rPr lang="en-GB" sz="2000" dirty="0" err="1">
                          <a:solidFill>
                            <a:srgbClr val="002060"/>
                          </a:solidFill>
                          <a:latin typeface="Century Gothic" panose="020B0502020202020204" pitchFamily="34" charset="0"/>
                        </a:rPr>
                        <a:t>dimanche</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751632"/>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étudiant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intéressant</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630875"/>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à </a:t>
                      </a:r>
                      <a:r>
                        <a:rPr lang="en-GB" sz="2000" dirty="0" err="1">
                          <a:solidFill>
                            <a:srgbClr val="002060"/>
                          </a:solidFill>
                          <a:latin typeface="Century Gothic" panose="020B0502020202020204" pitchFamily="34" charset="0"/>
                        </a:rPr>
                        <a:t>Chambellan</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035619"/>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français</a:t>
                      </a:r>
                      <a:r>
                        <a:rPr lang="en-GB" sz="2000" dirty="0">
                          <a:solidFill>
                            <a:srgbClr val="002060"/>
                          </a:solidFill>
                          <a:latin typeface="Century Gothic" panose="020B0502020202020204" pitchFamily="34" charset="0"/>
                        </a:rPr>
                        <a:t> et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allemand</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254205"/>
                  </a:ext>
                </a:extLst>
              </a:tr>
            </a:tbl>
          </a:graphicData>
        </a:graphic>
      </p:graphicFrame>
      <p:sp>
        <p:nvSpPr>
          <p:cNvPr id="86" name="Rectangle 85">
            <a:extLst>
              <a:ext uri="{FF2B5EF4-FFF2-40B4-BE49-F238E27FC236}">
                <a16:creationId xmlns:a16="http://schemas.microsoft.com/office/drawing/2014/main" id="{879313C6-47D3-492F-B04C-7EE1C6D3C2BA}"/>
              </a:ext>
            </a:extLst>
          </p:cNvPr>
          <p:cNvSpPr/>
          <p:nvPr/>
        </p:nvSpPr>
        <p:spPr>
          <a:xfrm>
            <a:off x="6947693" y="1574550"/>
            <a:ext cx="4879670" cy="2219929"/>
          </a:xfrm>
          <a:prstGeom prst="rect">
            <a:avLst/>
          </a:prstGeom>
          <a:no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87" name="TextBox 86">
            <a:extLst>
              <a:ext uri="{FF2B5EF4-FFF2-40B4-BE49-F238E27FC236}">
                <a16:creationId xmlns:a16="http://schemas.microsoft.com/office/drawing/2014/main" id="{9DBCDCAB-DC2C-41EC-8F68-AA3D596CEB62}"/>
              </a:ext>
            </a:extLst>
          </p:cNvPr>
          <p:cNvSpPr txBox="1"/>
          <p:nvPr/>
        </p:nvSpPr>
        <p:spPr>
          <a:xfrm>
            <a:off x="6947692" y="1574550"/>
            <a:ext cx="2862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p>
        </p:txBody>
      </p:sp>
      <p:graphicFrame>
        <p:nvGraphicFramePr>
          <p:cNvPr id="88" name="Table 5">
            <a:extLst>
              <a:ext uri="{FF2B5EF4-FFF2-40B4-BE49-F238E27FC236}">
                <a16:creationId xmlns:a16="http://schemas.microsoft.com/office/drawing/2014/main" id="{7B4F6C72-979D-4187-9C61-B2FE1B8CC5F2}"/>
              </a:ext>
            </a:extLst>
          </p:cNvPr>
          <p:cNvGraphicFramePr>
            <a:graphicFrameLocks noGrp="1"/>
          </p:cNvGraphicFramePr>
          <p:nvPr>
            <p:extLst>
              <p:ext uri="{D42A27DB-BD31-4B8C-83A1-F6EECF244321}">
                <p14:modId xmlns:p14="http://schemas.microsoft.com/office/powerpoint/2010/main" val="1212655571"/>
              </p:ext>
            </p:extLst>
          </p:nvPr>
        </p:nvGraphicFramePr>
        <p:xfrm>
          <a:off x="7054040" y="2036215"/>
          <a:ext cx="4666975" cy="1584960"/>
        </p:xfrm>
        <a:graphic>
          <a:graphicData uri="http://schemas.openxmlformats.org/drawingml/2006/table">
            <a:tbl>
              <a:tblPr firstRow="1" bandRow="1"/>
              <a:tblGrid>
                <a:gridCol w="4666975">
                  <a:extLst>
                    <a:ext uri="{9D8B030D-6E8A-4147-A177-3AD203B41FA5}">
                      <a16:colId xmlns:a16="http://schemas.microsoft.com/office/drawing/2014/main" val="1114976388"/>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elle</a:t>
                      </a:r>
                      <a:r>
                        <a:rPr lang="en-GB" sz="2000" dirty="0">
                          <a:solidFill>
                            <a:srgbClr val="002060"/>
                          </a:solidFill>
                          <a:latin typeface="Century Gothic" panose="020B0502020202020204" pitchFamily="34" charset="0"/>
                        </a:rPr>
                        <a:t> danse </a:t>
                      </a:r>
                      <a:r>
                        <a:rPr lang="en-GB" sz="2000" dirty="0" err="1">
                          <a:solidFill>
                            <a:srgbClr val="002060"/>
                          </a:solidFill>
                          <a:latin typeface="Century Gothic" panose="020B0502020202020204" pitchFamily="34" charset="0"/>
                        </a:rPr>
                        <a:t>souvent</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751632"/>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à Grand-Boucan.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630875"/>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grande</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035619"/>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étudiante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indépendante</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254205"/>
                  </a:ext>
                </a:extLst>
              </a:tr>
            </a:tbl>
          </a:graphicData>
        </a:graphic>
      </p:graphicFrame>
      <p:graphicFrame>
        <p:nvGraphicFramePr>
          <p:cNvPr id="89" name="Table 5">
            <a:extLst>
              <a:ext uri="{FF2B5EF4-FFF2-40B4-BE49-F238E27FC236}">
                <a16:creationId xmlns:a16="http://schemas.microsoft.com/office/drawing/2014/main" id="{CA30DBB9-0A68-4908-BA06-30657435E90A}"/>
              </a:ext>
            </a:extLst>
          </p:cNvPr>
          <p:cNvGraphicFramePr>
            <a:graphicFrameLocks noGrp="1"/>
          </p:cNvGraphicFramePr>
          <p:nvPr>
            <p:extLst>
              <p:ext uri="{D42A27DB-BD31-4B8C-83A1-F6EECF244321}">
                <p14:modId xmlns:p14="http://schemas.microsoft.com/office/powerpoint/2010/main" val="2417285018"/>
              </p:ext>
            </p:extLst>
          </p:nvPr>
        </p:nvGraphicFramePr>
        <p:xfrm>
          <a:off x="375147" y="4900702"/>
          <a:ext cx="4666975" cy="1584960"/>
        </p:xfrm>
        <a:graphic>
          <a:graphicData uri="http://schemas.openxmlformats.org/drawingml/2006/table">
            <a:tbl>
              <a:tblPr firstRow="1" bandRow="1"/>
              <a:tblGrid>
                <a:gridCol w="4666975">
                  <a:extLst>
                    <a:ext uri="{9D8B030D-6E8A-4147-A177-3AD203B41FA5}">
                      <a16:colId xmlns:a16="http://schemas.microsoft.com/office/drawing/2014/main" val="1114976388"/>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Jean...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751632"/>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chante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630875"/>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Il danse </a:t>
                      </a:r>
                      <a:r>
                        <a:rPr lang="en-GB" sz="2000" dirty="0" err="1">
                          <a:solidFill>
                            <a:srgbClr val="002060"/>
                          </a:solidFill>
                          <a:latin typeface="Century Gothic" panose="020B0502020202020204" pitchFamily="34" charset="0"/>
                        </a:rPr>
                        <a:t>souvent</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035619"/>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habite</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254205"/>
                  </a:ext>
                </a:extLst>
              </a:tr>
            </a:tbl>
          </a:graphicData>
        </a:graphic>
      </p:graphicFrame>
      <p:sp>
        <p:nvSpPr>
          <p:cNvPr id="92" name="TextBox 91">
            <a:extLst>
              <a:ext uri="{FF2B5EF4-FFF2-40B4-BE49-F238E27FC236}">
                <a16:creationId xmlns:a16="http://schemas.microsoft.com/office/drawing/2014/main" id="{A43985FD-18E6-49D0-8A0C-3D83A4B4B75E}"/>
              </a:ext>
            </a:extLst>
          </p:cNvPr>
          <p:cNvSpPr txBox="1"/>
          <p:nvPr/>
        </p:nvSpPr>
        <p:spPr>
          <a:xfrm>
            <a:off x="268799" y="4394839"/>
            <a:ext cx="2862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p>
        </p:txBody>
      </p:sp>
      <p:sp>
        <p:nvSpPr>
          <p:cNvPr id="93" name="TextBox 92">
            <a:extLst>
              <a:ext uri="{FF2B5EF4-FFF2-40B4-BE49-F238E27FC236}">
                <a16:creationId xmlns:a16="http://schemas.microsoft.com/office/drawing/2014/main" id="{C01CB770-2436-4119-9815-FDB181135E14}"/>
              </a:ext>
            </a:extLst>
          </p:cNvPr>
          <p:cNvSpPr txBox="1"/>
          <p:nvPr/>
        </p:nvSpPr>
        <p:spPr>
          <a:xfrm>
            <a:off x="6901882" y="4391664"/>
            <a:ext cx="2862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p>
        </p:txBody>
      </p:sp>
      <p:sp>
        <p:nvSpPr>
          <p:cNvPr id="94" name="Rectangle 93">
            <a:extLst>
              <a:ext uri="{FF2B5EF4-FFF2-40B4-BE49-F238E27FC236}">
                <a16:creationId xmlns:a16="http://schemas.microsoft.com/office/drawing/2014/main" id="{0F5792EE-8FEE-421F-AF00-21A4DBD01B73}"/>
              </a:ext>
            </a:extLst>
          </p:cNvPr>
          <p:cNvSpPr/>
          <p:nvPr/>
        </p:nvSpPr>
        <p:spPr>
          <a:xfrm>
            <a:off x="268800" y="4439037"/>
            <a:ext cx="4879670" cy="2219929"/>
          </a:xfrm>
          <a:prstGeom prst="rect">
            <a:avLst/>
          </a:prstGeom>
          <a:no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8D6967F9-93C9-47FC-80AE-823C0B0AE79E}"/>
              </a:ext>
            </a:extLst>
          </p:cNvPr>
          <p:cNvSpPr/>
          <p:nvPr/>
        </p:nvSpPr>
        <p:spPr>
          <a:xfrm>
            <a:off x="6947692" y="4432687"/>
            <a:ext cx="4879670" cy="2219929"/>
          </a:xfrm>
          <a:prstGeom prst="rect">
            <a:avLst/>
          </a:prstGeom>
          <a:no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96" name="Graphic 95" descr="Line arrow Straight">
            <a:extLst>
              <a:ext uri="{FF2B5EF4-FFF2-40B4-BE49-F238E27FC236}">
                <a16:creationId xmlns:a16="http://schemas.microsoft.com/office/drawing/2014/main" id="{5B8438A7-7953-447C-B82B-6FDEC725D2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2162016">
            <a:off x="5029313" y="2161372"/>
            <a:ext cx="2000219" cy="914400"/>
          </a:xfrm>
          <a:prstGeom prst="rect">
            <a:avLst/>
          </a:prstGeom>
        </p:spPr>
      </p:pic>
      <p:pic>
        <p:nvPicPr>
          <p:cNvPr id="97" name="Graphic 96" descr="Line arrow Straight">
            <a:extLst>
              <a:ext uri="{FF2B5EF4-FFF2-40B4-BE49-F238E27FC236}">
                <a16:creationId xmlns:a16="http://schemas.microsoft.com/office/drawing/2014/main" id="{FDE72F55-102D-411B-AA46-57A63F7262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2162016">
            <a:off x="5029313" y="2569718"/>
            <a:ext cx="2000219" cy="914400"/>
          </a:xfrm>
          <a:prstGeom prst="rect">
            <a:avLst/>
          </a:prstGeom>
        </p:spPr>
      </p:pic>
      <p:pic>
        <p:nvPicPr>
          <p:cNvPr id="98" name="Graphic 97" descr="Line arrow Straight">
            <a:extLst>
              <a:ext uri="{FF2B5EF4-FFF2-40B4-BE49-F238E27FC236}">
                <a16:creationId xmlns:a16="http://schemas.microsoft.com/office/drawing/2014/main" id="{567AEDF0-2466-48C6-9209-03A91C503D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365661">
            <a:off x="5047972" y="2225251"/>
            <a:ext cx="2000219" cy="914400"/>
          </a:xfrm>
          <a:prstGeom prst="rect">
            <a:avLst/>
          </a:prstGeom>
        </p:spPr>
      </p:pic>
      <p:pic>
        <p:nvPicPr>
          <p:cNvPr id="99" name="Graphic 98" descr="Line arrow Straight">
            <a:extLst>
              <a:ext uri="{FF2B5EF4-FFF2-40B4-BE49-F238E27FC236}">
                <a16:creationId xmlns:a16="http://schemas.microsoft.com/office/drawing/2014/main" id="{28C89420-6BE9-4D40-BFF6-053F6C3F79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365661">
            <a:off x="5028803" y="2674794"/>
            <a:ext cx="2000219" cy="914400"/>
          </a:xfrm>
          <a:prstGeom prst="rect">
            <a:avLst/>
          </a:prstGeom>
        </p:spPr>
      </p:pic>
      <p:pic>
        <p:nvPicPr>
          <p:cNvPr id="100" name="Graphic 99" descr="Line arrow Straight">
            <a:extLst>
              <a:ext uri="{FF2B5EF4-FFF2-40B4-BE49-F238E27FC236}">
                <a16:creationId xmlns:a16="http://schemas.microsoft.com/office/drawing/2014/main" id="{46887CAB-01DE-48B9-9482-C2BE0BBAD4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1721638">
            <a:off x="5085294" y="4881441"/>
            <a:ext cx="2000219" cy="914400"/>
          </a:xfrm>
          <a:prstGeom prst="rect">
            <a:avLst/>
          </a:prstGeom>
        </p:spPr>
      </p:pic>
      <p:pic>
        <p:nvPicPr>
          <p:cNvPr id="101" name="Graphic 100" descr="Line arrow Straight">
            <a:extLst>
              <a:ext uri="{FF2B5EF4-FFF2-40B4-BE49-F238E27FC236}">
                <a16:creationId xmlns:a16="http://schemas.microsoft.com/office/drawing/2014/main" id="{59657F6E-263A-4A03-A9DA-D9CE6ACE7C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2306438">
            <a:off x="5058456" y="5475677"/>
            <a:ext cx="2000219" cy="914400"/>
          </a:xfrm>
          <a:prstGeom prst="rect">
            <a:avLst/>
          </a:prstGeom>
        </p:spPr>
      </p:pic>
      <p:pic>
        <p:nvPicPr>
          <p:cNvPr id="102" name="Graphic 101" descr="Line arrow Straight">
            <a:extLst>
              <a:ext uri="{FF2B5EF4-FFF2-40B4-BE49-F238E27FC236}">
                <a16:creationId xmlns:a16="http://schemas.microsoft.com/office/drawing/2014/main" id="{E80A3C00-9A06-4542-9CE7-0DD49DF62B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280611">
            <a:off x="5042120" y="5043959"/>
            <a:ext cx="1977067" cy="903816"/>
          </a:xfrm>
          <a:prstGeom prst="rect">
            <a:avLst/>
          </a:prstGeom>
        </p:spPr>
      </p:pic>
      <p:pic>
        <p:nvPicPr>
          <p:cNvPr id="103" name="Graphic 102" descr="Line arrow Straight">
            <a:extLst>
              <a:ext uri="{FF2B5EF4-FFF2-40B4-BE49-F238E27FC236}">
                <a16:creationId xmlns:a16="http://schemas.microsoft.com/office/drawing/2014/main" id="{7573BFD3-0088-431F-9AEB-F02B5E14C9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993375">
            <a:off x="5177865" y="5664846"/>
            <a:ext cx="1925918" cy="914400"/>
          </a:xfrm>
          <a:prstGeom prst="rect">
            <a:avLst/>
          </a:prstGeom>
        </p:spPr>
      </p:pic>
      <p:sp>
        <p:nvSpPr>
          <p:cNvPr id="104" name="TextBox 103">
            <a:extLst>
              <a:ext uri="{FF2B5EF4-FFF2-40B4-BE49-F238E27FC236}">
                <a16:creationId xmlns:a16="http://schemas.microsoft.com/office/drawing/2014/main" id="{D0D6EAF5-0EB5-464F-8E9E-818FD1AE7A03}"/>
              </a:ext>
            </a:extLst>
          </p:cNvPr>
          <p:cNvSpPr txBox="1"/>
          <p:nvPr/>
        </p:nvSpPr>
        <p:spPr>
          <a:xfrm>
            <a:off x="11247199" y="2748057"/>
            <a:ext cx="4738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105" name="TextBox 104">
            <a:extLst>
              <a:ext uri="{FF2B5EF4-FFF2-40B4-BE49-F238E27FC236}">
                <a16:creationId xmlns:a16="http://schemas.microsoft.com/office/drawing/2014/main" id="{E7D3BBA9-2A1D-41E8-948E-39746C2BBF16}"/>
              </a:ext>
            </a:extLst>
          </p:cNvPr>
          <p:cNvSpPr txBox="1"/>
          <p:nvPr/>
        </p:nvSpPr>
        <p:spPr>
          <a:xfrm>
            <a:off x="11247198" y="3184598"/>
            <a:ext cx="4738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106" name="TextBox 105">
            <a:extLst>
              <a:ext uri="{FF2B5EF4-FFF2-40B4-BE49-F238E27FC236}">
                <a16:creationId xmlns:a16="http://schemas.microsoft.com/office/drawing/2014/main" id="{3003E8E4-2807-411F-9E05-03D31887CA00}"/>
              </a:ext>
            </a:extLst>
          </p:cNvPr>
          <p:cNvSpPr txBox="1"/>
          <p:nvPr/>
        </p:nvSpPr>
        <p:spPr>
          <a:xfrm>
            <a:off x="11260934" y="1982181"/>
            <a:ext cx="4738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107" name="TextBox 106">
            <a:extLst>
              <a:ext uri="{FF2B5EF4-FFF2-40B4-BE49-F238E27FC236}">
                <a16:creationId xmlns:a16="http://schemas.microsoft.com/office/drawing/2014/main" id="{A75A57CA-34BB-4BB8-8643-71471307728D}"/>
              </a:ext>
            </a:extLst>
          </p:cNvPr>
          <p:cNvSpPr txBox="1"/>
          <p:nvPr/>
        </p:nvSpPr>
        <p:spPr>
          <a:xfrm>
            <a:off x="11254067" y="2372751"/>
            <a:ext cx="4738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108" name="TextBox 107">
            <a:extLst>
              <a:ext uri="{FF2B5EF4-FFF2-40B4-BE49-F238E27FC236}">
                <a16:creationId xmlns:a16="http://schemas.microsoft.com/office/drawing/2014/main" id="{DC3C4125-4F87-4374-ABCB-10321A64CDD3}"/>
              </a:ext>
            </a:extLst>
          </p:cNvPr>
          <p:cNvSpPr txBox="1"/>
          <p:nvPr/>
        </p:nvSpPr>
        <p:spPr>
          <a:xfrm>
            <a:off x="11257707" y="5618596"/>
            <a:ext cx="4738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109" name="TextBox 108">
            <a:extLst>
              <a:ext uri="{FF2B5EF4-FFF2-40B4-BE49-F238E27FC236}">
                <a16:creationId xmlns:a16="http://schemas.microsoft.com/office/drawing/2014/main" id="{5A89E297-DD64-47BE-A3F3-E67ED816B542}"/>
              </a:ext>
            </a:extLst>
          </p:cNvPr>
          <p:cNvSpPr txBox="1"/>
          <p:nvPr/>
        </p:nvSpPr>
        <p:spPr>
          <a:xfrm>
            <a:off x="11257706" y="6055137"/>
            <a:ext cx="4738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110" name="TextBox 109">
            <a:extLst>
              <a:ext uri="{FF2B5EF4-FFF2-40B4-BE49-F238E27FC236}">
                <a16:creationId xmlns:a16="http://schemas.microsoft.com/office/drawing/2014/main" id="{D1EF8447-0FD9-4AF8-ACB4-96F027CDA332}"/>
              </a:ext>
            </a:extLst>
          </p:cNvPr>
          <p:cNvSpPr txBox="1"/>
          <p:nvPr/>
        </p:nvSpPr>
        <p:spPr>
          <a:xfrm>
            <a:off x="11271442" y="4852720"/>
            <a:ext cx="4738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111" name="TextBox 110">
            <a:extLst>
              <a:ext uri="{FF2B5EF4-FFF2-40B4-BE49-F238E27FC236}">
                <a16:creationId xmlns:a16="http://schemas.microsoft.com/office/drawing/2014/main" id="{BA7789F8-EF1F-46B9-8658-5E57B1684CC6}"/>
              </a:ext>
            </a:extLst>
          </p:cNvPr>
          <p:cNvSpPr txBox="1"/>
          <p:nvPr/>
        </p:nvSpPr>
        <p:spPr>
          <a:xfrm>
            <a:off x="11264575" y="5243290"/>
            <a:ext cx="4738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112" name="Action Button: Sound 111">
            <a:hlinkClick r:id="" action="ppaction://noaction" highlightClick="1">
              <a:snd r:embed="rId8" name="2_3.wav"/>
            </a:hlinkClick>
            <a:extLst>
              <a:ext uri="{FF2B5EF4-FFF2-40B4-BE49-F238E27FC236}">
                <a16:creationId xmlns:a16="http://schemas.microsoft.com/office/drawing/2014/main" id="{57CDAA2D-F2C1-4AC1-B15D-3BC1EE84763A}"/>
              </a:ext>
            </a:extLst>
          </p:cNvPr>
          <p:cNvSpPr/>
          <p:nvPr/>
        </p:nvSpPr>
        <p:spPr>
          <a:xfrm>
            <a:off x="291496" y="1012020"/>
            <a:ext cx="495699" cy="482962"/>
          </a:xfrm>
          <a:prstGeom prst="actionButtonSound">
            <a:avLst/>
          </a:prstGeom>
          <a:solidFill>
            <a:srgbClr val="F19D19">
              <a:lumMod val="40000"/>
              <a:lumOff val="6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13" name="Action Button: Sound 112">
            <a:hlinkClick r:id="" action="ppaction://noaction" highlightClick="1">
              <a:snd r:embed="rId9" name="2_4.wav"/>
            </a:hlinkClick>
            <a:extLst>
              <a:ext uri="{FF2B5EF4-FFF2-40B4-BE49-F238E27FC236}">
                <a16:creationId xmlns:a16="http://schemas.microsoft.com/office/drawing/2014/main" id="{FD9C270A-C899-408C-A822-519B3481F85D}"/>
              </a:ext>
            </a:extLst>
          </p:cNvPr>
          <p:cNvSpPr/>
          <p:nvPr/>
        </p:nvSpPr>
        <p:spPr>
          <a:xfrm>
            <a:off x="253159" y="3862516"/>
            <a:ext cx="495699" cy="482962"/>
          </a:xfrm>
          <a:prstGeom prst="actionButtonSound">
            <a:avLst/>
          </a:prstGeom>
          <a:solidFill>
            <a:srgbClr val="F19D19">
              <a:lumMod val="40000"/>
              <a:lumOff val="6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14" name="CustomShape 3">
            <a:extLst>
              <a:ext uri="{FF2B5EF4-FFF2-40B4-BE49-F238E27FC236}">
                <a16:creationId xmlns:a16="http://schemas.microsoft.com/office/drawing/2014/main" id="{518A78AA-5755-45ED-8A52-6D482BFCC6BB}"/>
              </a:ext>
            </a:extLst>
          </p:cNvPr>
          <p:cNvSpPr/>
          <p:nvPr/>
        </p:nvSpPr>
        <p:spPr>
          <a:xfrm>
            <a:off x="10762938" y="905449"/>
            <a:ext cx="1418022"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Google Shape;167;p2">
            <a:extLst>
              <a:ext uri="{FF2B5EF4-FFF2-40B4-BE49-F238E27FC236}">
                <a16:creationId xmlns:a16="http://schemas.microsoft.com/office/drawing/2014/main" id="{81F41FBB-B027-41C1-8756-EBA9A14C6EE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hlinkClick r:id="" action="ppaction://noaction">
              <a:snd r:embed="rId10" name="2_1.wav"/>
            </a:hlinkClick>
            <a:extLst>
              <a:ext uri="{FF2B5EF4-FFF2-40B4-BE49-F238E27FC236}">
                <a16:creationId xmlns:a16="http://schemas.microsoft.com/office/drawing/2014/main" id="{073B469A-56B9-44B0-A578-5C6B73A6C3AF}"/>
              </a:ext>
            </a:extLst>
          </p:cNvPr>
          <p:cNvSpPr txBox="1"/>
          <p:nvPr/>
        </p:nvSpPr>
        <p:spPr>
          <a:xfrm>
            <a:off x="654137" y="568581"/>
            <a:ext cx="997574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Jean-Michel </a:t>
            </a:r>
            <a:r>
              <a:rPr lang="en-GB" sz="2400" b="1" dirty="0" err="1">
                <a:solidFill>
                  <a:srgbClr val="002060"/>
                </a:solidFill>
                <a:latin typeface="Century Gothic" panose="020B0502020202020204" pitchFamily="34" charset="0"/>
              </a:rPr>
              <a:t>décrit</a:t>
            </a:r>
            <a:r>
              <a:rPr lang="en-GB" sz="2400" b="1" dirty="0">
                <a:solidFill>
                  <a:srgbClr val="002060"/>
                </a:solidFill>
                <a:latin typeface="Century Gothic" panose="020B0502020202020204" pitchFamily="34" charset="0"/>
              </a:rPr>
              <a:t> deux </a:t>
            </a:r>
            <a:r>
              <a:rPr lang="en-GB" sz="2400" b="1" dirty="0" err="1">
                <a:solidFill>
                  <a:srgbClr val="002060"/>
                </a:solidFill>
                <a:latin typeface="Century Gothic" panose="020B0502020202020204" pitchFamily="34" charset="0"/>
              </a:rPr>
              <a:t>personnes</a:t>
            </a:r>
            <a:r>
              <a:rPr lang="en-GB" sz="2400" b="1" dirty="0">
                <a:solidFill>
                  <a:srgbClr val="002060"/>
                </a:solidFill>
                <a:latin typeface="Century Gothic" panose="020B0502020202020204" pitchFamily="34" charset="0"/>
              </a:rPr>
              <a:t> de </a:t>
            </a:r>
            <a:r>
              <a:rPr lang="en-GB" sz="2400" b="1" dirty="0" err="1">
                <a:solidFill>
                  <a:srgbClr val="002060"/>
                </a:solidFill>
                <a:latin typeface="Century Gothic" panose="020B0502020202020204" pitchFamily="34" charset="0"/>
              </a:rPr>
              <a:t>sa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classe</a:t>
            </a:r>
            <a:r>
              <a:rPr lang="en-GB" sz="2400" b="1" dirty="0">
                <a:solidFill>
                  <a:srgbClr val="002060"/>
                </a:solidFill>
                <a:latin typeface="Century Gothic" panose="020B0502020202020204" pitchFamily="34" charset="0"/>
              </a:rPr>
              <a:t>.  </a:t>
            </a:r>
          </a:p>
        </p:txBody>
      </p:sp>
      <p:sp>
        <p:nvSpPr>
          <p:cNvPr id="41" name="TextBox 40">
            <a:hlinkClick r:id="" action="ppaction://noaction">
              <a:snd r:embed="rId11" name="2_2.wav"/>
            </a:hlinkClick>
            <a:extLst>
              <a:ext uri="{FF2B5EF4-FFF2-40B4-BE49-F238E27FC236}">
                <a16:creationId xmlns:a16="http://schemas.microsoft.com/office/drawing/2014/main" id="{8E0D2005-0BE5-44DA-A781-622D5D8D8D85}"/>
              </a:ext>
            </a:extLst>
          </p:cNvPr>
          <p:cNvSpPr txBox="1"/>
          <p:nvPr/>
        </p:nvSpPr>
        <p:spPr>
          <a:xfrm>
            <a:off x="1881378" y="1028678"/>
            <a:ext cx="5593335" cy="461665"/>
          </a:xfrm>
          <a:prstGeom prst="rect">
            <a:avLst/>
          </a:prstGeom>
          <a:noFill/>
        </p:spPr>
        <p:txBody>
          <a:bodyPr wrap="square">
            <a:spAutoFit/>
          </a:bodyPr>
          <a:lstStyle/>
          <a:p>
            <a:r>
              <a:rPr lang="fr-FR" sz="2400" b="1" dirty="0">
                <a:solidFill>
                  <a:srgbClr val="002060"/>
                </a:solidFill>
                <a:latin typeface="Century Gothic" panose="020B0502020202020204" pitchFamily="34" charset="0"/>
              </a:rPr>
              <a:t>Elle est comment ? Il est comment ?</a:t>
            </a:r>
            <a:endParaRPr lang="en-GB" sz="2400" b="1" dirty="0">
              <a:solidFill>
                <a:srgbClr val="002060"/>
              </a:solidFill>
              <a:latin typeface="Century Gothic" panose="020B0502020202020204" pitchFamily="34" charset="0"/>
            </a:endParaRPr>
          </a:p>
        </p:txBody>
      </p:sp>
      <p:pic>
        <p:nvPicPr>
          <p:cNvPr id="44" name="Picture 43" descr="A picture containing text&#10;&#10;Description automatically generated">
            <a:extLst>
              <a:ext uri="{FF2B5EF4-FFF2-40B4-BE49-F238E27FC236}">
                <a16:creationId xmlns:a16="http://schemas.microsoft.com/office/drawing/2014/main" id="{16C2DE59-44F0-47E0-A2F4-C3ACC31629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74535" y="108389"/>
            <a:ext cx="1418022" cy="14398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wipe(left)">
                                      <p:cBhvr>
                                        <p:cTn id="21" dur="500"/>
                                        <p:tgtEl>
                                          <p:spTgt spid="9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wipe(left)">
                                      <p:cBhvr>
                                        <p:cTn id="30" dur="500"/>
                                        <p:tgtEl>
                                          <p:spTgt spid="9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wipe(left)">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0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wipe(left)">
                                      <p:cBhvr>
                                        <p:cTn id="48" dur="500"/>
                                        <p:tgtEl>
                                          <p:spTgt spid="9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00"/>
                                        </p:tgtEl>
                                        <p:attrNameLst>
                                          <p:attrName>style.visibility</p:attrName>
                                        </p:attrNameLst>
                                      </p:cBhvr>
                                      <p:to>
                                        <p:strVal val="visible"/>
                                      </p:to>
                                    </p:set>
                                    <p:animEffect transition="in" filter="wipe(left)">
                                      <p:cBhvr>
                                        <p:cTn id="71" dur="500"/>
                                        <p:tgtEl>
                                          <p:spTgt spid="100"/>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01"/>
                                        </p:tgtEl>
                                        <p:attrNameLst>
                                          <p:attrName>style.visibility</p:attrName>
                                        </p:attrNameLst>
                                      </p:cBhvr>
                                      <p:to>
                                        <p:strVal val="visible"/>
                                      </p:to>
                                    </p:set>
                                    <p:animEffect transition="in" filter="wipe(left)">
                                      <p:cBhvr>
                                        <p:cTn id="80" dur="500"/>
                                        <p:tgtEl>
                                          <p:spTgt spid="101"/>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102"/>
                                        </p:tgtEl>
                                        <p:attrNameLst>
                                          <p:attrName>style.visibility</p:attrName>
                                        </p:attrNameLst>
                                      </p:cBhvr>
                                      <p:to>
                                        <p:strVal val="visible"/>
                                      </p:to>
                                    </p:set>
                                    <p:animEffect transition="in" filter="wipe(left)">
                                      <p:cBhvr>
                                        <p:cTn id="89" dur="500"/>
                                        <p:tgtEl>
                                          <p:spTgt spid="102"/>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1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103"/>
                                        </p:tgtEl>
                                        <p:attrNameLst>
                                          <p:attrName>style.visibility</p:attrName>
                                        </p:attrNameLst>
                                      </p:cBhvr>
                                      <p:to>
                                        <p:strVal val="visible"/>
                                      </p:to>
                                    </p:set>
                                    <p:animEffect transition="in" filter="wipe(left)">
                                      <p:cBhvr>
                                        <p:cTn id="98" dur="500"/>
                                        <p:tgtEl>
                                          <p:spTgt spid="103"/>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P spid="86" grpId="0" animBg="1"/>
      <p:bldP spid="87" grpId="0"/>
      <p:bldP spid="92" grpId="0"/>
      <p:bldP spid="93" grpId="0"/>
      <p:bldP spid="94" grpId="0" animBg="1"/>
      <p:bldP spid="95" grpId="0" animBg="1"/>
      <p:bldP spid="104" grpId="0"/>
      <p:bldP spid="105" grpId="0"/>
      <p:bldP spid="106" grpId="0"/>
      <p:bldP spid="107" grpId="0"/>
      <p:bldP spid="108" grpId="0"/>
      <p:bldP spid="109" grpId="0"/>
      <p:bldP spid="110" grpId="0"/>
      <p:bldP spid="1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4">
            <a:extLst>
              <a:ext uri="{FF2B5EF4-FFF2-40B4-BE49-F238E27FC236}">
                <a16:creationId xmlns:a16="http://schemas.microsoft.com/office/drawing/2014/main" id="{0EC16544-7F6F-4EA6-898A-471D4D2DF20F}"/>
              </a:ext>
            </a:extLst>
          </p:cNvPr>
          <p:cNvGraphicFramePr/>
          <p:nvPr/>
        </p:nvGraphicFramePr>
        <p:xfrm>
          <a:off x="275625" y="877836"/>
          <a:ext cx="10221185" cy="5497911"/>
        </p:xfrm>
        <a:graphic>
          <a:graphicData uri="http://schemas.openxmlformats.org/drawingml/2006/table">
            <a:tbl>
              <a:tblPr/>
              <a:tblGrid>
                <a:gridCol w="628164">
                  <a:extLst>
                    <a:ext uri="{9D8B030D-6E8A-4147-A177-3AD203B41FA5}">
                      <a16:colId xmlns:a16="http://schemas.microsoft.com/office/drawing/2014/main" val="20000"/>
                    </a:ext>
                  </a:extLst>
                </a:gridCol>
                <a:gridCol w="3119437">
                  <a:extLst>
                    <a:ext uri="{9D8B030D-6E8A-4147-A177-3AD203B41FA5}">
                      <a16:colId xmlns:a16="http://schemas.microsoft.com/office/drawing/2014/main" val="20001"/>
                    </a:ext>
                  </a:extLst>
                </a:gridCol>
                <a:gridCol w="3236792">
                  <a:extLst>
                    <a:ext uri="{9D8B030D-6E8A-4147-A177-3AD203B41FA5}">
                      <a16:colId xmlns:a16="http://schemas.microsoft.com/office/drawing/2014/main" val="20002"/>
                    </a:ext>
                  </a:extLst>
                </a:gridCol>
                <a:gridCol w="3236792">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800" b="1" strike="noStrike" spc="-1" dirty="0">
                          <a:solidFill>
                            <a:srgbClr val="002060"/>
                          </a:solidFill>
                          <a:latin typeface="Century Gothic" panose="020B0502020202020204" pitchFamily="34" charset="0"/>
                        </a:rPr>
                        <a:t>nou</a:t>
                      </a:r>
                      <a:r>
                        <a:rPr lang="en-GB" sz="2800" b="1" strike="noStrike" spc="-1" dirty="0">
                          <a:solidFill>
                            <a:schemeClr val="tx2">
                              <a:lumMod val="50000"/>
                            </a:schemeClr>
                          </a:solidFill>
                          <a:latin typeface="Century Gothic" panose="020B0502020202020204" pitchFamily="34" charset="0"/>
                        </a:rPr>
                        <a:t>s</a:t>
                      </a:r>
                      <a:r>
                        <a:rPr lang="en-GB" sz="2400" b="1" strike="noStrike" spc="-1" dirty="0">
                          <a:solidFill>
                            <a:schemeClr val="tx2">
                              <a:lumMod val="50000"/>
                            </a:schemeClr>
                          </a:solidFill>
                          <a:latin typeface="Century Gothic" panose="020B0502020202020204" pitchFamily="34" charset="0"/>
                        </a:rPr>
                        <a:t> </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800" b="1" strike="noStrike" spc="-1" dirty="0">
                          <a:solidFill>
                            <a:srgbClr val="002060"/>
                          </a:solidFill>
                          <a:latin typeface="Century Gothic" panose="020B0502020202020204" pitchFamily="34" charset="0"/>
                        </a:rPr>
                        <a:t>nou</a:t>
                      </a:r>
                      <a:r>
                        <a:rPr lang="en-GB" sz="2800" b="1" strike="noStrike" spc="-1" dirty="0">
                          <a:solidFill>
                            <a:schemeClr val="tx2">
                              <a:lumMod val="50000"/>
                            </a:schemeClr>
                          </a:solidFill>
                          <a:latin typeface="Century Gothic" panose="020B0502020202020204" pitchFamily="34" charset="0"/>
                        </a:rPr>
                        <a:t>s</a:t>
                      </a:r>
                      <a:r>
                        <a:rPr lang="en-GB" sz="2400" b="1" strike="noStrike" spc="-1" dirty="0">
                          <a:solidFill>
                            <a:srgbClr val="002060"/>
                          </a:solidFill>
                          <a:latin typeface="Century Gothic" panose="020B0502020202020204" pitchFamily="34" charset="0"/>
                        </a:rPr>
                        <a:t> </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800" b="1" strike="noStrike" spc="-1" dirty="0" err="1">
                          <a:solidFill>
                            <a:srgbClr val="002060"/>
                          </a:solidFill>
                          <a:latin typeface="Century Gothic" panose="020B0502020202020204" pitchFamily="34" charset="0"/>
                        </a:rPr>
                        <a:t>en</a:t>
                      </a:r>
                      <a:r>
                        <a:rPr lang="en-GB" sz="2800" b="1" strike="noStrike" spc="-1" dirty="0">
                          <a:solidFill>
                            <a:srgbClr val="002060"/>
                          </a:solidFill>
                          <a:latin typeface="Century Gothic" panose="020B0502020202020204" pitchFamily="34" charset="0"/>
                        </a:rPr>
                        <a:t> </a:t>
                      </a:r>
                      <a:r>
                        <a:rPr lang="en-GB" sz="2800" b="1" strike="noStrike" spc="-1" dirty="0" err="1">
                          <a:solidFill>
                            <a:srgbClr val="002060"/>
                          </a:solidFill>
                          <a:latin typeface="Century Gothic" panose="020B0502020202020204" pitchFamily="34" charset="0"/>
                        </a:rPr>
                        <a:t>anglais</a:t>
                      </a: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098622024"/>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Action Button: Blank 17">
            <a:hlinkClick r:id="" action="ppaction://noaction" highlightClick="1">
              <a:snd r:embed="rId4" name="3_2.wav"/>
            </a:hlinkClick>
            <a:extLst>
              <a:ext uri="{FF2B5EF4-FFF2-40B4-BE49-F238E27FC236}">
                <a16:creationId xmlns:a16="http://schemas.microsoft.com/office/drawing/2014/main" id="{1FC0478B-6373-4380-AFE9-8BB1604EEDA8}"/>
              </a:ext>
            </a:extLst>
          </p:cNvPr>
          <p:cNvSpPr/>
          <p:nvPr/>
        </p:nvSpPr>
        <p:spPr>
          <a:xfrm>
            <a:off x="382873" y="160030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19" name="Action Button: Blank 18">
            <a:hlinkClick r:id="" action="ppaction://noaction" highlightClick="1">
              <a:snd r:embed="rId5" name="3_3.wav"/>
            </a:hlinkClick>
            <a:extLst>
              <a:ext uri="{FF2B5EF4-FFF2-40B4-BE49-F238E27FC236}">
                <a16:creationId xmlns:a16="http://schemas.microsoft.com/office/drawing/2014/main" id="{66559B29-0B9A-4674-8BD2-C786F0D5FE35}"/>
              </a:ext>
            </a:extLst>
          </p:cNvPr>
          <p:cNvSpPr/>
          <p:nvPr/>
        </p:nvSpPr>
        <p:spPr>
          <a:xfrm>
            <a:off x="376252" y="220421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20" name="Action Button: Blank 19">
            <a:hlinkClick r:id="" action="ppaction://noaction" highlightClick="1">
              <a:snd r:embed="rId6" name="3_4.wav"/>
            </a:hlinkClick>
            <a:extLst>
              <a:ext uri="{FF2B5EF4-FFF2-40B4-BE49-F238E27FC236}">
                <a16:creationId xmlns:a16="http://schemas.microsoft.com/office/drawing/2014/main" id="{665ABB26-B81E-479A-A6CC-82C80B519ABC}"/>
              </a:ext>
            </a:extLst>
          </p:cNvPr>
          <p:cNvSpPr/>
          <p:nvPr/>
        </p:nvSpPr>
        <p:spPr>
          <a:xfrm>
            <a:off x="382873" y="281172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21" name="Action Button: Blank 20">
            <a:hlinkClick r:id="" action="ppaction://noaction" highlightClick="1">
              <a:snd r:embed="rId7" name="3_5.wav"/>
            </a:hlinkClick>
            <a:extLst>
              <a:ext uri="{FF2B5EF4-FFF2-40B4-BE49-F238E27FC236}">
                <a16:creationId xmlns:a16="http://schemas.microsoft.com/office/drawing/2014/main" id="{4F4E14F5-1C64-4657-A403-0E55E14170ED}"/>
              </a:ext>
            </a:extLst>
          </p:cNvPr>
          <p:cNvSpPr/>
          <p:nvPr/>
        </p:nvSpPr>
        <p:spPr>
          <a:xfrm>
            <a:off x="391279" y="340882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22" name="Action Button: Blank 21">
            <a:hlinkClick r:id="" action="ppaction://noaction" highlightClick="1">
              <a:snd r:embed="rId8" name="3_6.wav"/>
            </a:hlinkClick>
            <a:extLst>
              <a:ext uri="{FF2B5EF4-FFF2-40B4-BE49-F238E27FC236}">
                <a16:creationId xmlns:a16="http://schemas.microsoft.com/office/drawing/2014/main" id="{A342A36C-1ACA-4530-88F5-613DA1F6B391}"/>
              </a:ext>
            </a:extLst>
          </p:cNvPr>
          <p:cNvSpPr/>
          <p:nvPr/>
        </p:nvSpPr>
        <p:spPr>
          <a:xfrm>
            <a:off x="391279" y="403457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23" name="Action Button: Blank 22">
            <a:hlinkClick r:id="" action="ppaction://noaction" highlightClick="1">
              <a:snd r:embed="rId9" name="3_7.wav"/>
            </a:hlinkClick>
            <a:extLst>
              <a:ext uri="{FF2B5EF4-FFF2-40B4-BE49-F238E27FC236}">
                <a16:creationId xmlns:a16="http://schemas.microsoft.com/office/drawing/2014/main" id="{9FAD0C31-0F5F-4054-91FA-851757868BF2}"/>
              </a:ext>
            </a:extLst>
          </p:cNvPr>
          <p:cNvSpPr/>
          <p:nvPr/>
        </p:nvSpPr>
        <p:spPr>
          <a:xfrm>
            <a:off x="377049" y="466033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24" name="Action Button: Blank 23">
            <a:hlinkClick r:id="" action="ppaction://noaction" highlightClick="1">
              <a:snd r:embed="rId10" name="3_8.wav"/>
            </a:hlinkClick>
            <a:extLst>
              <a:ext uri="{FF2B5EF4-FFF2-40B4-BE49-F238E27FC236}">
                <a16:creationId xmlns:a16="http://schemas.microsoft.com/office/drawing/2014/main" id="{7E098376-4811-45B6-A94C-024CC729CBD2}"/>
              </a:ext>
            </a:extLst>
          </p:cNvPr>
          <p:cNvSpPr/>
          <p:nvPr/>
        </p:nvSpPr>
        <p:spPr>
          <a:xfrm>
            <a:off x="376251" y="528608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25" name="Action Button: Blank 24">
            <a:hlinkClick r:id="" action="ppaction://noaction" highlightClick="1">
              <a:snd r:embed="rId11" name="3_9.wav"/>
            </a:hlinkClick>
            <a:extLst>
              <a:ext uri="{FF2B5EF4-FFF2-40B4-BE49-F238E27FC236}">
                <a16:creationId xmlns:a16="http://schemas.microsoft.com/office/drawing/2014/main" id="{4994A669-3A6B-4850-B4E4-E5B9C0772B10}"/>
              </a:ext>
            </a:extLst>
          </p:cNvPr>
          <p:cNvSpPr/>
          <p:nvPr/>
        </p:nvSpPr>
        <p:spPr>
          <a:xfrm>
            <a:off x="380547" y="586495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38" name="TextBox 37">
            <a:extLst>
              <a:ext uri="{FF2B5EF4-FFF2-40B4-BE49-F238E27FC236}">
                <a16:creationId xmlns:a16="http://schemas.microsoft.com/office/drawing/2014/main" id="{69739C5A-A145-4C48-8471-02649D6A4B39}"/>
              </a:ext>
            </a:extLst>
          </p:cNvPr>
          <p:cNvSpPr txBox="1"/>
          <p:nvPr/>
        </p:nvSpPr>
        <p:spPr>
          <a:xfrm>
            <a:off x="7932327" y="1484654"/>
            <a:ext cx="20918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intelligent</a:t>
            </a:r>
          </a:p>
        </p:txBody>
      </p:sp>
      <p:sp>
        <p:nvSpPr>
          <p:cNvPr id="39" name="TextBox 38">
            <a:extLst>
              <a:ext uri="{FF2B5EF4-FFF2-40B4-BE49-F238E27FC236}">
                <a16:creationId xmlns:a16="http://schemas.microsoft.com/office/drawing/2014/main" id="{15FDF83A-5A58-4EAA-B3C6-34923B061175}"/>
              </a:ext>
            </a:extLst>
          </p:cNvPr>
          <p:cNvSpPr txBox="1"/>
          <p:nvPr/>
        </p:nvSpPr>
        <p:spPr>
          <a:xfrm>
            <a:off x="7932327" y="2069429"/>
            <a:ext cx="20918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active</a:t>
            </a:r>
          </a:p>
        </p:txBody>
      </p:sp>
      <p:sp>
        <p:nvSpPr>
          <p:cNvPr id="41" name="TextBox 40">
            <a:extLst>
              <a:ext uri="{FF2B5EF4-FFF2-40B4-BE49-F238E27FC236}">
                <a16:creationId xmlns:a16="http://schemas.microsoft.com/office/drawing/2014/main" id="{19F65425-56C6-4F91-A7C8-E16918DB7ACD}"/>
              </a:ext>
            </a:extLst>
          </p:cNvPr>
          <p:cNvSpPr txBox="1"/>
          <p:nvPr/>
        </p:nvSpPr>
        <p:spPr>
          <a:xfrm>
            <a:off x="7932327" y="2761250"/>
            <a:ext cx="20918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creative</a:t>
            </a:r>
          </a:p>
        </p:txBody>
      </p:sp>
      <p:sp>
        <p:nvSpPr>
          <p:cNvPr id="43" name="TextBox 42">
            <a:extLst>
              <a:ext uri="{FF2B5EF4-FFF2-40B4-BE49-F238E27FC236}">
                <a16:creationId xmlns:a16="http://schemas.microsoft.com/office/drawing/2014/main" id="{4BB256FC-C560-4002-8D83-863F4D38F7CA}"/>
              </a:ext>
            </a:extLst>
          </p:cNvPr>
          <p:cNvSpPr txBox="1"/>
          <p:nvPr/>
        </p:nvSpPr>
        <p:spPr>
          <a:xfrm>
            <a:off x="7914873" y="3383178"/>
            <a:ext cx="20918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strong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E8F90742-0E78-40F2-8A22-5CE81A68B64C}"/>
              </a:ext>
            </a:extLst>
          </p:cNvPr>
          <p:cNvSpPr txBox="1"/>
          <p:nvPr/>
        </p:nvSpPr>
        <p:spPr>
          <a:xfrm>
            <a:off x="7932327" y="3921380"/>
            <a:ext cx="20918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careful</a:t>
            </a:r>
          </a:p>
        </p:txBody>
      </p:sp>
      <p:sp>
        <p:nvSpPr>
          <p:cNvPr id="48" name="TextBox 47">
            <a:extLst>
              <a:ext uri="{FF2B5EF4-FFF2-40B4-BE49-F238E27FC236}">
                <a16:creationId xmlns:a16="http://schemas.microsoft.com/office/drawing/2014/main" id="{67B3347E-05B6-447F-942E-38A9BAE10DFB}"/>
              </a:ext>
            </a:extLst>
          </p:cNvPr>
          <p:cNvSpPr txBox="1"/>
          <p:nvPr/>
        </p:nvSpPr>
        <p:spPr>
          <a:xfrm>
            <a:off x="7530527" y="4543308"/>
            <a:ext cx="27879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independent</a:t>
            </a:r>
          </a:p>
        </p:txBody>
      </p:sp>
      <p:sp>
        <p:nvSpPr>
          <p:cNvPr id="50" name="TextBox 49">
            <a:extLst>
              <a:ext uri="{FF2B5EF4-FFF2-40B4-BE49-F238E27FC236}">
                <a16:creationId xmlns:a16="http://schemas.microsoft.com/office/drawing/2014/main" id="{F12DF537-C608-4760-9C4C-2BBD0EA76B78}"/>
              </a:ext>
            </a:extLst>
          </p:cNvPr>
          <p:cNvSpPr txBox="1"/>
          <p:nvPr/>
        </p:nvSpPr>
        <p:spPr>
          <a:xfrm>
            <a:off x="7878590" y="5144037"/>
            <a:ext cx="20918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naughty</a:t>
            </a:r>
          </a:p>
        </p:txBody>
      </p:sp>
      <p:sp>
        <p:nvSpPr>
          <p:cNvPr id="52" name="TextBox 51">
            <a:extLst>
              <a:ext uri="{FF2B5EF4-FFF2-40B4-BE49-F238E27FC236}">
                <a16:creationId xmlns:a16="http://schemas.microsoft.com/office/drawing/2014/main" id="{D94E0F40-7C9A-472F-B6A9-B525EBBE05AA}"/>
              </a:ext>
            </a:extLst>
          </p:cNvPr>
          <p:cNvSpPr txBox="1"/>
          <p:nvPr/>
        </p:nvSpPr>
        <p:spPr>
          <a:xfrm>
            <a:off x="7878590" y="5788811"/>
            <a:ext cx="20918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different</a:t>
            </a:r>
          </a:p>
        </p:txBody>
      </p:sp>
      <p:pic>
        <p:nvPicPr>
          <p:cNvPr id="53" name="Picture 52">
            <a:extLst>
              <a:ext uri="{FF2B5EF4-FFF2-40B4-BE49-F238E27FC236}">
                <a16:creationId xmlns:a16="http://schemas.microsoft.com/office/drawing/2014/main" id="{026CCD5E-3827-486D-8C61-567C31ED1372}"/>
              </a:ext>
            </a:extLst>
          </p:cNvPr>
          <p:cNvPicPr>
            <a:picLocks noChangeAspect="1"/>
          </p:cNvPicPr>
          <p:nvPr/>
        </p:nvPicPr>
        <p:blipFill>
          <a:blip r:embed="rId12"/>
          <a:stretch>
            <a:fillRect/>
          </a:stretch>
        </p:blipFill>
        <p:spPr>
          <a:xfrm>
            <a:off x="6360424" y="917405"/>
            <a:ext cx="676514" cy="547426"/>
          </a:xfrm>
          <a:prstGeom prst="rect">
            <a:avLst/>
          </a:prstGeom>
        </p:spPr>
      </p:pic>
      <p:pic>
        <p:nvPicPr>
          <p:cNvPr id="4" name="Picture 3">
            <a:extLst>
              <a:ext uri="{FF2B5EF4-FFF2-40B4-BE49-F238E27FC236}">
                <a16:creationId xmlns:a16="http://schemas.microsoft.com/office/drawing/2014/main" id="{61EB38F0-74EB-414E-9437-B9271F81B2EF}"/>
              </a:ext>
            </a:extLst>
          </p:cNvPr>
          <p:cNvPicPr>
            <a:picLocks noChangeAspect="1"/>
          </p:cNvPicPr>
          <p:nvPr/>
        </p:nvPicPr>
        <p:blipFill rotWithShape="1">
          <a:blip r:embed="rId13">
            <a:extLst>
              <a:ext uri="{28A0092B-C50C-407E-A947-70E740481C1C}">
                <a14:useLocalDpi xmlns:a14="http://schemas.microsoft.com/office/drawing/2010/main" val="0"/>
              </a:ext>
            </a:extLst>
          </a:blip>
          <a:srcRect b="68239"/>
          <a:stretch/>
        </p:blipFill>
        <p:spPr>
          <a:xfrm>
            <a:off x="1193879" y="938235"/>
            <a:ext cx="618074" cy="54520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BB92AFC-F181-4D00-962A-9B7564C8BB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15305" y="893617"/>
            <a:ext cx="593996" cy="603135"/>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E90FDFAD-01D2-43F7-9F43-2FAF2678592A}"/>
              </a:ext>
            </a:extLst>
          </p:cNvPr>
          <p:cNvPicPr>
            <a:picLocks noChangeAspect="1"/>
          </p:cNvPicPr>
          <p:nvPr/>
        </p:nvPicPr>
        <p:blipFill rotWithShape="1">
          <a:blip r:embed="rId15">
            <a:extLst>
              <a:ext uri="{28A0092B-C50C-407E-A947-70E740481C1C}">
                <a14:useLocalDpi xmlns:a14="http://schemas.microsoft.com/office/drawing/2010/main" val="0"/>
              </a:ext>
            </a:extLst>
          </a:blip>
          <a:srcRect b="63963"/>
          <a:stretch/>
        </p:blipFill>
        <p:spPr>
          <a:xfrm>
            <a:off x="4028884" y="909261"/>
            <a:ext cx="578663" cy="584776"/>
          </a:xfrm>
          <a:prstGeom prst="rect">
            <a:avLst/>
          </a:prstGeom>
        </p:spPr>
      </p:pic>
      <p:pic>
        <p:nvPicPr>
          <p:cNvPr id="54" name="Picture 53">
            <a:extLst>
              <a:ext uri="{FF2B5EF4-FFF2-40B4-BE49-F238E27FC236}">
                <a16:creationId xmlns:a16="http://schemas.microsoft.com/office/drawing/2014/main" id="{987D6C88-2EE9-4111-877F-B91EEBF7F8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2233247" y="1626028"/>
            <a:ext cx="346161" cy="360584"/>
          </a:xfrm>
          <a:prstGeom prst="rect">
            <a:avLst/>
          </a:prstGeom>
        </p:spPr>
      </p:pic>
      <p:pic>
        <p:nvPicPr>
          <p:cNvPr id="55" name="Picture 54">
            <a:extLst>
              <a:ext uri="{FF2B5EF4-FFF2-40B4-BE49-F238E27FC236}">
                <a16:creationId xmlns:a16="http://schemas.microsoft.com/office/drawing/2014/main" id="{262725F3-1EDC-4A79-8F6F-7283F9B8FB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5538607" y="2181524"/>
            <a:ext cx="346161" cy="360584"/>
          </a:xfrm>
          <a:prstGeom prst="rect">
            <a:avLst/>
          </a:prstGeom>
        </p:spPr>
      </p:pic>
      <p:pic>
        <p:nvPicPr>
          <p:cNvPr id="56" name="Picture 55">
            <a:extLst>
              <a:ext uri="{FF2B5EF4-FFF2-40B4-BE49-F238E27FC236}">
                <a16:creationId xmlns:a16="http://schemas.microsoft.com/office/drawing/2014/main" id="{B0AFEACF-CB2F-4249-A584-EAD4F517AD9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2287664" y="2813270"/>
            <a:ext cx="346161" cy="360584"/>
          </a:xfrm>
          <a:prstGeom prst="rect">
            <a:avLst/>
          </a:prstGeom>
        </p:spPr>
      </p:pic>
      <p:pic>
        <p:nvPicPr>
          <p:cNvPr id="57" name="Picture 56">
            <a:extLst>
              <a:ext uri="{FF2B5EF4-FFF2-40B4-BE49-F238E27FC236}">
                <a16:creationId xmlns:a16="http://schemas.microsoft.com/office/drawing/2014/main" id="{43D1B71F-277F-49E3-95CA-4DD3B670C91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2258856" y="3381582"/>
            <a:ext cx="319068" cy="360584"/>
          </a:xfrm>
          <a:prstGeom prst="rect">
            <a:avLst/>
          </a:prstGeom>
        </p:spPr>
      </p:pic>
      <p:pic>
        <p:nvPicPr>
          <p:cNvPr id="58" name="Picture 57">
            <a:extLst>
              <a:ext uri="{FF2B5EF4-FFF2-40B4-BE49-F238E27FC236}">
                <a16:creationId xmlns:a16="http://schemas.microsoft.com/office/drawing/2014/main" id="{D00AC066-C72F-4D73-A43B-C2BAE5319F8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5538608" y="4042730"/>
            <a:ext cx="346161" cy="360584"/>
          </a:xfrm>
          <a:prstGeom prst="rect">
            <a:avLst/>
          </a:prstGeom>
        </p:spPr>
      </p:pic>
      <p:pic>
        <p:nvPicPr>
          <p:cNvPr id="59" name="Picture 58">
            <a:extLst>
              <a:ext uri="{FF2B5EF4-FFF2-40B4-BE49-F238E27FC236}">
                <a16:creationId xmlns:a16="http://schemas.microsoft.com/office/drawing/2014/main" id="{47344FAE-3022-42EB-9A15-8D462282968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5538604" y="4686054"/>
            <a:ext cx="346161" cy="360584"/>
          </a:xfrm>
          <a:prstGeom prst="rect">
            <a:avLst/>
          </a:prstGeom>
        </p:spPr>
      </p:pic>
      <p:pic>
        <p:nvPicPr>
          <p:cNvPr id="60" name="Picture 59">
            <a:extLst>
              <a:ext uri="{FF2B5EF4-FFF2-40B4-BE49-F238E27FC236}">
                <a16:creationId xmlns:a16="http://schemas.microsoft.com/office/drawing/2014/main" id="{E3B2F3E3-29FC-4ADC-8145-C875E07C91F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2231943" y="5225661"/>
            <a:ext cx="346161" cy="360584"/>
          </a:xfrm>
          <a:prstGeom prst="rect">
            <a:avLst/>
          </a:prstGeom>
        </p:spPr>
      </p:pic>
      <p:pic>
        <p:nvPicPr>
          <p:cNvPr id="61" name="Picture 60">
            <a:extLst>
              <a:ext uri="{FF2B5EF4-FFF2-40B4-BE49-F238E27FC236}">
                <a16:creationId xmlns:a16="http://schemas.microsoft.com/office/drawing/2014/main" id="{84562AAA-3467-42C3-987B-08FBA562018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60948">
            <a:off x="5538606" y="5826869"/>
            <a:ext cx="346161" cy="360584"/>
          </a:xfrm>
          <a:prstGeom prst="rect">
            <a:avLst/>
          </a:prstGeom>
        </p:spPr>
      </p:pic>
      <p:sp>
        <p:nvSpPr>
          <p:cNvPr id="37" name="Google Shape;167;p2">
            <a:extLst>
              <a:ext uri="{FF2B5EF4-FFF2-40B4-BE49-F238E27FC236}">
                <a16:creationId xmlns:a16="http://schemas.microsoft.com/office/drawing/2014/main" id="{E6B561B0-2E12-4453-A752-D072FF189BF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descr="A picture containing text, toy, doll&#10;&#10;Description automatically generated">
            <a:extLst>
              <a:ext uri="{FF2B5EF4-FFF2-40B4-BE49-F238E27FC236}">
                <a16:creationId xmlns:a16="http://schemas.microsoft.com/office/drawing/2014/main" id="{FBE3A99A-D106-4B78-B62A-19BA548DE00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5348" y="877835"/>
            <a:ext cx="367939" cy="606819"/>
          </a:xfrm>
          <a:prstGeom prst="rect">
            <a:avLst/>
          </a:prstGeom>
        </p:spPr>
      </p:pic>
      <p:pic>
        <p:nvPicPr>
          <p:cNvPr id="40" name="Graphic 39" descr="Teacher">
            <a:extLst>
              <a:ext uri="{FF2B5EF4-FFF2-40B4-BE49-F238E27FC236}">
                <a16:creationId xmlns:a16="http://schemas.microsoft.com/office/drawing/2014/main" id="{6AB0DECB-E370-44D7-B1EE-9BDC29E5D85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314619" y="25053"/>
            <a:ext cx="914400" cy="914400"/>
          </a:xfrm>
          <a:prstGeom prst="rect">
            <a:avLst/>
          </a:prstGeom>
        </p:spPr>
      </p:pic>
      <p:sp>
        <p:nvSpPr>
          <p:cNvPr id="44" name="Speech Bubble: Rectangle with Corners Rounded 43">
            <a:extLst>
              <a:ext uri="{FF2B5EF4-FFF2-40B4-BE49-F238E27FC236}">
                <a16:creationId xmlns:a16="http://schemas.microsoft.com/office/drawing/2014/main" id="{738A7D68-5D7F-46E6-AC72-5BFC9DEF2EC8}"/>
              </a:ext>
            </a:extLst>
          </p:cNvPr>
          <p:cNvSpPr/>
          <p:nvPr/>
        </p:nvSpPr>
        <p:spPr>
          <a:xfrm>
            <a:off x="4533030" y="189381"/>
            <a:ext cx="596378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5" name="CustomShape 7">
            <a:hlinkClick r:id="" action="ppaction://noaction">
              <a:snd r:embed="rId20" name="3_1.wav"/>
            </a:hlinkClick>
            <a:extLst>
              <a:ext uri="{FF2B5EF4-FFF2-40B4-BE49-F238E27FC236}">
                <a16:creationId xmlns:a16="http://schemas.microsoft.com/office/drawing/2014/main" id="{AB5D76F4-26A8-4CE0-A3B1-F9E1F7F3C9E1}"/>
              </a:ext>
            </a:extLst>
          </p:cNvPr>
          <p:cNvSpPr/>
          <p:nvPr/>
        </p:nvSpPr>
        <p:spPr>
          <a:xfrm>
            <a:off x="4587883" y="181478"/>
            <a:ext cx="582264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rPr>
              <a:t> les phrases. Qui parle ?</a:t>
            </a:r>
            <a:endParaRPr kumimoji="0" lang="en-GB" sz="28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7623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500"/>
                                        <p:tgtEl>
                                          <p:spTgt spid="61"/>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1" grpId="0"/>
      <p:bldP spid="43" grpId="0"/>
      <p:bldP spid="46" grpId="0"/>
      <p:bldP spid="48" grpId="0"/>
      <p:bldP spid="50"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lire</a:t>
            </a:r>
          </a:p>
        </p:txBody>
      </p:sp>
      <p:graphicFrame>
        <p:nvGraphicFramePr>
          <p:cNvPr id="30" name="Table 29">
            <a:extLst>
              <a:ext uri="{FF2B5EF4-FFF2-40B4-BE49-F238E27FC236}">
                <a16:creationId xmlns:a16="http://schemas.microsoft.com/office/drawing/2014/main" id="{53AE8817-4A40-4AA2-8811-BBACE47B12B5}"/>
              </a:ext>
            </a:extLst>
          </p:cNvPr>
          <p:cNvGraphicFramePr>
            <a:graphicFrameLocks noGrp="1"/>
          </p:cNvGraphicFramePr>
          <p:nvPr>
            <p:extLst>
              <p:ext uri="{D42A27DB-BD31-4B8C-83A1-F6EECF244321}">
                <p14:modId xmlns:p14="http://schemas.microsoft.com/office/powerpoint/2010/main" val="4293360949"/>
              </p:ext>
            </p:extLst>
          </p:nvPr>
        </p:nvGraphicFramePr>
        <p:xfrm>
          <a:off x="269636" y="1656034"/>
          <a:ext cx="11640284" cy="4145280"/>
        </p:xfrm>
        <a:graphic>
          <a:graphicData uri="http://schemas.openxmlformats.org/drawingml/2006/table">
            <a:tbl>
              <a:tblPr firstRow="1" bandRow="1"/>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5105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ctr"/>
                      <a:r>
                        <a:rPr lang="en-GB" sz="2800" b="1" dirty="0">
                          <a:solidFill>
                            <a:srgbClr val="7030A0"/>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b="0" dirty="0" err="1">
                          <a:solidFill>
                            <a:srgbClr val="002060"/>
                          </a:solidFill>
                          <a:latin typeface="Century Gothic" panose="020B0502020202020204" pitchFamily="34" charset="0"/>
                        </a:rPr>
                        <a:t>actif</a:t>
                      </a:r>
                      <a:endParaRPr lang="en-GB" sz="2800" b="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dirty="0" err="1">
                          <a:solidFill>
                            <a:srgbClr val="002060"/>
                          </a:solidFill>
                          <a:latin typeface="Century Gothic" panose="020B0502020202020204" pitchFamily="34" charset="0"/>
                        </a:rPr>
                        <a:t>actifs</a:t>
                      </a:r>
                      <a:endParaRPr lang="en-GB" sz="280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05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ctr"/>
                      <a:r>
                        <a:rPr lang="en-GB" sz="2800" b="1" dirty="0">
                          <a:solidFill>
                            <a:srgbClr val="7030A0"/>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b="0" dirty="0">
                          <a:solidFill>
                            <a:srgbClr val="002060"/>
                          </a:solidFill>
                          <a:latin typeface="Century Gothic" panose="020B0502020202020204" pitchFamily="34" charset="0"/>
                        </a:rPr>
                        <a:t>content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dirty="0">
                          <a:solidFill>
                            <a:srgbClr val="002060"/>
                          </a:solidFill>
                          <a:latin typeface="Century Gothic" panose="020B0502020202020204" pitchFamily="34" charset="0"/>
                        </a:rPr>
                        <a:t>contents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105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ctr"/>
                      <a:r>
                        <a:rPr lang="en-GB" sz="2800" b="1" dirty="0">
                          <a:solidFill>
                            <a:srgbClr val="7030A0"/>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dirty="0" err="1">
                          <a:solidFill>
                            <a:srgbClr val="002060"/>
                          </a:solidFill>
                          <a:latin typeface="Century Gothic" panose="020B0502020202020204" pitchFamily="34" charset="0"/>
                        </a:rPr>
                        <a:t>drôle</a:t>
                      </a:r>
                      <a:endParaRPr lang="en-GB" sz="2800" b="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dirty="0" err="1">
                          <a:solidFill>
                            <a:srgbClr val="002060"/>
                          </a:solidFill>
                          <a:latin typeface="Century Gothic" panose="020B0502020202020204" pitchFamily="34" charset="0"/>
                        </a:rPr>
                        <a:t>drôles</a:t>
                      </a:r>
                      <a:endParaRPr lang="en-GB" sz="280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105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ctr"/>
                      <a:r>
                        <a:rPr lang="en-GB" sz="2800" b="1" dirty="0">
                          <a:solidFill>
                            <a:srgbClr val="7030A0"/>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b="0" dirty="0" err="1">
                          <a:solidFill>
                            <a:srgbClr val="002060"/>
                          </a:solidFill>
                          <a:latin typeface="Century Gothic" panose="020B0502020202020204" pitchFamily="34" charset="0"/>
                        </a:rPr>
                        <a:t>grande</a:t>
                      </a:r>
                      <a:endParaRPr lang="en-GB" sz="2800" b="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dirty="0" err="1">
                          <a:solidFill>
                            <a:srgbClr val="002060"/>
                          </a:solidFill>
                          <a:latin typeface="Century Gothic" panose="020B0502020202020204" pitchFamily="34" charset="0"/>
                        </a:rPr>
                        <a:t>grandes</a:t>
                      </a:r>
                      <a:endParaRPr lang="en-GB" sz="280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105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ctr"/>
                      <a:r>
                        <a:rPr lang="en-GB" sz="2800" b="1" dirty="0">
                          <a:solidFill>
                            <a:srgbClr val="7030A0"/>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b="0" dirty="0">
                          <a:solidFill>
                            <a:srgbClr val="002060"/>
                          </a:solidFill>
                          <a:latin typeface="Century Gothic" panose="020B0502020202020204" pitchFamily="34" charset="0"/>
                        </a:rPr>
                        <a:t>fortes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dirty="0">
                          <a:solidFill>
                            <a:srgbClr val="002060"/>
                          </a:solidFill>
                          <a:latin typeface="Century Gothic" panose="020B0502020202020204" pitchFamily="34" charset="0"/>
                        </a:rPr>
                        <a:t>forte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105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ctr"/>
                      <a:r>
                        <a:rPr lang="en-GB" sz="2800" b="1" dirty="0">
                          <a:solidFill>
                            <a:srgbClr val="7030A0"/>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b="0" dirty="0" err="1">
                          <a:solidFill>
                            <a:srgbClr val="002060"/>
                          </a:solidFill>
                          <a:latin typeface="Century Gothic" panose="020B0502020202020204" pitchFamily="34" charset="0"/>
                        </a:rPr>
                        <a:t>calme</a:t>
                      </a:r>
                      <a:endParaRPr lang="en-GB" sz="2800" b="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dirty="0" err="1">
                          <a:solidFill>
                            <a:srgbClr val="002060"/>
                          </a:solidFill>
                          <a:latin typeface="Century Gothic" panose="020B0502020202020204" pitchFamily="34" charset="0"/>
                        </a:rPr>
                        <a:t>calmes</a:t>
                      </a:r>
                      <a:endParaRPr lang="en-GB" sz="280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105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ctr"/>
                      <a:r>
                        <a:rPr lang="en-GB" sz="2800" b="1" dirty="0">
                          <a:solidFill>
                            <a:srgbClr val="7030A0"/>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kern="1200" dirty="0" err="1">
                          <a:solidFill>
                            <a:srgbClr val="002060"/>
                          </a:solidFill>
                          <a:latin typeface="Century Gothic" panose="020B0502020202020204" pitchFamily="34" charset="0"/>
                          <a:ea typeface="+mn-ea"/>
                          <a:cs typeface="+mn-cs"/>
                        </a:rPr>
                        <a:t>amusant</a:t>
                      </a:r>
                      <a:endParaRPr lang="en-GB" sz="2800" b="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kern="1200" dirty="0" err="1">
                          <a:solidFill>
                            <a:srgbClr val="002060"/>
                          </a:solidFill>
                          <a:latin typeface="Century Gothic" panose="020B0502020202020204" pitchFamily="34" charset="0"/>
                          <a:ea typeface="+mn-ea"/>
                          <a:cs typeface="+mn-cs"/>
                        </a:rPr>
                        <a:t>amusants</a:t>
                      </a:r>
                      <a:endParaRPr lang="en-GB" sz="280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105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pPr algn="ctr"/>
                      <a:r>
                        <a:rPr lang="en-GB" sz="2800" b="1" dirty="0">
                          <a:solidFill>
                            <a:srgbClr val="7030A0"/>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b="0" dirty="0" err="1">
                          <a:solidFill>
                            <a:srgbClr val="002060"/>
                          </a:solidFill>
                          <a:latin typeface="Century Gothic" panose="020B0502020202020204" pitchFamily="34" charset="0"/>
                        </a:rPr>
                        <a:t>positif</a:t>
                      </a:r>
                      <a:endParaRPr lang="en-GB" sz="2800" b="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F0302020204030204"/>
                          <a:sym typeface="Arial"/>
                        </a:defRPr>
                      </a:lvl9pPr>
                    </a:lstStyle>
                    <a:p>
                      <a:r>
                        <a:rPr lang="en-GB" sz="2800" dirty="0" err="1">
                          <a:solidFill>
                            <a:srgbClr val="002060"/>
                          </a:solidFill>
                          <a:latin typeface="Century Gothic" panose="020B0502020202020204" pitchFamily="34" charset="0"/>
                        </a:rPr>
                        <a:t>positifs</a:t>
                      </a:r>
                      <a:endParaRPr lang="en-GB" sz="2800"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pic>
        <p:nvPicPr>
          <p:cNvPr id="31" name="Picture 30">
            <a:extLst>
              <a:ext uri="{FF2B5EF4-FFF2-40B4-BE49-F238E27FC236}">
                <a16:creationId xmlns:a16="http://schemas.microsoft.com/office/drawing/2014/main" id="{CB72E710-0DAB-4BAE-B6F4-23918662AE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8555967" y="1726593"/>
            <a:ext cx="346161" cy="360584"/>
          </a:xfrm>
          <a:prstGeom prst="rect">
            <a:avLst/>
          </a:prstGeom>
        </p:spPr>
      </p:pic>
      <p:pic>
        <p:nvPicPr>
          <p:cNvPr id="32" name="Picture 31">
            <a:extLst>
              <a:ext uri="{FF2B5EF4-FFF2-40B4-BE49-F238E27FC236}">
                <a16:creationId xmlns:a16="http://schemas.microsoft.com/office/drawing/2014/main" id="{3C4A90E6-3E95-4716-B3E6-A8EBF8A77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8517782" y="2294214"/>
            <a:ext cx="346161" cy="360584"/>
          </a:xfrm>
          <a:prstGeom prst="rect">
            <a:avLst/>
          </a:prstGeom>
        </p:spPr>
      </p:pic>
      <p:pic>
        <p:nvPicPr>
          <p:cNvPr id="33" name="Picture 32">
            <a:extLst>
              <a:ext uri="{FF2B5EF4-FFF2-40B4-BE49-F238E27FC236}">
                <a16:creationId xmlns:a16="http://schemas.microsoft.com/office/drawing/2014/main" id="{C5792988-4982-467D-B31B-4A646D9A9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8530750" y="2824482"/>
            <a:ext cx="346161" cy="360584"/>
          </a:xfrm>
          <a:prstGeom prst="rect">
            <a:avLst/>
          </a:prstGeom>
        </p:spPr>
      </p:pic>
      <p:pic>
        <p:nvPicPr>
          <p:cNvPr id="34" name="Picture 33">
            <a:extLst>
              <a:ext uri="{FF2B5EF4-FFF2-40B4-BE49-F238E27FC236}">
                <a16:creationId xmlns:a16="http://schemas.microsoft.com/office/drawing/2014/main" id="{372D80C9-BA98-4963-B21B-2A7AD1108B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1338302" y="3288937"/>
            <a:ext cx="346161" cy="360584"/>
          </a:xfrm>
          <a:prstGeom prst="rect">
            <a:avLst/>
          </a:prstGeom>
        </p:spPr>
      </p:pic>
      <p:pic>
        <p:nvPicPr>
          <p:cNvPr id="35" name="Picture 34">
            <a:extLst>
              <a:ext uri="{FF2B5EF4-FFF2-40B4-BE49-F238E27FC236}">
                <a16:creationId xmlns:a16="http://schemas.microsoft.com/office/drawing/2014/main" id="{DE8A6A7A-930C-4FB2-9BDD-B0C680E608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1338301" y="3787337"/>
            <a:ext cx="346161" cy="360584"/>
          </a:xfrm>
          <a:prstGeom prst="rect">
            <a:avLst/>
          </a:prstGeom>
        </p:spPr>
      </p:pic>
      <p:pic>
        <p:nvPicPr>
          <p:cNvPr id="36" name="Picture 35">
            <a:extLst>
              <a:ext uri="{FF2B5EF4-FFF2-40B4-BE49-F238E27FC236}">
                <a16:creationId xmlns:a16="http://schemas.microsoft.com/office/drawing/2014/main" id="{7AE8B98D-DBB7-4D6A-869E-F4129C3659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1389815" y="4324038"/>
            <a:ext cx="346161" cy="360584"/>
          </a:xfrm>
          <a:prstGeom prst="rect">
            <a:avLst/>
          </a:prstGeom>
        </p:spPr>
      </p:pic>
      <p:pic>
        <p:nvPicPr>
          <p:cNvPr id="37" name="Picture 36">
            <a:extLst>
              <a:ext uri="{FF2B5EF4-FFF2-40B4-BE49-F238E27FC236}">
                <a16:creationId xmlns:a16="http://schemas.microsoft.com/office/drawing/2014/main" id="{608419EE-A29D-499B-ACE1-C5B7BBD23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8607066" y="4872645"/>
            <a:ext cx="346161" cy="360584"/>
          </a:xfrm>
          <a:prstGeom prst="rect">
            <a:avLst/>
          </a:prstGeom>
        </p:spPr>
      </p:pic>
      <p:pic>
        <p:nvPicPr>
          <p:cNvPr id="38" name="Picture 37">
            <a:extLst>
              <a:ext uri="{FF2B5EF4-FFF2-40B4-BE49-F238E27FC236}">
                <a16:creationId xmlns:a16="http://schemas.microsoft.com/office/drawing/2014/main" id="{D6F27DE0-671D-49D9-8574-F408159FB3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1389816" y="5364757"/>
            <a:ext cx="346161" cy="360584"/>
          </a:xfrm>
          <a:prstGeom prst="rect">
            <a:avLst/>
          </a:prstGeom>
        </p:spPr>
      </p:pic>
      <p:sp>
        <p:nvSpPr>
          <p:cNvPr id="39" name="TextBox 38">
            <a:extLst>
              <a:ext uri="{FF2B5EF4-FFF2-40B4-BE49-F238E27FC236}">
                <a16:creationId xmlns:a16="http://schemas.microsoft.com/office/drawing/2014/main" id="{A49A6F7B-2CC6-47CC-BA8C-3C87E86C57AE}"/>
              </a:ext>
            </a:extLst>
          </p:cNvPr>
          <p:cNvSpPr txBox="1"/>
          <p:nvPr/>
        </p:nvSpPr>
        <p:spPr>
          <a:xfrm>
            <a:off x="1152787" y="2193845"/>
            <a:ext cx="46425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en-GB" sz="3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0" name="TextBox 39">
            <a:extLst>
              <a:ext uri="{FF2B5EF4-FFF2-40B4-BE49-F238E27FC236}">
                <a16:creationId xmlns:a16="http://schemas.microsoft.com/office/drawing/2014/main" id="{F555A947-6639-4190-9267-C1865C8A7A1E}"/>
              </a:ext>
            </a:extLst>
          </p:cNvPr>
          <p:cNvSpPr txBox="1"/>
          <p:nvPr/>
        </p:nvSpPr>
        <p:spPr>
          <a:xfrm>
            <a:off x="1152787" y="4249580"/>
            <a:ext cx="4114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Nous </a:t>
            </a:r>
            <a:r>
              <a:rPr kumimoji="0" lang="en-GB" sz="3200" b="0" i="0" u="none" strike="noStrike" kern="1200" cap="none" spc="0" normalizeH="0" baseline="0" noProof="0" dirty="0" err="1">
                <a:ln>
                  <a:noFill/>
                </a:ln>
                <a:solidFill>
                  <a:srgbClr val="002060"/>
                </a:solidFill>
                <a:effectLst/>
                <a:uLnTx/>
                <a:uFillTx/>
                <a:latin typeface="Century Gothic" panose="020F0302020204030204"/>
                <a:ea typeface="+mn-ea"/>
                <a:cs typeface="+mn-cs"/>
              </a:rPr>
              <a:t>sommes</a:t>
            </a: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1" name="TextBox 40">
            <a:extLst>
              <a:ext uri="{FF2B5EF4-FFF2-40B4-BE49-F238E27FC236}">
                <a16:creationId xmlns:a16="http://schemas.microsoft.com/office/drawing/2014/main" id="{4781D9E1-BFB7-40EE-A1C6-48CB5AE4C9DC}"/>
              </a:ext>
            </a:extLst>
          </p:cNvPr>
          <p:cNvSpPr txBox="1"/>
          <p:nvPr/>
        </p:nvSpPr>
        <p:spPr>
          <a:xfrm>
            <a:off x="1152787" y="3176841"/>
            <a:ext cx="4114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Nous </a:t>
            </a:r>
            <a:r>
              <a:rPr kumimoji="0" lang="en-GB" sz="3200" b="0" i="0" u="none" strike="noStrike" kern="1200" cap="none" spc="0" normalizeH="0" baseline="0" noProof="0" dirty="0" err="1">
                <a:ln>
                  <a:noFill/>
                </a:ln>
                <a:solidFill>
                  <a:srgbClr val="002060"/>
                </a:solidFill>
                <a:effectLst/>
                <a:uLnTx/>
                <a:uFillTx/>
                <a:latin typeface="Century Gothic" panose="020F0302020204030204"/>
                <a:ea typeface="+mn-ea"/>
                <a:cs typeface="+mn-cs"/>
              </a:rPr>
              <a:t>sommes</a:t>
            </a: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2" name="TextBox 41">
            <a:extLst>
              <a:ext uri="{FF2B5EF4-FFF2-40B4-BE49-F238E27FC236}">
                <a16:creationId xmlns:a16="http://schemas.microsoft.com/office/drawing/2014/main" id="{14DCFF3F-D24B-42BC-B068-6EF44758527C}"/>
              </a:ext>
            </a:extLst>
          </p:cNvPr>
          <p:cNvSpPr txBox="1"/>
          <p:nvPr/>
        </p:nvSpPr>
        <p:spPr>
          <a:xfrm>
            <a:off x="1149910" y="2680542"/>
            <a:ext cx="4114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Elle </a:t>
            </a:r>
            <a:r>
              <a:rPr kumimoji="0" lang="en-GB" sz="3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3" name="TextBox 42">
            <a:extLst>
              <a:ext uri="{FF2B5EF4-FFF2-40B4-BE49-F238E27FC236}">
                <a16:creationId xmlns:a16="http://schemas.microsoft.com/office/drawing/2014/main" id="{28BF8D2E-8C76-4580-BA98-7E3FECD16FF5}"/>
              </a:ext>
            </a:extLst>
          </p:cNvPr>
          <p:cNvSpPr txBox="1"/>
          <p:nvPr/>
        </p:nvSpPr>
        <p:spPr>
          <a:xfrm>
            <a:off x="1120229" y="1629295"/>
            <a:ext cx="47076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J-M et je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suis</a:t>
            </a: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6FD3370F-016C-4235-BD17-AACECED8FF76}"/>
              </a:ext>
            </a:extLst>
          </p:cNvPr>
          <p:cNvSpPr txBox="1"/>
          <p:nvPr/>
        </p:nvSpPr>
        <p:spPr>
          <a:xfrm>
            <a:off x="1152787" y="3721165"/>
            <a:ext cx="52322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Adèle ! Tu es </a:t>
            </a: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7021C2A1-2A62-40B0-9157-A0FA997FFA17}"/>
              </a:ext>
            </a:extLst>
          </p:cNvPr>
          <p:cNvSpPr txBox="1"/>
          <p:nvPr/>
        </p:nvSpPr>
        <p:spPr>
          <a:xfrm>
            <a:off x="1152787" y="5299998"/>
            <a:ext cx="4114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Nous </a:t>
            </a:r>
            <a:r>
              <a:rPr kumimoji="0" lang="en-GB" sz="3200" b="0" i="0" u="none" strike="noStrike" kern="1200" cap="none" spc="0" normalizeH="0" baseline="0" noProof="0" dirty="0" err="1">
                <a:ln>
                  <a:noFill/>
                </a:ln>
                <a:solidFill>
                  <a:srgbClr val="002060"/>
                </a:solidFill>
                <a:effectLst/>
                <a:uLnTx/>
                <a:uFillTx/>
                <a:latin typeface="Century Gothic" panose="020F0302020204030204"/>
                <a:ea typeface="+mn-ea"/>
                <a:cs typeface="+mn-cs"/>
              </a:rPr>
              <a:t>sommes</a:t>
            </a: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6" name="TextBox 45">
            <a:extLst>
              <a:ext uri="{FF2B5EF4-FFF2-40B4-BE49-F238E27FC236}">
                <a16:creationId xmlns:a16="http://schemas.microsoft.com/office/drawing/2014/main" id="{2558A731-E4C8-40A2-9C60-FC559CC2CD76}"/>
              </a:ext>
            </a:extLst>
          </p:cNvPr>
          <p:cNvSpPr txBox="1"/>
          <p:nvPr/>
        </p:nvSpPr>
        <p:spPr>
          <a:xfrm>
            <a:off x="1152787" y="4747511"/>
            <a:ext cx="47361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Il </a:t>
            </a:r>
            <a:r>
              <a:rPr kumimoji="0" lang="en-GB" sz="32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GB" sz="3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48" name="Picture 47">
            <a:extLst>
              <a:ext uri="{FF2B5EF4-FFF2-40B4-BE49-F238E27FC236}">
                <a16:creationId xmlns:a16="http://schemas.microsoft.com/office/drawing/2014/main" id="{139F31DE-C503-4C9A-A195-F22ADB1B13F0}"/>
              </a:ext>
            </a:extLst>
          </p:cNvPr>
          <p:cNvPicPr>
            <a:picLocks noChangeAspect="1"/>
          </p:cNvPicPr>
          <p:nvPr/>
        </p:nvPicPr>
        <p:blipFill rotWithShape="1">
          <a:blip r:embed="rId5">
            <a:extLst>
              <a:ext uri="{28A0092B-C50C-407E-A947-70E740481C1C}">
                <a14:useLocalDpi xmlns:a14="http://schemas.microsoft.com/office/drawing/2010/main" val="0"/>
              </a:ext>
            </a:extLst>
          </a:blip>
          <a:srcRect b="68239"/>
          <a:stretch/>
        </p:blipFill>
        <p:spPr>
          <a:xfrm>
            <a:off x="508344" y="985827"/>
            <a:ext cx="825557" cy="584775"/>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B6DF65CB-4457-47FF-A344-96DA958B8A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0074" y="1001071"/>
            <a:ext cx="593996" cy="603135"/>
          </a:xfrm>
          <a:prstGeom prst="rect">
            <a:avLst/>
          </a:prstGeom>
        </p:spPr>
      </p:pic>
      <p:pic>
        <p:nvPicPr>
          <p:cNvPr id="51" name="Picture 50" descr="A picture containing vector graphics&#10;&#10;Description automatically generated">
            <a:extLst>
              <a:ext uri="{FF2B5EF4-FFF2-40B4-BE49-F238E27FC236}">
                <a16:creationId xmlns:a16="http://schemas.microsoft.com/office/drawing/2014/main" id="{043E20AC-E551-4E9A-BE44-14FA144A2D5D}"/>
              </a:ext>
            </a:extLst>
          </p:cNvPr>
          <p:cNvPicPr>
            <a:picLocks noChangeAspect="1"/>
          </p:cNvPicPr>
          <p:nvPr/>
        </p:nvPicPr>
        <p:blipFill rotWithShape="1">
          <a:blip r:embed="rId7">
            <a:extLst>
              <a:ext uri="{28A0092B-C50C-407E-A947-70E740481C1C}">
                <a14:useLocalDpi xmlns:a14="http://schemas.microsoft.com/office/drawing/2010/main" val="0"/>
              </a:ext>
            </a:extLst>
          </a:blip>
          <a:srcRect b="63963"/>
          <a:stretch/>
        </p:blipFill>
        <p:spPr>
          <a:xfrm>
            <a:off x="1303653" y="1016715"/>
            <a:ext cx="578663" cy="584776"/>
          </a:xfrm>
          <a:prstGeom prst="rect">
            <a:avLst/>
          </a:prstGeom>
        </p:spPr>
      </p:pic>
      <p:sp>
        <p:nvSpPr>
          <p:cNvPr id="29" name="Google Shape;167;p2">
            <a:extLst>
              <a:ext uri="{FF2B5EF4-FFF2-40B4-BE49-F238E27FC236}">
                <a16:creationId xmlns:a16="http://schemas.microsoft.com/office/drawing/2014/main" id="{A205B60B-1164-420F-9C07-28A8323FDF6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Graphic 46" descr="Teacher">
            <a:extLst>
              <a:ext uri="{FF2B5EF4-FFF2-40B4-BE49-F238E27FC236}">
                <a16:creationId xmlns:a16="http://schemas.microsoft.com/office/drawing/2014/main" id="{D567B793-0AD5-4708-93B8-250A57C28D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50636" y="7188"/>
            <a:ext cx="914400" cy="914400"/>
          </a:xfrm>
          <a:prstGeom prst="rect">
            <a:avLst/>
          </a:prstGeom>
        </p:spPr>
      </p:pic>
      <p:sp>
        <p:nvSpPr>
          <p:cNvPr id="52" name="Speech Bubble: Rectangle with Corners Rounded 51">
            <a:extLst>
              <a:ext uri="{FF2B5EF4-FFF2-40B4-BE49-F238E27FC236}">
                <a16:creationId xmlns:a16="http://schemas.microsoft.com/office/drawing/2014/main" id="{A0980BD5-1937-4131-9149-F3475377215D}"/>
              </a:ext>
            </a:extLst>
          </p:cNvPr>
          <p:cNvSpPr/>
          <p:nvPr/>
        </p:nvSpPr>
        <p:spPr>
          <a:xfrm>
            <a:off x="4536855" y="160660"/>
            <a:ext cx="641656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3" name="CustomShape 7">
            <a:hlinkClick r:id="" action="ppaction://noaction">
              <a:snd r:embed="rId10" name="4_1.wav"/>
            </a:hlinkClick>
            <a:extLst>
              <a:ext uri="{FF2B5EF4-FFF2-40B4-BE49-F238E27FC236}">
                <a16:creationId xmlns:a16="http://schemas.microsoft.com/office/drawing/2014/main" id="{08F79782-AA21-416D-9F7A-9203809BCA73}"/>
              </a:ext>
            </a:extLst>
          </p:cNvPr>
          <p:cNvSpPr/>
          <p:nvPr/>
        </p:nvSpPr>
        <p:spPr>
          <a:xfrm>
            <a:off x="4498838" y="185168"/>
            <a:ext cx="798105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Lis les phrases.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L’adjectif</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quoi ?</a:t>
            </a:r>
            <a:endParaRPr kumimoji="0" lang="en-GB" sz="2800" b="1" i="0" u="none" strike="noStrike" kern="1200" cap="none" spc="-1" normalizeH="0" baseline="0" noProof="0" dirty="0">
              <a:ln>
                <a:noFill/>
              </a:ln>
              <a:solidFill>
                <a:prstClr val="black"/>
              </a:solidFill>
              <a:effectLst/>
              <a:uLnTx/>
              <a:uFillTx/>
              <a:latin typeface="Arial"/>
            </a:endParaRPr>
          </a:p>
        </p:txBody>
      </p:sp>
      <p:pic>
        <p:nvPicPr>
          <p:cNvPr id="54" name="Picture 53" descr="A picture containing text, toy, doll&#10;&#10;Description automatically generated">
            <a:extLst>
              <a:ext uri="{FF2B5EF4-FFF2-40B4-BE49-F238E27FC236}">
                <a16:creationId xmlns:a16="http://schemas.microsoft.com/office/drawing/2014/main" id="{1E449824-4768-4533-8745-B13D5C72E5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374" y="960862"/>
            <a:ext cx="367939" cy="606819"/>
          </a:xfrm>
          <a:prstGeom prst="rect">
            <a:avLst/>
          </a:prstGeom>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mn-ea"/>
                <a:cs typeface="Arial"/>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extBox 1">
            <a:extLst>
              <a:ext uri="{FF2B5EF4-FFF2-40B4-BE49-F238E27FC236}">
                <a16:creationId xmlns:a16="http://schemas.microsoft.com/office/drawing/2014/main" id="{9CEE8A33-DA74-49ED-9B60-9DD70DF83C4F}"/>
              </a:ext>
            </a:extLst>
          </p:cNvPr>
          <p:cNvSpPr txBox="1"/>
          <p:nvPr/>
        </p:nvSpPr>
        <p:spPr>
          <a:xfrm>
            <a:off x="170251" y="917208"/>
            <a:ext cx="865060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Choose four adjectives. Say four sentences to describe yourself and your friends (we).</a:t>
            </a:r>
          </a:p>
        </p:txBody>
      </p:sp>
      <p:sp>
        <p:nvSpPr>
          <p:cNvPr id="18" name="TextBox 17">
            <a:extLst>
              <a:ext uri="{FF2B5EF4-FFF2-40B4-BE49-F238E27FC236}">
                <a16:creationId xmlns:a16="http://schemas.microsoft.com/office/drawing/2014/main" id="{52342701-E86B-45C8-B02C-7A1ED924822D}"/>
              </a:ext>
            </a:extLst>
          </p:cNvPr>
          <p:cNvSpPr txBox="1"/>
          <p:nvPr/>
        </p:nvSpPr>
        <p:spPr>
          <a:xfrm>
            <a:off x="5928138" y="5942844"/>
            <a:ext cx="2971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independent</a:t>
            </a:r>
          </a:p>
        </p:txBody>
      </p:sp>
      <p:sp>
        <p:nvSpPr>
          <p:cNvPr id="19" name="TextBox 18">
            <a:extLst>
              <a:ext uri="{FF2B5EF4-FFF2-40B4-BE49-F238E27FC236}">
                <a16:creationId xmlns:a16="http://schemas.microsoft.com/office/drawing/2014/main" id="{06102E72-6DFF-4ABF-96D7-0EDAE32F8D10}"/>
              </a:ext>
            </a:extLst>
          </p:cNvPr>
          <p:cNvSpPr txBox="1"/>
          <p:nvPr/>
        </p:nvSpPr>
        <p:spPr>
          <a:xfrm>
            <a:off x="974253" y="5335575"/>
            <a:ext cx="2893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intelligent</a:t>
            </a:r>
          </a:p>
        </p:txBody>
      </p:sp>
      <p:sp>
        <p:nvSpPr>
          <p:cNvPr id="20" name="TextBox 19">
            <a:extLst>
              <a:ext uri="{FF2B5EF4-FFF2-40B4-BE49-F238E27FC236}">
                <a16:creationId xmlns:a16="http://schemas.microsoft.com/office/drawing/2014/main" id="{901B07F0-B9C0-4A30-92A2-4B694B1DF02C}"/>
              </a:ext>
            </a:extLst>
          </p:cNvPr>
          <p:cNvSpPr txBox="1"/>
          <p:nvPr/>
        </p:nvSpPr>
        <p:spPr>
          <a:xfrm>
            <a:off x="8457802" y="2630268"/>
            <a:ext cx="13157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alone</a:t>
            </a:r>
          </a:p>
        </p:txBody>
      </p:sp>
      <p:sp>
        <p:nvSpPr>
          <p:cNvPr id="21" name="TextBox 20">
            <a:extLst>
              <a:ext uri="{FF2B5EF4-FFF2-40B4-BE49-F238E27FC236}">
                <a16:creationId xmlns:a16="http://schemas.microsoft.com/office/drawing/2014/main" id="{F91127CF-4CCB-4C76-8CE3-453B1730AD98}"/>
              </a:ext>
            </a:extLst>
          </p:cNvPr>
          <p:cNvSpPr txBox="1"/>
          <p:nvPr/>
        </p:nvSpPr>
        <p:spPr>
          <a:xfrm>
            <a:off x="5713521" y="3205588"/>
            <a:ext cx="2971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young</a:t>
            </a:r>
          </a:p>
        </p:txBody>
      </p:sp>
      <p:sp>
        <p:nvSpPr>
          <p:cNvPr id="22" name="TextBox 21">
            <a:extLst>
              <a:ext uri="{FF2B5EF4-FFF2-40B4-BE49-F238E27FC236}">
                <a16:creationId xmlns:a16="http://schemas.microsoft.com/office/drawing/2014/main" id="{7CC0973B-E01E-4BF4-801E-919AC5DBFF50}"/>
              </a:ext>
            </a:extLst>
          </p:cNvPr>
          <p:cNvSpPr txBox="1"/>
          <p:nvPr/>
        </p:nvSpPr>
        <p:spPr>
          <a:xfrm>
            <a:off x="2956338" y="3743546"/>
            <a:ext cx="2971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a:t>
            </a:r>
          </a:p>
        </p:txBody>
      </p:sp>
      <p:sp>
        <p:nvSpPr>
          <p:cNvPr id="23" name="TextBox 22">
            <a:extLst>
              <a:ext uri="{FF2B5EF4-FFF2-40B4-BE49-F238E27FC236}">
                <a16:creationId xmlns:a16="http://schemas.microsoft.com/office/drawing/2014/main" id="{AE5AA2D7-3005-40F3-B999-B02022A3154E}"/>
              </a:ext>
            </a:extLst>
          </p:cNvPr>
          <p:cNvSpPr txBox="1"/>
          <p:nvPr/>
        </p:nvSpPr>
        <p:spPr>
          <a:xfrm>
            <a:off x="426674" y="3512714"/>
            <a:ext cx="2971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naughty</a:t>
            </a:r>
          </a:p>
        </p:txBody>
      </p:sp>
      <p:sp>
        <p:nvSpPr>
          <p:cNvPr id="24" name="TextBox 23">
            <a:extLst>
              <a:ext uri="{FF2B5EF4-FFF2-40B4-BE49-F238E27FC236}">
                <a16:creationId xmlns:a16="http://schemas.microsoft.com/office/drawing/2014/main" id="{E5485E1E-5D44-4C71-A5A6-0391304D2531}"/>
              </a:ext>
            </a:extLst>
          </p:cNvPr>
          <p:cNvSpPr txBox="1"/>
          <p:nvPr/>
        </p:nvSpPr>
        <p:spPr>
          <a:xfrm>
            <a:off x="4442238" y="4873910"/>
            <a:ext cx="2971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active</a:t>
            </a:r>
          </a:p>
        </p:txBody>
      </p:sp>
      <p:sp>
        <p:nvSpPr>
          <p:cNvPr id="25" name="TextBox 24">
            <a:extLst>
              <a:ext uri="{FF2B5EF4-FFF2-40B4-BE49-F238E27FC236}">
                <a16:creationId xmlns:a16="http://schemas.microsoft.com/office/drawing/2014/main" id="{FCFE2AA1-9A0E-411C-A3E9-66FE385DD19A}"/>
              </a:ext>
            </a:extLst>
          </p:cNvPr>
          <p:cNvSpPr txBox="1"/>
          <p:nvPr/>
        </p:nvSpPr>
        <p:spPr>
          <a:xfrm>
            <a:off x="2997015" y="2446178"/>
            <a:ext cx="13157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strong</a:t>
            </a:r>
          </a:p>
        </p:txBody>
      </p:sp>
      <p:sp>
        <p:nvSpPr>
          <p:cNvPr id="26" name="TextBox 25">
            <a:extLst>
              <a:ext uri="{FF2B5EF4-FFF2-40B4-BE49-F238E27FC236}">
                <a16:creationId xmlns:a16="http://schemas.microsoft.com/office/drawing/2014/main" id="{7E6D26C9-651D-41F1-BC43-5441F1116922}"/>
              </a:ext>
            </a:extLst>
          </p:cNvPr>
          <p:cNvSpPr txBox="1"/>
          <p:nvPr/>
        </p:nvSpPr>
        <p:spPr>
          <a:xfrm>
            <a:off x="8257207" y="3789627"/>
            <a:ext cx="20587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careful</a:t>
            </a:r>
          </a:p>
        </p:txBody>
      </p:sp>
      <p:sp>
        <p:nvSpPr>
          <p:cNvPr id="27" name="TextBox 26">
            <a:extLst>
              <a:ext uri="{FF2B5EF4-FFF2-40B4-BE49-F238E27FC236}">
                <a16:creationId xmlns:a16="http://schemas.microsoft.com/office/drawing/2014/main" id="{28692159-86AB-440C-BE58-DF93A5FB7495}"/>
              </a:ext>
            </a:extLst>
          </p:cNvPr>
          <p:cNvSpPr txBox="1"/>
          <p:nvPr/>
        </p:nvSpPr>
        <p:spPr>
          <a:xfrm>
            <a:off x="5976458" y="1863235"/>
            <a:ext cx="19001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a:t>
            </a:r>
          </a:p>
        </p:txBody>
      </p:sp>
      <p:sp>
        <p:nvSpPr>
          <p:cNvPr id="28" name="TextBox 27">
            <a:extLst>
              <a:ext uri="{FF2B5EF4-FFF2-40B4-BE49-F238E27FC236}">
                <a16:creationId xmlns:a16="http://schemas.microsoft.com/office/drawing/2014/main" id="{1B05C320-BECB-40F8-A8F7-D80BCBFF0802}"/>
              </a:ext>
            </a:extLst>
          </p:cNvPr>
          <p:cNvSpPr txBox="1"/>
          <p:nvPr/>
        </p:nvSpPr>
        <p:spPr>
          <a:xfrm>
            <a:off x="344773" y="2056014"/>
            <a:ext cx="1822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ill, sick</a:t>
            </a:r>
          </a:p>
        </p:txBody>
      </p:sp>
      <p:sp>
        <p:nvSpPr>
          <p:cNvPr id="29" name="TextBox 28">
            <a:extLst>
              <a:ext uri="{FF2B5EF4-FFF2-40B4-BE49-F238E27FC236}">
                <a16:creationId xmlns:a16="http://schemas.microsoft.com/office/drawing/2014/main" id="{8788B031-E856-4AAB-BAC7-0831E3A578DD}"/>
              </a:ext>
            </a:extLst>
          </p:cNvPr>
          <p:cNvSpPr txBox="1"/>
          <p:nvPr/>
        </p:nvSpPr>
        <p:spPr>
          <a:xfrm>
            <a:off x="6884093" y="4896886"/>
            <a:ext cx="27274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sporty</a:t>
            </a:r>
          </a:p>
        </p:txBody>
      </p:sp>
      <p:pic>
        <p:nvPicPr>
          <p:cNvPr id="31" name="Picture 30">
            <a:extLst>
              <a:ext uri="{FF2B5EF4-FFF2-40B4-BE49-F238E27FC236}">
                <a16:creationId xmlns:a16="http://schemas.microsoft.com/office/drawing/2014/main" id="{A2011F15-EE20-4484-84AD-916F664E33FF}"/>
              </a:ext>
            </a:extLst>
          </p:cNvPr>
          <p:cNvPicPr>
            <a:picLocks noChangeAspect="1"/>
          </p:cNvPicPr>
          <p:nvPr/>
        </p:nvPicPr>
        <p:blipFill>
          <a:blip r:embed="rId4"/>
          <a:stretch>
            <a:fillRect/>
          </a:stretch>
        </p:blipFill>
        <p:spPr>
          <a:xfrm>
            <a:off x="8833689" y="1147125"/>
            <a:ext cx="1605381" cy="1299053"/>
          </a:xfrm>
          <a:prstGeom prst="rect">
            <a:avLst/>
          </a:prstGeom>
        </p:spPr>
      </p:pic>
      <p:sp>
        <p:nvSpPr>
          <p:cNvPr id="30" name="Google Shape;167;p2">
            <a:extLst>
              <a:ext uri="{FF2B5EF4-FFF2-40B4-BE49-F238E27FC236}">
                <a16:creationId xmlns:a16="http://schemas.microsoft.com/office/drawing/2014/main" id="{D47A48B0-E0EA-413E-BF15-1A926C44E3A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2" name="Graphic 31" descr="Teacher">
            <a:extLst>
              <a:ext uri="{FF2B5EF4-FFF2-40B4-BE49-F238E27FC236}">
                <a16:creationId xmlns:a16="http://schemas.microsoft.com/office/drawing/2014/main" id="{2A0503FB-9BB1-4733-81E3-E86000CDC5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497" y="-7477"/>
            <a:ext cx="914400" cy="914400"/>
          </a:xfrm>
          <a:prstGeom prst="rect">
            <a:avLst/>
          </a:prstGeom>
        </p:spPr>
      </p:pic>
      <p:sp>
        <p:nvSpPr>
          <p:cNvPr id="33" name="Speech Bubble: Rectangle with Corners Rounded 32">
            <a:extLst>
              <a:ext uri="{FF2B5EF4-FFF2-40B4-BE49-F238E27FC236}">
                <a16:creationId xmlns:a16="http://schemas.microsoft.com/office/drawing/2014/main" id="{AE4FF2A3-9F18-4222-A88E-B74F795A75F2}"/>
              </a:ext>
            </a:extLst>
          </p:cNvPr>
          <p:cNvSpPr/>
          <p:nvPr/>
        </p:nvSpPr>
        <p:spPr>
          <a:xfrm>
            <a:off x="3782175" y="177502"/>
            <a:ext cx="599137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5" name="TextBox 34">
            <a:extLst>
              <a:ext uri="{FF2B5EF4-FFF2-40B4-BE49-F238E27FC236}">
                <a16:creationId xmlns:a16="http://schemas.microsoft.com/office/drawing/2014/main" id="{D5D5BDE5-F6B7-4B72-8A84-457BDBDE0E78}"/>
              </a:ext>
            </a:extLst>
          </p:cNvPr>
          <p:cNvSpPr txBox="1"/>
          <p:nvPr/>
        </p:nvSpPr>
        <p:spPr>
          <a:xfrm>
            <a:off x="3782175" y="140371"/>
            <a:ext cx="59624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Parle</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avec ton/ta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partenaire</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20000"/>
                                        <p:tgtEl>
                                          <p:spTgt spid="42"/>
                                        </p:tgtEl>
                                        <p:attrNameLst>
                                          <p:attrName>ppt_y</p:attrName>
                                        </p:attrNameLst>
                                      </p:cBhvr>
                                      <p:tavLst>
                                        <p:tav tm="0">
                                          <p:val>
                                            <p:strVal val="#ppt_y"/>
                                          </p:val>
                                        </p:tav>
                                        <p:tav tm="100000">
                                          <p:val>
                                            <p:strVal val="#ppt_y+#ppt_h*1.125000"/>
                                          </p:val>
                                        </p:tav>
                                      </p:tavLst>
                                    </p:anim>
                                    <p:animEffect transition="out" filter="wipe(down)">
                                      <p:cBhvr>
                                        <p:cTn id="7" dur="20000"/>
                                        <p:tgtEl>
                                          <p:spTgt spid="42"/>
                                        </p:tgtEl>
                                      </p:cBhvr>
                                    </p:animEffect>
                                    <p:set>
                                      <p:cBhvr>
                                        <p:cTn id="8" dur="1" fill="hold">
                                          <p:stCondLst>
                                            <p:cond delay="19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wdj\Google Drive\Primary\Y5 SoW\From Tracy\Pronouns\i.png">
            <a:extLst>
              <a:ext uri="{FF2B5EF4-FFF2-40B4-BE49-F238E27FC236}">
                <a16:creationId xmlns:a16="http://schemas.microsoft.com/office/drawing/2014/main" id="{E4DF9642-1F22-4221-A7CC-A0A2D81EB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562" y="2948438"/>
            <a:ext cx="509132" cy="119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3FC97FD1-76FF-48AF-9894-BB086E5DF19A}"/>
              </a:ext>
            </a:extLst>
          </p:cNvPr>
          <p:cNvGrpSpPr/>
          <p:nvPr/>
        </p:nvGrpSpPr>
        <p:grpSpPr>
          <a:xfrm>
            <a:off x="267548" y="898952"/>
            <a:ext cx="838775" cy="1106177"/>
            <a:chOff x="300038" y="2473418"/>
            <a:chExt cx="660212" cy="820081"/>
          </a:xfrm>
        </p:grpSpPr>
        <p:pic>
          <p:nvPicPr>
            <p:cNvPr id="7" name="Picture 2" descr="C:\Users\wdj\Google Drive\Primary\Y5 SoW\From Tracy\Pronouns\you.png">
              <a:extLst>
                <a:ext uri="{FF2B5EF4-FFF2-40B4-BE49-F238E27FC236}">
                  <a16:creationId xmlns:a16="http://schemas.microsoft.com/office/drawing/2014/main" id="{F0D2C1C0-9850-4B13-8B2E-E65A1635563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wdj\Google Drive\Primary\Y5 SoW\From Tracy\Pronouns\he.png">
              <a:extLst>
                <a:ext uri="{FF2B5EF4-FFF2-40B4-BE49-F238E27FC236}">
                  <a16:creationId xmlns:a16="http://schemas.microsoft.com/office/drawing/2014/main" id="{7876829B-8393-4901-A6AE-219F1067DE9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ABD64951-69A7-4803-B4E2-33CC9049894C}"/>
              </a:ext>
            </a:extLst>
          </p:cNvPr>
          <p:cNvSpPr txBox="1"/>
          <p:nvPr/>
        </p:nvSpPr>
        <p:spPr>
          <a:xfrm>
            <a:off x="1596948" y="3913184"/>
            <a:ext cx="24689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am  ____________).</a:t>
            </a:r>
          </a:p>
        </p:txBody>
      </p:sp>
      <p:sp>
        <p:nvSpPr>
          <p:cNvPr id="14" name="TextBox 13">
            <a:extLst>
              <a:ext uri="{FF2B5EF4-FFF2-40B4-BE49-F238E27FC236}">
                <a16:creationId xmlns:a16="http://schemas.microsoft.com/office/drawing/2014/main" id="{4AED9762-61C7-40EF-B220-9FD8C0038BD6}"/>
              </a:ext>
            </a:extLst>
          </p:cNvPr>
          <p:cNvSpPr txBox="1"/>
          <p:nvPr/>
        </p:nvSpPr>
        <p:spPr>
          <a:xfrm>
            <a:off x="1479929" y="5879994"/>
            <a:ext cx="27270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is ____________).</a:t>
            </a:r>
          </a:p>
        </p:txBody>
      </p:sp>
      <p:sp>
        <p:nvSpPr>
          <p:cNvPr id="15" name="TextBox 14">
            <a:extLst>
              <a:ext uri="{FF2B5EF4-FFF2-40B4-BE49-F238E27FC236}">
                <a16:creationId xmlns:a16="http://schemas.microsoft.com/office/drawing/2014/main" id="{D596B872-F474-4E79-BC4F-0B483932B36C}"/>
              </a:ext>
            </a:extLst>
          </p:cNvPr>
          <p:cNvSpPr txBox="1"/>
          <p:nvPr/>
        </p:nvSpPr>
        <p:spPr>
          <a:xfrm>
            <a:off x="1479929" y="1976143"/>
            <a:ext cx="34371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are ____________).</a:t>
            </a:r>
          </a:p>
        </p:txBody>
      </p:sp>
      <p:sp>
        <p:nvSpPr>
          <p:cNvPr id="17" name="TextBox 16">
            <a:extLst>
              <a:ext uri="{FF2B5EF4-FFF2-40B4-BE49-F238E27FC236}">
                <a16:creationId xmlns:a16="http://schemas.microsoft.com/office/drawing/2014/main" id="{310D7C92-0C97-48AB-9EEA-4B3178EDAFBD}"/>
              </a:ext>
            </a:extLst>
          </p:cNvPr>
          <p:cNvSpPr txBox="1"/>
          <p:nvPr/>
        </p:nvSpPr>
        <p:spPr>
          <a:xfrm>
            <a:off x="1334049" y="1272667"/>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8" name="TextBox 17">
            <a:extLst>
              <a:ext uri="{FF2B5EF4-FFF2-40B4-BE49-F238E27FC236}">
                <a16:creationId xmlns:a16="http://schemas.microsoft.com/office/drawing/2014/main" id="{68AB5848-EB1B-4670-B0E2-9E79D3DF3EC7}"/>
              </a:ext>
            </a:extLst>
          </p:cNvPr>
          <p:cNvSpPr txBox="1"/>
          <p:nvPr/>
        </p:nvSpPr>
        <p:spPr>
          <a:xfrm>
            <a:off x="1255190" y="3150057"/>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9" name="TextBox 18">
            <a:extLst>
              <a:ext uri="{FF2B5EF4-FFF2-40B4-BE49-F238E27FC236}">
                <a16:creationId xmlns:a16="http://schemas.microsoft.com/office/drawing/2014/main" id="{DAFCF14F-26E1-4375-8DC0-F41AAF9BF3DF}"/>
              </a:ext>
            </a:extLst>
          </p:cNvPr>
          <p:cNvSpPr txBox="1"/>
          <p:nvPr/>
        </p:nvSpPr>
        <p:spPr>
          <a:xfrm>
            <a:off x="1342822" y="5233195"/>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23" name="TextBox 22">
            <a:extLst>
              <a:ext uri="{FF2B5EF4-FFF2-40B4-BE49-F238E27FC236}">
                <a16:creationId xmlns:a16="http://schemas.microsoft.com/office/drawing/2014/main" id="{F9A3890D-C288-44D2-B7E2-9B9D7FA2F14B}"/>
              </a:ext>
            </a:extLst>
          </p:cNvPr>
          <p:cNvSpPr txBox="1"/>
          <p:nvPr/>
        </p:nvSpPr>
        <p:spPr>
          <a:xfrm>
            <a:off x="1708650" y="5243804"/>
            <a:ext cx="7104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5" name="TextBox 24">
            <a:extLst>
              <a:ext uri="{FF2B5EF4-FFF2-40B4-BE49-F238E27FC236}">
                <a16:creationId xmlns:a16="http://schemas.microsoft.com/office/drawing/2014/main" id="{7B117850-D006-4562-A7E8-B068C9CCE3E1}"/>
              </a:ext>
            </a:extLst>
          </p:cNvPr>
          <p:cNvSpPr txBox="1"/>
          <p:nvPr/>
        </p:nvSpPr>
        <p:spPr>
          <a:xfrm>
            <a:off x="1708650" y="1281270"/>
            <a:ext cx="644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6" name="TextBox 25">
            <a:extLst>
              <a:ext uri="{FF2B5EF4-FFF2-40B4-BE49-F238E27FC236}">
                <a16:creationId xmlns:a16="http://schemas.microsoft.com/office/drawing/2014/main" id="{A8D4D3F3-2603-429B-BF87-50261421E514}"/>
              </a:ext>
            </a:extLst>
          </p:cNvPr>
          <p:cNvSpPr txBox="1"/>
          <p:nvPr/>
        </p:nvSpPr>
        <p:spPr>
          <a:xfrm>
            <a:off x="1690673" y="3194918"/>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9" name="TextBox 28">
            <a:extLst>
              <a:ext uri="{FF2B5EF4-FFF2-40B4-BE49-F238E27FC236}">
                <a16:creationId xmlns:a16="http://schemas.microsoft.com/office/drawing/2014/main" id="{842D6A3C-AE49-4B93-894B-52D70908C966}"/>
              </a:ext>
            </a:extLst>
          </p:cNvPr>
          <p:cNvSpPr txBox="1"/>
          <p:nvPr/>
        </p:nvSpPr>
        <p:spPr>
          <a:xfrm>
            <a:off x="1158973" y="51763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D8C0AE4D-F2CC-4E5E-881F-9617A5BB68BF}"/>
              </a:ext>
            </a:extLst>
          </p:cNvPr>
          <p:cNvSpPr txBox="1"/>
          <p:nvPr/>
        </p:nvSpPr>
        <p:spPr>
          <a:xfrm>
            <a:off x="1081104" y="239555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35A41F83-AC28-47E6-B4B2-BD87D17CF7F9}"/>
              </a:ext>
            </a:extLst>
          </p:cNvPr>
          <p:cNvSpPr txBox="1"/>
          <p:nvPr/>
        </p:nvSpPr>
        <p:spPr>
          <a:xfrm>
            <a:off x="1255190" y="445012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2" name="Picture 2" descr="C:\Users\wdj\Google Drive\Primary\Y5 SoW\From Tracy\Pronouns\she.png">
            <a:extLst>
              <a:ext uri="{FF2B5EF4-FFF2-40B4-BE49-F238E27FC236}">
                <a16:creationId xmlns:a16="http://schemas.microsoft.com/office/drawing/2014/main" id="{F8E496E6-448E-45EC-9891-E1DEDF5C3C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562" y="5127705"/>
            <a:ext cx="1112224" cy="84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27" name="TextBox 26">
            <a:extLst>
              <a:ext uri="{FF2B5EF4-FFF2-40B4-BE49-F238E27FC236}">
                <a16:creationId xmlns:a16="http://schemas.microsoft.com/office/drawing/2014/main" id="{CF4DEA76-51BA-4590-B00D-A8912F41E14E}"/>
              </a:ext>
            </a:extLst>
          </p:cNvPr>
          <p:cNvSpPr txBox="1"/>
          <p:nvPr/>
        </p:nvSpPr>
        <p:spPr>
          <a:xfrm>
            <a:off x="7207385" y="3842185"/>
            <a:ext cx="27270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 are ____________).</a:t>
            </a:r>
          </a:p>
        </p:txBody>
      </p:sp>
      <p:sp>
        <p:nvSpPr>
          <p:cNvPr id="36" name="TextBox 35">
            <a:extLst>
              <a:ext uri="{FF2B5EF4-FFF2-40B4-BE49-F238E27FC236}">
                <a16:creationId xmlns:a16="http://schemas.microsoft.com/office/drawing/2014/main" id="{38972FDD-5610-4715-B361-A65A351EF2AB}"/>
              </a:ext>
            </a:extLst>
          </p:cNvPr>
          <p:cNvSpPr txBox="1"/>
          <p:nvPr/>
        </p:nvSpPr>
        <p:spPr>
          <a:xfrm>
            <a:off x="7070278" y="3195386"/>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37" name="TextBox 36">
            <a:extLst>
              <a:ext uri="{FF2B5EF4-FFF2-40B4-BE49-F238E27FC236}">
                <a16:creationId xmlns:a16="http://schemas.microsoft.com/office/drawing/2014/main" id="{2DC2CDFC-30AA-40F6-96F4-C74D4151DF63}"/>
              </a:ext>
            </a:extLst>
          </p:cNvPr>
          <p:cNvSpPr txBox="1"/>
          <p:nvPr/>
        </p:nvSpPr>
        <p:spPr>
          <a:xfrm>
            <a:off x="7436106" y="3205995"/>
            <a:ext cx="5950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8" name="TextBox 37">
            <a:extLst>
              <a:ext uri="{FF2B5EF4-FFF2-40B4-BE49-F238E27FC236}">
                <a16:creationId xmlns:a16="http://schemas.microsoft.com/office/drawing/2014/main" id="{B7CBF8CA-3E4C-4F8E-B045-75BAD7E135CD}"/>
              </a:ext>
            </a:extLst>
          </p:cNvPr>
          <p:cNvSpPr txBox="1"/>
          <p:nvPr/>
        </p:nvSpPr>
        <p:spPr>
          <a:xfrm>
            <a:off x="6982646" y="241231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Picture 38">
            <a:extLst>
              <a:ext uri="{FF2B5EF4-FFF2-40B4-BE49-F238E27FC236}">
                <a16:creationId xmlns:a16="http://schemas.microsoft.com/office/drawing/2014/main" id="{C9348885-652F-4ECC-B690-AA2A021E3960}"/>
              </a:ext>
            </a:extLst>
          </p:cNvPr>
          <p:cNvPicPr>
            <a:picLocks noChangeAspect="1"/>
          </p:cNvPicPr>
          <p:nvPr/>
        </p:nvPicPr>
        <p:blipFill>
          <a:blip r:embed="rId8"/>
          <a:stretch>
            <a:fillRect/>
          </a:stretch>
        </p:blipFill>
        <p:spPr>
          <a:xfrm>
            <a:off x="6166262" y="3241353"/>
            <a:ext cx="972570" cy="786991"/>
          </a:xfrm>
          <a:prstGeom prst="rect">
            <a:avLst/>
          </a:prstGeom>
        </p:spPr>
      </p:pic>
      <p:sp>
        <p:nvSpPr>
          <p:cNvPr id="40" name="Google Shape;155;p7">
            <a:extLst>
              <a:ext uri="{FF2B5EF4-FFF2-40B4-BE49-F238E27FC236}">
                <a16:creationId xmlns:a16="http://schemas.microsoft.com/office/drawing/2014/main" id="{85E19C1D-007D-4C9C-982F-808AC3006918}"/>
              </a:ext>
            </a:extLst>
          </p:cNvPr>
          <p:cNvSpPr/>
          <p:nvPr/>
        </p:nvSpPr>
        <p:spPr>
          <a:xfrm>
            <a:off x="6544478" y="1510649"/>
            <a:ext cx="3716638" cy="1015663"/>
          </a:xfrm>
          <a:prstGeom prst="wedgeRoundRectCallout">
            <a:avLst>
              <a:gd name="adj1" fmla="val -69823"/>
              <a:gd name="adj2" fmla="val 127831"/>
              <a:gd name="adj3" fmla="val 16667"/>
            </a:avLst>
          </a:prstGeom>
          <a:solidFill>
            <a:srgbClr val="1F386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Here </a:t>
            </a:r>
            <a:r>
              <a:rPr kumimoji="0" lang="es-AR" sz="2400" b="0"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you</a:t>
            </a:r>
            <a:r>
              <a:rPr kumimoji="0" lang="es-AR"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are </a:t>
            </a:r>
            <a:r>
              <a:rPr kumimoji="0" lang="es-AR" sz="2400" b="0"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talking</a:t>
            </a:r>
            <a:r>
              <a:rPr kumimoji="0" lang="es-AR"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2400" b="0"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about</a:t>
            </a:r>
            <a:r>
              <a:rPr kumimoji="0" lang="es-AR"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2400" b="0"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yourself</a:t>
            </a:r>
            <a:r>
              <a:rPr kumimoji="0" lang="es-AR" sz="2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p>
        </p:txBody>
      </p:sp>
      <p:sp>
        <p:nvSpPr>
          <p:cNvPr id="41" name="Google Shape;167;p2">
            <a:extLst>
              <a:ext uri="{FF2B5EF4-FFF2-40B4-BE49-F238E27FC236}">
                <a16:creationId xmlns:a16="http://schemas.microsoft.com/office/drawing/2014/main" id="{D19DDA43-203E-4629-9518-7A8D3B18C4B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2" name="Graphic 41" descr="Teacher">
            <a:extLst>
              <a:ext uri="{FF2B5EF4-FFF2-40B4-BE49-F238E27FC236}">
                <a16:creationId xmlns:a16="http://schemas.microsoft.com/office/drawing/2014/main" id="{4CED32D2-0131-42B1-86B4-53D27B65D5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83497" y="-7477"/>
            <a:ext cx="914400" cy="914400"/>
          </a:xfrm>
          <a:prstGeom prst="rect">
            <a:avLst/>
          </a:prstGeom>
        </p:spPr>
      </p:pic>
      <p:sp>
        <p:nvSpPr>
          <p:cNvPr id="43" name="Speech Bubble: Rectangle with Corners Rounded 42">
            <a:hlinkClick r:id="" action="ppaction://noaction">
              <a:snd r:embed="rId11" name="4_1.wav"/>
            </a:hlinkClick>
            <a:extLst>
              <a:ext uri="{FF2B5EF4-FFF2-40B4-BE49-F238E27FC236}">
                <a16:creationId xmlns:a16="http://schemas.microsoft.com/office/drawing/2014/main" id="{3C7D48CF-1B8C-48A2-B39F-19932998C01C}"/>
              </a:ext>
            </a:extLst>
          </p:cNvPr>
          <p:cNvSpPr/>
          <p:nvPr/>
        </p:nvSpPr>
        <p:spPr>
          <a:xfrm>
            <a:off x="3736644" y="147066"/>
            <a:ext cx="5116075"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7770688" y="-240207"/>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hlinkClick r:id="" action="ppaction://noaction">
              <a:snd r:embed="rId12" name="6_1.wav"/>
            </a:hlinkClick>
            <a:extLst>
              <a:ext uri="{FF2B5EF4-FFF2-40B4-BE49-F238E27FC236}">
                <a16:creationId xmlns:a16="http://schemas.microsoft.com/office/drawing/2014/main" id="{207C148F-45EB-4409-B006-B3FFBC980597}"/>
              </a:ext>
            </a:extLst>
          </p:cNvPr>
          <p:cNvSpPr txBox="1"/>
          <p:nvPr/>
        </p:nvSpPr>
        <p:spPr>
          <a:xfrm>
            <a:off x="3784601" y="111130"/>
            <a:ext cx="58323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quatre</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phrases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Tree>
    <p:extLst>
      <p:ext uri="{BB962C8B-B14F-4D97-AF65-F5344CB8AC3E}">
        <p14:creationId xmlns:p14="http://schemas.microsoft.com/office/powerpoint/2010/main" val="1144262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92602458"/>
              </p:ext>
            </p:extLst>
          </p:nvPr>
        </p:nvGraphicFramePr>
        <p:xfrm>
          <a:off x="557161" y="596480"/>
          <a:ext cx="10105923"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88647">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elle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il</a:t>
                      </a:r>
                    </a:p>
                  </a:txBody>
                  <a:tcPr/>
                </a:tc>
                <a:tc>
                  <a:txBody>
                    <a:bodyPr/>
                    <a:lstStyle/>
                    <a:p>
                      <a:r>
                        <a:rPr lang="en-GB" sz="2400" b="1" dirty="0">
                          <a:solidFill>
                            <a:srgbClr val="00B0F0"/>
                          </a:solidFill>
                          <a:latin typeface="Century Gothic" panose="020B0502020202020204" pitchFamily="34" charset="0"/>
                        </a:rPr>
                        <a:t>massif</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propre</a:t>
                      </a:r>
                    </a:p>
                  </a:txBody>
                  <a:tcPr/>
                </a:tc>
                <a:tc>
                  <a:txBody>
                    <a:bodyPr/>
                    <a:lstStyle/>
                    <a:p>
                      <a:r>
                        <a:rPr lang="en-GB" sz="2400" b="1" dirty="0">
                          <a:solidFill>
                            <a:srgbClr val="00B0F0"/>
                          </a:solidFill>
                          <a:latin typeface="Century Gothic" panose="020B0502020202020204" pitchFamily="34" charset="0"/>
                        </a:rPr>
                        <a:t>sales</a:t>
                      </a:r>
                    </a:p>
                  </a:txBody>
                  <a:tcPr/>
                </a:tc>
                <a:tc>
                  <a:txBody>
                    <a:bodyPr/>
                    <a:lstStyle/>
                    <a:p>
                      <a:r>
                        <a:rPr lang="en-GB" sz="2400" b="1" dirty="0" err="1">
                          <a:solidFill>
                            <a:srgbClr val="00B0F0"/>
                          </a:solidFill>
                          <a:latin typeface="Century Gothic" panose="020B0502020202020204" pitchFamily="34" charset="0"/>
                        </a:rPr>
                        <a:t>sportives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seul</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difficiles</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indépendantes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différentes</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jeune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facile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importantes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malade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calmes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espagnole</a:t>
                      </a:r>
                    </a:p>
                  </a:txBody>
                  <a:tcPr/>
                </a:tc>
                <a:tc>
                  <a:txBody>
                    <a:bodyPr/>
                    <a:lstStyle/>
                    <a:p>
                      <a:r>
                        <a:rPr lang="en-GB" sz="2400" b="1" dirty="0" err="1">
                          <a:solidFill>
                            <a:srgbClr val="FF3399"/>
                          </a:solidFill>
                          <a:latin typeface="Century Gothic" panose="020B0502020202020204" pitchFamily="34" charset="0"/>
                        </a:rPr>
                        <a:t>prudents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méchante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nous</a:t>
                      </a:r>
                    </a:p>
                  </a:txBody>
                  <a:tcPr/>
                </a:tc>
                <a:tc>
                  <a:txBody>
                    <a:bodyPr/>
                    <a:lstStyle/>
                    <a:p>
                      <a:r>
                        <a:rPr lang="en-GB" sz="2400" b="1" dirty="0" err="1">
                          <a:solidFill>
                            <a:srgbClr val="FF3399"/>
                          </a:solidFill>
                          <a:latin typeface="Century Gothic" panose="020B0502020202020204" pitchFamily="34" charset="0"/>
                        </a:rPr>
                        <a:t>sommes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allemands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7_1.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are (we)</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242172"/>
            <a:ext cx="3070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German (m, pl.)</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94230" y="5321170"/>
            <a:ext cx="23995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Spanish (f)</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9394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careful (m, pl.)</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naughty (f)</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62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important (f, pl.)</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ill, sick (m/f)</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985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calm (m/f, pl.)</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2407336"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different (f, pl.)</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young (m/f)</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easy (m/f)</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337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alone (m)</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760170"/>
            <a:ext cx="2849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difficult (m/f, pl.)</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3095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independent (f, pl.)</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clean (m/f)</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1" y="1880723"/>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dirty</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(m/f, pl.)</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6716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sporty (f, pl.)</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it</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it</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massive (m)</a:t>
            </a:r>
          </a:p>
        </p:txBody>
      </p:sp>
      <p:sp>
        <p:nvSpPr>
          <p:cNvPr id="50" name="Google Shape;167;p2">
            <a:extLst>
              <a:ext uri="{FF2B5EF4-FFF2-40B4-BE49-F238E27FC236}">
                <a16:creationId xmlns:a16="http://schemas.microsoft.com/office/drawing/2014/main" id="{BDD71DF4-60B2-47EE-AC8A-2D504746FED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811044509"/>
              </p:ext>
            </p:extLst>
          </p:nvPr>
        </p:nvGraphicFramePr>
        <p:xfrm>
          <a:off x="557161" y="596480"/>
          <a:ext cx="10105923"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988647">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clean (m/f)</a:t>
                      </a:r>
                    </a:p>
                  </a:txBody>
                  <a:tcPr/>
                </a:tc>
                <a:tc>
                  <a:txBody>
                    <a:bodyPr/>
                    <a:lstStyle/>
                    <a:p>
                      <a:r>
                        <a:rPr lang="en-GB" sz="2400" b="1" dirty="0">
                          <a:solidFill>
                            <a:srgbClr val="00B0F0"/>
                          </a:solidFill>
                          <a:latin typeface="Century Gothic" panose="020B0502020202020204" pitchFamily="34" charset="0"/>
                        </a:rPr>
                        <a:t>massive (m)</a:t>
                      </a:r>
                    </a:p>
                  </a:txBody>
                  <a:tcPr/>
                </a:tc>
                <a:tc>
                  <a:txBody>
                    <a:bodyPr/>
                    <a:lstStyle/>
                    <a:p>
                      <a:r>
                        <a:rPr lang="en-GB" sz="2400" b="1" dirty="0">
                          <a:solidFill>
                            <a:srgbClr val="00B0F0"/>
                          </a:solidFill>
                          <a:latin typeface="Century Gothic" panose="020B0502020202020204" pitchFamily="34" charset="0"/>
                        </a:rPr>
                        <a:t>sporty (f, pl.)</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dirty (m/f, pl.)</a:t>
                      </a:r>
                    </a:p>
                  </a:txBody>
                  <a:tcPr/>
                </a:tc>
                <a:tc>
                  <a:txBody>
                    <a:bodyPr/>
                    <a:lstStyle/>
                    <a:p>
                      <a:r>
                        <a:rPr lang="en-GB" sz="2400" b="1" dirty="0">
                          <a:solidFill>
                            <a:srgbClr val="00B0F0"/>
                          </a:solidFill>
                          <a:latin typeface="Century Gothic" panose="020B0502020202020204" pitchFamily="34" charset="0"/>
                        </a:rPr>
                        <a:t>she, it</a:t>
                      </a:r>
                    </a:p>
                  </a:txBody>
                  <a:tcPr/>
                </a:tc>
                <a:tc>
                  <a:txBody>
                    <a:bodyPr/>
                    <a:lstStyle/>
                    <a:p>
                      <a:r>
                        <a:rPr lang="en-GB" sz="2400" b="1" dirty="0">
                          <a:solidFill>
                            <a:srgbClr val="00B0F0"/>
                          </a:solidFill>
                          <a:latin typeface="Century Gothic" panose="020B0502020202020204" pitchFamily="34" charset="0"/>
                        </a:rPr>
                        <a:t>he, it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young (m/f)</a:t>
                      </a:r>
                    </a:p>
                  </a:txBody>
                  <a:tcPr/>
                </a:tc>
                <a:tc>
                  <a:txBody>
                    <a:bodyPr/>
                    <a:lstStyle/>
                    <a:p>
                      <a:r>
                        <a:rPr lang="en-GB" sz="2400" b="1" dirty="0">
                          <a:solidFill>
                            <a:srgbClr val="92D050"/>
                          </a:solidFill>
                          <a:latin typeface="Century Gothic" panose="020B0502020202020204" pitchFamily="34" charset="0"/>
                        </a:rPr>
                        <a:t>different (f, pl.)</a:t>
                      </a:r>
                    </a:p>
                  </a:txBody>
                  <a:tcPr/>
                </a:tc>
                <a:tc>
                  <a:txBody>
                    <a:bodyPr/>
                    <a:lstStyle/>
                    <a:p>
                      <a:r>
                        <a:rPr lang="en-GB" sz="2400" b="1" dirty="0">
                          <a:solidFill>
                            <a:srgbClr val="92D050"/>
                          </a:solidFill>
                          <a:latin typeface="Century Gothic" panose="020B0502020202020204" pitchFamily="34" charset="0"/>
                        </a:rPr>
                        <a:t>alone (m)</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800" b="1" dirty="0">
                          <a:solidFill>
                            <a:srgbClr val="92D050"/>
                          </a:solidFill>
                          <a:latin typeface="Century Gothic" panose="020B0502020202020204" pitchFamily="34" charset="0"/>
                        </a:rPr>
                        <a:t>independent (f, pl.)</a:t>
                      </a:r>
                    </a:p>
                  </a:txBody>
                  <a:tcPr/>
                </a:tc>
                <a:tc>
                  <a:txBody>
                    <a:bodyPr/>
                    <a:lstStyle/>
                    <a:p>
                      <a:r>
                        <a:rPr lang="en-GB" sz="2400" b="1" dirty="0">
                          <a:solidFill>
                            <a:srgbClr val="92D050"/>
                          </a:solidFill>
                          <a:latin typeface="Century Gothic" panose="020B0502020202020204" pitchFamily="34" charset="0"/>
                        </a:rPr>
                        <a:t>easy (m/f)</a:t>
                      </a:r>
                    </a:p>
                  </a:txBody>
                  <a:tcPr/>
                </a:tc>
                <a:tc>
                  <a:txBody>
                    <a:bodyPr/>
                    <a:lstStyle/>
                    <a:p>
                      <a:r>
                        <a:rPr lang="en-GB" sz="2400" b="1" dirty="0">
                          <a:solidFill>
                            <a:srgbClr val="92D050"/>
                          </a:solidFill>
                          <a:latin typeface="Century Gothic" panose="020B0502020202020204" pitchFamily="34" charset="0"/>
                        </a:rPr>
                        <a:t>difficult (m/f, pl.)</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calm (m/f, pl.)</a:t>
                      </a:r>
                    </a:p>
                  </a:txBody>
                  <a:tcPr/>
                </a:tc>
                <a:tc>
                  <a:txBody>
                    <a:bodyPr/>
                    <a:lstStyle/>
                    <a:p>
                      <a:r>
                        <a:rPr lang="en-GB" sz="2400" b="1" dirty="0">
                          <a:solidFill>
                            <a:srgbClr val="FF3399"/>
                          </a:solidFill>
                          <a:latin typeface="Century Gothic" panose="020B0502020202020204" pitchFamily="34" charset="0"/>
                        </a:rPr>
                        <a:t>important (f, pl.)</a:t>
                      </a:r>
                    </a:p>
                  </a:txBody>
                  <a:tcPr/>
                </a:tc>
                <a:tc>
                  <a:txBody>
                    <a:bodyPr/>
                    <a:lstStyle/>
                    <a:p>
                      <a:r>
                        <a:rPr lang="en-GB" sz="2400" b="1" dirty="0">
                          <a:solidFill>
                            <a:srgbClr val="FF3399"/>
                          </a:solidFill>
                          <a:latin typeface="Century Gothic" panose="020B0502020202020204" pitchFamily="34" charset="0"/>
                        </a:rPr>
                        <a:t>ill, sick (m/f)</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000" b="1" dirty="0">
                          <a:solidFill>
                            <a:srgbClr val="FF3399"/>
                          </a:solidFill>
                          <a:latin typeface="Century Gothic" panose="020B0502020202020204" pitchFamily="34" charset="0"/>
                        </a:rPr>
                        <a:t>German (m, pl.)</a:t>
                      </a:r>
                    </a:p>
                  </a:txBody>
                  <a:tcPr/>
                </a:tc>
                <a:tc>
                  <a:txBody>
                    <a:bodyPr/>
                    <a:lstStyle/>
                    <a:p>
                      <a:r>
                        <a:rPr lang="en-GB" sz="2400" b="1" dirty="0">
                          <a:solidFill>
                            <a:srgbClr val="FF3399"/>
                          </a:solidFill>
                          <a:latin typeface="Century Gothic" panose="020B0502020202020204" pitchFamily="34" charset="0"/>
                        </a:rPr>
                        <a:t>naughty</a:t>
                      </a:r>
                    </a:p>
                  </a:txBody>
                  <a:tcPr/>
                </a:tc>
                <a:tc>
                  <a:txBody>
                    <a:bodyPr/>
                    <a:lstStyle/>
                    <a:p>
                      <a:r>
                        <a:rPr lang="en-GB" sz="2400" b="1" dirty="0">
                          <a:solidFill>
                            <a:srgbClr val="FF3399"/>
                          </a:solidFill>
                          <a:latin typeface="Century Gothic" panose="020B0502020202020204" pitchFamily="34" charset="0"/>
                        </a:rPr>
                        <a:t>Spanish (f)</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are (we)</a:t>
                      </a:r>
                    </a:p>
                  </a:txBody>
                  <a:tcPr/>
                </a:tc>
                <a:tc>
                  <a:txBody>
                    <a:bodyPr/>
                    <a:lstStyle/>
                    <a:p>
                      <a:r>
                        <a:rPr lang="en-GB" sz="2400" b="1" dirty="0">
                          <a:solidFill>
                            <a:srgbClr val="FF3399"/>
                          </a:solidFill>
                          <a:latin typeface="Century Gothic" panose="020B0502020202020204" pitchFamily="34" charset="0"/>
                        </a:rPr>
                        <a:t>careful (m, pl.)</a:t>
                      </a:r>
                    </a:p>
                  </a:txBody>
                  <a:tcPr/>
                </a:tc>
                <a:tc>
                  <a:txBody>
                    <a:bodyPr/>
                    <a:lstStyle/>
                    <a:p>
                      <a:r>
                        <a:rPr lang="en-GB" sz="2400" b="1" dirty="0">
                          <a:solidFill>
                            <a:srgbClr val="FF3399"/>
                          </a:solidFill>
                          <a:latin typeface="Century Gothic" panose="020B0502020202020204" pitchFamily="34" charset="0"/>
                        </a:rPr>
                        <a:t>we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en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sommes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prudents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206314"/>
            <a:ext cx="30702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nous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94230" y="5321170"/>
            <a:ext cx="23995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allemands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9394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méchante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espagnole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620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calmes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22494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importantes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985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malade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41309" y="3532788"/>
            <a:ext cx="2620906" cy="461665"/>
          </a:xfrm>
          <a:prstGeom prst="rect">
            <a:avLst/>
          </a:prstGeom>
          <a:noFill/>
        </p:spPr>
        <p:txBody>
          <a:bodyPr wrap="square" rtlCol="0">
            <a:spAutoFit/>
          </a:bodyPr>
          <a:lstStyle/>
          <a:p>
            <a:pPr lvl="0">
              <a:buClr>
                <a:srgbClr val="000000"/>
              </a:buClr>
              <a:defRPr/>
            </a:pPr>
            <a:r>
              <a:rPr lang="en-GB" sz="2400" kern="0" dirty="0" err="1">
                <a:solidFill>
                  <a:srgbClr val="002060"/>
                </a:solidFill>
                <a:latin typeface="Century Gothic" panose="020B0502020202020204" pitchFamily="34" charset="0"/>
                <a:cs typeface="Arial"/>
                <a:sym typeface="Arial"/>
              </a:rPr>
              <a:t>indépendantes</a:t>
            </a:r>
            <a:endParaRPr lang="en-GB" sz="2400" kern="0" dirty="0">
              <a:solidFill>
                <a:srgbClr val="002060"/>
              </a:solidFill>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facile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difficiles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337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760170"/>
            <a:ext cx="2849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différentes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3095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seul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sales</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1" y="1880723"/>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6716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propre</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massif</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sportives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BDD71DF4-60B2-47EE-AC8A-2D504746FED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254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7_6.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7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7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7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7_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7_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7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7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7_1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7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7_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7_12.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7_11.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7_14.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7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7_2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7_21.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7_17.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7_2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7_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0747614" y="0"/>
            <a:ext cx="1444386" cy="204759"/>
          </a:xfrm>
        </p:spPr>
        <p:txBody>
          <a:bodyPr/>
          <a:lstStyle/>
          <a:p>
            <a:r>
              <a:rPr lang="en-GB" sz="1200" b="1" spc="-1" dirty="0">
                <a:solidFill>
                  <a:schemeClr val="bg1"/>
                </a:solidFill>
                <a:latin typeface="Century Gothic" panose="020B0502020202020204" pitchFamily="34" charset="0"/>
              </a:rPr>
              <a:t>handout</a:t>
            </a:r>
            <a:endParaRPr lang="en-GB" sz="1200" dirty="0">
              <a:solidFill>
                <a:schemeClr val="bg1"/>
              </a:solidFill>
            </a:endParaRPr>
          </a:p>
        </p:txBody>
      </p:sp>
      <p:sp>
        <p:nvSpPr>
          <p:cNvPr id="11" name="Rectangle 10">
            <a:extLst>
              <a:ext uri="{FF2B5EF4-FFF2-40B4-BE49-F238E27FC236}">
                <a16:creationId xmlns:a16="http://schemas.microsoft.com/office/drawing/2014/main" id="{DD856F0D-7628-4BA1-AA9B-6C9F55FA475C}"/>
              </a:ext>
            </a:extLst>
          </p:cNvPr>
          <p:cNvSpPr/>
          <p:nvPr/>
        </p:nvSpPr>
        <p:spPr>
          <a:xfrm>
            <a:off x="268800" y="1604530"/>
            <a:ext cx="4879670" cy="2219929"/>
          </a:xfrm>
          <a:prstGeom prst="rect">
            <a:avLst/>
          </a:prstGeom>
          <a:noFill/>
          <a:ln w="25400" cap="flat" cmpd="sng" algn="ctr">
            <a:solidFill>
              <a:srgbClr val="002060"/>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1F3A4FE1-78AB-42E0-8716-2FD530822969}"/>
              </a:ext>
            </a:extLst>
          </p:cNvPr>
          <p:cNvSpPr txBox="1"/>
          <p:nvPr/>
        </p:nvSpPr>
        <p:spPr>
          <a:xfrm>
            <a:off x="268799" y="1604530"/>
            <a:ext cx="4378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[1]</a:t>
            </a:r>
          </a:p>
        </p:txBody>
      </p:sp>
      <p:graphicFrame>
        <p:nvGraphicFramePr>
          <p:cNvPr id="13" name="Table 5">
            <a:extLst>
              <a:ext uri="{FF2B5EF4-FFF2-40B4-BE49-F238E27FC236}">
                <a16:creationId xmlns:a16="http://schemas.microsoft.com/office/drawing/2014/main" id="{43C1EB0D-C719-4543-A5F5-9BEF81FA7327}"/>
              </a:ext>
            </a:extLst>
          </p:cNvPr>
          <p:cNvGraphicFramePr>
            <a:graphicFrameLocks noGrp="1"/>
          </p:cNvGraphicFramePr>
          <p:nvPr>
            <p:extLst>
              <p:ext uri="{D42A27DB-BD31-4B8C-83A1-F6EECF244321}">
                <p14:modId xmlns:p14="http://schemas.microsoft.com/office/powerpoint/2010/main" val="1611807724"/>
              </p:ext>
            </p:extLst>
          </p:nvPr>
        </p:nvGraphicFramePr>
        <p:xfrm>
          <a:off x="375147" y="2066195"/>
          <a:ext cx="4666975" cy="1584960"/>
        </p:xfrm>
        <a:graphic>
          <a:graphicData uri="http://schemas.openxmlformats.org/drawingml/2006/table">
            <a:tbl>
              <a:tblPr firstRow="1" bandRow="1"/>
              <a:tblGrid>
                <a:gridCol w="4666975">
                  <a:extLst>
                    <a:ext uri="{9D8B030D-6E8A-4147-A177-3AD203B41FA5}">
                      <a16:colId xmlns:a16="http://schemas.microsoft.com/office/drawing/2014/main" val="1114976388"/>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err="1">
                          <a:solidFill>
                            <a:srgbClr val="002060"/>
                          </a:solidFill>
                          <a:latin typeface="Century Gothic" panose="020B0502020202020204" pitchFamily="34" charset="0"/>
                        </a:rPr>
                        <a:t>Mirlande</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751632"/>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Elle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630875"/>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Elle </a:t>
                      </a:r>
                      <a:r>
                        <a:rPr lang="en-GB" sz="2000" dirty="0" err="1">
                          <a:solidFill>
                            <a:srgbClr val="002060"/>
                          </a:solidFill>
                          <a:latin typeface="Century Gothic" panose="020B0502020202020204" pitchFamily="34" charset="0"/>
                        </a:rPr>
                        <a:t>chante</a:t>
                      </a:r>
                      <a:r>
                        <a:rPr lang="en-GB" sz="2000" dirty="0">
                          <a:solidFill>
                            <a:srgbClr val="002060"/>
                          </a:solidFill>
                          <a:latin typeface="Century Gothic" panose="020B0502020202020204" pitchFamily="34" charset="0"/>
                        </a:rPr>
                        <a:t> et…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035619"/>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Elle </a:t>
                      </a:r>
                      <a:r>
                        <a:rPr lang="en-GB" sz="2000" dirty="0" err="1">
                          <a:solidFill>
                            <a:srgbClr val="002060"/>
                          </a:solidFill>
                          <a:latin typeface="Century Gothic" panose="020B0502020202020204" pitchFamily="34" charset="0"/>
                        </a:rPr>
                        <a:t>habite</a:t>
                      </a:r>
                      <a:r>
                        <a:rPr lang="en-GB" sz="2000" dirty="0">
                          <a:solidFill>
                            <a:srgbClr val="002060"/>
                          </a:solidFill>
                          <a:latin typeface="Century Gothic" panose="020B0502020202020204" pitchFamily="34" charset="0"/>
                        </a:rPr>
                        <a:t>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254205"/>
                  </a:ext>
                </a:extLst>
              </a:tr>
            </a:tbl>
          </a:graphicData>
        </a:graphic>
      </p:graphicFrame>
      <p:graphicFrame>
        <p:nvGraphicFramePr>
          <p:cNvPr id="14" name="Table 5">
            <a:extLst>
              <a:ext uri="{FF2B5EF4-FFF2-40B4-BE49-F238E27FC236}">
                <a16:creationId xmlns:a16="http://schemas.microsoft.com/office/drawing/2014/main" id="{C3F97604-5106-4F5D-9C33-59029AF79CE7}"/>
              </a:ext>
            </a:extLst>
          </p:cNvPr>
          <p:cNvGraphicFramePr>
            <a:graphicFrameLocks noGrp="1"/>
          </p:cNvGraphicFramePr>
          <p:nvPr>
            <p:extLst>
              <p:ext uri="{D42A27DB-BD31-4B8C-83A1-F6EECF244321}">
                <p14:modId xmlns:p14="http://schemas.microsoft.com/office/powerpoint/2010/main" val="983664972"/>
              </p:ext>
            </p:extLst>
          </p:nvPr>
        </p:nvGraphicFramePr>
        <p:xfrm>
          <a:off x="385654" y="4553058"/>
          <a:ext cx="4666975" cy="1584960"/>
        </p:xfrm>
        <a:graphic>
          <a:graphicData uri="http://schemas.openxmlformats.org/drawingml/2006/table">
            <a:tbl>
              <a:tblPr firstRow="1" bandRow="1"/>
              <a:tblGrid>
                <a:gridCol w="4666975">
                  <a:extLst>
                    <a:ext uri="{9D8B030D-6E8A-4147-A177-3AD203B41FA5}">
                      <a16:colId xmlns:a16="http://schemas.microsoft.com/office/drawing/2014/main" val="1114976388"/>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les </a:t>
                      </a:r>
                      <a:r>
                        <a:rPr lang="en-GB" sz="2000" dirty="0" err="1">
                          <a:solidFill>
                            <a:srgbClr val="002060"/>
                          </a:solidFill>
                          <a:latin typeface="Century Gothic" panose="020B0502020202020204" pitchFamily="34" charset="0"/>
                        </a:rPr>
                        <a:t>dimanches</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751632"/>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étudiant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intéressant</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630875"/>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à </a:t>
                      </a:r>
                      <a:r>
                        <a:rPr lang="en-GB" sz="2000" dirty="0" err="1">
                          <a:solidFill>
                            <a:srgbClr val="002060"/>
                          </a:solidFill>
                          <a:latin typeface="Century Gothic" panose="020B0502020202020204" pitchFamily="34" charset="0"/>
                        </a:rPr>
                        <a:t>Chambellan</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035619"/>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français</a:t>
                      </a:r>
                      <a:r>
                        <a:rPr lang="en-GB" sz="2000" dirty="0">
                          <a:solidFill>
                            <a:srgbClr val="002060"/>
                          </a:solidFill>
                          <a:latin typeface="Century Gothic" panose="020B0502020202020204" pitchFamily="34" charset="0"/>
                        </a:rPr>
                        <a:t> et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allemand</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254205"/>
                  </a:ext>
                </a:extLst>
              </a:tr>
            </a:tbl>
          </a:graphicData>
        </a:graphic>
      </p:graphicFrame>
      <p:sp>
        <p:nvSpPr>
          <p:cNvPr id="16" name="Rectangle 15">
            <a:extLst>
              <a:ext uri="{FF2B5EF4-FFF2-40B4-BE49-F238E27FC236}">
                <a16:creationId xmlns:a16="http://schemas.microsoft.com/office/drawing/2014/main" id="{AE82EAF4-2092-4770-AA9D-1C195B386848}"/>
              </a:ext>
            </a:extLst>
          </p:cNvPr>
          <p:cNvSpPr/>
          <p:nvPr/>
        </p:nvSpPr>
        <p:spPr>
          <a:xfrm>
            <a:off x="6947693" y="1574550"/>
            <a:ext cx="4879670" cy="2219929"/>
          </a:xfrm>
          <a:prstGeom prst="rect">
            <a:avLst/>
          </a:prstGeom>
          <a:noFill/>
          <a:ln w="25400" cap="flat" cmpd="sng" algn="ctr">
            <a:solidFill>
              <a:srgbClr val="002060"/>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359A0157-5BED-4887-8968-8AE10A979001}"/>
              </a:ext>
            </a:extLst>
          </p:cNvPr>
          <p:cNvSpPr txBox="1"/>
          <p:nvPr/>
        </p:nvSpPr>
        <p:spPr>
          <a:xfrm>
            <a:off x="6947692" y="1574550"/>
            <a:ext cx="2862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[1]</a:t>
            </a:r>
          </a:p>
        </p:txBody>
      </p:sp>
      <p:graphicFrame>
        <p:nvGraphicFramePr>
          <p:cNvPr id="18" name="Table 5">
            <a:extLst>
              <a:ext uri="{FF2B5EF4-FFF2-40B4-BE49-F238E27FC236}">
                <a16:creationId xmlns:a16="http://schemas.microsoft.com/office/drawing/2014/main" id="{90CDCAB5-6B59-449A-9173-E68AFFCD3912}"/>
              </a:ext>
            </a:extLst>
          </p:cNvPr>
          <p:cNvGraphicFramePr>
            <a:graphicFrameLocks noGrp="1"/>
          </p:cNvGraphicFramePr>
          <p:nvPr>
            <p:extLst>
              <p:ext uri="{D42A27DB-BD31-4B8C-83A1-F6EECF244321}">
                <p14:modId xmlns:p14="http://schemas.microsoft.com/office/powerpoint/2010/main" val="1535887378"/>
              </p:ext>
            </p:extLst>
          </p:nvPr>
        </p:nvGraphicFramePr>
        <p:xfrm>
          <a:off x="7054040" y="2036215"/>
          <a:ext cx="4666975" cy="1584960"/>
        </p:xfrm>
        <a:graphic>
          <a:graphicData uri="http://schemas.openxmlformats.org/drawingml/2006/table">
            <a:tbl>
              <a:tblPr firstRow="1" bandRow="1"/>
              <a:tblGrid>
                <a:gridCol w="4666975">
                  <a:extLst>
                    <a:ext uri="{9D8B030D-6E8A-4147-A177-3AD203B41FA5}">
                      <a16:colId xmlns:a16="http://schemas.microsoft.com/office/drawing/2014/main" val="1114976388"/>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elle</a:t>
                      </a:r>
                      <a:r>
                        <a:rPr lang="en-GB" sz="2000" dirty="0">
                          <a:solidFill>
                            <a:srgbClr val="002060"/>
                          </a:solidFill>
                          <a:latin typeface="Century Gothic" panose="020B0502020202020204" pitchFamily="34" charset="0"/>
                        </a:rPr>
                        <a:t> danse </a:t>
                      </a:r>
                      <a:r>
                        <a:rPr lang="en-GB" sz="2000" dirty="0" err="1">
                          <a:solidFill>
                            <a:srgbClr val="002060"/>
                          </a:solidFill>
                          <a:latin typeface="Century Gothic" panose="020B0502020202020204" pitchFamily="34" charset="0"/>
                        </a:rPr>
                        <a:t>souvent</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751632"/>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à Grand-Boucan.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630875"/>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grande</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035619"/>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étudiante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indépendante</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254205"/>
                  </a:ext>
                </a:extLst>
              </a:tr>
            </a:tbl>
          </a:graphicData>
        </a:graphic>
      </p:graphicFrame>
      <p:graphicFrame>
        <p:nvGraphicFramePr>
          <p:cNvPr id="19" name="Table 5">
            <a:extLst>
              <a:ext uri="{FF2B5EF4-FFF2-40B4-BE49-F238E27FC236}">
                <a16:creationId xmlns:a16="http://schemas.microsoft.com/office/drawing/2014/main" id="{6CA3F414-D43C-4574-98F4-623DFBF735A4}"/>
              </a:ext>
            </a:extLst>
          </p:cNvPr>
          <p:cNvGraphicFramePr>
            <a:graphicFrameLocks noGrp="1"/>
          </p:cNvGraphicFramePr>
          <p:nvPr>
            <p:extLst>
              <p:ext uri="{D42A27DB-BD31-4B8C-83A1-F6EECF244321}">
                <p14:modId xmlns:p14="http://schemas.microsoft.com/office/powerpoint/2010/main" val="995633665"/>
              </p:ext>
            </p:extLst>
          </p:nvPr>
        </p:nvGraphicFramePr>
        <p:xfrm>
          <a:off x="7104068" y="4515230"/>
          <a:ext cx="4666975" cy="1584960"/>
        </p:xfrm>
        <a:graphic>
          <a:graphicData uri="http://schemas.openxmlformats.org/drawingml/2006/table">
            <a:tbl>
              <a:tblPr firstRow="1" bandRow="1"/>
              <a:tblGrid>
                <a:gridCol w="4666975">
                  <a:extLst>
                    <a:ext uri="{9D8B030D-6E8A-4147-A177-3AD203B41FA5}">
                      <a16:colId xmlns:a16="http://schemas.microsoft.com/office/drawing/2014/main" val="1114976388"/>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Jean...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751632"/>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chante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630875"/>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Il danse </a:t>
                      </a:r>
                      <a:r>
                        <a:rPr lang="en-GB" sz="2000" dirty="0" err="1">
                          <a:solidFill>
                            <a:srgbClr val="002060"/>
                          </a:solidFill>
                          <a:latin typeface="Century Gothic" panose="020B0502020202020204" pitchFamily="34" charset="0"/>
                        </a:rPr>
                        <a:t>souvent</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035619"/>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habite</a:t>
                      </a:r>
                      <a:r>
                        <a:rPr lang="en-GB" sz="20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254205"/>
                  </a:ext>
                </a:extLst>
              </a:tr>
            </a:tbl>
          </a:graphicData>
        </a:graphic>
      </p:graphicFrame>
      <p:sp>
        <p:nvSpPr>
          <p:cNvPr id="20" name="TextBox 19">
            <a:extLst>
              <a:ext uri="{FF2B5EF4-FFF2-40B4-BE49-F238E27FC236}">
                <a16:creationId xmlns:a16="http://schemas.microsoft.com/office/drawing/2014/main" id="{63068A6A-E867-4242-8962-9F48B9780F8F}"/>
              </a:ext>
            </a:extLst>
          </p:cNvPr>
          <p:cNvSpPr txBox="1"/>
          <p:nvPr/>
        </p:nvSpPr>
        <p:spPr>
          <a:xfrm>
            <a:off x="6997720" y="4009367"/>
            <a:ext cx="2862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[2]</a:t>
            </a:r>
          </a:p>
        </p:txBody>
      </p:sp>
      <p:sp>
        <p:nvSpPr>
          <p:cNvPr id="28" name="TextBox 27">
            <a:extLst>
              <a:ext uri="{FF2B5EF4-FFF2-40B4-BE49-F238E27FC236}">
                <a16:creationId xmlns:a16="http://schemas.microsoft.com/office/drawing/2014/main" id="{3E10650A-71F5-41FE-9EDB-41FB68C8C74C}"/>
              </a:ext>
            </a:extLst>
          </p:cNvPr>
          <p:cNvSpPr txBox="1"/>
          <p:nvPr/>
        </p:nvSpPr>
        <p:spPr>
          <a:xfrm>
            <a:off x="222989" y="4026722"/>
            <a:ext cx="2862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[2]</a:t>
            </a:r>
          </a:p>
        </p:txBody>
      </p:sp>
      <p:sp>
        <p:nvSpPr>
          <p:cNvPr id="29" name="Rectangle 28">
            <a:extLst>
              <a:ext uri="{FF2B5EF4-FFF2-40B4-BE49-F238E27FC236}">
                <a16:creationId xmlns:a16="http://schemas.microsoft.com/office/drawing/2014/main" id="{5FD509FE-89EE-49A5-816B-C2609B8CC3DC}"/>
              </a:ext>
            </a:extLst>
          </p:cNvPr>
          <p:cNvSpPr/>
          <p:nvPr/>
        </p:nvSpPr>
        <p:spPr>
          <a:xfrm>
            <a:off x="6997721" y="4053565"/>
            <a:ext cx="4879670" cy="2219929"/>
          </a:xfrm>
          <a:prstGeom prst="rect">
            <a:avLst/>
          </a:prstGeom>
          <a:noFill/>
          <a:ln w="25400" cap="flat" cmpd="sng" algn="ctr">
            <a:solidFill>
              <a:srgbClr val="002060"/>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73FBAE9D-CFDE-4249-9158-5DDB44D5DDFB}"/>
              </a:ext>
            </a:extLst>
          </p:cNvPr>
          <p:cNvSpPr/>
          <p:nvPr/>
        </p:nvSpPr>
        <p:spPr>
          <a:xfrm>
            <a:off x="268799" y="4067745"/>
            <a:ext cx="4879670" cy="2219929"/>
          </a:xfrm>
          <a:prstGeom prst="rect">
            <a:avLst/>
          </a:prstGeom>
          <a:noFill/>
          <a:ln w="25400" cap="flat" cmpd="sng" algn="ctr">
            <a:solidFill>
              <a:srgbClr val="002060"/>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9" name="CustomShape 3">
            <a:extLst>
              <a:ext uri="{FF2B5EF4-FFF2-40B4-BE49-F238E27FC236}">
                <a16:creationId xmlns:a16="http://schemas.microsoft.com/office/drawing/2014/main" id="{4CFD4998-1097-4593-8C95-88F6F99CE0A7}"/>
              </a:ext>
            </a:extLst>
          </p:cNvPr>
          <p:cNvSpPr/>
          <p:nvPr/>
        </p:nvSpPr>
        <p:spPr>
          <a:xfrm>
            <a:off x="10538085" y="905449"/>
            <a:ext cx="1642875"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0" name="Google Shape;164;p2" descr="Speech Icon, Voice, Talking, Audio, Speech">
            <a:extLst>
              <a:ext uri="{FF2B5EF4-FFF2-40B4-BE49-F238E27FC236}">
                <a16:creationId xmlns:a16="http://schemas.microsoft.com/office/drawing/2014/main" id="{FCAE9FC7-DBC8-4EAF-BBA8-A6815B690B63}"/>
              </a:ext>
            </a:extLst>
          </p:cNvPr>
          <p:cNvPicPr preferRelativeResize="0"/>
          <p:nvPr/>
        </p:nvPicPr>
        <p:blipFill rotWithShape="1">
          <a:blip r:embed="rId3">
            <a:alphaModFix/>
          </a:blip>
          <a:srcRect/>
          <a:stretch/>
        </p:blipFill>
        <p:spPr>
          <a:xfrm>
            <a:off x="11332931" y="91194"/>
            <a:ext cx="776168" cy="776168"/>
          </a:xfrm>
          <a:prstGeom prst="rect">
            <a:avLst/>
          </a:prstGeom>
          <a:noFill/>
          <a:ln>
            <a:noFill/>
          </a:ln>
        </p:spPr>
      </p:pic>
      <p:sp>
        <p:nvSpPr>
          <p:cNvPr id="5" name="Rectangle 4">
            <a:extLst>
              <a:ext uri="{FF2B5EF4-FFF2-40B4-BE49-F238E27FC236}">
                <a16:creationId xmlns:a16="http://schemas.microsoft.com/office/drawing/2014/main" id="{F436A9C8-298F-46D1-BF06-CEAE672DB6DC}"/>
              </a:ext>
            </a:extLst>
          </p:cNvPr>
          <p:cNvSpPr/>
          <p:nvPr/>
        </p:nvSpPr>
        <p:spPr>
          <a:xfrm>
            <a:off x="193009" y="1484026"/>
            <a:ext cx="5021319" cy="49393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580B7790-7E3C-495E-A7E1-90BB5D845811}"/>
              </a:ext>
            </a:extLst>
          </p:cNvPr>
          <p:cNvSpPr/>
          <p:nvPr/>
        </p:nvSpPr>
        <p:spPr>
          <a:xfrm>
            <a:off x="6901881" y="1492213"/>
            <a:ext cx="5021319" cy="49393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0250465"/>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2519</TotalTime>
  <Words>2427</Words>
  <Application>Microsoft Office PowerPoint</Application>
  <PresentationFormat>Widescreen</PresentationFormat>
  <Paragraphs>420</Paragraphs>
  <Slides>12</Slides>
  <Notes>12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vt:i4>
      </vt:variant>
    </vt:vector>
  </HeadingPairs>
  <TitlesOfParts>
    <vt:vector size="24" baseType="lpstr">
      <vt:lpstr>Arial</vt:lpstr>
      <vt:lpstr>Calibri</vt:lpstr>
      <vt:lpstr>Century Gothic</vt:lpstr>
      <vt:lpstr>Eras Demi ITC</vt:lpstr>
      <vt:lpstr>Georgia</vt:lpstr>
      <vt:lpstr>Modern Love</vt:lpstr>
      <vt:lpstr>Segoe Print</vt:lpstr>
      <vt:lpstr>Symbol</vt:lpstr>
      <vt:lpstr>Wingdings</vt:lpstr>
      <vt:lpstr>1_Office Theme</vt:lpstr>
      <vt:lpstr>Office Theme</vt:lpstr>
      <vt:lpstr>2_Office Theme</vt:lpstr>
      <vt:lpstr>Describing me and others </vt:lpstr>
      <vt:lpstr>Follow up 1: [an|en]</vt:lpstr>
      <vt:lpstr>Follow up 2:</vt:lpstr>
      <vt:lpstr>Follow up 3:</vt:lpstr>
      <vt:lpstr>Follow up 4:</vt:lpstr>
      <vt:lpstr>Follow up 5: </vt:lpstr>
      <vt:lpstr>vocabulaire</vt:lpstr>
      <vt:lpstr>vocabulaire</vt:lpstr>
      <vt:lpstr>handout</vt:lpstr>
      <vt:lpstr>handout</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62</cp:revision>
  <dcterms:created xsi:type="dcterms:W3CDTF">2021-06-12T06:20:35Z</dcterms:created>
  <dcterms:modified xsi:type="dcterms:W3CDTF">2023-07-07T10:41:47Z</dcterms:modified>
</cp:coreProperties>
</file>