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7" r:id="rId3"/>
  </p:sldMasterIdLst>
  <p:notesMasterIdLst>
    <p:notesMasterId r:id="rId16"/>
  </p:notesMasterIdLst>
  <p:sldIdLst>
    <p:sldId id="257" r:id="rId4"/>
    <p:sldId id="518" r:id="rId5"/>
    <p:sldId id="519" r:id="rId6"/>
    <p:sldId id="296" r:id="rId7"/>
    <p:sldId id="298" r:id="rId8"/>
    <p:sldId id="297" r:id="rId9"/>
    <p:sldId id="357" r:id="rId10"/>
    <p:sldId id="514" r:id="rId11"/>
    <p:sldId id="363" r:id="rId12"/>
    <p:sldId id="364" r:id="rId13"/>
    <p:sldId id="517" r:id="rId14"/>
    <p:sldId id="51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3F3"/>
    <a:srgbClr val="00B05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D1FF8B-E77C-4991-8261-83CF2183651C}" v="24" dt="2022-08-19T15:24:54.3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0719" autoAdjust="0"/>
  </p:normalViewPr>
  <p:slideViewPr>
    <p:cSldViewPr snapToGrid="0">
      <p:cViewPr varScale="1">
        <p:scale>
          <a:sx n="82" d="100"/>
          <a:sy n="82" d="100"/>
        </p:scale>
        <p:origin x="600" y="77"/>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Dawes" userId="fe899cd594ff6f3a" providerId="LiveId" clId="{5DD1FF8B-E77C-4991-8261-83CF2183651C}"/>
    <pc:docChg chg="custSel addSld delSld modSld delMainMaster">
      <pc:chgData name="Tom Dawes" userId="fe899cd594ff6f3a" providerId="LiveId" clId="{5DD1FF8B-E77C-4991-8261-83CF2183651C}" dt="2022-08-19T15:24:54.304" v="28"/>
      <pc:docMkLst>
        <pc:docMk/>
      </pc:docMkLst>
      <pc:sldChg chg="add del">
        <pc:chgData name="Tom Dawes" userId="fe899cd594ff6f3a" providerId="LiveId" clId="{5DD1FF8B-E77C-4991-8261-83CF2183651C}" dt="2022-08-19T15:21:21.563" v="1"/>
        <pc:sldMkLst>
          <pc:docMk/>
          <pc:sldMk cId="2762396867" sldId="310"/>
        </pc:sldMkLst>
      </pc:sldChg>
      <pc:sldChg chg="modSp add del mod">
        <pc:chgData name="Tom Dawes" userId="fe899cd594ff6f3a" providerId="LiveId" clId="{5DD1FF8B-E77C-4991-8261-83CF2183651C}" dt="2022-08-19T15:22:29.155" v="4" actId="27636"/>
        <pc:sldMkLst>
          <pc:docMk/>
          <pc:sldMk cId="739556303" sldId="357"/>
        </pc:sldMkLst>
        <pc:spChg chg="mod">
          <ac:chgData name="Tom Dawes" userId="fe899cd594ff6f3a" providerId="LiveId" clId="{5DD1FF8B-E77C-4991-8261-83CF2183651C}" dt="2022-08-19T15:22:29.155" v="4" actId="27636"/>
          <ac:spMkLst>
            <pc:docMk/>
            <pc:sldMk cId="739556303" sldId="357"/>
            <ac:spMk id="3" creationId="{41CFC2B9-E651-4F49-9EBC-A81A35066537}"/>
          </ac:spMkLst>
        </pc:spChg>
      </pc:sldChg>
      <pc:sldChg chg="del">
        <pc:chgData name="Tom Dawes" userId="fe899cd594ff6f3a" providerId="LiveId" clId="{5DD1FF8B-E77C-4991-8261-83CF2183651C}" dt="2022-08-19T15:22:31.921" v="6" actId="47"/>
        <pc:sldMkLst>
          <pc:docMk/>
          <pc:sldMk cId="2306822706" sldId="365"/>
        </pc:sldMkLst>
      </pc:sldChg>
      <pc:sldChg chg="add del">
        <pc:chgData name="Tom Dawes" userId="fe899cd594ff6f3a" providerId="LiveId" clId="{5DD1FF8B-E77C-4991-8261-83CF2183651C}" dt="2022-08-19T15:21:21.563" v="1"/>
        <pc:sldMkLst>
          <pc:docMk/>
          <pc:sldMk cId="0" sldId="513"/>
        </pc:sldMkLst>
      </pc:sldChg>
      <pc:sldChg chg="modSp add mod modAnim">
        <pc:chgData name="Tom Dawes" userId="fe899cd594ff6f3a" providerId="LiveId" clId="{5DD1FF8B-E77C-4991-8261-83CF2183651C}" dt="2022-08-19T15:24:54.304" v="28"/>
        <pc:sldMkLst>
          <pc:docMk/>
          <pc:sldMk cId="912549915" sldId="514"/>
        </pc:sldMkLst>
        <pc:spChg chg="mod">
          <ac:chgData name="Tom Dawes" userId="fe899cd594ff6f3a" providerId="LiveId" clId="{5DD1FF8B-E77C-4991-8261-83CF2183651C}" dt="2022-08-19T15:22:29.310" v="5" actId="27636"/>
          <ac:spMkLst>
            <pc:docMk/>
            <pc:sldMk cId="912549915" sldId="514"/>
            <ac:spMk id="3" creationId="{41CFC2B9-E651-4F49-9EBC-A81A35066537}"/>
          </ac:spMkLst>
        </pc:spChg>
      </pc:sldChg>
      <pc:sldChg chg="add">
        <pc:chgData name="Tom Dawes" userId="fe899cd594ff6f3a" providerId="LiveId" clId="{5DD1FF8B-E77C-4991-8261-83CF2183651C}" dt="2022-08-19T15:22:38.975" v="7"/>
        <pc:sldMkLst>
          <pc:docMk/>
          <pc:sldMk cId="1719575035" sldId="516"/>
        </pc:sldMkLst>
      </pc:sldChg>
      <pc:sldChg chg="add">
        <pc:chgData name="Tom Dawes" userId="fe899cd594ff6f3a" providerId="LiveId" clId="{5DD1FF8B-E77C-4991-8261-83CF2183651C}" dt="2022-08-19T15:22:38.975" v="7"/>
        <pc:sldMkLst>
          <pc:docMk/>
          <pc:sldMk cId="3292027593" sldId="517"/>
        </pc:sldMkLst>
      </pc:sldChg>
      <pc:sldMasterChg chg="del delSldLayout">
        <pc:chgData name="Tom Dawes" userId="fe899cd594ff6f3a" providerId="LiveId" clId="{5DD1FF8B-E77C-4991-8261-83CF2183651C}" dt="2022-08-19T15:21:19.660" v="0" actId="47"/>
        <pc:sldMasterMkLst>
          <pc:docMk/>
          <pc:sldMasterMk cId="3214328137" sldId="2147483672"/>
        </pc:sldMasterMkLst>
        <pc:sldLayoutChg chg="del">
          <pc:chgData name="Tom Dawes" userId="fe899cd594ff6f3a" providerId="LiveId" clId="{5DD1FF8B-E77C-4991-8261-83CF2183651C}" dt="2022-08-19T15:21:19.660" v="0" actId="47"/>
          <pc:sldLayoutMkLst>
            <pc:docMk/>
            <pc:sldMasterMk cId="3214328137" sldId="2147483672"/>
            <pc:sldLayoutMk cId="1724287828" sldId="2147483673"/>
          </pc:sldLayoutMkLst>
        </pc:sldLayoutChg>
        <pc:sldLayoutChg chg="del">
          <pc:chgData name="Tom Dawes" userId="fe899cd594ff6f3a" providerId="LiveId" clId="{5DD1FF8B-E77C-4991-8261-83CF2183651C}" dt="2022-08-19T15:21:19.660" v="0" actId="47"/>
          <pc:sldLayoutMkLst>
            <pc:docMk/>
            <pc:sldMasterMk cId="3214328137" sldId="2147483672"/>
            <pc:sldLayoutMk cId="915003078" sldId="2147483674"/>
          </pc:sldLayoutMkLst>
        </pc:sldLayoutChg>
        <pc:sldLayoutChg chg="del">
          <pc:chgData name="Tom Dawes" userId="fe899cd594ff6f3a" providerId="LiveId" clId="{5DD1FF8B-E77C-4991-8261-83CF2183651C}" dt="2022-08-19T15:21:19.660" v="0" actId="47"/>
          <pc:sldLayoutMkLst>
            <pc:docMk/>
            <pc:sldMasterMk cId="3214328137" sldId="2147483672"/>
            <pc:sldLayoutMk cId="1851225338" sldId="2147483675"/>
          </pc:sldLayoutMkLst>
        </pc:sldLayoutChg>
        <pc:sldLayoutChg chg="del">
          <pc:chgData name="Tom Dawes" userId="fe899cd594ff6f3a" providerId="LiveId" clId="{5DD1FF8B-E77C-4991-8261-83CF2183651C}" dt="2022-08-19T15:21:19.660" v="0" actId="47"/>
          <pc:sldLayoutMkLst>
            <pc:docMk/>
            <pc:sldMasterMk cId="3214328137" sldId="2147483672"/>
            <pc:sldLayoutMk cId="3281501228" sldId="2147483676"/>
          </pc:sldLayoutMkLst>
        </pc:sldLayoutChg>
        <pc:sldLayoutChg chg="del">
          <pc:chgData name="Tom Dawes" userId="fe899cd594ff6f3a" providerId="LiveId" clId="{5DD1FF8B-E77C-4991-8261-83CF2183651C}" dt="2022-08-19T15:21:19.660" v="0" actId="47"/>
          <pc:sldLayoutMkLst>
            <pc:docMk/>
            <pc:sldMasterMk cId="3214328137" sldId="2147483672"/>
            <pc:sldLayoutMk cId="379081066" sldId="2147483677"/>
          </pc:sldLayoutMkLst>
        </pc:sldLayoutChg>
        <pc:sldLayoutChg chg="del">
          <pc:chgData name="Tom Dawes" userId="fe899cd594ff6f3a" providerId="LiveId" clId="{5DD1FF8B-E77C-4991-8261-83CF2183651C}" dt="2022-08-19T15:21:19.660" v="0" actId="47"/>
          <pc:sldLayoutMkLst>
            <pc:docMk/>
            <pc:sldMasterMk cId="3214328137" sldId="2147483672"/>
            <pc:sldLayoutMk cId="33669230" sldId="2147483678"/>
          </pc:sldLayoutMkLst>
        </pc:sldLayoutChg>
        <pc:sldLayoutChg chg="del">
          <pc:chgData name="Tom Dawes" userId="fe899cd594ff6f3a" providerId="LiveId" clId="{5DD1FF8B-E77C-4991-8261-83CF2183651C}" dt="2022-08-19T15:21:19.660" v="0" actId="47"/>
          <pc:sldLayoutMkLst>
            <pc:docMk/>
            <pc:sldMasterMk cId="3214328137" sldId="2147483672"/>
            <pc:sldLayoutMk cId="1423037786" sldId="2147483679"/>
          </pc:sldLayoutMkLst>
        </pc:sldLayoutChg>
        <pc:sldLayoutChg chg="del">
          <pc:chgData name="Tom Dawes" userId="fe899cd594ff6f3a" providerId="LiveId" clId="{5DD1FF8B-E77C-4991-8261-83CF2183651C}" dt="2022-08-19T15:21:19.660" v="0" actId="47"/>
          <pc:sldLayoutMkLst>
            <pc:docMk/>
            <pc:sldMasterMk cId="3214328137" sldId="2147483672"/>
            <pc:sldLayoutMk cId="1160521168" sldId="2147483680"/>
          </pc:sldLayoutMkLst>
        </pc:sldLayoutChg>
        <pc:sldLayoutChg chg="del">
          <pc:chgData name="Tom Dawes" userId="fe899cd594ff6f3a" providerId="LiveId" clId="{5DD1FF8B-E77C-4991-8261-83CF2183651C}" dt="2022-08-19T15:21:19.660" v="0" actId="47"/>
          <pc:sldLayoutMkLst>
            <pc:docMk/>
            <pc:sldMasterMk cId="3214328137" sldId="2147483672"/>
            <pc:sldLayoutMk cId="2944330408" sldId="2147483681"/>
          </pc:sldLayoutMkLst>
        </pc:sldLayoutChg>
        <pc:sldLayoutChg chg="del">
          <pc:chgData name="Tom Dawes" userId="fe899cd594ff6f3a" providerId="LiveId" clId="{5DD1FF8B-E77C-4991-8261-83CF2183651C}" dt="2022-08-19T15:21:19.660" v="0" actId="47"/>
          <pc:sldLayoutMkLst>
            <pc:docMk/>
            <pc:sldMasterMk cId="3214328137" sldId="2147483672"/>
            <pc:sldLayoutMk cId="3518750000" sldId="2147483682"/>
          </pc:sldLayoutMkLst>
        </pc:sldLayoutChg>
        <pc:sldLayoutChg chg="del">
          <pc:chgData name="Tom Dawes" userId="fe899cd594ff6f3a" providerId="LiveId" clId="{5DD1FF8B-E77C-4991-8261-83CF2183651C}" dt="2022-08-19T15:21:19.660" v="0" actId="47"/>
          <pc:sldLayoutMkLst>
            <pc:docMk/>
            <pc:sldMasterMk cId="3214328137" sldId="2147483672"/>
            <pc:sldLayoutMk cId="2432927260" sldId="214748368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5C53-773C-49EE-98CA-2C16F81F252F}" type="datetimeFigureOut">
              <a:rPr lang="en-GB" smtClean="0"/>
              <a:t>07/07/2023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0CC9-DEA3-4A63-A921-D94C06607CC8}" type="slidenum">
              <a:rPr lang="en-GB" smtClean="0"/>
              <a:t>‹#›</a:t>
            </a:fld>
            <a:endParaRPr lang="en-GB"/>
          </a:p>
        </p:txBody>
      </p:sp>
    </p:spTree>
    <p:extLst>
      <p:ext uri="{BB962C8B-B14F-4D97-AF65-F5344CB8AC3E}">
        <p14:creationId xmlns:p14="http://schemas.microsoft.com/office/powerpoint/2010/main" val="158270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800" dirty="0"/>
              <a:t>Artwork by Steve Clarke. Pronoun pictures from NCELP (www.ncelp.org). All additional pictures selected from </a:t>
            </a:r>
            <a:r>
              <a:rPr lang="en-GB" sz="1800" dirty="0" err="1"/>
              <a:t>Pixabay</a:t>
            </a:r>
            <a:r>
              <a:rPr lang="en-GB" sz="1800" dirty="0"/>
              <a:t> and are available under a Creative Commons license, no attribution required.</a:t>
            </a:r>
          </a:p>
          <a:p>
            <a:pPr marL="0" lvl="0" indent="0" algn="l" rtl="0">
              <a:spcBef>
                <a:spcPts val="0"/>
              </a:spcBef>
              <a:spcAft>
                <a:spcPts val="0"/>
              </a:spcAft>
              <a:buNone/>
            </a:pPr>
            <a:endParaRPr lang="en-GB" sz="1800" dirty="0">
              <a:effectLst/>
              <a:latin typeface="Calibri" panose="020F0502020204030204" pitchFamily="34" charset="0"/>
              <a:ea typeface="Calibri" panose="020F0502020204030204" pitchFamily="34" charset="0"/>
            </a:endParaRPr>
          </a:p>
          <a:p>
            <a:pPr marL="216000" indent="-216000">
              <a:lnSpc>
                <a:spcPct val="100000"/>
              </a:lnSpc>
            </a:pPr>
            <a:r>
              <a:rPr lang="en-GB" sz="2000" b="1" strike="noStrike" spc="-1" dirty="0">
                <a:solidFill>
                  <a:srgbClr val="002060"/>
                </a:solidFill>
                <a:latin typeface="Century Gothic"/>
                <a:ea typeface="Century Gothic"/>
              </a:rPr>
              <a:t>Phonics:  revisit [a] and [</a:t>
            </a:r>
            <a:r>
              <a:rPr lang="en-GB" sz="2000" b="1" strike="noStrike" spc="-1" dirty="0" err="1">
                <a:solidFill>
                  <a:srgbClr val="002060"/>
                </a:solidFill>
                <a:latin typeface="Century Gothic"/>
                <a:ea typeface="Century Gothic"/>
              </a:rPr>
              <a:t>an|en</a:t>
            </a:r>
            <a:r>
              <a:rPr lang="en-GB" sz="2000" b="1" strike="noStrike" spc="-1" dirty="0">
                <a:solidFill>
                  <a:srgbClr val="002060"/>
                </a:solidFill>
                <a:latin typeface="Century Gothic"/>
                <a:ea typeface="Century Gothic"/>
              </a:rPr>
              <a:t>] </a:t>
            </a:r>
            <a:r>
              <a:rPr lang="fr-FR" sz="2000" b="0" i="1" strike="noStrike" spc="-1" dirty="0">
                <a:solidFill>
                  <a:srgbClr val="002060"/>
                </a:solidFill>
                <a:latin typeface="Century Gothic"/>
                <a:ea typeface="Century Gothic"/>
              </a:rPr>
              <a:t>banane [&gt;5000] enfant [126] maman [2168]</a:t>
            </a:r>
            <a:endParaRPr lang="en-GB" sz="1800" b="0" strike="noStrike" spc="-1" dirty="0">
              <a:latin typeface="Arial"/>
            </a:endParaRPr>
          </a:p>
          <a:p>
            <a:pPr marL="0" indent="-216000">
              <a:lnSpc>
                <a:spcPct val="100000"/>
              </a:lnSpc>
            </a:pPr>
            <a:endParaRPr lang="it-IT" sz="1800" b="1" strike="noStrike" spc="-1" dirty="0">
              <a:solidFill>
                <a:srgbClr val="002060"/>
              </a:solidFill>
              <a:latin typeface="Century Gothic"/>
              <a:ea typeface="Century Gothic"/>
            </a:endParaRPr>
          </a:p>
          <a:p>
            <a:pPr marL="0" marR="0" lvl="0" indent="-216000" algn="l" defTabSz="914400" rtl="0" eaLnBrk="1" fontAlgn="auto" latinLnBrk="0" hangingPunct="1">
              <a:lnSpc>
                <a:spcPct val="100000"/>
              </a:lnSpc>
              <a:spcBef>
                <a:spcPts val="0"/>
              </a:spcBef>
              <a:spcAft>
                <a:spcPts val="0"/>
              </a:spcAft>
              <a:buClrTx/>
              <a:buSzTx/>
              <a:buFontTx/>
              <a:buNone/>
              <a:tabLst/>
              <a:defRPr/>
            </a:pPr>
            <a:r>
              <a:rPr lang="it-IT" sz="1800" b="1" strike="noStrike" spc="-1" dirty="0">
                <a:solidFill>
                  <a:srgbClr val="002060"/>
                </a:solidFill>
                <a:latin typeface="Century Gothic"/>
                <a:ea typeface="Century Gothic"/>
              </a:rPr>
              <a:t>Vocabulary </a:t>
            </a:r>
            <a:r>
              <a:rPr lang="it-IT" sz="1800" b="0" strike="noStrike" spc="-1" dirty="0">
                <a:solidFill>
                  <a:srgbClr val="002060"/>
                </a:solidFill>
                <a:latin typeface="Century Gothic"/>
                <a:ea typeface="Century Gothic"/>
              </a:rPr>
              <a:t>(new words in </a:t>
            </a:r>
            <a:r>
              <a:rPr lang="it-IT" sz="1800" b="1" strike="noStrike" spc="-1" dirty="0">
                <a:solidFill>
                  <a:srgbClr val="002060"/>
                </a:solidFill>
                <a:latin typeface="Century Gothic"/>
                <a:ea typeface="Century Gothic"/>
              </a:rPr>
              <a:t>bold</a:t>
            </a:r>
            <a:r>
              <a:rPr lang="it-IT" sz="1800" b="0" strike="noStrike" spc="-1" dirty="0">
                <a:solidFill>
                  <a:srgbClr val="002060"/>
                </a:solidFill>
                <a:latin typeface="Century Gothic"/>
                <a:ea typeface="Century Gothic"/>
              </a:rPr>
              <a:t>): </a:t>
            </a:r>
            <a:r>
              <a:rPr lang="fr-FR" sz="1800" b="1" strike="noStrike" spc="-1" dirty="0">
                <a:latin typeface="Arial"/>
              </a:rPr>
              <a:t>sommes </a:t>
            </a:r>
            <a:r>
              <a:rPr lang="fr-FR" sz="1800" b="0" strike="noStrike" spc="-1" dirty="0">
                <a:latin typeface="Arial"/>
              </a:rPr>
              <a:t>[5] </a:t>
            </a:r>
            <a:r>
              <a:rPr lang="fr-FR" sz="1800" b="1" strike="noStrike" spc="-1" dirty="0">
                <a:latin typeface="Arial"/>
              </a:rPr>
              <a:t>nous </a:t>
            </a:r>
            <a:r>
              <a:rPr lang="fr-FR" sz="1800" b="0" strike="noStrike" spc="-1" dirty="0">
                <a:latin typeface="Arial"/>
              </a:rPr>
              <a:t>[31] </a:t>
            </a:r>
            <a:r>
              <a:rPr lang="fr-FR" sz="1800" b="1" strike="noStrike" spc="-1" dirty="0">
                <a:latin typeface="Arial"/>
              </a:rPr>
              <a:t>allemand </a:t>
            </a:r>
            <a:r>
              <a:rPr lang="fr-FR" sz="1800" b="0" strike="noStrike" spc="-1" dirty="0">
                <a:latin typeface="Arial"/>
              </a:rPr>
              <a:t>[844] </a:t>
            </a:r>
            <a:r>
              <a:rPr lang="fr-FR" sz="1800" b="1" strike="noStrike" spc="-1" dirty="0">
                <a:latin typeface="Arial"/>
              </a:rPr>
              <a:t>espagnol </a:t>
            </a:r>
            <a:r>
              <a:rPr lang="fr-FR" sz="1800" b="0" strike="noStrike" spc="-1" dirty="0">
                <a:latin typeface="Arial"/>
              </a:rPr>
              <a:t>[1666] amusant [4695] calme [1731] différent [350] difficile [296] facile [822] important [215] indépendant [954] jeune [152]</a:t>
            </a:r>
          </a:p>
          <a:p>
            <a:pPr marL="0" marR="0" lvl="0" indent="-216000" algn="l" defTabSz="914400" rtl="0" eaLnBrk="1" fontAlgn="auto" latinLnBrk="0" hangingPunct="1">
              <a:lnSpc>
                <a:spcPct val="100000"/>
              </a:lnSpc>
              <a:spcBef>
                <a:spcPts val="0"/>
              </a:spcBef>
              <a:spcAft>
                <a:spcPts val="0"/>
              </a:spcAft>
              <a:buClrTx/>
              <a:buSzTx/>
              <a:buFontTx/>
              <a:buNone/>
              <a:tabLst/>
              <a:defRPr/>
            </a:pPr>
            <a:r>
              <a:rPr lang="fr-FR" sz="1800" b="0" strike="noStrike" spc="-1" dirty="0">
                <a:latin typeface="Arial"/>
              </a:rPr>
              <a:t>malade [1066] méchant [3184] prudent [1529] seul [102]</a:t>
            </a:r>
            <a:br>
              <a:rPr lang="en-GB" sz="1800" b="0" strike="noStrike" spc="-1" dirty="0">
                <a:latin typeface="Arial"/>
              </a:rPr>
            </a:br>
            <a:endParaRPr lang="en-GB" sz="1800" b="0" strike="noStrike" spc="-1" dirty="0">
              <a:latin typeface="Arial"/>
            </a:endParaRPr>
          </a:p>
          <a:p>
            <a:pPr marL="0" marR="0" lvl="0" indent="-216000" algn="l" defTabSz="914400" rtl="0" eaLnBrk="1" fontAlgn="auto" latinLnBrk="0" hangingPunct="1">
              <a:lnSpc>
                <a:spcPct val="100000"/>
              </a:lnSpc>
              <a:spcBef>
                <a:spcPts val="0"/>
              </a:spcBef>
              <a:spcAft>
                <a:spcPts val="0"/>
              </a:spcAft>
              <a:buClrTx/>
              <a:buSzTx/>
              <a:buFontTx/>
              <a:buNone/>
              <a:tabLst/>
              <a:defRPr/>
            </a:pPr>
            <a:r>
              <a:rPr lang="en-GB" sz="1800" b="1" strike="noStrike" spc="-1" dirty="0">
                <a:latin typeface="Arial"/>
              </a:rPr>
              <a:t>Revisit 1: - </a:t>
            </a:r>
          </a:p>
          <a:p>
            <a:pPr marL="0" marR="0" lvl="0" indent="-216000" algn="l" defTabSz="914400" rtl="0" eaLnBrk="1" fontAlgn="auto" latinLnBrk="0" hangingPunct="1">
              <a:lnSpc>
                <a:spcPct val="100000"/>
              </a:lnSpc>
              <a:spcBef>
                <a:spcPts val="0"/>
              </a:spcBef>
              <a:spcAft>
                <a:spcPts val="0"/>
              </a:spcAft>
              <a:buClrTx/>
              <a:buSzTx/>
              <a:buFontTx/>
              <a:buNone/>
              <a:tabLst/>
              <a:defRPr/>
            </a:pPr>
            <a:r>
              <a:rPr lang="en-GB" sz="1800" b="1" strike="noStrike" spc="-1" dirty="0">
                <a:latin typeface="Arial"/>
              </a:rPr>
              <a:t>Revisit 2</a:t>
            </a:r>
            <a:r>
              <a:rPr lang="en-GB" sz="1800" b="0" strike="noStrike" spc="-1" dirty="0">
                <a:latin typeface="Arial"/>
              </a:rPr>
              <a:t>: </a:t>
            </a:r>
            <a:r>
              <a:rPr lang="fr-FR" sz="1800" b="0" strike="noStrike" spc="-1" dirty="0">
                <a:latin typeface="Arial"/>
              </a:rPr>
              <a:t>elle2 [38] il2 [13] actif [1219] massif [1760] propre [237] sale [2906] sportif [2670] idéal [1429]</a:t>
            </a:r>
          </a:p>
          <a:p>
            <a:pPr marL="0" marR="0" lvl="0" indent="-216000" algn="l" defTabSz="914400" rtl="0" eaLnBrk="1" fontAlgn="auto" latinLnBrk="0" hangingPunct="1">
              <a:lnSpc>
                <a:spcPct val="100000"/>
              </a:lnSpc>
              <a:spcBef>
                <a:spcPts val="0"/>
              </a:spcBef>
              <a:spcAft>
                <a:spcPts val="0"/>
              </a:spcAft>
              <a:buClrTx/>
              <a:buSzTx/>
              <a:buFontTx/>
              <a:buNone/>
              <a:tabLst/>
              <a:defRPr/>
            </a:pPr>
            <a:endParaRPr lang="en-GB" sz="1800" b="0" strike="noStrike" spc="-1" dirty="0">
              <a:latin typeface="Arial"/>
            </a:endParaRPr>
          </a:p>
          <a:p>
            <a:pPr marL="0" marR="0" lvl="0" indent="-216000" algn="l" defTabSz="914400" rtl="0" eaLnBrk="1" fontAlgn="auto" latinLnBrk="0" hangingPunct="1">
              <a:lnSpc>
                <a:spcPct val="100000"/>
              </a:lnSpc>
              <a:spcBef>
                <a:spcPts val="0"/>
              </a:spcBef>
              <a:spcAft>
                <a:spcPts val="0"/>
              </a:spcAft>
              <a:buClrTx/>
              <a:buSzTx/>
              <a:buFontTx/>
              <a:buNone/>
              <a:tabLst/>
              <a:defRPr/>
            </a:pPr>
            <a:r>
              <a:rPr lang="en-GB" sz="1800" dirty="0" err="1">
                <a:solidFill>
                  <a:schemeClr val="dk1"/>
                </a:solidFill>
                <a:effectLst/>
                <a:latin typeface="Century Gothic" panose="020B0502020202020204" pitchFamily="34" charset="0"/>
                <a:ea typeface="+mn-ea"/>
                <a:cs typeface="+mn-cs"/>
              </a:rPr>
              <a:t>Londsale</a:t>
            </a:r>
            <a:r>
              <a:rPr lang="en-GB" sz="1800" dirty="0">
                <a:solidFill>
                  <a:schemeClr val="dk1"/>
                </a:solidFill>
                <a:effectLst/>
                <a:latin typeface="Century Gothic" panose="020B0502020202020204" pitchFamily="34" charset="0"/>
                <a:ea typeface="+mn-ea"/>
                <a:cs typeface="+mn-cs"/>
              </a:rPr>
              <a:t>, D., &amp; Le Bras, Y.  (2009). </a:t>
            </a:r>
            <a:r>
              <a:rPr lang="en-GB" sz="1800" i="1" dirty="0">
                <a:solidFill>
                  <a:schemeClr val="dk1"/>
                </a:solidFill>
                <a:effectLst/>
                <a:latin typeface="Century Gothic" panose="020B0502020202020204" pitchFamily="34" charset="0"/>
                <a:ea typeface="+mn-ea"/>
                <a:cs typeface="+mn-cs"/>
              </a:rPr>
              <a:t>A Frequency Dictionary of French: Core vocabulary for learners </a:t>
            </a:r>
            <a:r>
              <a:rPr lang="en-GB" sz="1800" dirty="0">
                <a:solidFill>
                  <a:schemeClr val="dk1"/>
                </a:solidFill>
                <a:effectLst/>
                <a:latin typeface="Century Gothic" panose="020B0502020202020204" pitchFamily="34" charset="0"/>
                <a:ea typeface="+mn-ea"/>
                <a:cs typeface="+mn-cs"/>
              </a:rPr>
              <a:t>London: Routledge.</a:t>
            </a: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GB" sz="1800" dirty="0"/>
              <a:t>The frequency rankings for words that occur in this PowerPoint which have been</a:t>
            </a:r>
            <a:r>
              <a:rPr lang="en-GB" sz="1800" i="1" dirty="0"/>
              <a:t> previously</a:t>
            </a:r>
            <a:r>
              <a:rPr lang="en-GB" sz="1800" dirty="0"/>
              <a:t> introduced in these resources are given in the SOW and in the resources that first introduced and formally re-visited those words. </a:t>
            </a:r>
          </a:p>
          <a:p>
            <a:pPr marL="0" lvl="0" indent="0" algn="l" rtl="0">
              <a:spcBef>
                <a:spcPts val="0"/>
              </a:spcBef>
              <a:spcAft>
                <a:spcPts val="0"/>
              </a:spcAft>
              <a:buClr>
                <a:schemeClr val="dk1"/>
              </a:buClr>
              <a:buSzPts val="1400"/>
              <a:buFont typeface="Arial"/>
              <a:buNone/>
            </a:pPr>
            <a:r>
              <a:rPr lang="en-GB" sz="1800" dirty="0"/>
              <a:t>For any </a:t>
            </a:r>
            <a:r>
              <a:rPr lang="en-GB" sz="1800" i="1" dirty="0"/>
              <a:t>other </a:t>
            </a:r>
            <a:r>
              <a:rPr lang="en-GB" sz="1800" dirty="0"/>
              <a:t>words that occur incidentally in this PowerPoint, frequency rankings will be provided in the notes field wherever possible.</a:t>
            </a: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HANDOUT (for printing)</a:t>
            </a:r>
            <a:endParaRPr lang="en-GB" sz="1200" b="0" strike="noStrike" spc="-1" dirty="0">
              <a:latin typeface="Arial"/>
            </a:endParaRPr>
          </a:p>
          <a:p>
            <a:pPr>
              <a:lnSpc>
                <a:spcPct val="100000"/>
              </a:lnSpc>
            </a:pPr>
            <a:endParaRPr lang="en-GB" sz="1200" b="0" strike="noStrike" spc="-1" dirty="0">
              <a:latin typeface="Aria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65364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week and the revisited set.</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br>
              <a:rPr lang="en-GB" b="0" dirty="0"/>
            </a:br>
            <a:r>
              <a:rPr lang="en-GB" b="0" dirty="0"/>
              <a:t>2. Remind pupils that adjectives can refer to male or female persons and they should note this in their translations. E.g. pleased (f), short (m).</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revisited set 1 are green and those from revisited set 2 are blue, thus more points are awarded for them, to recognise that memories fade and more effort (heavy lifting!) is needed to retrieve them.</a:t>
            </a:r>
            <a:br>
              <a:rPr lang="en-GB" dirty="0"/>
            </a:br>
            <a:endParaRPr lang="en-GB" dirty="0"/>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2401745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week and the revisited set.</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br>
              <a:rPr lang="en-GB" b="0" dirty="0"/>
            </a:br>
            <a:r>
              <a:rPr lang="en-GB" b="0" dirty="0"/>
              <a:t>2. Remind pupils that adjectives can refer to male or female persons and they should note this in their translations. E.g. pleased (f), short (m).</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revisited set 1 are green and those from revisited set 2 are blue, thus more points are awarded for them, to recognise that memories fade and more effort (heavy lifting!) is needed to retrieve them.</a:t>
            </a:r>
            <a:br>
              <a:rPr lang="en-GB" dirty="0"/>
            </a:br>
            <a:endParaRPr lang="en-GB" dirty="0"/>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3393006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16000" indent="-216000">
              <a:lnSpc>
                <a:spcPct val="100000"/>
              </a:lnSpc>
            </a:pPr>
            <a:r>
              <a:rPr lang="en-GB" sz="1200" b="1" strike="noStrike" spc="-1" dirty="0">
                <a:solidFill>
                  <a:srgbClr val="000000"/>
                </a:solidFill>
                <a:latin typeface="+mn-lt"/>
                <a:ea typeface="Calibri"/>
              </a:rPr>
              <a:t>Timing: 4 minutes</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mn-lt"/>
                <a:ea typeface="Calibri"/>
              </a:rPr>
              <a:t>Aim: </a:t>
            </a:r>
            <a:r>
              <a:rPr lang="en-GB" sz="1200" b="0" strike="noStrike" spc="-1" dirty="0">
                <a:solidFill>
                  <a:srgbClr val="000000"/>
                </a:solidFill>
                <a:latin typeface="+mn-lt"/>
                <a:ea typeface="Calibri"/>
              </a:rPr>
              <a:t>to practise spoken production of the SSC </a:t>
            </a:r>
            <a:r>
              <a:rPr lang="en-GB" sz="1200" b="1" strike="noStrike" spc="-1" dirty="0">
                <a:solidFill>
                  <a:srgbClr val="000000"/>
                </a:solidFill>
                <a:latin typeface="+mn-lt"/>
                <a:ea typeface="Calibri"/>
              </a:rPr>
              <a:t>[</a:t>
            </a:r>
            <a:r>
              <a:rPr lang="en-GB" sz="1200" b="1" strike="noStrike" spc="-1" dirty="0" err="1">
                <a:solidFill>
                  <a:srgbClr val="000000"/>
                </a:solidFill>
                <a:latin typeface="+mn-lt"/>
                <a:ea typeface="Calibri"/>
              </a:rPr>
              <a:t>an|en</a:t>
            </a:r>
            <a:r>
              <a:rPr lang="en-GB" sz="1200" b="1" strike="noStrike" spc="-1" dirty="0">
                <a:solidFill>
                  <a:srgbClr val="000000"/>
                </a:solidFill>
                <a:latin typeface="+mn-lt"/>
                <a:ea typeface="Calibri"/>
              </a:rPr>
              <a:t>] </a:t>
            </a:r>
            <a:r>
              <a:rPr lang="en-GB" sz="1200" b="0" strike="noStrike" spc="-1" dirty="0">
                <a:solidFill>
                  <a:srgbClr val="000000"/>
                </a:solidFill>
                <a:latin typeface="+mn-lt"/>
                <a:ea typeface="Calibri"/>
              </a:rPr>
              <a:t>and aural comprehension of previously taught vocabulary and structures and a few unknown words (place names and </a:t>
            </a:r>
            <a:r>
              <a:rPr lang="en-GB" sz="1200" b="0" strike="noStrike" spc="-1" dirty="0" err="1">
                <a:solidFill>
                  <a:srgbClr val="000000"/>
                </a:solidFill>
                <a:latin typeface="+mn-lt"/>
                <a:ea typeface="Calibri"/>
              </a:rPr>
              <a:t>étudiant</a:t>
            </a:r>
            <a:r>
              <a:rPr lang="en-GB" sz="1200" b="0" strike="noStrike" spc="-1" dirty="0">
                <a:solidFill>
                  <a:srgbClr val="000000"/>
                </a:solidFill>
                <a:latin typeface="+mn-lt"/>
                <a:ea typeface="Calibri"/>
              </a:rPr>
              <a:t>(e)).</a:t>
            </a:r>
            <a:endParaRPr lang="en-GB" sz="1200" b="1" strike="noStrike" spc="-1" dirty="0">
              <a:solidFill>
                <a:srgbClr val="000000"/>
              </a:solidFill>
              <a:latin typeface="+mn-lt"/>
              <a:ea typeface="Calibri"/>
            </a:endParaRPr>
          </a:p>
          <a:p>
            <a:pPr marL="216000" indent="-216000">
              <a:lnSpc>
                <a:spcPct val="100000"/>
              </a:lnSpc>
            </a:pPr>
            <a:endParaRPr lang="en-GB" sz="1200" b="1" strike="noStrike" spc="-1" dirty="0">
              <a:solidFill>
                <a:srgbClr val="000000"/>
              </a:solidFill>
              <a:latin typeface="+mn-lt"/>
              <a:ea typeface="Calibri"/>
            </a:endParaRPr>
          </a:p>
          <a:p>
            <a:pPr marL="720" indent="0">
              <a:lnSpc>
                <a:spcPct val="100000"/>
              </a:lnSpc>
              <a:buClr>
                <a:srgbClr val="000000"/>
              </a:buClr>
              <a:buFont typeface="Calibri"/>
              <a:buNone/>
            </a:pPr>
            <a:r>
              <a:rPr lang="en-GB" sz="1200" b="1" strike="noStrike" spc="-1" dirty="0">
                <a:solidFill>
                  <a:srgbClr val="000000"/>
                </a:solidFill>
                <a:latin typeface="+mn-lt"/>
                <a:ea typeface="Calibri"/>
              </a:rPr>
              <a:t>Note: this is the ANSWER SLIDE.  Don’t click until after pupils have completed the task. </a:t>
            </a:r>
            <a:endParaRPr lang="en-GB" sz="1200" b="0" strike="noStrike" spc="-1" dirty="0">
              <a:solidFill>
                <a:srgbClr val="000000"/>
              </a:solidFill>
              <a:latin typeface="+mn-lt"/>
            </a:endParaRPr>
          </a:p>
          <a:p>
            <a:pPr marL="720" indent="0">
              <a:lnSpc>
                <a:spcPct val="100000"/>
              </a:lnSpc>
              <a:buClr>
                <a:srgbClr val="000000"/>
              </a:buClr>
              <a:buFont typeface="Calibri"/>
              <a:buNone/>
            </a:pPr>
            <a:r>
              <a:rPr lang="en-GB" sz="1200" b="0" strike="noStrike" spc="-1" dirty="0">
                <a:solidFill>
                  <a:srgbClr val="000000"/>
                </a:solidFill>
                <a:latin typeface="+mn-lt"/>
              </a:rPr>
              <a:t>Alternatively, to make the task less challenging in terms of comprehension, click to provide all the sentences up front, so that pupils read aloud and match the meanings, rather than rely on aural comprehension.</a:t>
            </a:r>
            <a:endParaRPr lang="en-GB" sz="1200" b="0" strike="noStrike" spc="-1" dirty="0">
              <a:latin typeface="Arial"/>
            </a:endParaRPr>
          </a:p>
          <a:p>
            <a:pPr marL="216000" indent="-216000">
              <a:lnSpc>
                <a:spcPct val="100000"/>
              </a:lnSpc>
            </a:pPr>
            <a:endParaRPr lang="en-GB" sz="1200" b="1" strike="noStrike" spc="-1" dirty="0">
              <a:solidFill>
                <a:srgbClr val="000000"/>
              </a:solidFill>
              <a:latin typeface="+mn-lt"/>
              <a:ea typeface="Calibri"/>
            </a:endParaRPr>
          </a:p>
          <a:p>
            <a:pPr marL="216000" indent="-216000">
              <a:lnSpc>
                <a:spcPct val="100000"/>
              </a:lnSpc>
            </a:pPr>
            <a:r>
              <a:rPr lang="en-GB" sz="1200" b="1" strike="noStrike" spc="-1" dirty="0">
                <a:solidFill>
                  <a:srgbClr val="000000"/>
                </a:solidFill>
                <a:latin typeface="+mn-lt"/>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Give out the handout (see final slide).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Pupil A reads his/her sentence beginnings and Pupil B finishes the sentence with the appropriate ending.</a:t>
            </a:r>
          </a:p>
          <a:p>
            <a:pPr marL="228600" indent="-227880">
              <a:lnSpc>
                <a:spcPct val="100000"/>
              </a:lnSpc>
              <a:buClr>
                <a:srgbClr val="000000"/>
              </a:buClr>
              <a:buFont typeface="Calibri"/>
              <a:buAutoNum type="arabicPeriod"/>
            </a:pPr>
            <a:r>
              <a:rPr lang="en-GB" sz="1200" b="0" strike="noStrike" spc="-1" dirty="0">
                <a:solidFill>
                  <a:srgbClr val="000000"/>
                </a:solidFill>
                <a:latin typeface="+mn-lt"/>
              </a:rPr>
              <a:t>They read the sentences again and between them tally the number of [</a:t>
            </a:r>
            <a:r>
              <a:rPr lang="en-GB" sz="1200" b="0" strike="noStrike" spc="-1" dirty="0" err="1">
                <a:solidFill>
                  <a:srgbClr val="000000"/>
                </a:solidFill>
                <a:latin typeface="+mn-lt"/>
              </a:rPr>
              <a:t>an|en</a:t>
            </a:r>
            <a:r>
              <a:rPr lang="en-GB" sz="1200" b="0" strike="noStrike" spc="-1" dirty="0">
                <a:solidFill>
                  <a:srgbClr val="000000"/>
                </a:solidFill>
                <a:latin typeface="+mn-lt"/>
              </a:rPr>
              <a:t>] sounds in each sentence.</a:t>
            </a:r>
          </a:p>
          <a:p>
            <a:pPr marL="228600" indent="-227880">
              <a:lnSpc>
                <a:spcPct val="100000"/>
              </a:lnSpc>
              <a:buClr>
                <a:srgbClr val="000000"/>
              </a:buClr>
              <a:buFont typeface="Calibri"/>
              <a:buAutoNum type="arabicPeriod"/>
            </a:pPr>
            <a:r>
              <a:rPr lang="en-GB" sz="1200" b="0" strike="noStrike" spc="-1" dirty="0">
                <a:solidFill>
                  <a:srgbClr val="000000"/>
                </a:solidFill>
                <a:latin typeface="+mn-lt"/>
              </a:rPr>
              <a:t>Then they swap roles and repeat with the 2</a:t>
            </a:r>
            <a:r>
              <a:rPr lang="en-GB" sz="1200" b="0" strike="noStrike" spc="-1" baseline="30000" dirty="0">
                <a:solidFill>
                  <a:srgbClr val="000000"/>
                </a:solidFill>
                <a:latin typeface="+mn-lt"/>
              </a:rPr>
              <a:t>nd</a:t>
            </a:r>
            <a:r>
              <a:rPr lang="en-GB" sz="1200" b="0" strike="noStrike" spc="-1" dirty="0">
                <a:solidFill>
                  <a:srgbClr val="000000"/>
                </a:solidFill>
                <a:latin typeface="+mn-lt"/>
              </a:rPr>
              <a:t> text.</a:t>
            </a:r>
          </a:p>
          <a:p>
            <a:pPr marL="228600" indent="-227880">
              <a:lnSpc>
                <a:spcPct val="100000"/>
              </a:lnSpc>
              <a:buClr>
                <a:srgbClr val="000000"/>
              </a:buClr>
              <a:buFont typeface="Calibri"/>
              <a:buAutoNum type="arabicPeriod"/>
            </a:pPr>
            <a:r>
              <a:rPr lang="en-GB" sz="1200" b="0" strike="noStrike" spc="-1" dirty="0">
                <a:solidFill>
                  <a:srgbClr val="000000"/>
                </a:solidFill>
                <a:latin typeface="+mn-lt"/>
              </a:rPr>
              <a:t>Click this slide to show the full sentences, the number of [</a:t>
            </a:r>
            <a:r>
              <a:rPr lang="en-GB" sz="1200" b="0" strike="noStrike" spc="-1" dirty="0" err="1">
                <a:solidFill>
                  <a:srgbClr val="000000"/>
                </a:solidFill>
                <a:latin typeface="+mn-lt"/>
              </a:rPr>
              <a:t>an|en</a:t>
            </a:r>
            <a:r>
              <a:rPr lang="en-GB" sz="1200" b="0" strike="noStrike" spc="-1" dirty="0">
                <a:solidFill>
                  <a:srgbClr val="000000"/>
                </a:solidFill>
                <a:latin typeface="+mn-lt"/>
              </a:rPr>
              <a:t>] sounds and click the audio buttons to hear the lines read by a native speaker.</a:t>
            </a:r>
          </a:p>
          <a:p>
            <a:pPr>
              <a:lnSpc>
                <a:spcPct val="100000"/>
              </a:lnSpc>
            </a:pPr>
            <a:endParaRPr lang="en-GB" sz="1200" b="0" strike="noStrike" spc="-1" dirty="0">
              <a:latin typeface="Arial"/>
            </a:endParaRPr>
          </a:p>
          <a:p>
            <a:pPr>
              <a:lnSpc>
                <a:spcPct val="100000"/>
              </a:lnSpc>
            </a:pPr>
            <a:r>
              <a:rPr lang="en-GB" sz="1200" b="1" strike="noStrike" spc="-1" dirty="0">
                <a:latin typeface="Arial"/>
              </a:rPr>
              <a:t>Transcript 1</a:t>
            </a:r>
            <a:r>
              <a:rPr lang="en-GB" sz="1200" b="0" strike="noStrike" spc="-1" dirty="0">
                <a:latin typeface="Arial"/>
              </a:rPr>
              <a:t>:</a:t>
            </a:r>
            <a:br>
              <a:rPr lang="en-GB" sz="1200" b="0" strike="noStrike" spc="-1" dirty="0">
                <a:latin typeface="Arial"/>
              </a:rPr>
            </a:br>
            <a:r>
              <a:rPr lang="en-GB" sz="1200" b="0" strike="noStrike" spc="-1" dirty="0" err="1">
                <a:latin typeface="Arial"/>
              </a:rPr>
              <a:t>Mirlande</a:t>
            </a:r>
            <a:r>
              <a:rPr lang="en-GB" sz="1200" b="0" strike="noStrike" spc="-1" dirty="0">
                <a:latin typeface="Arial"/>
              </a:rPr>
              <a:t> </a:t>
            </a:r>
            <a:r>
              <a:rPr lang="en-GB" sz="1200" b="0" strike="noStrike" spc="-1" dirty="0" err="1">
                <a:latin typeface="Arial"/>
              </a:rPr>
              <a:t>est</a:t>
            </a:r>
            <a:r>
              <a:rPr lang="en-GB" sz="1200" b="0" strike="noStrike" spc="-1" dirty="0">
                <a:latin typeface="Arial"/>
              </a:rPr>
              <a:t> </a:t>
            </a:r>
            <a:r>
              <a:rPr lang="en-GB" sz="1200" b="0" strike="noStrike" spc="-1" dirty="0" err="1">
                <a:latin typeface="Arial"/>
              </a:rPr>
              <a:t>grande</a:t>
            </a:r>
            <a:r>
              <a:rPr lang="en-GB" sz="1200" b="0" strike="noStrike" spc="-1" dirty="0">
                <a:latin typeface="Arial"/>
              </a:rPr>
              <a:t>.</a:t>
            </a:r>
            <a:br>
              <a:rPr lang="en-GB" sz="1200" b="0" strike="noStrike" spc="-1" dirty="0">
                <a:latin typeface="Arial"/>
              </a:rPr>
            </a:br>
            <a:r>
              <a:rPr lang="en-GB" sz="1200" b="0" strike="noStrike" spc="-1" dirty="0">
                <a:latin typeface="Arial"/>
              </a:rPr>
              <a:t>Elle </a:t>
            </a:r>
            <a:r>
              <a:rPr lang="en-GB" sz="1200" b="0" strike="noStrike" spc="-1" dirty="0" err="1">
                <a:latin typeface="Arial"/>
              </a:rPr>
              <a:t>est</a:t>
            </a:r>
            <a:r>
              <a:rPr lang="en-GB" sz="1200" b="0" strike="noStrike" spc="-1" dirty="0">
                <a:latin typeface="Arial"/>
              </a:rPr>
              <a:t> </a:t>
            </a:r>
            <a:r>
              <a:rPr lang="en-GB" sz="1200" b="0" strike="noStrike" spc="-1" dirty="0" err="1">
                <a:latin typeface="Arial"/>
              </a:rPr>
              <a:t>une</a:t>
            </a:r>
            <a:r>
              <a:rPr lang="en-GB" sz="1200" b="0" strike="noStrike" spc="-1" dirty="0">
                <a:latin typeface="Arial"/>
              </a:rPr>
              <a:t> </a:t>
            </a:r>
            <a:r>
              <a:rPr lang="en-GB" sz="1200" b="0" strike="noStrike" spc="-1" dirty="0" err="1">
                <a:latin typeface="Arial"/>
              </a:rPr>
              <a:t>étudiante</a:t>
            </a:r>
            <a:r>
              <a:rPr lang="en-GB" sz="1200" b="0" strike="noStrike" spc="-1" dirty="0">
                <a:latin typeface="Arial"/>
              </a:rPr>
              <a:t> </a:t>
            </a:r>
            <a:r>
              <a:rPr lang="en-GB" sz="1200" b="0" strike="noStrike" spc="-1" dirty="0" err="1">
                <a:latin typeface="Arial"/>
              </a:rPr>
              <a:t>indépendante</a:t>
            </a:r>
            <a:r>
              <a:rPr lang="en-GB" sz="1200" b="0" strike="noStrike" spc="-1" dirty="0">
                <a:latin typeface="Arial"/>
              </a:rPr>
              <a:t>.</a:t>
            </a:r>
            <a:br>
              <a:rPr lang="en-GB" sz="1200" b="0" strike="noStrike" spc="-1" dirty="0">
                <a:latin typeface="Arial"/>
              </a:rPr>
            </a:br>
            <a:r>
              <a:rPr lang="en-GB" sz="1200" b="0" strike="noStrike" spc="-1" dirty="0">
                <a:latin typeface="Arial"/>
              </a:rPr>
              <a:t>Elle </a:t>
            </a:r>
            <a:r>
              <a:rPr lang="en-GB" sz="1200" b="0" strike="noStrike" spc="-1" dirty="0" err="1">
                <a:latin typeface="Arial"/>
              </a:rPr>
              <a:t>chante</a:t>
            </a:r>
            <a:r>
              <a:rPr lang="en-GB" sz="1200" b="0" strike="noStrike" spc="-1" dirty="0">
                <a:latin typeface="Arial"/>
              </a:rPr>
              <a:t> et danse </a:t>
            </a:r>
            <a:r>
              <a:rPr lang="en-GB" sz="1200" b="0" strike="noStrike" spc="-1" dirty="0" err="1">
                <a:latin typeface="Arial"/>
              </a:rPr>
              <a:t>souvent</a:t>
            </a:r>
            <a:r>
              <a:rPr lang="en-GB" sz="1200" b="0" strike="noStrike" spc="-1" dirty="0">
                <a:latin typeface="Arial"/>
              </a:rPr>
              <a:t>.</a:t>
            </a:r>
            <a:br>
              <a:rPr lang="en-GB" sz="1200" b="0" strike="noStrike" spc="-1" dirty="0">
                <a:latin typeface="Arial"/>
              </a:rPr>
            </a:br>
            <a:r>
              <a:rPr lang="en-GB" sz="1200" b="0" strike="noStrike" spc="-1" dirty="0">
                <a:latin typeface="Arial"/>
              </a:rPr>
              <a:t>Elle </a:t>
            </a:r>
            <a:r>
              <a:rPr lang="en-GB" sz="1200" b="0" strike="noStrike" spc="-1" dirty="0" err="1">
                <a:latin typeface="Arial"/>
              </a:rPr>
              <a:t>habite</a:t>
            </a:r>
            <a:r>
              <a:rPr lang="en-GB" sz="1200" b="0" strike="noStrike" spc="-1" dirty="0">
                <a:latin typeface="Arial"/>
              </a:rPr>
              <a:t> à Grand-Boucan.</a:t>
            </a:r>
            <a:br>
              <a:rPr lang="en-GB" sz="1200" b="0" strike="noStrike" spc="-1" dirty="0">
                <a:latin typeface="Arial"/>
              </a:rPr>
            </a:br>
            <a:endParaRPr lang="en-GB" sz="1200" b="0" strike="noStrike" spc="-1" dirty="0">
              <a:latin typeface="Arial"/>
            </a:endParaRPr>
          </a:p>
          <a:p>
            <a:pPr>
              <a:lnSpc>
                <a:spcPct val="100000"/>
              </a:lnSpc>
            </a:pPr>
            <a:r>
              <a:rPr lang="en-GB" sz="1200" b="1" strike="noStrike" spc="-1" dirty="0">
                <a:latin typeface="Arial"/>
              </a:rPr>
              <a:t>Transcript 2</a:t>
            </a:r>
            <a:r>
              <a:rPr lang="en-GB" sz="1200" b="0" strike="noStrike" spc="-1" dirty="0">
                <a:latin typeface="Arial"/>
              </a:rPr>
              <a:t>:</a:t>
            </a:r>
            <a:br>
              <a:rPr lang="en-GB" sz="1200" b="0" strike="noStrike" spc="-1" dirty="0">
                <a:latin typeface="Arial"/>
              </a:rPr>
            </a:br>
            <a:r>
              <a:rPr lang="en-GB" sz="1200" b="0" strike="noStrike" spc="-1" dirty="0">
                <a:latin typeface="Arial"/>
              </a:rPr>
              <a:t>Jean </a:t>
            </a:r>
            <a:r>
              <a:rPr lang="en-GB" sz="1200" b="0" strike="noStrike" spc="-1" dirty="0" err="1">
                <a:latin typeface="Arial"/>
              </a:rPr>
              <a:t>est</a:t>
            </a:r>
            <a:r>
              <a:rPr lang="en-GB" sz="1200" b="0" strike="noStrike" spc="-1" dirty="0">
                <a:latin typeface="Arial"/>
              </a:rPr>
              <a:t> un </a:t>
            </a:r>
            <a:r>
              <a:rPr lang="en-GB" sz="1200" b="0" strike="noStrike" spc="-1" dirty="0" err="1">
                <a:latin typeface="Arial"/>
              </a:rPr>
              <a:t>étudiant</a:t>
            </a:r>
            <a:r>
              <a:rPr lang="en-GB" sz="1200" b="0" strike="noStrike" spc="-1" dirty="0">
                <a:latin typeface="Arial"/>
              </a:rPr>
              <a:t> </a:t>
            </a:r>
            <a:r>
              <a:rPr lang="en-GB" sz="1200" b="0" strike="noStrike" spc="-1" dirty="0" err="1">
                <a:latin typeface="Arial"/>
              </a:rPr>
              <a:t>intéressant</a:t>
            </a:r>
            <a:r>
              <a:rPr lang="en-GB" sz="1200" b="0" strike="noStrike" spc="-1" dirty="0">
                <a:latin typeface="Arial"/>
              </a:rPr>
              <a:t>.</a:t>
            </a:r>
            <a:br>
              <a:rPr lang="en-GB" sz="1200" b="0" strike="noStrike" spc="-1" dirty="0">
                <a:latin typeface="Arial"/>
              </a:rPr>
            </a:br>
            <a:r>
              <a:rPr lang="en-GB" sz="1200" b="0" strike="noStrike" spc="-1" dirty="0">
                <a:latin typeface="Arial"/>
              </a:rPr>
              <a:t>Il </a:t>
            </a:r>
            <a:r>
              <a:rPr lang="en-GB" sz="1200" b="0" strike="noStrike" spc="-1" dirty="0" err="1">
                <a:latin typeface="Arial"/>
              </a:rPr>
              <a:t>chante</a:t>
            </a:r>
            <a:r>
              <a:rPr lang="en-GB" sz="1200" b="0" strike="noStrike" spc="-1" dirty="0">
                <a:latin typeface="Arial"/>
              </a:rPr>
              <a:t> </a:t>
            </a:r>
            <a:r>
              <a:rPr lang="en-GB" sz="1200" b="0" strike="noStrike" spc="-1" dirty="0" err="1">
                <a:latin typeface="Arial"/>
              </a:rPr>
              <a:t>en</a:t>
            </a:r>
            <a:r>
              <a:rPr lang="en-GB" sz="1200" b="0" strike="noStrike" spc="-1" dirty="0">
                <a:latin typeface="Arial"/>
              </a:rPr>
              <a:t> </a:t>
            </a:r>
            <a:r>
              <a:rPr lang="en-GB" sz="1200" b="0" strike="noStrike" spc="-1" dirty="0" err="1">
                <a:latin typeface="Arial"/>
              </a:rPr>
              <a:t>français</a:t>
            </a:r>
            <a:r>
              <a:rPr lang="en-GB" sz="1200" b="0" strike="noStrike" spc="-1" dirty="0">
                <a:latin typeface="Arial"/>
              </a:rPr>
              <a:t> et </a:t>
            </a:r>
            <a:r>
              <a:rPr lang="en-GB" sz="1200" b="0" strike="noStrike" spc="-1" dirty="0" err="1">
                <a:latin typeface="Arial"/>
              </a:rPr>
              <a:t>en</a:t>
            </a:r>
            <a:r>
              <a:rPr lang="en-GB" sz="1200" b="0" strike="noStrike" spc="-1" dirty="0">
                <a:latin typeface="Arial"/>
              </a:rPr>
              <a:t> </a:t>
            </a:r>
            <a:r>
              <a:rPr lang="en-GB" sz="1200" b="0" strike="noStrike" spc="-1" dirty="0" err="1">
                <a:latin typeface="Arial"/>
              </a:rPr>
              <a:t>allemand</a:t>
            </a:r>
            <a:r>
              <a:rPr lang="en-GB" sz="1200" b="0" strike="noStrike" spc="-1" dirty="0">
                <a:latin typeface="Arial"/>
              </a:rPr>
              <a:t>.</a:t>
            </a:r>
            <a:br>
              <a:rPr lang="en-GB" sz="1200" b="0" strike="noStrike" spc="-1" dirty="0">
                <a:latin typeface="Arial"/>
              </a:rPr>
            </a:br>
            <a:r>
              <a:rPr lang="en-GB" sz="1200" b="0" strike="noStrike" spc="-1" dirty="0">
                <a:latin typeface="Arial"/>
              </a:rPr>
              <a:t>Il danse </a:t>
            </a:r>
            <a:r>
              <a:rPr lang="en-GB" sz="1200" b="0" strike="noStrike" spc="-1" dirty="0" err="1">
                <a:latin typeface="Arial"/>
              </a:rPr>
              <a:t>souvent</a:t>
            </a:r>
            <a:r>
              <a:rPr lang="en-GB" sz="1200" b="0" strike="noStrike" spc="-1" dirty="0">
                <a:latin typeface="Arial"/>
              </a:rPr>
              <a:t> le </a:t>
            </a:r>
            <a:r>
              <a:rPr lang="en-GB" sz="1200" b="0" strike="noStrike" spc="-1" dirty="0" err="1">
                <a:latin typeface="Arial"/>
              </a:rPr>
              <a:t>dimanche</a:t>
            </a:r>
            <a:r>
              <a:rPr lang="en-GB" sz="1200" b="0" strike="noStrike" spc="-1" dirty="0">
                <a:latin typeface="Arial"/>
              </a:rPr>
              <a:t>.</a:t>
            </a:r>
            <a:br>
              <a:rPr lang="en-GB" sz="1200" b="0" strike="noStrike" spc="-1" dirty="0">
                <a:latin typeface="Arial"/>
              </a:rPr>
            </a:br>
            <a:r>
              <a:rPr lang="en-GB" sz="1200" b="0" strike="noStrike" spc="-1" dirty="0">
                <a:latin typeface="Arial"/>
              </a:rPr>
              <a:t>Il </a:t>
            </a:r>
            <a:r>
              <a:rPr lang="en-GB" sz="1200" b="0" strike="noStrike" spc="-1" dirty="0" err="1">
                <a:latin typeface="Arial"/>
              </a:rPr>
              <a:t>habite</a:t>
            </a:r>
            <a:r>
              <a:rPr lang="en-GB" sz="1200" b="0" strike="noStrike" spc="-1" dirty="0">
                <a:latin typeface="Arial"/>
              </a:rPr>
              <a:t> à </a:t>
            </a:r>
            <a:r>
              <a:rPr lang="en-GB" sz="1200" b="0" strike="noStrike" spc="-1" dirty="0" err="1">
                <a:latin typeface="Arial"/>
              </a:rPr>
              <a:t>Chambellan</a:t>
            </a:r>
            <a:r>
              <a:rPr lang="en-GB" sz="1200" b="0" strike="noStrike" spc="-1" dirty="0">
                <a:latin typeface="Arial"/>
              </a:rPr>
              <a:t>.</a:t>
            </a:r>
          </a:p>
          <a:p>
            <a:pPr>
              <a:lnSpc>
                <a:spcPct val="100000"/>
              </a:lnSpc>
            </a:pPr>
            <a:endParaRPr lang="en-GB" sz="1200" b="0" strike="noStrike" spc="-1" dirty="0">
              <a:latin typeface="Arial"/>
            </a:endParaRPr>
          </a:p>
          <a:p>
            <a:pPr>
              <a:lnSpc>
                <a:spcPct val="100000"/>
              </a:lnSpc>
            </a:pPr>
            <a:r>
              <a:rPr lang="en-GB" sz="1200" b="1" strike="noStrike" spc="-1" dirty="0">
                <a:latin typeface="Arial"/>
              </a:rPr>
              <a:t>Information source</a:t>
            </a:r>
            <a:r>
              <a:rPr lang="en-GB" sz="1200" b="0" strike="noStrike" spc="-1" dirty="0">
                <a:latin typeface="Arial"/>
              </a:rPr>
              <a:t>: https://en.wikipedia.org/wiki/List_of_cities_in_Haiti</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100000"/>
              </a:lnSpc>
            </a:pPr>
            <a:r>
              <a:rPr lang="en-GB" sz="1200" b="1" strike="noStrike" spc="-1" dirty="0">
                <a:solidFill>
                  <a:srgbClr val="000000"/>
                </a:solidFill>
                <a:latin typeface="+mn-lt"/>
                <a:ea typeface="Calibri"/>
              </a:rPr>
              <a:t>Timing: 5 minutes</a:t>
            </a:r>
          </a:p>
          <a:p>
            <a:pPr marL="216000" indent="-216000">
              <a:lnSpc>
                <a:spcPct val="100000"/>
              </a:lnSpc>
            </a:pPr>
            <a:endParaRPr lang="en-GB" sz="1200" b="1" strike="noStrike" spc="-1" dirty="0">
              <a:solidFill>
                <a:srgbClr val="000000"/>
              </a:solidFill>
              <a:latin typeface="+mn-lt"/>
              <a:ea typeface="Calibri"/>
            </a:endParaRPr>
          </a:p>
          <a:p>
            <a:pPr marL="216000" indent="-216000">
              <a:lnSpc>
                <a:spcPct val="100000"/>
              </a:lnSpc>
            </a:pPr>
            <a:r>
              <a:rPr lang="en-GB" sz="1200" b="1" strike="noStrike" spc="-1" dirty="0">
                <a:solidFill>
                  <a:srgbClr val="000000"/>
                </a:solidFill>
                <a:latin typeface="+mn-lt"/>
                <a:ea typeface="Calibri"/>
              </a:rPr>
              <a:t>Aim: </a:t>
            </a:r>
            <a:r>
              <a:rPr lang="en-GB" sz="1200" b="0" strike="noStrike" spc="-1" dirty="0">
                <a:solidFill>
                  <a:srgbClr val="000000"/>
                </a:solidFill>
                <a:latin typeface="+mn-lt"/>
                <a:ea typeface="Calibri"/>
              </a:rPr>
              <a:t>to practise aural recognition of the distinction between masculine and feminine plural adjectives. </a:t>
            </a:r>
          </a:p>
          <a:p>
            <a:pPr marL="216000" indent="-216000">
              <a:lnSpc>
                <a:spcPct val="100000"/>
              </a:lnSpc>
            </a:pPr>
            <a:endParaRPr lang="en-GB" sz="1200" b="0" strike="noStrike" spc="-1" dirty="0">
              <a:solidFill>
                <a:srgbClr val="000000"/>
              </a:solidFill>
              <a:latin typeface="+mn-lt"/>
              <a:ea typeface="Calibri"/>
            </a:endParaRPr>
          </a:p>
          <a:p>
            <a:pPr marL="216000" indent="-216000">
              <a:lnSpc>
                <a:spcPct val="100000"/>
              </a:lnSpc>
            </a:pPr>
            <a:r>
              <a:rPr lang="en-GB" sz="1200" b="1" strike="noStrike" spc="-1" dirty="0">
                <a:solidFill>
                  <a:srgbClr val="000000"/>
                </a:solidFill>
                <a:latin typeface="+mn-lt"/>
                <a:ea typeface="Calibri"/>
              </a:rPr>
              <a:t>Procedure:</a:t>
            </a:r>
            <a:endParaRPr lang="en-GB" sz="1200" b="1" strike="noStrike" spc="-1" dirty="0">
              <a:latin typeface="+mn-lt"/>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Click to listen.</a:t>
            </a: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Remind pupils that a masculine plural ending also applies to a mixed group, and a feminine ending only to an all-female group.</a:t>
            </a: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Pupils note nous (f) or nous (m, m/f) and the English meaning of the adjective.</a:t>
            </a:r>
          </a:p>
          <a:p>
            <a:pPr marL="720" indent="0">
              <a:lnSpc>
                <a:spcPct val="100000"/>
              </a:lnSpc>
              <a:buClr>
                <a:srgbClr val="000000"/>
              </a:buClr>
              <a:buFont typeface="Calibri"/>
              <a:buNone/>
            </a:pPr>
            <a:endParaRPr lang="en-GB" sz="1200" b="1" strike="noStrike" spc="-1" dirty="0">
              <a:solidFill>
                <a:srgbClr val="000000"/>
              </a:solidFill>
              <a:latin typeface="+mn-lt"/>
            </a:endParaRPr>
          </a:p>
          <a:p>
            <a:pPr marL="720" indent="0">
              <a:lnSpc>
                <a:spcPct val="100000"/>
              </a:lnSpc>
              <a:buClr>
                <a:srgbClr val="000000"/>
              </a:buClr>
              <a:buFont typeface="Calibri"/>
              <a:buNone/>
            </a:pPr>
            <a:r>
              <a:rPr lang="en-GB" sz="1200" b="1" strike="noStrike" spc="-1" dirty="0">
                <a:solidFill>
                  <a:srgbClr val="000000"/>
                </a:solidFill>
                <a:latin typeface="+mn-lt"/>
              </a:rPr>
              <a:t>Transcript:</a:t>
            </a:r>
            <a:br>
              <a:rPr lang="en-GB" sz="1200" b="0" strike="noStrike" spc="-1" dirty="0">
                <a:solidFill>
                  <a:srgbClr val="000000"/>
                </a:solidFill>
                <a:latin typeface="+mn-lt"/>
              </a:rPr>
            </a:br>
            <a:r>
              <a:rPr lang="en-GB" sz="1200" b="0" strike="noStrike" spc="-1" dirty="0">
                <a:solidFill>
                  <a:srgbClr val="000000"/>
                </a:solidFill>
                <a:latin typeface="+mn-lt"/>
              </a:rPr>
              <a:t>1. Nous </a:t>
            </a:r>
            <a:r>
              <a:rPr lang="en-GB" sz="1200" b="0" strike="noStrike" spc="-1" dirty="0" err="1">
                <a:solidFill>
                  <a:srgbClr val="000000"/>
                </a:solidFill>
                <a:latin typeface="+mn-lt"/>
              </a:rPr>
              <a:t>sommes</a:t>
            </a:r>
            <a:r>
              <a:rPr lang="en-GB" sz="1200" b="0" strike="noStrike" spc="-1" dirty="0">
                <a:solidFill>
                  <a:srgbClr val="000000"/>
                </a:solidFill>
                <a:latin typeface="+mn-lt"/>
              </a:rPr>
              <a:t> </a:t>
            </a:r>
            <a:r>
              <a:rPr lang="en-GB" sz="1200" b="0" strike="noStrike" spc="-1" dirty="0" err="1">
                <a:solidFill>
                  <a:srgbClr val="000000"/>
                </a:solidFill>
                <a:latin typeface="+mn-lt"/>
              </a:rPr>
              <a:t>intelligentes</a:t>
            </a:r>
            <a:r>
              <a:rPr lang="en-GB" sz="1200" b="0" strike="noStrike" spc="-1" dirty="0">
                <a:solidFill>
                  <a:srgbClr val="000000"/>
                </a:solidFill>
                <a:latin typeface="+mn-lt"/>
              </a:rPr>
              <a:t>.</a:t>
            </a:r>
            <a:br>
              <a:rPr lang="en-GB" sz="1200" b="0" strike="noStrike" spc="-1" dirty="0">
                <a:solidFill>
                  <a:srgbClr val="000000"/>
                </a:solidFill>
                <a:latin typeface="+mn-lt"/>
              </a:rPr>
            </a:br>
            <a:r>
              <a:rPr lang="en-GB" sz="1200" b="0" strike="noStrike" spc="-1" dirty="0">
                <a:solidFill>
                  <a:srgbClr val="000000"/>
                </a:solidFill>
                <a:latin typeface="+mn-lt"/>
              </a:rPr>
              <a:t>2. Nous </a:t>
            </a:r>
            <a:r>
              <a:rPr lang="en-GB" sz="1200" b="0" strike="noStrike" spc="-1" dirty="0" err="1">
                <a:solidFill>
                  <a:srgbClr val="000000"/>
                </a:solidFill>
                <a:latin typeface="+mn-lt"/>
              </a:rPr>
              <a:t>sommes</a:t>
            </a:r>
            <a:r>
              <a:rPr lang="en-GB" sz="1200" b="0" strike="noStrike" spc="-1" dirty="0">
                <a:solidFill>
                  <a:srgbClr val="000000"/>
                </a:solidFill>
                <a:latin typeface="+mn-lt"/>
              </a:rPr>
              <a:t> </a:t>
            </a:r>
            <a:r>
              <a:rPr lang="en-GB" sz="1200" b="0" strike="noStrike" spc="-1" dirty="0" err="1">
                <a:solidFill>
                  <a:srgbClr val="000000"/>
                </a:solidFill>
                <a:latin typeface="+mn-lt"/>
              </a:rPr>
              <a:t>actifs</a:t>
            </a:r>
            <a:r>
              <a:rPr lang="en-GB" sz="1200" b="0" strike="noStrike" spc="-1" dirty="0">
                <a:solidFill>
                  <a:srgbClr val="000000"/>
                </a:solidFill>
                <a:latin typeface="+mn-lt"/>
              </a:rPr>
              <a:t>.</a:t>
            </a:r>
            <a:br>
              <a:rPr lang="en-GB" sz="1200" b="0" strike="noStrike" spc="-1" dirty="0">
                <a:solidFill>
                  <a:srgbClr val="000000"/>
                </a:solidFill>
                <a:latin typeface="+mn-lt"/>
              </a:rPr>
            </a:br>
            <a:r>
              <a:rPr lang="en-GB" sz="1200" b="0" strike="noStrike" spc="-1" dirty="0">
                <a:solidFill>
                  <a:srgbClr val="000000"/>
                </a:solidFill>
                <a:latin typeface="+mn-lt"/>
              </a:rPr>
              <a:t>3. Nous </a:t>
            </a:r>
            <a:r>
              <a:rPr lang="en-GB" sz="1200" b="0" strike="noStrike" spc="-1" dirty="0" err="1">
                <a:solidFill>
                  <a:srgbClr val="000000"/>
                </a:solidFill>
                <a:latin typeface="+mn-lt"/>
              </a:rPr>
              <a:t>sommes</a:t>
            </a:r>
            <a:r>
              <a:rPr lang="en-GB" sz="1200" b="0" strike="noStrike" spc="-1" dirty="0">
                <a:solidFill>
                  <a:srgbClr val="000000"/>
                </a:solidFill>
                <a:latin typeface="+mn-lt"/>
              </a:rPr>
              <a:t> </a:t>
            </a:r>
            <a:r>
              <a:rPr lang="en-GB" sz="1200" b="0" strike="noStrike" spc="-1" dirty="0" err="1">
                <a:solidFill>
                  <a:srgbClr val="000000"/>
                </a:solidFill>
                <a:latin typeface="+mn-lt"/>
              </a:rPr>
              <a:t>créatives</a:t>
            </a:r>
            <a:r>
              <a:rPr lang="en-GB" sz="1200" b="0" strike="noStrike" spc="-1" dirty="0">
                <a:solidFill>
                  <a:srgbClr val="000000"/>
                </a:solidFill>
                <a:latin typeface="+mn-lt"/>
              </a:rPr>
              <a:t>.</a:t>
            </a:r>
          </a:p>
          <a:p>
            <a:pPr marL="720" indent="0">
              <a:lnSpc>
                <a:spcPct val="100000"/>
              </a:lnSpc>
              <a:buClr>
                <a:srgbClr val="000000"/>
              </a:buClr>
              <a:buFont typeface="Calibri"/>
              <a:buNone/>
            </a:pPr>
            <a:r>
              <a:rPr lang="en-GB" sz="1200" b="0" strike="noStrike" spc="-1" dirty="0">
                <a:solidFill>
                  <a:srgbClr val="000000"/>
                </a:solidFill>
                <a:latin typeface="+mn-lt"/>
              </a:rPr>
              <a:t>4. Nous </a:t>
            </a:r>
            <a:r>
              <a:rPr lang="en-GB" sz="1200" b="0" strike="noStrike" spc="-1" dirty="0" err="1">
                <a:solidFill>
                  <a:srgbClr val="000000"/>
                </a:solidFill>
                <a:latin typeface="+mn-lt"/>
              </a:rPr>
              <a:t>sommes</a:t>
            </a:r>
            <a:r>
              <a:rPr lang="en-GB" sz="1200" b="0" strike="noStrike" spc="-1" dirty="0">
                <a:solidFill>
                  <a:srgbClr val="000000"/>
                </a:solidFill>
                <a:latin typeface="+mn-lt"/>
              </a:rPr>
              <a:t> fortes.</a:t>
            </a:r>
            <a:br>
              <a:rPr lang="en-GB" sz="1200" b="0" strike="noStrike" spc="-1" dirty="0">
                <a:solidFill>
                  <a:srgbClr val="000000"/>
                </a:solidFill>
                <a:latin typeface="+mn-lt"/>
              </a:rPr>
            </a:br>
            <a:r>
              <a:rPr lang="en-GB" sz="1200" b="0" strike="noStrike" spc="-1" dirty="0">
                <a:solidFill>
                  <a:srgbClr val="000000"/>
                </a:solidFill>
                <a:latin typeface="+mn-lt"/>
              </a:rPr>
              <a:t>5. Nous </a:t>
            </a:r>
            <a:r>
              <a:rPr lang="en-GB" sz="1200" b="0" strike="noStrike" spc="-1" dirty="0" err="1">
                <a:solidFill>
                  <a:srgbClr val="000000"/>
                </a:solidFill>
                <a:latin typeface="+mn-lt"/>
              </a:rPr>
              <a:t>sommes</a:t>
            </a:r>
            <a:r>
              <a:rPr lang="en-GB" sz="1200" b="0" strike="noStrike" spc="-1" dirty="0">
                <a:solidFill>
                  <a:srgbClr val="000000"/>
                </a:solidFill>
                <a:latin typeface="+mn-lt"/>
              </a:rPr>
              <a:t> </a:t>
            </a:r>
            <a:r>
              <a:rPr lang="en-GB" sz="1200" b="0" strike="noStrike" spc="-1" dirty="0" err="1">
                <a:solidFill>
                  <a:srgbClr val="000000"/>
                </a:solidFill>
                <a:latin typeface="+mn-lt"/>
              </a:rPr>
              <a:t>prudents</a:t>
            </a:r>
            <a:r>
              <a:rPr lang="en-GB" sz="1200" b="0" strike="noStrike" spc="-1" dirty="0">
                <a:solidFill>
                  <a:srgbClr val="000000"/>
                </a:solidFill>
                <a:latin typeface="+mn-lt"/>
              </a:rPr>
              <a:t>.</a:t>
            </a:r>
            <a:br>
              <a:rPr lang="en-GB" sz="1200" b="0" strike="noStrike" spc="-1" dirty="0">
                <a:solidFill>
                  <a:srgbClr val="000000"/>
                </a:solidFill>
                <a:latin typeface="+mn-lt"/>
              </a:rPr>
            </a:br>
            <a:r>
              <a:rPr lang="en-GB" sz="1200" b="0" strike="noStrike" spc="-1" dirty="0">
                <a:solidFill>
                  <a:srgbClr val="000000"/>
                </a:solidFill>
                <a:latin typeface="+mn-lt"/>
              </a:rPr>
              <a:t>6. Nous </a:t>
            </a:r>
            <a:r>
              <a:rPr lang="en-GB" sz="1200" b="0" strike="noStrike" spc="-1" dirty="0" err="1">
                <a:solidFill>
                  <a:srgbClr val="000000"/>
                </a:solidFill>
                <a:latin typeface="+mn-lt"/>
              </a:rPr>
              <a:t>sommes</a:t>
            </a:r>
            <a:r>
              <a:rPr lang="en-GB" sz="1200" b="0" strike="noStrike" spc="-1" dirty="0">
                <a:solidFill>
                  <a:srgbClr val="000000"/>
                </a:solidFill>
                <a:latin typeface="+mn-lt"/>
              </a:rPr>
              <a:t> </a:t>
            </a:r>
            <a:r>
              <a:rPr lang="en-GB" sz="1200" b="0" strike="noStrike" spc="-1" dirty="0" err="1">
                <a:solidFill>
                  <a:srgbClr val="000000"/>
                </a:solidFill>
                <a:latin typeface="+mn-lt"/>
              </a:rPr>
              <a:t>indépendants</a:t>
            </a:r>
            <a:r>
              <a:rPr lang="en-GB" sz="1200" b="0" strike="noStrike" spc="-1" dirty="0">
                <a:solidFill>
                  <a:srgbClr val="000000"/>
                </a:solidFill>
                <a:latin typeface="+mn-lt"/>
              </a:rPr>
              <a:t>.</a:t>
            </a:r>
            <a:br>
              <a:rPr lang="en-GB" sz="1200" b="0" strike="noStrike" spc="-1" dirty="0">
                <a:solidFill>
                  <a:srgbClr val="000000"/>
                </a:solidFill>
                <a:latin typeface="+mn-lt"/>
              </a:rPr>
            </a:br>
            <a:r>
              <a:rPr lang="en-GB" sz="1200" b="0" strike="noStrike" spc="-1" dirty="0">
                <a:solidFill>
                  <a:srgbClr val="000000"/>
                </a:solidFill>
                <a:latin typeface="+mn-lt"/>
              </a:rPr>
              <a:t>7. Nous </a:t>
            </a:r>
            <a:r>
              <a:rPr lang="en-GB" sz="1200" b="0" strike="noStrike" spc="-1" dirty="0" err="1">
                <a:solidFill>
                  <a:srgbClr val="000000"/>
                </a:solidFill>
                <a:latin typeface="+mn-lt"/>
              </a:rPr>
              <a:t>sommes</a:t>
            </a:r>
            <a:r>
              <a:rPr lang="en-GB" sz="1200" b="0" strike="noStrike" spc="-1" dirty="0">
                <a:solidFill>
                  <a:srgbClr val="000000"/>
                </a:solidFill>
                <a:latin typeface="+mn-lt"/>
              </a:rPr>
              <a:t> </a:t>
            </a:r>
            <a:r>
              <a:rPr lang="en-GB" sz="1200" b="0" strike="noStrike" spc="-1" dirty="0" err="1">
                <a:solidFill>
                  <a:srgbClr val="000000"/>
                </a:solidFill>
                <a:latin typeface="+mn-lt"/>
              </a:rPr>
              <a:t>méchantes</a:t>
            </a:r>
            <a:r>
              <a:rPr lang="en-GB" sz="1200" b="0" strike="noStrike" spc="-1" dirty="0">
                <a:solidFill>
                  <a:srgbClr val="000000"/>
                </a:solidFill>
                <a:latin typeface="+mn-lt"/>
              </a:rPr>
              <a:t>.</a:t>
            </a:r>
            <a:br>
              <a:rPr lang="en-GB" sz="1200" b="0" strike="noStrike" spc="-1" dirty="0">
                <a:solidFill>
                  <a:srgbClr val="000000"/>
                </a:solidFill>
                <a:latin typeface="+mn-lt"/>
              </a:rPr>
            </a:br>
            <a:r>
              <a:rPr lang="en-GB" sz="1200" b="0" strike="noStrike" spc="-1" dirty="0">
                <a:solidFill>
                  <a:srgbClr val="000000"/>
                </a:solidFill>
                <a:latin typeface="+mn-lt"/>
              </a:rPr>
              <a:t>8. Nous </a:t>
            </a:r>
            <a:r>
              <a:rPr lang="en-GB" sz="1200" b="0" strike="noStrike" spc="-1" dirty="0" err="1">
                <a:solidFill>
                  <a:srgbClr val="000000"/>
                </a:solidFill>
                <a:latin typeface="+mn-lt"/>
              </a:rPr>
              <a:t>sommes</a:t>
            </a:r>
            <a:r>
              <a:rPr lang="en-GB" sz="1200" b="0" strike="noStrike" spc="-1" dirty="0">
                <a:solidFill>
                  <a:srgbClr val="000000"/>
                </a:solidFill>
                <a:latin typeface="+mn-lt"/>
              </a:rPr>
              <a:t> </a:t>
            </a:r>
            <a:r>
              <a:rPr lang="en-GB" sz="1200" b="0" strike="noStrike" spc="-1" dirty="0" err="1">
                <a:solidFill>
                  <a:srgbClr val="000000"/>
                </a:solidFill>
                <a:latin typeface="+mn-lt"/>
              </a:rPr>
              <a:t>différents</a:t>
            </a:r>
            <a:r>
              <a:rPr lang="en-GB" sz="1200" b="0" strike="noStrike" spc="-1" dirty="0">
                <a:solidFill>
                  <a:srgbClr val="000000"/>
                </a:solidFill>
                <a:latin typeface="+mn-lt"/>
              </a:rPr>
              <a:t>.</a:t>
            </a:r>
            <a:br>
              <a:rPr lang="en-GB" sz="1200" b="0" strike="noStrike" spc="-1" dirty="0">
                <a:solidFill>
                  <a:srgbClr val="000000"/>
                </a:solidFill>
                <a:latin typeface="+mn-lt"/>
              </a:rPr>
            </a:br>
            <a:endParaRPr lang="en-GB" sz="1200" b="0" strike="noStrike" spc="-1" dirty="0">
              <a:latin typeface="+mn-lt"/>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0335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a:t>
            </a:r>
            <a:r>
              <a:rPr lang="en-GB" b="0" dirty="0"/>
              <a:t> to </a:t>
            </a:r>
            <a:r>
              <a:rPr lang="en-US" b="0" dirty="0" err="1"/>
              <a:t>practise</a:t>
            </a:r>
            <a:r>
              <a:rPr lang="en-US" b="0" dirty="0"/>
              <a:t> recognition of </a:t>
            </a:r>
            <a:r>
              <a:rPr lang="en-GB" b="0" baseline="0" noProof="0" dirty="0"/>
              <a:t>the different forms of </a:t>
            </a:r>
            <a:r>
              <a:rPr lang="fr-FR" b="0" i="1" dirty="0">
                <a:solidFill>
                  <a:srgbClr val="222222"/>
                </a:solidFill>
                <a:effectLst/>
                <a:latin typeface="Georgia" panose="02040502050405020303" pitchFamily="18" charset="0"/>
              </a:rPr>
              <a:t>être</a:t>
            </a:r>
            <a:r>
              <a:rPr lang="fr-FR" b="0" i="0" dirty="0">
                <a:solidFill>
                  <a:srgbClr val="222222"/>
                </a:solidFill>
                <a:effectLst/>
                <a:latin typeface="Georgia" panose="02040502050405020303" pitchFamily="18" charset="0"/>
              </a:rPr>
              <a:t>, and adjectives </a:t>
            </a:r>
            <a:r>
              <a:rPr lang="fr-FR" b="0" i="0" dirty="0" err="1">
                <a:solidFill>
                  <a:srgbClr val="222222"/>
                </a:solidFill>
                <a:effectLst/>
                <a:latin typeface="Georgia" panose="02040502050405020303" pitchFamily="18" charset="0"/>
              </a:rPr>
              <a:t>with</a:t>
            </a:r>
            <a:r>
              <a:rPr lang="fr-FR" b="0" i="0" dirty="0">
                <a:solidFill>
                  <a:srgbClr val="222222"/>
                </a:solidFill>
                <a:effectLst/>
                <a:latin typeface="Georgia" panose="02040502050405020303" pitchFamily="18" charset="0"/>
              </a:rPr>
              <a:t> </a:t>
            </a:r>
            <a:r>
              <a:rPr lang="fr-FR" b="0" i="0" dirty="0" err="1">
                <a:solidFill>
                  <a:srgbClr val="222222"/>
                </a:solidFill>
                <a:effectLst/>
                <a:latin typeface="Georgia" panose="02040502050405020303" pitchFamily="18" charset="0"/>
              </a:rPr>
              <a:t>number</a:t>
            </a:r>
            <a:r>
              <a:rPr lang="fr-FR" b="0" i="0" dirty="0">
                <a:solidFill>
                  <a:srgbClr val="222222"/>
                </a:solidFill>
                <a:effectLst/>
                <a:latin typeface="Georgia" panose="02040502050405020303" pitchFamily="18" charset="0"/>
              </a:rPr>
              <a:t> agreement.</a:t>
            </a:r>
            <a:endParaRPr lang="en-GB" b="0" i="1" baseline="0" noProof="0"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noProof="0" dirty="0"/>
              <a:t>1. P</a:t>
            </a:r>
            <a:r>
              <a:rPr lang="en-GB" b="0" baseline="0" noProof="0" dirty="0"/>
              <a:t>upils focus on the subject pronoun and verb form to determine singular or plural.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2. </a:t>
            </a:r>
            <a:r>
              <a:rPr lang="en-GB" b="0" baseline="0" noProof="0" dirty="0"/>
              <a:t>Then select the correct form of the adjective.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noProof="0" dirty="0"/>
              <a:t>3. Answers are revealed on clicks.</a:t>
            </a:r>
          </a:p>
          <a:p>
            <a:pPr marL="0" marR="0" lvl="0" indent="0" algn="l" rtl="0">
              <a:lnSpc>
                <a:spcPct val="100000"/>
              </a:lnSpc>
              <a:spcBef>
                <a:spcPts val="0"/>
              </a:spcBef>
              <a:spcAft>
                <a:spcPts val="0"/>
              </a:spcAft>
              <a:buClr>
                <a:schemeClr val="dk1"/>
              </a:buClr>
              <a:buSzPts val="1200"/>
              <a:buFont typeface="Calibri"/>
              <a:buNone/>
            </a:pPr>
            <a:endParaRPr lang="en-GB" sz="1200"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27089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a:t>
            </a:r>
            <a:r>
              <a:rPr lang="en-GB" b="0" dirty="0"/>
              <a:t> to practise oral </a:t>
            </a:r>
            <a:r>
              <a:rPr lang="en-GB" b="0" baseline="0" dirty="0"/>
              <a:t>production of the newly-introduced ‘nous’ form of ‘</a:t>
            </a:r>
            <a:r>
              <a:rPr lang="fr-FR" b="0" baseline="0" noProof="0" dirty="0">
                <a:latin typeface="Calibri" panose="020F0502020204030204" pitchFamily="34" charset="0"/>
                <a:cs typeface="Calibri" panose="020F0502020204030204" pitchFamily="34" charset="0"/>
              </a:rPr>
              <a:t>être</a:t>
            </a:r>
            <a:r>
              <a:rPr lang="en-GB" b="0" baseline="0" noProof="0" dirty="0">
                <a:latin typeface="Calibri" panose="020F0502020204030204" pitchFamily="34" charset="0"/>
                <a:cs typeface="Calibri" panose="020F0502020204030204" pitchFamily="34" charset="0"/>
              </a:rPr>
              <a:t>’ and known vocabulary.</a:t>
            </a:r>
            <a:endParaRPr lang="en-US" b="1" dirty="0"/>
          </a:p>
          <a:p>
            <a:pPr marL="0" marR="0" lvl="0" indent="0" algn="l" rtl="0">
              <a:lnSpc>
                <a:spcPct val="100000"/>
              </a:lnSpc>
              <a:spcBef>
                <a:spcPts val="0"/>
              </a:spcBef>
              <a:spcAft>
                <a:spcPts val="0"/>
              </a:spcAft>
              <a:buClr>
                <a:schemeClr val="dk1"/>
              </a:buClr>
              <a:buSzPts val="1200"/>
              <a:buFont typeface="Calibri"/>
              <a:buNone/>
            </a:pPr>
            <a:endParaRPr lang="en-GB" b="1" dirty="0"/>
          </a:p>
          <a:p>
            <a:r>
              <a:rPr lang="en-US" b="1" dirty="0"/>
              <a:t>Procedure:</a:t>
            </a:r>
          </a:p>
          <a:p>
            <a:pPr marL="0" indent="0">
              <a:buNone/>
            </a:pPr>
            <a:r>
              <a:rPr lang="en-US" b="0" dirty="0"/>
              <a:t>1. Pupils split into pairs.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accent5">
                    <a:lumMod val="50000"/>
                  </a:schemeClr>
                </a:solidFill>
                <a:latin typeface="+mn-lt"/>
                <a:ea typeface="+mn-ea"/>
                <a:cs typeface="+mn-cs"/>
              </a:rPr>
              <a:t>2. </a:t>
            </a:r>
            <a:r>
              <a:rPr lang="en-GB" sz="1200" i="0" kern="1200" dirty="0">
                <a:solidFill>
                  <a:schemeClr val="accent5">
                    <a:lumMod val="50000"/>
                  </a:schemeClr>
                </a:solidFill>
                <a:latin typeface="+mn-lt"/>
                <a:ea typeface="+mn-ea"/>
                <a:cs typeface="+mn-cs"/>
              </a:rPr>
              <a:t>Teacher clicks to start the timer.</a:t>
            </a:r>
            <a:endParaRPr lang="en-GB" dirty="0"/>
          </a:p>
          <a:p>
            <a:r>
              <a:rPr lang="en-GB" sz="1200" kern="1200" dirty="0">
                <a:solidFill>
                  <a:schemeClr val="accent5">
                    <a:lumMod val="50000"/>
                  </a:schemeClr>
                </a:solidFill>
                <a:latin typeface="+mn-lt"/>
                <a:ea typeface="+mn-ea"/>
                <a:cs typeface="+mn-cs"/>
              </a:rPr>
              <a:t>3. Pupils take turns to say sentences (two each) in the </a:t>
            </a:r>
            <a:r>
              <a:rPr lang="en-GB" sz="1200" i="1" kern="1200" dirty="0">
                <a:solidFill>
                  <a:schemeClr val="accent5">
                    <a:lumMod val="50000"/>
                  </a:schemeClr>
                </a:solidFill>
                <a:latin typeface="+mn-lt"/>
                <a:ea typeface="+mn-ea"/>
                <a:cs typeface="+mn-cs"/>
              </a:rPr>
              <a:t>nous</a:t>
            </a:r>
            <a:r>
              <a:rPr lang="en-GB" sz="1200" i="0" kern="1200" dirty="0">
                <a:solidFill>
                  <a:schemeClr val="accent5">
                    <a:lumMod val="50000"/>
                  </a:schemeClr>
                </a:solidFill>
                <a:latin typeface="+mn-lt"/>
                <a:ea typeface="+mn-ea"/>
                <a:cs typeface="+mn-cs"/>
              </a:rPr>
              <a:t> form, taking care not to pronounce the –s on the adjective. Pupils should use each adjective only once.</a:t>
            </a:r>
            <a:br>
              <a:rPr lang="en-GB" sz="1200" i="0" kern="1200" dirty="0">
                <a:solidFill>
                  <a:schemeClr val="accent5">
                    <a:lumMod val="50000"/>
                  </a:schemeClr>
                </a:solidFill>
                <a:latin typeface="+mn-lt"/>
                <a:ea typeface="+mn-ea"/>
                <a:cs typeface="+mn-cs"/>
              </a:rPr>
            </a:br>
            <a:br>
              <a:rPr lang="en-GB" sz="1200" i="0" kern="1200" dirty="0">
                <a:solidFill>
                  <a:schemeClr val="accent5">
                    <a:lumMod val="50000"/>
                  </a:schemeClr>
                </a:solidFill>
                <a:latin typeface="+mn-lt"/>
                <a:ea typeface="+mn-ea"/>
                <a:cs typeface="+mn-cs"/>
              </a:rPr>
            </a:br>
            <a:r>
              <a:rPr lang="en-GB" sz="1200" i="0" kern="1200" dirty="0">
                <a:solidFill>
                  <a:schemeClr val="accent5">
                    <a:lumMod val="50000"/>
                  </a:schemeClr>
                </a:solidFill>
                <a:latin typeface="+mn-lt"/>
                <a:ea typeface="+mn-ea"/>
                <a:cs typeface="+mn-cs"/>
              </a:rPr>
              <a:t>They should repeat the task a couple of times to improve their confidence and speed in production.</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85072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10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free written production of the four known parts of </a:t>
            </a:r>
            <a:r>
              <a:rPr lang="en-GB" b="0" i="1" dirty="0" err="1"/>
              <a:t>être</a:t>
            </a:r>
            <a:r>
              <a:rPr lang="en-GB" b="0" i="1" dirty="0"/>
              <a:t> </a:t>
            </a:r>
            <a:r>
              <a:rPr lang="en-GB" b="0" i="0" dirty="0"/>
              <a:t>and adjectives.</a:t>
            </a:r>
            <a:endParaRPr lang="en-GB" b="0" i="1"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Tell pupils to complete the English sentences first, with their own choice of adjectives.</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Then write the four sentences in French.</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Teacher circulates to offer support, as needed.</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96221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week and the revisited set.</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br>
              <a:rPr lang="en-GB" b="0" dirty="0"/>
            </a:br>
            <a:r>
              <a:rPr lang="en-GB" b="0" dirty="0"/>
              <a:t>2. Remind pupils that adjectives can refer to male or female persons and they should note this in their translations. E.g. pleased (f), short (m).</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revisited set 1 are green and those from revisited set 2 are blue, thus more points are awarded for them, to recognise that memories fade and more effort (heavy lifting!) is needed to retrieve them.</a:t>
            </a:r>
            <a:br>
              <a:rPr lang="en-GB" dirty="0"/>
            </a:br>
            <a:endParaRPr lang="en-GB" dirty="0"/>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2198624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week and the revisited set.</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br>
              <a:rPr lang="en-GB" b="0" dirty="0"/>
            </a:br>
            <a:r>
              <a:rPr lang="en-GB" b="0" dirty="0"/>
              <a:t>2. Remind pupils that adjectives can refer to male or female persons and they should note this in their translations. E.g. pleased (f), short (m).</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revisited set 1 are green and those from revisited set 2 are blue, thus more points are awarded for them, to recognise that memories fade and more effort (heavy lifting!) is needed to retrieve them.</a:t>
            </a:r>
            <a:br>
              <a:rPr lang="en-GB" dirty="0"/>
            </a:br>
            <a:endParaRPr lang="en-GB" dirty="0"/>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3997001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HANDOUT (editable)</a:t>
            </a:r>
            <a:endParaRPr lang="en-GB" sz="1200" b="0" strike="noStrike" spc="-1" dirty="0">
              <a:latin typeface="Arial"/>
            </a:endParaRPr>
          </a:p>
          <a:p>
            <a:pPr>
              <a:lnSpc>
                <a:spcPct val="100000"/>
              </a:lnSpc>
            </a:pPr>
            <a:endParaRPr lang="en-GB" sz="1200" b="0" strike="noStrike" spc="-1" dirty="0">
              <a:latin typeface="Aria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80200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0885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0568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8809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1207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2230886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179261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6203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1667536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233576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4015708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4000356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45670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970548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472248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8883845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476136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382805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1991846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88460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2777387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588417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31558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97887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7736696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0175429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264232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22509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02461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8089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0733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3308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875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8359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9367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2364057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30120029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170161402"/>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image" Target="../media/image16.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8.gif"/><Relationship Id="rId4" Type="http://schemas.openxmlformats.org/officeDocument/2006/relationships/image" Target="../media/image4.svg"/><Relationship Id="rId9" Type="http://schemas.openxmlformats.org/officeDocument/2006/relationships/audio" Target="../media/audio2.wav"/></Relationships>
</file>

<file path=ppt/slides/_rels/slide3.xml.rels><?xml version="1.0" encoding="UTF-8" standalone="yes"?>
<Relationships xmlns="http://schemas.openxmlformats.org/package/2006/relationships"><Relationship Id="rId8" Type="http://schemas.openxmlformats.org/officeDocument/2006/relationships/audio" Target="../media/audio7.wav"/><Relationship Id="rId13" Type="http://schemas.openxmlformats.org/officeDocument/2006/relationships/image" Target="../media/image11.gif"/><Relationship Id="rId18" Type="http://schemas.openxmlformats.org/officeDocument/2006/relationships/image" Target="../media/image3.png"/><Relationship Id="rId3" Type="http://schemas.openxmlformats.org/officeDocument/2006/relationships/image" Target="../media/image9.png"/><Relationship Id="rId7" Type="http://schemas.openxmlformats.org/officeDocument/2006/relationships/audio" Target="../media/audio6.wav"/><Relationship Id="rId12" Type="http://schemas.openxmlformats.org/officeDocument/2006/relationships/image" Target="../media/image10.png"/><Relationship Id="rId17" Type="http://schemas.openxmlformats.org/officeDocument/2006/relationships/image" Target="../media/image14.gif"/><Relationship Id="rId2" Type="http://schemas.openxmlformats.org/officeDocument/2006/relationships/notesSlide" Target="../notesSlides/notesSlide3.xml"/><Relationship Id="rId16"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audio" Target="../media/audio5.wav"/><Relationship Id="rId11" Type="http://schemas.openxmlformats.org/officeDocument/2006/relationships/audio" Target="../media/audio10.wav"/><Relationship Id="rId5" Type="http://schemas.openxmlformats.org/officeDocument/2006/relationships/audio" Target="../media/audio4.wav"/><Relationship Id="rId15" Type="http://schemas.openxmlformats.org/officeDocument/2006/relationships/image" Target="../media/image12.gif"/><Relationship Id="rId10" Type="http://schemas.openxmlformats.org/officeDocument/2006/relationships/audio" Target="../media/audio9.wav"/><Relationship Id="rId19" Type="http://schemas.openxmlformats.org/officeDocument/2006/relationships/image" Target="../media/image4.svg"/><Relationship Id="rId4" Type="http://schemas.openxmlformats.org/officeDocument/2006/relationships/audio" Target="../media/audio3.wav"/><Relationship Id="rId9" Type="http://schemas.openxmlformats.org/officeDocument/2006/relationships/audio" Target="../media/audio8.wav"/><Relationship Id="rId14" Type="http://schemas.openxmlformats.org/officeDocument/2006/relationships/image" Target="../media/image8.gif"/></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png"/><Relationship Id="rId7"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gif"/><Relationship Id="rId5" Type="http://schemas.openxmlformats.org/officeDocument/2006/relationships/image" Target="../media/image11.gif"/><Relationship Id="rId10" Type="http://schemas.openxmlformats.org/officeDocument/2006/relationships/image" Target="../media/image14.gif"/><Relationship Id="rId4" Type="http://schemas.openxmlformats.org/officeDocument/2006/relationships/image" Target="../media/image13.png"/><Relationship Id="rId9"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4.svg"/><Relationship Id="rId4" Type="http://schemas.openxmlformats.org/officeDocument/2006/relationships/image" Target="../media/image18.png"/><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image" Target="../media/image16.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8" name="Google Shape;98;p2" descr="background rectangle">
            <a:extLst>
              <a:ext uri="{FF2B5EF4-FFF2-40B4-BE49-F238E27FC236}">
                <a16:creationId xmlns:a16="http://schemas.microsoft.com/office/drawing/2014/main" id="{33FF9F9C-7D6B-452C-9BE0-7B44CA0DD932}"/>
              </a:ext>
            </a:extLst>
          </p:cNvPr>
          <p:cNvSpPr/>
          <p:nvPr/>
        </p:nvSpPr>
        <p:spPr>
          <a:xfrm>
            <a:off x="0" y="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ADD2E"/>
              </a:solidFill>
              <a:latin typeface="Century Gothic"/>
              <a:ea typeface="Century Gothic"/>
              <a:cs typeface="Century Gothic"/>
              <a:sym typeface="Century Gothic"/>
            </a:endParaRPr>
          </a:p>
        </p:txBody>
      </p:sp>
      <p:sp>
        <p:nvSpPr>
          <p:cNvPr id="100" name="Google Shape;100;p2"/>
          <p:cNvSpPr/>
          <p:nvPr/>
        </p:nvSpPr>
        <p:spPr>
          <a:xfrm>
            <a:off x="6368181" y="4734448"/>
            <a:ext cx="3750377" cy="1569620"/>
          </a:xfrm>
          <a:prstGeom prst="rect">
            <a:avLst/>
          </a:prstGeom>
          <a:noFill/>
          <a:ln>
            <a:noFill/>
          </a:ln>
        </p:spPr>
        <p:txBody>
          <a:bodyPr spcFirstLastPara="1" wrap="square" lIns="91425" tIns="45700" rIns="91425" bIns="45700" anchor="t" anchorCtr="0">
            <a:spAutoFit/>
          </a:bodyPr>
          <a:lstStyle/>
          <a:p>
            <a:pPr lvl="0" algn="ctr">
              <a:buClr>
                <a:srgbClr val="FF3333"/>
              </a:buClr>
              <a:buSzPts val="9600"/>
            </a:pPr>
            <a:r>
              <a:rPr lang="en-GB" sz="9600" dirty="0">
                <a:solidFill>
                  <a:srgbClr val="00B050"/>
                </a:solidFill>
                <a:latin typeface="Modern Love" panose="04090805081005020601" pitchFamily="82" charset="0"/>
                <a:ea typeface="STHupo" panose="02010800040101010101" pitchFamily="2" charset="-122"/>
                <a:cs typeface="Aharoni" panose="02010803020104030203" pitchFamily="2" charset="-79"/>
                <a:sym typeface="Arial"/>
              </a:rPr>
              <a:t>vert</a:t>
            </a:r>
            <a:endParaRPr lang="en-GB" sz="9600" dirty="0">
              <a:solidFill>
                <a:srgbClr val="00B050"/>
              </a:solidFill>
              <a:latin typeface="Modern Love" panose="04090805081005020601" pitchFamily="82" charset="0"/>
              <a:ea typeface="STHupo" panose="02010800040101010101" pitchFamily="2" charset="-122"/>
              <a:cs typeface="Aharoni" panose="02010803020104030203" pitchFamily="2" charset="-79"/>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4EE28BE7-8949-4E49-A98F-68B6A8E0DDC3}"/>
              </a:ext>
            </a:extLst>
          </p:cNvPr>
          <p:cNvSpPr>
            <a:spLocks noGrp="1"/>
          </p:cNvSpPr>
          <p:nvPr>
            <p:ph type="title"/>
          </p:nvPr>
        </p:nvSpPr>
        <p:spPr>
          <a:xfrm>
            <a:off x="381000" y="163664"/>
            <a:ext cx="3588984" cy="1325563"/>
          </a:xfrm>
        </p:spPr>
        <p:txBody>
          <a:bodyPr>
            <a:noAutofit/>
          </a:bodyPr>
          <a:lstStyle/>
          <a:p>
            <a:pPr algn="ctr"/>
            <a:r>
              <a:rPr lang="en-GB" sz="3600" b="1" dirty="0">
                <a:solidFill>
                  <a:srgbClr val="FFFFFF"/>
                </a:solidFill>
                <a:latin typeface="Century Gothic"/>
                <a:ea typeface="Century Gothic"/>
                <a:cs typeface="Century Gothic"/>
                <a:sym typeface="Century Gothic"/>
              </a:rPr>
              <a:t>Describing me and others</a:t>
            </a:r>
            <a:br>
              <a:rPr lang="en-GB" sz="3600" dirty="0">
                <a:solidFill>
                  <a:srgbClr val="000000"/>
                </a:solidFill>
                <a:latin typeface="Arial"/>
                <a:cs typeface="Arial"/>
                <a:sym typeface="Arial"/>
              </a:rPr>
            </a:br>
            <a:endParaRPr lang="en-GB" sz="3600" dirty="0"/>
          </a:p>
        </p:txBody>
      </p:sp>
      <p:pic>
        <p:nvPicPr>
          <p:cNvPr id="9" name="Picture 8" descr="A picture containing text, electronics, computer, display&#10;&#10;Description automatically generated">
            <a:extLst>
              <a:ext uri="{FF2B5EF4-FFF2-40B4-BE49-F238E27FC236}">
                <a16:creationId xmlns:a16="http://schemas.microsoft.com/office/drawing/2014/main" id="{E1AE3098-F0A5-44EB-9088-BD4E70A68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507" y="375430"/>
            <a:ext cx="5084505" cy="4359018"/>
          </a:xfrm>
          <a:prstGeom prst="rect">
            <a:avLst/>
          </a:prstGeom>
        </p:spPr>
      </p:pic>
      <p:pic>
        <p:nvPicPr>
          <p:cNvPr id="7" name="Picture 6" descr="Graphical user interface, application, website&#10;&#10;Description automatically generated">
            <a:extLst>
              <a:ext uri="{FF2B5EF4-FFF2-40B4-BE49-F238E27FC236}">
                <a16:creationId xmlns:a16="http://schemas.microsoft.com/office/drawing/2014/main" id="{4044DF68-A5E7-4229-8ED7-AA92BF0008AE}"/>
              </a:ext>
            </a:extLst>
          </p:cNvPr>
          <p:cNvPicPr>
            <a:picLocks noChangeAspect="1"/>
          </p:cNvPicPr>
          <p:nvPr/>
        </p:nvPicPr>
        <p:blipFill>
          <a:blip r:embed="rId4">
            <a:clrChange>
              <a:clrFrom>
                <a:srgbClr val="4FC3F7"/>
              </a:clrFrom>
              <a:clrTo>
                <a:srgbClr val="4FC3F7">
                  <a:alpha val="0"/>
                </a:srgbClr>
              </a:clrTo>
            </a:clrChange>
            <a:extLst>
              <a:ext uri="{28A0092B-C50C-407E-A947-70E740481C1C}">
                <a14:useLocalDpi xmlns:a14="http://schemas.microsoft.com/office/drawing/2010/main" val="0"/>
              </a:ext>
            </a:extLst>
          </a:blip>
          <a:stretch>
            <a:fillRect/>
          </a:stretch>
        </p:blipFill>
        <p:spPr>
          <a:xfrm>
            <a:off x="182594" y="1265874"/>
            <a:ext cx="3845557" cy="2163126"/>
          </a:xfrm>
          <a:prstGeom prst="rect">
            <a:avLst/>
          </a:prstGeom>
        </p:spPr>
      </p:pic>
      <p:sp>
        <p:nvSpPr>
          <p:cNvPr id="10" name="TextBox 9">
            <a:extLst>
              <a:ext uri="{FF2B5EF4-FFF2-40B4-BE49-F238E27FC236}">
                <a16:creationId xmlns:a16="http://schemas.microsoft.com/office/drawing/2014/main" id="{00796F5E-195F-4C0A-8986-AB4F9CF5CB2F}"/>
              </a:ext>
            </a:extLst>
          </p:cNvPr>
          <p:cNvSpPr txBox="1"/>
          <p:nvPr/>
        </p:nvSpPr>
        <p:spPr>
          <a:xfrm rot="349106">
            <a:off x="254201" y="3191871"/>
            <a:ext cx="3805881" cy="584775"/>
          </a:xfrm>
          <a:prstGeom prst="rect">
            <a:avLst/>
          </a:prstGeom>
          <a:noFill/>
        </p:spPr>
        <p:txBody>
          <a:bodyPr wrap="square" rtlCol="0">
            <a:spAutoFit/>
          </a:bodyPr>
          <a:lstStyle/>
          <a:p>
            <a:pPr algn="ctr"/>
            <a:r>
              <a:rPr lang="en-GB" sz="3200" b="1" dirty="0" err="1">
                <a:solidFill>
                  <a:schemeClr val="bg1"/>
                </a:solidFill>
                <a:latin typeface="Segoe Print" panose="02000600000000000000" pitchFamily="2" charset="0"/>
              </a:rPr>
              <a:t>Échange</a:t>
            </a:r>
            <a:r>
              <a:rPr lang="en-GB" sz="3200" b="1" dirty="0">
                <a:solidFill>
                  <a:schemeClr val="bg1"/>
                </a:solidFill>
                <a:latin typeface="Segoe Print" panose="02000600000000000000" pitchFamily="2" charset="0"/>
              </a:rPr>
              <a:t> </a:t>
            </a:r>
            <a:r>
              <a:rPr lang="en-GB" sz="3200" b="1" dirty="0" err="1">
                <a:solidFill>
                  <a:schemeClr val="bg1"/>
                </a:solidFill>
                <a:latin typeface="Segoe Print" panose="02000600000000000000" pitchFamily="2" charset="0"/>
              </a:rPr>
              <a:t>en</a:t>
            </a:r>
            <a:r>
              <a:rPr lang="en-GB" sz="3200" b="1" dirty="0">
                <a:solidFill>
                  <a:schemeClr val="bg1"/>
                </a:solidFill>
                <a:latin typeface="Segoe Print" panose="02000600000000000000" pitchFamily="2" charset="0"/>
              </a:rPr>
              <a:t> </a:t>
            </a:r>
            <a:r>
              <a:rPr lang="en-GB" sz="3200" b="1" dirty="0" err="1">
                <a:solidFill>
                  <a:schemeClr val="bg1"/>
                </a:solidFill>
                <a:latin typeface="Segoe Print" panose="02000600000000000000" pitchFamily="2" charset="0"/>
              </a:rPr>
              <a:t>ligne</a:t>
            </a:r>
            <a:endParaRPr lang="en-GB" sz="3200" b="1" dirty="0">
              <a:solidFill>
                <a:schemeClr val="bg1"/>
              </a:solidFill>
              <a:latin typeface="Segoe Print" panose="02000600000000000000" pitchFamily="2" charset="0"/>
            </a:endParaRPr>
          </a:p>
        </p:txBody>
      </p:sp>
      <p:sp>
        <p:nvSpPr>
          <p:cNvPr id="11" name="TextBox 10">
            <a:extLst>
              <a:ext uri="{FF2B5EF4-FFF2-40B4-BE49-F238E27FC236}">
                <a16:creationId xmlns:a16="http://schemas.microsoft.com/office/drawing/2014/main" id="{ABFBCEA0-E08C-4138-AC05-F0269DF4AB39}"/>
              </a:ext>
            </a:extLst>
          </p:cNvPr>
          <p:cNvSpPr txBox="1"/>
          <p:nvPr/>
        </p:nvSpPr>
        <p:spPr>
          <a:xfrm>
            <a:off x="8782380" y="6482570"/>
            <a:ext cx="3445329"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1 Week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877FE-F3C4-4FE5-BF56-318F705D9434}"/>
              </a:ext>
            </a:extLst>
          </p:cNvPr>
          <p:cNvSpPr>
            <a:spLocks noGrp="1"/>
          </p:cNvSpPr>
          <p:nvPr>
            <p:ph type="title"/>
          </p:nvPr>
        </p:nvSpPr>
        <p:spPr>
          <a:xfrm>
            <a:off x="10747614" y="0"/>
            <a:ext cx="1444386" cy="204759"/>
          </a:xfrm>
        </p:spPr>
        <p:txBody>
          <a:bodyPr/>
          <a:lstStyle/>
          <a:p>
            <a:r>
              <a:rPr lang="en-GB" sz="1200" b="1" spc="-1" dirty="0">
                <a:solidFill>
                  <a:schemeClr val="bg1"/>
                </a:solidFill>
                <a:latin typeface="Century Gothic" panose="020B0502020202020204" pitchFamily="34" charset="0"/>
              </a:rPr>
              <a:t>handout</a:t>
            </a:r>
            <a:endParaRPr lang="en-GB" sz="1200" dirty="0">
              <a:solidFill>
                <a:schemeClr val="bg1"/>
              </a:solidFill>
            </a:endParaRPr>
          </a:p>
        </p:txBody>
      </p:sp>
      <p:pic>
        <p:nvPicPr>
          <p:cNvPr id="8" name="Picture 7">
            <a:extLst>
              <a:ext uri="{FF2B5EF4-FFF2-40B4-BE49-F238E27FC236}">
                <a16:creationId xmlns:a16="http://schemas.microsoft.com/office/drawing/2014/main" id="{090A130D-9FB4-44E8-993D-4CCDE9974D75}"/>
              </a:ext>
            </a:extLst>
          </p:cNvPr>
          <p:cNvPicPr>
            <a:picLocks noChangeAspect="1"/>
          </p:cNvPicPr>
          <p:nvPr/>
        </p:nvPicPr>
        <p:blipFill>
          <a:blip r:embed="rId3"/>
          <a:stretch>
            <a:fillRect/>
          </a:stretch>
        </p:blipFill>
        <p:spPr>
          <a:xfrm>
            <a:off x="0" y="0"/>
            <a:ext cx="2966125" cy="2907894"/>
          </a:xfrm>
          <a:prstGeom prst="rect">
            <a:avLst/>
          </a:prstGeom>
        </p:spPr>
      </p:pic>
      <p:pic>
        <p:nvPicPr>
          <p:cNvPr id="22" name="Picture 21">
            <a:extLst>
              <a:ext uri="{FF2B5EF4-FFF2-40B4-BE49-F238E27FC236}">
                <a16:creationId xmlns:a16="http://schemas.microsoft.com/office/drawing/2014/main" id="{58CB6CB9-7C58-4D6E-94F7-901688B6C93E}"/>
              </a:ext>
            </a:extLst>
          </p:cNvPr>
          <p:cNvPicPr>
            <a:picLocks noChangeAspect="1"/>
          </p:cNvPicPr>
          <p:nvPr/>
        </p:nvPicPr>
        <p:blipFill>
          <a:blip r:embed="rId3"/>
          <a:stretch>
            <a:fillRect/>
          </a:stretch>
        </p:blipFill>
        <p:spPr>
          <a:xfrm>
            <a:off x="3070023" y="0"/>
            <a:ext cx="2966125" cy="2907894"/>
          </a:xfrm>
          <a:prstGeom prst="rect">
            <a:avLst/>
          </a:prstGeom>
        </p:spPr>
      </p:pic>
      <p:pic>
        <p:nvPicPr>
          <p:cNvPr id="10" name="Picture 9">
            <a:extLst>
              <a:ext uri="{FF2B5EF4-FFF2-40B4-BE49-F238E27FC236}">
                <a16:creationId xmlns:a16="http://schemas.microsoft.com/office/drawing/2014/main" id="{3B63D552-E2BF-4B39-AAA9-6427233E7C61}"/>
              </a:ext>
            </a:extLst>
          </p:cNvPr>
          <p:cNvPicPr>
            <a:picLocks noChangeAspect="1"/>
          </p:cNvPicPr>
          <p:nvPr/>
        </p:nvPicPr>
        <p:blipFill>
          <a:blip r:embed="rId4"/>
          <a:stretch>
            <a:fillRect/>
          </a:stretch>
        </p:blipFill>
        <p:spPr>
          <a:xfrm>
            <a:off x="6140047" y="10918"/>
            <a:ext cx="2966125" cy="2896976"/>
          </a:xfrm>
          <a:prstGeom prst="rect">
            <a:avLst/>
          </a:prstGeom>
        </p:spPr>
      </p:pic>
      <p:pic>
        <p:nvPicPr>
          <p:cNvPr id="25" name="Picture 24">
            <a:extLst>
              <a:ext uri="{FF2B5EF4-FFF2-40B4-BE49-F238E27FC236}">
                <a16:creationId xmlns:a16="http://schemas.microsoft.com/office/drawing/2014/main" id="{C86D8CFB-760D-4611-B545-84559C72B04E}"/>
              </a:ext>
            </a:extLst>
          </p:cNvPr>
          <p:cNvPicPr>
            <a:picLocks noChangeAspect="1"/>
          </p:cNvPicPr>
          <p:nvPr/>
        </p:nvPicPr>
        <p:blipFill>
          <a:blip r:embed="rId4"/>
          <a:stretch>
            <a:fillRect/>
          </a:stretch>
        </p:blipFill>
        <p:spPr>
          <a:xfrm>
            <a:off x="9225875" y="10918"/>
            <a:ext cx="2966125" cy="2896976"/>
          </a:xfrm>
          <a:prstGeom prst="rect">
            <a:avLst/>
          </a:prstGeom>
        </p:spPr>
      </p:pic>
      <p:sp>
        <p:nvSpPr>
          <p:cNvPr id="26" name="Title 1">
            <a:extLst>
              <a:ext uri="{FF2B5EF4-FFF2-40B4-BE49-F238E27FC236}">
                <a16:creationId xmlns:a16="http://schemas.microsoft.com/office/drawing/2014/main" id="{519E72B9-4F82-4EC0-8EFF-223237F8E8A6}"/>
              </a:ext>
            </a:extLst>
          </p:cNvPr>
          <p:cNvSpPr txBox="1">
            <a:spLocks/>
          </p:cNvSpPr>
          <p:nvPr/>
        </p:nvSpPr>
        <p:spPr>
          <a:xfrm>
            <a:off x="10747614" y="3950107"/>
            <a:ext cx="1444386" cy="204759"/>
          </a:xfrm>
          <a:prstGeom prst="rect">
            <a:avLst/>
          </a:prstGeom>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200" b="1" spc="-1">
                <a:solidFill>
                  <a:schemeClr val="bg1"/>
                </a:solidFill>
                <a:latin typeface="Century Gothic" panose="020B0502020202020204" pitchFamily="34" charset="0"/>
              </a:rPr>
              <a:t>handout</a:t>
            </a:r>
            <a:endParaRPr lang="en-GB" sz="1200" dirty="0">
              <a:solidFill>
                <a:schemeClr val="bg1"/>
              </a:solidFill>
            </a:endParaRPr>
          </a:p>
        </p:txBody>
      </p:sp>
      <p:pic>
        <p:nvPicPr>
          <p:cNvPr id="27" name="Picture 26">
            <a:extLst>
              <a:ext uri="{FF2B5EF4-FFF2-40B4-BE49-F238E27FC236}">
                <a16:creationId xmlns:a16="http://schemas.microsoft.com/office/drawing/2014/main" id="{7DE7F5B8-BBB2-407B-A1AA-629E24E96D80}"/>
              </a:ext>
            </a:extLst>
          </p:cNvPr>
          <p:cNvPicPr>
            <a:picLocks noChangeAspect="1"/>
          </p:cNvPicPr>
          <p:nvPr/>
        </p:nvPicPr>
        <p:blipFill>
          <a:blip r:embed="rId3"/>
          <a:stretch>
            <a:fillRect/>
          </a:stretch>
        </p:blipFill>
        <p:spPr>
          <a:xfrm>
            <a:off x="0" y="3950107"/>
            <a:ext cx="2966125" cy="2907894"/>
          </a:xfrm>
          <a:prstGeom prst="rect">
            <a:avLst/>
          </a:prstGeom>
        </p:spPr>
      </p:pic>
      <p:pic>
        <p:nvPicPr>
          <p:cNvPr id="28" name="Picture 27">
            <a:extLst>
              <a:ext uri="{FF2B5EF4-FFF2-40B4-BE49-F238E27FC236}">
                <a16:creationId xmlns:a16="http://schemas.microsoft.com/office/drawing/2014/main" id="{7CD747D9-9137-4DD7-A99E-116701CCF7A4}"/>
              </a:ext>
            </a:extLst>
          </p:cNvPr>
          <p:cNvPicPr>
            <a:picLocks noChangeAspect="1"/>
          </p:cNvPicPr>
          <p:nvPr/>
        </p:nvPicPr>
        <p:blipFill>
          <a:blip r:embed="rId3"/>
          <a:stretch>
            <a:fillRect/>
          </a:stretch>
        </p:blipFill>
        <p:spPr>
          <a:xfrm>
            <a:off x="3070023" y="3950107"/>
            <a:ext cx="2966125" cy="2907894"/>
          </a:xfrm>
          <a:prstGeom prst="rect">
            <a:avLst/>
          </a:prstGeom>
        </p:spPr>
      </p:pic>
      <p:pic>
        <p:nvPicPr>
          <p:cNvPr id="29" name="Picture 28">
            <a:extLst>
              <a:ext uri="{FF2B5EF4-FFF2-40B4-BE49-F238E27FC236}">
                <a16:creationId xmlns:a16="http://schemas.microsoft.com/office/drawing/2014/main" id="{234F6D80-5D0A-4B4D-BF3B-E73DDF8CF728}"/>
              </a:ext>
            </a:extLst>
          </p:cNvPr>
          <p:cNvPicPr>
            <a:picLocks noChangeAspect="1"/>
          </p:cNvPicPr>
          <p:nvPr/>
        </p:nvPicPr>
        <p:blipFill>
          <a:blip r:embed="rId4"/>
          <a:stretch>
            <a:fillRect/>
          </a:stretch>
        </p:blipFill>
        <p:spPr>
          <a:xfrm>
            <a:off x="6140047" y="3961025"/>
            <a:ext cx="2966125" cy="2896976"/>
          </a:xfrm>
          <a:prstGeom prst="rect">
            <a:avLst/>
          </a:prstGeom>
        </p:spPr>
      </p:pic>
      <p:pic>
        <p:nvPicPr>
          <p:cNvPr id="30" name="Picture 29">
            <a:extLst>
              <a:ext uri="{FF2B5EF4-FFF2-40B4-BE49-F238E27FC236}">
                <a16:creationId xmlns:a16="http://schemas.microsoft.com/office/drawing/2014/main" id="{ADF5055B-28A3-4AEB-87DE-BE26EBC59F45}"/>
              </a:ext>
            </a:extLst>
          </p:cNvPr>
          <p:cNvPicPr>
            <a:picLocks noChangeAspect="1"/>
          </p:cNvPicPr>
          <p:nvPr/>
        </p:nvPicPr>
        <p:blipFill>
          <a:blip r:embed="rId4"/>
          <a:stretch>
            <a:fillRect/>
          </a:stretch>
        </p:blipFill>
        <p:spPr>
          <a:xfrm>
            <a:off x="9225875" y="3961025"/>
            <a:ext cx="2966125" cy="2896976"/>
          </a:xfrm>
          <a:prstGeom prst="rect">
            <a:avLst/>
          </a:prstGeom>
        </p:spPr>
      </p:pic>
    </p:spTree>
    <p:extLst>
      <p:ext uri="{BB962C8B-B14F-4D97-AF65-F5344CB8AC3E}">
        <p14:creationId xmlns:p14="http://schemas.microsoft.com/office/powerpoint/2010/main" val="178828636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4">
            <a:extLst>
              <a:ext uri="{FF2B5EF4-FFF2-40B4-BE49-F238E27FC236}">
                <a16:creationId xmlns:a16="http://schemas.microsoft.com/office/drawing/2014/main" id="{1BE26A7C-9570-4511-A929-6137973F1815}"/>
              </a:ext>
            </a:extLst>
          </p:cNvPr>
          <p:cNvGraphicFramePr>
            <a:graphicFrameLocks noGrp="1"/>
          </p:cNvGraphicFramePr>
          <p:nvPr/>
        </p:nvGraphicFramePr>
        <p:xfrm>
          <a:off x="557161" y="596480"/>
          <a:ext cx="10105923" cy="6029786"/>
        </p:xfrm>
        <a:graphic>
          <a:graphicData uri="http://schemas.openxmlformats.org/drawingml/2006/table">
            <a:tbl>
              <a:tblPr firstRow="1" bandRow="1">
                <a:tableStyleId>{5940675A-B579-460E-94D1-54222C63F5DA}</a:tableStyleId>
              </a:tblPr>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988647">
                  <a:extLst>
                    <a:ext uri="{9D8B030D-6E8A-4147-A177-3AD203B41FA5}">
                      <a16:colId xmlns:a16="http://schemas.microsoft.com/office/drawing/2014/main" val="2706468897"/>
                    </a:ext>
                  </a:extLst>
                </a:gridCol>
              </a:tblGrid>
              <a:tr h="861398">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elle</a:t>
                      </a:r>
                      <a:endParaRPr lang="en-GB" sz="2400" b="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il</a:t>
                      </a:r>
                    </a:p>
                  </a:txBody>
                  <a:tcPr/>
                </a:tc>
                <a:tc>
                  <a:txBody>
                    <a:bodyPr/>
                    <a:lstStyle/>
                    <a:p>
                      <a:r>
                        <a:rPr lang="en-GB" sz="2400" b="0" dirty="0">
                          <a:solidFill>
                            <a:srgbClr val="002060"/>
                          </a:solidFill>
                          <a:latin typeface="Century Gothic" panose="020B0502020202020204" pitchFamily="34" charset="0"/>
                        </a:rPr>
                        <a:t>massif</a:t>
                      </a:r>
                    </a:p>
                  </a:txBody>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propre</a:t>
                      </a:r>
                    </a:p>
                  </a:txBody>
                  <a:tcPr/>
                </a:tc>
                <a:tc>
                  <a:txBody>
                    <a:bodyPr/>
                    <a:lstStyle/>
                    <a:p>
                      <a:r>
                        <a:rPr lang="en-GB" sz="2400" b="0" dirty="0">
                          <a:solidFill>
                            <a:srgbClr val="002060"/>
                          </a:solidFill>
                          <a:latin typeface="Century Gothic" panose="020B0502020202020204" pitchFamily="34" charset="0"/>
                        </a:rPr>
                        <a:t>sales</a:t>
                      </a:r>
                    </a:p>
                  </a:txBody>
                  <a:tcPr/>
                </a:tc>
                <a:tc>
                  <a:txBody>
                    <a:bodyPr/>
                    <a:lstStyle/>
                    <a:p>
                      <a:r>
                        <a:rPr lang="en-GB" sz="2400" b="0" dirty="0" err="1">
                          <a:solidFill>
                            <a:srgbClr val="002060"/>
                          </a:solidFill>
                          <a:latin typeface="Century Gothic" panose="020B0502020202020204" pitchFamily="34" charset="0"/>
                        </a:rPr>
                        <a:t>sportives</a:t>
                      </a:r>
                      <a:endParaRPr lang="en-GB" sz="24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1164559424"/>
                  </a:ext>
                </a:extLst>
              </a:tr>
              <a:tr h="861398">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seul</a:t>
                      </a:r>
                      <a:endParaRPr lang="en-GB" sz="2400" b="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difficiles</a:t>
                      </a:r>
                      <a:endParaRPr lang="en-GB" sz="2400" b="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indépendantes</a:t>
                      </a:r>
                      <a:endParaRPr lang="en-GB" sz="24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différentes</a:t>
                      </a:r>
                      <a:endParaRPr lang="en-GB" sz="2400" b="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jeune</a:t>
                      </a:r>
                      <a:endParaRPr lang="en-GB" sz="2400" b="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facile</a:t>
                      </a:r>
                    </a:p>
                  </a:txBody>
                  <a:tcPr/>
                </a:tc>
                <a:extLst>
                  <a:ext uri="{0D108BD9-81ED-4DB2-BD59-A6C34878D82A}">
                    <a16:rowId xmlns:a16="http://schemas.microsoft.com/office/drawing/2014/main" val="1047692962"/>
                  </a:ext>
                </a:extLst>
              </a:tr>
              <a:tr h="861398">
                <a:tc rowSpan="3">
                  <a:txBody>
                    <a:bodyPr/>
                    <a:lstStyle/>
                    <a:p>
                      <a:endParaRPr lang="en-GB" sz="2400" b="1"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importantes</a:t>
                      </a:r>
                      <a:endParaRPr lang="en-GB" sz="2400" b="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malade</a:t>
                      </a:r>
                      <a:endParaRPr lang="en-GB" sz="2400" b="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calmes</a:t>
                      </a:r>
                      <a:endParaRPr lang="en-GB" sz="24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3903794855"/>
                  </a:ext>
                </a:extLst>
              </a:tr>
              <a:tr h="861398">
                <a:tc vMerge="1">
                  <a:txBody>
                    <a:bodyPr/>
                    <a:lstStyle/>
                    <a:p>
                      <a:endParaRPr lang="en-GB"/>
                    </a:p>
                  </a:txBody>
                  <a:tcPr/>
                </a:tc>
                <a:tc>
                  <a:txBody>
                    <a:bodyPr/>
                    <a:lstStyle/>
                    <a:p>
                      <a:r>
                        <a:rPr lang="en-GB" sz="2400" b="0" dirty="0">
                          <a:solidFill>
                            <a:srgbClr val="002060"/>
                          </a:solidFill>
                          <a:latin typeface="Century Gothic" panose="020B0502020202020204" pitchFamily="34" charset="0"/>
                        </a:rPr>
                        <a:t>espagnole</a:t>
                      </a:r>
                    </a:p>
                  </a:txBody>
                  <a:tcPr/>
                </a:tc>
                <a:tc>
                  <a:txBody>
                    <a:bodyPr/>
                    <a:lstStyle/>
                    <a:p>
                      <a:r>
                        <a:rPr lang="en-GB" sz="2400" b="0" dirty="0" err="1">
                          <a:solidFill>
                            <a:srgbClr val="002060"/>
                          </a:solidFill>
                          <a:latin typeface="Century Gothic" panose="020B0502020202020204" pitchFamily="34" charset="0"/>
                        </a:rPr>
                        <a:t>prudents</a:t>
                      </a:r>
                      <a:endParaRPr lang="en-GB" sz="2400" b="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méchante</a:t>
                      </a:r>
                      <a:endParaRPr lang="en-GB" sz="24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nous</a:t>
                      </a:r>
                    </a:p>
                  </a:txBody>
                  <a:tcPr/>
                </a:tc>
                <a:tc>
                  <a:txBody>
                    <a:bodyPr/>
                    <a:lstStyle/>
                    <a:p>
                      <a:r>
                        <a:rPr lang="en-GB" sz="2400" b="0" dirty="0" err="1">
                          <a:solidFill>
                            <a:srgbClr val="002060"/>
                          </a:solidFill>
                          <a:latin typeface="Century Gothic" panose="020B0502020202020204" pitchFamily="34" charset="0"/>
                        </a:rPr>
                        <a:t>sommes</a:t>
                      </a:r>
                      <a:endParaRPr lang="en-GB" sz="2400" b="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allemands</a:t>
                      </a:r>
                      <a:endParaRPr lang="en-GB" sz="24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pic>
        <p:nvPicPr>
          <p:cNvPr id="17" name="Picture 16">
            <a:extLst>
              <a:ext uri="{FF2B5EF4-FFF2-40B4-BE49-F238E27FC236}">
                <a16:creationId xmlns:a16="http://schemas.microsoft.com/office/drawing/2014/main" id="{8AA52357-62B5-4501-8406-8AAEF0C4DB1A}"/>
              </a:ext>
            </a:extLst>
          </p:cNvPr>
          <p:cNvPicPr>
            <a:picLocks noChangeAspect="1"/>
          </p:cNvPicPr>
          <p:nvPr/>
        </p:nvPicPr>
        <p:blipFill>
          <a:blip r:embed="rId5"/>
          <a:stretch>
            <a:fillRect/>
          </a:stretch>
        </p:blipFill>
        <p:spPr>
          <a:xfrm>
            <a:off x="646254" y="2675674"/>
            <a:ext cx="1186070" cy="1080360"/>
          </a:xfrm>
          <a:prstGeom prst="rect">
            <a:avLst/>
          </a:prstGeom>
        </p:spPr>
      </p:pic>
      <p:pic>
        <p:nvPicPr>
          <p:cNvPr id="18" name="Picture 17" descr="Icon&#10;&#10;Description automatically generated">
            <a:extLst>
              <a:ext uri="{FF2B5EF4-FFF2-40B4-BE49-F238E27FC236}">
                <a16:creationId xmlns:a16="http://schemas.microsoft.com/office/drawing/2014/main" id="{CF86848E-00D3-4C8C-BF0C-2DB539381B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20" name="Picture 19">
            <a:extLst>
              <a:ext uri="{FF2B5EF4-FFF2-40B4-BE49-F238E27FC236}">
                <a16:creationId xmlns:a16="http://schemas.microsoft.com/office/drawing/2014/main" id="{33175BAD-451F-4097-B6CA-7B78DADC0753}"/>
              </a:ext>
            </a:extLst>
          </p:cNvPr>
          <p:cNvPicPr>
            <a:picLocks noChangeAspect="1"/>
          </p:cNvPicPr>
          <p:nvPr/>
        </p:nvPicPr>
        <p:blipFill>
          <a:blip r:embed="rId7"/>
          <a:stretch>
            <a:fillRect/>
          </a:stretch>
        </p:blipFill>
        <p:spPr>
          <a:xfrm>
            <a:off x="817364" y="4681233"/>
            <a:ext cx="1162417" cy="1101237"/>
          </a:xfrm>
          <a:prstGeom prst="rect">
            <a:avLst/>
          </a:prstGeom>
        </p:spPr>
      </p:pic>
      <p:sp>
        <p:nvSpPr>
          <p:cNvPr id="21" name="TextBox 20">
            <a:extLst>
              <a:ext uri="{FF2B5EF4-FFF2-40B4-BE49-F238E27FC236}">
                <a16:creationId xmlns:a16="http://schemas.microsoft.com/office/drawing/2014/main" id="{A5D9ACD1-6B6F-4278-9A67-011420429302}"/>
              </a:ext>
            </a:extLst>
          </p:cNvPr>
          <p:cNvSpPr txBox="1"/>
          <p:nvPr/>
        </p:nvSpPr>
        <p:spPr>
          <a:xfrm>
            <a:off x="1737282" y="5783201"/>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25" name="TextBox 24">
            <a:extLst>
              <a:ext uri="{FF2B5EF4-FFF2-40B4-BE49-F238E27FC236}">
                <a16:creationId xmlns:a16="http://schemas.microsoft.com/office/drawing/2014/main" id="{D1ADDC2A-E51D-48B9-A91E-95C4881D32F4}"/>
              </a:ext>
            </a:extLst>
          </p:cNvPr>
          <p:cNvSpPr txBox="1"/>
          <p:nvPr/>
        </p:nvSpPr>
        <p:spPr>
          <a:xfrm>
            <a:off x="1717476" y="337089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26" name="TextBox 25">
            <a:extLst>
              <a:ext uri="{FF2B5EF4-FFF2-40B4-BE49-F238E27FC236}">
                <a16:creationId xmlns:a16="http://schemas.microsoft.com/office/drawing/2014/main" id="{582A3A04-2365-4E20-A72A-87B66616FB76}"/>
              </a:ext>
            </a:extLst>
          </p:cNvPr>
          <p:cNvSpPr txBox="1"/>
          <p:nvPr/>
        </p:nvSpPr>
        <p:spPr>
          <a:xfrm>
            <a:off x="1703819" y="166375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
        <p:nvSpPr>
          <p:cNvPr id="28" name="Rectangle 27">
            <a:hlinkClick r:id="" action="ppaction://noaction">
              <a:snd r:embed="rId8" name="7_1.wav"/>
            </a:hlinkClick>
            <a:extLst>
              <a:ext uri="{FF2B5EF4-FFF2-40B4-BE49-F238E27FC236}">
                <a16:creationId xmlns:a16="http://schemas.microsoft.com/office/drawing/2014/main" id="{06EBBC53-04AF-44DE-BDA9-AD7CA398AC4C}"/>
              </a:ext>
            </a:extLst>
          </p:cNvPr>
          <p:cNvSpPr/>
          <p:nvPr/>
        </p:nvSpPr>
        <p:spPr>
          <a:xfrm>
            <a:off x="769971" y="65773"/>
            <a:ext cx="1195944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Follow up 5 -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Écris</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en</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anglais</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endPar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50" name="Google Shape;167;p2">
            <a:extLst>
              <a:ext uri="{FF2B5EF4-FFF2-40B4-BE49-F238E27FC236}">
                <a16:creationId xmlns:a16="http://schemas.microsoft.com/office/drawing/2014/main" id="{BDD71DF4-60B2-47EE-AC8A-2D504746FED0}"/>
              </a:ext>
            </a:extLst>
          </p:cNvPr>
          <p:cNvSpPr/>
          <p:nvPr/>
        </p:nvSpPr>
        <p:spPr>
          <a:xfrm>
            <a:off x="60689" y="65461"/>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92027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4">
            <a:extLst>
              <a:ext uri="{FF2B5EF4-FFF2-40B4-BE49-F238E27FC236}">
                <a16:creationId xmlns:a16="http://schemas.microsoft.com/office/drawing/2014/main" id="{1BE26A7C-9570-4511-A929-6137973F1815}"/>
              </a:ext>
            </a:extLst>
          </p:cNvPr>
          <p:cNvGraphicFramePr>
            <a:graphicFrameLocks noGrp="1"/>
          </p:cNvGraphicFramePr>
          <p:nvPr/>
        </p:nvGraphicFramePr>
        <p:xfrm>
          <a:off x="557161" y="596480"/>
          <a:ext cx="10105923" cy="6029786"/>
        </p:xfrm>
        <a:graphic>
          <a:graphicData uri="http://schemas.openxmlformats.org/drawingml/2006/table">
            <a:tbl>
              <a:tblPr firstRow="1" bandRow="1">
                <a:tableStyleId>{5940675A-B579-460E-94D1-54222C63F5DA}</a:tableStyleId>
              </a:tblPr>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988647">
                  <a:extLst>
                    <a:ext uri="{9D8B030D-6E8A-4147-A177-3AD203B41FA5}">
                      <a16:colId xmlns:a16="http://schemas.microsoft.com/office/drawing/2014/main" val="2706468897"/>
                    </a:ext>
                  </a:extLst>
                </a:gridCol>
              </a:tblGrid>
              <a:tr h="861398">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clean (m/f)</a:t>
                      </a:r>
                    </a:p>
                  </a:txBody>
                  <a:tcPr/>
                </a:tc>
                <a:tc>
                  <a:txBody>
                    <a:bodyPr/>
                    <a:lstStyle/>
                    <a:p>
                      <a:r>
                        <a:rPr lang="en-GB" sz="2400" b="0" dirty="0">
                          <a:solidFill>
                            <a:srgbClr val="002060"/>
                          </a:solidFill>
                          <a:latin typeface="Century Gothic" panose="020B0502020202020204" pitchFamily="34" charset="0"/>
                        </a:rPr>
                        <a:t>massive (m)</a:t>
                      </a:r>
                    </a:p>
                  </a:txBody>
                  <a:tcPr/>
                </a:tc>
                <a:tc>
                  <a:txBody>
                    <a:bodyPr/>
                    <a:lstStyle/>
                    <a:p>
                      <a:r>
                        <a:rPr lang="en-GB" sz="2400" b="0" dirty="0">
                          <a:solidFill>
                            <a:srgbClr val="002060"/>
                          </a:solidFill>
                          <a:latin typeface="Century Gothic" panose="020B0502020202020204" pitchFamily="34" charset="0"/>
                        </a:rPr>
                        <a:t>sporty (f, pl.)</a:t>
                      </a:r>
                    </a:p>
                  </a:txBody>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dirty (m/f, pl.)</a:t>
                      </a:r>
                    </a:p>
                  </a:txBody>
                  <a:tcPr/>
                </a:tc>
                <a:tc>
                  <a:txBody>
                    <a:bodyPr/>
                    <a:lstStyle/>
                    <a:p>
                      <a:r>
                        <a:rPr lang="en-GB" sz="2400" b="0" dirty="0">
                          <a:solidFill>
                            <a:srgbClr val="002060"/>
                          </a:solidFill>
                          <a:latin typeface="Century Gothic" panose="020B0502020202020204" pitchFamily="34" charset="0"/>
                        </a:rPr>
                        <a:t>she, it</a:t>
                      </a:r>
                    </a:p>
                  </a:txBody>
                  <a:tcPr/>
                </a:tc>
                <a:tc>
                  <a:txBody>
                    <a:bodyPr/>
                    <a:lstStyle/>
                    <a:p>
                      <a:r>
                        <a:rPr lang="en-GB" sz="2400" b="0" dirty="0">
                          <a:solidFill>
                            <a:srgbClr val="002060"/>
                          </a:solidFill>
                          <a:latin typeface="Century Gothic" panose="020B0502020202020204" pitchFamily="34" charset="0"/>
                        </a:rPr>
                        <a:t>he, it</a:t>
                      </a:r>
                    </a:p>
                  </a:txBody>
                  <a:tcPr/>
                </a:tc>
                <a:extLst>
                  <a:ext uri="{0D108BD9-81ED-4DB2-BD59-A6C34878D82A}">
                    <a16:rowId xmlns:a16="http://schemas.microsoft.com/office/drawing/2014/main" val="1164559424"/>
                  </a:ext>
                </a:extLst>
              </a:tr>
              <a:tr h="861398">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young (m/f)</a:t>
                      </a:r>
                    </a:p>
                  </a:txBody>
                  <a:tcPr/>
                </a:tc>
                <a:tc>
                  <a:txBody>
                    <a:bodyPr/>
                    <a:lstStyle/>
                    <a:p>
                      <a:r>
                        <a:rPr lang="en-GB" sz="2400" b="0" dirty="0">
                          <a:solidFill>
                            <a:srgbClr val="002060"/>
                          </a:solidFill>
                          <a:latin typeface="Century Gothic" panose="020B0502020202020204" pitchFamily="34" charset="0"/>
                        </a:rPr>
                        <a:t>different (f, pl.)</a:t>
                      </a:r>
                    </a:p>
                  </a:txBody>
                  <a:tcPr/>
                </a:tc>
                <a:tc>
                  <a:txBody>
                    <a:bodyPr/>
                    <a:lstStyle/>
                    <a:p>
                      <a:r>
                        <a:rPr lang="en-GB" sz="2400" b="0" dirty="0">
                          <a:solidFill>
                            <a:srgbClr val="002060"/>
                          </a:solidFill>
                          <a:latin typeface="Century Gothic" panose="020B0502020202020204" pitchFamily="34" charset="0"/>
                        </a:rPr>
                        <a:t>alone (m)</a:t>
                      </a:r>
                    </a:p>
                  </a:txBody>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1800" b="0" dirty="0">
                          <a:solidFill>
                            <a:srgbClr val="002060"/>
                          </a:solidFill>
                          <a:latin typeface="Century Gothic" panose="020B0502020202020204" pitchFamily="34" charset="0"/>
                        </a:rPr>
                        <a:t>independent (f, pl.)</a:t>
                      </a:r>
                    </a:p>
                  </a:txBody>
                  <a:tcPr/>
                </a:tc>
                <a:tc>
                  <a:txBody>
                    <a:bodyPr/>
                    <a:lstStyle/>
                    <a:p>
                      <a:r>
                        <a:rPr lang="en-GB" sz="2400" b="0" dirty="0">
                          <a:solidFill>
                            <a:srgbClr val="002060"/>
                          </a:solidFill>
                          <a:latin typeface="Century Gothic" panose="020B0502020202020204" pitchFamily="34" charset="0"/>
                        </a:rPr>
                        <a:t>easy (m/f)</a:t>
                      </a:r>
                    </a:p>
                  </a:txBody>
                  <a:tcPr/>
                </a:tc>
                <a:tc>
                  <a:txBody>
                    <a:bodyPr/>
                    <a:lstStyle/>
                    <a:p>
                      <a:r>
                        <a:rPr lang="en-GB" sz="2400" b="0" dirty="0">
                          <a:solidFill>
                            <a:srgbClr val="002060"/>
                          </a:solidFill>
                          <a:latin typeface="Century Gothic" panose="020B0502020202020204" pitchFamily="34" charset="0"/>
                        </a:rPr>
                        <a:t>difficult (m/f, pl.)</a:t>
                      </a:r>
                    </a:p>
                  </a:txBody>
                  <a:tcPr/>
                </a:tc>
                <a:extLst>
                  <a:ext uri="{0D108BD9-81ED-4DB2-BD59-A6C34878D82A}">
                    <a16:rowId xmlns:a16="http://schemas.microsoft.com/office/drawing/2014/main" val="1047692962"/>
                  </a:ext>
                </a:extLst>
              </a:tr>
              <a:tr h="861398">
                <a:tc rowSpan="3">
                  <a:txBody>
                    <a:bodyPr/>
                    <a:lstStyle/>
                    <a:p>
                      <a:endParaRPr lang="en-GB" sz="2400" b="1"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calm (m/f, pl.)</a:t>
                      </a:r>
                    </a:p>
                  </a:txBody>
                  <a:tcPr/>
                </a:tc>
                <a:tc>
                  <a:txBody>
                    <a:bodyPr/>
                    <a:lstStyle/>
                    <a:p>
                      <a:r>
                        <a:rPr lang="en-GB" sz="2400" b="0" dirty="0">
                          <a:solidFill>
                            <a:srgbClr val="002060"/>
                          </a:solidFill>
                          <a:latin typeface="Century Gothic" panose="020B0502020202020204" pitchFamily="34" charset="0"/>
                        </a:rPr>
                        <a:t>important (f, pl.)</a:t>
                      </a:r>
                    </a:p>
                  </a:txBody>
                  <a:tcPr/>
                </a:tc>
                <a:tc>
                  <a:txBody>
                    <a:bodyPr/>
                    <a:lstStyle/>
                    <a:p>
                      <a:r>
                        <a:rPr lang="en-GB" sz="2400" b="0" dirty="0">
                          <a:solidFill>
                            <a:srgbClr val="002060"/>
                          </a:solidFill>
                          <a:latin typeface="Century Gothic" panose="020B0502020202020204" pitchFamily="34" charset="0"/>
                        </a:rPr>
                        <a:t>ill, sick (m/f)</a:t>
                      </a:r>
                    </a:p>
                  </a:txBody>
                  <a:tcPr/>
                </a:tc>
                <a:extLst>
                  <a:ext uri="{0D108BD9-81ED-4DB2-BD59-A6C34878D82A}">
                    <a16:rowId xmlns:a16="http://schemas.microsoft.com/office/drawing/2014/main" val="3903794855"/>
                  </a:ext>
                </a:extLst>
              </a:tr>
              <a:tr h="861398">
                <a:tc vMerge="1">
                  <a:txBody>
                    <a:bodyPr/>
                    <a:lstStyle/>
                    <a:p>
                      <a:endParaRPr lang="en-GB"/>
                    </a:p>
                  </a:txBody>
                  <a:tcPr/>
                </a:tc>
                <a:tc>
                  <a:txBody>
                    <a:bodyPr/>
                    <a:lstStyle/>
                    <a:p>
                      <a:r>
                        <a:rPr lang="en-GB" sz="2000" b="0" dirty="0">
                          <a:solidFill>
                            <a:srgbClr val="002060"/>
                          </a:solidFill>
                          <a:latin typeface="Century Gothic" panose="020B0502020202020204" pitchFamily="34" charset="0"/>
                        </a:rPr>
                        <a:t>German (m, pl.)</a:t>
                      </a:r>
                    </a:p>
                  </a:txBody>
                  <a:tcPr/>
                </a:tc>
                <a:tc>
                  <a:txBody>
                    <a:bodyPr/>
                    <a:lstStyle/>
                    <a:p>
                      <a:r>
                        <a:rPr lang="en-GB" sz="2400" b="0" dirty="0">
                          <a:solidFill>
                            <a:srgbClr val="002060"/>
                          </a:solidFill>
                          <a:latin typeface="Century Gothic" panose="020B0502020202020204" pitchFamily="34" charset="0"/>
                        </a:rPr>
                        <a:t>naughty</a:t>
                      </a:r>
                    </a:p>
                  </a:txBody>
                  <a:tcPr/>
                </a:tc>
                <a:tc>
                  <a:txBody>
                    <a:bodyPr/>
                    <a:lstStyle/>
                    <a:p>
                      <a:r>
                        <a:rPr lang="en-GB" sz="2400" b="0" dirty="0">
                          <a:solidFill>
                            <a:srgbClr val="002060"/>
                          </a:solidFill>
                          <a:latin typeface="Century Gothic" panose="020B0502020202020204" pitchFamily="34" charset="0"/>
                        </a:rPr>
                        <a:t>Spanish (f)</a:t>
                      </a:r>
                    </a:p>
                  </a:txBody>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are (we)</a:t>
                      </a:r>
                    </a:p>
                  </a:txBody>
                  <a:tcPr/>
                </a:tc>
                <a:tc>
                  <a:txBody>
                    <a:bodyPr/>
                    <a:lstStyle/>
                    <a:p>
                      <a:r>
                        <a:rPr lang="en-GB" sz="2400" b="0" dirty="0">
                          <a:solidFill>
                            <a:srgbClr val="002060"/>
                          </a:solidFill>
                          <a:latin typeface="Century Gothic" panose="020B0502020202020204" pitchFamily="34" charset="0"/>
                        </a:rPr>
                        <a:t>careful (m, pl.)</a:t>
                      </a:r>
                    </a:p>
                  </a:txBody>
                  <a:tcPr/>
                </a:tc>
                <a:tc>
                  <a:txBody>
                    <a:bodyPr/>
                    <a:lstStyle/>
                    <a:p>
                      <a:r>
                        <a:rPr lang="en-GB" sz="2400" b="0" dirty="0">
                          <a:solidFill>
                            <a:srgbClr val="002060"/>
                          </a:solidFill>
                          <a:latin typeface="Century Gothic" panose="020B0502020202020204" pitchFamily="34" charset="0"/>
                        </a:rPr>
                        <a:t>we</a:t>
                      </a:r>
                    </a:p>
                  </a:txBody>
                  <a:tcPr/>
                </a:tc>
                <a:extLst>
                  <a:ext uri="{0D108BD9-81ED-4DB2-BD59-A6C34878D82A}">
                    <a16:rowId xmlns:a16="http://schemas.microsoft.com/office/drawing/2014/main" val="3232139915"/>
                  </a:ext>
                </a:extLst>
              </a:tr>
            </a:tbl>
          </a:graphicData>
        </a:graphic>
      </p:graphicFrame>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pic>
        <p:nvPicPr>
          <p:cNvPr id="17" name="Picture 16">
            <a:extLst>
              <a:ext uri="{FF2B5EF4-FFF2-40B4-BE49-F238E27FC236}">
                <a16:creationId xmlns:a16="http://schemas.microsoft.com/office/drawing/2014/main" id="{8AA52357-62B5-4501-8406-8AAEF0C4DB1A}"/>
              </a:ext>
            </a:extLst>
          </p:cNvPr>
          <p:cNvPicPr>
            <a:picLocks noChangeAspect="1"/>
          </p:cNvPicPr>
          <p:nvPr/>
        </p:nvPicPr>
        <p:blipFill>
          <a:blip r:embed="rId5"/>
          <a:stretch>
            <a:fillRect/>
          </a:stretch>
        </p:blipFill>
        <p:spPr>
          <a:xfrm>
            <a:off x="646254" y="2675674"/>
            <a:ext cx="1186070" cy="1080360"/>
          </a:xfrm>
          <a:prstGeom prst="rect">
            <a:avLst/>
          </a:prstGeom>
        </p:spPr>
      </p:pic>
      <p:pic>
        <p:nvPicPr>
          <p:cNvPr id="18" name="Picture 17" descr="Icon&#10;&#10;Description automatically generated">
            <a:extLst>
              <a:ext uri="{FF2B5EF4-FFF2-40B4-BE49-F238E27FC236}">
                <a16:creationId xmlns:a16="http://schemas.microsoft.com/office/drawing/2014/main" id="{CF86848E-00D3-4C8C-BF0C-2DB539381B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20" name="Picture 19">
            <a:extLst>
              <a:ext uri="{FF2B5EF4-FFF2-40B4-BE49-F238E27FC236}">
                <a16:creationId xmlns:a16="http://schemas.microsoft.com/office/drawing/2014/main" id="{33175BAD-451F-4097-B6CA-7B78DADC0753}"/>
              </a:ext>
            </a:extLst>
          </p:cNvPr>
          <p:cNvPicPr>
            <a:picLocks noChangeAspect="1"/>
          </p:cNvPicPr>
          <p:nvPr/>
        </p:nvPicPr>
        <p:blipFill>
          <a:blip r:embed="rId7"/>
          <a:stretch>
            <a:fillRect/>
          </a:stretch>
        </p:blipFill>
        <p:spPr>
          <a:xfrm>
            <a:off x="817364" y="4681233"/>
            <a:ext cx="1162417" cy="1101237"/>
          </a:xfrm>
          <a:prstGeom prst="rect">
            <a:avLst/>
          </a:prstGeom>
        </p:spPr>
      </p:pic>
      <p:sp>
        <p:nvSpPr>
          <p:cNvPr id="21" name="TextBox 20">
            <a:extLst>
              <a:ext uri="{FF2B5EF4-FFF2-40B4-BE49-F238E27FC236}">
                <a16:creationId xmlns:a16="http://schemas.microsoft.com/office/drawing/2014/main" id="{A5D9ACD1-6B6F-4278-9A67-011420429302}"/>
              </a:ext>
            </a:extLst>
          </p:cNvPr>
          <p:cNvSpPr txBox="1"/>
          <p:nvPr/>
        </p:nvSpPr>
        <p:spPr>
          <a:xfrm>
            <a:off x="1737282" y="5783201"/>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25" name="TextBox 24">
            <a:extLst>
              <a:ext uri="{FF2B5EF4-FFF2-40B4-BE49-F238E27FC236}">
                <a16:creationId xmlns:a16="http://schemas.microsoft.com/office/drawing/2014/main" id="{D1ADDC2A-E51D-48B9-A91E-95C4881D32F4}"/>
              </a:ext>
            </a:extLst>
          </p:cNvPr>
          <p:cNvSpPr txBox="1"/>
          <p:nvPr/>
        </p:nvSpPr>
        <p:spPr>
          <a:xfrm>
            <a:off x="1717476" y="337089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26" name="TextBox 25">
            <a:extLst>
              <a:ext uri="{FF2B5EF4-FFF2-40B4-BE49-F238E27FC236}">
                <a16:creationId xmlns:a16="http://schemas.microsoft.com/office/drawing/2014/main" id="{582A3A04-2365-4E20-A72A-87B66616FB76}"/>
              </a:ext>
            </a:extLst>
          </p:cNvPr>
          <p:cNvSpPr txBox="1"/>
          <p:nvPr/>
        </p:nvSpPr>
        <p:spPr>
          <a:xfrm>
            <a:off x="1703819" y="166375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
        <p:nvSpPr>
          <p:cNvPr id="28" name="Rectangle 27">
            <a:extLst>
              <a:ext uri="{FF2B5EF4-FFF2-40B4-BE49-F238E27FC236}">
                <a16:creationId xmlns:a16="http://schemas.microsoft.com/office/drawing/2014/main" id="{06EBBC53-04AF-44DE-BDA9-AD7CA398AC4C}"/>
              </a:ext>
            </a:extLst>
          </p:cNvPr>
          <p:cNvSpPr/>
          <p:nvPr/>
        </p:nvSpPr>
        <p:spPr>
          <a:xfrm>
            <a:off x="769971" y="65773"/>
            <a:ext cx="1195944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Follow up 5 -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Écris</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en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français</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endPar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50" name="Google Shape;167;p2">
            <a:extLst>
              <a:ext uri="{FF2B5EF4-FFF2-40B4-BE49-F238E27FC236}">
                <a16:creationId xmlns:a16="http://schemas.microsoft.com/office/drawing/2014/main" id="{BDD71DF4-60B2-47EE-AC8A-2D504746FED0}"/>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19575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42" name="Graphic 41" descr="Teacher">
            <a:extLst>
              <a:ext uri="{FF2B5EF4-FFF2-40B4-BE49-F238E27FC236}">
                <a16:creationId xmlns:a16="http://schemas.microsoft.com/office/drawing/2014/main" id="{2D74EE1E-FEAC-4059-9242-792C93F286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1384" y="800484"/>
            <a:ext cx="914400" cy="914400"/>
          </a:xfrm>
          <a:prstGeom prst="rect">
            <a:avLst/>
          </a:prstGeom>
        </p:spPr>
      </p:pic>
      <p:sp>
        <p:nvSpPr>
          <p:cNvPr id="43" name="Speech Bubble: Rectangle with Corners Rounded 42">
            <a:extLst>
              <a:ext uri="{FF2B5EF4-FFF2-40B4-BE49-F238E27FC236}">
                <a16:creationId xmlns:a16="http://schemas.microsoft.com/office/drawing/2014/main" id="{AD9FC9C8-C02C-4EE1-A722-48074DE1FD93}"/>
              </a:ext>
            </a:extLst>
          </p:cNvPr>
          <p:cNvSpPr/>
          <p:nvPr/>
        </p:nvSpPr>
        <p:spPr>
          <a:xfrm>
            <a:off x="1783253" y="964689"/>
            <a:ext cx="5963780" cy="547644"/>
          </a:xfrm>
          <a:prstGeom prst="wedgeRoundRectCallout">
            <a:avLst>
              <a:gd name="adj1" fmla="val -53936"/>
              <a:gd name="adj2" fmla="val 10200"/>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 Écoute les noms des animaux. C’est [ien] ou [(a)in]?</a:t>
            </a: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64" name="Google Shape;164;p2" descr="Speech Icon, Voice, Talking, Audio, Speech"/>
          <p:cNvPicPr preferRelativeResize="0"/>
          <p:nvPr/>
        </p:nvPicPr>
        <p:blipFill rotWithShape="1">
          <a:blip r:embed="rId5">
            <a:alphaModFix/>
          </a:blip>
          <a:srcRect/>
          <a:stretch/>
        </p:blipFill>
        <p:spPr>
          <a:xfrm>
            <a:off x="11292814" y="91888"/>
            <a:ext cx="776168" cy="776168"/>
          </a:xfrm>
          <a:prstGeom prst="rect">
            <a:avLst/>
          </a:prstGeom>
          <a:noFill/>
          <a:ln>
            <a:noFill/>
          </a:ln>
        </p:spPr>
      </p:pic>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10301909" cy="675762"/>
          </a:xfrm>
        </p:spPr>
        <p:txBody>
          <a:bodyPr>
            <a:normAutofit/>
          </a:bodyPr>
          <a:lstStyle/>
          <a:p>
            <a:r>
              <a:rPr lang="en-GB" sz="3200" b="1" dirty="0">
                <a:solidFill>
                  <a:srgbClr val="002060"/>
                </a:solidFill>
                <a:latin typeface="Century Gothic"/>
                <a:ea typeface="Century Gothic"/>
                <a:cs typeface="Century Gothic"/>
                <a:sym typeface="Century Gothic"/>
              </a:rPr>
              <a:t>Follow up 1: [</a:t>
            </a:r>
            <a:r>
              <a:rPr lang="en-GB" sz="3200" b="1" dirty="0" err="1">
                <a:solidFill>
                  <a:srgbClr val="002060"/>
                </a:solidFill>
                <a:latin typeface="Century Gothic"/>
                <a:ea typeface="Century Gothic"/>
                <a:cs typeface="Century Gothic"/>
                <a:sym typeface="Century Gothic"/>
              </a:rPr>
              <a:t>an|en</a:t>
            </a:r>
            <a:r>
              <a:rPr lang="en-GB" sz="3200" b="1" dirty="0">
                <a:solidFill>
                  <a:srgbClr val="002060"/>
                </a:solidFill>
                <a:latin typeface="Century Gothic"/>
                <a:ea typeface="Century Gothic"/>
                <a:cs typeface="Century Gothic"/>
                <a:sym typeface="Century Gothic"/>
              </a:rPr>
              <a:t>]</a:t>
            </a:r>
            <a:endParaRPr lang="en-GB" sz="3200" dirty="0"/>
          </a:p>
        </p:txBody>
      </p:sp>
      <p:sp>
        <p:nvSpPr>
          <p:cNvPr id="82" name="Rectangle 81">
            <a:extLst>
              <a:ext uri="{FF2B5EF4-FFF2-40B4-BE49-F238E27FC236}">
                <a16:creationId xmlns:a16="http://schemas.microsoft.com/office/drawing/2014/main" id="{C4E65C31-782F-427C-A9B3-988A800FD63C}"/>
              </a:ext>
            </a:extLst>
          </p:cNvPr>
          <p:cNvSpPr/>
          <p:nvPr/>
        </p:nvSpPr>
        <p:spPr>
          <a:xfrm>
            <a:off x="268800" y="1574550"/>
            <a:ext cx="4879670" cy="2219929"/>
          </a:xfrm>
          <a:prstGeom prst="rect">
            <a:avLst/>
          </a:prstGeom>
          <a:noFill/>
          <a:ln w="25400" cap="flat" cmpd="sng" algn="ctr">
            <a:solidFill>
              <a:srgbClr val="00206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83" name="TextBox 82">
            <a:extLst>
              <a:ext uri="{FF2B5EF4-FFF2-40B4-BE49-F238E27FC236}">
                <a16:creationId xmlns:a16="http://schemas.microsoft.com/office/drawing/2014/main" id="{5CFF44A3-4359-41D0-B633-828110CBCF9C}"/>
              </a:ext>
            </a:extLst>
          </p:cNvPr>
          <p:cNvSpPr txBox="1"/>
          <p:nvPr/>
        </p:nvSpPr>
        <p:spPr>
          <a:xfrm>
            <a:off x="268799" y="1574550"/>
            <a:ext cx="28623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Personne</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a:t>
            </a:r>
          </a:p>
        </p:txBody>
      </p:sp>
      <p:graphicFrame>
        <p:nvGraphicFramePr>
          <p:cNvPr id="84" name="Table 5">
            <a:extLst>
              <a:ext uri="{FF2B5EF4-FFF2-40B4-BE49-F238E27FC236}">
                <a16:creationId xmlns:a16="http://schemas.microsoft.com/office/drawing/2014/main" id="{2A1177CA-3D5C-41F1-89FB-C635D8087041}"/>
              </a:ext>
            </a:extLst>
          </p:cNvPr>
          <p:cNvGraphicFramePr>
            <a:graphicFrameLocks noGrp="1"/>
          </p:cNvGraphicFramePr>
          <p:nvPr/>
        </p:nvGraphicFramePr>
        <p:xfrm>
          <a:off x="375147" y="2036215"/>
          <a:ext cx="4666975" cy="1584960"/>
        </p:xfrm>
        <a:graphic>
          <a:graphicData uri="http://schemas.openxmlformats.org/drawingml/2006/table">
            <a:tbl>
              <a:tblPr firstRow="1" bandRow="1"/>
              <a:tblGrid>
                <a:gridCol w="4666975">
                  <a:extLst>
                    <a:ext uri="{9D8B030D-6E8A-4147-A177-3AD203B41FA5}">
                      <a16:colId xmlns:a16="http://schemas.microsoft.com/office/drawing/2014/main" val="1114976388"/>
                    </a:ext>
                  </a:extLst>
                </a:gridCol>
              </a:tblGrid>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dirty="0" err="1">
                          <a:solidFill>
                            <a:srgbClr val="002060"/>
                          </a:solidFill>
                          <a:latin typeface="Century Gothic" panose="020B0502020202020204" pitchFamily="34" charset="0"/>
                        </a:rPr>
                        <a:t>Mirlande</a:t>
                      </a:r>
                      <a:r>
                        <a:rPr lang="en-GB" sz="2000" dirty="0">
                          <a:solidFill>
                            <a:srgbClr val="002060"/>
                          </a:solidFill>
                          <a:latin typeface="Century Gothic" panose="020B0502020202020204" pitchFamily="34" charset="0"/>
                        </a:rPr>
                        <a:t>…</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0751632"/>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dirty="0">
                          <a:solidFill>
                            <a:srgbClr val="002060"/>
                          </a:solidFill>
                          <a:latin typeface="Century Gothic" panose="020B0502020202020204" pitchFamily="34" charset="0"/>
                        </a:rPr>
                        <a:t>Elle </a:t>
                      </a:r>
                      <a:r>
                        <a:rPr lang="en-GB" sz="2000" dirty="0" err="1">
                          <a:solidFill>
                            <a:srgbClr val="002060"/>
                          </a:solidFill>
                          <a:latin typeface="Century Gothic" panose="020B0502020202020204" pitchFamily="34" charset="0"/>
                        </a:rPr>
                        <a:t>est</a:t>
                      </a:r>
                      <a:r>
                        <a:rPr lang="en-GB" sz="2000" dirty="0">
                          <a:solidFill>
                            <a:srgbClr val="002060"/>
                          </a:solidFill>
                          <a:latin typeface="Century Gothic" panose="020B0502020202020204" pitchFamily="34" charset="0"/>
                        </a:rPr>
                        <a:t>…</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3630875"/>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dirty="0">
                          <a:solidFill>
                            <a:srgbClr val="002060"/>
                          </a:solidFill>
                          <a:latin typeface="Century Gothic" panose="020B0502020202020204" pitchFamily="34" charset="0"/>
                        </a:rPr>
                        <a:t>Elle </a:t>
                      </a:r>
                      <a:r>
                        <a:rPr lang="en-GB" sz="2000" dirty="0" err="1">
                          <a:solidFill>
                            <a:srgbClr val="002060"/>
                          </a:solidFill>
                          <a:latin typeface="Century Gothic" panose="020B0502020202020204" pitchFamily="34" charset="0"/>
                        </a:rPr>
                        <a:t>chante</a:t>
                      </a:r>
                      <a:r>
                        <a:rPr lang="en-GB" sz="2000" dirty="0">
                          <a:solidFill>
                            <a:srgbClr val="002060"/>
                          </a:solidFill>
                          <a:latin typeface="Century Gothic" panose="020B0502020202020204" pitchFamily="34" charset="0"/>
                        </a:rPr>
                        <a:t> et…</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9035619"/>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dirty="0">
                          <a:solidFill>
                            <a:srgbClr val="002060"/>
                          </a:solidFill>
                          <a:latin typeface="Century Gothic" panose="020B0502020202020204" pitchFamily="34" charset="0"/>
                        </a:rPr>
                        <a:t>Elle </a:t>
                      </a:r>
                      <a:r>
                        <a:rPr lang="en-GB" sz="2000" dirty="0" err="1">
                          <a:solidFill>
                            <a:srgbClr val="002060"/>
                          </a:solidFill>
                          <a:latin typeface="Century Gothic" panose="020B0502020202020204" pitchFamily="34" charset="0"/>
                        </a:rPr>
                        <a:t>habite</a:t>
                      </a:r>
                      <a:r>
                        <a:rPr lang="en-GB" sz="2000" dirty="0">
                          <a:solidFill>
                            <a:srgbClr val="002060"/>
                          </a:solidFill>
                          <a:latin typeface="Century Gothic" panose="020B0502020202020204" pitchFamily="34" charset="0"/>
                        </a:rPr>
                        <a:t> …</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2254205"/>
                  </a:ext>
                </a:extLst>
              </a:tr>
            </a:tbl>
          </a:graphicData>
        </a:graphic>
      </p:graphicFrame>
      <p:graphicFrame>
        <p:nvGraphicFramePr>
          <p:cNvPr id="85" name="Table 5">
            <a:extLst>
              <a:ext uri="{FF2B5EF4-FFF2-40B4-BE49-F238E27FC236}">
                <a16:creationId xmlns:a16="http://schemas.microsoft.com/office/drawing/2014/main" id="{419D5D6A-19AA-4BE9-99C5-7B99F024061A}"/>
              </a:ext>
            </a:extLst>
          </p:cNvPr>
          <p:cNvGraphicFramePr>
            <a:graphicFrameLocks noGrp="1"/>
          </p:cNvGraphicFramePr>
          <p:nvPr/>
        </p:nvGraphicFramePr>
        <p:xfrm>
          <a:off x="7064547" y="4918000"/>
          <a:ext cx="4666975" cy="1584960"/>
        </p:xfrm>
        <a:graphic>
          <a:graphicData uri="http://schemas.openxmlformats.org/drawingml/2006/table">
            <a:tbl>
              <a:tblPr firstRow="1" bandRow="1"/>
              <a:tblGrid>
                <a:gridCol w="4666975">
                  <a:extLst>
                    <a:ext uri="{9D8B030D-6E8A-4147-A177-3AD203B41FA5}">
                      <a16:colId xmlns:a16="http://schemas.microsoft.com/office/drawing/2014/main" val="1114976388"/>
                    </a:ext>
                  </a:extLst>
                </a:gridCol>
              </a:tblGrid>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dirty="0">
                          <a:solidFill>
                            <a:srgbClr val="002060"/>
                          </a:solidFill>
                          <a:latin typeface="Century Gothic" panose="020B0502020202020204" pitchFamily="34" charset="0"/>
                        </a:rPr>
                        <a:t>… le </a:t>
                      </a:r>
                      <a:r>
                        <a:rPr lang="en-GB" sz="2000" dirty="0" err="1">
                          <a:solidFill>
                            <a:srgbClr val="002060"/>
                          </a:solidFill>
                          <a:latin typeface="Century Gothic" panose="020B0502020202020204" pitchFamily="34" charset="0"/>
                        </a:rPr>
                        <a:t>dimanche</a:t>
                      </a:r>
                      <a:r>
                        <a:rPr lang="en-GB" sz="2000" dirty="0">
                          <a:solidFill>
                            <a:srgbClr val="002060"/>
                          </a:solidFill>
                          <a:latin typeface="Century Gothic" panose="020B0502020202020204" pitchFamily="34" charset="0"/>
                        </a:rPr>
                        <a:t>.</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0751632"/>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est</a:t>
                      </a:r>
                      <a:r>
                        <a:rPr lang="en-GB" sz="2000" dirty="0">
                          <a:solidFill>
                            <a:srgbClr val="002060"/>
                          </a:solidFill>
                          <a:latin typeface="Century Gothic" panose="020B0502020202020204" pitchFamily="34" charset="0"/>
                        </a:rPr>
                        <a:t> un </a:t>
                      </a:r>
                      <a:r>
                        <a:rPr lang="en-GB" sz="2000" dirty="0" err="1">
                          <a:solidFill>
                            <a:srgbClr val="002060"/>
                          </a:solidFill>
                          <a:latin typeface="Century Gothic" panose="020B0502020202020204" pitchFamily="34" charset="0"/>
                        </a:rPr>
                        <a:t>étudiant</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intéressant</a:t>
                      </a:r>
                      <a:r>
                        <a:rPr lang="en-GB" sz="2000" dirty="0">
                          <a:solidFill>
                            <a:srgbClr val="002060"/>
                          </a:solidFill>
                          <a:latin typeface="Century Gothic" panose="020B0502020202020204" pitchFamily="34" charset="0"/>
                        </a:rPr>
                        <a:t>.</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3630875"/>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dirty="0">
                          <a:solidFill>
                            <a:srgbClr val="002060"/>
                          </a:solidFill>
                          <a:latin typeface="Century Gothic" panose="020B0502020202020204" pitchFamily="34" charset="0"/>
                        </a:rPr>
                        <a:t>… à </a:t>
                      </a:r>
                      <a:r>
                        <a:rPr lang="en-GB" sz="2000" dirty="0" err="1">
                          <a:solidFill>
                            <a:srgbClr val="002060"/>
                          </a:solidFill>
                          <a:latin typeface="Century Gothic" panose="020B0502020202020204" pitchFamily="34" charset="0"/>
                        </a:rPr>
                        <a:t>Chambellan</a:t>
                      </a:r>
                      <a:r>
                        <a:rPr lang="en-GB" sz="2000" dirty="0">
                          <a:solidFill>
                            <a:srgbClr val="002060"/>
                          </a:solidFill>
                          <a:latin typeface="Century Gothic" panose="020B0502020202020204" pitchFamily="34" charset="0"/>
                        </a:rPr>
                        <a:t>.</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9035619"/>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français</a:t>
                      </a:r>
                      <a:r>
                        <a:rPr lang="en-GB" sz="2000" dirty="0">
                          <a:solidFill>
                            <a:srgbClr val="002060"/>
                          </a:solidFill>
                          <a:latin typeface="Century Gothic" panose="020B0502020202020204" pitchFamily="34" charset="0"/>
                        </a:rPr>
                        <a:t> et </a:t>
                      </a:r>
                      <a:r>
                        <a:rPr lang="en-GB" sz="2000" dirty="0" err="1">
                          <a:solidFill>
                            <a:srgbClr val="002060"/>
                          </a:solidFill>
                          <a:latin typeface="Century Gothic" panose="020B0502020202020204" pitchFamily="34" charset="0"/>
                        </a:rPr>
                        <a:t>en</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allemand</a:t>
                      </a:r>
                      <a:r>
                        <a:rPr lang="en-GB" sz="2000" dirty="0">
                          <a:solidFill>
                            <a:srgbClr val="002060"/>
                          </a:solidFill>
                          <a:latin typeface="Century Gothic" panose="020B0502020202020204" pitchFamily="34" charset="0"/>
                        </a:rPr>
                        <a:t>.</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2254205"/>
                  </a:ext>
                </a:extLst>
              </a:tr>
            </a:tbl>
          </a:graphicData>
        </a:graphic>
      </p:graphicFrame>
      <p:sp>
        <p:nvSpPr>
          <p:cNvPr id="86" name="Rectangle 85">
            <a:extLst>
              <a:ext uri="{FF2B5EF4-FFF2-40B4-BE49-F238E27FC236}">
                <a16:creationId xmlns:a16="http://schemas.microsoft.com/office/drawing/2014/main" id="{879313C6-47D3-492F-B04C-7EE1C6D3C2BA}"/>
              </a:ext>
            </a:extLst>
          </p:cNvPr>
          <p:cNvSpPr/>
          <p:nvPr/>
        </p:nvSpPr>
        <p:spPr>
          <a:xfrm>
            <a:off x="6947693" y="1574550"/>
            <a:ext cx="4879670" cy="2219929"/>
          </a:xfrm>
          <a:prstGeom prst="rect">
            <a:avLst/>
          </a:prstGeom>
          <a:noFill/>
          <a:ln w="25400" cap="flat" cmpd="sng" algn="ctr">
            <a:solidFill>
              <a:srgbClr val="00206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87" name="TextBox 86">
            <a:extLst>
              <a:ext uri="{FF2B5EF4-FFF2-40B4-BE49-F238E27FC236}">
                <a16:creationId xmlns:a16="http://schemas.microsoft.com/office/drawing/2014/main" id="{9DBCDCAB-DC2C-41EC-8F68-AA3D596CEB62}"/>
              </a:ext>
            </a:extLst>
          </p:cNvPr>
          <p:cNvSpPr txBox="1"/>
          <p:nvPr/>
        </p:nvSpPr>
        <p:spPr>
          <a:xfrm>
            <a:off x="6947692" y="1574550"/>
            <a:ext cx="28623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Personne</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B</a:t>
            </a:r>
          </a:p>
        </p:txBody>
      </p:sp>
      <p:graphicFrame>
        <p:nvGraphicFramePr>
          <p:cNvPr id="88" name="Table 5">
            <a:extLst>
              <a:ext uri="{FF2B5EF4-FFF2-40B4-BE49-F238E27FC236}">
                <a16:creationId xmlns:a16="http://schemas.microsoft.com/office/drawing/2014/main" id="{7B4F6C72-979D-4187-9C61-B2FE1B8CC5F2}"/>
              </a:ext>
            </a:extLst>
          </p:cNvPr>
          <p:cNvGraphicFramePr>
            <a:graphicFrameLocks noGrp="1"/>
          </p:cNvGraphicFramePr>
          <p:nvPr/>
        </p:nvGraphicFramePr>
        <p:xfrm>
          <a:off x="7054040" y="2036215"/>
          <a:ext cx="4666975" cy="1584960"/>
        </p:xfrm>
        <a:graphic>
          <a:graphicData uri="http://schemas.openxmlformats.org/drawingml/2006/table">
            <a:tbl>
              <a:tblPr firstRow="1" bandRow="1"/>
              <a:tblGrid>
                <a:gridCol w="4666975">
                  <a:extLst>
                    <a:ext uri="{9D8B030D-6E8A-4147-A177-3AD203B41FA5}">
                      <a16:colId xmlns:a16="http://schemas.microsoft.com/office/drawing/2014/main" val="1114976388"/>
                    </a:ext>
                  </a:extLst>
                </a:gridCol>
              </a:tblGrid>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elle</a:t>
                      </a:r>
                      <a:r>
                        <a:rPr lang="en-GB" sz="2000" dirty="0">
                          <a:solidFill>
                            <a:srgbClr val="002060"/>
                          </a:solidFill>
                          <a:latin typeface="Century Gothic" panose="020B0502020202020204" pitchFamily="34" charset="0"/>
                        </a:rPr>
                        <a:t> danse </a:t>
                      </a:r>
                      <a:r>
                        <a:rPr lang="en-GB" sz="2000" dirty="0" err="1">
                          <a:solidFill>
                            <a:srgbClr val="002060"/>
                          </a:solidFill>
                          <a:latin typeface="Century Gothic" panose="020B0502020202020204" pitchFamily="34" charset="0"/>
                        </a:rPr>
                        <a:t>souvent</a:t>
                      </a:r>
                      <a:r>
                        <a:rPr lang="en-GB" sz="2000" dirty="0">
                          <a:solidFill>
                            <a:srgbClr val="002060"/>
                          </a:solidFill>
                          <a:latin typeface="Century Gothic" panose="020B0502020202020204" pitchFamily="34" charset="0"/>
                        </a:rPr>
                        <a:t>.</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0751632"/>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dirty="0">
                          <a:solidFill>
                            <a:srgbClr val="002060"/>
                          </a:solidFill>
                          <a:latin typeface="Century Gothic" panose="020B0502020202020204" pitchFamily="34" charset="0"/>
                        </a:rPr>
                        <a:t>… à Grand-Boucan.</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3630875"/>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est</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grande</a:t>
                      </a:r>
                      <a:r>
                        <a:rPr lang="en-GB" sz="2000" dirty="0">
                          <a:solidFill>
                            <a:srgbClr val="002060"/>
                          </a:solidFill>
                          <a:latin typeface="Century Gothic" panose="020B0502020202020204" pitchFamily="34" charset="0"/>
                        </a:rPr>
                        <a:t>.</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9035619"/>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une</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étudiante</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indépendante</a:t>
                      </a:r>
                      <a:r>
                        <a:rPr lang="en-GB" sz="2000" dirty="0">
                          <a:solidFill>
                            <a:srgbClr val="002060"/>
                          </a:solidFill>
                          <a:latin typeface="Century Gothic" panose="020B0502020202020204" pitchFamily="34" charset="0"/>
                        </a:rPr>
                        <a:t>.</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2254205"/>
                  </a:ext>
                </a:extLst>
              </a:tr>
            </a:tbl>
          </a:graphicData>
        </a:graphic>
      </p:graphicFrame>
      <p:graphicFrame>
        <p:nvGraphicFramePr>
          <p:cNvPr id="89" name="Table 5">
            <a:extLst>
              <a:ext uri="{FF2B5EF4-FFF2-40B4-BE49-F238E27FC236}">
                <a16:creationId xmlns:a16="http://schemas.microsoft.com/office/drawing/2014/main" id="{CA30DBB9-0A68-4908-BA06-30657435E90A}"/>
              </a:ext>
            </a:extLst>
          </p:cNvPr>
          <p:cNvGraphicFramePr>
            <a:graphicFrameLocks noGrp="1"/>
          </p:cNvGraphicFramePr>
          <p:nvPr/>
        </p:nvGraphicFramePr>
        <p:xfrm>
          <a:off x="375147" y="4900702"/>
          <a:ext cx="4666975" cy="1584960"/>
        </p:xfrm>
        <a:graphic>
          <a:graphicData uri="http://schemas.openxmlformats.org/drawingml/2006/table">
            <a:tbl>
              <a:tblPr firstRow="1" bandRow="1"/>
              <a:tblGrid>
                <a:gridCol w="4666975">
                  <a:extLst>
                    <a:ext uri="{9D8B030D-6E8A-4147-A177-3AD203B41FA5}">
                      <a16:colId xmlns:a16="http://schemas.microsoft.com/office/drawing/2014/main" val="1114976388"/>
                    </a:ext>
                  </a:extLst>
                </a:gridCol>
              </a:tblGrid>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dirty="0">
                          <a:solidFill>
                            <a:srgbClr val="002060"/>
                          </a:solidFill>
                          <a:latin typeface="Century Gothic" panose="020B0502020202020204" pitchFamily="34" charset="0"/>
                        </a:rPr>
                        <a:t>Jean...</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0751632"/>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dirty="0">
                          <a:solidFill>
                            <a:srgbClr val="002060"/>
                          </a:solidFill>
                          <a:latin typeface="Century Gothic" panose="020B0502020202020204" pitchFamily="34" charset="0"/>
                        </a:rPr>
                        <a:t>Il </a:t>
                      </a:r>
                      <a:r>
                        <a:rPr lang="en-GB" sz="2000" dirty="0" err="1">
                          <a:solidFill>
                            <a:srgbClr val="002060"/>
                          </a:solidFill>
                          <a:latin typeface="Century Gothic" panose="020B0502020202020204" pitchFamily="34" charset="0"/>
                        </a:rPr>
                        <a:t>chante</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en</a:t>
                      </a:r>
                      <a:r>
                        <a:rPr lang="en-GB" sz="2000" dirty="0">
                          <a:solidFill>
                            <a:srgbClr val="002060"/>
                          </a:solidFill>
                          <a:latin typeface="Century Gothic" panose="020B0502020202020204" pitchFamily="34" charset="0"/>
                        </a:rPr>
                        <a:t>...</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3630875"/>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dirty="0">
                          <a:solidFill>
                            <a:srgbClr val="002060"/>
                          </a:solidFill>
                          <a:latin typeface="Century Gothic" panose="020B0502020202020204" pitchFamily="34" charset="0"/>
                        </a:rPr>
                        <a:t>Il danse </a:t>
                      </a:r>
                      <a:r>
                        <a:rPr lang="en-GB" sz="2000" dirty="0" err="1">
                          <a:solidFill>
                            <a:srgbClr val="002060"/>
                          </a:solidFill>
                          <a:latin typeface="Century Gothic" panose="020B0502020202020204" pitchFamily="34" charset="0"/>
                        </a:rPr>
                        <a:t>souvent</a:t>
                      </a:r>
                      <a:r>
                        <a:rPr lang="en-GB" sz="2000" dirty="0">
                          <a:solidFill>
                            <a:srgbClr val="002060"/>
                          </a:solidFill>
                          <a:latin typeface="Century Gothic" panose="020B0502020202020204" pitchFamily="34" charset="0"/>
                        </a:rPr>
                        <a:t>...</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9035619"/>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dirty="0">
                          <a:solidFill>
                            <a:srgbClr val="002060"/>
                          </a:solidFill>
                          <a:latin typeface="Century Gothic" panose="020B0502020202020204" pitchFamily="34" charset="0"/>
                        </a:rPr>
                        <a:t>Il </a:t>
                      </a:r>
                      <a:r>
                        <a:rPr lang="en-GB" sz="2000" dirty="0" err="1">
                          <a:solidFill>
                            <a:srgbClr val="002060"/>
                          </a:solidFill>
                          <a:latin typeface="Century Gothic" panose="020B0502020202020204" pitchFamily="34" charset="0"/>
                        </a:rPr>
                        <a:t>habite</a:t>
                      </a:r>
                      <a:r>
                        <a:rPr lang="en-GB" sz="2000" dirty="0">
                          <a:solidFill>
                            <a:srgbClr val="002060"/>
                          </a:solidFill>
                          <a:latin typeface="Century Gothic" panose="020B0502020202020204" pitchFamily="34" charset="0"/>
                        </a:rPr>
                        <a:t>...</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2254205"/>
                  </a:ext>
                </a:extLst>
              </a:tr>
            </a:tbl>
          </a:graphicData>
        </a:graphic>
      </p:graphicFrame>
      <p:sp>
        <p:nvSpPr>
          <p:cNvPr id="92" name="TextBox 91">
            <a:extLst>
              <a:ext uri="{FF2B5EF4-FFF2-40B4-BE49-F238E27FC236}">
                <a16:creationId xmlns:a16="http://schemas.microsoft.com/office/drawing/2014/main" id="{A43985FD-18E6-49D0-8A0C-3D83A4B4B75E}"/>
              </a:ext>
            </a:extLst>
          </p:cNvPr>
          <p:cNvSpPr txBox="1"/>
          <p:nvPr/>
        </p:nvSpPr>
        <p:spPr>
          <a:xfrm>
            <a:off x="268799" y="4394839"/>
            <a:ext cx="28623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Personne</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B</a:t>
            </a:r>
          </a:p>
        </p:txBody>
      </p:sp>
      <p:sp>
        <p:nvSpPr>
          <p:cNvPr id="93" name="TextBox 92">
            <a:extLst>
              <a:ext uri="{FF2B5EF4-FFF2-40B4-BE49-F238E27FC236}">
                <a16:creationId xmlns:a16="http://schemas.microsoft.com/office/drawing/2014/main" id="{C01CB770-2436-4119-9815-FDB181135E14}"/>
              </a:ext>
            </a:extLst>
          </p:cNvPr>
          <p:cNvSpPr txBox="1"/>
          <p:nvPr/>
        </p:nvSpPr>
        <p:spPr>
          <a:xfrm>
            <a:off x="6901882" y="4391664"/>
            <a:ext cx="28623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Personne</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a:t>
            </a:r>
          </a:p>
        </p:txBody>
      </p:sp>
      <p:sp>
        <p:nvSpPr>
          <p:cNvPr id="94" name="Rectangle 93">
            <a:extLst>
              <a:ext uri="{FF2B5EF4-FFF2-40B4-BE49-F238E27FC236}">
                <a16:creationId xmlns:a16="http://schemas.microsoft.com/office/drawing/2014/main" id="{0F5792EE-8FEE-421F-AF00-21A4DBD01B73}"/>
              </a:ext>
            </a:extLst>
          </p:cNvPr>
          <p:cNvSpPr/>
          <p:nvPr/>
        </p:nvSpPr>
        <p:spPr>
          <a:xfrm>
            <a:off x="268800" y="4439037"/>
            <a:ext cx="4879670" cy="2219929"/>
          </a:xfrm>
          <a:prstGeom prst="rect">
            <a:avLst/>
          </a:prstGeom>
          <a:noFill/>
          <a:ln w="25400" cap="flat" cmpd="sng" algn="ctr">
            <a:solidFill>
              <a:srgbClr val="00206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95" name="Rectangle 94">
            <a:extLst>
              <a:ext uri="{FF2B5EF4-FFF2-40B4-BE49-F238E27FC236}">
                <a16:creationId xmlns:a16="http://schemas.microsoft.com/office/drawing/2014/main" id="{8D6967F9-93C9-47FC-80AE-823C0B0AE79E}"/>
              </a:ext>
            </a:extLst>
          </p:cNvPr>
          <p:cNvSpPr/>
          <p:nvPr/>
        </p:nvSpPr>
        <p:spPr>
          <a:xfrm>
            <a:off x="6947692" y="4432687"/>
            <a:ext cx="4879670" cy="2219929"/>
          </a:xfrm>
          <a:prstGeom prst="rect">
            <a:avLst/>
          </a:prstGeom>
          <a:noFill/>
          <a:ln w="25400" cap="flat" cmpd="sng" algn="ctr">
            <a:solidFill>
              <a:srgbClr val="00206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pic>
        <p:nvPicPr>
          <p:cNvPr id="96" name="Graphic 95" descr="Line arrow Straight">
            <a:extLst>
              <a:ext uri="{FF2B5EF4-FFF2-40B4-BE49-F238E27FC236}">
                <a16:creationId xmlns:a16="http://schemas.microsoft.com/office/drawing/2014/main" id="{5B8438A7-7953-447C-B82B-6FDEC725D26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162016">
            <a:off x="5029313" y="2161372"/>
            <a:ext cx="2000219" cy="914400"/>
          </a:xfrm>
          <a:prstGeom prst="rect">
            <a:avLst/>
          </a:prstGeom>
        </p:spPr>
      </p:pic>
      <p:pic>
        <p:nvPicPr>
          <p:cNvPr id="97" name="Graphic 96" descr="Line arrow Straight">
            <a:extLst>
              <a:ext uri="{FF2B5EF4-FFF2-40B4-BE49-F238E27FC236}">
                <a16:creationId xmlns:a16="http://schemas.microsoft.com/office/drawing/2014/main" id="{FDE72F55-102D-411B-AA46-57A63F7262E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162016">
            <a:off x="5029313" y="2569718"/>
            <a:ext cx="2000219" cy="914400"/>
          </a:xfrm>
          <a:prstGeom prst="rect">
            <a:avLst/>
          </a:prstGeom>
        </p:spPr>
      </p:pic>
      <p:pic>
        <p:nvPicPr>
          <p:cNvPr id="98" name="Graphic 97" descr="Line arrow Straight">
            <a:extLst>
              <a:ext uri="{FF2B5EF4-FFF2-40B4-BE49-F238E27FC236}">
                <a16:creationId xmlns:a16="http://schemas.microsoft.com/office/drawing/2014/main" id="{567AEDF0-2466-48C6-9209-03A91C503D1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9365661">
            <a:off x="5047972" y="2225251"/>
            <a:ext cx="2000219" cy="914400"/>
          </a:xfrm>
          <a:prstGeom prst="rect">
            <a:avLst/>
          </a:prstGeom>
        </p:spPr>
      </p:pic>
      <p:pic>
        <p:nvPicPr>
          <p:cNvPr id="99" name="Graphic 98" descr="Line arrow Straight">
            <a:extLst>
              <a:ext uri="{FF2B5EF4-FFF2-40B4-BE49-F238E27FC236}">
                <a16:creationId xmlns:a16="http://schemas.microsoft.com/office/drawing/2014/main" id="{28C89420-6BE9-4D40-BFF6-053F6C3F794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9365661">
            <a:off x="5028803" y="2674794"/>
            <a:ext cx="2000219" cy="914400"/>
          </a:xfrm>
          <a:prstGeom prst="rect">
            <a:avLst/>
          </a:prstGeom>
        </p:spPr>
      </p:pic>
      <p:pic>
        <p:nvPicPr>
          <p:cNvPr id="100" name="Graphic 99" descr="Line arrow Straight">
            <a:extLst>
              <a:ext uri="{FF2B5EF4-FFF2-40B4-BE49-F238E27FC236}">
                <a16:creationId xmlns:a16="http://schemas.microsoft.com/office/drawing/2014/main" id="{46887CAB-01DE-48B9-9482-C2BE0BBAD4C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1721638">
            <a:off x="5085294" y="4881441"/>
            <a:ext cx="2000219" cy="914400"/>
          </a:xfrm>
          <a:prstGeom prst="rect">
            <a:avLst/>
          </a:prstGeom>
        </p:spPr>
      </p:pic>
      <p:pic>
        <p:nvPicPr>
          <p:cNvPr id="101" name="Graphic 100" descr="Line arrow Straight">
            <a:extLst>
              <a:ext uri="{FF2B5EF4-FFF2-40B4-BE49-F238E27FC236}">
                <a16:creationId xmlns:a16="http://schemas.microsoft.com/office/drawing/2014/main" id="{59657F6E-263A-4A03-A9DA-D9CE6ACE7C5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306438">
            <a:off x="5058456" y="5475677"/>
            <a:ext cx="2000219" cy="914400"/>
          </a:xfrm>
          <a:prstGeom prst="rect">
            <a:avLst/>
          </a:prstGeom>
        </p:spPr>
      </p:pic>
      <p:pic>
        <p:nvPicPr>
          <p:cNvPr id="102" name="Graphic 101" descr="Line arrow Straight">
            <a:extLst>
              <a:ext uri="{FF2B5EF4-FFF2-40B4-BE49-F238E27FC236}">
                <a16:creationId xmlns:a16="http://schemas.microsoft.com/office/drawing/2014/main" id="{E80A3C00-9A06-4542-9CE7-0DD49DF62B7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213357">
            <a:off x="5110881" y="5631155"/>
            <a:ext cx="2000219" cy="914400"/>
          </a:xfrm>
          <a:prstGeom prst="rect">
            <a:avLst/>
          </a:prstGeom>
        </p:spPr>
      </p:pic>
      <p:pic>
        <p:nvPicPr>
          <p:cNvPr id="103" name="Graphic 102" descr="Line arrow Straight">
            <a:extLst>
              <a:ext uri="{FF2B5EF4-FFF2-40B4-BE49-F238E27FC236}">
                <a16:creationId xmlns:a16="http://schemas.microsoft.com/office/drawing/2014/main" id="{7573BFD3-0088-431F-9AEB-F02B5E14C99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9409842">
            <a:off x="5001952" y="5073730"/>
            <a:ext cx="2033423" cy="914400"/>
          </a:xfrm>
          <a:prstGeom prst="rect">
            <a:avLst/>
          </a:prstGeom>
        </p:spPr>
      </p:pic>
      <p:sp>
        <p:nvSpPr>
          <p:cNvPr id="104" name="TextBox 103">
            <a:extLst>
              <a:ext uri="{FF2B5EF4-FFF2-40B4-BE49-F238E27FC236}">
                <a16:creationId xmlns:a16="http://schemas.microsoft.com/office/drawing/2014/main" id="{D0D6EAF5-0EB5-464F-8E9E-818FD1AE7A03}"/>
              </a:ext>
            </a:extLst>
          </p:cNvPr>
          <p:cNvSpPr txBox="1"/>
          <p:nvPr/>
        </p:nvSpPr>
        <p:spPr>
          <a:xfrm>
            <a:off x="11247199" y="2748057"/>
            <a:ext cx="47381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2</a:t>
            </a:r>
          </a:p>
        </p:txBody>
      </p:sp>
      <p:sp>
        <p:nvSpPr>
          <p:cNvPr id="105" name="TextBox 104">
            <a:extLst>
              <a:ext uri="{FF2B5EF4-FFF2-40B4-BE49-F238E27FC236}">
                <a16:creationId xmlns:a16="http://schemas.microsoft.com/office/drawing/2014/main" id="{E7D3BBA9-2A1D-41E8-948E-39746C2BBF16}"/>
              </a:ext>
            </a:extLst>
          </p:cNvPr>
          <p:cNvSpPr txBox="1"/>
          <p:nvPr/>
        </p:nvSpPr>
        <p:spPr>
          <a:xfrm>
            <a:off x="11247198" y="3184598"/>
            <a:ext cx="47381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3</a:t>
            </a:r>
          </a:p>
        </p:txBody>
      </p:sp>
      <p:sp>
        <p:nvSpPr>
          <p:cNvPr id="106" name="TextBox 105">
            <a:extLst>
              <a:ext uri="{FF2B5EF4-FFF2-40B4-BE49-F238E27FC236}">
                <a16:creationId xmlns:a16="http://schemas.microsoft.com/office/drawing/2014/main" id="{3003E8E4-2807-411F-9E05-03D31887CA00}"/>
              </a:ext>
            </a:extLst>
          </p:cNvPr>
          <p:cNvSpPr txBox="1"/>
          <p:nvPr/>
        </p:nvSpPr>
        <p:spPr>
          <a:xfrm>
            <a:off x="11260934" y="1982181"/>
            <a:ext cx="47381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3</a:t>
            </a:r>
          </a:p>
        </p:txBody>
      </p:sp>
      <p:sp>
        <p:nvSpPr>
          <p:cNvPr id="107" name="TextBox 106">
            <a:extLst>
              <a:ext uri="{FF2B5EF4-FFF2-40B4-BE49-F238E27FC236}">
                <a16:creationId xmlns:a16="http://schemas.microsoft.com/office/drawing/2014/main" id="{A75A57CA-34BB-4BB8-8643-71471307728D}"/>
              </a:ext>
            </a:extLst>
          </p:cNvPr>
          <p:cNvSpPr txBox="1"/>
          <p:nvPr/>
        </p:nvSpPr>
        <p:spPr>
          <a:xfrm>
            <a:off x="11254067" y="2372751"/>
            <a:ext cx="47381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2</a:t>
            </a:r>
          </a:p>
        </p:txBody>
      </p:sp>
      <p:sp>
        <p:nvSpPr>
          <p:cNvPr id="108" name="TextBox 107">
            <a:extLst>
              <a:ext uri="{FF2B5EF4-FFF2-40B4-BE49-F238E27FC236}">
                <a16:creationId xmlns:a16="http://schemas.microsoft.com/office/drawing/2014/main" id="{DC3C4125-4F87-4374-ABCB-10321A64CDD3}"/>
              </a:ext>
            </a:extLst>
          </p:cNvPr>
          <p:cNvSpPr txBox="1"/>
          <p:nvPr/>
        </p:nvSpPr>
        <p:spPr>
          <a:xfrm>
            <a:off x="11257707" y="5618596"/>
            <a:ext cx="47381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2</a:t>
            </a:r>
          </a:p>
        </p:txBody>
      </p:sp>
      <p:sp>
        <p:nvSpPr>
          <p:cNvPr id="109" name="TextBox 108">
            <a:extLst>
              <a:ext uri="{FF2B5EF4-FFF2-40B4-BE49-F238E27FC236}">
                <a16:creationId xmlns:a16="http://schemas.microsoft.com/office/drawing/2014/main" id="{5A89E297-DD64-47BE-A3F3-E67ED816B542}"/>
              </a:ext>
            </a:extLst>
          </p:cNvPr>
          <p:cNvSpPr txBox="1"/>
          <p:nvPr/>
        </p:nvSpPr>
        <p:spPr>
          <a:xfrm>
            <a:off x="11257706" y="6055137"/>
            <a:ext cx="47381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5</a:t>
            </a:r>
          </a:p>
        </p:txBody>
      </p:sp>
      <p:sp>
        <p:nvSpPr>
          <p:cNvPr id="110" name="TextBox 109">
            <a:extLst>
              <a:ext uri="{FF2B5EF4-FFF2-40B4-BE49-F238E27FC236}">
                <a16:creationId xmlns:a16="http://schemas.microsoft.com/office/drawing/2014/main" id="{D1EF8447-0FD9-4AF8-ACB4-96F027CDA332}"/>
              </a:ext>
            </a:extLst>
          </p:cNvPr>
          <p:cNvSpPr txBox="1"/>
          <p:nvPr/>
        </p:nvSpPr>
        <p:spPr>
          <a:xfrm>
            <a:off x="11271442" y="4852720"/>
            <a:ext cx="47381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3</a:t>
            </a:r>
          </a:p>
        </p:txBody>
      </p:sp>
      <p:sp>
        <p:nvSpPr>
          <p:cNvPr id="111" name="TextBox 110">
            <a:extLst>
              <a:ext uri="{FF2B5EF4-FFF2-40B4-BE49-F238E27FC236}">
                <a16:creationId xmlns:a16="http://schemas.microsoft.com/office/drawing/2014/main" id="{BA7789F8-EF1F-46B9-8658-5E57B1684CC6}"/>
              </a:ext>
            </a:extLst>
          </p:cNvPr>
          <p:cNvSpPr txBox="1"/>
          <p:nvPr/>
        </p:nvSpPr>
        <p:spPr>
          <a:xfrm>
            <a:off x="11264575" y="5243290"/>
            <a:ext cx="47381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2</a:t>
            </a:r>
          </a:p>
        </p:txBody>
      </p:sp>
      <p:sp>
        <p:nvSpPr>
          <p:cNvPr id="112" name="Action Button: Sound 111">
            <a:hlinkClick r:id="" action="ppaction://noaction" highlightClick="1">
              <a:snd r:embed="rId8" name="2_3.wav"/>
            </a:hlinkClick>
            <a:extLst>
              <a:ext uri="{FF2B5EF4-FFF2-40B4-BE49-F238E27FC236}">
                <a16:creationId xmlns:a16="http://schemas.microsoft.com/office/drawing/2014/main" id="{57CDAA2D-F2C1-4AC1-B15D-3BC1EE84763A}"/>
              </a:ext>
            </a:extLst>
          </p:cNvPr>
          <p:cNvSpPr/>
          <p:nvPr/>
        </p:nvSpPr>
        <p:spPr>
          <a:xfrm>
            <a:off x="291496" y="1012020"/>
            <a:ext cx="495699" cy="482962"/>
          </a:xfrm>
          <a:prstGeom prst="actionButtonSound">
            <a:avLst/>
          </a:prstGeom>
          <a:solidFill>
            <a:srgbClr val="F19D19">
              <a:lumMod val="40000"/>
              <a:lumOff val="60000"/>
            </a:srgbClr>
          </a:solidFill>
          <a:ln w="25400" cap="flat" cmpd="sng" algn="ctr">
            <a:solidFill>
              <a:srgbClr val="002060"/>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113" name="Action Button: Sound 112">
            <a:hlinkClick r:id="" action="ppaction://noaction" highlightClick="1">
              <a:snd r:embed="rId9" name="2_4.wav"/>
            </a:hlinkClick>
            <a:extLst>
              <a:ext uri="{FF2B5EF4-FFF2-40B4-BE49-F238E27FC236}">
                <a16:creationId xmlns:a16="http://schemas.microsoft.com/office/drawing/2014/main" id="{FD9C270A-C899-408C-A822-519B3481F85D}"/>
              </a:ext>
            </a:extLst>
          </p:cNvPr>
          <p:cNvSpPr/>
          <p:nvPr/>
        </p:nvSpPr>
        <p:spPr>
          <a:xfrm>
            <a:off x="253159" y="3862516"/>
            <a:ext cx="495699" cy="482962"/>
          </a:xfrm>
          <a:prstGeom prst="actionButtonSound">
            <a:avLst/>
          </a:prstGeom>
          <a:solidFill>
            <a:srgbClr val="F19D19">
              <a:lumMod val="40000"/>
              <a:lumOff val="60000"/>
            </a:srgbClr>
          </a:solidFill>
          <a:ln w="25400" cap="flat" cmpd="sng" algn="ctr">
            <a:solidFill>
              <a:srgbClr val="002060"/>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114" name="CustomShape 3">
            <a:extLst>
              <a:ext uri="{FF2B5EF4-FFF2-40B4-BE49-F238E27FC236}">
                <a16:creationId xmlns:a16="http://schemas.microsoft.com/office/drawing/2014/main" id="{518A78AA-5755-45ED-8A52-6D482BFCC6BB}"/>
              </a:ext>
            </a:extLst>
          </p:cNvPr>
          <p:cNvSpPr/>
          <p:nvPr/>
        </p:nvSpPr>
        <p:spPr>
          <a:xfrm>
            <a:off x="10762938" y="905449"/>
            <a:ext cx="1418022" cy="396360"/>
          </a:xfrm>
          <a:prstGeom prst="rect">
            <a:avLst/>
          </a:prstGeom>
          <a:solidFill>
            <a:srgbClr val="FF0066"/>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cs typeface="+mn-cs"/>
              </a:rPr>
              <a:t>prononcer</a:t>
            </a: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8" name="Google Shape;167;p2">
            <a:extLst>
              <a:ext uri="{FF2B5EF4-FFF2-40B4-BE49-F238E27FC236}">
                <a16:creationId xmlns:a16="http://schemas.microsoft.com/office/drawing/2014/main" id="{81F41FBB-B027-41C1-8756-EBA9A14C6EEE}"/>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 name="TextBox 2">
            <a:extLst>
              <a:ext uri="{FF2B5EF4-FFF2-40B4-BE49-F238E27FC236}">
                <a16:creationId xmlns:a16="http://schemas.microsoft.com/office/drawing/2014/main" id="{073B469A-56B9-44B0-A578-5C6B73A6C3AF}"/>
              </a:ext>
            </a:extLst>
          </p:cNvPr>
          <p:cNvSpPr txBox="1"/>
          <p:nvPr/>
        </p:nvSpPr>
        <p:spPr>
          <a:xfrm>
            <a:off x="654137" y="568581"/>
            <a:ext cx="99757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Jean-Michel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décrit</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deux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personnes</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sa</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classe</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41" name="TextBox 40">
            <a:extLst>
              <a:ext uri="{FF2B5EF4-FFF2-40B4-BE49-F238E27FC236}">
                <a16:creationId xmlns:a16="http://schemas.microsoft.com/office/drawing/2014/main" id="{8E0D2005-0BE5-44DA-A781-622D5D8D8D85}"/>
              </a:ext>
            </a:extLst>
          </p:cNvPr>
          <p:cNvSpPr txBox="1"/>
          <p:nvPr/>
        </p:nvSpPr>
        <p:spPr>
          <a:xfrm>
            <a:off x="1881378" y="1028678"/>
            <a:ext cx="559333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Elle est comment ? Il est comment ?</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44" name="Picture 43" descr="A picture containing text&#10;&#10;Description automatically generated">
            <a:extLst>
              <a:ext uri="{FF2B5EF4-FFF2-40B4-BE49-F238E27FC236}">
                <a16:creationId xmlns:a16="http://schemas.microsoft.com/office/drawing/2014/main" id="{16C2DE59-44F0-47E0-A2F4-C3ACC316293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74535" y="108389"/>
            <a:ext cx="1418022" cy="14398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6"/>
                                        </p:tgtEl>
                                        <p:attrNameLst>
                                          <p:attrName>style.visibility</p:attrName>
                                        </p:attrNameLst>
                                      </p:cBhvr>
                                      <p:to>
                                        <p:strVal val="visible"/>
                                      </p:to>
                                    </p:set>
                                    <p:animEffect transition="in" filter="wipe(left)">
                                      <p:cBhvr>
                                        <p:cTn id="21" dur="500"/>
                                        <p:tgtEl>
                                          <p:spTgt spid="9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wipe(left)">
                                      <p:cBhvr>
                                        <p:cTn id="30" dur="500"/>
                                        <p:tgtEl>
                                          <p:spTgt spid="9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wipe(left)">
                                      <p:cBhvr>
                                        <p:cTn id="39" dur="500"/>
                                        <p:tgtEl>
                                          <p:spTgt spid="98"/>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0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99"/>
                                        </p:tgtEl>
                                        <p:attrNameLst>
                                          <p:attrName>style.visibility</p:attrName>
                                        </p:attrNameLst>
                                      </p:cBhvr>
                                      <p:to>
                                        <p:strVal val="visible"/>
                                      </p:to>
                                    </p:set>
                                    <p:animEffect transition="in" filter="wipe(left)">
                                      <p:cBhvr>
                                        <p:cTn id="48" dur="500"/>
                                        <p:tgtEl>
                                          <p:spTgt spid="99"/>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100"/>
                                        </p:tgtEl>
                                        <p:attrNameLst>
                                          <p:attrName>style.visibility</p:attrName>
                                        </p:attrNameLst>
                                      </p:cBhvr>
                                      <p:to>
                                        <p:strVal val="visible"/>
                                      </p:to>
                                    </p:set>
                                    <p:animEffect transition="in" filter="wipe(left)">
                                      <p:cBhvr>
                                        <p:cTn id="71" dur="500"/>
                                        <p:tgtEl>
                                          <p:spTgt spid="100"/>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11"/>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wipe(left)">
                                      <p:cBhvr>
                                        <p:cTn id="80" dur="500"/>
                                        <p:tgtEl>
                                          <p:spTgt spid="101"/>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0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103"/>
                                        </p:tgtEl>
                                        <p:attrNameLst>
                                          <p:attrName>style.visibility</p:attrName>
                                        </p:attrNameLst>
                                      </p:cBhvr>
                                      <p:to>
                                        <p:strVal val="visible"/>
                                      </p:to>
                                    </p:set>
                                    <p:animEffect transition="in" filter="wipe(left)">
                                      <p:cBhvr>
                                        <p:cTn id="89" dur="500"/>
                                        <p:tgtEl>
                                          <p:spTgt spid="103"/>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110"/>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102"/>
                                        </p:tgtEl>
                                        <p:attrNameLst>
                                          <p:attrName>style.visibility</p:attrName>
                                        </p:attrNameLst>
                                      </p:cBhvr>
                                      <p:to>
                                        <p:strVal val="visible"/>
                                      </p:to>
                                    </p:set>
                                    <p:animEffect transition="in" filter="wipe(left)">
                                      <p:cBhvr>
                                        <p:cTn id="98" dur="500"/>
                                        <p:tgtEl>
                                          <p:spTgt spid="102"/>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p:bldP spid="86" grpId="0" animBg="1"/>
      <p:bldP spid="87" grpId="0"/>
      <p:bldP spid="92" grpId="0"/>
      <p:bldP spid="93" grpId="0"/>
      <p:bldP spid="94" grpId="0" animBg="1"/>
      <p:bldP spid="95" grpId="0" animBg="1"/>
      <p:bldP spid="104" grpId="0"/>
      <p:bldP spid="105" grpId="0"/>
      <p:bldP spid="106" grpId="0"/>
      <p:bldP spid="107" grpId="0"/>
      <p:bldP spid="108" grpId="0"/>
      <p:bldP spid="109" grpId="0"/>
      <p:bldP spid="110" grpId="0"/>
      <p:bldP spid="1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4">
            <a:extLst>
              <a:ext uri="{FF2B5EF4-FFF2-40B4-BE49-F238E27FC236}">
                <a16:creationId xmlns:a16="http://schemas.microsoft.com/office/drawing/2014/main" id="{0EC16544-7F6F-4EA6-898A-471D4D2DF20F}"/>
              </a:ext>
            </a:extLst>
          </p:cNvPr>
          <p:cNvGraphicFramePr/>
          <p:nvPr/>
        </p:nvGraphicFramePr>
        <p:xfrm>
          <a:off x="275625" y="877836"/>
          <a:ext cx="10221185" cy="5497911"/>
        </p:xfrm>
        <a:graphic>
          <a:graphicData uri="http://schemas.openxmlformats.org/drawingml/2006/table">
            <a:tbl>
              <a:tblPr/>
              <a:tblGrid>
                <a:gridCol w="628164">
                  <a:extLst>
                    <a:ext uri="{9D8B030D-6E8A-4147-A177-3AD203B41FA5}">
                      <a16:colId xmlns:a16="http://schemas.microsoft.com/office/drawing/2014/main" val="20000"/>
                    </a:ext>
                  </a:extLst>
                </a:gridCol>
                <a:gridCol w="3119437">
                  <a:extLst>
                    <a:ext uri="{9D8B030D-6E8A-4147-A177-3AD203B41FA5}">
                      <a16:colId xmlns:a16="http://schemas.microsoft.com/office/drawing/2014/main" val="20001"/>
                    </a:ext>
                  </a:extLst>
                </a:gridCol>
                <a:gridCol w="3236792">
                  <a:extLst>
                    <a:ext uri="{9D8B030D-6E8A-4147-A177-3AD203B41FA5}">
                      <a16:colId xmlns:a16="http://schemas.microsoft.com/office/drawing/2014/main" val="20002"/>
                    </a:ext>
                  </a:extLst>
                </a:gridCol>
                <a:gridCol w="3236792">
                  <a:extLst>
                    <a:ext uri="{9D8B030D-6E8A-4147-A177-3AD203B41FA5}">
                      <a16:colId xmlns:a16="http://schemas.microsoft.com/office/drawing/2014/main" val="2585032733"/>
                    </a:ext>
                  </a:extLst>
                </a:gridCol>
              </a:tblGrid>
              <a:tr h="610879">
                <a:tc>
                  <a:txBody>
                    <a:bodyPr/>
                    <a:lstStyle/>
                    <a:p>
                      <a:pPr algn="ctr">
                        <a:lnSpc>
                          <a:spcPct val="100000"/>
                        </a:lnSpc>
                      </a:pPr>
                      <a:endParaRPr lang="en-GB" sz="2800" b="0" strike="noStrike" spc="-1" dirty="0">
                        <a:latin typeface="Century Gothic" panose="020B0502020202020204" pitchFamily="34" charset="0"/>
                      </a:endParaRPr>
                    </a:p>
                  </a:txBody>
                  <a:tcPr anchor="ctr">
                    <a:lnL w="12240">
                      <a:solidFill>
                        <a:srgbClr val="157359"/>
                      </a:solidFill>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gn="ctr">
                        <a:lnSpc>
                          <a:spcPct val="100000"/>
                        </a:lnSpc>
                      </a:pPr>
                      <a:r>
                        <a:rPr lang="en-GB" sz="2800" b="1" strike="noStrike" spc="-1" dirty="0">
                          <a:solidFill>
                            <a:srgbClr val="002060"/>
                          </a:solidFill>
                          <a:latin typeface="Century Gothic" panose="020B0502020202020204" pitchFamily="34" charset="0"/>
                        </a:rPr>
                        <a:t>nou</a:t>
                      </a:r>
                      <a:r>
                        <a:rPr lang="en-GB" sz="2800" b="1" strike="noStrike" spc="-1" dirty="0">
                          <a:solidFill>
                            <a:schemeClr val="tx2">
                              <a:lumMod val="50000"/>
                            </a:schemeClr>
                          </a:solidFill>
                          <a:latin typeface="Century Gothic" panose="020B0502020202020204" pitchFamily="34" charset="0"/>
                        </a:rPr>
                        <a:t>s</a:t>
                      </a:r>
                      <a:r>
                        <a:rPr lang="en-GB" sz="2400" b="1" strike="noStrike" spc="-1" dirty="0">
                          <a:solidFill>
                            <a:schemeClr val="tx2">
                              <a:lumMod val="50000"/>
                            </a:schemeClr>
                          </a:solidFill>
                          <a:latin typeface="Century Gothic" panose="020B0502020202020204" pitchFamily="34" charset="0"/>
                        </a:rPr>
                        <a:t> </a:t>
                      </a:r>
                    </a:p>
                  </a:txBody>
                  <a:tcPr anchor="ctr">
                    <a:lnL w="12240" cap="flat" cmpd="sng" algn="ctr">
                      <a:solidFill>
                        <a:srgbClr val="157359"/>
                      </a:solidFill>
                      <a:prstDash val="solid"/>
                      <a:round/>
                      <a:headEnd type="none" w="med" len="med"/>
                      <a:tailEnd type="none" w="med" len="med"/>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gn="ctr">
                        <a:lnSpc>
                          <a:spcPct val="100000"/>
                        </a:lnSpc>
                      </a:pPr>
                      <a:r>
                        <a:rPr lang="en-GB" sz="2800" b="1" strike="noStrike" spc="-1" dirty="0">
                          <a:solidFill>
                            <a:srgbClr val="002060"/>
                          </a:solidFill>
                          <a:latin typeface="Century Gothic" panose="020B0502020202020204" pitchFamily="34" charset="0"/>
                        </a:rPr>
                        <a:t>nou</a:t>
                      </a:r>
                      <a:r>
                        <a:rPr lang="en-GB" sz="2800" b="1" strike="noStrike" spc="-1" dirty="0">
                          <a:solidFill>
                            <a:schemeClr val="tx2">
                              <a:lumMod val="50000"/>
                            </a:schemeClr>
                          </a:solidFill>
                          <a:latin typeface="Century Gothic" panose="020B0502020202020204" pitchFamily="34" charset="0"/>
                        </a:rPr>
                        <a:t>s</a:t>
                      </a:r>
                      <a:r>
                        <a:rPr lang="en-GB" sz="2400" b="1" strike="noStrike" spc="-1" dirty="0">
                          <a:solidFill>
                            <a:srgbClr val="002060"/>
                          </a:solidFill>
                          <a:latin typeface="Century Gothic" panose="020B0502020202020204" pitchFamily="34" charset="0"/>
                        </a:rPr>
                        <a:t> </a:t>
                      </a:r>
                    </a:p>
                  </a:txBody>
                  <a:tcPr anchor="ctr">
                    <a:lnL w="12240" cap="flat" cmpd="sng" algn="ctr">
                      <a:solidFill>
                        <a:srgbClr val="157359"/>
                      </a:solidFill>
                      <a:prstDash val="solid"/>
                      <a:round/>
                      <a:headEnd type="none" w="med" len="med"/>
                      <a:tailEnd type="none" w="med" len="med"/>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gn="ctr">
                        <a:lnSpc>
                          <a:spcPct val="100000"/>
                        </a:lnSpc>
                      </a:pPr>
                      <a:r>
                        <a:rPr lang="en-GB" sz="2800" b="1" strike="noStrike" spc="-1" dirty="0" err="1">
                          <a:solidFill>
                            <a:srgbClr val="002060"/>
                          </a:solidFill>
                          <a:latin typeface="Century Gothic" panose="020B0502020202020204" pitchFamily="34" charset="0"/>
                        </a:rPr>
                        <a:t>en</a:t>
                      </a:r>
                      <a:r>
                        <a:rPr lang="en-GB" sz="2800" b="1" strike="noStrike" spc="-1" dirty="0">
                          <a:solidFill>
                            <a:srgbClr val="002060"/>
                          </a:solidFill>
                          <a:latin typeface="Century Gothic" panose="020B0502020202020204" pitchFamily="34" charset="0"/>
                        </a:rPr>
                        <a:t> </a:t>
                      </a:r>
                      <a:r>
                        <a:rPr lang="en-GB" sz="2800" b="1" strike="noStrike" spc="-1" dirty="0" err="1">
                          <a:solidFill>
                            <a:srgbClr val="002060"/>
                          </a:solidFill>
                          <a:latin typeface="Century Gothic" panose="020B0502020202020204" pitchFamily="34" charset="0"/>
                        </a:rPr>
                        <a:t>anglais</a:t>
                      </a:r>
                      <a:endParaRPr lang="en-GB" sz="2800" b="1" strike="noStrike" spc="-1" dirty="0">
                        <a:solidFill>
                          <a:srgbClr val="002060"/>
                        </a:solidFill>
                        <a:latin typeface="Century Gothic" panose="020B0502020202020204" pitchFamily="34" charset="0"/>
                      </a:endParaRPr>
                    </a:p>
                  </a:txBody>
                  <a:tcPr anchor="ctr">
                    <a:lnL w="12240" cap="flat" cmpd="sng" algn="ctr">
                      <a:solidFill>
                        <a:srgbClr val="157359"/>
                      </a:solidFill>
                      <a:prstDash val="solid"/>
                      <a:round/>
                      <a:headEnd type="none" w="med" len="med"/>
                      <a:tailEnd type="none" w="med" len="med"/>
                    </a:lnL>
                    <a:lnR w="12240">
                      <a:solidFill>
                        <a:srgbClr val="157359"/>
                      </a:solidFill>
                    </a:lnR>
                    <a:lnT w="12240">
                      <a:solidFill>
                        <a:srgbClr val="157359"/>
                      </a:solidFill>
                    </a:lnT>
                    <a:lnB w="12240" cap="flat" cmpd="sng" algn="ctr">
                      <a:solidFill>
                        <a:srgbClr val="157359"/>
                      </a:solidFill>
                      <a:prstDash val="solid"/>
                      <a:round/>
                      <a:headEnd type="none" w="med" len="med"/>
                      <a:tailEnd type="none" w="med" len="med"/>
                    </a:lnB>
                    <a:noFill/>
                  </a:tcPr>
                </a:tc>
                <a:extLst>
                  <a:ext uri="{0D108BD9-81ED-4DB2-BD59-A6C34878D82A}">
                    <a16:rowId xmlns:a16="http://schemas.microsoft.com/office/drawing/2014/main" val="1980771333"/>
                  </a:ext>
                </a:extLst>
              </a:tr>
              <a:tr h="610879">
                <a:tc>
                  <a:txBody>
                    <a:bodyPr/>
                    <a:lstStyle/>
                    <a:p>
                      <a:pPr algn="ctr">
                        <a:lnSpc>
                          <a:spcPct val="100000"/>
                        </a:lnSpc>
                      </a:pPr>
                      <a:endParaRPr lang="en-GB" sz="2800" b="0" strike="noStrike" spc="-1" dirty="0">
                        <a:latin typeface="Century Gothic" panose="020B0502020202020204" pitchFamily="34" charset="0"/>
                      </a:endParaRPr>
                    </a:p>
                  </a:txBody>
                  <a:tcPr anchor="ctr">
                    <a:lnL w="12240">
                      <a:solidFill>
                        <a:srgbClr val="157359"/>
                      </a:solidFill>
                    </a:lnL>
                    <a:lnR w="12240">
                      <a:solidFill>
                        <a:srgbClr val="157359"/>
                      </a:solidFill>
                    </a:lnR>
                    <a:lnT w="12240" cap="flat" cmpd="sng" algn="ctr">
                      <a:solidFill>
                        <a:srgbClr val="157359"/>
                      </a:solidFill>
                      <a:prstDash val="solid"/>
                      <a:round/>
                      <a:headEnd type="none" w="med" len="med"/>
                      <a:tailEnd type="none" w="med" len="med"/>
                    </a:lnT>
                    <a:lnB w="12240">
                      <a:solidFill>
                        <a:srgbClr val="157359"/>
                      </a:solidFill>
                    </a:lnB>
                    <a:noFill/>
                  </a:tcPr>
                </a:tc>
                <a:tc>
                  <a:txBody>
                    <a:bodyPr/>
                    <a:lstStyle/>
                    <a:p>
                      <a:pPr>
                        <a:lnSpc>
                          <a:spcPct val="100000"/>
                        </a:lnSpc>
                      </a:pPr>
                      <a:endParaRPr lang="en-GB" sz="2400" b="0" strike="noStrike" spc="-1" dirty="0">
                        <a:latin typeface="Century Gothic" panose="020B0502020202020204" pitchFamily="34" charset="0"/>
                      </a:endParaRPr>
                    </a:p>
                  </a:txBody>
                  <a:tcPr anchor="ctr">
                    <a:lnL w="12240">
                      <a:solidFill>
                        <a:srgbClr val="157359"/>
                      </a:solidFill>
                    </a:lnL>
                    <a:lnR w="12240">
                      <a:solidFill>
                        <a:srgbClr val="157359"/>
                      </a:solidFill>
                    </a:lnR>
                    <a:lnT w="12240" cap="flat" cmpd="sng" algn="ctr">
                      <a:solidFill>
                        <a:srgbClr val="157359"/>
                      </a:solidFill>
                      <a:prstDash val="solid"/>
                      <a:round/>
                      <a:headEnd type="none" w="med" len="med"/>
                      <a:tailEnd type="none" w="med" len="med"/>
                    </a:lnT>
                    <a:lnB w="12240">
                      <a:solidFill>
                        <a:srgbClr val="157359"/>
                      </a:solidFill>
                    </a:lnB>
                    <a:noFill/>
                  </a:tcPr>
                </a:tc>
                <a:tc>
                  <a:txBody>
                    <a:bodyPr/>
                    <a:lstStyle/>
                    <a:p>
                      <a:pPr>
                        <a:lnSpc>
                          <a:spcPct val="100000"/>
                        </a:lnSpc>
                      </a:pPr>
                      <a:endParaRPr lang="en-GB" sz="2400" b="0" strike="noStrike" spc="-1" dirty="0">
                        <a:latin typeface="Century Gothic" panose="020B0502020202020204" pitchFamily="34" charset="0"/>
                      </a:endParaRPr>
                    </a:p>
                  </a:txBody>
                  <a:tcPr anchor="ctr">
                    <a:lnL w="12240">
                      <a:solidFill>
                        <a:srgbClr val="157359"/>
                      </a:solidFill>
                    </a:lnL>
                    <a:lnR w="12240" cap="flat" cmpd="sng" algn="ctr">
                      <a:solidFill>
                        <a:srgbClr val="157359"/>
                      </a:solidFill>
                      <a:prstDash val="solid"/>
                      <a:round/>
                      <a:headEnd type="none" w="med" len="med"/>
                      <a:tailEnd type="none" w="med" len="med"/>
                    </a:lnR>
                    <a:lnT w="12240" cap="flat" cmpd="sng" algn="ctr">
                      <a:solidFill>
                        <a:srgbClr val="157359"/>
                      </a:solidFill>
                      <a:prstDash val="solid"/>
                      <a:round/>
                      <a:headEnd type="none" w="med" len="med"/>
                      <a:tailEnd type="none" w="med" len="med"/>
                    </a:lnT>
                    <a:lnB w="12240">
                      <a:solidFill>
                        <a:srgbClr val="157359"/>
                      </a:solidFill>
                    </a:lnB>
                    <a:noFill/>
                  </a:tcPr>
                </a:tc>
                <a:tc>
                  <a:txBody>
                    <a:bodyPr/>
                    <a:lstStyle/>
                    <a:p>
                      <a:pPr>
                        <a:lnSpc>
                          <a:spcPct val="100000"/>
                        </a:lnSpc>
                      </a:pPr>
                      <a:endParaRPr lang="en-GB" sz="2400" b="0" strike="noStrike" spc="-1" dirty="0">
                        <a:latin typeface="Century Gothic" panose="020B0502020202020204" pitchFamily="34" charset="0"/>
                      </a:endParaRPr>
                    </a:p>
                  </a:txBody>
                  <a:tcPr anchor="ctr">
                    <a:lnL w="12240">
                      <a:solidFill>
                        <a:srgbClr val="157359"/>
                      </a:solidFill>
                    </a:lnL>
                    <a:lnR w="12240">
                      <a:solidFill>
                        <a:srgbClr val="157359"/>
                      </a:solidFill>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extLst>
                  <a:ext uri="{0D108BD9-81ED-4DB2-BD59-A6C34878D82A}">
                    <a16:rowId xmlns:a16="http://schemas.microsoft.com/office/drawing/2014/main" val="10000"/>
                  </a:ext>
                </a:extLst>
              </a:tr>
              <a:tr h="610879">
                <a:tc>
                  <a:txBody>
                    <a:bodyPr/>
                    <a:lstStyle/>
                    <a:p>
                      <a:pPr algn="ctr">
                        <a:lnSpc>
                          <a:spcPct val="100000"/>
                        </a:lnSpc>
                      </a:pPr>
                      <a:endParaRPr lang="en-GB" sz="2800" b="0" strike="noStrike" spc="-1" dirty="0">
                        <a:latin typeface="Century Gothic" panose="020B0502020202020204" pitchFamily="34" charset="0"/>
                      </a:endParaRPr>
                    </a:p>
                  </a:txBody>
                  <a:tcPr anchor="ctr">
                    <a:lnL w="12240">
                      <a:solidFill>
                        <a:srgbClr val="157359"/>
                      </a:solidFill>
                    </a:lnL>
                    <a:lnR w="12240">
                      <a:solidFill>
                        <a:srgbClr val="157359"/>
                      </a:solidFill>
                    </a:lnR>
                    <a:lnT w="12240">
                      <a:solidFill>
                        <a:srgbClr val="157359"/>
                      </a:solidFill>
                    </a:lnT>
                    <a:lnB w="12240">
                      <a:solidFill>
                        <a:srgbClr val="157359"/>
                      </a:solidFill>
                    </a:lnB>
                    <a:noFill/>
                  </a:tcPr>
                </a:tc>
                <a:tc>
                  <a:txBody>
                    <a:bodyPr/>
                    <a:lstStyle/>
                    <a:p>
                      <a:pPr>
                        <a:lnSpc>
                          <a:spcPct val="100000"/>
                        </a:lnSpc>
                      </a:pPr>
                      <a:endParaRPr lang="en-GB" sz="2400" b="0" strike="noStrike" spc="-1" dirty="0">
                        <a:latin typeface="Century Gothic" panose="020B0502020202020204" pitchFamily="34" charset="0"/>
                      </a:endParaRPr>
                    </a:p>
                  </a:txBody>
                  <a:tcPr anchor="ctr">
                    <a:lnL w="12240">
                      <a:solidFill>
                        <a:srgbClr val="157359"/>
                      </a:solidFill>
                    </a:lnL>
                    <a:lnR w="12240">
                      <a:solidFill>
                        <a:srgbClr val="157359"/>
                      </a:solidFill>
                    </a:lnR>
                    <a:lnT w="12240">
                      <a:solidFill>
                        <a:srgbClr val="157359"/>
                      </a:solidFill>
                    </a:lnT>
                    <a:lnB w="12240">
                      <a:solidFill>
                        <a:srgbClr val="157359"/>
                      </a:solidFill>
                    </a:lnB>
                    <a:noFill/>
                  </a:tcPr>
                </a:tc>
                <a:tc>
                  <a:txBody>
                    <a:bodyPr/>
                    <a:lstStyle/>
                    <a:p>
                      <a:pPr>
                        <a:lnSpc>
                          <a:spcPct val="100000"/>
                        </a:lnSpc>
                      </a:pPr>
                      <a:endParaRPr lang="en-GB" sz="2400" b="0" strike="noStrike" spc="-1" dirty="0">
                        <a:latin typeface="Century Gothic" panose="020B0502020202020204" pitchFamily="34" charset="0"/>
                      </a:endParaRPr>
                    </a:p>
                  </a:txBody>
                  <a:tcPr anchor="ctr">
                    <a:lnL w="12240">
                      <a:solidFill>
                        <a:srgbClr val="157359"/>
                      </a:solidFill>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nSpc>
                          <a:spcPct val="100000"/>
                        </a:lnSpc>
                      </a:pPr>
                      <a:endParaRPr lang="en-GB" sz="2400" b="0" strike="noStrike" spc="-1" dirty="0">
                        <a:latin typeface="Century Gothic" panose="020B0502020202020204" pitchFamily="34" charset="0"/>
                      </a:endParaRPr>
                    </a:p>
                  </a:txBody>
                  <a:tcPr anchor="ctr">
                    <a:lnL w="12240">
                      <a:solidFill>
                        <a:srgbClr val="157359"/>
                      </a:solidFill>
                    </a:lnL>
                    <a:lnR w="12240">
                      <a:solidFill>
                        <a:srgbClr val="157359"/>
                      </a:solidFill>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extLst>
                  <a:ext uri="{0D108BD9-81ED-4DB2-BD59-A6C34878D82A}">
                    <a16:rowId xmlns:a16="http://schemas.microsoft.com/office/drawing/2014/main" val="10001"/>
                  </a:ext>
                </a:extLst>
              </a:tr>
              <a:tr h="610879">
                <a:tc>
                  <a:txBody>
                    <a:bodyPr/>
                    <a:lstStyle/>
                    <a:p>
                      <a:pPr algn="ctr">
                        <a:lnSpc>
                          <a:spcPct val="100000"/>
                        </a:lnSpc>
                      </a:pPr>
                      <a:endParaRPr lang="en-GB" sz="2800" b="0" strike="noStrike" spc="-1" dirty="0">
                        <a:latin typeface="Century Gothic" panose="020B0502020202020204" pitchFamily="34" charset="0"/>
                      </a:endParaRPr>
                    </a:p>
                  </a:txBody>
                  <a:tcPr anchor="ctr">
                    <a:lnL w="12240">
                      <a:solidFill>
                        <a:srgbClr val="157359"/>
                      </a:solidFill>
                    </a:lnL>
                    <a:lnR w="12240">
                      <a:solidFill>
                        <a:srgbClr val="157359"/>
                      </a:solidFill>
                    </a:lnR>
                    <a:lnT w="12240">
                      <a:solidFill>
                        <a:srgbClr val="157359"/>
                      </a:solidFill>
                    </a:lnT>
                    <a:lnB w="12240">
                      <a:solidFill>
                        <a:srgbClr val="157359"/>
                      </a:solidFill>
                    </a:lnB>
                    <a:noFill/>
                  </a:tcPr>
                </a:tc>
                <a:tc>
                  <a:txBody>
                    <a:bodyPr/>
                    <a:lstStyle/>
                    <a:p>
                      <a:pPr>
                        <a:lnSpc>
                          <a:spcPct val="100000"/>
                        </a:lnSpc>
                      </a:pPr>
                      <a:endParaRPr lang="en-GB" sz="2400" b="0" strike="noStrike" spc="-1">
                        <a:latin typeface="Century Gothic" panose="020B0502020202020204" pitchFamily="34" charset="0"/>
                      </a:endParaRPr>
                    </a:p>
                  </a:txBody>
                  <a:tcPr anchor="ctr">
                    <a:lnL w="12240">
                      <a:solidFill>
                        <a:srgbClr val="157359"/>
                      </a:solidFill>
                    </a:lnL>
                    <a:lnR w="12240">
                      <a:solidFill>
                        <a:srgbClr val="157359"/>
                      </a:solidFill>
                    </a:lnR>
                    <a:lnT w="12240">
                      <a:solidFill>
                        <a:srgbClr val="157359"/>
                      </a:solidFill>
                    </a:lnT>
                    <a:lnB w="12240">
                      <a:solidFill>
                        <a:srgbClr val="157359"/>
                      </a:solidFill>
                    </a:lnB>
                    <a:noFill/>
                  </a:tcPr>
                </a:tc>
                <a:tc>
                  <a:txBody>
                    <a:bodyPr/>
                    <a:lstStyle/>
                    <a:p>
                      <a:pPr>
                        <a:lnSpc>
                          <a:spcPct val="100000"/>
                        </a:lnSpc>
                      </a:pPr>
                      <a:endParaRPr lang="en-GB" sz="2400" b="0" strike="noStrike" spc="-1" dirty="0">
                        <a:latin typeface="Century Gothic" panose="020B0502020202020204" pitchFamily="34" charset="0"/>
                      </a:endParaRPr>
                    </a:p>
                  </a:txBody>
                  <a:tcPr anchor="ctr">
                    <a:lnL w="12240">
                      <a:solidFill>
                        <a:srgbClr val="157359"/>
                      </a:solidFill>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nSpc>
                          <a:spcPct val="100000"/>
                        </a:lnSpc>
                      </a:pPr>
                      <a:endParaRPr lang="en-GB" sz="2400" b="0" strike="noStrike" spc="-1" dirty="0">
                        <a:latin typeface="Century Gothic" panose="020B0502020202020204" pitchFamily="34" charset="0"/>
                      </a:endParaRPr>
                    </a:p>
                  </a:txBody>
                  <a:tcPr anchor="ctr">
                    <a:lnL w="12240">
                      <a:solidFill>
                        <a:srgbClr val="157359"/>
                      </a:solidFill>
                    </a:lnL>
                    <a:lnR w="12240">
                      <a:solidFill>
                        <a:srgbClr val="157359"/>
                      </a:solidFill>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extLst>
                  <a:ext uri="{0D108BD9-81ED-4DB2-BD59-A6C34878D82A}">
                    <a16:rowId xmlns:a16="http://schemas.microsoft.com/office/drawing/2014/main" val="10002"/>
                  </a:ext>
                </a:extLst>
              </a:tr>
              <a:tr h="610879">
                <a:tc>
                  <a:txBody>
                    <a:bodyPr/>
                    <a:lstStyle/>
                    <a:p>
                      <a:pPr algn="ctr">
                        <a:lnSpc>
                          <a:spcPct val="100000"/>
                        </a:lnSpc>
                      </a:pPr>
                      <a:endParaRPr lang="en-GB" sz="2800" b="0" strike="noStrike" spc="-1" dirty="0">
                        <a:latin typeface="Century Gothic" panose="020B0502020202020204" pitchFamily="34" charset="0"/>
                      </a:endParaRPr>
                    </a:p>
                  </a:txBody>
                  <a:tcPr anchor="ctr">
                    <a:lnL w="12240">
                      <a:solidFill>
                        <a:srgbClr val="157359"/>
                      </a:solidFill>
                    </a:lnL>
                    <a:lnR w="12240">
                      <a:solidFill>
                        <a:srgbClr val="157359"/>
                      </a:solidFill>
                    </a:lnR>
                    <a:lnT w="12240">
                      <a:solidFill>
                        <a:srgbClr val="157359"/>
                      </a:solidFill>
                    </a:lnT>
                    <a:lnB w="12240">
                      <a:solidFill>
                        <a:srgbClr val="157359"/>
                      </a:solidFill>
                    </a:lnB>
                    <a:noFill/>
                  </a:tcPr>
                </a:tc>
                <a:tc>
                  <a:txBody>
                    <a:bodyPr/>
                    <a:lstStyle/>
                    <a:p>
                      <a:pPr>
                        <a:lnSpc>
                          <a:spcPct val="100000"/>
                        </a:lnSpc>
                      </a:pPr>
                      <a:endParaRPr lang="en-GB" sz="2400" b="0" strike="noStrike" spc="-1">
                        <a:latin typeface="Century Gothic" panose="020B0502020202020204" pitchFamily="34" charset="0"/>
                      </a:endParaRPr>
                    </a:p>
                  </a:txBody>
                  <a:tcPr anchor="ctr">
                    <a:lnL w="12240">
                      <a:solidFill>
                        <a:srgbClr val="157359"/>
                      </a:solidFill>
                    </a:lnL>
                    <a:lnR w="12240">
                      <a:solidFill>
                        <a:srgbClr val="157359"/>
                      </a:solidFill>
                    </a:lnR>
                    <a:lnT w="12240">
                      <a:solidFill>
                        <a:srgbClr val="157359"/>
                      </a:solidFill>
                    </a:lnT>
                    <a:lnB w="12240">
                      <a:solidFill>
                        <a:srgbClr val="157359"/>
                      </a:solidFill>
                    </a:lnB>
                    <a:noFill/>
                  </a:tcPr>
                </a:tc>
                <a:tc>
                  <a:txBody>
                    <a:bodyPr/>
                    <a:lstStyle/>
                    <a:p>
                      <a:pPr>
                        <a:lnSpc>
                          <a:spcPct val="100000"/>
                        </a:lnSpc>
                      </a:pPr>
                      <a:endParaRPr lang="en-GB" sz="2400" b="0" strike="noStrike" spc="-1" dirty="0">
                        <a:latin typeface="Century Gothic" panose="020B0502020202020204" pitchFamily="34" charset="0"/>
                      </a:endParaRPr>
                    </a:p>
                  </a:txBody>
                  <a:tcPr anchor="ctr">
                    <a:lnL w="12240">
                      <a:solidFill>
                        <a:srgbClr val="157359"/>
                      </a:solidFill>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nSpc>
                          <a:spcPct val="100000"/>
                        </a:lnSpc>
                      </a:pPr>
                      <a:endParaRPr lang="en-GB" sz="2400" b="0" strike="noStrike" spc="-1" dirty="0">
                        <a:latin typeface="Century Gothic" panose="020B0502020202020204" pitchFamily="34" charset="0"/>
                      </a:endParaRPr>
                    </a:p>
                  </a:txBody>
                  <a:tcPr anchor="ctr">
                    <a:lnL w="12240">
                      <a:solidFill>
                        <a:srgbClr val="157359"/>
                      </a:solidFill>
                    </a:lnL>
                    <a:lnR w="12240">
                      <a:solidFill>
                        <a:srgbClr val="157359"/>
                      </a:solidFill>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extLst>
                  <a:ext uri="{0D108BD9-81ED-4DB2-BD59-A6C34878D82A}">
                    <a16:rowId xmlns:a16="http://schemas.microsoft.com/office/drawing/2014/main" val="10003"/>
                  </a:ext>
                </a:extLst>
              </a:tr>
              <a:tr h="610879">
                <a:tc>
                  <a:txBody>
                    <a:bodyPr/>
                    <a:lstStyle/>
                    <a:p>
                      <a:pPr algn="ctr">
                        <a:lnSpc>
                          <a:spcPct val="100000"/>
                        </a:lnSpc>
                      </a:pPr>
                      <a:endParaRPr lang="en-GB" sz="2800" b="0" strike="noStrike" spc="-1" dirty="0">
                        <a:latin typeface="Century Gothic" panose="020B0502020202020204" pitchFamily="34" charset="0"/>
                      </a:endParaRPr>
                    </a:p>
                  </a:txBody>
                  <a:tcPr anchor="ctr">
                    <a:lnL w="12240">
                      <a:solidFill>
                        <a:srgbClr val="157359"/>
                      </a:solidFill>
                    </a:lnL>
                    <a:lnR w="12240">
                      <a:solidFill>
                        <a:srgbClr val="157359"/>
                      </a:solidFill>
                    </a:lnR>
                    <a:lnT w="12240">
                      <a:solidFill>
                        <a:srgbClr val="157359"/>
                      </a:solidFill>
                    </a:lnT>
                    <a:lnB w="12240">
                      <a:solidFill>
                        <a:srgbClr val="157359"/>
                      </a:solidFill>
                    </a:lnB>
                    <a:noFill/>
                  </a:tcPr>
                </a:tc>
                <a:tc>
                  <a:txBody>
                    <a:bodyPr/>
                    <a:lstStyle/>
                    <a:p>
                      <a:pPr>
                        <a:lnSpc>
                          <a:spcPct val="100000"/>
                        </a:lnSpc>
                      </a:pPr>
                      <a:endParaRPr lang="en-GB" sz="2400" b="0" strike="noStrike" spc="-1">
                        <a:latin typeface="Century Gothic" panose="020B0502020202020204" pitchFamily="34" charset="0"/>
                      </a:endParaRPr>
                    </a:p>
                  </a:txBody>
                  <a:tcPr anchor="ctr">
                    <a:lnL w="12240">
                      <a:solidFill>
                        <a:srgbClr val="157359"/>
                      </a:solidFill>
                    </a:lnL>
                    <a:lnR w="12240">
                      <a:solidFill>
                        <a:srgbClr val="157359"/>
                      </a:solidFill>
                    </a:lnR>
                    <a:lnT w="12240">
                      <a:solidFill>
                        <a:srgbClr val="157359"/>
                      </a:solidFill>
                    </a:lnT>
                    <a:lnB w="12240">
                      <a:solidFill>
                        <a:srgbClr val="157359"/>
                      </a:solidFill>
                    </a:lnB>
                    <a:noFill/>
                  </a:tcPr>
                </a:tc>
                <a:tc>
                  <a:txBody>
                    <a:bodyPr/>
                    <a:lstStyle/>
                    <a:p>
                      <a:pPr>
                        <a:lnSpc>
                          <a:spcPct val="100000"/>
                        </a:lnSpc>
                      </a:pPr>
                      <a:endParaRPr lang="en-GB" sz="2400" b="0" strike="noStrike" spc="-1" dirty="0">
                        <a:latin typeface="Century Gothic" panose="020B0502020202020204" pitchFamily="34" charset="0"/>
                      </a:endParaRPr>
                    </a:p>
                  </a:txBody>
                  <a:tcPr anchor="ctr">
                    <a:lnL w="12240">
                      <a:solidFill>
                        <a:srgbClr val="157359"/>
                      </a:solidFill>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nSpc>
                          <a:spcPct val="100000"/>
                        </a:lnSpc>
                      </a:pPr>
                      <a:endParaRPr lang="en-GB" sz="2400" b="0" strike="noStrike" spc="-1" dirty="0">
                        <a:latin typeface="Century Gothic" panose="020B0502020202020204" pitchFamily="34" charset="0"/>
                      </a:endParaRPr>
                    </a:p>
                  </a:txBody>
                  <a:tcPr anchor="ctr">
                    <a:lnL w="12240">
                      <a:solidFill>
                        <a:srgbClr val="157359"/>
                      </a:solidFill>
                    </a:lnL>
                    <a:lnR w="12240">
                      <a:solidFill>
                        <a:srgbClr val="157359"/>
                      </a:solidFill>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extLst>
                  <a:ext uri="{0D108BD9-81ED-4DB2-BD59-A6C34878D82A}">
                    <a16:rowId xmlns:a16="http://schemas.microsoft.com/office/drawing/2014/main" val="10004"/>
                  </a:ext>
                </a:extLst>
              </a:tr>
              <a:tr h="610879">
                <a:tc>
                  <a:txBody>
                    <a:bodyPr/>
                    <a:lstStyle/>
                    <a:p>
                      <a:pPr algn="ctr">
                        <a:lnSpc>
                          <a:spcPct val="100000"/>
                        </a:lnSpc>
                      </a:pPr>
                      <a:endParaRPr lang="en-GB" sz="2800" b="0" strike="noStrike" spc="-1" dirty="0">
                        <a:latin typeface="Century Gothic" panose="020B0502020202020204" pitchFamily="34" charset="0"/>
                      </a:endParaRPr>
                    </a:p>
                  </a:txBody>
                  <a:tcPr anchor="ctr">
                    <a:lnL w="12240">
                      <a:solidFill>
                        <a:srgbClr val="157359"/>
                      </a:solidFill>
                    </a:lnL>
                    <a:lnR w="12240">
                      <a:solidFill>
                        <a:srgbClr val="157359"/>
                      </a:solidFill>
                    </a:lnR>
                    <a:lnT w="12240">
                      <a:solidFill>
                        <a:srgbClr val="157359"/>
                      </a:solidFill>
                    </a:lnT>
                    <a:lnB w="12240">
                      <a:solidFill>
                        <a:srgbClr val="157359"/>
                      </a:solidFill>
                    </a:lnB>
                    <a:noFill/>
                  </a:tcPr>
                </a:tc>
                <a:tc>
                  <a:txBody>
                    <a:bodyPr/>
                    <a:lstStyle/>
                    <a:p>
                      <a:pPr>
                        <a:lnSpc>
                          <a:spcPct val="100000"/>
                        </a:lnSpc>
                      </a:pPr>
                      <a:endParaRPr lang="en-GB" sz="2400" b="0" strike="noStrike" spc="-1">
                        <a:latin typeface="Century Gothic" panose="020B0502020202020204" pitchFamily="34" charset="0"/>
                      </a:endParaRPr>
                    </a:p>
                  </a:txBody>
                  <a:tcPr anchor="ctr">
                    <a:lnL w="12240">
                      <a:solidFill>
                        <a:srgbClr val="157359"/>
                      </a:solidFill>
                    </a:lnL>
                    <a:lnR w="12240">
                      <a:solidFill>
                        <a:srgbClr val="157359"/>
                      </a:solidFill>
                    </a:lnR>
                    <a:lnT w="12240">
                      <a:solidFill>
                        <a:srgbClr val="157359"/>
                      </a:solidFill>
                    </a:lnT>
                    <a:lnB w="12240">
                      <a:solidFill>
                        <a:srgbClr val="157359"/>
                      </a:solidFill>
                    </a:lnB>
                    <a:noFill/>
                  </a:tcPr>
                </a:tc>
                <a:tc>
                  <a:txBody>
                    <a:bodyPr/>
                    <a:lstStyle/>
                    <a:p>
                      <a:pPr>
                        <a:lnSpc>
                          <a:spcPct val="100000"/>
                        </a:lnSpc>
                      </a:pPr>
                      <a:endParaRPr lang="en-GB" sz="2400" b="0" strike="noStrike" spc="-1" dirty="0">
                        <a:latin typeface="Century Gothic" panose="020B0502020202020204" pitchFamily="34" charset="0"/>
                      </a:endParaRPr>
                    </a:p>
                  </a:txBody>
                  <a:tcPr anchor="ctr">
                    <a:lnL w="12240">
                      <a:solidFill>
                        <a:srgbClr val="157359"/>
                      </a:solidFill>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nSpc>
                          <a:spcPct val="100000"/>
                        </a:lnSpc>
                      </a:pPr>
                      <a:endParaRPr lang="en-GB" sz="2400" b="0" strike="noStrike" spc="-1" dirty="0">
                        <a:latin typeface="Century Gothic" panose="020B0502020202020204" pitchFamily="34" charset="0"/>
                      </a:endParaRPr>
                    </a:p>
                  </a:txBody>
                  <a:tcPr anchor="ctr">
                    <a:lnL w="12240">
                      <a:solidFill>
                        <a:srgbClr val="157359"/>
                      </a:solidFill>
                    </a:lnL>
                    <a:lnR w="12240">
                      <a:solidFill>
                        <a:srgbClr val="157359"/>
                      </a:solidFill>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extLst>
                  <a:ext uri="{0D108BD9-81ED-4DB2-BD59-A6C34878D82A}">
                    <a16:rowId xmlns:a16="http://schemas.microsoft.com/office/drawing/2014/main" val="10005"/>
                  </a:ext>
                </a:extLst>
              </a:tr>
              <a:tr h="610879">
                <a:tc>
                  <a:txBody>
                    <a:bodyPr/>
                    <a:lstStyle/>
                    <a:p>
                      <a:pPr algn="ctr">
                        <a:lnSpc>
                          <a:spcPct val="100000"/>
                        </a:lnSpc>
                      </a:pPr>
                      <a:endParaRPr lang="en-GB" sz="2800" b="0" strike="noStrike" spc="-1" dirty="0">
                        <a:latin typeface="Century Gothic" panose="020B0502020202020204" pitchFamily="34" charset="0"/>
                      </a:endParaRPr>
                    </a:p>
                  </a:txBody>
                  <a:tcPr anchor="ctr">
                    <a:lnL w="12240">
                      <a:solidFill>
                        <a:srgbClr val="157359"/>
                      </a:solidFill>
                    </a:lnL>
                    <a:lnR w="12240">
                      <a:solidFill>
                        <a:srgbClr val="157359"/>
                      </a:solidFill>
                    </a:lnR>
                    <a:lnT w="12240">
                      <a:solidFill>
                        <a:srgbClr val="157359"/>
                      </a:solidFill>
                    </a:lnT>
                    <a:lnB w="12240" cap="flat" cmpd="sng" algn="ctr">
                      <a:solidFill>
                        <a:srgbClr val="157359"/>
                      </a:solidFill>
                      <a:prstDash val="solid"/>
                      <a:round/>
                      <a:headEnd type="none" w="med" len="med"/>
                      <a:tailEnd type="none" w="med" len="med"/>
                    </a:lnB>
                    <a:noFill/>
                  </a:tcPr>
                </a:tc>
                <a:tc>
                  <a:txBody>
                    <a:bodyPr/>
                    <a:lstStyle/>
                    <a:p>
                      <a:pPr>
                        <a:lnSpc>
                          <a:spcPct val="100000"/>
                        </a:lnSpc>
                      </a:pPr>
                      <a:endParaRPr lang="en-GB" sz="2400" b="0" strike="noStrike" spc="-1">
                        <a:latin typeface="Century Gothic" panose="020B0502020202020204" pitchFamily="34" charset="0"/>
                      </a:endParaRPr>
                    </a:p>
                  </a:txBody>
                  <a:tcPr anchor="ctr">
                    <a:lnL w="12240">
                      <a:solidFill>
                        <a:srgbClr val="157359"/>
                      </a:solidFill>
                    </a:lnL>
                    <a:lnR w="12240">
                      <a:solidFill>
                        <a:srgbClr val="157359"/>
                      </a:solidFill>
                    </a:lnR>
                    <a:lnT w="12240">
                      <a:solidFill>
                        <a:srgbClr val="157359"/>
                      </a:solidFill>
                    </a:lnT>
                    <a:lnB w="12240" cap="flat" cmpd="sng" algn="ctr">
                      <a:solidFill>
                        <a:srgbClr val="157359"/>
                      </a:solidFill>
                      <a:prstDash val="solid"/>
                      <a:round/>
                      <a:headEnd type="none" w="med" len="med"/>
                      <a:tailEnd type="none" w="med" len="med"/>
                    </a:lnB>
                    <a:noFill/>
                  </a:tcPr>
                </a:tc>
                <a:tc>
                  <a:txBody>
                    <a:bodyPr/>
                    <a:lstStyle/>
                    <a:p>
                      <a:pPr>
                        <a:lnSpc>
                          <a:spcPct val="100000"/>
                        </a:lnSpc>
                      </a:pPr>
                      <a:endParaRPr lang="en-GB" sz="2400" b="0" strike="noStrike" spc="-1" dirty="0">
                        <a:latin typeface="Century Gothic" panose="020B0502020202020204" pitchFamily="34" charset="0"/>
                      </a:endParaRPr>
                    </a:p>
                  </a:txBody>
                  <a:tcPr anchor="ctr">
                    <a:lnL w="12240">
                      <a:solidFill>
                        <a:srgbClr val="157359"/>
                      </a:solidFill>
                    </a:lnL>
                    <a:lnR w="12240" cap="flat" cmpd="sng" algn="ctr">
                      <a:solidFill>
                        <a:srgbClr val="157359"/>
                      </a:solidFill>
                      <a:prstDash val="solid"/>
                      <a:round/>
                      <a:headEnd type="none" w="med" len="med"/>
                      <a:tailEnd type="none" w="med" len="med"/>
                    </a:lnR>
                    <a:lnT w="12240">
                      <a:solidFill>
                        <a:srgbClr val="157359"/>
                      </a:solidFill>
                    </a:lnT>
                    <a:lnB w="12240" cap="flat" cmpd="sng" algn="ctr">
                      <a:solidFill>
                        <a:srgbClr val="157359"/>
                      </a:solidFill>
                      <a:prstDash val="solid"/>
                      <a:round/>
                      <a:headEnd type="none" w="med" len="med"/>
                      <a:tailEnd type="none" w="med" len="med"/>
                    </a:lnB>
                    <a:noFill/>
                  </a:tcPr>
                </a:tc>
                <a:tc>
                  <a:txBody>
                    <a:bodyPr/>
                    <a:lstStyle/>
                    <a:p>
                      <a:pPr>
                        <a:lnSpc>
                          <a:spcPct val="100000"/>
                        </a:lnSpc>
                      </a:pPr>
                      <a:endParaRPr lang="en-GB" sz="2400" b="0" strike="noStrike" spc="-1" dirty="0">
                        <a:latin typeface="Century Gothic" panose="020B0502020202020204" pitchFamily="34" charset="0"/>
                      </a:endParaRPr>
                    </a:p>
                  </a:txBody>
                  <a:tcPr anchor="ctr">
                    <a:lnL w="12240">
                      <a:solidFill>
                        <a:srgbClr val="157359"/>
                      </a:solidFill>
                    </a:lnL>
                    <a:lnR w="12240">
                      <a:solidFill>
                        <a:srgbClr val="157359"/>
                      </a:solidFill>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extLst>
                  <a:ext uri="{0D108BD9-81ED-4DB2-BD59-A6C34878D82A}">
                    <a16:rowId xmlns:a16="http://schemas.microsoft.com/office/drawing/2014/main" val="10006"/>
                  </a:ext>
                </a:extLst>
              </a:tr>
              <a:tr h="610879">
                <a:tc>
                  <a:txBody>
                    <a:bodyPr/>
                    <a:lstStyle/>
                    <a:p>
                      <a:pPr algn="ctr">
                        <a:lnSpc>
                          <a:spcPct val="100000"/>
                        </a:lnSpc>
                      </a:pPr>
                      <a:endParaRPr lang="en-GB" sz="2800" b="0" strike="noStrike" spc="-1" dirty="0">
                        <a:latin typeface="Century Gothic" panose="020B0502020202020204" pitchFamily="34" charset="0"/>
                      </a:endParaRPr>
                    </a:p>
                  </a:txBody>
                  <a:tcPr anchor="ctr">
                    <a:lnL w="12240">
                      <a:solidFill>
                        <a:srgbClr val="157359"/>
                      </a:solidFill>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nSpc>
                          <a:spcPct val="100000"/>
                        </a:lnSpc>
                      </a:pPr>
                      <a:endParaRPr lang="en-GB" sz="2400" b="0" strike="noStrike" spc="-1">
                        <a:latin typeface="Century Gothic" panose="020B0502020202020204" pitchFamily="34" charset="0"/>
                      </a:endParaRPr>
                    </a:p>
                  </a:txBody>
                  <a:tcPr anchor="ctr">
                    <a:lnL w="12240" cap="flat" cmpd="sng" algn="ctr">
                      <a:solidFill>
                        <a:srgbClr val="157359"/>
                      </a:solidFill>
                      <a:prstDash val="solid"/>
                      <a:round/>
                      <a:headEnd type="none" w="med" len="med"/>
                      <a:tailEnd type="none" w="med" len="med"/>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nSpc>
                          <a:spcPct val="100000"/>
                        </a:lnSpc>
                      </a:pPr>
                      <a:endParaRPr lang="en-GB" sz="2400" b="0" strike="noStrike" spc="-1" dirty="0">
                        <a:latin typeface="Century Gothic" panose="020B0502020202020204" pitchFamily="34" charset="0"/>
                      </a:endParaRPr>
                    </a:p>
                  </a:txBody>
                  <a:tcPr anchor="ctr">
                    <a:lnL w="12240" cap="flat" cmpd="sng" algn="ctr">
                      <a:solidFill>
                        <a:srgbClr val="157359"/>
                      </a:solidFill>
                      <a:prstDash val="solid"/>
                      <a:round/>
                      <a:headEnd type="none" w="med" len="med"/>
                      <a:tailEnd type="none" w="med" len="med"/>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nSpc>
                          <a:spcPct val="100000"/>
                        </a:lnSpc>
                      </a:pPr>
                      <a:endParaRPr lang="en-GB" sz="2400" b="0" strike="noStrike" spc="-1" dirty="0">
                        <a:latin typeface="Century Gothic" panose="020B0502020202020204" pitchFamily="34" charset="0"/>
                      </a:endParaRPr>
                    </a:p>
                  </a:txBody>
                  <a:tcPr anchor="ctr">
                    <a:lnL w="12240" cap="flat" cmpd="sng" algn="ctr">
                      <a:solidFill>
                        <a:srgbClr val="157359"/>
                      </a:solidFill>
                      <a:prstDash val="solid"/>
                      <a:round/>
                      <a:headEnd type="none" w="med" len="med"/>
                      <a:tailEnd type="none" w="med" len="med"/>
                    </a:lnL>
                    <a:lnR w="12240">
                      <a:solidFill>
                        <a:srgbClr val="157359"/>
                      </a:solidFill>
                    </a:lnR>
                    <a:lnT w="12240" cap="flat" cmpd="sng" algn="ctr">
                      <a:solidFill>
                        <a:srgbClr val="157359"/>
                      </a:solidFill>
                      <a:prstDash val="solid"/>
                      <a:round/>
                      <a:headEnd type="none" w="med" len="med"/>
                      <a:tailEnd type="none" w="med" len="med"/>
                    </a:lnT>
                    <a:lnB w="12240">
                      <a:solidFill>
                        <a:srgbClr val="157359"/>
                      </a:solidFill>
                    </a:lnB>
                    <a:noFill/>
                  </a:tcPr>
                </a:tc>
                <a:extLst>
                  <a:ext uri="{0D108BD9-81ED-4DB2-BD59-A6C34878D82A}">
                    <a16:rowId xmlns:a16="http://schemas.microsoft.com/office/drawing/2014/main" val="1098622024"/>
                  </a:ext>
                </a:extLst>
              </a:tr>
            </a:tbl>
          </a:graphicData>
        </a:graphic>
      </p:graphicFrame>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2:</a:t>
            </a:r>
            <a:endParaRPr lang="en-GB" sz="3200" dirty="0"/>
          </a:p>
        </p:txBody>
      </p:sp>
      <p:pic>
        <p:nvPicPr>
          <p:cNvPr id="10" name="Picture 9" descr="Icon&#10;&#10;Description automatically generated">
            <a:extLst>
              <a:ext uri="{FF2B5EF4-FFF2-40B4-BE49-F238E27FC236}">
                <a16:creationId xmlns:a16="http://schemas.microsoft.com/office/drawing/2014/main" id="{1B358180-1BC9-4A27-868D-E80A3DD3D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4720" y="0"/>
            <a:ext cx="1097280" cy="1097280"/>
          </a:xfrm>
          <a:prstGeom prst="rect">
            <a:avLst/>
          </a:prstGeom>
        </p:spPr>
      </p:pic>
      <p:sp>
        <p:nvSpPr>
          <p:cNvPr id="11" name="Title 1">
            <a:extLst>
              <a:ext uri="{FF2B5EF4-FFF2-40B4-BE49-F238E27FC236}">
                <a16:creationId xmlns:a16="http://schemas.microsoft.com/office/drawing/2014/main" id="{6F703126-0E39-4933-9ADF-5C44832214E5}"/>
              </a:ext>
            </a:extLst>
          </p:cNvPr>
          <p:cNvSpPr txBox="1">
            <a:spLocks/>
          </p:cNvSpPr>
          <p:nvPr/>
        </p:nvSpPr>
        <p:spPr>
          <a:xfrm>
            <a:off x="10950576" y="1059840"/>
            <a:ext cx="1241424" cy="424815"/>
          </a:xfrm>
          <a:prstGeom prst="rect">
            <a:avLst/>
          </a:prstGeom>
          <a:solidFill>
            <a:schemeClr val="accent6">
              <a:lumMod val="40000"/>
              <a:lumOff val="60000"/>
            </a:schemeClr>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002060"/>
                </a:solidFill>
                <a:effectLst/>
                <a:uLnTx/>
                <a:uFillTx/>
                <a:latin typeface="Century Gothic" panose="020B0502020202020204" pitchFamily="34" charset="0"/>
                <a:cs typeface="Calibri"/>
                <a:sym typeface="Calibri"/>
              </a:rPr>
              <a:t>écouter</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Calibri"/>
              <a:sym typeface="Calibri"/>
            </a:endParaRPr>
          </a:p>
        </p:txBody>
      </p:sp>
      <p:sp>
        <p:nvSpPr>
          <p:cNvPr id="18" name="Action Button: Blank 17">
            <a:hlinkClick r:id="" action="ppaction://noaction" highlightClick="1">
              <a:snd r:embed="rId4" name="3_2.wav"/>
            </a:hlinkClick>
            <a:extLst>
              <a:ext uri="{FF2B5EF4-FFF2-40B4-BE49-F238E27FC236}">
                <a16:creationId xmlns:a16="http://schemas.microsoft.com/office/drawing/2014/main" id="{1FC0478B-6373-4380-AFE9-8BB1604EEDA8}"/>
              </a:ext>
            </a:extLst>
          </p:cNvPr>
          <p:cNvSpPr/>
          <p:nvPr/>
        </p:nvSpPr>
        <p:spPr>
          <a:xfrm>
            <a:off x="382873" y="1600305"/>
            <a:ext cx="437321" cy="394457"/>
          </a:xfrm>
          <a:prstGeom prst="actionButtonBlank">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1</a:t>
            </a:r>
          </a:p>
        </p:txBody>
      </p:sp>
      <p:sp>
        <p:nvSpPr>
          <p:cNvPr id="19" name="Action Button: Blank 18">
            <a:hlinkClick r:id="" action="ppaction://noaction" highlightClick="1">
              <a:snd r:embed="rId5" name="3_3.wav"/>
            </a:hlinkClick>
            <a:extLst>
              <a:ext uri="{FF2B5EF4-FFF2-40B4-BE49-F238E27FC236}">
                <a16:creationId xmlns:a16="http://schemas.microsoft.com/office/drawing/2014/main" id="{66559B29-0B9A-4674-8BD2-C786F0D5FE35}"/>
              </a:ext>
            </a:extLst>
          </p:cNvPr>
          <p:cNvSpPr/>
          <p:nvPr/>
        </p:nvSpPr>
        <p:spPr>
          <a:xfrm>
            <a:off x="376252" y="2204213"/>
            <a:ext cx="437321" cy="394457"/>
          </a:xfrm>
          <a:prstGeom prst="actionButtonBlank">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2</a:t>
            </a:r>
          </a:p>
        </p:txBody>
      </p:sp>
      <p:sp>
        <p:nvSpPr>
          <p:cNvPr id="20" name="Action Button: Blank 19">
            <a:hlinkClick r:id="" action="ppaction://noaction" highlightClick="1">
              <a:snd r:embed="rId6" name="3_4.wav"/>
            </a:hlinkClick>
            <a:extLst>
              <a:ext uri="{FF2B5EF4-FFF2-40B4-BE49-F238E27FC236}">
                <a16:creationId xmlns:a16="http://schemas.microsoft.com/office/drawing/2014/main" id="{665ABB26-B81E-479A-A6CC-82C80B519ABC}"/>
              </a:ext>
            </a:extLst>
          </p:cNvPr>
          <p:cNvSpPr/>
          <p:nvPr/>
        </p:nvSpPr>
        <p:spPr>
          <a:xfrm>
            <a:off x="382873" y="2811723"/>
            <a:ext cx="437321" cy="394457"/>
          </a:xfrm>
          <a:prstGeom prst="actionButtonBlank">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3</a:t>
            </a:r>
          </a:p>
        </p:txBody>
      </p:sp>
      <p:sp>
        <p:nvSpPr>
          <p:cNvPr id="21" name="Action Button: Blank 20">
            <a:hlinkClick r:id="" action="ppaction://noaction" highlightClick="1">
              <a:snd r:embed="rId7" name="3_5.wav"/>
            </a:hlinkClick>
            <a:extLst>
              <a:ext uri="{FF2B5EF4-FFF2-40B4-BE49-F238E27FC236}">
                <a16:creationId xmlns:a16="http://schemas.microsoft.com/office/drawing/2014/main" id="{4F4E14F5-1C64-4657-A403-0E55E14170ED}"/>
              </a:ext>
            </a:extLst>
          </p:cNvPr>
          <p:cNvSpPr/>
          <p:nvPr/>
        </p:nvSpPr>
        <p:spPr>
          <a:xfrm>
            <a:off x="391279" y="3408826"/>
            <a:ext cx="437321" cy="394457"/>
          </a:xfrm>
          <a:prstGeom prst="actionButtonBlank">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4</a:t>
            </a:r>
          </a:p>
        </p:txBody>
      </p:sp>
      <p:sp>
        <p:nvSpPr>
          <p:cNvPr id="22" name="Action Button: Blank 21">
            <a:hlinkClick r:id="" action="ppaction://noaction" highlightClick="1">
              <a:snd r:embed="rId8" name="3_6.wav"/>
            </a:hlinkClick>
            <a:extLst>
              <a:ext uri="{FF2B5EF4-FFF2-40B4-BE49-F238E27FC236}">
                <a16:creationId xmlns:a16="http://schemas.microsoft.com/office/drawing/2014/main" id="{A342A36C-1ACA-4530-88F5-613DA1F6B391}"/>
              </a:ext>
            </a:extLst>
          </p:cNvPr>
          <p:cNvSpPr/>
          <p:nvPr/>
        </p:nvSpPr>
        <p:spPr>
          <a:xfrm>
            <a:off x="391279" y="4034579"/>
            <a:ext cx="437321" cy="394457"/>
          </a:xfrm>
          <a:prstGeom prst="actionButtonBlank">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5</a:t>
            </a:r>
          </a:p>
        </p:txBody>
      </p:sp>
      <p:sp>
        <p:nvSpPr>
          <p:cNvPr id="23" name="Action Button: Blank 22">
            <a:hlinkClick r:id="" action="ppaction://noaction" highlightClick="1">
              <a:snd r:embed="rId9" name="3_7.wav"/>
            </a:hlinkClick>
            <a:extLst>
              <a:ext uri="{FF2B5EF4-FFF2-40B4-BE49-F238E27FC236}">
                <a16:creationId xmlns:a16="http://schemas.microsoft.com/office/drawing/2014/main" id="{9FAD0C31-0F5F-4054-91FA-851757868BF2}"/>
              </a:ext>
            </a:extLst>
          </p:cNvPr>
          <p:cNvSpPr/>
          <p:nvPr/>
        </p:nvSpPr>
        <p:spPr>
          <a:xfrm>
            <a:off x="377049" y="4660332"/>
            <a:ext cx="437321" cy="394457"/>
          </a:xfrm>
          <a:prstGeom prst="actionButtonBlank">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6</a:t>
            </a:r>
          </a:p>
        </p:txBody>
      </p:sp>
      <p:sp>
        <p:nvSpPr>
          <p:cNvPr id="24" name="Action Button: Blank 23">
            <a:hlinkClick r:id="" action="ppaction://noaction" highlightClick="1">
              <a:snd r:embed="rId10" name="3_8.wav"/>
            </a:hlinkClick>
            <a:extLst>
              <a:ext uri="{FF2B5EF4-FFF2-40B4-BE49-F238E27FC236}">
                <a16:creationId xmlns:a16="http://schemas.microsoft.com/office/drawing/2014/main" id="{7E098376-4811-45B6-A94C-024CC729CBD2}"/>
              </a:ext>
            </a:extLst>
          </p:cNvPr>
          <p:cNvSpPr/>
          <p:nvPr/>
        </p:nvSpPr>
        <p:spPr>
          <a:xfrm>
            <a:off x="376251" y="5286085"/>
            <a:ext cx="437321" cy="394457"/>
          </a:xfrm>
          <a:prstGeom prst="actionButtonBlank">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7</a:t>
            </a:r>
          </a:p>
        </p:txBody>
      </p:sp>
      <p:sp>
        <p:nvSpPr>
          <p:cNvPr id="25" name="Action Button: Blank 24">
            <a:hlinkClick r:id="" action="ppaction://noaction" highlightClick="1">
              <a:snd r:embed="rId11" name="3_9.wav"/>
            </a:hlinkClick>
            <a:extLst>
              <a:ext uri="{FF2B5EF4-FFF2-40B4-BE49-F238E27FC236}">
                <a16:creationId xmlns:a16="http://schemas.microsoft.com/office/drawing/2014/main" id="{4994A669-3A6B-4850-B4E4-E5B9C0772B10}"/>
              </a:ext>
            </a:extLst>
          </p:cNvPr>
          <p:cNvSpPr/>
          <p:nvPr/>
        </p:nvSpPr>
        <p:spPr>
          <a:xfrm>
            <a:off x="380547" y="5864951"/>
            <a:ext cx="437321" cy="394457"/>
          </a:xfrm>
          <a:prstGeom prst="actionButtonBlank">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8</a:t>
            </a:r>
          </a:p>
        </p:txBody>
      </p:sp>
      <p:sp>
        <p:nvSpPr>
          <p:cNvPr id="38" name="TextBox 37">
            <a:extLst>
              <a:ext uri="{FF2B5EF4-FFF2-40B4-BE49-F238E27FC236}">
                <a16:creationId xmlns:a16="http://schemas.microsoft.com/office/drawing/2014/main" id="{69739C5A-A145-4C48-8471-02649D6A4B39}"/>
              </a:ext>
            </a:extLst>
          </p:cNvPr>
          <p:cNvSpPr txBox="1"/>
          <p:nvPr/>
        </p:nvSpPr>
        <p:spPr>
          <a:xfrm>
            <a:off x="7932327" y="1484654"/>
            <a:ext cx="209184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intelligent</a:t>
            </a:r>
          </a:p>
        </p:txBody>
      </p:sp>
      <p:sp>
        <p:nvSpPr>
          <p:cNvPr id="39" name="TextBox 38">
            <a:extLst>
              <a:ext uri="{FF2B5EF4-FFF2-40B4-BE49-F238E27FC236}">
                <a16:creationId xmlns:a16="http://schemas.microsoft.com/office/drawing/2014/main" id="{15FDF83A-5A58-4EAA-B3C6-34923B061175}"/>
              </a:ext>
            </a:extLst>
          </p:cNvPr>
          <p:cNvSpPr txBox="1"/>
          <p:nvPr/>
        </p:nvSpPr>
        <p:spPr>
          <a:xfrm>
            <a:off x="7932327" y="2069429"/>
            <a:ext cx="209184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active</a:t>
            </a:r>
          </a:p>
        </p:txBody>
      </p:sp>
      <p:sp>
        <p:nvSpPr>
          <p:cNvPr id="41" name="TextBox 40">
            <a:extLst>
              <a:ext uri="{FF2B5EF4-FFF2-40B4-BE49-F238E27FC236}">
                <a16:creationId xmlns:a16="http://schemas.microsoft.com/office/drawing/2014/main" id="{19F65425-56C6-4F91-A7C8-E16918DB7ACD}"/>
              </a:ext>
            </a:extLst>
          </p:cNvPr>
          <p:cNvSpPr txBox="1"/>
          <p:nvPr/>
        </p:nvSpPr>
        <p:spPr>
          <a:xfrm>
            <a:off x="7932327" y="2761250"/>
            <a:ext cx="209184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creative</a:t>
            </a:r>
          </a:p>
        </p:txBody>
      </p:sp>
      <p:sp>
        <p:nvSpPr>
          <p:cNvPr id="43" name="TextBox 42">
            <a:extLst>
              <a:ext uri="{FF2B5EF4-FFF2-40B4-BE49-F238E27FC236}">
                <a16:creationId xmlns:a16="http://schemas.microsoft.com/office/drawing/2014/main" id="{4BB256FC-C560-4002-8D83-863F4D38F7CA}"/>
              </a:ext>
            </a:extLst>
          </p:cNvPr>
          <p:cNvSpPr txBox="1"/>
          <p:nvPr/>
        </p:nvSpPr>
        <p:spPr>
          <a:xfrm>
            <a:off x="7914873" y="3383178"/>
            <a:ext cx="209184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strong</a:t>
            </a:r>
          </a:p>
        </p:txBody>
      </p:sp>
      <p:sp>
        <p:nvSpPr>
          <p:cNvPr id="46" name="TextBox 45">
            <a:extLst>
              <a:ext uri="{FF2B5EF4-FFF2-40B4-BE49-F238E27FC236}">
                <a16:creationId xmlns:a16="http://schemas.microsoft.com/office/drawing/2014/main" id="{E8F90742-0E78-40F2-8A22-5CE81A68B64C}"/>
              </a:ext>
            </a:extLst>
          </p:cNvPr>
          <p:cNvSpPr txBox="1"/>
          <p:nvPr/>
        </p:nvSpPr>
        <p:spPr>
          <a:xfrm>
            <a:off x="7932327" y="3921380"/>
            <a:ext cx="209184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careful</a:t>
            </a:r>
          </a:p>
        </p:txBody>
      </p:sp>
      <p:sp>
        <p:nvSpPr>
          <p:cNvPr id="48" name="TextBox 47">
            <a:extLst>
              <a:ext uri="{FF2B5EF4-FFF2-40B4-BE49-F238E27FC236}">
                <a16:creationId xmlns:a16="http://schemas.microsoft.com/office/drawing/2014/main" id="{67B3347E-05B6-447F-942E-38A9BAE10DFB}"/>
              </a:ext>
            </a:extLst>
          </p:cNvPr>
          <p:cNvSpPr txBox="1"/>
          <p:nvPr/>
        </p:nvSpPr>
        <p:spPr>
          <a:xfrm>
            <a:off x="7530527" y="4543308"/>
            <a:ext cx="278797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independent</a:t>
            </a:r>
          </a:p>
        </p:txBody>
      </p:sp>
      <p:sp>
        <p:nvSpPr>
          <p:cNvPr id="50" name="TextBox 49">
            <a:extLst>
              <a:ext uri="{FF2B5EF4-FFF2-40B4-BE49-F238E27FC236}">
                <a16:creationId xmlns:a16="http://schemas.microsoft.com/office/drawing/2014/main" id="{F12DF537-C608-4760-9C4C-2BBD0EA76B78}"/>
              </a:ext>
            </a:extLst>
          </p:cNvPr>
          <p:cNvSpPr txBox="1"/>
          <p:nvPr/>
        </p:nvSpPr>
        <p:spPr>
          <a:xfrm>
            <a:off x="7878590" y="5144037"/>
            <a:ext cx="209184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naughty</a:t>
            </a:r>
          </a:p>
        </p:txBody>
      </p:sp>
      <p:sp>
        <p:nvSpPr>
          <p:cNvPr id="52" name="TextBox 51">
            <a:extLst>
              <a:ext uri="{FF2B5EF4-FFF2-40B4-BE49-F238E27FC236}">
                <a16:creationId xmlns:a16="http://schemas.microsoft.com/office/drawing/2014/main" id="{D94E0F40-7C9A-472F-B6A9-B525EBBE05AA}"/>
              </a:ext>
            </a:extLst>
          </p:cNvPr>
          <p:cNvSpPr txBox="1"/>
          <p:nvPr/>
        </p:nvSpPr>
        <p:spPr>
          <a:xfrm>
            <a:off x="7878590" y="5788811"/>
            <a:ext cx="209184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different</a:t>
            </a:r>
          </a:p>
        </p:txBody>
      </p:sp>
      <p:pic>
        <p:nvPicPr>
          <p:cNvPr id="53" name="Picture 52">
            <a:extLst>
              <a:ext uri="{FF2B5EF4-FFF2-40B4-BE49-F238E27FC236}">
                <a16:creationId xmlns:a16="http://schemas.microsoft.com/office/drawing/2014/main" id="{026CCD5E-3827-486D-8C61-567C31ED1372}"/>
              </a:ext>
            </a:extLst>
          </p:cNvPr>
          <p:cNvPicPr>
            <a:picLocks noChangeAspect="1"/>
          </p:cNvPicPr>
          <p:nvPr/>
        </p:nvPicPr>
        <p:blipFill>
          <a:blip r:embed="rId12"/>
          <a:stretch>
            <a:fillRect/>
          </a:stretch>
        </p:blipFill>
        <p:spPr>
          <a:xfrm>
            <a:off x="6360424" y="917405"/>
            <a:ext cx="676514" cy="547426"/>
          </a:xfrm>
          <a:prstGeom prst="rect">
            <a:avLst/>
          </a:prstGeom>
        </p:spPr>
      </p:pic>
      <p:pic>
        <p:nvPicPr>
          <p:cNvPr id="4" name="Picture 3">
            <a:extLst>
              <a:ext uri="{FF2B5EF4-FFF2-40B4-BE49-F238E27FC236}">
                <a16:creationId xmlns:a16="http://schemas.microsoft.com/office/drawing/2014/main" id="{61EB38F0-74EB-414E-9437-B9271F81B2EF}"/>
              </a:ext>
            </a:extLst>
          </p:cNvPr>
          <p:cNvPicPr>
            <a:picLocks noChangeAspect="1"/>
          </p:cNvPicPr>
          <p:nvPr/>
        </p:nvPicPr>
        <p:blipFill rotWithShape="1">
          <a:blip r:embed="rId13">
            <a:extLst>
              <a:ext uri="{28A0092B-C50C-407E-A947-70E740481C1C}">
                <a14:useLocalDpi xmlns:a14="http://schemas.microsoft.com/office/drawing/2010/main" val="0"/>
              </a:ext>
            </a:extLst>
          </a:blip>
          <a:srcRect b="68239"/>
          <a:stretch/>
        </p:blipFill>
        <p:spPr>
          <a:xfrm>
            <a:off x="1193879" y="938235"/>
            <a:ext cx="618074" cy="545206"/>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1BB92AFC-F181-4D00-962A-9B7564C8BB4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315305" y="893617"/>
            <a:ext cx="593996" cy="603135"/>
          </a:xfrm>
          <a:prstGeom prst="rect">
            <a:avLst/>
          </a:prstGeom>
        </p:spPr>
      </p:pic>
      <p:pic>
        <p:nvPicPr>
          <p:cNvPr id="14" name="Picture 13" descr="A picture containing vector graphics&#10;&#10;Description automatically generated">
            <a:extLst>
              <a:ext uri="{FF2B5EF4-FFF2-40B4-BE49-F238E27FC236}">
                <a16:creationId xmlns:a16="http://schemas.microsoft.com/office/drawing/2014/main" id="{E90FDFAD-01D2-43F7-9F43-2FAF2678592A}"/>
              </a:ext>
            </a:extLst>
          </p:cNvPr>
          <p:cNvPicPr>
            <a:picLocks noChangeAspect="1"/>
          </p:cNvPicPr>
          <p:nvPr/>
        </p:nvPicPr>
        <p:blipFill rotWithShape="1">
          <a:blip r:embed="rId15">
            <a:extLst>
              <a:ext uri="{28A0092B-C50C-407E-A947-70E740481C1C}">
                <a14:useLocalDpi xmlns:a14="http://schemas.microsoft.com/office/drawing/2010/main" val="0"/>
              </a:ext>
            </a:extLst>
          </a:blip>
          <a:srcRect b="63963"/>
          <a:stretch/>
        </p:blipFill>
        <p:spPr>
          <a:xfrm>
            <a:off x="4028884" y="909261"/>
            <a:ext cx="578663" cy="584776"/>
          </a:xfrm>
          <a:prstGeom prst="rect">
            <a:avLst/>
          </a:prstGeom>
        </p:spPr>
      </p:pic>
      <p:pic>
        <p:nvPicPr>
          <p:cNvPr id="54" name="Picture 53">
            <a:extLst>
              <a:ext uri="{FF2B5EF4-FFF2-40B4-BE49-F238E27FC236}">
                <a16:creationId xmlns:a16="http://schemas.microsoft.com/office/drawing/2014/main" id="{987D6C88-2EE9-4111-877F-B91EEBF7F81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560948">
            <a:off x="2233247" y="1626028"/>
            <a:ext cx="346161" cy="360584"/>
          </a:xfrm>
          <a:prstGeom prst="rect">
            <a:avLst/>
          </a:prstGeom>
        </p:spPr>
      </p:pic>
      <p:pic>
        <p:nvPicPr>
          <p:cNvPr id="55" name="Picture 54">
            <a:extLst>
              <a:ext uri="{FF2B5EF4-FFF2-40B4-BE49-F238E27FC236}">
                <a16:creationId xmlns:a16="http://schemas.microsoft.com/office/drawing/2014/main" id="{262725F3-1EDC-4A79-8F6F-7283F9B8FBB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560948">
            <a:off x="5538607" y="2181524"/>
            <a:ext cx="346161" cy="360584"/>
          </a:xfrm>
          <a:prstGeom prst="rect">
            <a:avLst/>
          </a:prstGeom>
        </p:spPr>
      </p:pic>
      <p:pic>
        <p:nvPicPr>
          <p:cNvPr id="56" name="Picture 55">
            <a:extLst>
              <a:ext uri="{FF2B5EF4-FFF2-40B4-BE49-F238E27FC236}">
                <a16:creationId xmlns:a16="http://schemas.microsoft.com/office/drawing/2014/main" id="{B0AFEACF-CB2F-4249-A584-EAD4F517AD9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560948">
            <a:off x="2287664" y="2813270"/>
            <a:ext cx="346161" cy="360584"/>
          </a:xfrm>
          <a:prstGeom prst="rect">
            <a:avLst/>
          </a:prstGeom>
        </p:spPr>
      </p:pic>
      <p:pic>
        <p:nvPicPr>
          <p:cNvPr id="57" name="Picture 56">
            <a:extLst>
              <a:ext uri="{FF2B5EF4-FFF2-40B4-BE49-F238E27FC236}">
                <a16:creationId xmlns:a16="http://schemas.microsoft.com/office/drawing/2014/main" id="{43D1B71F-277F-49E3-95CA-4DD3B670C91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560948">
            <a:off x="2258856" y="3381582"/>
            <a:ext cx="319068" cy="360584"/>
          </a:xfrm>
          <a:prstGeom prst="rect">
            <a:avLst/>
          </a:prstGeom>
        </p:spPr>
      </p:pic>
      <p:pic>
        <p:nvPicPr>
          <p:cNvPr id="58" name="Picture 57">
            <a:extLst>
              <a:ext uri="{FF2B5EF4-FFF2-40B4-BE49-F238E27FC236}">
                <a16:creationId xmlns:a16="http://schemas.microsoft.com/office/drawing/2014/main" id="{D00AC066-C72F-4D73-A43B-C2BAE5319F8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560948">
            <a:off x="5538608" y="4042730"/>
            <a:ext cx="346161" cy="360584"/>
          </a:xfrm>
          <a:prstGeom prst="rect">
            <a:avLst/>
          </a:prstGeom>
        </p:spPr>
      </p:pic>
      <p:pic>
        <p:nvPicPr>
          <p:cNvPr id="59" name="Picture 58">
            <a:extLst>
              <a:ext uri="{FF2B5EF4-FFF2-40B4-BE49-F238E27FC236}">
                <a16:creationId xmlns:a16="http://schemas.microsoft.com/office/drawing/2014/main" id="{47344FAE-3022-42EB-9A15-8D462282968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560948">
            <a:off x="5538604" y="4686054"/>
            <a:ext cx="346161" cy="360584"/>
          </a:xfrm>
          <a:prstGeom prst="rect">
            <a:avLst/>
          </a:prstGeom>
        </p:spPr>
      </p:pic>
      <p:pic>
        <p:nvPicPr>
          <p:cNvPr id="60" name="Picture 59">
            <a:extLst>
              <a:ext uri="{FF2B5EF4-FFF2-40B4-BE49-F238E27FC236}">
                <a16:creationId xmlns:a16="http://schemas.microsoft.com/office/drawing/2014/main" id="{E3B2F3E3-29FC-4ADC-8145-C875E07C91F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560948">
            <a:off x="2231943" y="5225661"/>
            <a:ext cx="346161" cy="360584"/>
          </a:xfrm>
          <a:prstGeom prst="rect">
            <a:avLst/>
          </a:prstGeom>
        </p:spPr>
      </p:pic>
      <p:pic>
        <p:nvPicPr>
          <p:cNvPr id="61" name="Picture 60">
            <a:extLst>
              <a:ext uri="{FF2B5EF4-FFF2-40B4-BE49-F238E27FC236}">
                <a16:creationId xmlns:a16="http://schemas.microsoft.com/office/drawing/2014/main" id="{84562AAA-3467-42C3-987B-08FBA562018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560948">
            <a:off x="5538606" y="5826869"/>
            <a:ext cx="346161" cy="360584"/>
          </a:xfrm>
          <a:prstGeom prst="rect">
            <a:avLst/>
          </a:prstGeom>
        </p:spPr>
      </p:pic>
      <p:sp>
        <p:nvSpPr>
          <p:cNvPr id="37" name="Google Shape;167;p2">
            <a:extLst>
              <a:ext uri="{FF2B5EF4-FFF2-40B4-BE49-F238E27FC236}">
                <a16:creationId xmlns:a16="http://schemas.microsoft.com/office/drawing/2014/main" id="{E6B561B0-2E12-4453-A752-D072FF189BFF}"/>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3" name="Picture 2" descr="A picture containing text, toy, doll&#10;&#10;Description automatically generated">
            <a:extLst>
              <a:ext uri="{FF2B5EF4-FFF2-40B4-BE49-F238E27FC236}">
                <a16:creationId xmlns:a16="http://schemas.microsoft.com/office/drawing/2014/main" id="{FBE3A99A-D106-4B78-B62A-19BA548DE00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95348" y="877835"/>
            <a:ext cx="367939" cy="606819"/>
          </a:xfrm>
          <a:prstGeom prst="rect">
            <a:avLst/>
          </a:prstGeom>
        </p:spPr>
      </p:pic>
      <p:pic>
        <p:nvPicPr>
          <p:cNvPr id="40" name="Graphic 39" descr="Teacher">
            <a:extLst>
              <a:ext uri="{FF2B5EF4-FFF2-40B4-BE49-F238E27FC236}">
                <a16:creationId xmlns:a16="http://schemas.microsoft.com/office/drawing/2014/main" id="{6AB0DECB-E370-44D7-B1EE-9BDC29E5D85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314619" y="25053"/>
            <a:ext cx="914400" cy="914400"/>
          </a:xfrm>
          <a:prstGeom prst="rect">
            <a:avLst/>
          </a:prstGeom>
        </p:spPr>
      </p:pic>
      <p:sp>
        <p:nvSpPr>
          <p:cNvPr id="44" name="Speech Bubble: Rectangle with Corners Rounded 43">
            <a:extLst>
              <a:ext uri="{FF2B5EF4-FFF2-40B4-BE49-F238E27FC236}">
                <a16:creationId xmlns:a16="http://schemas.microsoft.com/office/drawing/2014/main" id="{738A7D68-5D7F-46E6-AC72-5BFC9DEF2EC8}"/>
              </a:ext>
            </a:extLst>
          </p:cNvPr>
          <p:cNvSpPr/>
          <p:nvPr/>
        </p:nvSpPr>
        <p:spPr>
          <a:xfrm>
            <a:off x="4533030" y="189381"/>
            <a:ext cx="5963780" cy="547644"/>
          </a:xfrm>
          <a:prstGeom prst="wedgeRoundRectCallout">
            <a:avLst>
              <a:gd name="adj1" fmla="val -53936"/>
              <a:gd name="adj2" fmla="val 10200"/>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 Écoute les noms des animaux. C’est [ien] ou [(a)in]?</a:t>
            </a: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5" name="CustomShape 7">
            <a:extLst>
              <a:ext uri="{FF2B5EF4-FFF2-40B4-BE49-F238E27FC236}">
                <a16:creationId xmlns:a16="http://schemas.microsoft.com/office/drawing/2014/main" id="{AB5D76F4-26A8-4CE0-A3B1-F9E1F7F3C9E1}"/>
              </a:ext>
            </a:extLst>
          </p:cNvPr>
          <p:cNvSpPr/>
          <p:nvPr/>
        </p:nvSpPr>
        <p:spPr>
          <a:xfrm>
            <a:off x="4587883" y="181478"/>
            <a:ext cx="5822641" cy="45534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1" normalizeH="0" baseline="0" noProof="0" dirty="0">
                <a:ln>
                  <a:noFill/>
                </a:ln>
                <a:solidFill>
                  <a:srgbClr val="002060"/>
                </a:solidFill>
                <a:effectLst/>
                <a:uLnTx/>
                <a:uFillTx/>
                <a:latin typeface="Century Gothic"/>
                <a:ea typeface="Century Gothic"/>
                <a:cs typeface="+mn-cs"/>
              </a:rPr>
              <a:t>Écoute</a:t>
            </a:r>
            <a:r>
              <a:rPr kumimoji="0" lang="en-GB" sz="2800" b="1" i="0" u="none" strike="noStrike" kern="1200" cap="none" spc="-1" normalizeH="0" baseline="0" noProof="0" dirty="0">
                <a:ln>
                  <a:noFill/>
                </a:ln>
                <a:solidFill>
                  <a:srgbClr val="002060"/>
                </a:solidFill>
                <a:effectLst/>
                <a:uLnTx/>
                <a:uFillTx/>
                <a:latin typeface="Century Gothic"/>
                <a:ea typeface="Century Gothic"/>
                <a:cs typeface="+mn-cs"/>
              </a:rPr>
              <a:t> les phrases. Qui parle ?</a:t>
            </a:r>
            <a:endParaRPr kumimoji="0" lang="en-GB" sz="2800" b="1" i="0" u="none" strike="noStrike" kern="1200" cap="none" spc="-1"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209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500"/>
                                        <p:tgtEl>
                                          <p:spTgt spid="58"/>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500"/>
                                        <p:tgtEl>
                                          <p:spTgt spid="59"/>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500"/>
                                        <p:tgtEl>
                                          <p:spTgt spid="60"/>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0"/>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fade">
                                      <p:cBhvr>
                                        <p:cTn id="70" dur="500"/>
                                        <p:tgtEl>
                                          <p:spTgt spid="61"/>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1" grpId="0"/>
      <p:bldP spid="43" grpId="0"/>
      <p:bldP spid="46" grpId="0"/>
      <p:bldP spid="48" grpId="0"/>
      <p:bldP spid="50" grpId="0"/>
      <p:bldP spid="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a:t>
            </a:r>
            <a:endParaRPr lang="en-GB" sz="3200" dirty="0"/>
          </a:p>
        </p:txBody>
      </p:sp>
      <p:pic>
        <p:nvPicPr>
          <p:cNvPr id="8" name="Picture 7" descr="Icon&#10;&#10;Description automatically generated">
            <a:extLst>
              <a:ext uri="{FF2B5EF4-FFF2-40B4-BE49-F238E27FC236}">
                <a16:creationId xmlns:a16="http://schemas.microsoft.com/office/drawing/2014/main" id="{80D9A9AC-8259-4142-A405-4445BF42A4E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89003" y="0"/>
            <a:ext cx="1101542" cy="1101542"/>
          </a:xfrm>
          <a:prstGeom prst="rect">
            <a:avLst/>
          </a:prstGeom>
        </p:spPr>
      </p:pic>
      <p:sp>
        <p:nvSpPr>
          <p:cNvPr id="9" name="Title 2">
            <a:extLst>
              <a:ext uri="{FF2B5EF4-FFF2-40B4-BE49-F238E27FC236}">
                <a16:creationId xmlns:a16="http://schemas.microsoft.com/office/drawing/2014/main" id="{DC49E32B-3859-4E8C-9040-D8F27C077AE8}"/>
              </a:ext>
            </a:extLst>
          </p:cNvPr>
          <p:cNvSpPr txBox="1">
            <a:spLocks/>
          </p:cNvSpPr>
          <p:nvPr/>
        </p:nvSpPr>
        <p:spPr>
          <a:xfrm>
            <a:off x="11315774" y="1033981"/>
            <a:ext cx="648000" cy="374973"/>
          </a:xfrm>
          <a:prstGeom prst="rect">
            <a:avLst/>
          </a:prstGeom>
          <a:solidFill>
            <a:srgbClr val="786EB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rPr>
              <a:t>lire</a:t>
            </a:r>
          </a:p>
        </p:txBody>
      </p:sp>
      <p:graphicFrame>
        <p:nvGraphicFramePr>
          <p:cNvPr id="30" name="Table 29">
            <a:extLst>
              <a:ext uri="{FF2B5EF4-FFF2-40B4-BE49-F238E27FC236}">
                <a16:creationId xmlns:a16="http://schemas.microsoft.com/office/drawing/2014/main" id="{53AE8817-4A40-4AA2-8811-BBACE47B12B5}"/>
              </a:ext>
            </a:extLst>
          </p:cNvPr>
          <p:cNvGraphicFramePr>
            <a:graphicFrameLocks noGrp="1"/>
          </p:cNvGraphicFramePr>
          <p:nvPr>
            <p:extLst>
              <p:ext uri="{D42A27DB-BD31-4B8C-83A1-F6EECF244321}">
                <p14:modId xmlns:p14="http://schemas.microsoft.com/office/powerpoint/2010/main" val="4293360949"/>
              </p:ext>
            </p:extLst>
          </p:nvPr>
        </p:nvGraphicFramePr>
        <p:xfrm>
          <a:off x="269636" y="1656034"/>
          <a:ext cx="11640284" cy="4145280"/>
        </p:xfrm>
        <a:graphic>
          <a:graphicData uri="http://schemas.openxmlformats.org/drawingml/2006/table">
            <a:tbl>
              <a:tblPr firstRow="1" bandRow="1"/>
              <a:tblGrid>
                <a:gridCol w="871538">
                  <a:extLst>
                    <a:ext uri="{9D8B030D-6E8A-4147-A177-3AD203B41FA5}">
                      <a16:colId xmlns:a16="http://schemas.microsoft.com/office/drawing/2014/main" val="20000"/>
                    </a:ext>
                  </a:extLst>
                </a:gridCol>
                <a:gridCol w="5000625">
                  <a:extLst>
                    <a:ext uri="{9D8B030D-6E8A-4147-A177-3AD203B41FA5}">
                      <a16:colId xmlns:a16="http://schemas.microsoft.com/office/drawing/2014/main" val="745458274"/>
                    </a:ext>
                  </a:extLst>
                </a:gridCol>
                <a:gridCol w="2914652">
                  <a:extLst>
                    <a:ext uri="{9D8B030D-6E8A-4147-A177-3AD203B41FA5}">
                      <a16:colId xmlns:a16="http://schemas.microsoft.com/office/drawing/2014/main" val="1347700533"/>
                    </a:ext>
                  </a:extLst>
                </a:gridCol>
                <a:gridCol w="2853469">
                  <a:extLst>
                    <a:ext uri="{9D8B030D-6E8A-4147-A177-3AD203B41FA5}">
                      <a16:colId xmlns:a16="http://schemas.microsoft.com/office/drawing/2014/main" val="20001"/>
                    </a:ext>
                  </a:extLst>
                </a:gridCol>
              </a:tblGrid>
              <a:tr h="51051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9pPr>
                    </a:lstStyle>
                    <a:p>
                      <a:pPr algn="ctr"/>
                      <a:r>
                        <a:rPr lang="en-GB" sz="2800" b="1" dirty="0">
                          <a:solidFill>
                            <a:srgbClr val="7030A0"/>
                          </a:solidFill>
                        </a:rPr>
                        <a:t>1</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9pPr>
                    </a:lstStyle>
                    <a:p>
                      <a:endParaRPr lang="en-GB" sz="2800" b="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9pPr>
                    </a:lstStyle>
                    <a:p>
                      <a:r>
                        <a:rPr lang="en-GB" sz="2800" b="0" dirty="0" err="1">
                          <a:solidFill>
                            <a:srgbClr val="002060"/>
                          </a:solidFill>
                          <a:latin typeface="Century Gothic" panose="020B0502020202020204" pitchFamily="34" charset="0"/>
                        </a:rPr>
                        <a:t>actif</a:t>
                      </a:r>
                      <a:endParaRPr lang="en-GB" sz="2800" b="0" dirty="0">
                        <a:solidFill>
                          <a:srgbClr val="002060"/>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9pPr>
                    </a:lstStyle>
                    <a:p>
                      <a:r>
                        <a:rPr lang="en-GB" sz="2800" dirty="0" err="1">
                          <a:solidFill>
                            <a:srgbClr val="002060"/>
                          </a:solidFill>
                          <a:latin typeface="Century Gothic" panose="020B0502020202020204" pitchFamily="34" charset="0"/>
                        </a:rPr>
                        <a:t>actifs</a:t>
                      </a:r>
                      <a:endParaRPr lang="en-GB" sz="2800" dirty="0">
                        <a:solidFill>
                          <a:srgbClr val="002060"/>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1051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9pPr>
                    </a:lstStyle>
                    <a:p>
                      <a:pPr algn="ctr"/>
                      <a:r>
                        <a:rPr lang="en-GB" sz="2800" b="1" dirty="0">
                          <a:solidFill>
                            <a:srgbClr val="7030A0"/>
                          </a:solidFill>
                        </a:rPr>
                        <a:t>2</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9pPr>
                    </a:lstStyle>
                    <a:p>
                      <a:endParaRPr lang="en-GB"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9pPr>
                    </a:lstStyle>
                    <a:p>
                      <a:r>
                        <a:rPr lang="en-GB" sz="2800" b="0" dirty="0">
                          <a:solidFill>
                            <a:srgbClr val="002060"/>
                          </a:solidFill>
                          <a:latin typeface="Century Gothic" panose="020B0502020202020204" pitchFamily="34" charset="0"/>
                        </a:rPr>
                        <a:t>content</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9pPr>
                    </a:lstStyle>
                    <a:p>
                      <a:r>
                        <a:rPr lang="en-GB" sz="2800" dirty="0">
                          <a:solidFill>
                            <a:srgbClr val="002060"/>
                          </a:solidFill>
                          <a:latin typeface="Century Gothic" panose="020B0502020202020204" pitchFamily="34" charset="0"/>
                        </a:rPr>
                        <a:t>contents</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1051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9pPr>
                    </a:lstStyle>
                    <a:p>
                      <a:pPr algn="ctr"/>
                      <a:r>
                        <a:rPr lang="en-GB" sz="2800" b="1" dirty="0">
                          <a:solidFill>
                            <a:srgbClr val="7030A0"/>
                          </a:solidFill>
                        </a:rPr>
                        <a:t>3</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9pPr>
                    </a:lstStyle>
                    <a:p>
                      <a:endParaRPr lang="en-GB"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9pPr>
                    </a:lstStyle>
                    <a:p>
                      <a:r>
                        <a:rPr lang="en-GB" sz="2800" dirty="0" err="1">
                          <a:solidFill>
                            <a:srgbClr val="002060"/>
                          </a:solidFill>
                          <a:latin typeface="Century Gothic" panose="020B0502020202020204" pitchFamily="34" charset="0"/>
                        </a:rPr>
                        <a:t>drôle</a:t>
                      </a:r>
                      <a:endParaRPr lang="en-GB" sz="2800" b="0" dirty="0">
                        <a:solidFill>
                          <a:srgbClr val="002060"/>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9pPr>
                    </a:lstStyle>
                    <a:p>
                      <a:r>
                        <a:rPr lang="en-GB" sz="2800" dirty="0" err="1">
                          <a:solidFill>
                            <a:srgbClr val="002060"/>
                          </a:solidFill>
                          <a:latin typeface="Century Gothic" panose="020B0502020202020204" pitchFamily="34" charset="0"/>
                        </a:rPr>
                        <a:t>drôles</a:t>
                      </a:r>
                      <a:endParaRPr lang="en-GB" sz="2800" dirty="0">
                        <a:solidFill>
                          <a:srgbClr val="002060"/>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1051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9pPr>
                    </a:lstStyle>
                    <a:p>
                      <a:pPr algn="ctr"/>
                      <a:r>
                        <a:rPr lang="en-GB" sz="2800" b="1" dirty="0">
                          <a:solidFill>
                            <a:srgbClr val="7030A0"/>
                          </a:solidFill>
                        </a:rPr>
                        <a:t>4</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9pPr>
                    </a:lstStyle>
                    <a:p>
                      <a:endParaRPr lang="en-GB"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9pPr>
                    </a:lstStyle>
                    <a:p>
                      <a:r>
                        <a:rPr lang="en-GB" sz="2800" b="0" dirty="0" err="1">
                          <a:solidFill>
                            <a:srgbClr val="002060"/>
                          </a:solidFill>
                          <a:latin typeface="Century Gothic" panose="020B0502020202020204" pitchFamily="34" charset="0"/>
                        </a:rPr>
                        <a:t>grande</a:t>
                      </a:r>
                      <a:endParaRPr lang="en-GB" sz="2800" b="0" dirty="0">
                        <a:solidFill>
                          <a:srgbClr val="002060"/>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9pPr>
                    </a:lstStyle>
                    <a:p>
                      <a:r>
                        <a:rPr lang="en-GB" sz="2800" dirty="0" err="1">
                          <a:solidFill>
                            <a:srgbClr val="002060"/>
                          </a:solidFill>
                          <a:latin typeface="Century Gothic" panose="020B0502020202020204" pitchFamily="34" charset="0"/>
                        </a:rPr>
                        <a:t>grandes</a:t>
                      </a:r>
                      <a:endParaRPr lang="en-GB" sz="2800" dirty="0">
                        <a:solidFill>
                          <a:srgbClr val="002060"/>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051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9pPr>
                    </a:lstStyle>
                    <a:p>
                      <a:pPr algn="ctr"/>
                      <a:r>
                        <a:rPr lang="en-GB" sz="2800" b="1" dirty="0">
                          <a:solidFill>
                            <a:srgbClr val="7030A0"/>
                          </a:solidFill>
                        </a:rPr>
                        <a:t>5</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9pPr>
                    </a:lstStyle>
                    <a:p>
                      <a:endParaRPr lang="en-GB"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9pPr>
                    </a:lstStyle>
                    <a:p>
                      <a:r>
                        <a:rPr lang="en-GB" sz="2800" b="0" dirty="0">
                          <a:solidFill>
                            <a:srgbClr val="002060"/>
                          </a:solidFill>
                          <a:latin typeface="Century Gothic" panose="020B0502020202020204" pitchFamily="34" charset="0"/>
                        </a:rPr>
                        <a:t>fortes</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9pPr>
                    </a:lstStyle>
                    <a:p>
                      <a:r>
                        <a:rPr lang="en-GB" sz="2800" dirty="0">
                          <a:solidFill>
                            <a:srgbClr val="002060"/>
                          </a:solidFill>
                          <a:latin typeface="Century Gothic" panose="020B0502020202020204" pitchFamily="34" charset="0"/>
                        </a:rPr>
                        <a:t>forte</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1051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9pPr>
                    </a:lstStyle>
                    <a:p>
                      <a:pPr algn="ctr"/>
                      <a:r>
                        <a:rPr lang="en-GB" sz="2800" b="1" dirty="0">
                          <a:solidFill>
                            <a:srgbClr val="7030A0"/>
                          </a:solidFill>
                        </a:rPr>
                        <a:t>6</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9pPr>
                    </a:lstStyle>
                    <a:p>
                      <a:endParaRPr lang="en-GB"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9pPr>
                    </a:lstStyle>
                    <a:p>
                      <a:r>
                        <a:rPr lang="en-GB" sz="2800" b="0" dirty="0" err="1">
                          <a:solidFill>
                            <a:srgbClr val="002060"/>
                          </a:solidFill>
                          <a:latin typeface="Century Gothic" panose="020B0502020202020204" pitchFamily="34" charset="0"/>
                        </a:rPr>
                        <a:t>calme</a:t>
                      </a:r>
                      <a:endParaRPr lang="en-GB" sz="2800" b="0" dirty="0">
                        <a:solidFill>
                          <a:srgbClr val="002060"/>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9pPr>
                    </a:lstStyle>
                    <a:p>
                      <a:r>
                        <a:rPr lang="en-GB" sz="2800" dirty="0" err="1">
                          <a:solidFill>
                            <a:srgbClr val="002060"/>
                          </a:solidFill>
                          <a:latin typeface="Century Gothic" panose="020B0502020202020204" pitchFamily="34" charset="0"/>
                        </a:rPr>
                        <a:t>calmes</a:t>
                      </a:r>
                      <a:endParaRPr lang="en-GB" sz="2800" dirty="0">
                        <a:solidFill>
                          <a:srgbClr val="002060"/>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1051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9pPr>
                    </a:lstStyle>
                    <a:p>
                      <a:pPr algn="ctr"/>
                      <a:r>
                        <a:rPr lang="en-GB" sz="2800" b="1" dirty="0">
                          <a:solidFill>
                            <a:srgbClr val="7030A0"/>
                          </a:solidFill>
                        </a:rPr>
                        <a:t>7</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9pPr>
                    </a:lstStyle>
                    <a:p>
                      <a:endParaRPr lang="en-GB"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9pPr>
                    </a:lstStyle>
                    <a:p>
                      <a:r>
                        <a:rPr lang="en-GB" sz="2800" kern="1200" dirty="0" err="1">
                          <a:solidFill>
                            <a:srgbClr val="002060"/>
                          </a:solidFill>
                          <a:latin typeface="Century Gothic" panose="020B0502020202020204" pitchFamily="34" charset="0"/>
                          <a:ea typeface="+mn-ea"/>
                          <a:cs typeface="+mn-cs"/>
                        </a:rPr>
                        <a:t>amusant</a:t>
                      </a:r>
                      <a:endParaRPr lang="en-GB" sz="2800" b="0" dirty="0">
                        <a:solidFill>
                          <a:srgbClr val="002060"/>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9pPr>
                    </a:lstStyle>
                    <a:p>
                      <a:r>
                        <a:rPr lang="en-GB" sz="2800" kern="1200" dirty="0" err="1">
                          <a:solidFill>
                            <a:srgbClr val="002060"/>
                          </a:solidFill>
                          <a:latin typeface="Century Gothic" panose="020B0502020202020204" pitchFamily="34" charset="0"/>
                          <a:ea typeface="+mn-ea"/>
                          <a:cs typeface="+mn-cs"/>
                        </a:rPr>
                        <a:t>amusants</a:t>
                      </a:r>
                      <a:endParaRPr lang="en-GB" sz="2800" dirty="0">
                        <a:solidFill>
                          <a:srgbClr val="002060"/>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1051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9pPr>
                    </a:lstStyle>
                    <a:p>
                      <a:pPr algn="ctr"/>
                      <a:r>
                        <a:rPr lang="en-GB" sz="2800" b="1" dirty="0">
                          <a:solidFill>
                            <a:srgbClr val="7030A0"/>
                          </a:solidFill>
                        </a:rPr>
                        <a:t>8</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9pPr>
                    </a:lstStyle>
                    <a:p>
                      <a:endParaRPr lang="en-GB"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9pPr>
                    </a:lstStyle>
                    <a:p>
                      <a:r>
                        <a:rPr lang="en-GB" sz="2800" b="0" dirty="0" err="1">
                          <a:solidFill>
                            <a:srgbClr val="002060"/>
                          </a:solidFill>
                          <a:latin typeface="Century Gothic" panose="020B0502020202020204" pitchFamily="34" charset="0"/>
                        </a:rPr>
                        <a:t>positif</a:t>
                      </a:r>
                      <a:endParaRPr lang="en-GB" sz="2800" b="0" dirty="0">
                        <a:solidFill>
                          <a:srgbClr val="002060"/>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9pPr>
                    </a:lstStyle>
                    <a:p>
                      <a:r>
                        <a:rPr lang="en-GB" sz="2800" dirty="0" err="1">
                          <a:solidFill>
                            <a:srgbClr val="002060"/>
                          </a:solidFill>
                          <a:latin typeface="Century Gothic" panose="020B0502020202020204" pitchFamily="34" charset="0"/>
                        </a:rPr>
                        <a:t>positifs</a:t>
                      </a:r>
                      <a:endParaRPr lang="en-GB" sz="2800" dirty="0">
                        <a:solidFill>
                          <a:srgbClr val="002060"/>
                        </a:solidFill>
                        <a:latin typeface="Century Gothic" panose="020B0502020202020204" pitchFamily="34" charset="0"/>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pic>
        <p:nvPicPr>
          <p:cNvPr id="31" name="Picture 30">
            <a:extLst>
              <a:ext uri="{FF2B5EF4-FFF2-40B4-BE49-F238E27FC236}">
                <a16:creationId xmlns:a16="http://schemas.microsoft.com/office/drawing/2014/main" id="{CB72E710-0DAB-4BAE-B6F4-23918662AE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60948">
            <a:off x="8555967" y="1726593"/>
            <a:ext cx="346161" cy="360584"/>
          </a:xfrm>
          <a:prstGeom prst="rect">
            <a:avLst/>
          </a:prstGeom>
        </p:spPr>
      </p:pic>
      <p:pic>
        <p:nvPicPr>
          <p:cNvPr id="32" name="Picture 31">
            <a:extLst>
              <a:ext uri="{FF2B5EF4-FFF2-40B4-BE49-F238E27FC236}">
                <a16:creationId xmlns:a16="http://schemas.microsoft.com/office/drawing/2014/main" id="{3C4A90E6-3E95-4716-B3E6-A8EBF8A778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60948">
            <a:off x="8517782" y="2294214"/>
            <a:ext cx="346161" cy="360584"/>
          </a:xfrm>
          <a:prstGeom prst="rect">
            <a:avLst/>
          </a:prstGeom>
        </p:spPr>
      </p:pic>
      <p:pic>
        <p:nvPicPr>
          <p:cNvPr id="33" name="Picture 32">
            <a:extLst>
              <a:ext uri="{FF2B5EF4-FFF2-40B4-BE49-F238E27FC236}">
                <a16:creationId xmlns:a16="http://schemas.microsoft.com/office/drawing/2014/main" id="{C5792988-4982-467D-B31B-4A646D9A9E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60948">
            <a:off x="8530750" y="2824482"/>
            <a:ext cx="346161" cy="360584"/>
          </a:xfrm>
          <a:prstGeom prst="rect">
            <a:avLst/>
          </a:prstGeom>
        </p:spPr>
      </p:pic>
      <p:pic>
        <p:nvPicPr>
          <p:cNvPr id="34" name="Picture 33">
            <a:extLst>
              <a:ext uri="{FF2B5EF4-FFF2-40B4-BE49-F238E27FC236}">
                <a16:creationId xmlns:a16="http://schemas.microsoft.com/office/drawing/2014/main" id="{372D80C9-BA98-4963-B21B-2A7AD1108B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60948">
            <a:off x="11338302" y="3288937"/>
            <a:ext cx="346161" cy="360584"/>
          </a:xfrm>
          <a:prstGeom prst="rect">
            <a:avLst/>
          </a:prstGeom>
        </p:spPr>
      </p:pic>
      <p:pic>
        <p:nvPicPr>
          <p:cNvPr id="35" name="Picture 34">
            <a:extLst>
              <a:ext uri="{FF2B5EF4-FFF2-40B4-BE49-F238E27FC236}">
                <a16:creationId xmlns:a16="http://schemas.microsoft.com/office/drawing/2014/main" id="{DE8A6A7A-930C-4FB2-9BDD-B0C680E608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60948">
            <a:off x="11338301" y="3787337"/>
            <a:ext cx="346161" cy="360584"/>
          </a:xfrm>
          <a:prstGeom prst="rect">
            <a:avLst/>
          </a:prstGeom>
        </p:spPr>
      </p:pic>
      <p:pic>
        <p:nvPicPr>
          <p:cNvPr id="36" name="Picture 35">
            <a:extLst>
              <a:ext uri="{FF2B5EF4-FFF2-40B4-BE49-F238E27FC236}">
                <a16:creationId xmlns:a16="http://schemas.microsoft.com/office/drawing/2014/main" id="{7AE8B98D-DBB7-4D6A-869E-F4129C3659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60948">
            <a:off x="11389815" y="4324038"/>
            <a:ext cx="346161" cy="360584"/>
          </a:xfrm>
          <a:prstGeom prst="rect">
            <a:avLst/>
          </a:prstGeom>
        </p:spPr>
      </p:pic>
      <p:pic>
        <p:nvPicPr>
          <p:cNvPr id="37" name="Picture 36">
            <a:extLst>
              <a:ext uri="{FF2B5EF4-FFF2-40B4-BE49-F238E27FC236}">
                <a16:creationId xmlns:a16="http://schemas.microsoft.com/office/drawing/2014/main" id="{608419EE-A29D-499B-ACE1-C5B7BBD238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60948">
            <a:off x="8607066" y="4872645"/>
            <a:ext cx="346161" cy="360584"/>
          </a:xfrm>
          <a:prstGeom prst="rect">
            <a:avLst/>
          </a:prstGeom>
        </p:spPr>
      </p:pic>
      <p:pic>
        <p:nvPicPr>
          <p:cNvPr id="38" name="Picture 37">
            <a:extLst>
              <a:ext uri="{FF2B5EF4-FFF2-40B4-BE49-F238E27FC236}">
                <a16:creationId xmlns:a16="http://schemas.microsoft.com/office/drawing/2014/main" id="{D6F27DE0-671D-49D9-8574-F408159FB3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60948">
            <a:off x="11389816" y="5364757"/>
            <a:ext cx="346161" cy="360584"/>
          </a:xfrm>
          <a:prstGeom prst="rect">
            <a:avLst/>
          </a:prstGeom>
        </p:spPr>
      </p:pic>
      <p:sp>
        <p:nvSpPr>
          <p:cNvPr id="39" name="TextBox 38">
            <a:extLst>
              <a:ext uri="{FF2B5EF4-FFF2-40B4-BE49-F238E27FC236}">
                <a16:creationId xmlns:a16="http://schemas.microsoft.com/office/drawing/2014/main" id="{A49A6F7B-2CC6-47CC-BA8C-3C87E86C57AE}"/>
              </a:ext>
            </a:extLst>
          </p:cNvPr>
          <p:cNvSpPr txBox="1"/>
          <p:nvPr/>
        </p:nvSpPr>
        <p:spPr>
          <a:xfrm>
            <a:off x="1152787" y="2193845"/>
            <a:ext cx="46425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F0302020204030204"/>
                <a:ea typeface="+mn-ea"/>
                <a:cs typeface="+mn-cs"/>
              </a:rPr>
              <a:t>Il </a:t>
            </a:r>
            <a:r>
              <a:rPr kumimoji="0" lang="en-GB" sz="3200" b="0" i="0" u="none" strike="noStrike" kern="1200" cap="none" spc="0" normalizeH="0" baseline="0" noProof="0" dirty="0" err="1">
                <a:ln>
                  <a:noFill/>
                </a:ln>
                <a:solidFill>
                  <a:srgbClr val="002060"/>
                </a:solidFill>
                <a:effectLst/>
                <a:uLnTx/>
                <a:uFillTx/>
                <a:latin typeface="Century Gothic" panose="020F0302020204030204"/>
                <a:ea typeface="+mn-ea"/>
                <a:cs typeface="+mn-cs"/>
              </a:rPr>
              <a:t>est</a:t>
            </a:r>
            <a:r>
              <a:rPr kumimoji="0" lang="en-GB" sz="3200" b="0" i="0" u="none" strike="noStrike" kern="1200" cap="none" spc="0" normalizeH="0" baseline="0" noProof="0" dirty="0">
                <a:ln>
                  <a:noFill/>
                </a:ln>
                <a:solidFill>
                  <a:srgbClr val="002060"/>
                </a:solidFill>
                <a:effectLst/>
                <a:uLnTx/>
                <a:uFillTx/>
                <a:latin typeface="Century Gothic" panose="020F0302020204030204"/>
                <a:ea typeface="+mn-ea"/>
                <a:cs typeface="+mn-cs"/>
              </a:rPr>
              <a:t> ......</a:t>
            </a:r>
          </a:p>
        </p:txBody>
      </p:sp>
      <p:sp>
        <p:nvSpPr>
          <p:cNvPr id="40" name="TextBox 39">
            <a:extLst>
              <a:ext uri="{FF2B5EF4-FFF2-40B4-BE49-F238E27FC236}">
                <a16:creationId xmlns:a16="http://schemas.microsoft.com/office/drawing/2014/main" id="{F555A947-6639-4190-9267-C1865C8A7A1E}"/>
              </a:ext>
            </a:extLst>
          </p:cNvPr>
          <p:cNvSpPr txBox="1"/>
          <p:nvPr/>
        </p:nvSpPr>
        <p:spPr>
          <a:xfrm>
            <a:off x="1152787" y="4249580"/>
            <a:ext cx="4114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F0302020204030204"/>
                <a:ea typeface="+mn-ea"/>
                <a:cs typeface="+mn-cs"/>
              </a:rPr>
              <a:t>Nous </a:t>
            </a:r>
            <a:r>
              <a:rPr kumimoji="0" lang="en-GB" sz="3200" b="0" i="0" u="none" strike="noStrike" kern="1200" cap="none" spc="0" normalizeH="0" baseline="0" noProof="0" dirty="0" err="1">
                <a:ln>
                  <a:noFill/>
                </a:ln>
                <a:solidFill>
                  <a:srgbClr val="002060"/>
                </a:solidFill>
                <a:effectLst/>
                <a:uLnTx/>
                <a:uFillTx/>
                <a:latin typeface="Century Gothic" panose="020F0302020204030204"/>
                <a:ea typeface="+mn-ea"/>
                <a:cs typeface="+mn-cs"/>
              </a:rPr>
              <a:t>sommes</a:t>
            </a:r>
            <a:r>
              <a:rPr kumimoji="0" lang="en-GB" sz="3200" b="0" i="0" u="none" strike="noStrike" kern="1200" cap="none" spc="0" normalizeH="0" baseline="0" noProof="0" dirty="0">
                <a:ln>
                  <a:noFill/>
                </a:ln>
                <a:solidFill>
                  <a:srgbClr val="002060"/>
                </a:solidFill>
                <a:effectLst/>
                <a:uLnTx/>
                <a:uFillTx/>
                <a:latin typeface="Century Gothic" panose="020F0302020204030204"/>
                <a:ea typeface="+mn-ea"/>
                <a:cs typeface="+mn-cs"/>
              </a:rPr>
              <a:t> ......</a:t>
            </a:r>
          </a:p>
        </p:txBody>
      </p:sp>
      <p:sp>
        <p:nvSpPr>
          <p:cNvPr id="41" name="TextBox 40">
            <a:extLst>
              <a:ext uri="{FF2B5EF4-FFF2-40B4-BE49-F238E27FC236}">
                <a16:creationId xmlns:a16="http://schemas.microsoft.com/office/drawing/2014/main" id="{4781D9E1-BFB7-40EE-A1C6-48CB5AE4C9DC}"/>
              </a:ext>
            </a:extLst>
          </p:cNvPr>
          <p:cNvSpPr txBox="1"/>
          <p:nvPr/>
        </p:nvSpPr>
        <p:spPr>
          <a:xfrm>
            <a:off x="1152787" y="3176841"/>
            <a:ext cx="4114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F0302020204030204"/>
                <a:ea typeface="+mn-ea"/>
                <a:cs typeface="+mn-cs"/>
              </a:rPr>
              <a:t>Nous </a:t>
            </a:r>
            <a:r>
              <a:rPr kumimoji="0" lang="en-GB" sz="3200" b="0" i="0" u="none" strike="noStrike" kern="1200" cap="none" spc="0" normalizeH="0" baseline="0" noProof="0" dirty="0" err="1">
                <a:ln>
                  <a:noFill/>
                </a:ln>
                <a:solidFill>
                  <a:srgbClr val="002060"/>
                </a:solidFill>
                <a:effectLst/>
                <a:uLnTx/>
                <a:uFillTx/>
                <a:latin typeface="Century Gothic" panose="020F0302020204030204"/>
                <a:ea typeface="+mn-ea"/>
                <a:cs typeface="+mn-cs"/>
              </a:rPr>
              <a:t>sommes</a:t>
            </a:r>
            <a:r>
              <a:rPr kumimoji="0" lang="en-GB" sz="3200" b="0" i="0" u="none" strike="noStrike" kern="1200" cap="none" spc="0" normalizeH="0" baseline="0" noProof="0" dirty="0">
                <a:ln>
                  <a:noFill/>
                </a:ln>
                <a:solidFill>
                  <a:srgbClr val="002060"/>
                </a:solidFill>
                <a:effectLst/>
                <a:uLnTx/>
                <a:uFillTx/>
                <a:latin typeface="Century Gothic" panose="020F0302020204030204"/>
                <a:ea typeface="+mn-ea"/>
                <a:cs typeface="+mn-cs"/>
              </a:rPr>
              <a:t> ......</a:t>
            </a:r>
          </a:p>
        </p:txBody>
      </p:sp>
      <p:sp>
        <p:nvSpPr>
          <p:cNvPr id="42" name="TextBox 41">
            <a:extLst>
              <a:ext uri="{FF2B5EF4-FFF2-40B4-BE49-F238E27FC236}">
                <a16:creationId xmlns:a16="http://schemas.microsoft.com/office/drawing/2014/main" id="{14DCFF3F-D24B-42BC-B068-6EF44758527C}"/>
              </a:ext>
            </a:extLst>
          </p:cNvPr>
          <p:cNvSpPr txBox="1"/>
          <p:nvPr/>
        </p:nvSpPr>
        <p:spPr>
          <a:xfrm>
            <a:off x="1149910" y="2680542"/>
            <a:ext cx="4114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F0302020204030204"/>
                <a:ea typeface="+mn-ea"/>
                <a:cs typeface="+mn-cs"/>
              </a:rPr>
              <a:t>Elle </a:t>
            </a:r>
            <a:r>
              <a:rPr kumimoji="0" lang="en-GB" sz="3200" b="0" i="0" u="none" strike="noStrike" kern="1200" cap="none" spc="0" normalizeH="0" baseline="0" noProof="0" dirty="0" err="1">
                <a:ln>
                  <a:noFill/>
                </a:ln>
                <a:solidFill>
                  <a:srgbClr val="002060"/>
                </a:solidFill>
                <a:effectLst/>
                <a:uLnTx/>
                <a:uFillTx/>
                <a:latin typeface="Century Gothic" panose="020F0302020204030204"/>
                <a:ea typeface="+mn-ea"/>
                <a:cs typeface="+mn-cs"/>
              </a:rPr>
              <a:t>est</a:t>
            </a:r>
            <a:r>
              <a:rPr kumimoji="0" lang="en-GB" sz="3200" b="0" i="0" u="none" strike="noStrike" kern="1200" cap="none" spc="0" normalizeH="0" baseline="0" noProof="0" dirty="0">
                <a:ln>
                  <a:noFill/>
                </a:ln>
                <a:solidFill>
                  <a:srgbClr val="002060"/>
                </a:solidFill>
                <a:effectLst/>
                <a:uLnTx/>
                <a:uFillTx/>
                <a:latin typeface="Century Gothic" panose="020F0302020204030204"/>
                <a:ea typeface="+mn-ea"/>
                <a:cs typeface="+mn-cs"/>
              </a:rPr>
              <a:t> ......</a:t>
            </a:r>
          </a:p>
        </p:txBody>
      </p:sp>
      <p:sp>
        <p:nvSpPr>
          <p:cNvPr id="43" name="TextBox 42">
            <a:extLst>
              <a:ext uri="{FF2B5EF4-FFF2-40B4-BE49-F238E27FC236}">
                <a16:creationId xmlns:a16="http://schemas.microsoft.com/office/drawing/2014/main" id="{28BF8D2E-8C76-4580-BA98-7E3FECD16FF5}"/>
              </a:ext>
            </a:extLst>
          </p:cNvPr>
          <p:cNvSpPr txBox="1"/>
          <p:nvPr/>
        </p:nvSpPr>
        <p:spPr>
          <a:xfrm>
            <a:off x="1120229" y="1629295"/>
            <a:ext cx="470767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Je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suis</a:t>
            </a: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J-M et je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suis</a:t>
            </a:r>
            <a:r>
              <a:rPr kumimoji="0" lang="en-GB" sz="3200" b="0" i="0" u="none" strike="noStrike" kern="1200" cap="none" spc="0" normalizeH="0" baseline="0" noProof="0" dirty="0">
                <a:ln>
                  <a:noFill/>
                </a:ln>
                <a:solidFill>
                  <a:srgbClr val="002060"/>
                </a:solidFill>
                <a:effectLst/>
                <a:uLnTx/>
                <a:uFillTx/>
                <a:latin typeface="Century Gothic" panose="020F0302020204030204"/>
                <a:ea typeface="+mn-ea"/>
                <a:cs typeface="+mn-cs"/>
              </a:rPr>
              <a:t>......</a:t>
            </a:r>
          </a:p>
        </p:txBody>
      </p:sp>
      <p:sp>
        <p:nvSpPr>
          <p:cNvPr id="44" name="TextBox 43">
            <a:extLst>
              <a:ext uri="{FF2B5EF4-FFF2-40B4-BE49-F238E27FC236}">
                <a16:creationId xmlns:a16="http://schemas.microsoft.com/office/drawing/2014/main" id="{6FD3370F-016C-4235-BD17-AACECED8FF76}"/>
              </a:ext>
            </a:extLst>
          </p:cNvPr>
          <p:cNvSpPr txBox="1"/>
          <p:nvPr/>
        </p:nvSpPr>
        <p:spPr>
          <a:xfrm>
            <a:off x="1152787" y="3721165"/>
            <a:ext cx="523228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Adèle ! Tu es </a:t>
            </a:r>
            <a:r>
              <a:rPr kumimoji="0" lang="en-GB" sz="3200" b="0" i="0" u="none" strike="noStrike" kern="1200" cap="none" spc="0" normalizeH="0" baseline="0" noProof="0" dirty="0">
                <a:ln>
                  <a:noFill/>
                </a:ln>
                <a:solidFill>
                  <a:srgbClr val="002060"/>
                </a:solidFill>
                <a:effectLst/>
                <a:uLnTx/>
                <a:uFillTx/>
                <a:latin typeface="Century Gothic" panose="020F0302020204030204"/>
                <a:ea typeface="+mn-ea"/>
                <a:cs typeface="+mn-cs"/>
              </a:rPr>
              <a:t>......</a:t>
            </a:r>
          </a:p>
        </p:txBody>
      </p:sp>
      <p:sp>
        <p:nvSpPr>
          <p:cNvPr id="45" name="TextBox 44">
            <a:extLst>
              <a:ext uri="{FF2B5EF4-FFF2-40B4-BE49-F238E27FC236}">
                <a16:creationId xmlns:a16="http://schemas.microsoft.com/office/drawing/2014/main" id="{7021C2A1-2A62-40B0-9157-A0FA997FFA17}"/>
              </a:ext>
            </a:extLst>
          </p:cNvPr>
          <p:cNvSpPr txBox="1"/>
          <p:nvPr/>
        </p:nvSpPr>
        <p:spPr>
          <a:xfrm>
            <a:off x="1152787" y="5299998"/>
            <a:ext cx="4114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F0302020204030204"/>
                <a:ea typeface="+mn-ea"/>
                <a:cs typeface="+mn-cs"/>
              </a:rPr>
              <a:t>Nous </a:t>
            </a:r>
            <a:r>
              <a:rPr kumimoji="0" lang="en-GB" sz="3200" b="0" i="0" u="none" strike="noStrike" kern="1200" cap="none" spc="0" normalizeH="0" baseline="0" noProof="0" dirty="0" err="1">
                <a:ln>
                  <a:noFill/>
                </a:ln>
                <a:solidFill>
                  <a:srgbClr val="002060"/>
                </a:solidFill>
                <a:effectLst/>
                <a:uLnTx/>
                <a:uFillTx/>
                <a:latin typeface="Century Gothic" panose="020F0302020204030204"/>
                <a:ea typeface="+mn-ea"/>
                <a:cs typeface="+mn-cs"/>
              </a:rPr>
              <a:t>sommes</a:t>
            </a:r>
            <a:r>
              <a:rPr kumimoji="0" lang="en-GB" sz="3200" b="0" i="0" u="none" strike="noStrike" kern="1200" cap="none" spc="0" normalizeH="0" baseline="0" noProof="0" dirty="0">
                <a:ln>
                  <a:noFill/>
                </a:ln>
                <a:solidFill>
                  <a:srgbClr val="002060"/>
                </a:solidFill>
                <a:effectLst/>
                <a:uLnTx/>
                <a:uFillTx/>
                <a:latin typeface="Century Gothic" panose="020F0302020204030204"/>
                <a:ea typeface="+mn-ea"/>
                <a:cs typeface="+mn-cs"/>
              </a:rPr>
              <a:t> ......</a:t>
            </a:r>
          </a:p>
        </p:txBody>
      </p:sp>
      <p:sp>
        <p:nvSpPr>
          <p:cNvPr id="46" name="TextBox 45">
            <a:extLst>
              <a:ext uri="{FF2B5EF4-FFF2-40B4-BE49-F238E27FC236}">
                <a16:creationId xmlns:a16="http://schemas.microsoft.com/office/drawing/2014/main" id="{2558A731-E4C8-40A2-9C60-FC559CC2CD76}"/>
              </a:ext>
            </a:extLst>
          </p:cNvPr>
          <p:cNvSpPr txBox="1"/>
          <p:nvPr/>
        </p:nvSpPr>
        <p:spPr>
          <a:xfrm>
            <a:off x="1152787" y="4747511"/>
            <a:ext cx="473613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F0302020204030204"/>
                <a:ea typeface="+mn-ea"/>
                <a:cs typeface="+mn-cs"/>
              </a:rPr>
              <a:t>Il </a:t>
            </a:r>
            <a:r>
              <a:rPr kumimoji="0" lang="en-GB" sz="3200" b="0" i="0" u="none" strike="noStrike" kern="1200" cap="none" spc="0" normalizeH="0" baseline="0" noProof="0" dirty="0" err="1">
                <a:ln>
                  <a:noFill/>
                </a:ln>
                <a:solidFill>
                  <a:srgbClr val="002060"/>
                </a:solidFill>
                <a:effectLst/>
                <a:uLnTx/>
                <a:uFillTx/>
                <a:latin typeface="Century Gothic" panose="020F0302020204030204"/>
                <a:ea typeface="+mn-ea"/>
                <a:cs typeface="+mn-cs"/>
              </a:rPr>
              <a:t>est</a:t>
            </a:r>
            <a:r>
              <a:rPr kumimoji="0" lang="en-GB" sz="3200" b="0" i="0" u="none" strike="noStrike" kern="1200" cap="none" spc="0" normalizeH="0" baseline="0" noProof="0" dirty="0">
                <a:ln>
                  <a:noFill/>
                </a:ln>
                <a:solidFill>
                  <a:srgbClr val="002060"/>
                </a:solidFill>
                <a:effectLst/>
                <a:uLnTx/>
                <a:uFillTx/>
                <a:latin typeface="Century Gothic" panose="020F0302020204030204"/>
                <a:ea typeface="+mn-ea"/>
                <a:cs typeface="+mn-cs"/>
              </a:rPr>
              <a:t> ......</a:t>
            </a:r>
          </a:p>
        </p:txBody>
      </p:sp>
      <p:pic>
        <p:nvPicPr>
          <p:cNvPr id="48" name="Picture 47">
            <a:extLst>
              <a:ext uri="{FF2B5EF4-FFF2-40B4-BE49-F238E27FC236}">
                <a16:creationId xmlns:a16="http://schemas.microsoft.com/office/drawing/2014/main" id="{139F31DE-C503-4C9A-A195-F22ADB1B13F0}"/>
              </a:ext>
            </a:extLst>
          </p:cNvPr>
          <p:cNvPicPr>
            <a:picLocks noChangeAspect="1"/>
          </p:cNvPicPr>
          <p:nvPr/>
        </p:nvPicPr>
        <p:blipFill rotWithShape="1">
          <a:blip r:embed="rId5">
            <a:extLst>
              <a:ext uri="{28A0092B-C50C-407E-A947-70E740481C1C}">
                <a14:useLocalDpi xmlns:a14="http://schemas.microsoft.com/office/drawing/2010/main" val="0"/>
              </a:ext>
            </a:extLst>
          </a:blip>
          <a:srcRect b="68239"/>
          <a:stretch/>
        </p:blipFill>
        <p:spPr>
          <a:xfrm>
            <a:off x="508344" y="985827"/>
            <a:ext cx="825557" cy="584775"/>
          </a:xfrm>
          <a:prstGeom prst="rect">
            <a:avLst/>
          </a:prstGeom>
        </p:spPr>
      </p:pic>
      <p:pic>
        <p:nvPicPr>
          <p:cNvPr id="49" name="Picture 48" descr="A picture containing text&#10;&#10;Description automatically generated">
            <a:extLst>
              <a:ext uri="{FF2B5EF4-FFF2-40B4-BE49-F238E27FC236}">
                <a16:creationId xmlns:a16="http://schemas.microsoft.com/office/drawing/2014/main" id="{B6DF65CB-4457-47FF-A344-96DA958B8A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90074" y="1001071"/>
            <a:ext cx="593996" cy="603135"/>
          </a:xfrm>
          <a:prstGeom prst="rect">
            <a:avLst/>
          </a:prstGeom>
        </p:spPr>
      </p:pic>
      <p:pic>
        <p:nvPicPr>
          <p:cNvPr id="51" name="Picture 50" descr="A picture containing vector graphics&#10;&#10;Description automatically generated">
            <a:extLst>
              <a:ext uri="{FF2B5EF4-FFF2-40B4-BE49-F238E27FC236}">
                <a16:creationId xmlns:a16="http://schemas.microsoft.com/office/drawing/2014/main" id="{043E20AC-E551-4E9A-BE44-14FA144A2D5D}"/>
              </a:ext>
            </a:extLst>
          </p:cNvPr>
          <p:cNvPicPr>
            <a:picLocks noChangeAspect="1"/>
          </p:cNvPicPr>
          <p:nvPr/>
        </p:nvPicPr>
        <p:blipFill rotWithShape="1">
          <a:blip r:embed="rId7">
            <a:extLst>
              <a:ext uri="{28A0092B-C50C-407E-A947-70E740481C1C}">
                <a14:useLocalDpi xmlns:a14="http://schemas.microsoft.com/office/drawing/2010/main" val="0"/>
              </a:ext>
            </a:extLst>
          </a:blip>
          <a:srcRect b="63963"/>
          <a:stretch/>
        </p:blipFill>
        <p:spPr>
          <a:xfrm>
            <a:off x="1303653" y="1016715"/>
            <a:ext cx="578663" cy="584776"/>
          </a:xfrm>
          <a:prstGeom prst="rect">
            <a:avLst/>
          </a:prstGeom>
        </p:spPr>
      </p:pic>
      <p:sp>
        <p:nvSpPr>
          <p:cNvPr id="29" name="Google Shape;167;p2">
            <a:extLst>
              <a:ext uri="{FF2B5EF4-FFF2-40B4-BE49-F238E27FC236}">
                <a16:creationId xmlns:a16="http://schemas.microsoft.com/office/drawing/2014/main" id="{A205B60B-1164-420F-9C07-28A8323FDF66}"/>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47" name="Graphic 46" descr="Teacher">
            <a:extLst>
              <a:ext uri="{FF2B5EF4-FFF2-40B4-BE49-F238E27FC236}">
                <a16:creationId xmlns:a16="http://schemas.microsoft.com/office/drawing/2014/main" id="{D567B793-0AD5-4708-93B8-250A57C28DC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50636" y="7188"/>
            <a:ext cx="914400" cy="914400"/>
          </a:xfrm>
          <a:prstGeom prst="rect">
            <a:avLst/>
          </a:prstGeom>
        </p:spPr>
      </p:pic>
      <p:sp>
        <p:nvSpPr>
          <p:cNvPr id="52" name="Speech Bubble: Rectangle with Corners Rounded 51">
            <a:extLst>
              <a:ext uri="{FF2B5EF4-FFF2-40B4-BE49-F238E27FC236}">
                <a16:creationId xmlns:a16="http://schemas.microsoft.com/office/drawing/2014/main" id="{A0980BD5-1937-4131-9149-F3475377215D}"/>
              </a:ext>
            </a:extLst>
          </p:cNvPr>
          <p:cNvSpPr/>
          <p:nvPr/>
        </p:nvSpPr>
        <p:spPr>
          <a:xfrm>
            <a:off x="4536855" y="160660"/>
            <a:ext cx="6416566" cy="547644"/>
          </a:xfrm>
          <a:prstGeom prst="wedgeRoundRectCallout">
            <a:avLst>
              <a:gd name="adj1" fmla="val -53936"/>
              <a:gd name="adj2" fmla="val 10200"/>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rPr>
              <a:t>. Écoute les noms des animaux. C’est [ien] ou [(a)in]?</a:t>
            </a:r>
            <a:endParaRPr kumimoji="0" lang="en-GB" sz="1800" b="0" i="0" u="none" strike="noStrike" kern="1200" cap="none" spc="0" normalizeH="0" baseline="0" noProof="0" dirty="0">
              <a:ln>
                <a:noFill/>
              </a:ln>
              <a:solidFill>
                <a:prstClr val="white"/>
              </a:solidFill>
              <a:effectLst/>
              <a:uLnTx/>
              <a:uFillTx/>
              <a:latin typeface="Arial"/>
            </a:endParaRPr>
          </a:p>
        </p:txBody>
      </p:sp>
      <p:sp>
        <p:nvSpPr>
          <p:cNvPr id="53" name="CustomShape 7">
            <a:extLst>
              <a:ext uri="{FF2B5EF4-FFF2-40B4-BE49-F238E27FC236}">
                <a16:creationId xmlns:a16="http://schemas.microsoft.com/office/drawing/2014/main" id="{08F79782-AA21-416D-9F7A-9203809BCA73}"/>
              </a:ext>
            </a:extLst>
          </p:cNvPr>
          <p:cNvSpPr/>
          <p:nvPr/>
        </p:nvSpPr>
        <p:spPr>
          <a:xfrm>
            <a:off x="4498838" y="185168"/>
            <a:ext cx="7981052" cy="45534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a:ln>
                  <a:noFill/>
                </a:ln>
                <a:solidFill>
                  <a:srgbClr val="002060"/>
                </a:solidFill>
                <a:effectLst/>
                <a:uLnTx/>
                <a:uFillTx/>
                <a:latin typeface="Century Gothic"/>
                <a:ea typeface="Century Gothic"/>
              </a:rPr>
              <a:t>Lis les phrases. </a:t>
            </a:r>
            <a:r>
              <a:rPr kumimoji="0" lang="en-GB" sz="2800" b="1" i="0" u="none" strike="noStrike" kern="1200" cap="none" spc="-1" normalizeH="0" baseline="0" noProof="0" dirty="0" err="1">
                <a:ln>
                  <a:noFill/>
                </a:ln>
                <a:solidFill>
                  <a:srgbClr val="002060"/>
                </a:solidFill>
                <a:effectLst/>
                <a:uLnTx/>
                <a:uFillTx/>
                <a:latin typeface="Century Gothic"/>
                <a:ea typeface="Century Gothic"/>
              </a:rPr>
              <a:t>L’adjectif</a:t>
            </a:r>
            <a:r>
              <a:rPr kumimoji="0" lang="en-GB" sz="2800" b="1" i="0" u="none" strike="noStrike" kern="1200" cap="none" spc="-1" normalizeH="0" baseline="0" noProof="0" dirty="0">
                <a:ln>
                  <a:noFill/>
                </a:ln>
                <a:solidFill>
                  <a:srgbClr val="002060"/>
                </a:solidFill>
                <a:effectLst/>
                <a:uLnTx/>
                <a:uFillTx/>
                <a:latin typeface="Century Gothic"/>
                <a:ea typeface="Century Gothic"/>
              </a:rPr>
              <a:t>, </a:t>
            </a:r>
            <a:r>
              <a:rPr kumimoji="0" lang="en-GB" sz="2800" b="1" i="0" u="none" strike="noStrike" kern="1200" cap="none" spc="-1" normalizeH="0" baseline="0" noProof="0" dirty="0" err="1">
                <a:ln>
                  <a:noFill/>
                </a:ln>
                <a:solidFill>
                  <a:srgbClr val="002060"/>
                </a:solidFill>
                <a:effectLst/>
                <a:uLnTx/>
                <a:uFillTx/>
                <a:latin typeface="Century Gothic"/>
                <a:ea typeface="Century Gothic"/>
              </a:rPr>
              <a:t>c’est</a:t>
            </a:r>
            <a:r>
              <a:rPr kumimoji="0" lang="en-GB" sz="2800" b="1" i="0" u="none" strike="noStrike" kern="1200" cap="none" spc="-1" normalizeH="0" baseline="0" noProof="0" dirty="0">
                <a:ln>
                  <a:noFill/>
                </a:ln>
                <a:solidFill>
                  <a:srgbClr val="002060"/>
                </a:solidFill>
                <a:effectLst/>
                <a:uLnTx/>
                <a:uFillTx/>
                <a:latin typeface="Century Gothic"/>
                <a:ea typeface="Century Gothic"/>
              </a:rPr>
              <a:t> quoi ?</a:t>
            </a:r>
            <a:endParaRPr kumimoji="0" lang="en-GB" sz="2800" b="1" i="0" u="none" strike="noStrike" kern="1200" cap="none" spc="-1" normalizeH="0" baseline="0" noProof="0" dirty="0">
              <a:ln>
                <a:noFill/>
              </a:ln>
              <a:solidFill>
                <a:prstClr val="black"/>
              </a:solidFill>
              <a:effectLst/>
              <a:uLnTx/>
              <a:uFillTx/>
              <a:latin typeface="Arial"/>
            </a:endParaRPr>
          </a:p>
        </p:txBody>
      </p:sp>
      <p:pic>
        <p:nvPicPr>
          <p:cNvPr id="54" name="Picture 53" descr="A picture containing text, toy, doll&#10;&#10;Description automatically generated">
            <a:extLst>
              <a:ext uri="{FF2B5EF4-FFF2-40B4-BE49-F238E27FC236}">
                <a16:creationId xmlns:a16="http://schemas.microsoft.com/office/drawing/2014/main" id="{1E449824-4768-4533-8745-B13D5C72E57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374" y="960862"/>
            <a:ext cx="367939" cy="606819"/>
          </a:xfrm>
          <a:prstGeom prst="rect">
            <a:avLst/>
          </a:prstGeom>
        </p:spPr>
      </p:pic>
    </p:spTree>
    <p:extLst>
      <p:ext uri="{BB962C8B-B14F-4D97-AF65-F5344CB8AC3E}">
        <p14:creationId xmlns:p14="http://schemas.microsoft.com/office/powerpoint/2010/main" val="421819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Google Shape;410;p19">
            <a:extLst>
              <a:ext uri="{FF2B5EF4-FFF2-40B4-BE49-F238E27FC236}">
                <a16:creationId xmlns:a16="http://schemas.microsoft.com/office/drawing/2014/main" id="{8BEF9B49-15FA-4FA4-8341-4975688B91BD}"/>
              </a:ext>
            </a:extLst>
          </p:cNvPr>
          <p:cNvSpPr txBox="1"/>
          <p:nvPr/>
        </p:nvSpPr>
        <p:spPr>
          <a:xfrm>
            <a:off x="11632979" y="3420295"/>
            <a:ext cx="143986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41" name="Google Shape;387;p19">
            <a:extLst>
              <a:ext uri="{FF2B5EF4-FFF2-40B4-BE49-F238E27FC236}">
                <a16:creationId xmlns:a16="http://schemas.microsoft.com/office/drawing/2014/main" id="{95E2ED6E-268D-49F5-B3F6-603BBFA684E9}"/>
              </a:ext>
            </a:extLst>
          </p:cNvPr>
          <p:cNvSpPr/>
          <p:nvPr/>
        </p:nvSpPr>
        <p:spPr>
          <a:xfrm>
            <a:off x="11002736" y="1881617"/>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42" name="Google Shape;388;p19">
            <a:extLst>
              <a:ext uri="{FF2B5EF4-FFF2-40B4-BE49-F238E27FC236}">
                <a16:creationId xmlns:a16="http://schemas.microsoft.com/office/drawing/2014/main" id="{C82C0BCD-2F39-485D-852C-3B6ACB5197D9}"/>
              </a:ext>
            </a:extLst>
          </p:cNvPr>
          <p:cNvSpPr/>
          <p:nvPr/>
        </p:nvSpPr>
        <p:spPr>
          <a:xfrm>
            <a:off x="11000369" y="1881615"/>
            <a:ext cx="503528" cy="4156259"/>
          </a:xfrm>
          <a:prstGeom prst="rect">
            <a:avLst/>
          </a:prstGeom>
          <a:solidFill>
            <a:srgbClr val="58E0BA"/>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43" name="Google Shape;389;p19">
            <a:extLst>
              <a:ext uri="{FF2B5EF4-FFF2-40B4-BE49-F238E27FC236}">
                <a16:creationId xmlns:a16="http://schemas.microsoft.com/office/drawing/2014/main" id="{7E222C7A-18DF-4BF4-855B-B2AEEEF2DF02}"/>
              </a:ext>
            </a:extLst>
          </p:cNvPr>
          <p:cNvCxnSpPr/>
          <p:nvPr/>
        </p:nvCxnSpPr>
        <p:spPr>
          <a:xfrm>
            <a:off x="11686108" y="18701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44" name="Google Shape;390;p19">
            <a:extLst>
              <a:ext uri="{FF2B5EF4-FFF2-40B4-BE49-F238E27FC236}">
                <a16:creationId xmlns:a16="http://schemas.microsoft.com/office/drawing/2014/main" id="{9F797611-EE8E-46BD-977C-2D5A889834D6}"/>
              </a:ext>
            </a:extLst>
          </p:cNvPr>
          <p:cNvCxnSpPr/>
          <p:nvPr/>
        </p:nvCxnSpPr>
        <p:spPr>
          <a:xfrm>
            <a:off x="11663499" y="18701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45" name="Google Shape;391;p19">
            <a:extLst>
              <a:ext uri="{FF2B5EF4-FFF2-40B4-BE49-F238E27FC236}">
                <a16:creationId xmlns:a16="http://schemas.microsoft.com/office/drawing/2014/main" id="{A963F885-44DB-4D00-ACD7-E30DAF43596B}"/>
              </a:ext>
            </a:extLst>
          </p:cNvPr>
          <p:cNvCxnSpPr/>
          <p:nvPr/>
        </p:nvCxnSpPr>
        <p:spPr>
          <a:xfrm>
            <a:off x="11686109" y="6026447"/>
            <a:ext cx="216791" cy="0"/>
          </a:xfrm>
          <a:prstGeom prst="straightConnector1">
            <a:avLst/>
          </a:prstGeom>
          <a:noFill/>
          <a:ln w="28575" cap="flat" cmpd="sng">
            <a:solidFill>
              <a:srgbClr val="1E4E79"/>
            </a:solidFill>
            <a:prstDash val="solid"/>
            <a:round/>
            <a:headEnd type="none" w="med" len="med"/>
            <a:tailEnd type="none" w="med" len="med"/>
          </a:ln>
        </p:spPr>
      </p:cxnSp>
      <p:sp>
        <p:nvSpPr>
          <p:cNvPr id="46" name="Google Shape;393;p19">
            <a:extLst>
              <a:ext uri="{FF2B5EF4-FFF2-40B4-BE49-F238E27FC236}">
                <a16:creationId xmlns:a16="http://schemas.microsoft.com/office/drawing/2014/main" id="{D6ED5B8F-E264-4E39-801E-C945DCA3A29D}"/>
              </a:ext>
            </a:extLst>
          </p:cNvPr>
          <p:cNvSpPr txBox="1"/>
          <p:nvPr/>
        </p:nvSpPr>
        <p:spPr>
          <a:xfrm>
            <a:off x="11803030" y="1666496"/>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20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7" name="Google Shape;394;p19">
            <a:extLst>
              <a:ext uri="{FF2B5EF4-FFF2-40B4-BE49-F238E27FC236}">
                <a16:creationId xmlns:a16="http://schemas.microsoft.com/office/drawing/2014/main" id="{51AE33CF-A626-444D-AB53-C634D9F7461D}"/>
              </a:ext>
            </a:extLst>
          </p:cNvPr>
          <p:cNvSpPr txBox="1"/>
          <p:nvPr/>
        </p:nvSpPr>
        <p:spPr>
          <a:xfrm>
            <a:off x="11769073" y="56201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8" name="Google Shape;395;p19">
            <a:extLst>
              <a:ext uri="{FF2B5EF4-FFF2-40B4-BE49-F238E27FC236}">
                <a16:creationId xmlns:a16="http://schemas.microsoft.com/office/drawing/2014/main" id="{DEE1642F-9F24-4DD0-BDAB-97A01D36756B}"/>
              </a:ext>
            </a:extLst>
          </p:cNvPr>
          <p:cNvSpPr/>
          <p:nvPr/>
        </p:nvSpPr>
        <p:spPr>
          <a:xfrm>
            <a:off x="10859786" y="62568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mn-ea"/>
                <a:cs typeface="Arial"/>
                <a:sym typeface="Century Gothic"/>
              </a:rPr>
              <a:t>DÉBUT</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677529" y="143642"/>
            <a:ext cx="2434389" cy="508891"/>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4:</a:t>
            </a:r>
            <a:endParaRPr lang="en-GB" sz="3200" dirty="0"/>
          </a:p>
        </p:txBody>
      </p:sp>
      <p:sp>
        <p:nvSpPr>
          <p:cNvPr id="15" name="Title 2">
            <a:extLst>
              <a:ext uri="{FF2B5EF4-FFF2-40B4-BE49-F238E27FC236}">
                <a16:creationId xmlns:a16="http://schemas.microsoft.com/office/drawing/2014/main" id="{1244DC33-B555-435F-B8EB-C5DF5B13D510}"/>
              </a:ext>
            </a:extLst>
          </p:cNvPr>
          <p:cNvSpPr txBox="1">
            <a:spLocks/>
          </p:cNvSpPr>
          <p:nvPr/>
        </p:nvSpPr>
        <p:spPr>
          <a:xfrm>
            <a:off x="11138681" y="1132247"/>
            <a:ext cx="966950" cy="374973"/>
          </a:xfrm>
          <a:prstGeom prst="rect">
            <a:avLst/>
          </a:prstGeom>
          <a:solidFill>
            <a:srgbClr val="FF0066"/>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cs typeface="Calibri"/>
                <a:sym typeface="Calibri"/>
              </a:rPr>
              <a:t>parler</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pic>
        <p:nvPicPr>
          <p:cNvPr id="16" name="Picture 15" descr="Icon&#10;&#10;Description automatically generated">
            <a:extLst>
              <a:ext uri="{FF2B5EF4-FFF2-40B4-BE49-F238E27FC236}">
                <a16:creationId xmlns:a16="http://schemas.microsoft.com/office/drawing/2014/main" id="{D37B3EE7-59CE-48E6-8A12-4A3168EC6C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sp>
        <p:nvSpPr>
          <p:cNvPr id="2" name="TextBox 1">
            <a:extLst>
              <a:ext uri="{FF2B5EF4-FFF2-40B4-BE49-F238E27FC236}">
                <a16:creationId xmlns:a16="http://schemas.microsoft.com/office/drawing/2014/main" id="{9CEE8A33-DA74-49ED-9B60-9DD70DF83C4F}"/>
              </a:ext>
            </a:extLst>
          </p:cNvPr>
          <p:cNvSpPr txBox="1"/>
          <p:nvPr/>
        </p:nvSpPr>
        <p:spPr>
          <a:xfrm>
            <a:off x="170251" y="917208"/>
            <a:ext cx="865060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Choose four adjectives. Say four sentences to describe yourself and your friends (we).</a:t>
            </a:r>
          </a:p>
        </p:txBody>
      </p:sp>
      <p:sp>
        <p:nvSpPr>
          <p:cNvPr id="18" name="TextBox 17">
            <a:extLst>
              <a:ext uri="{FF2B5EF4-FFF2-40B4-BE49-F238E27FC236}">
                <a16:creationId xmlns:a16="http://schemas.microsoft.com/office/drawing/2014/main" id="{52342701-E86B-45C8-B02C-7A1ED924822D}"/>
              </a:ext>
            </a:extLst>
          </p:cNvPr>
          <p:cNvSpPr txBox="1"/>
          <p:nvPr/>
        </p:nvSpPr>
        <p:spPr>
          <a:xfrm>
            <a:off x="5928138" y="5942844"/>
            <a:ext cx="29718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independent</a:t>
            </a:r>
          </a:p>
        </p:txBody>
      </p:sp>
      <p:sp>
        <p:nvSpPr>
          <p:cNvPr id="19" name="TextBox 18">
            <a:extLst>
              <a:ext uri="{FF2B5EF4-FFF2-40B4-BE49-F238E27FC236}">
                <a16:creationId xmlns:a16="http://schemas.microsoft.com/office/drawing/2014/main" id="{06102E72-6DFF-4ABF-96D7-0EDAE32F8D10}"/>
              </a:ext>
            </a:extLst>
          </p:cNvPr>
          <p:cNvSpPr txBox="1"/>
          <p:nvPr/>
        </p:nvSpPr>
        <p:spPr>
          <a:xfrm>
            <a:off x="974253" y="5335575"/>
            <a:ext cx="289348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intelligent</a:t>
            </a:r>
          </a:p>
        </p:txBody>
      </p:sp>
      <p:sp>
        <p:nvSpPr>
          <p:cNvPr id="20" name="TextBox 19">
            <a:extLst>
              <a:ext uri="{FF2B5EF4-FFF2-40B4-BE49-F238E27FC236}">
                <a16:creationId xmlns:a16="http://schemas.microsoft.com/office/drawing/2014/main" id="{901B07F0-B9C0-4A30-92A2-4B694B1DF02C}"/>
              </a:ext>
            </a:extLst>
          </p:cNvPr>
          <p:cNvSpPr txBox="1"/>
          <p:nvPr/>
        </p:nvSpPr>
        <p:spPr>
          <a:xfrm>
            <a:off x="8457802" y="2630268"/>
            <a:ext cx="13157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alone</a:t>
            </a:r>
          </a:p>
        </p:txBody>
      </p:sp>
      <p:sp>
        <p:nvSpPr>
          <p:cNvPr id="21" name="TextBox 20">
            <a:extLst>
              <a:ext uri="{FF2B5EF4-FFF2-40B4-BE49-F238E27FC236}">
                <a16:creationId xmlns:a16="http://schemas.microsoft.com/office/drawing/2014/main" id="{F91127CF-4CCB-4C76-8CE3-453B1730AD98}"/>
              </a:ext>
            </a:extLst>
          </p:cNvPr>
          <p:cNvSpPr txBox="1"/>
          <p:nvPr/>
        </p:nvSpPr>
        <p:spPr>
          <a:xfrm>
            <a:off x="5713521" y="3205588"/>
            <a:ext cx="29718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young</a:t>
            </a:r>
          </a:p>
        </p:txBody>
      </p:sp>
      <p:sp>
        <p:nvSpPr>
          <p:cNvPr id="22" name="TextBox 21">
            <a:extLst>
              <a:ext uri="{FF2B5EF4-FFF2-40B4-BE49-F238E27FC236}">
                <a16:creationId xmlns:a16="http://schemas.microsoft.com/office/drawing/2014/main" id="{7CC0973B-E01E-4BF4-801E-919AC5DBFF50}"/>
              </a:ext>
            </a:extLst>
          </p:cNvPr>
          <p:cNvSpPr txBox="1"/>
          <p:nvPr/>
        </p:nvSpPr>
        <p:spPr>
          <a:xfrm>
            <a:off x="2956338" y="3743546"/>
            <a:ext cx="29718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funny</a:t>
            </a:r>
          </a:p>
        </p:txBody>
      </p:sp>
      <p:sp>
        <p:nvSpPr>
          <p:cNvPr id="23" name="TextBox 22">
            <a:extLst>
              <a:ext uri="{FF2B5EF4-FFF2-40B4-BE49-F238E27FC236}">
                <a16:creationId xmlns:a16="http://schemas.microsoft.com/office/drawing/2014/main" id="{AE5AA2D7-3005-40F3-B999-B02022A3154E}"/>
              </a:ext>
            </a:extLst>
          </p:cNvPr>
          <p:cNvSpPr txBox="1"/>
          <p:nvPr/>
        </p:nvSpPr>
        <p:spPr>
          <a:xfrm>
            <a:off x="426674" y="3512714"/>
            <a:ext cx="29718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naughty</a:t>
            </a:r>
          </a:p>
        </p:txBody>
      </p:sp>
      <p:sp>
        <p:nvSpPr>
          <p:cNvPr id="24" name="TextBox 23">
            <a:extLst>
              <a:ext uri="{FF2B5EF4-FFF2-40B4-BE49-F238E27FC236}">
                <a16:creationId xmlns:a16="http://schemas.microsoft.com/office/drawing/2014/main" id="{E5485E1E-5D44-4C71-A5A6-0391304D2531}"/>
              </a:ext>
            </a:extLst>
          </p:cNvPr>
          <p:cNvSpPr txBox="1"/>
          <p:nvPr/>
        </p:nvSpPr>
        <p:spPr>
          <a:xfrm>
            <a:off x="4442238" y="4873910"/>
            <a:ext cx="29718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active</a:t>
            </a:r>
          </a:p>
        </p:txBody>
      </p:sp>
      <p:sp>
        <p:nvSpPr>
          <p:cNvPr id="25" name="TextBox 24">
            <a:extLst>
              <a:ext uri="{FF2B5EF4-FFF2-40B4-BE49-F238E27FC236}">
                <a16:creationId xmlns:a16="http://schemas.microsoft.com/office/drawing/2014/main" id="{FCFE2AA1-9A0E-411C-A3E9-66FE385DD19A}"/>
              </a:ext>
            </a:extLst>
          </p:cNvPr>
          <p:cNvSpPr txBox="1"/>
          <p:nvPr/>
        </p:nvSpPr>
        <p:spPr>
          <a:xfrm>
            <a:off x="2997015" y="2446178"/>
            <a:ext cx="13157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strong</a:t>
            </a:r>
          </a:p>
        </p:txBody>
      </p:sp>
      <p:sp>
        <p:nvSpPr>
          <p:cNvPr id="26" name="TextBox 25">
            <a:extLst>
              <a:ext uri="{FF2B5EF4-FFF2-40B4-BE49-F238E27FC236}">
                <a16:creationId xmlns:a16="http://schemas.microsoft.com/office/drawing/2014/main" id="{7E6D26C9-651D-41F1-BC43-5441F1116922}"/>
              </a:ext>
            </a:extLst>
          </p:cNvPr>
          <p:cNvSpPr txBox="1"/>
          <p:nvPr/>
        </p:nvSpPr>
        <p:spPr>
          <a:xfrm>
            <a:off x="8257207" y="3789627"/>
            <a:ext cx="205872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careful</a:t>
            </a:r>
          </a:p>
        </p:txBody>
      </p:sp>
      <p:sp>
        <p:nvSpPr>
          <p:cNvPr id="27" name="TextBox 26">
            <a:extLst>
              <a:ext uri="{FF2B5EF4-FFF2-40B4-BE49-F238E27FC236}">
                <a16:creationId xmlns:a16="http://schemas.microsoft.com/office/drawing/2014/main" id="{28692159-86AB-440C-BE58-DF93A5FB7495}"/>
              </a:ext>
            </a:extLst>
          </p:cNvPr>
          <p:cNvSpPr txBox="1"/>
          <p:nvPr/>
        </p:nvSpPr>
        <p:spPr>
          <a:xfrm>
            <a:off x="5976458" y="1863235"/>
            <a:ext cx="19001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different</a:t>
            </a:r>
          </a:p>
        </p:txBody>
      </p:sp>
      <p:sp>
        <p:nvSpPr>
          <p:cNvPr id="28" name="TextBox 27">
            <a:extLst>
              <a:ext uri="{FF2B5EF4-FFF2-40B4-BE49-F238E27FC236}">
                <a16:creationId xmlns:a16="http://schemas.microsoft.com/office/drawing/2014/main" id="{1B05C320-BECB-40F8-A8F7-D80BCBFF0802}"/>
              </a:ext>
            </a:extLst>
          </p:cNvPr>
          <p:cNvSpPr txBox="1"/>
          <p:nvPr/>
        </p:nvSpPr>
        <p:spPr>
          <a:xfrm>
            <a:off x="344773" y="2056014"/>
            <a:ext cx="18221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ill, sick</a:t>
            </a:r>
          </a:p>
        </p:txBody>
      </p:sp>
      <p:sp>
        <p:nvSpPr>
          <p:cNvPr id="29" name="TextBox 28">
            <a:extLst>
              <a:ext uri="{FF2B5EF4-FFF2-40B4-BE49-F238E27FC236}">
                <a16:creationId xmlns:a16="http://schemas.microsoft.com/office/drawing/2014/main" id="{8788B031-E856-4AAB-BAC7-0831E3A578DD}"/>
              </a:ext>
            </a:extLst>
          </p:cNvPr>
          <p:cNvSpPr txBox="1"/>
          <p:nvPr/>
        </p:nvSpPr>
        <p:spPr>
          <a:xfrm>
            <a:off x="6884093" y="4896886"/>
            <a:ext cx="27274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sporty</a:t>
            </a:r>
          </a:p>
        </p:txBody>
      </p:sp>
      <p:pic>
        <p:nvPicPr>
          <p:cNvPr id="31" name="Picture 30">
            <a:extLst>
              <a:ext uri="{FF2B5EF4-FFF2-40B4-BE49-F238E27FC236}">
                <a16:creationId xmlns:a16="http://schemas.microsoft.com/office/drawing/2014/main" id="{A2011F15-EE20-4484-84AD-916F664E33FF}"/>
              </a:ext>
            </a:extLst>
          </p:cNvPr>
          <p:cNvPicPr>
            <a:picLocks noChangeAspect="1"/>
          </p:cNvPicPr>
          <p:nvPr/>
        </p:nvPicPr>
        <p:blipFill>
          <a:blip r:embed="rId4"/>
          <a:stretch>
            <a:fillRect/>
          </a:stretch>
        </p:blipFill>
        <p:spPr>
          <a:xfrm>
            <a:off x="8833689" y="1147125"/>
            <a:ext cx="1605381" cy="1299053"/>
          </a:xfrm>
          <a:prstGeom prst="rect">
            <a:avLst/>
          </a:prstGeom>
        </p:spPr>
      </p:pic>
      <p:sp>
        <p:nvSpPr>
          <p:cNvPr id="30" name="Google Shape;167;p2">
            <a:extLst>
              <a:ext uri="{FF2B5EF4-FFF2-40B4-BE49-F238E27FC236}">
                <a16:creationId xmlns:a16="http://schemas.microsoft.com/office/drawing/2014/main" id="{D47A48B0-E0EA-413E-BF15-1A926C44E3AC}"/>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32" name="Graphic 31" descr="Teacher">
            <a:extLst>
              <a:ext uri="{FF2B5EF4-FFF2-40B4-BE49-F238E27FC236}">
                <a16:creationId xmlns:a16="http://schemas.microsoft.com/office/drawing/2014/main" id="{2A0503FB-9BB1-4733-81E3-E86000CDC5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83497" y="-7477"/>
            <a:ext cx="914400" cy="914400"/>
          </a:xfrm>
          <a:prstGeom prst="rect">
            <a:avLst/>
          </a:prstGeom>
        </p:spPr>
      </p:pic>
      <p:sp>
        <p:nvSpPr>
          <p:cNvPr id="33" name="Speech Bubble: Rectangle with Corners Rounded 32">
            <a:extLst>
              <a:ext uri="{FF2B5EF4-FFF2-40B4-BE49-F238E27FC236}">
                <a16:creationId xmlns:a16="http://schemas.microsoft.com/office/drawing/2014/main" id="{AE4FF2A3-9F18-4222-A88E-B74F795A75F2}"/>
              </a:ext>
            </a:extLst>
          </p:cNvPr>
          <p:cNvSpPr/>
          <p:nvPr/>
        </p:nvSpPr>
        <p:spPr>
          <a:xfrm>
            <a:off x="3782175" y="177502"/>
            <a:ext cx="5991379" cy="547644"/>
          </a:xfrm>
          <a:prstGeom prst="wedgeRoundRectCallout">
            <a:avLst>
              <a:gd name="adj1" fmla="val -53936"/>
              <a:gd name="adj2" fmla="val 10200"/>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rPr>
              <a:t>. Écoute les noms des animaux. C’est [ien] ou [(a)in]?</a:t>
            </a:r>
            <a:endParaRPr kumimoji="0" lang="en-GB" sz="1800" b="0" i="0" u="none" strike="noStrike" kern="1200" cap="none" spc="0" normalizeH="0" baseline="0" noProof="0" dirty="0">
              <a:ln>
                <a:noFill/>
              </a:ln>
              <a:solidFill>
                <a:prstClr val="white"/>
              </a:solidFill>
              <a:effectLst/>
              <a:uLnTx/>
              <a:uFillTx/>
              <a:latin typeface="Arial"/>
            </a:endParaRPr>
          </a:p>
        </p:txBody>
      </p:sp>
      <p:sp>
        <p:nvSpPr>
          <p:cNvPr id="35" name="TextBox 34">
            <a:extLst>
              <a:ext uri="{FF2B5EF4-FFF2-40B4-BE49-F238E27FC236}">
                <a16:creationId xmlns:a16="http://schemas.microsoft.com/office/drawing/2014/main" id="{D5D5BDE5-F6B7-4B72-8A84-457BDBDE0E78}"/>
              </a:ext>
            </a:extLst>
          </p:cNvPr>
          <p:cNvSpPr txBox="1"/>
          <p:nvPr/>
        </p:nvSpPr>
        <p:spPr>
          <a:xfrm>
            <a:off x="3811126" y="114729"/>
            <a:ext cx="59624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32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Parle</a:t>
            </a:r>
            <a:r>
              <a:rPr kumimoji="0" lang="en-GB" sz="32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 avec ton/ta </a:t>
            </a:r>
            <a:r>
              <a:rPr kumimoji="0" lang="en-GB" sz="32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partenaire</a:t>
            </a: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Tree>
    <p:extLst>
      <p:ext uri="{BB962C8B-B14F-4D97-AF65-F5344CB8AC3E}">
        <p14:creationId xmlns:p14="http://schemas.microsoft.com/office/powerpoint/2010/main" val="29861055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remove" grpId="0" nodeType="clickEffect">
                                  <p:stCondLst>
                                    <p:cond delay="0"/>
                                  </p:stCondLst>
                                  <p:childTnLst>
                                    <p:anim calcmode="lin" valueType="num">
                                      <p:cBhvr additive="base">
                                        <p:cTn id="6" dur="20000"/>
                                        <p:tgtEl>
                                          <p:spTgt spid="42"/>
                                        </p:tgtEl>
                                        <p:attrNameLst>
                                          <p:attrName>ppt_y</p:attrName>
                                        </p:attrNameLst>
                                      </p:cBhvr>
                                      <p:tavLst>
                                        <p:tav tm="0">
                                          <p:val>
                                            <p:strVal val="#ppt_y"/>
                                          </p:val>
                                        </p:tav>
                                        <p:tav tm="100000">
                                          <p:val>
                                            <p:strVal val="#ppt_y+#ppt_h*1.125000"/>
                                          </p:val>
                                        </p:tav>
                                      </p:tavLst>
                                    </p:anim>
                                    <p:animEffect transition="out" filter="wipe(down)">
                                      <p:cBhvr>
                                        <p:cTn id="7" dur="20000"/>
                                        <p:tgtEl>
                                          <p:spTgt spid="42"/>
                                        </p:tgtEl>
                                      </p:cBhvr>
                                    </p:animEffect>
                                    <p:set>
                                      <p:cBhvr>
                                        <p:cTn id="8" dur="1" fill="hold">
                                          <p:stCondLst>
                                            <p:cond delay="199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wdj\Google Drive\Primary\Y5 SoW\From Tracy\Pronouns\i.png">
            <a:extLst>
              <a:ext uri="{FF2B5EF4-FFF2-40B4-BE49-F238E27FC236}">
                <a16:creationId xmlns:a16="http://schemas.microsoft.com/office/drawing/2014/main" id="{E4DF9642-1F22-4221-A7CC-A0A2D81EBD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562" y="2948438"/>
            <a:ext cx="509132" cy="119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3FC97FD1-76FF-48AF-9894-BB086E5DF19A}"/>
              </a:ext>
            </a:extLst>
          </p:cNvPr>
          <p:cNvGrpSpPr/>
          <p:nvPr/>
        </p:nvGrpSpPr>
        <p:grpSpPr>
          <a:xfrm>
            <a:off x="267548" y="898952"/>
            <a:ext cx="838775" cy="1106177"/>
            <a:chOff x="300038" y="2473418"/>
            <a:chExt cx="660212" cy="820081"/>
          </a:xfrm>
        </p:grpSpPr>
        <p:pic>
          <p:nvPicPr>
            <p:cNvPr id="7" name="Picture 2" descr="C:\Users\wdj\Google Drive\Primary\Y5 SoW\From Tracy\Pronouns\you.png">
              <a:extLst>
                <a:ext uri="{FF2B5EF4-FFF2-40B4-BE49-F238E27FC236}">
                  <a16:creationId xmlns:a16="http://schemas.microsoft.com/office/drawing/2014/main" id="{F0D2C1C0-9850-4B13-8B2E-E65A1635563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1458"/>
            <a:stretch/>
          </p:blipFill>
          <p:spPr bwMode="auto">
            <a:xfrm>
              <a:off x="300038" y="2479336"/>
              <a:ext cx="409646" cy="74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wdj\Google Drive\Primary\Y5 SoW\From Tracy\Pronouns\he.png">
              <a:extLst>
                <a:ext uri="{FF2B5EF4-FFF2-40B4-BE49-F238E27FC236}">
                  <a16:creationId xmlns:a16="http://schemas.microsoft.com/office/drawing/2014/main" id="{7876829B-8393-4901-A6AE-219F1067DE9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709" r="38341"/>
            <a:stretch/>
          </p:blipFill>
          <p:spPr bwMode="auto">
            <a:xfrm>
              <a:off x="650486" y="2473418"/>
              <a:ext cx="309764" cy="82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12">
            <a:extLst>
              <a:ext uri="{FF2B5EF4-FFF2-40B4-BE49-F238E27FC236}">
                <a16:creationId xmlns:a16="http://schemas.microsoft.com/office/drawing/2014/main" id="{ABD64951-69A7-4803-B4E2-33CC9049894C}"/>
              </a:ext>
            </a:extLst>
          </p:cNvPr>
          <p:cNvSpPr txBox="1"/>
          <p:nvPr/>
        </p:nvSpPr>
        <p:spPr>
          <a:xfrm>
            <a:off x="1596948" y="3913184"/>
            <a:ext cx="24689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1"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(I am  ____________).</a:t>
            </a:r>
          </a:p>
        </p:txBody>
      </p:sp>
      <p:sp>
        <p:nvSpPr>
          <p:cNvPr id="14" name="TextBox 13">
            <a:extLst>
              <a:ext uri="{FF2B5EF4-FFF2-40B4-BE49-F238E27FC236}">
                <a16:creationId xmlns:a16="http://schemas.microsoft.com/office/drawing/2014/main" id="{4AED9762-61C7-40EF-B220-9FD8C0038BD6}"/>
              </a:ext>
            </a:extLst>
          </p:cNvPr>
          <p:cNvSpPr txBox="1"/>
          <p:nvPr/>
        </p:nvSpPr>
        <p:spPr>
          <a:xfrm>
            <a:off x="1479929" y="5879994"/>
            <a:ext cx="2727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1"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(She is ____________).</a:t>
            </a:r>
          </a:p>
        </p:txBody>
      </p:sp>
      <p:sp>
        <p:nvSpPr>
          <p:cNvPr id="15" name="TextBox 14">
            <a:extLst>
              <a:ext uri="{FF2B5EF4-FFF2-40B4-BE49-F238E27FC236}">
                <a16:creationId xmlns:a16="http://schemas.microsoft.com/office/drawing/2014/main" id="{D596B872-F474-4E79-BC4F-0B483932B36C}"/>
              </a:ext>
            </a:extLst>
          </p:cNvPr>
          <p:cNvSpPr txBox="1"/>
          <p:nvPr/>
        </p:nvSpPr>
        <p:spPr>
          <a:xfrm>
            <a:off x="1479929" y="1976143"/>
            <a:ext cx="34371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1"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(You are ____________).</a:t>
            </a:r>
          </a:p>
        </p:txBody>
      </p:sp>
      <p:sp>
        <p:nvSpPr>
          <p:cNvPr id="17" name="TextBox 16">
            <a:extLst>
              <a:ext uri="{FF2B5EF4-FFF2-40B4-BE49-F238E27FC236}">
                <a16:creationId xmlns:a16="http://schemas.microsoft.com/office/drawing/2014/main" id="{310D7C92-0C97-48AB-9EEA-4B3178EDAFBD}"/>
              </a:ext>
            </a:extLst>
          </p:cNvPr>
          <p:cNvSpPr txBox="1"/>
          <p:nvPr/>
        </p:nvSpPr>
        <p:spPr>
          <a:xfrm>
            <a:off x="1334049" y="1272667"/>
            <a:ext cx="503535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Arial"/>
                <a:sym typeface="Arial"/>
              </a:rPr>
              <a:t>1</a:t>
            </a:r>
            <a:r>
              <a:rPr kumimoji="0" lang="en-GB" sz="36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_____________________________</a:t>
            </a:r>
          </a:p>
        </p:txBody>
      </p:sp>
      <p:sp>
        <p:nvSpPr>
          <p:cNvPr id="18" name="TextBox 17">
            <a:extLst>
              <a:ext uri="{FF2B5EF4-FFF2-40B4-BE49-F238E27FC236}">
                <a16:creationId xmlns:a16="http://schemas.microsoft.com/office/drawing/2014/main" id="{68AB5848-EB1B-4670-B0E2-9E79D3DF3EC7}"/>
              </a:ext>
            </a:extLst>
          </p:cNvPr>
          <p:cNvSpPr txBox="1"/>
          <p:nvPr/>
        </p:nvSpPr>
        <p:spPr>
          <a:xfrm>
            <a:off x="1255190" y="3150057"/>
            <a:ext cx="503535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Arial"/>
                <a:sym typeface="Arial"/>
              </a:rPr>
              <a:t>2</a:t>
            </a:r>
            <a:r>
              <a:rPr kumimoji="0" lang="en-GB" sz="36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_____________________________</a:t>
            </a:r>
          </a:p>
        </p:txBody>
      </p:sp>
      <p:sp>
        <p:nvSpPr>
          <p:cNvPr id="19" name="TextBox 18">
            <a:extLst>
              <a:ext uri="{FF2B5EF4-FFF2-40B4-BE49-F238E27FC236}">
                <a16:creationId xmlns:a16="http://schemas.microsoft.com/office/drawing/2014/main" id="{DAFCF14F-26E1-4375-8DC0-F41AAF9BF3DF}"/>
              </a:ext>
            </a:extLst>
          </p:cNvPr>
          <p:cNvSpPr txBox="1"/>
          <p:nvPr/>
        </p:nvSpPr>
        <p:spPr>
          <a:xfrm>
            <a:off x="1342822" y="5233195"/>
            <a:ext cx="503535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Arial"/>
                <a:sym typeface="Arial"/>
              </a:rPr>
              <a:t>3</a:t>
            </a:r>
            <a:r>
              <a:rPr kumimoji="0" lang="en-GB" sz="36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_____________________________</a:t>
            </a:r>
          </a:p>
        </p:txBody>
      </p:sp>
      <p:sp>
        <p:nvSpPr>
          <p:cNvPr id="23" name="TextBox 22">
            <a:extLst>
              <a:ext uri="{FF2B5EF4-FFF2-40B4-BE49-F238E27FC236}">
                <a16:creationId xmlns:a16="http://schemas.microsoft.com/office/drawing/2014/main" id="{F9A3890D-C288-44D2-B7E2-9B9D7FA2F14B}"/>
              </a:ext>
            </a:extLst>
          </p:cNvPr>
          <p:cNvSpPr txBox="1"/>
          <p:nvPr/>
        </p:nvSpPr>
        <p:spPr>
          <a:xfrm>
            <a:off x="1708650" y="5243804"/>
            <a:ext cx="71045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5" name="TextBox 24">
            <a:extLst>
              <a:ext uri="{FF2B5EF4-FFF2-40B4-BE49-F238E27FC236}">
                <a16:creationId xmlns:a16="http://schemas.microsoft.com/office/drawing/2014/main" id="{7B117850-D006-4562-A7E8-B068C9CCE3E1}"/>
              </a:ext>
            </a:extLst>
          </p:cNvPr>
          <p:cNvSpPr txBox="1"/>
          <p:nvPr/>
        </p:nvSpPr>
        <p:spPr>
          <a:xfrm>
            <a:off x="1708650" y="1281270"/>
            <a:ext cx="64472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6" name="TextBox 25">
            <a:extLst>
              <a:ext uri="{FF2B5EF4-FFF2-40B4-BE49-F238E27FC236}">
                <a16:creationId xmlns:a16="http://schemas.microsoft.com/office/drawing/2014/main" id="{A8D4D3F3-2603-429B-BF87-50261421E514}"/>
              </a:ext>
            </a:extLst>
          </p:cNvPr>
          <p:cNvSpPr txBox="1"/>
          <p:nvPr/>
        </p:nvSpPr>
        <p:spPr>
          <a:xfrm>
            <a:off x="1690673" y="3194918"/>
            <a:ext cx="54373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9" name="TextBox 28">
            <a:extLst>
              <a:ext uri="{FF2B5EF4-FFF2-40B4-BE49-F238E27FC236}">
                <a16:creationId xmlns:a16="http://schemas.microsoft.com/office/drawing/2014/main" id="{842D6A3C-AE49-4B93-894B-52D70908C966}"/>
              </a:ext>
            </a:extLst>
          </p:cNvPr>
          <p:cNvSpPr txBox="1"/>
          <p:nvPr/>
        </p:nvSpPr>
        <p:spPr>
          <a:xfrm>
            <a:off x="1158973" y="517632"/>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0" name="TextBox 29">
            <a:extLst>
              <a:ext uri="{FF2B5EF4-FFF2-40B4-BE49-F238E27FC236}">
                <a16:creationId xmlns:a16="http://schemas.microsoft.com/office/drawing/2014/main" id="{D8C0AE4D-F2CC-4E5E-881F-9617A5BB68BF}"/>
              </a:ext>
            </a:extLst>
          </p:cNvPr>
          <p:cNvSpPr txBox="1"/>
          <p:nvPr/>
        </p:nvSpPr>
        <p:spPr>
          <a:xfrm>
            <a:off x="1081104" y="2395550"/>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1" name="TextBox 30">
            <a:extLst>
              <a:ext uri="{FF2B5EF4-FFF2-40B4-BE49-F238E27FC236}">
                <a16:creationId xmlns:a16="http://schemas.microsoft.com/office/drawing/2014/main" id="{35A41F83-AC28-47E6-B4B2-BD87D17CF7F9}"/>
              </a:ext>
            </a:extLst>
          </p:cNvPr>
          <p:cNvSpPr txBox="1"/>
          <p:nvPr/>
        </p:nvSpPr>
        <p:spPr>
          <a:xfrm>
            <a:off x="1255190" y="4450125"/>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2" name="Picture 2" descr="C:\Users\wdj\Google Drive\Primary\Y5 SoW\From Tracy\Pronouns\she.png">
            <a:extLst>
              <a:ext uri="{FF2B5EF4-FFF2-40B4-BE49-F238E27FC236}">
                <a16:creationId xmlns:a16="http://schemas.microsoft.com/office/drawing/2014/main" id="{F8E496E6-448E-45EC-9891-E1DEDF5C3CE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562" y="5127705"/>
            <a:ext cx="1112224" cy="84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itle 2">
            <a:extLst>
              <a:ext uri="{FF2B5EF4-FFF2-40B4-BE49-F238E27FC236}">
                <a16:creationId xmlns:a16="http://schemas.microsoft.com/office/drawing/2014/main" id="{EB23F3F6-9F04-4702-B0C7-CEA344AE0CDD}"/>
              </a:ext>
            </a:extLst>
          </p:cNvPr>
          <p:cNvSpPr txBox="1">
            <a:spLocks/>
          </p:cNvSpPr>
          <p:nvPr/>
        </p:nvSpPr>
        <p:spPr>
          <a:xfrm>
            <a:off x="11151774" y="1135676"/>
            <a:ext cx="953857" cy="374973"/>
          </a:xfrm>
          <a:prstGeom prst="rect">
            <a:avLst/>
          </a:prstGeom>
          <a:solidFill>
            <a:schemeClr val="accent3">
              <a:lumMod val="75000"/>
            </a:scheme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cs typeface="Calibri"/>
                <a:sym typeface="Calibri"/>
              </a:rPr>
              <a:t>écrire</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pic>
        <p:nvPicPr>
          <p:cNvPr id="34" name="Picture 33" descr="Icon&#10;&#10;Description automatically generated">
            <a:extLst>
              <a:ext uri="{FF2B5EF4-FFF2-40B4-BE49-F238E27FC236}">
                <a16:creationId xmlns:a16="http://schemas.microsoft.com/office/drawing/2014/main" id="{D7A95D6E-4BF0-4EE5-BF20-EA95A3CA3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65406" y="5616"/>
            <a:ext cx="1126594" cy="1130060"/>
          </a:xfrm>
          <a:prstGeom prst="rect">
            <a:avLst/>
          </a:prstGeom>
        </p:spPr>
      </p:pic>
      <p:sp>
        <p:nvSpPr>
          <p:cNvPr id="27" name="TextBox 26">
            <a:extLst>
              <a:ext uri="{FF2B5EF4-FFF2-40B4-BE49-F238E27FC236}">
                <a16:creationId xmlns:a16="http://schemas.microsoft.com/office/drawing/2014/main" id="{CF4DEA76-51BA-4590-B00D-A8912F41E14E}"/>
              </a:ext>
            </a:extLst>
          </p:cNvPr>
          <p:cNvSpPr txBox="1"/>
          <p:nvPr/>
        </p:nvSpPr>
        <p:spPr>
          <a:xfrm>
            <a:off x="7207385" y="3842185"/>
            <a:ext cx="2727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1"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(We are ____________).</a:t>
            </a:r>
          </a:p>
        </p:txBody>
      </p:sp>
      <p:sp>
        <p:nvSpPr>
          <p:cNvPr id="36" name="TextBox 35">
            <a:extLst>
              <a:ext uri="{FF2B5EF4-FFF2-40B4-BE49-F238E27FC236}">
                <a16:creationId xmlns:a16="http://schemas.microsoft.com/office/drawing/2014/main" id="{38972FDD-5610-4715-B361-A65A351EF2AB}"/>
              </a:ext>
            </a:extLst>
          </p:cNvPr>
          <p:cNvSpPr txBox="1"/>
          <p:nvPr/>
        </p:nvSpPr>
        <p:spPr>
          <a:xfrm>
            <a:off x="7070278" y="3195386"/>
            <a:ext cx="503535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Arial"/>
                <a:sym typeface="Arial"/>
              </a:rPr>
              <a:t>4</a:t>
            </a:r>
            <a:r>
              <a:rPr kumimoji="0" lang="en-GB" sz="36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_____________________________</a:t>
            </a:r>
          </a:p>
        </p:txBody>
      </p:sp>
      <p:sp>
        <p:nvSpPr>
          <p:cNvPr id="37" name="TextBox 36">
            <a:extLst>
              <a:ext uri="{FF2B5EF4-FFF2-40B4-BE49-F238E27FC236}">
                <a16:creationId xmlns:a16="http://schemas.microsoft.com/office/drawing/2014/main" id="{2DC2CDFC-30AA-40F6-96F4-C74D4151DF63}"/>
              </a:ext>
            </a:extLst>
          </p:cNvPr>
          <p:cNvSpPr txBox="1"/>
          <p:nvPr/>
        </p:nvSpPr>
        <p:spPr>
          <a:xfrm>
            <a:off x="7436106" y="3205995"/>
            <a:ext cx="59503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38" name="TextBox 37">
            <a:extLst>
              <a:ext uri="{FF2B5EF4-FFF2-40B4-BE49-F238E27FC236}">
                <a16:creationId xmlns:a16="http://schemas.microsoft.com/office/drawing/2014/main" id="{B7CBF8CA-3E4C-4F8E-B045-75BAD7E135CD}"/>
              </a:ext>
            </a:extLst>
          </p:cNvPr>
          <p:cNvSpPr txBox="1"/>
          <p:nvPr/>
        </p:nvSpPr>
        <p:spPr>
          <a:xfrm>
            <a:off x="6982646" y="2412316"/>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9" name="Picture 38">
            <a:extLst>
              <a:ext uri="{FF2B5EF4-FFF2-40B4-BE49-F238E27FC236}">
                <a16:creationId xmlns:a16="http://schemas.microsoft.com/office/drawing/2014/main" id="{C9348885-652F-4ECC-B690-AA2A021E3960}"/>
              </a:ext>
            </a:extLst>
          </p:cNvPr>
          <p:cNvPicPr>
            <a:picLocks noChangeAspect="1"/>
          </p:cNvPicPr>
          <p:nvPr/>
        </p:nvPicPr>
        <p:blipFill>
          <a:blip r:embed="rId8"/>
          <a:stretch>
            <a:fillRect/>
          </a:stretch>
        </p:blipFill>
        <p:spPr>
          <a:xfrm>
            <a:off x="6166262" y="3241353"/>
            <a:ext cx="972570" cy="786991"/>
          </a:xfrm>
          <a:prstGeom prst="rect">
            <a:avLst/>
          </a:prstGeom>
        </p:spPr>
      </p:pic>
      <p:sp>
        <p:nvSpPr>
          <p:cNvPr id="40" name="Google Shape;155;p7">
            <a:extLst>
              <a:ext uri="{FF2B5EF4-FFF2-40B4-BE49-F238E27FC236}">
                <a16:creationId xmlns:a16="http://schemas.microsoft.com/office/drawing/2014/main" id="{85E19C1D-007D-4C9C-982F-808AC3006918}"/>
              </a:ext>
            </a:extLst>
          </p:cNvPr>
          <p:cNvSpPr/>
          <p:nvPr/>
        </p:nvSpPr>
        <p:spPr>
          <a:xfrm>
            <a:off x="6544478" y="1510649"/>
            <a:ext cx="3716638" cy="1015663"/>
          </a:xfrm>
          <a:prstGeom prst="wedgeRoundRectCallout">
            <a:avLst>
              <a:gd name="adj1" fmla="val -69823"/>
              <a:gd name="adj2" fmla="val 127831"/>
              <a:gd name="adj3" fmla="val 16667"/>
            </a:avLst>
          </a:prstGeom>
          <a:solidFill>
            <a:srgbClr val="1F386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4400"/>
              <a:buFont typeface="Century Gothic"/>
              <a:buNone/>
              <a:tabLst/>
              <a:defRPr/>
            </a:pPr>
            <a:r>
              <a:rPr kumimoji="0" lang="es-AR" sz="2400" b="0" i="0" u="none" strike="noStrike" kern="1200" cap="none" spc="0" normalizeH="0" baseline="0" noProof="0" dirty="0">
                <a:ln>
                  <a:noFill/>
                </a:ln>
                <a:solidFill>
                  <a:srgbClr val="FFFFFF"/>
                </a:solidFill>
                <a:effectLst/>
                <a:uLnTx/>
                <a:uFillTx/>
                <a:latin typeface="Century Gothic"/>
                <a:ea typeface="Century Gothic"/>
                <a:cs typeface="Century Gothic"/>
                <a:sym typeface="Century Gothic"/>
              </a:rPr>
              <a:t>Here </a:t>
            </a:r>
            <a:r>
              <a:rPr kumimoji="0" lang="es-AR" sz="2400" b="0" i="0" u="none" strike="noStrike" kern="1200" cap="none" spc="0" normalizeH="0" baseline="0" noProof="0" dirty="0" err="1">
                <a:ln>
                  <a:noFill/>
                </a:ln>
                <a:solidFill>
                  <a:srgbClr val="FFFFFF"/>
                </a:solidFill>
                <a:effectLst/>
                <a:uLnTx/>
                <a:uFillTx/>
                <a:latin typeface="Century Gothic"/>
                <a:ea typeface="Century Gothic"/>
                <a:cs typeface="Century Gothic"/>
                <a:sym typeface="Century Gothic"/>
              </a:rPr>
              <a:t>you</a:t>
            </a:r>
            <a:r>
              <a:rPr kumimoji="0" lang="es-AR" sz="2400" b="0" i="0" u="none" strike="noStrike" kern="1200" cap="none" spc="0" normalizeH="0" baseline="0" noProof="0" dirty="0">
                <a:ln>
                  <a:noFill/>
                </a:ln>
                <a:solidFill>
                  <a:srgbClr val="FFFFFF"/>
                </a:solidFill>
                <a:effectLst/>
                <a:uLnTx/>
                <a:uFillTx/>
                <a:latin typeface="Century Gothic"/>
                <a:ea typeface="Century Gothic"/>
                <a:cs typeface="Century Gothic"/>
                <a:sym typeface="Century Gothic"/>
              </a:rPr>
              <a:t> are </a:t>
            </a:r>
            <a:r>
              <a:rPr kumimoji="0" lang="es-AR" sz="2400" b="0" i="0" u="none" strike="noStrike" kern="1200" cap="none" spc="0" normalizeH="0" baseline="0" noProof="0" dirty="0" err="1">
                <a:ln>
                  <a:noFill/>
                </a:ln>
                <a:solidFill>
                  <a:srgbClr val="FFFFFF"/>
                </a:solidFill>
                <a:effectLst/>
                <a:uLnTx/>
                <a:uFillTx/>
                <a:latin typeface="Century Gothic"/>
                <a:ea typeface="Century Gothic"/>
                <a:cs typeface="Century Gothic"/>
                <a:sym typeface="Century Gothic"/>
              </a:rPr>
              <a:t>talking</a:t>
            </a:r>
            <a:r>
              <a:rPr kumimoji="0" lang="es-AR" sz="2400" b="0" i="0" u="none" strike="noStrike" kern="1200" cap="none" spc="0" normalizeH="0" baseline="0" noProof="0" dirty="0">
                <a:ln>
                  <a:noFill/>
                </a:ln>
                <a:solidFill>
                  <a:srgbClr val="FFFFFF"/>
                </a:solidFill>
                <a:effectLst/>
                <a:uLnTx/>
                <a:uFillTx/>
                <a:latin typeface="Century Gothic"/>
                <a:ea typeface="Century Gothic"/>
                <a:cs typeface="Century Gothic"/>
                <a:sym typeface="Century Gothic"/>
              </a:rPr>
              <a:t> </a:t>
            </a:r>
            <a:r>
              <a:rPr kumimoji="0" lang="es-AR" sz="2400" b="0" i="0" u="none" strike="noStrike" kern="1200" cap="none" spc="0" normalizeH="0" baseline="0" noProof="0" dirty="0" err="1">
                <a:ln>
                  <a:noFill/>
                </a:ln>
                <a:solidFill>
                  <a:srgbClr val="FFFFFF"/>
                </a:solidFill>
                <a:effectLst/>
                <a:uLnTx/>
                <a:uFillTx/>
                <a:latin typeface="Century Gothic"/>
                <a:ea typeface="Century Gothic"/>
                <a:cs typeface="Century Gothic"/>
                <a:sym typeface="Century Gothic"/>
              </a:rPr>
              <a:t>about</a:t>
            </a:r>
            <a:r>
              <a:rPr kumimoji="0" lang="es-AR" sz="2400" b="0" i="0" u="none" strike="noStrike" kern="1200" cap="none" spc="0" normalizeH="0" baseline="0" noProof="0" dirty="0">
                <a:ln>
                  <a:noFill/>
                </a:ln>
                <a:solidFill>
                  <a:srgbClr val="FFFFFF"/>
                </a:solidFill>
                <a:effectLst/>
                <a:uLnTx/>
                <a:uFillTx/>
                <a:latin typeface="Century Gothic"/>
                <a:ea typeface="Century Gothic"/>
                <a:cs typeface="Century Gothic"/>
                <a:sym typeface="Century Gothic"/>
              </a:rPr>
              <a:t> </a:t>
            </a:r>
            <a:r>
              <a:rPr kumimoji="0" lang="es-AR" sz="2400" b="0" i="0" u="none" strike="noStrike" kern="1200" cap="none" spc="0" normalizeH="0" baseline="0" noProof="0" dirty="0" err="1">
                <a:ln>
                  <a:noFill/>
                </a:ln>
                <a:solidFill>
                  <a:srgbClr val="FFFFFF"/>
                </a:solidFill>
                <a:effectLst/>
                <a:uLnTx/>
                <a:uFillTx/>
                <a:latin typeface="Century Gothic"/>
                <a:ea typeface="Century Gothic"/>
                <a:cs typeface="Century Gothic"/>
                <a:sym typeface="Century Gothic"/>
              </a:rPr>
              <a:t>yourself</a:t>
            </a:r>
            <a:r>
              <a:rPr kumimoji="0" lang="es-AR" sz="2400" b="0" i="0" u="none" strike="noStrike" kern="1200" cap="none" spc="0" normalizeH="0" baseline="0" noProof="0" dirty="0">
                <a:ln>
                  <a:noFill/>
                </a:ln>
                <a:solidFill>
                  <a:srgbClr val="FFFFFF"/>
                </a:solidFill>
                <a:effectLst/>
                <a:uLnTx/>
                <a:uFillTx/>
                <a:latin typeface="Century Gothic"/>
                <a:ea typeface="Century Gothic"/>
                <a:cs typeface="Century Gothic"/>
                <a:sym typeface="Century Gothic"/>
              </a:rPr>
              <a:t>.</a:t>
            </a:r>
          </a:p>
        </p:txBody>
      </p:sp>
      <p:sp>
        <p:nvSpPr>
          <p:cNvPr id="41" name="Google Shape;167;p2">
            <a:extLst>
              <a:ext uri="{FF2B5EF4-FFF2-40B4-BE49-F238E27FC236}">
                <a16:creationId xmlns:a16="http://schemas.microsoft.com/office/drawing/2014/main" id="{D19DDA43-203E-4629-9518-7A8D3B18C4B1}"/>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42" name="Graphic 41" descr="Teacher">
            <a:extLst>
              <a:ext uri="{FF2B5EF4-FFF2-40B4-BE49-F238E27FC236}">
                <a16:creationId xmlns:a16="http://schemas.microsoft.com/office/drawing/2014/main" id="{4CED32D2-0131-42B1-86B4-53D27B65D59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83497" y="-7477"/>
            <a:ext cx="914400" cy="914400"/>
          </a:xfrm>
          <a:prstGeom prst="rect">
            <a:avLst/>
          </a:prstGeom>
        </p:spPr>
      </p:pic>
      <p:sp>
        <p:nvSpPr>
          <p:cNvPr id="43" name="Speech Bubble: Rectangle with Corners Rounded 42">
            <a:extLst>
              <a:ext uri="{FF2B5EF4-FFF2-40B4-BE49-F238E27FC236}">
                <a16:creationId xmlns:a16="http://schemas.microsoft.com/office/drawing/2014/main" id="{3C7D48CF-1B8C-48A2-B39F-19932998C01C}"/>
              </a:ext>
            </a:extLst>
          </p:cNvPr>
          <p:cNvSpPr/>
          <p:nvPr/>
        </p:nvSpPr>
        <p:spPr>
          <a:xfrm>
            <a:off x="3736644" y="147066"/>
            <a:ext cx="5116075" cy="547644"/>
          </a:xfrm>
          <a:prstGeom prst="wedgeRoundRectCallout">
            <a:avLst>
              <a:gd name="adj1" fmla="val -53936"/>
              <a:gd name="adj2" fmla="val 10200"/>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rPr>
              <a:t>. Écoute les noms des animaux. C’est [ien] ou [(a)in]?</a:t>
            </a:r>
            <a:endParaRPr kumimoji="0" lang="en-GB" sz="1800" b="0" i="0" u="none" strike="noStrike" kern="1200" cap="none" spc="0" normalizeH="0" baseline="0" noProof="0" dirty="0">
              <a:ln>
                <a:noFill/>
              </a:ln>
              <a:solidFill>
                <a:prstClr val="white"/>
              </a:solidFill>
              <a:effectLst/>
              <a:uLnTx/>
              <a:uFillTx/>
              <a:latin typeface="Arial"/>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7770688" y="-240207"/>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0" name="TextBox 19">
            <a:extLst>
              <a:ext uri="{FF2B5EF4-FFF2-40B4-BE49-F238E27FC236}">
                <a16:creationId xmlns:a16="http://schemas.microsoft.com/office/drawing/2014/main" id="{207C148F-45EB-4409-B006-B3FFBC980597}"/>
              </a:ext>
            </a:extLst>
          </p:cNvPr>
          <p:cNvSpPr txBox="1"/>
          <p:nvPr/>
        </p:nvSpPr>
        <p:spPr>
          <a:xfrm>
            <a:off x="3736645" y="128500"/>
            <a:ext cx="427540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32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Écris</a:t>
            </a:r>
            <a:r>
              <a:rPr kumimoji="0" lang="en-GB" sz="32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 </a:t>
            </a:r>
            <a:r>
              <a:rPr kumimoji="0" lang="en-GB" sz="32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quatre</a:t>
            </a:r>
            <a:r>
              <a:rPr kumimoji="0" lang="en-GB" sz="32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 phrases</a:t>
            </a: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Tree>
    <p:extLst>
      <p:ext uri="{BB962C8B-B14F-4D97-AF65-F5344CB8AC3E}">
        <p14:creationId xmlns:p14="http://schemas.microsoft.com/office/powerpoint/2010/main" val="1144262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4">
            <a:extLst>
              <a:ext uri="{FF2B5EF4-FFF2-40B4-BE49-F238E27FC236}">
                <a16:creationId xmlns:a16="http://schemas.microsoft.com/office/drawing/2014/main" id="{1BE26A7C-9570-4511-A929-6137973F1815}"/>
              </a:ext>
            </a:extLst>
          </p:cNvPr>
          <p:cNvGraphicFramePr>
            <a:graphicFrameLocks noGrp="1"/>
          </p:cNvGraphicFramePr>
          <p:nvPr/>
        </p:nvGraphicFramePr>
        <p:xfrm>
          <a:off x="557161" y="596480"/>
          <a:ext cx="10105923" cy="6029786"/>
        </p:xfrm>
        <a:graphic>
          <a:graphicData uri="http://schemas.openxmlformats.org/drawingml/2006/table">
            <a:tbl>
              <a:tblPr firstRow="1" bandRow="1">
                <a:tableStyleId>{5940675A-B579-460E-94D1-54222C63F5DA}</a:tableStyleId>
              </a:tblPr>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988647">
                  <a:extLst>
                    <a:ext uri="{9D8B030D-6E8A-4147-A177-3AD203B41FA5}">
                      <a16:colId xmlns:a16="http://schemas.microsoft.com/office/drawing/2014/main" val="2706468897"/>
                    </a:ext>
                  </a:extLst>
                </a:gridCol>
              </a:tblGrid>
              <a:tr h="861398">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err="1">
                          <a:solidFill>
                            <a:srgbClr val="00B0F0"/>
                          </a:solidFill>
                          <a:latin typeface="Century Gothic" panose="020B0502020202020204" pitchFamily="34" charset="0"/>
                        </a:rPr>
                        <a:t>elle</a:t>
                      </a:r>
                      <a:endParaRPr lang="en-GB" sz="2400" b="1" dirty="0">
                        <a:solidFill>
                          <a:srgbClr val="00B0F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il</a:t>
                      </a:r>
                    </a:p>
                  </a:txBody>
                  <a:tcPr/>
                </a:tc>
                <a:tc>
                  <a:txBody>
                    <a:bodyPr/>
                    <a:lstStyle/>
                    <a:p>
                      <a:r>
                        <a:rPr lang="en-GB" sz="2400" b="1" dirty="0">
                          <a:solidFill>
                            <a:srgbClr val="00B0F0"/>
                          </a:solidFill>
                          <a:latin typeface="Century Gothic" panose="020B0502020202020204" pitchFamily="34" charset="0"/>
                        </a:rPr>
                        <a:t>massif</a:t>
                      </a:r>
                    </a:p>
                  </a:txBody>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propre</a:t>
                      </a:r>
                    </a:p>
                  </a:txBody>
                  <a:tcPr/>
                </a:tc>
                <a:tc>
                  <a:txBody>
                    <a:bodyPr/>
                    <a:lstStyle/>
                    <a:p>
                      <a:r>
                        <a:rPr lang="en-GB" sz="2400" b="1" dirty="0">
                          <a:solidFill>
                            <a:srgbClr val="00B0F0"/>
                          </a:solidFill>
                          <a:latin typeface="Century Gothic" panose="020B0502020202020204" pitchFamily="34" charset="0"/>
                        </a:rPr>
                        <a:t>sales</a:t>
                      </a:r>
                    </a:p>
                  </a:txBody>
                  <a:tcPr/>
                </a:tc>
                <a:tc>
                  <a:txBody>
                    <a:bodyPr/>
                    <a:lstStyle/>
                    <a:p>
                      <a:r>
                        <a:rPr lang="en-GB" sz="2400" b="1" dirty="0" err="1">
                          <a:solidFill>
                            <a:srgbClr val="00B0F0"/>
                          </a:solidFill>
                          <a:latin typeface="Century Gothic" panose="020B0502020202020204" pitchFamily="34" charset="0"/>
                        </a:rPr>
                        <a:t>sportives</a:t>
                      </a:r>
                      <a:endParaRPr lang="en-GB" sz="24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164559424"/>
                  </a:ext>
                </a:extLst>
              </a:tr>
              <a:tr h="861398">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err="1">
                          <a:solidFill>
                            <a:srgbClr val="92D050"/>
                          </a:solidFill>
                          <a:latin typeface="Century Gothic" panose="020B0502020202020204" pitchFamily="34" charset="0"/>
                        </a:rPr>
                        <a:t>seul</a:t>
                      </a:r>
                      <a:endParaRPr lang="en-GB" sz="2400" b="1" dirty="0">
                        <a:solidFill>
                          <a:srgbClr val="92D050"/>
                        </a:solidFill>
                        <a:latin typeface="Century Gothic" panose="020B0502020202020204" pitchFamily="34" charset="0"/>
                      </a:endParaRPr>
                    </a:p>
                  </a:txBody>
                  <a:tcPr/>
                </a:tc>
                <a:tc>
                  <a:txBody>
                    <a:bodyPr/>
                    <a:lstStyle/>
                    <a:p>
                      <a:r>
                        <a:rPr lang="en-GB" sz="2400" b="1" dirty="0" err="1">
                          <a:solidFill>
                            <a:srgbClr val="92D050"/>
                          </a:solidFill>
                          <a:latin typeface="Century Gothic" panose="020B0502020202020204" pitchFamily="34" charset="0"/>
                        </a:rPr>
                        <a:t>difficiles</a:t>
                      </a:r>
                      <a:endParaRPr lang="en-GB" sz="2400" b="1" dirty="0">
                        <a:solidFill>
                          <a:srgbClr val="92D050"/>
                        </a:solidFill>
                        <a:latin typeface="Century Gothic" panose="020B0502020202020204" pitchFamily="34" charset="0"/>
                      </a:endParaRPr>
                    </a:p>
                  </a:txBody>
                  <a:tcPr/>
                </a:tc>
                <a:tc>
                  <a:txBody>
                    <a:bodyPr/>
                    <a:lstStyle/>
                    <a:p>
                      <a:r>
                        <a:rPr lang="en-GB" sz="2400" b="1" dirty="0" err="1">
                          <a:solidFill>
                            <a:srgbClr val="92D050"/>
                          </a:solidFill>
                          <a:latin typeface="Century Gothic" panose="020B0502020202020204" pitchFamily="34" charset="0"/>
                        </a:rPr>
                        <a:t>indépendantes</a:t>
                      </a:r>
                      <a:endParaRPr lang="en-GB" sz="24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err="1">
                          <a:solidFill>
                            <a:srgbClr val="92D050"/>
                          </a:solidFill>
                          <a:latin typeface="Century Gothic" panose="020B0502020202020204" pitchFamily="34" charset="0"/>
                        </a:rPr>
                        <a:t>différentes</a:t>
                      </a:r>
                      <a:endParaRPr lang="en-GB" sz="2400" b="1" dirty="0">
                        <a:solidFill>
                          <a:srgbClr val="92D050"/>
                        </a:solidFill>
                        <a:latin typeface="Century Gothic" panose="020B0502020202020204" pitchFamily="34" charset="0"/>
                      </a:endParaRPr>
                    </a:p>
                  </a:txBody>
                  <a:tcPr/>
                </a:tc>
                <a:tc>
                  <a:txBody>
                    <a:bodyPr/>
                    <a:lstStyle/>
                    <a:p>
                      <a:r>
                        <a:rPr lang="en-GB" sz="2400" b="1" dirty="0" err="1">
                          <a:solidFill>
                            <a:srgbClr val="92D050"/>
                          </a:solidFill>
                          <a:latin typeface="Century Gothic" panose="020B0502020202020204" pitchFamily="34" charset="0"/>
                        </a:rPr>
                        <a:t>jeune</a:t>
                      </a:r>
                      <a:endParaRPr lang="en-GB" sz="2400" b="1" dirty="0">
                        <a:solidFill>
                          <a:srgbClr val="92D05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facile</a:t>
                      </a:r>
                    </a:p>
                  </a:txBody>
                  <a:tcPr/>
                </a:tc>
                <a:extLst>
                  <a:ext uri="{0D108BD9-81ED-4DB2-BD59-A6C34878D82A}">
                    <a16:rowId xmlns:a16="http://schemas.microsoft.com/office/drawing/2014/main" val="1047692962"/>
                  </a:ext>
                </a:extLst>
              </a:tr>
              <a:tr h="861398">
                <a:tc rowSpan="3">
                  <a:txBody>
                    <a:bodyPr/>
                    <a:lstStyle/>
                    <a:p>
                      <a:endParaRPr lang="en-GB" sz="2400" b="1" dirty="0">
                        <a:solidFill>
                          <a:srgbClr val="002060"/>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importantes</a:t>
                      </a:r>
                      <a:endParaRPr lang="en-GB" sz="2400" b="1" dirty="0">
                        <a:solidFill>
                          <a:srgbClr val="FF3399"/>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malade</a:t>
                      </a:r>
                      <a:endParaRPr lang="en-GB" sz="2400" b="1" dirty="0">
                        <a:solidFill>
                          <a:srgbClr val="FF3399"/>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calmes</a:t>
                      </a:r>
                      <a:endParaRPr lang="en-GB" sz="24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903794855"/>
                  </a:ext>
                </a:extLst>
              </a:tr>
              <a:tr h="861398">
                <a:tc vMerge="1">
                  <a:txBody>
                    <a:bodyPr/>
                    <a:lstStyle/>
                    <a:p>
                      <a:endParaRPr lang="en-GB"/>
                    </a:p>
                  </a:txBody>
                  <a:tcPr/>
                </a:tc>
                <a:tc>
                  <a:txBody>
                    <a:bodyPr/>
                    <a:lstStyle/>
                    <a:p>
                      <a:r>
                        <a:rPr lang="en-GB" sz="2400" b="1" dirty="0">
                          <a:solidFill>
                            <a:srgbClr val="FF3399"/>
                          </a:solidFill>
                          <a:latin typeface="Century Gothic" panose="020B0502020202020204" pitchFamily="34" charset="0"/>
                        </a:rPr>
                        <a:t>espagnole</a:t>
                      </a:r>
                    </a:p>
                  </a:txBody>
                  <a:tcPr/>
                </a:tc>
                <a:tc>
                  <a:txBody>
                    <a:bodyPr/>
                    <a:lstStyle/>
                    <a:p>
                      <a:r>
                        <a:rPr lang="en-GB" sz="2400" b="1" dirty="0" err="1">
                          <a:solidFill>
                            <a:srgbClr val="FF3399"/>
                          </a:solidFill>
                          <a:latin typeface="Century Gothic" panose="020B0502020202020204" pitchFamily="34" charset="0"/>
                        </a:rPr>
                        <a:t>prudents</a:t>
                      </a:r>
                      <a:endParaRPr lang="en-GB" sz="2400" b="1" dirty="0">
                        <a:solidFill>
                          <a:srgbClr val="FF3399"/>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méchante</a:t>
                      </a:r>
                      <a:endParaRPr lang="en-GB" sz="24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nous</a:t>
                      </a:r>
                    </a:p>
                  </a:txBody>
                  <a:tcPr/>
                </a:tc>
                <a:tc>
                  <a:txBody>
                    <a:bodyPr/>
                    <a:lstStyle/>
                    <a:p>
                      <a:r>
                        <a:rPr lang="en-GB" sz="2400" b="1" dirty="0" err="1">
                          <a:solidFill>
                            <a:srgbClr val="FF3399"/>
                          </a:solidFill>
                          <a:latin typeface="Century Gothic" panose="020B0502020202020204" pitchFamily="34" charset="0"/>
                        </a:rPr>
                        <a:t>sommes</a:t>
                      </a:r>
                      <a:endParaRPr lang="en-GB" sz="2400" b="1" dirty="0">
                        <a:solidFill>
                          <a:srgbClr val="FF3399"/>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allemands</a:t>
                      </a:r>
                      <a:endParaRPr lang="en-GB" sz="24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normAutofit fontScale="90000"/>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pic>
        <p:nvPicPr>
          <p:cNvPr id="17" name="Picture 16">
            <a:extLst>
              <a:ext uri="{FF2B5EF4-FFF2-40B4-BE49-F238E27FC236}">
                <a16:creationId xmlns:a16="http://schemas.microsoft.com/office/drawing/2014/main" id="{8AA52357-62B5-4501-8406-8AAEF0C4DB1A}"/>
              </a:ext>
            </a:extLst>
          </p:cNvPr>
          <p:cNvPicPr>
            <a:picLocks noChangeAspect="1"/>
          </p:cNvPicPr>
          <p:nvPr/>
        </p:nvPicPr>
        <p:blipFill>
          <a:blip r:embed="rId5"/>
          <a:stretch>
            <a:fillRect/>
          </a:stretch>
        </p:blipFill>
        <p:spPr>
          <a:xfrm>
            <a:off x="646254" y="2675674"/>
            <a:ext cx="1186070" cy="1080360"/>
          </a:xfrm>
          <a:prstGeom prst="rect">
            <a:avLst/>
          </a:prstGeom>
        </p:spPr>
      </p:pic>
      <p:pic>
        <p:nvPicPr>
          <p:cNvPr id="18" name="Picture 17" descr="Icon&#10;&#10;Description automatically generated">
            <a:extLst>
              <a:ext uri="{FF2B5EF4-FFF2-40B4-BE49-F238E27FC236}">
                <a16:creationId xmlns:a16="http://schemas.microsoft.com/office/drawing/2014/main" id="{CF86848E-00D3-4C8C-BF0C-2DB539381B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20" name="Picture 19">
            <a:extLst>
              <a:ext uri="{FF2B5EF4-FFF2-40B4-BE49-F238E27FC236}">
                <a16:creationId xmlns:a16="http://schemas.microsoft.com/office/drawing/2014/main" id="{33175BAD-451F-4097-B6CA-7B78DADC0753}"/>
              </a:ext>
            </a:extLst>
          </p:cNvPr>
          <p:cNvPicPr>
            <a:picLocks noChangeAspect="1"/>
          </p:cNvPicPr>
          <p:nvPr/>
        </p:nvPicPr>
        <p:blipFill>
          <a:blip r:embed="rId7"/>
          <a:stretch>
            <a:fillRect/>
          </a:stretch>
        </p:blipFill>
        <p:spPr>
          <a:xfrm>
            <a:off x="817364" y="4681233"/>
            <a:ext cx="1162417" cy="1101237"/>
          </a:xfrm>
          <a:prstGeom prst="rect">
            <a:avLst/>
          </a:prstGeom>
        </p:spPr>
      </p:pic>
      <p:sp>
        <p:nvSpPr>
          <p:cNvPr id="21" name="TextBox 20">
            <a:extLst>
              <a:ext uri="{FF2B5EF4-FFF2-40B4-BE49-F238E27FC236}">
                <a16:creationId xmlns:a16="http://schemas.microsoft.com/office/drawing/2014/main" id="{A5D9ACD1-6B6F-4278-9A67-011420429302}"/>
              </a:ext>
            </a:extLst>
          </p:cNvPr>
          <p:cNvSpPr txBox="1"/>
          <p:nvPr/>
        </p:nvSpPr>
        <p:spPr>
          <a:xfrm>
            <a:off x="1737282" y="5783201"/>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25" name="TextBox 24">
            <a:extLst>
              <a:ext uri="{FF2B5EF4-FFF2-40B4-BE49-F238E27FC236}">
                <a16:creationId xmlns:a16="http://schemas.microsoft.com/office/drawing/2014/main" id="{D1ADDC2A-E51D-48B9-A91E-95C4881D32F4}"/>
              </a:ext>
            </a:extLst>
          </p:cNvPr>
          <p:cNvSpPr txBox="1"/>
          <p:nvPr/>
        </p:nvSpPr>
        <p:spPr>
          <a:xfrm>
            <a:off x="1717476" y="337089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26" name="TextBox 25">
            <a:extLst>
              <a:ext uri="{FF2B5EF4-FFF2-40B4-BE49-F238E27FC236}">
                <a16:creationId xmlns:a16="http://schemas.microsoft.com/office/drawing/2014/main" id="{582A3A04-2365-4E20-A72A-87B66616FB76}"/>
              </a:ext>
            </a:extLst>
          </p:cNvPr>
          <p:cNvSpPr txBox="1"/>
          <p:nvPr/>
        </p:nvSpPr>
        <p:spPr>
          <a:xfrm>
            <a:off x="1703819" y="166375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
        <p:nvSpPr>
          <p:cNvPr id="28" name="Rectangle 27">
            <a:hlinkClick r:id="" action="ppaction://noaction">
              <a:snd r:embed="rId8" name="7_1.wav"/>
            </a:hlinkClick>
            <a:extLst>
              <a:ext uri="{FF2B5EF4-FFF2-40B4-BE49-F238E27FC236}">
                <a16:creationId xmlns:a16="http://schemas.microsoft.com/office/drawing/2014/main" id="{06EBBC53-04AF-44DE-BDA9-AD7CA398AC4C}"/>
              </a:ext>
            </a:extLst>
          </p:cNvPr>
          <p:cNvSpPr/>
          <p:nvPr/>
        </p:nvSpPr>
        <p:spPr>
          <a:xfrm>
            <a:off x="769971" y="65773"/>
            <a:ext cx="1195944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Follow up 5 -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Écris</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en</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anglais</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endPar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5" name="TextBox 4">
            <a:extLst>
              <a:ext uri="{FF2B5EF4-FFF2-40B4-BE49-F238E27FC236}">
                <a16:creationId xmlns:a16="http://schemas.microsoft.com/office/drawing/2014/main" id="{EF9EC7F8-49FC-4FB1-97E5-C475D7E46448}"/>
              </a:ext>
            </a:extLst>
          </p:cNvPr>
          <p:cNvSpPr txBox="1"/>
          <p:nvPr/>
        </p:nvSpPr>
        <p:spPr>
          <a:xfrm>
            <a:off x="2313281" y="6147341"/>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we</a:t>
            </a:r>
          </a:p>
        </p:txBody>
      </p:sp>
      <p:sp>
        <p:nvSpPr>
          <p:cNvPr id="29" name="TextBox 28">
            <a:extLst>
              <a:ext uri="{FF2B5EF4-FFF2-40B4-BE49-F238E27FC236}">
                <a16:creationId xmlns:a16="http://schemas.microsoft.com/office/drawing/2014/main" id="{BBEE3DE9-6FF9-4BB7-8B14-083C2935993C}"/>
              </a:ext>
            </a:extLst>
          </p:cNvPr>
          <p:cNvSpPr txBox="1"/>
          <p:nvPr/>
        </p:nvSpPr>
        <p:spPr>
          <a:xfrm>
            <a:off x="4695313" y="6180617"/>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are (we)</a:t>
            </a:r>
          </a:p>
        </p:txBody>
      </p:sp>
      <p:sp>
        <p:nvSpPr>
          <p:cNvPr id="30" name="TextBox 29">
            <a:extLst>
              <a:ext uri="{FF2B5EF4-FFF2-40B4-BE49-F238E27FC236}">
                <a16:creationId xmlns:a16="http://schemas.microsoft.com/office/drawing/2014/main" id="{ED4AF96D-5473-4811-B1E6-8F0FED1E9C19}"/>
              </a:ext>
            </a:extLst>
          </p:cNvPr>
          <p:cNvSpPr txBox="1"/>
          <p:nvPr/>
        </p:nvSpPr>
        <p:spPr>
          <a:xfrm>
            <a:off x="7662842" y="6242172"/>
            <a:ext cx="307020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German (m, pl.)</a:t>
            </a:r>
          </a:p>
        </p:txBody>
      </p:sp>
      <p:sp>
        <p:nvSpPr>
          <p:cNvPr id="31" name="TextBox 30">
            <a:extLst>
              <a:ext uri="{FF2B5EF4-FFF2-40B4-BE49-F238E27FC236}">
                <a16:creationId xmlns:a16="http://schemas.microsoft.com/office/drawing/2014/main" id="{B2AFB990-E563-4B97-9D41-28864BDBB375}"/>
              </a:ext>
            </a:extLst>
          </p:cNvPr>
          <p:cNvSpPr txBox="1"/>
          <p:nvPr/>
        </p:nvSpPr>
        <p:spPr>
          <a:xfrm>
            <a:off x="2294230" y="5321170"/>
            <a:ext cx="239958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Spanish (f)</a:t>
            </a:r>
          </a:p>
        </p:txBody>
      </p:sp>
      <p:sp>
        <p:nvSpPr>
          <p:cNvPr id="32" name="TextBox 31">
            <a:extLst>
              <a:ext uri="{FF2B5EF4-FFF2-40B4-BE49-F238E27FC236}">
                <a16:creationId xmlns:a16="http://schemas.microsoft.com/office/drawing/2014/main" id="{111B4DC4-0960-4E81-8848-85973A07B7AA}"/>
              </a:ext>
            </a:extLst>
          </p:cNvPr>
          <p:cNvSpPr txBox="1"/>
          <p:nvPr/>
        </p:nvSpPr>
        <p:spPr>
          <a:xfrm>
            <a:off x="4653399" y="5321170"/>
            <a:ext cx="29394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careful (m, pl.)</a:t>
            </a:r>
          </a:p>
        </p:txBody>
      </p:sp>
      <p:sp>
        <p:nvSpPr>
          <p:cNvPr id="33" name="TextBox 32">
            <a:extLst>
              <a:ext uri="{FF2B5EF4-FFF2-40B4-BE49-F238E27FC236}">
                <a16:creationId xmlns:a16="http://schemas.microsoft.com/office/drawing/2014/main" id="{88C004C4-D688-4821-B196-9D33A683871C}"/>
              </a:ext>
            </a:extLst>
          </p:cNvPr>
          <p:cNvSpPr txBox="1"/>
          <p:nvPr/>
        </p:nvSpPr>
        <p:spPr>
          <a:xfrm>
            <a:off x="7662842" y="5321170"/>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naughty (f)</a:t>
            </a:r>
          </a:p>
        </p:txBody>
      </p:sp>
      <p:sp>
        <p:nvSpPr>
          <p:cNvPr id="34" name="TextBox 33">
            <a:extLst>
              <a:ext uri="{FF2B5EF4-FFF2-40B4-BE49-F238E27FC236}">
                <a16:creationId xmlns:a16="http://schemas.microsoft.com/office/drawing/2014/main" id="{5E73D956-D9D5-4FF8-8DD6-AF66B3D68061}"/>
              </a:ext>
            </a:extLst>
          </p:cNvPr>
          <p:cNvSpPr txBox="1"/>
          <p:nvPr/>
        </p:nvSpPr>
        <p:spPr>
          <a:xfrm>
            <a:off x="2246062" y="4455927"/>
            <a:ext cx="26209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important (f, pl.)</a:t>
            </a:r>
          </a:p>
        </p:txBody>
      </p:sp>
      <p:sp>
        <p:nvSpPr>
          <p:cNvPr id="35" name="TextBox 34">
            <a:extLst>
              <a:ext uri="{FF2B5EF4-FFF2-40B4-BE49-F238E27FC236}">
                <a16:creationId xmlns:a16="http://schemas.microsoft.com/office/drawing/2014/main" id="{12D3DE3F-B13D-4B0F-8AAA-B8484B26A50B}"/>
              </a:ext>
            </a:extLst>
          </p:cNvPr>
          <p:cNvSpPr txBox="1"/>
          <p:nvPr/>
        </p:nvSpPr>
        <p:spPr>
          <a:xfrm>
            <a:off x="4653398" y="4477739"/>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ill, sick (m/f)</a:t>
            </a:r>
          </a:p>
        </p:txBody>
      </p:sp>
      <p:sp>
        <p:nvSpPr>
          <p:cNvPr id="36" name="TextBox 35">
            <a:extLst>
              <a:ext uri="{FF2B5EF4-FFF2-40B4-BE49-F238E27FC236}">
                <a16:creationId xmlns:a16="http://schemas.microsoft.com/office/drawing/2014/main" id="{C1CE95E1-0483-4346-AC3F-1BCCA4290DF3}"/>
              </a:ext>
            </a:extLst>
          </p:cNvPr>
          <p:cNvSpPr txBox="1"/>
          <p:nvPr/>
        </p:nvSpPr>
        <p:spPr>
          <a:xfrm>
            <a:off x="7671172" y="4477739"/>
            <a:ext cx="29853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calm (m/f, pl.)</a:t>
            </a:r>
          </a:p>
        </p:txBody>
      </p:sp>
      <p:sp>
        <p:nvSpPr>
          <p:cNvPr id="37" name="TextBox 36">
            <a:extLst>
              <a:ext uri="{FF2B5EF4-FFF2-40B4-BE49-F238E27FC236}">
                <a16:creationId xmlns:a16="http://schemas.microsoft.com/office/drawing/2014/main" id="{68149A81-5207-44A8-87E6-FF9D619AD053}"/>
              </a:ext>
            </a:extLst>
          </p:cNvPr>
          <p:cNvSpPr txBox="1"/>
          <p:nvPr/>
        </p:nvSpPr>
        <p:spPr>
          <a:xfrm>
            <a:off x="2246061" y="3623148"/>
            <a:ext cx="2407336" cy="461665"/>
          </a:xfrm>
          <a:prstGeom prst="rect">
            <a:avLst/>
          </a:prstGeom>
          <a:noFill/>
        </p:spPr>
        <p:txBody>
          <a:bodyPr wrap="square" rtlCol="0">
            <a:spAutoFit/>
          </a:bodyPr>
          <a:lstStyle/>
          <a:p>
            <a:pPr lvl="0">
              <a:buClr>
                <a:srgbClr val="000000"/>
              </a:buClr>
              <a:defRPr/>
            </a:pPr>
            <a:r>
              <a:rPr lang="en-GB" sz="2400" kern="0" dirty="0">
                <a:solidFill>
                  <a:srgbClr val="002060"/>
                </a:solidFill>
                <a:latin typeface="Century Gothic" panose="020B0502020202020204" pitchFamily="34" charset="0"/>
                <a:cs typeface="Arial"/>
                <a:sym typeface="Arial"/>
              </a:rPr>
              <a:t>different (f, pl.)</a:t>
            </a:r>
          </a:p>
        </p:txBody>
      </p:sp>
      <p:sp>
        <p:nvSpPr>
          <p:cNvPr id="38" name="TextBox 37">
            <a:extLst>
              <a:ext uri="{FF2B5EF4-FFF2-40B4-BE49-F238E27FC236}">
                <a16:creationId xmlns:a16="http://schemas.microsoft.com/office/drawing/2014/main" id="{78436581-4251-4CEA-926F-C5A31C06C093}"/>
              </a:ext>
            </a:extLst>
          </p:cNvPr>
          <p:cNvSpPr txBox="1"/>
          <p:nvPr/>
        </p:nvSpPr>
        <p:spPr>
          <a:xfrm>
            <a:off x="4695313" y="3611373"/>
            <a:ext cx="240733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young (m/f)</a:t>
            </a:r>
          </a:p>
        </p:txBody>
      </p:sp>
      <p:sp>
        <p:nvSpPr>
          <p:cNvPr id="39" name="TextBox 38">
            <a:extLst>
              <a:ext uri="{FF2B5EF4-FFF2-40B4-BE49-F238E27FC236}">
                <a16:creationId xmlns:a16="http://schemas.microsoft.com/office/drawing/2014/main" id="{6209F364-6E76-4962-B2CA-EF55AB79DDDB}"/>
              </a:ext>
            </a:extLst>
          </p:cNvPr>
          <p:cNvSpPr txBox="1"/>
          <p:nvPr/>
        </p:nvSpPr>
        <p:spPr>
          <a:xfrm>
            <a:off x="7659412" y="3609236"/>
            <a:ext cx="22865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easy (m/f)</a:t>
            </a:r>
          </a:p>
        </p:txBody>
      </p:sp>
      <p:sp>
        <p:nvSpPr>
          <p:cNvPr id="40" name="TextBox 39">
            <a:extLst>
              <a:ext uri="{FF2B5EF4-FFF2-40B4-BE49-F238E27FC236}">
                <a16:creationId xmlns:a16="http://schemas.microsoft.com/office/drawing/2014/main" id="{8038C3E0-A69E-4D74-8C18-E2B0C4D22924}"/>
              </a:ext>
            </a:extLst>
          </p:cNvPr>
          <p:cNvSpPr txBox="1"/>
          <p:nvPr/>
        </p:nvSpPr>
        <p:spPr>
          <a:xfrm>
            <a:off x="2246060" y="2743519"/>
            <a:ext cx="23373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alone (m)</a:t>
            </a:r>
          </a:p>
        </p:txBody>
      </p:sp>
      <p:sp>
        <p:nvSpPr>
          <p:cNvPr id="41" name="TextBox 40">
            <a:extLst>
              <a:ext uri="{FF2B5EF4-FFF2-40B4-BE49-F238E27FC236}">
                <a16:creationId xmlns:a16="http://schemas.microsoft.com/office/drawing/2014/main" id="{ADEE972D-DD7F-42DB-A87B-EEA82AA07AB1}"/>
              </a:ext>
            </a:extLst>
          </p:cNvPr>
          <p:cNvSpPr txBox="1"/>
          <p:nvPr/>
        </p:nvSpPr>
        <p:spPr>
          <a:xfrm>
            <a:off x="4653397" y="2760170"/>
            <a:ext cx="28490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difficult (m/f, pl.)</a:t>
            </a:r>
          </a:p>
        </p:txBody>
      </p:sp>
      <p:sp>
        <p:nvSpPr>
          <p:cNvPr id="42" name="TextBox 41">
            <a:extLst>
              <a:ext uri="{FF2B5EF4-FFF2-40B4-BE49-F238E27FC236}">
                <a16:creationId xmlns:a16="http://schemas.microsoft.com/office/drawing/2014/main" id="{10F01E41-FB16-47F4-AC5C-ACB994E84987}"/>
              </a:ext>
            </a:extLst>
          </p:cNvPr>
          <p:cNvSpPr txBox="1"/>
          <p:nvPr/>
        </p:nvSpPr>
        <p:spPr>
          <a:xfrm>
            <a:off x="7657009" y="2754189"/>
            <a:ext cx="30951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independent (f, pl.)</a:t>
            </a:r>
          </a:p>
        </p:txBody>
      </p:sp>
      <p:sp>
        <p:nvSpPr>
          <p:cNvPr id="43" name="TextBox 42">
            <a:extLst>
              <a:ext uri="{FF2B5EF4-FFF2-40B4-BE49-F238E27FC236}">
                <a16:creationId xmlns:a16="http://schemas.microsoft.com/office/drawing/2014/main" id="{771F49BC-F167-4EFE-8D7E-657E4BEAFA2A}"/>
              </a:ext>
            </a:extLst>
          </p:cNvPr>
          <p:cNvSpPr txBox="1"/>
          <p:nvPr/>
        </p:nvSpPr>
        <p:spPr>
          <a:xfrm>
            <a:off x="2313279" y="1877910"/>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clean (m/f)</a:t>
            </a:r>
          </a:p>
        </p:txBody>
      </p:sp>
      <p:sp>
        <p:nvSpPr>
          <p:cNvPr id="44" name="TextBox 43">
            <a:extLst>
              <a:ext uri="{FF2B5EF4-FFF2-40B4-BE49-F238E27FC236}">
                <a16:creationId xmlns:a16="http://schemas.microsoft.com/office/drawing/2014/main" id="{DCCADCBE-5395-45AC-83C9-FD9DDC52F2A1}"/>
              </a:ext>
            </a:extLst>
          </p:cNvPr>
          <p:cNvSpPr txBox="1"/>
          <p:nvPr/>
        </p:nvSpPr>
        <p:spPr>
          <a:xfrm>
            <a:off x="4693811" y="1880723"/>
            <a:ext cx="240733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dirty</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(m/f, pl.)</a:t>
            </a:r>
          </a:p>
        </p:txBody>
      </p:sp>
      <p:sp>
        <p:nvSpPr>
          <p:cNvPr id="45" name="TextBox 44">
            <a:extLst>
              <a:ext uri="{FF2B5EF4-FFF2-40B4-BE49-F238E27FC236}">
                <a16:creationId xmlns:a16="http://schemas.microsoft.com/office/drawing/2014/main" id="{AF8F9ECC-B5A4-45EA-9E59-E5E188A0F4BD}"/>
              </a:ext>
            </a:extLst>
          </p:cNvPr>
          <p:cNvSpPr txBox="1"/>
          <p:nvPr/>
        </p:nvSpPr>
        <p:spPr>
          <a:xfrm>
            <a:off x="7666976" y="1877910"/>
            <a:ext cx="26716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sporty (f, pl.)</a:t>
            </a:r>
          </a:p>
        </p:txBody>
      </p:sp>
      <p:sp>
        <p:nvSpPr>
          <p:cNvPr id="46" name="TextBox 45">
            <a:extLst>
              <a:ext uri="{FF2B5EF4-FFF2-40B4-BE49-F238E27FC236}">
                <a16:creationId xmlns:a16="http://schemas.microsoft.com/office/drawing/2014/main" id="{8D3EE59F-71A2-473A-AAAE-F3FA95456A10}"/>
              </a:ext>
            </a:extLst>
          </p:cNvPr>
          <p:cNvSpPr txBox="1"/>
          <p:nvPr/>
        </p:nvSpPr>
        <p:spPr>
          <a:xfrm>
            <a:off x="2313278" y="1026768"/>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she, it</a:t>
            </a:r>
          </a:p>
        </p:txBody>
      </p:sp>
      <p:sp>
        <p:nvSpPr>
          <p:cNvPr id="47" name="TextBox 46">
            <a:extLst>
              <a:ext uri="{FF2B5EF4-FFF2-40B4-BE49-F238E27FC236}">
                <a16:creationId xmlns:a16="http://schemas.microsoft.com/office/drawing/2014/main" id="{B953F0DC-BC47-4B44-ADC2-B0661B407EFE}"/>
              </a:ext>
            </a:extLst>
          </p:cNvPr>
          <p:cNvSpPr txBox="1"/>
          <p:nvPr/>
        </p:nvSpPr>
        <p:spPr>
          <a:xfrm>
            <a:off x="4693811" y="1042129"/>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he, it</a:t>
            </a:r>
          </a:p>
        </p:txBody>
      </p:sp>
      <p:sp>
        <p:nvSpPr>
          <p:cNvPr id="48" name="TextBox 47">
            <a:extLst>
              <a:ext uri="{FF2B5EF4-FFF2-40B4-BE49-F238E27FC236}">
                <a16:creationId xmlns:a16="http://schemas.microsoft.com/office/drawing/2014/main" id="{732C1FF0-E9D3-4722-9F3D-7CAC0A7AE166}"/>
              </a:ext>
            </a:extLst>
          </p:cNvPr>
          <p:cNvSpPr txBox="1"/>
          <p:nvPr/>
        </p:nvSpPr>
        <p:spPr>
          <a:xfrm>
            <a:off x="7674848" y="1014799"/>
            <a:ext cx="28734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massive (m)</a:t>
            </a:r>
          </a:p>
        </p:txBody>
      </p:sp>
      <p:sp>
        <p:nvSpPr>
          <p:cNvPr id="50" name="Google Shape;167;p2">
            <a:extLst>
              <a:ext uri="{FF2B5EF4-FFF2-40B4-BE49-F238E27FC236}">
                <a16:creationId xmlns:a16="http://schemas.microsoft.com/office/drawing/2014/main" id="{BDD71DF4-60B2-47EE-AC8A-2D504746FED0}"/>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3955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4">
            <a:extLst>
              <a:ext uri="{FF2B5EF4-FFF2-40B4-BE49-F238E27FC236}">
                <a16:creationId xmlns:a16="http://schemas.microsoft.com/office/drawing/2014/main" id="{1BE26A7C-9570-4511-A929-6137973F1815}"/>
              </a:ext>
            </a:extLst>
          </p:cNvPr>
          <p:cNvGraphicFramePr>
            <a:graphicFrameLocks noGrp="1"/>
          </p:cNvGraphicFramePr>
          <p:nvPr/>
        </p:nvGraphicFramePr>
        <p:xfrm>
          <a:off x="557161" y="596480"/>
          <a:ext cx="10105923" cy="6029786"/>
        </p:xfrm>
        <a:graphic>
          <a:graphicData uri="http://schemas.openxmlformats.org/drawingml/2006/table">
            <a:tbl>
              <a:tblPr firstRow="1" bandRow="1">
                <a:tableStyleId>{5940675A-B579-460E-94D1-54222C63F5DA}</a:tableStyleId>
              </a:tblPr>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988647">
                  <a:extLst>
                    <a:ext uri="{9D8B030D-6E8A-4147-A177-3AD203B41FA5}">
                      <a16:colId xmlns:a16="http://schemas.microsoft.com/office/drawing/2014/main" val="2706468897"/>
                    </a:ext>
                  </a:extLst>
                </a:gridCol>
              </a:tblGrid>
              <a:tr h="861398">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clean (m/f)</a:t>
                      </a:r>
                    </a:p>
                  </a:txBody>
                  <a:tcPr/>
                </a:tc>
                <a:tc>
                  <a:txBody>
                    <a:bodyPr/>
                    <a:lstStyle/>
                    <a:p>
                      <a:r>
                        <a:rPr lang="en-GB" sz="2400" b="1" dirty="0">
                          <a:solidFill>
                            <a:srgbClr val="00B0F0"/>
                          </a:solidFill>
                          <a:latin typeface="Century Gothic" panose="020B0502020202020204" pitchFamily="34" charset="0"/>
                        </a:rPr>
                        <a:t>massive (m)</a:t>
                      </a:r>
                    </a:p>
                  </a:txBody>
                  <a:tcPr/>
                </a:tc>
                <a:tc>
                  <a:txBody>
                    <a:bodyPr/>
                    <a:lstStyle/>
                    <a:p>
                      <a:r>
                        <a:rPr lang="en-GB" sz="2400" b="1" dirty="0">
                          <a:solidFill>
                            <a:srgbClr val="00B0F0"/>
                          </a:solidFill>
                          <a:latin typeface="Century Gothic" panose="020B0502020202020204" pitchFamily="34" charset="0"/>
                        </a:rPr>
                        <a:t>sporty (f, pl.)</a:t>
                      </a:r>
                    </a:p>
                  </a:txBody>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dirty (m/f, pl.)</a:t>
                      </a:r>
                    </a:p>
                  </a:txBody>
                  <a:tcPr/>
                </a:tc>
                <a:tc>
                  <a:txBody>
                    <a:bodyPr/>
                    <a:lstStyle/>
                    <a:p>
                      <a:r>
                        <a:rPr lang="en-GB" sz="2400" b="1" dirty="0">
                          <a:solidFill>
                            <a:srgbClr val="00B0F0"/>
                          </a:solidFill>
                          <a:latin typeface="Century Gothic" panose="020B0502020202020204" pitchFamily="34" charset="0"/>
                        </a:rPr>
                        <a:t>she, it</a:t>
                      </a:r>
                    </a:p>
                  </a:txBody>
                  <a:tcPr/>
                </a:tc>
                <a:tc>
                  <a:txBody>
                    <a:bodyPr/>
                    <a:lstStyle/>
                    <a:p>
                      <a:r>
                        <a:rPr lang="en-GB" sz="2400" b="1" dirty="0">
                          <a:solidFill>
                            <a:srgbClr val="00B0F0"/>
                          </a:solidFill>
                          <a:latin typeface="Century Gothic" panose="020B0502020202020204" pitchFamily="34" charset="0"/>
                        </a:rPr>
                        <a:t>he, it</a:t>
                      </a:r>
                    </a:p>
                  </a:txBody>
                  <a:tcPr/>
                </a:tc>
                <a:extLst>
                  <a:ext uri="{0D108BD9-81ED-4DB2-BD59-A6C34878D82A}">
                    <a16:rowId xmlns:a16="http://schemas.microsoft.com/office/drawing/2014/main" val="1164559424"/>
                  </a:ext>
                </a:extLst>
              </a:tr>
              <a:tr h="861398">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young (m/f)</a:t>
                      </a:r>
                    </a:p>
                  </a:txBody>
                  <a:tcPr/>
                </a:tc>
                <a:tc>
                  <a:txBody>
                    <a:bodyPr/>
                    <a:lstStyle/>
                    <a:p>
                      <a:r>
                        <a:rPr lang="en-GB" sz="2400" b="1" dirty="0">
                          <a:solidFill>
                            <a:srgbClr val="92D050"/>
                          </a:solidFill>
                          <a:latin typeface="Century Gothic" panose="020B0502020202020204" pitchFamily="34" charset="0"/>
                        </a:rPr>
                        <a:t>different (f, pl.)</a:t>
                      </a:r>
                    </a:p>
                  </a:txBody>
                  <a:tcPr/>
                </a:tc>
                <a:tc>
                  <a:txBody>
                    <a:bodyPr/>
                    <a:lstStyle/>
                    <a:p>
                      <a:r>
                        <a:rPr lang="en-GB" sz="2400" b="1" dirty="0">
                          <a:solidFill>
                            <a:srgbClr val="92D050"/>
                          </a:solidFill>
                          <a:latin typeface="Century Gothic" panose="020B0502020202020204" pitchFamily="34" charset="0"/>
                        </a:rPr>
                        <a:t>alone (m)</a:t>
                      </a:r>
                    </a:p>
                  </a:txBody>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1800" b="1" dirty="0">
                          <a:solidFill>
                            <a:srgbClr val="92D050"/>
                          </a:solidFill>
                          <a:latin typeface="Century Gothic" panose="020B0502020202020204" pitchFamily="34" charset="0"/>
                        </a:rPr>
                        <a:t>independent (f, pl.)</a:t>
                      </a:r>
                    </a:p>
                  </a:txBody>
                  <a:tcPr/>
                </a:tc>
                <a:tc>
                  <a:txBody>
                    <a:bodyPr/>
                    <a:lstStyle/>
                    <a:p>
                      <a:r>
                        <a:rPr lang="en-GB" sz="2400" b="1" dirty="0">
                          <a:solidFill>
                            <a:srgbClr val="92D050"/>
                          </a:solidFill>
                          <a:latin typeface="Century Gothic" panose="020B0502020202020204" pitchFamily="34" charset="0"/>
                        </a:rPr>
                        <a:t>easy (m/f)</a:t>
                      </a:r>
                    </a:p>
                  </a:txBody>
                  <a:tcPr/>
                </a:tc>
                <a:tc>
                  <a:txBody>
                    <a:bodyPr/>
                    <a:lstStyle/>
                    <a:p>
                      <a:r>
                        <a:rPr lang="en-GB" sz="2400" b="1" dirty="0">
                          <a:solidFill>
                            <a:srgbClr val="92D050"/>
                          </a:solidFill>
                          <a:latin typeface="Century Gothic" panose="020B0502020202020204" pitchFamily="34" charset="0"/>
                        </a:rPr>
                        <a:t>difficult (m/f, pl.)</a:t>
                      </a:r>
                    </a:p>
                  </a:txBody>
                  <a:tcPr/>
                </a:tc>
                <a:extLst>
                  <a:ext uri="{0D108BD9-81ED-4DB2-BD59-A6C34878D82A}">
                    <a16:rowId xmlns:a16="http://schemas.microsoft.com/office/drawing/2014/main" val="1047692962"/>
                  </a:ext>
                </a:extLst>
              </a:tr>
              <a:tr h="861398">
                <a:tc rowSpan="3">
                  <a:txBody>
                    <a:bodyPr/>
                    <a:lstStyle/>
                    <a:p>
                      <a:endParaRPr lang="en-GB" sz="2400" b="1"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calm (m/f, pl.)</a:t>
                      </a:r>
                    </a:p>
                  </a:txBody>
                  <a:tcPr/>
                </a:tc>
                <a:tc>
                  <a:txBody>
                    <a:bodyPr/>
                    <a:lstStyle/>
                    <a:p>
                      <a:r>
                        <a:rPr lang="en-GB" sz="2400" b="1" dirty="0">
                          <a:solidFill>
                            <a:srgbClr val="FF3399"/>
                          </a:solidFill>
                          <a:latin typeface="Century Gothic" panose="020B0502020202020204" pitchFamily="34" charset="0"/>
                        </a:rPr>
                        <a:t>important (f, pl.)</a:t>
                      </a:r>
                    </a:p>
                  </a:txBody>
                  <a:tcPr/>
                </a:tc>
                <a:tc>
                  <a:txBody>
                    <a:bodyPr/>
                    <a:lstStyle/>
                    <a:p>
                      <a:r>
                        <a:rPr lang="en-GB" sz="2400" b="1" dirty="0">
                          <a:solidFill>
                            <a:srgbClr val="FF3399"/>
                          </a:solidFill>
                          <a:latin typeface="Century Gothic" panose="020B0502020202020204" pitchFamily="34" charset="0"/>
                        </a:rPr>
                        <a:t>ill, sick (m/f)</a:t>
                      </a:r>
                    </a:p>
                  </a:txBody>
                  <a:tcPr/>
                </a:tc>
                <a:extLst>
                  <a:ext uri="{0D108BD9-81ED-4DB2-BD59-A6C34878D82A}">
                    <a16:rowId xmlns:a16="http://schemas.microsoft.com/office/drawing/2014/main" val="3903794855"/>
                  </a:ext>
                </a:extLst>
              </a:tr>
              <a:tr h="861398">
                <a:tc vMerge="1">
                  <a:txBody>
                    <a:bodyPr/>
                    <a:lstStyle/>
                    <a:p>
                      <a:endParaRPr lang="en-GB"/>
                    </a:p>
                  </a:txBody>
                  <a:tcPr/>
                </a:tc>
                <a:tc>
                  <a:txBody>
                    <a:bodyPr/>
                    <a:lstStyle/>
                    <a:p>
                      <a:r>
                        <a:rPr lang="en-GB" sz="2000" b="1" dirty="0">
                          <a:solidFill>
                            <a:srgbClr val="FF3399"/>
                          </a:solidFill>
                          <a:latin typeface="Century Gothic" panose="020B0502020202020204" pitchFamily="34" charset="0"/>
                        </a:rPr>
                        <a:t>German (m, pl.)</a:t>
                      </a:r>
                    </a:p>
                  </a:txBody>
                  <a:tcPr/>
                </a:tc>
                <a:tc>
                  <a:txBody>
                    <a:bodyPr/>
                    <a:lstStyle/>
                    <a:p>
                      <a:r>
                        <a:rPr lang="en-GB" sz="2400" b="1" dirty="0">
                          <a:solidFill>
                            <a:srgbClr val="FF3399"/>
                          </a:solidFill>
                          <a:latin typeface="Century Gothic" panose="020B0502020202020204" pitchFamily="34" charset="0"/>
                        </a:rPr>
                        <a:t>naughty</a:t>
                      </a:r>
                    </a:p>
                  </a:txBody>
                  <a:tcPr/>
                </a:tc>
                <a:tc>
                  <a:txBody>
                    <a:bodyPr/>
                    <a:lstStyle/>
                    <a:p>
                      <a:r>
                        <a:rPr lang="en-GB" sz="2400" b="1" dirty="0">
                          <a:solidFill>
                            <a:srgbClr val="FF3399"/>
                          </a:solidFill>
                          <a:latin typeface="Century Gothic" panose="020B0502020202020204" pitchFamily="34" charset="0"/>
                        </a:rPr>
                        <a:t>Spanish (f)</a:t>
                      </a:r>
                    </a:p>
                  </a:txBody>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are (we)</a:t>
                      </a:r>
                    </a:p>
                  </a:txBody>
                  <a:tcPr/>
                </a:tc>
                <a:tc>
                  <a:txBody>
                    <a:bodyPr/>
                    <a:lstStyle/>
                    <a:p>
                      <a:r>
                        <a:rPr lang="en-GB" sz="2400" b="1" dirty="0">
                          <a:solidFill>
                            <a:srgbClr val="FF3399"/>
                          </a:solidFill>
                          <a:latin typeface="Century Gothic" panose="020B0502020202020204" pitchFamily="34" charset="0"/>
                        </a:rPr>
                        <a:t>careful (m, pl.)</a:t>
                      </a:r>
                    </a:p>
                  </a:txBody>
                  <a:tcPr/>
                </a:tc>
                <a:tc>
                  <a:txBody>
                    <a:bodyPr/>
                    <a:lstStyle/>
                    <a:p>
                      <a:r>
                        <a:rPr lang="en-GB" sz="2400" b="1" dirty="0">
                          <a:solidFill>
                            <a:srgbClr val="FF3399"/>
                          </a:solidFill>
                          <a:latin typeface="Century Gothic" panose="020B0502020202020204" pitchFamily="34" charset="0"/>
                        </a:rPr>
                        <a:t>we</a:t>
                      </a:r>
                    </a:p>
                  </a:txBody>
                  <a:tcPr/>
                </a:tc>
                <a:extLst>
                  <a:ext uri="{0D108BD9-81ED-4DB2-BD59-A6C34878D82A}">
                    <a16:rowId xmlns:a16="http://schemas.microsoft.com/office/drawing/2014/main" val="3232139915"/>
                  </a:ext>
                </a:extLst>
              </a:tr>
            </a:tbl>
          </a:graphicData>
        </a:graphic>
      </p:graphicFrame>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normAutofit fontScale="90000"/>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pic>
        <p:nvPicPr>
          <p:cNvPr id="17" name="Picture 16">
            <a:extLst>
              <a:ext uri="{FF2B5EF4-FFF2-40B4-BE49-F238E27FC236}">
                <a16:creationId xmlns:a16="http://schemas.microsoft.com/office/drawing/2014/main" id="{8AA52357-62B5-4501-8406-8AAEF0C4DB1A}"/>
              </a:ext>
            </a:extLst>
          </p:cNvPr>
          <p:cNvPicPr>
            <a:picLocks noChangeAspect="1"/>
          </p:cNvPicPr>
          <p:nvPr/>
        </p:nvPicPr>
        <p:blipFill>
          <a:blip r:embed="rId5"/>
          <a:stretch>
            <a:fillRect/>
          </a:stretch>
        </p:blipFill>
        <p:spPr>
          <a:xfrm>
            <a:off x="646254" y="2675674"/>
            <a:ext cx="1186070" cy="1080360"/>
          </a:xfrm>
          <a:prstGeom prst="rect">
            <a:avLst/>
          </a:prstGeom>
        </p:spPr>
      </p:pic>
      <p:pic>
        <p:nvPicPr>
          <p:cNvPr id="18" name="Picture 17" descr="Icon&#10;&#10;Description automatically generated">
            <a:extLst>
              <a:ext uri="{FF2B5EF4-FFF2-40B4-BE49-F238E27FC236}">
                <a16:creationId xmlns:a16="http://schemas.microsoft.com/office/drawing/2014/main" id="{CF86848E-00D3-4C8C-BF0C-2DB539381B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20" name="Picture 19">
            <a:extLst>
              <a:ext uri="{FF2B5EF4-FFF2-40B4-BE49-F238E27FC236}">
                <a16:creationId xmlns:a16="http://schemas.microsoft.com/office/drawing/2014/main" id="{33175BAD-451F-4097-B6CA-7B78DADC0753}"/>
              </a:ext>
            </a:extLst>
          </p:cNvPr>
          <p:cNvPicPr>
            <a:picLocks noChangeAspect="1"/>
          </p:cNvPicPr>
          <p:nvPr/>
        </p:nvPicPr>
        <p:blipFill>
          <a:blip r:embed="rId7"/>
          <a:stretch>
            <a:fillRect/>
          </a:stretch>
        </p:blipFill>
        <p:spPr>
          <a:xfrm>
            <a:off x="817364" y="4681233"/>
            <a:ext cx="1162417" cy="1101237"/>
          </a:xfrm>
          <a:prstGeom prst="rect">
            <a:avLst/>
          </a:prstGeom>
        </p:spPr>
      </p:pic>
      <p:sp>
        <p:nvSpPr>
          <p:cNvPr id="21" name="TextBox 20">
            <a:extLst>
              <a:ext uri="{FF2B5EF4-FFF2-40B4-BE49-F238E27FC236}">
                <a16:creationId xmlns:a16="http://schemas.microsoft.com/office/drawing/2014/main" id="{A5D9ACD1-6B6F-4278-9A67-011420429302}"/>
              </a:ext>
            </a:extLst>
          </p:cNvPr>
          <p:cNvSpPr txBox="1"/>
          <p:nvPr/>
        </p:nvSpPr>
        <p:spPr>
          <a:xfrm>
            <a:off x="1737282" y="5783201"/>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25" name="TextBox 24">
            <a:extLst>
              <a:ext uri="{FF2B5EF4-FFF2-40B4-BE49-F238E27FC236}">
                <a16:creationId xmlns:a16="http://schemas.microsoft.com/office/drawing/2014/main" id="{D1ADDC2A-E51D-48B9-A91E-95C4881D32F4}"/>
              </a:ext>
            </a:extLst>
          </p:cNvPr>
          <p:cNvSpPr txBox="1"/>
          <p:nvPr/>
        </p:nvSpPr>
        <p:spPr>
          <a:xfrm>
            <a:off x="1717476" y="337089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26" name="TextBox 25">
            <a:extLst>
              <a:ext uri="{FF2B5EF4-FFF2-40B4-BE49-F238E27FC236}">
                <a16:creationId xmlns:a16="http://schemas.microsoft.com/office/drawing/2014/main" id="{582A3A04-2365-4E20-A72A-87B66616FB76}"/>
              </a:ext>
            </a:extLst>
          </p:cNvPr>
          <p:cNvSpPr txBox="1"/>
          <p:nvPr/>
        </p:nvSpPr>
        <p:spPr>
          <a:xfrm>
            <a:off x="1703819" y="166375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
        <p:nvSpPr>
          <p:cNvPr id="28" name="Rectangle 27">
            <a:extLst>
              <a:ext uri="{FF2B5EF4-FFF2-40B4-BE49-F238E27FC236}">
                <a16:creationId xmlns:a16="http://schemas.microsoft.com/office/drawing/2014/main" id="{06EBBC53-04AF-44DE-BDA9-AD7CA398AC4C}"/>
              </a:ext>
            </a:extLst>
          </p:cNvPr>
          <p:cNvSpPr/>
          <p:nvPr/>
        </p:nvSpPr>
        <p:spPr>
          <a:xfrm>
            <a:off x="769971" y="65773"/>
            <a:ext cx="1195944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Follow up 5 -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Écris</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en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français</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endPar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5" name="TextBox 4">
            <a:extLst>
              <a:ext uri="{FF2B5EF4-FFF2-40B4-BE49-F238E27FC236}">
                <a16:creationId xmlns:a16="http://schemas.microsoft.com/office/drawing/2014/main" id="{EF9EC7F8-49FC-4FB1-97E5-C475D7E46448}"/>
              </a:ext>
            </a:extLst>
          </p:cNvPr>
          <p:cNvSpPr txBox="1"/>
          <p:nvPr/>
        </p:nvSpPr>
        <p:spPr>
          <a:xfrm>
            <a:off x="2313281" y="6147341"/>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sommes</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29" name="TextBox 28">
            <a:extLst>
              <a:ext uri="{FF2B5EF4-FFF2-40B4-BE49-F238E27FC236}">
                <a16:creationId xmlns:a16="http://schemas.microsoft.com/office/drawing/2014/main" id="{BBEE3DE9-6FF9-4BB7-8B14-083C2935993C}"/>
              </a:ext>
            </a:extLst>
          </p:cNvPr>
          <p:cNvSpPr txBox="1"/>
          <p:nvPr/>
        </p:nvSpPr>
        <p:spPr>
          <a:xfrm>
            <a:off x="4695313" y="6180617"/>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prudents</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0" name="TextBox 29">
            <a:extLst>
              <a:ext uri="{FF2B5EF4-FFF2-40B4-BE49-F238E27FC236}">
                <a16:creationId xmlns:a16="http://schemas.microsoft.com/office/drawing/2014/main" id="{ED4AF96D-5473-4811-B1E6-8F0FED1E9C19}"/>
              </a:ext>
            </a:extLst>
          </p:cNvPr>
          <p:cNvSpPr txBox="1"/>
          <p:nvPr/>
        </p:nvSpPr>
        <p:spPr>
          <a:xfrm>
            <a:off x="7662842" y="6206314"/>
            <a:ext cx="30702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nous</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1" name="TextBox 30">
            <a:extLst>
              <a:ext uri="{FF2B5EF4-FFF2-40B4-BE49-F238E27FC236}">
                <a16:creationId xmlns:a16="http://schemas.microsoft.com/office/drawing/2014/main" id="{B2AFB990-E563-4B97-9D41-28864BDBB375}"/>
              </a:ext>
            </a:extLst>
          </p:cNvPr>
          <p:cNvSpPr txBox="1"/>
          <p:nvPr/>
        </p:nvSpPr>
        <p:spPr>
          <a:xfrm>
            <a:off x="2294230" y="5321170"/>
            <a:ext cx="239958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err="1">
                <a:solidFill>
                  <a:srgbClr val="002060"/>
                </a:solidFill>
                <a:latin typeface="Century Gothic" panose="020B0502020202020204" pitchFamily="34" charset="0"/>
                <a:cs typeface="Arial"/>
                <a:sym typeface="Arial"/>
              </a:rPr>
              <a:t>allemands</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2" name="TextBox 31">
            <a:extLst>
              <a:ext uri="{FF2B5EF4-FFF2-40B4-BE49-F238E27FC236}">
                <a16:creationId xmlns:a16="http://schemas.microsoft.com/office/drawing/2014/main" id="{111B4DC4-0960-4E81-8848-85973A07B7AA}"/>
              </a:ext>
            </a:extLst>
          </p:cNvPr>
          <p:cNvSpPr txBox="1"/>
          <p:nvPr/>
        </p:nvSpPr>
        <p:spPr>
          <a:xfrm>
            <a:off x="4653399" y="5321170"/>
            <a:ext cx="29394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méchante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3" name="TextBox 32">
            <a:extLst>
              <a:ext uri="{FF2B5EF4-FFF2-40B4-BE49-F238E27FC236}">
                <a16:creationId xmlns:a16="http://schemas.microsoft.com/office/drawing/2014/main" id="{88C004C4-D688-4821-B196-9D33A683871C}"/>
              </a:ext>
            </a:extLst>
          </p:cNvPr>
          <p:cNvSpPr txBox="1"/>
          <p:nvPr/>
        </p:nvSpPr>
        <p:spPr>
          <a:xfrm>
            <a:off x="7662842" y="5321170"/>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espagnole</a:t>
            </a:r>
          </a:p>
        </p:txBody>
      </p:sp>
      <p:sp>
        <p:nvSpPr>
          <p:cNvPr id="34" name="TextBox 33">
            <a:extLst>
              <a:ext uri="{FF2B5EF4-FFF2-40B4-BE49-F238E27FC236}">
                <a16:creationId xmlns:a16="http://schemas.microsoft.com/office/drawing/2014/main" id="{5E73D956-D9D5-4FF8-8DD6-AF66B3D68061}"/>
              </a:ext>
            </a:extLst>
          </p:cNvPr>
          <p:cNvSpPr txBox="1"/>
          <p:nvPr/>
        </p:nvSpPr>
        <p:spPr>
          <a:xfrm>
            <a:off x="2246062" y="4455927"/>
            <a:ext cx="26209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calmes</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5" name="TextBox 34">
            <a:extLst>
              <a:ext uri="{FF2B5EF4-FFF2-40B4-BE49-F238E27FC236}">
                <a16:creationId xmlns:a16="http://schemas.microsoft.com/office/drawing/2014/main" id="{12D3DE3F-B13D-4B0F-8AAA-B8484B26A50B}"/>
              </a:ext>
            </a:extLst>
          </p:cNvPr>
          <p:cNvSpPr txBox="1"/>
          <p:nvPr/>
        </p:nvSpPr>
        <p:spPr>
          <a:xfrm>
            <a:off x="4653398" y="4477739"/>
            <a:ext cx="22494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importantes</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6" name="TextBox 35">
            <a:extLst>
              <a:ext uri="{FF2B5EF4-FFF2-40B4-BE49-F238E27FC236}">
                <a16:creationId xmlns:a16="http://schemas.microsoft.com/office/drawing/2014/main" id="{C1CE95E1-0483-4346-AC3F-1BCCA4290DF3}"/>
              </a:ext>
            </a:extLst>
          </p:cNvPr>
          <p:cNvSpPr txBox="1"/>
          <p:nvPr/>
        </p:nvSpPr>
        <p:spPr>
          <a:xfrm>
            <a:off x="7671172" y="4477739"/>
            <a:ext cx="29853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malade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7" name="TextBox 36">
            <a:extLst>
              <a:ext uri="{FF2B5EF4-FFF2-40B4-BE49-F238E27FC236}">
                <a16:creationId xmlns:a16="http://schemas.microsoft.com/office/drawing/2014/main" id="{68149A81-5207-44A8-87E6-FF9D619AD053}"/>
              </a:ext>
            </a:extLst>
          </p:cNvPr>
          <p:cNvSpPr txBox="1"/>
          <p:nvPr/>
        </p:nvSpPr>
        <p:spPr>
          <a:xfrm>
            <a:off x="2241309" y="3532788"/>
            <a:ext cx="2620906" cy="461665"/>
          </a:xfrm>
          <a:prstGeom prst="rect">
            <a:avLst/>
          </a:prstGeom>
          <a:noFill/>
        </p:spPr>
        <p:txBody>
          <a:bodyPr wrap="square" rtlCol="0">
            <a:spAutoFit/>
          </a:bodyPr>
          <a:lstStyle/>
          <a:p>
            <a:pPr lvl="0">
              <a:buClr>
                <a:srgbClr val="000000"/>
              </a:buClr>
              <a:defRPr/>
            </a:pPr>
            <a:r>
              <a:rPr lang="en-GB" sz="2400" kern="0" dirty="0" err="1">
                <a:solidFill>
                  <a:srgbClr val="002060"/>
                </a:solidFill>
                <a:latin typeface="Century Gothic" panose="020B0502020202020204" pitchFamily="34" charset="0"/>
                <a:cs typeface="Arial"/>
                <a:sym typeface="Arial"/>
              </a:rPr>
              <a:t>indépendantes</a:t>
            </a:r>
            <a:endParaRPr lang="en-GB" sz="2400" kern="0" dirty="0">
              <a:solidFill>
                <a:srgbClr val="002060"/>
              </a:solidFill>
              <a:latin typeface="Century Gothic" panose="020B0502020202020204" pitchFamily="34" charset="0"/>
              <a:cs typeface="Arial"/>
              <a:sym typeface="Arial"/>
            </a:endParaRPr>
          </a:p>
        </p:txBody>
      </p:sp>
      <p:sp>
        <p:nvSpPr>
          <p:cNvPr id="38" name="TextBox 37">
            <a:extLst>
              <a:ext uri="{FF2B5EF4-FFF2-40B4-BE49-F238E27FC236}">
                <a16:creationId xmlns:a16="http://schemas.microsoft.com/office/drawing/2014/main" id="{78436581-4251-4CEA-926F-C5A31C06C093}"/>
              </a:ext>
            </a:extLst>
          </p:cNvPr>
          <p:cNvSpPr txBox="1"/>
          <p:nvPr/>
        </p:nvSpPr>
        <p:spPr>
          <a:xfrm>
            <a:off x="4695313" y="3611373"/>
            <a:ext cx="240733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facile</a:t>
            </a:r>
          </a:p>
        </p:txBody>
      </p:sp>
      <p:sp>
        <p:nvSpPr>
          <p:cNvPr id="39" name="TextBox 38">
            <a:extLst>
              <a:ext uri="{FF2B5EF4-FFF2-40B4-BE49-F238E27FC236}">
                <a16:creationId xmlns:a16="http://schemas.microsoft.com/office/drawing/2014/main" id="{6209F364-6E76-4962-B2CA-EF55AB79DDDB}"/>
              </a:ext>
            </a:extLst>
          </p:cNvPr>
          <p:cNvSpPr txBox="1"/>
          <p:nvPr/>
        </p:nvSpPr>
        <p:spPr>
          <a:xfrm>
            <a:off x="7659412" y="3609236"/>
            <a:ext cx="22865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difficiles</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40" name="TextBox 39">
            <a:extLst>
              <a:ext uri="{FF2B5EF4-FFF2-40B4-BE49-F238E27FC236}">
                <a16:creationId xmlns:a16="http://schemas.microsoft.com/office/drawing/2014/main" id="{8038C3E0-A69E-4D74-8C18-E2B0C4D22924}"/>
              </a:ext>
            </a:extLst>
          </p:cNvPr>
          <p:cNvSpPr txBox="1"/>
          <p:nvPr/>
        </p:nvSpPr>
        <p:spPr>
          <a:xfrm>
            <a:off x="2246060" y="2743519"/>
            <a:ext cx="23373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jeune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41" name="TextBox 40">
            <a:extLst>
              <a:ext uri="{FF2B5EF4-FFF2-40B4-BE49-F238E27FC236}">
                <a16:creationId xmlns:a16="http://schemas.microsoft.com/office/drawing/2014/main" id="{ADEE972D-DD7F-42DB-A87B-EEA82AA07AB1}"/>
              </a:ext>
            </a:extLst>
          </p:cNvPr>
          <p:cNvSpPr txBox="1"/>
          <p:nvPr/>
        </p:nvSpPr>
        <p:spPr>
          <a:xfrm>
            <a:off x="4653397" y="2760170"/>
            <a:ext cx="28490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différentes</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42" name="TextBox 41">
            <a:extLst>
              <a:ext uri="{FF2B5EF4-FFF2-40B4-BE49-F238E27FC236}">
                <a16:creationId xmlns:a16="http://schemas.microsoft.com/office/drawing/2014/main" id="{10F01E41-FB16-47F4-AC5C-ACB994E84987}"/>
              </a:ext>
            </a:extLst>
          </p:cNvPr>
          <p:cNvSpPr txBox="1"/>
          <p:nvPr/>
        </p:nvSpPr>
        <p:spPr>
          <a:xfrm>
            <a:off x="7657009" y="2754189"/>
            <a:ext cx="30951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seul</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43" name="TextBox 42">
            <a:extLst>
              <a:ext uri="{FF2B5EF4-FFF2-40B4-BE49-F238E27FC236}">
                <a16:creationId xmlns:a16="http://schemas.microsoft.com/office/drawing/2014/main" id="{771F49BC-F167-4EFE-8D7E-657E4BEAFA2A}"/>
              </a:ext>
            </a:extLst>
          </p:cNvPr>
          <p:cNvSpPr txBox="1"/>
          <p:nvPr/>
        </p:nvSpPr>
        <p:spPr>
          <a:xfrm>
            <a:off x="2313279" y="1877910"/>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sales</a:t>
            </a:r>
          </a:p>
        </p:txBody>
      </p:sp>
      <p:sp>
        <p:nvSpPr>
          <p:cNvPr id="44" name="TextBox 43">
            <a:extLst>
              <a:ext uri="{FF2B5EF4-FFF2-40B4-BE49-F238E27FC236}">
                <a16:creationId xmlns:a16="http://schemas.microsoft.com/office/drawing/2014/main" id="{DCCADCBE-5395-45AC-83C9-FD9DDC52F2A1}"/>
              </a:ext>
            </a:extLst>
          </p:cNvPr>
          <p:cNvSpPr txBox="1"/>
          <p:nvPr/>
        </p:nvSpPr>
        <p:spPr>
          <a:xfrm>
            <a:off x="4693811" y="1880723"/>
            <a:ext cx="240733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err="1">
                <a:solidFill>
                  <a:srgbClr val="002060"/>
                </a:solidFill>
                <a:latin typeface="Century Gothic" panose="020B0502020202020204" pitchFamily="34" charset="0"/>
                <a:cs typeface="Arial"/>
                <a:sym typeface="Arial"/>
              </a:rPr>
              <a:t>elle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45" name="TextBox 44">
            <a:extLst>
              <a:ext uri="{FF2B5EF4-FFF2-40B4-BE49-F238E27FC236}">
                <a16:creationId xmlns:a16="http://schemas.microsoft.com/office/drawing/2014/main" id="{AF8F9ECC-B5A4-45EA-9E59-E5E188A0F4BD}"/>
              </a:ext>
            </a:extLst>
          </p:cNvPr>
          <p:cNvSpPr txBox="1"/>
          <p:nvPr/>
        </p:nvSpPr>
        <p:spPr>
          <a:xfrm>
            <a:off x="7666976" y="1877910"/>
            <a:ext cx="26716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il</a:t>
            </a:r>
          </a:p>
        </p:txBody>
      </p:sp>
      <p:sp>
        <p:nvSpPr>
          <p:cNvPr id="46" name="TextBox 45">
            <a:extLst>
              <a:ext uri="{FF2B5EF4-FFF2-40B4-BE49-F238E27FC236}">
                <a16:creationId xmlns:a16="http://schemas.microsoft.com/office/drawing/2014/main" id="{8D3EE59F-71A2-473A-AAAE-F3FA95456A10}"/>
              </a:ext>
            </a:extLst>
          </p:cNvPr>
          <p:cNvSpPr txBox="1"/>
          <p:nvPr/>
        </p:nvSpPr>
        <p:spPr>
          <a:xfrm>
            <a:off x="2313278" y="1026768"/>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propre</a:t>
            </a:r>
          </a:p>
        </p:txBody>
      </p:sp>
      <p:sp>
        <p:nvSpPr>
          <p:cNvPr id="47" name="TextBox 46">
            <a:extLst>
              <a:ext uri="{FF2B5EF4-FFF2-40B4-BE49-F238E27FC236}">
                <a16:creationId xmlns:a16="http://schemas.microsoft.com/office/drawing/2014/main" id="{B953F0DC-BC47-4B44-ADC2-B0661B407EFE}"/>
              </a:ext>
            </a:extLst>
          </p:cNvPr>
          <p:cNvSpPr txBox="1"/>
          <p:nvPr/>
        </p:nvSpPr>
        <p:spPr>
          <a:xfrm>
            <a:off x="4693811" y="1042129"/>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massif</a:t>
            </a:r>
          </a:p>
        </p:txBody>
      </p:sp>
      <p:sp>
        <p:nvSpPr>
          <p:cNvPr id="48" name="TextBox 47">
            <a:extLst>
              <a:ext uri="{FF2B5EF4-FFF2-40B4-BE49-F238E27FC236}">
                <a16:creationId xmlns:a16="http://schemas.microsoft.com/office/drawing/2014/main" id="{732C1FF0-E9D3-4722-9F3D-7CAC0A7AE166}"/>
              </a:ext>
            </a:extLst>
          </p:cNvPr>
          <p:cNvSpPr txBox="1"/>
          <p:nvPr/>
        </p:nvSpPr>
        <p:spPr>
          <a:xfrm>
            <a:off x="7674848" y="1014799"/>
            <a:ext cx="28734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sportives</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50" name="Google Shape;167;p2">
            <a:extLst>
              <a:ext uri="{FF2B5EF4-FFF2-40B4-BE49-F238E27FC236}">
                <a16:creationId xmlns:a16="http://schemas.microsoft.com/office/drawing/2014/main" id="{BDD71DF4-60B2-47EE-AC8A-2D504746FED0}"/>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1254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877FE-F3C4-4FE5-BF56-318F705D9434}"/>
              </a:ext>
            </a:extLst>
          </p:cNvPr>
          <p:cNvSpPr>
            <a:spLocks noGrp="1"/>
          </p:cNvSpPr>
          <p:nvPr>
            <p:ph type="title"/>
          </p:nvPr>
        </p:nvSpPr>
        <p:spPr>
          <a:xfrm>
            <a:off x="10747614" y="0"/>
            <a:ext cx="1444386" cy="204759"/>
          </a:xfrm>
        </p:spPr>
        <p:txBody>
          <a:bodyPr/>
          <a:lstStyle/>
          <a:p>
            <a:r>
              <a:rPr lang="en-GB" sz="1200" b="1" spc="-1" dirty="0">
                <a:solidFill>
                  <a:schemeClr val="bg1"/>
                </a:solidFill>
                <a:latin typeface="Century Gothic" panose="020B0502020202020204" pitchFamily="34" charset="0"/>
              </a:rPr>
              <a:t>handout</a:t>
            </a:r>
            <a:endParaRPr lang="en-GB" sz="1200" dirty="0">
              <a:solidFill>
                <a:schemeClr val="bg1"/>
              </a:solidFill>
            </a:endParaRPr>
          </a:p>
        </p:txBody>
      </p:sp>
      <p:sp>
        <p:nvSpPr>
          <p:cNvPr id="11" name="Rectangle 10">
            <a:extLst>
              <a:ext uri="{FF2B5EF4-FFF2-40B4-BE49-F238E27FC236}">
                <a16:creationId xmlns:a16="http://schemas.microsoft.com/office/drawing/2014/main" id="{DD856F0D-7628-4BA1-AA9B-6C9F55FA475C}"/>
              </a:ext>
            </a:extLst>
          </p:cNvPr>
          <p:cNvSpPr/>
          <p:nvPr/>
        </p:nvSpPr>
        <p:spPr>
          <a:xfrm>
            <a:off x="268800" y="1604530"/>
            <a:ext cx="4879670" cy="2219929"/>
          </a:xfrm>
          <a:prstGeom prst="rect">
            <a:avLst/>
          </a:prstGeom>
          <a:noFill/>
          <a:ln w="25400" cap="flat" cmpd="sng" algn="ctr">
            <a:solidFill>
              <a:srgbClr val="002060"/>
            </a:solidFill>
            <a:prstDash val="sysDo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12" name="TextBox 11">
            <a:extLst>
              <a:ext uri="{FF2B5EF4-FFF2-40B4-BE49-F238E27FC236}">
                <a16:creationId xmlns:a16="http://schemas.microsoft.com/office/drawing/2014/main" id="{1F3A4FE1-78AB-42E0-8716-2FD530822969}"/>
              </a:ext>
            </a:extLst>
          </p:cNvPr>
          <p:cNvSpPr txBox="1"/>
          <p:nvPr/>
        </p:nvSpPr>
        <p:spPr>
          <a:xfrm>
            <a:off x="268799" y="1604530"/>
            <a:ext cx="43781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Personne</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 [1]</a:t>
            </a:r>
          </a:p>
        </p:txBody>
      </p:sp>
      <p:graphicFrame>
        <p:nvGraphicFramePr>
          <p:cNvPr id="13" name="Table 5">
            <a:extLst>
              <a:ext uri="{FF2B5EF4-FFF2-40B4-BE49-F238E27FC236}">
                <a16:creationId xmlns:a16="http://schemas.microsoft.com/office/drawing/2014/main" id="{43C1EB0D-C719-4543-A5F5-9BEF81FA7327}"/>
              </a:ext>
            </a:extLst>
          </p:cNvPr>
          <p:cNvGraphicFramePr>
            <a:graphicFrameLocks noGrp="1"/>
          </p:cNvGraphicFramePr>
          <p:nvPr>
            <p:extLst>
              <p:ext uri="{D42A27DB-BD31-4B8C-83A1-F6EECF244321}">
                <p14:modId xmlns:p14="http://schemas.microsoft.com/office/powerpoint/2010/main" val="1611807724"/>
              </p:ext>
            </p:extLst>
          </p:nvPr>
        </p:nvGraphicFramePr>
        <p:xfrm>
          <a:off x="375147" y="2066195"/>
          <a:ext cx="4666975" cy="1584960"/>
        </p:xfrm>
        <a:graphic>
          <a:graphicData uri="http://schemas.openxmlformats.org/drawingml/2006/table">
            <a:tbl>
              <a:tblPr firstRow="1" bandRow="1"/>
              <a:tblGrid>
                <a:gridCol w="4666975">
                  <a:extLst>
                    <a:ext uri="{9D8B030D-6E8A-4147-A177-3AD203B41FA5}">
                      <a16:colId xmlns:a16="http://schemas.microsoft.com/office/drawing/2014/main" val="1114976388"/>
                    </a:ext>
                  </a:extLst>
                </a:gridCol>
              </a:tblGrid>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dirty="0" err="1">
                          <a:solidFill>
                            <a:srgbClr val="002060"/>
                          </a:solidFill>
                          <a:latin typeface="Century Gothic" panose="020B0502020202020204" pitchFamily="34" charset="0"/>
                        </a:rPr>
                        <a:t>Mirlande</a:t>
                      </a:r>
                      <a:r>
                        <a:rPr lang="en-GB" sz="2000" dirty="0">
                          <a:solidFill>
                            <a:srgbClr val="002060"/>
                          </a:solidFill>
                          <a:latin typeface="Century Gothic" panose="020B0502020202020204" pitchFamily="34" charset="0"/>
                        </a:rPr>
                        <a:t>…</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0751632"/>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dirty="0">
                          <a:solidFill>
                            <a:srgbClr val="002060"/>
                          </a:solidFill>
                          <a:latin typeface="Century Gothic" panose="020B0502020202020204" pitchFamily="34" charset="0"/>
                        </a:rPr>
                        <a:t>Elle </a:t>
                      </a:r>
                      <a:r>
                        <a:rPr lang="en-GB" sz="2000" dirty="0" err="1">
                          <a:solidFill>
                            <a:srgbClr val="002060"/>
                          </a:solidFill>
                          <a:latin typeface="Century Gothic" panose="020B0502020202020204" pitchFamily="34" charset="0"/>
                        </a:rPr>
                        <a:t>est</a:t>
                      </a:r>
                      <a:r>
                        <a:rPr lang="en-GB" sz="2000" dirty="0">
                          <a:solidFill>
                            <a:srgbClr val="002060"/>
                          </a:solidFill>
                          <a:latin typeface="Century Gothic" panose="020B0502020202020204" pitchFamily="34" charset="0"/>
                        </a:rPr>
                        <a:t>…</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3630875"/>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dirty="0">
                          <a:solidFill>
                            <a:srgbClr val="002060"/>
                          </a:solidFill>
                          <a:latin typeface="Century Gothic" panose="020B0502020202020204" pitchFamily="34" charset="0"/>
                        </a:rPr>
                        <a:t>Elle </a:t>
                      </a:r>
                      <a:r>
                        <a:rPr lang="en-GB" sz="2000" dirty="0" err="1">
                          <a:solidFill>
                            <a:srgbClr val="002060"/>
                          </a:solidFill>
                          <a:latin typeface="Century Gothic" panose="020B0502020202020204" pitchFamily="34" charset="0"/>
                        </a:rPr>
                        <a:t>chante</a:t>
                      </a:r>
                      <a:r>
                        <a:rPr lang="en-GB" sz="2000" dirty="0">
                          <a:solidFill>
                            <a:srgbClr val="002060"/>
                          </a:solidFill>
                          <a:latin typeface="Century Gothic" panose="020B0502020202020204" pitchFamily="34" charset="0"/>
                        </a:rPr>
                        <a:t> et…</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9035619"/>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dirty="0">
                          <a:solidFill>
                            <a:srgbClr val="002060"/>
                          </a:solidFill>
                          <a:latin typeface="Century Gothic" panose="020B0502020202020204" pitchFamily="34" charset="0"/>
                        </a:rPr>
                        <a:t>Elle </a:t>
                      </a:r>
                      <a:r>
                        <a:rPr lang="en-GB" sz="2000" dirty="0" err="1">
                          <a:solidFill>
                            <a:srgbClr val="002060"/>
                          </a:solidFill>
                          <a:latin typeface="Century Gothic" panose="020B0502020202020204" pitchFamily="34" charset="0"/>
                        </a:rPr>
                        <a:t>habite</a:t>
                      </a:r>
                      <a:r>
                        <a:rPr lang="en-GB" sz="2000" dirty="0">
                          <a:solidFill>
                            <a:srgbClr val="002060"/>
                          </a:solidFill>
                          <a:latin typeface="Century Gothic" panose="020B0502020202020204" pitchFamily="34" charset="0"/>
                        </a:rPr>
                        <a:t> …</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2254205"/>
                  </a:ext>
                </a:extLst>
              </a:tr>
            </a:tbl>
          </a:graphicData>
        </a:graphic>
      </p:graphicFrame>
      <p:graphicFrame>
        <p:nvGraphicFramePr>
          <p:cNvPr id="14" name="Table 5">
            <a:extLst>
              <a:ext uri="{FF2B5EF4-FFF2-40B4-BE49-F238E27FC236}">
                <a16:creationId xmlns:a16="http://schemas.microsoft.com/office/drawing/2014/main" id="{C3F97604-5106-4F5D-9C33-59029AF79CE7}"/>
              </a:ext>
            </a:extLst>
          </p:cNvPr>
          <p:cNvGraphicFramePr>
            <a:graphicFrameLocks noGrp="1"/>
          </p:cNvGraphicFramePr>
          <p:nvPr>
            <p:extLst>
              <p:ext uri="{D42A27DB-BD31-4B8C-83A1-F6EECF244321}">
                <p14:modId xmlns:p14="http://schemas.microsoft.com/office/powerpoint/2010/main" val="983664972"/>
              </p:ext>
            </p:extLst>
          </p:nvPr>
        </p:nvGraphicFramePr>
        <p:xfrm>
          <a:off x="385654" y="4553058"/>
          <a:ext cx="4666975" cy="1584960"/>
        </p:xfrm>
        <a:graphic>
          <a:graphicData uri="http://schemas.openxmlformats.org/drawingml/2006/table">
            <a:tbl>
              <a:tblPr firstRow="1" bandRow="1"/>
              <a:tblGrid>
                <a:gridCol w="4666975">
                  <a:extLst>
                    <a:ext uri="{9D8B030D-6E8A-4147-A177-3AD203B41FA5}">
                      <a16:colId xmlns:a16="http://schemas.microsoft.com/office/drawing/2014/main" val="1114976388"/>
                    </a:ext>
                  </a:extLst>
                </a:gridCol>
              </a:tblGrid>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dirty="0">
                          <a:solidFill>
                            <a:srgbClr val="002060"/>
                          </a:solidFill>
                          <a:latin typeface="Century Gothic" panose="020B0502020202020204" pitchFamily="34" charset="0"/>
                        </a:rPr>
                        <a:t>… les </a:t>
                      </a:r>
                      <a:r>
                        <a:rPr lang="en-GB" sz="2000" dirty="0" err="1">
                          <a:solidFill>
                            <a:srgbClr val="002060"/>
                          </a:solidFill>
                          <a:latin typeface="Century Gothic" panose="020B0502020202020204" pitchFamily="34" charset="0"/>
                        </a:rPr>
                        <a:t>dimanches</a:t>
                      </a:r>
                      <a:r>
                        <a:rPr lang="en-GB" sz="2000" dirty="0">
                          <a:solidFill>
                            <a:srgbClr val="002060"/>
                          </a:solidFill>
                          <a:latin typeface="Century Gothic" panose="020B0502020202020204" pitchFamily="34" charset="0"/>
                        </a:rPr>
                        <a:t>.</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0751632"/>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est</a:t>
                      </a:r>
                      <a:r>
                        <a:rPr lang="en-GB" sz="2000" dirty="0">
                          <a:solidFill>
                            <a:srgbClr val="002060"/>
                          </a:solidFill>
                          <a:latin typeface="Century Gothic" panose="020B0502020202020204" pitchFamily="34" charset="0"/>
                        </a:rPr>
                        <a:t> un </a:t>
                      </a:r>
                      <a:r>
                        <a:rPr lang="en-GB" sz="2000" dirty="0" err="1">
                          <a:solidFill>
                            <a:srgbClr val="002060"/>
                          </a:solidFill>
                          <a:latin typeface="Century Gothic" panose="020B0502020202020204" pitchFamily="34" charset="0"/>
                        </a:rPr>
                        <a:t>étudiant</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intéressant</a:t>
                      </a:r>
                      <a:r>
                        <a:rPr lang="en-GB" sz="2000" dirty="0">
                          <a:solidFill>
                            <a:srgbClr val="002060"/>
                          </a:solidFill>
                          <a:latin typeface="Century Gothic" panose="020B0502020202020204" pitchFamily="34" charset="0"/>
                        </a:rPr>
                        <a:t>.</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3630875"/>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dirty="0">
                          <a:solidFill>
                            <a:srgbClr val="002060"/>
                          </a:solidFill>
                          <a:latin typeface="Century Gothic" panose="020B0502020202020204" pitchFamily="34" charset="0"/>
                        </a:rPr>
                        <a:t>… à </a:t>
                      </a:r>
                      <a:r>
                        <a:rPr lang="en-GB" sz="2000" dirty="0" err="1">
                          <a:solidFill>
                            <a:srgbClr val="002060"/>
                          </a:solidFill>
                          <a:latin typeface="Century Gothic" panose="020B0502020202020204" pitchFamily="34" charset="0"/>
                        </a:rPr>
                        <a:t>Chambellan</a:t>
                      </a:r>
                      <a:r>
                        <a:rPr lang="en-GB" sz="2000" dirty="0">
                          <a:solidFill>
                            <a:srgbClr val="002060"/>
                          </a:solidFill>
                          <a:latin typeface="Century Gothic" panose="020B0502020202020204" pitchFamily="34" charset="0"/>
                        </a:rPr>
                        <a:t>.</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9035619"/>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français</a:t>
                      </a:r>
                      <a:r>
                        <a:rPr lang="en-GB" sz="2000" dirty="0">
                          <a:solidFill>
                            <a:srgbClr val="002060"/>
                          </a:solidFill>
                          <a:latin typeface="Century Gothic" panose="020B0502020202020204" pitchFamily="34" charset="0"/>
                        </a:rPr>
                        <a:t> et </a:t>
                      </a:r>
                      <a:r>
                        <a:rPr lang="en-GB" sz="2000" dirty="0" err="1">
                          <a:solidFill>
                            <a:srgbClr val="002060"/>
                          </a:solidFill>
                          <a:latin typeface="Century Gothic" panose="020B0502020202020204" pitchFamily="34" charset="0"/>
                        </a:rPr>
                        <a:t>en</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allemand</a:t>
                      </a:r>
                      <a:r>
                        <a:rPr lang="en-GB" sz="2000" dirty="0">
                          <a:solidFill>
                            <a:srgbClr val="002060"/>
                          </a:solidFill>
                          <a:latin typeface="Century Gothic" panose="020B0502020202020204" pitchFamily="34" charset="0"/>
                        </a:rPr>
                        <a:t>.</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2254205"/>
                  </a:ext>
                </a:extLst>
              </a:tr>
            </a:tbl>
          </a:graphicData>
        </a:graphic>
      </p:graphicFrame>
      <p:sp>
        <p:nvSpPr>
          <p:cNvPr id="16" name="Rectangle 15">
            <a:extLst>
              <a:ext uri="{FF2B5EF4-FFF2-40B4-BE49-F238E27FC236}">
                <a16:creationId xmlns:a16="http://schemas.microsoft.com/office/drawing/2014/main" id="{AE82EAF4-2092-4770-AA9D-1C195B386848}"/>
              </a:ext>
            </a:extLst>
          </p:cNvPr>
          <p:cNvSpPr/>
          <p:nvPr/>
        </p:nvSpPr>
        <p:spPr>
          <a:xfrm>
            <a:off x="6947693" y="1574550"/>
            <a:ext cx="4879670" cy="2219929"/>
          </a:xfrm>
          <a:prstGeom prst="rect">
            <a:avLst/>
          </a:prstGeom>
          <a:noFill/>
          <a:ln w="25400" cap="flat" cmpd="sng" algn="ctr">
            <a:solidFill>
              <a:srgbClr val="002060"/>
            </a:solidFill>
            <a:prstDash val="sysDo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17" name="TextBox 16">
            <a:extLst>
              <a:ext uri="{FF2B5EF4-FFF2-40B4-BE49-F238E27FC236}">
                <a16:creationId xmlns:a16="http://schemas.microsoft.com/office/drawing/2014/main" id="{359A0157-5BED-4887-8968-8AE10A979001}"/>
              </a:ext>
            </a:extLst>
          </p:cNvPr>
          <p:cNvSpPr txBox="1"/>
          <p:nvPr/>
        </p:nvSpPr>
        <p:spPr>
          <a:xfrm>
            <a:off x="6947692" y="1574550"/>
            <a:ext cx="28623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Personne</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B [1]</a:t>
            </a:r>
          </a:p>
        </p:txBody>
      </p:sp>
      <p:graphicFrame>
        <p:nvGraphicFramePr>
          <p:cNvPr id="18" name="Table 5">
            <a:extLst>
              <a:ext uri="{FF2B5EF4-FFF2-40B4-BE49-F238E27FC236}">
                <a16:creationId xmlns:a16="http://schemas.microsoft.com/office/drawing/2014/main" id="{90CDCAB5-6B59-449A-9173-E68AFFCD3912}"/>
              </a:ext>
            </a:extLst>
          </p:cNvPr>
          <p:cNvGraphicFramePr>
            <a:graphicFrameLocks noGrp="1"/>
          </p:cNvGraphicFramePr>
          <p:nvPr>
            <p:extLst>
              <p:ext uri="{D42A27DB-BD31-4B8C-83A1-F6EECF244321}">
                <p14:modId xmlns:p14="http://schemas.microsoft.com/office/powerpoint/2010/main" val="1535887378"/>
              </p:ext>
            </p:extLst>
          </p:nvPr>
        </p:nvGraphicFramePr>
        <p:xfrm>
          <a:off x="7054040" y="2036215"/>
          <a:ext cx="4666975" cy="1584960"/>
        </p:xfrm>
        <a:graphic>
          <a:graphicData uri="http://schemas.openxmlformats.org/drawingml/2006/table">
            <a:tbl>
              <a:tblPr firstRow="1" bandRow="1"/>
              <a:tblGrid>
                <a:gridCol w="4666975">
                  <a:extLst>
                    <a:ext uri="{9D8B030D-6E8A-4147-A177-3AD203B41FA5}">
                      <a16:colId xmlns:a16="http://schemas.microsoft.com/office/drawing/2014/main" val="1114976388"/>
                    </a:ext>
                  </a:extLst>
                </a:gridCol>
              </a:tblGrid>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elle</a:t>
                      </a:r>
                      <a:r>
                        <a:rPr lang="en-GB" sz="2000" dirty="0">
                          <a:solidFill>
                            <a:srgbClr val="002060"/>
                          </a:solidFill>
                          <a:latin typeface="Century Gothic" panose="020B0502020202020204" pitchFamily="34" charset="0"/>
                        </a:rPr>
                        <a:t> danse </a:t>
                      </a:r>
                      <a:r>
                        <a:rPr lang="en-GB" sz="2000" dirty="0" err="1">
                          <a:solidFill>
                            <a:srgbClr val="002060"/>
                          </a:solidFill>
                          <a:latin typeface="Century Gothic" panose="020B0502020202020204" pitchFamily="34" charset="0"/>
                        </a:rPr>
                        <a:t>souvent</a:t>
                      </a:r>
                      <a:r>
                        <a:rPr lang="en-GB" sz="2000" dirty="0">
                          <a:solidFill>
                            <a:srgbClr val="002060"/>
                          </a:solidFill>
                          <a:latin typeface="Century Gothic" panose="020B0502020202020204" pitchFamily="34" charset="0"/>
                        </a:rPr>
                        <a:t>.</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0751632"/>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dirty="0">
                          <a:solidFill>
                            <a:srgbClr val="002060"/>
                          </a:solidFill>
                          <a:latin typeface="Century Gothic" panose="020B0502020202020204" pitchFamily="34" charset="0"/>
                        </a:rPr>
                        <a:t>… à Grand-Boucan.</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3630875"/>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est</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grande</a:t>
                      </a:r>
                      <a:r>
                        <a:rPr lang="en-GB" sz="2000" dirty="0">
                          <a:solidFill>
                            <a:srgbClr val="002060"/>
                          </a:solidFill>
                          <a:latin typeface="Century Gothic" panose="020B0502020202020204" pitchFamily="34" charset="0"/>
                        </a:rPr>
                        <a:t>.</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9035619"/>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une</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étudiante</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indépendante</a:t>
                      </a:r>
                      <a:r>
                        <a:rPr lang="en-GB" sz="2000" dirty="0">
                          <a:solidFill>
                            <a:srgbClr val="002060"/>
                          </a:solidFill>
                          <a:latin typeface="Century Gothic" panose="020B0502020202020204" pitchFamily="34" charset="0"/>
                        </a:rPr>
                        <a:t>.</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2254205"/>
                  </a:ext>
                </a:extLst>
              </a:tr>
            </a:tbl>
          </a:graphicData>
        </a:graphic>
      </p:graphicFrame>
      <p:graphicFrame>
        <p:nvGraphicFramePr>
          <p:cNvPr id="19" name="Table 5">
            <a:extLst>
              <a:ext uri="{FF2B5EF4-FFF2-40B4-BE49-F238E27FC236}">
                <a16:creationId xmlns:a16="http://schemas.microsoft.com/office/drawing/2014/main" id="{6CA3F414-D43C-4574-98F4-623DFBF735A4}"/>
              </a:ext>
            </a:extLst>
          </p:cNvPr>
          <p:cNvGraphicFramePr>
            <a:graphicFrameLocks noGrp="1"/>
          </p:cNvGraphicFramePr>
          <p:nvPr>
            <p:extLst>
              <p:ext uri="{D42A27DB-BD31-4B8C-83A1-F6EECF244321}">
                <p14:modId xmlns:p14="http://schemas.microsoft.com/office/powerpoint/2010/main" val="995633665"/>
              </p:ext>
            </p:extLst>
          </p:nvPr>
        </p:nvGraphicFramePr>
        <p:xfrm>
          <a:off x="7104068" y="4515230"/>
          <a:ext cx="4666975" cy="1584960"/>
        </p:xfrm>
        <a:graphic>
          <a:graphicData uri="http://schemas.openxmlformats.org/drawingml/2006/table">
            <a:tbl>
              <a:tblPr firstRow="1" bandRow="1"/>
              <a:tblGrid>
                <a:gridCol w="4666975">
                  <a:extLst>
                    <a:ext uri="{9D8B030D-6E8A-4147-A177-3AD203B41FA5}">
                      <a16:colId xmlns:a16="http://schemas.microsoft.com/office/drawing/2014/main" val="1114976388"/>
                    </a:ext>
                  </a:extLst>
                </a:gridCol>
              </a:tblGrid>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dirty="0">
                          <a:solidFill>
                            <a:srgbClr val="002060"/>
                          </a:solidFill>
                          <a:latin typeface="Century Gothic" panose="020B0502020202020204" pitchFamily="34" charset="0"/>
                        </a:rPr>
                        <a:t>Jean...</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0751632"/>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dirty="0">
                          <a:solidFill>
                            <a:srgbClr val="002060"/>
                          </a:solidFill>
                          <a:latin typeface="Century Gothic" panose="020B0502020202020204" pitchFamily="34" charset="0"/>
                        </a:rPr>
                        <a:t>Il </a:t>
                      </a:r>
                      <a:r>
                        <a:rPr lang="en-GB" sz="2000" dirty="0" err="1">
                          <a:solidFill>
                            <a:srgbClr val="002060"/>
                          </a:solidFill>
                          <a:latin typeface="Century Gothic" panose="020B0502020202020204" pitchFamily="34" charset="0"/>
                        </a:rPr>
                        <a:t>chante</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en</a:t>
                      </a:r>
                      <a:r>
                        <a:rPr lang="en-GB" sz="2000" dirty="0">
                          <a:solidFill>
                            <a:srgbClr val="002060"/>
                          </a:solidFill>
                          <a:latin typeface="Century Gothic" panose="020B0502020202020204" pitchFamily="34" charset="0"/>
                        </a:rPr>
                        <a:t>...</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3630875"/>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dirty="0">
                          <a:solidFill>
                            <a:srgbClr val="002060"/>
                          </a:solidFill>
                          <a:latin typeface="Century Gothic" panose="020B0502020202020204" pitchFamily="34" charset="0"/>
                        </a:rPr>
                        <a:t>Il danse </a:t>
                      </a:r>
                      <a:r>
                        <a:rPr lang="en-GB" sz="2000" dirty="0" err="1">
                          <a:solidFill>
                            <a:srgbClr val="002060"/>
                          </a:solidFill>
                          <a:latin typeface="Century Gothic" panose="020B0502020202020204" pitchFamily="34" charset="0"/>
                        </a:rPr>
                        <a:t>souvent</a:t>
                      </a:r>
                      <a:r>
                        <a:rPr lang="en-GB" sz="2000" dirty="0">
                          <a:solidFill>
                            <a:srgbClr val="002060"/>
                          </a:solidFill>
                          <a:latin typeface="Century Gothic" panose="020B0502020202020204" pitchFamily="34" charset="0"/>
                        </a:rPr>
                        <a:t>...</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9035619"/>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dirty="0">
                          <a:solidFill>
                            <a:srgbClr val="002060"/>
                          </a:solidFill>
                          <a:latin typeface="Century Gothic" panose="020B0502020202020204" pitchFamily="34" charset="0"/>
                        </a:rPr>
                        <a:t>Il </a:t>
                      </a:r>
                      <a:r>
                        <a:rPr lang="en-GB" sz="2000" dirty="0" err="1">
                          <a:solidFill>
                            <a:srgbClr val="002060"/>
                          </a:solidFill>
                          <a:latin typeface="Century Gothic" panose="020B0502020202020204" pitchFamily="34" charset="0"/>
                        </a:rPr>
                        <a:t>habite</a:t>
                      </a:r>
                      <a:r>
                        <a:rPr lang="en-GB" sz="2000" dirty="0">
                          <a:solidFill>
                            <a:srgbClr val="002060"/>
                          </a:solidFill>
                          <a:latin typeface="Century Gothic" panose="020B0502020202020204" pitchFamily="34" charset="0"/>
                        </a:rPr>
                        <a:t>...</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2254205"/>
                  </a:ext>
                </a:extLst>
              </a:tr>
            </a:tbl>
          </a:graphicData>
        </a:graphic>
      </p:graphicFrame>
      <p:sp>
        <p:nvSpPr>
          <p:cNvPr id="20" name="TextBox 19">
            <a:extLst>
              <a:ext uri="{FF2B5EF4-FFF2-40B4-BE49-F238E27FC236}">
                <a16:creationId xmlns:a16="http://schemas.microsoft.com/office/drawing/2014/main" id="{63068A6A-E867-4242-8962-9F48B9780F8F}"/>
              </a:ext>
            </a:extLst>
          </p:cNvPr>
          <p:cNvSpPr txBox="1"/>
          <p:nvPr/>
        </p:nvSpPr>
        <p:spPr>
          <a:xfrm>
            <a:off x="6997720" y="4009367"/>
            <a:ext cx="28623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Personne</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B [2]</a:t>
            </a:r>
          </a:p>
        </p:txBody>
      </p:sp>
      <p:sp>
        <p:nvSpPr>
          <p:cNvPr id="28" name="TextBox 27">
            <a:extLst>
              <a:ext uri="{FF2B5EF4-FFF2-40B4-BE49-F238E27FC236}">
                <a16:creationId xmlns:a16="http://schemas.microsoft.com/office/drawing/2014/main" id="{3E10650A-71F5-41FE-9EDB-41FB68C8C74C}"/>
              </a:ext>
            </a:extLst>
          </p:cNvPr>
          <p:cNvSpPr txBox="1"/>
          <p:nvPr/>
        </p:nvSpPr>
        <p:spPr>
          <a:xfrm>
            <a:off x="222989" y="4026722"/>
            <a:ext cx="28623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Personne</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 [2]</a:t>
            </a:r>
          </a:p>
        </p:txBody>
      </p:sp>
      <p:sp>
        <p:nvSpPr>
          <p:cNvPr id="29" name="Rectangle 28">
            <a:extLst>
              <a:ext uri="{FF2B5EF4-FFF2-40B4-BE49-F238E27FC236}">
                <a16:creationId xmlns:a16="http://schemas.microsoft.com/office/drawing/2014/main" id="{5FD509FE-89EE-49A5-816B-C2609B8CC3DC}"/>
              </a:ext>
            </a:extLst>
          </p:cNvPr>
          <p:cNvSpPr/>
          <p:nvPr/>
        </p:nvSpPr>
        <p:spPr>
          <a:xfrm>
            <a:off x="6997721" y="4053565"/>
            <a:ext cx="4879670" cy="2219929"/>
          </a:xfrm>
          <a:prstGeom prst="rect">
            <a:avLst/>
          </a:prstGeom>
          <a:noFill/>
          <a:ln w="25400" cap="flat" cmpd="sng" algn="ctr">
            <a:solidFill>
              <a:srgbClr val="002060"/>
            </a:solidFill>
            <a:prstDash val="sysDo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73FBAE9D-CFDE-4249-9158-5DDB44D5DDFB}"/>
              </a:ext>
            </a:extLst>
          </p:cNvPr>
          <p:cNvSpPr/>
          <p:nvPr/>
        </p:nvSpPr>
        <p:spPr>
          <a:xfrm>
            <a:off x="268799" y="4067745"/>
            <a:ext cx="4879670" cy="2219929"/>
          </a:xfrm>
          <a:prstGeom prst="rect">
            <a:avLst/>
          </a:prstGeom>
          <a:noFill/>
          <a:ln w="25400" cap="flat" cmpd="sng" algn="ctr">
            <a:solidFill>
              <a:srgbClr val="002060"/>
            </a:solidFill>
            <a:prstDash val="sysDo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49" name="CustomShape 3">
            <a:extLst>
              <a:ext uri="{FF2B5EF4-FFF2-40B4-BE49-F238E27FC236}">
                <a16:creationId xmlns:a16="http://schemas.microsoft.com/office/drawing/2014/main" id="{4CFD4998-1097-4593-8C95-88F6F99CE0A7}"/>
              </a:ext>
            </a:extLst>
          </p:cNvPr>
          <p:cNvSpPr/>
          <p:nvPr/>
        </p:nvSpPr>
        <p:spPr>
          <a:xfrm>
            <a:off x="10538085" y="905449"/>
            <a:ext cx="1642875" cy="396360"/>
          </a:xfrm>
          <a:prstGeom prst="rect">
            <a:avLst/>
          </a:prstGeom>
          <a:solidFill>
            <a:srgbClr val="FF0066"/>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cs typeface="+mn-cs"/>
              </a:rPr>
              <a:t>prononcer</a:t>
            </a: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50" name="Google Shape;164;p2" descr="Speech Icon, Voice, Talking, Audio, Speech">
            <a:extLst>
              <a:ext uri="{FF2B5EF4-FFF2-40B4-BE49-F238E27FC236}">
                <a16:creationId xmlns:a16="http://schemas.microsoft.com/office/drawing/2014/main" id="{FCAE9FC7-DBC8-4EAF-BBA8-A6815B690B63}"/>
              </a:ext>
            </a:extLst>
          </p:cNvPr>
          <p:cNvPicPr preferRelativeResize="0"/>
          <p:nvPr/>
        </p:nvPicPr>
        <p:blipFill rotWithShape="1">
          <a:blip r:embed="rId3">
            <a:alphaModFix/>
          </a:blip>
          <a:srcRect/>
          <a:stretch/>
        </p:blipFill>
        <p:spPr>
          <a:xfrm>
            <a:off x="11332931" y="91194"/>
            <a:ext cx="776168" cy="776168"/>
          </a:xfrm>
          <a:prstGeom prst="rect">
            <a:avLst/>
          </a:prstGeom>
          <a:noFill/>
          <a:ln>
            <a:noFill/>
          </a:ln>
        </p:spPr>
      </p:pic>
      <p:sp>
        <p:nvSpPr>
          <p:cNvPr id="5" name="Rectangle 4">
            <a:extLst>
              <a:ext uri="{FF2B5EF4-FFF2-40B4-BE49-F238E27FC236}">
                <a16:creationId xmlns:a16="http://schemas.microsoft.com/office/drawing/2014/main" id="{F436A9C8-298F-46D1-BF06-CEAE672DB6DC}"/>
              </a:ext>
            </a:extLst>
          </p:cNvPr>
          <p:cNvSpPr/>
          <p:nvPr/>
        </p:nvSpPr>
        <p:spPr>
          <a:xfrm>
            <a:off x="193009" y="1484026"/>
            <a:ext cx="5021319" cy="493936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580B7790-7E3C-495E-A7E1-90BB5D845811}"/>
              </a:ext>
            </a:extLst>
          </p:cNvPr>
          <p:cNvSpPr/>
          <p:nvPr/>
        </p:nvSpPr>
        <p:spPr>
          <a:xfrm>
            <a:off x="6901881" y="1492213"/>
            <a:ext cx="5021319" cy="493936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0250465"/>
      </p:ext>
    </p:extLst>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2430</TotalTime>
  <Words>2444</Words>
  <Application>Microsoft Office PowerPoint</Application>
  <PresentationFormat>Widescreen</PresentationFormat>
  <Paragraphs>421</Paragraphs>
  <Slides>12</Slides>
  <Notes>12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12</vt:i4>
      </vt:variant>
    </vt:vector>
  </HeadingPairs>
  <TitlesOfParts>
    <vt:vector size="24" baseType="lpstr">
      <vt:lpstr>Arial</vt:lpstr>
      <vt:lpstr>Calibri</vt:lpstr>
      <vt:lpstr>Century Gothic</vt:lpstr>
      <vt:lpstr>Eras Demi ITC</vt:lpstr>
      <vt:lpstr>Georgia</vt:lpstr>
      <vt:lpstr>Modern Love</vt:lpstr>
      <vt:lpstr>Segoe Print</vt:lpstr>
      <vt:lpstr>Symbol</vt:lpstr>
      <vt:lpstr>Wingdings</vt:lpstr>
      <vt:lpstr>1_Office Theme</vt:lpstr>
      <vt:lpstr>2_Office Theme</vt:lpstr>
      <vt:lpstr>Office Theme</vt:lpstr>
      <vt:lpstr>Describing me and others </vt:lpstr>
      <vt:lpstr>Follow up 1: [an|en]</vt:lpstr>
      <vt:lpstr>Follow up 2:</vt:lpstr>
      <vt:lpstr>Follow up 3:</vt:lpstr>
      <vt:lpstr>Follow up 4:</vt:lpstr>
      <vt:lpstr>Follow up 5: </vt:lpstr>
      <vt:lpstr>vocabulaire</vt:lpstr>
      <vt:lpstr>vocabulaire</vt:lpstr>
      <vt:lpstr>handout</vt:lpstr>
      <vt:lpstr>handout</vt:lpstr>
      <vt:lpstr>vocabulaire</vt:lpstr>
      <vt:lpstr>vocabulaire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59</cp:revision>
  <dcterms:created xsi:type="dcterms:W3CDTF">2021-06-12T06:20:35Z</dcterms:created>
  <dcterms:modified xsi:type="dcterms:W3CDTF">2023-07-07T10:01:25Z</dcterms:modified>
</cp:coreProperties>
</file>