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43" r:id="rId2"/>
    <p:sldId id="553" r:id="rId3"/>
    <p:sldId id="619" r:id="rId4"/>
    <p:sldId id="620" r:id="rId5"/>
    <p:sldId id="621" r:id="rId6"/>
    <p:sldId id="557" r:id="rId7"/>
    <p:sldId id="628" r:id="rId8"/>
    <p:sldId id="629" r:id="rId9"/>
    <p:sldId id="609" r:id="rId10"/>
    <p:sldId id="610" r:id="rId11"/>
    <p:sldId id="611" r:id="rId12"/>
    <p:sldId id="612" r:id="rId13"/>
    <p:sldId id="630" r:id="rId14"/>
    <p:sldId id="600" r:id="rId15"/>
    <p:sldId id="601" r:id="rId16"/>
    <p:sldId id="631" r:id="rId17"/>
    <p:sldId id="633" r:id="rId18"/>
    <p:sldId id="634" r:id="rId19"/>
    <p:sldId id="635" r:id="rId20"/>
    <p:sldId id="636" r:id="rId21"/>
    <p:sldId id="6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CD"/>
    <a:srgbClr val="1D9A78"/>
    <a:srgbClr val="FF0066"/>
    <a:srgbClr val="195869"/>
    <a:srgbClr val="EFF9FB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50764" autoAdjust="0"/>
  </p:normalViewPr>
  <p:slideViewPr>
    <p:cSldViewPr snapToGrid="0">
      <p:cViewPr varScale="1">
        <p:scale>
          <a:sx n="40" d="100"/>
          <a:sy n="40" d="100"/>
        </p:scale>
        <p:origin x="2107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liaison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ont [8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ils [13] elles [38] bâtiment [1952] café [1886]  cinéma [1623] école [477] église [1782] hôtel [1774] magasin [1738] musée [2216] parc [1240] pont [1889] poste [489]  rue [598]  université [1192]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beau belle [393] bon bonne [94] mauvais [274] nouveau nouvelle [52] vieux vieille [671]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avoir [8] j’ai [8] quoi [297] un [3] une [3]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café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cinéma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[1623]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hôtel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[1774]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poste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[489] école [477] très [66]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utile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[1003] différent [350] idéal [1429] important [215] indépendant [954] moderne [1239] propre [237] sale [2906] 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sommes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[5]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nous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[31]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allemand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[844]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espagnol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[1666] amusant [4695] calme [1731] différent [350] difficile [296] facile [822] important [215] indépendant [954] jeune [152]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malade [1066] méchant [3184] prudent [1529] seul [102]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Elles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r>
              <a:rPr lang="en-GB" sz="1200" b="0" strike="noStrike" spc="-1" dirty="0">
                <a:latin typeface="Arial"/>
              </a:rPr>
              <a:t> des rues.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331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poste.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0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hôtels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950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</a:t>
            </a:r>
            <a:r>
              <a:rPr lang="en-US" b="0" dirty="0" err="1"/>
              <a:t>avons</a:t>
            </a:r>
            <a:r>
              <a:rPr lang="en-US" b="0" dirty="0"/>
              <a:t> and </a:t>
            </a:r>
            <a:r>
              <a:rPr lang="en-US" b="0" dirty="0" err="1"/>
              <a:t>ont</a:t>
            </a:r>
            <a:r>
              <a:rPr lang="en-US" b="0" dirty="0"/>
              <a:t>, and previously taught nouns and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if they hear the verb form for ‘we have’ or ‘they have’.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again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un </a:t>
            </a:r>
            <a:r>
              <a:rPr lang="en-US" b="0" dirty="0" err="1"/>
              <a:t>musée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un parc.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un </a:t>
            </a:r>
            <a:r>
              <a:rPr lang="en-US" b="0" dirty="0" err="1"/>
              <a:t>cinéma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un </a:t>
            </a:r>
            <a:r>
              <a:rPr lang="en-US" b="0" dirty="0" err="1"/>
              <a:t>marché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</a:t>
            </a:r>
            <a:r>
              <a:rPr lang="en-US" b="0" dirty="0" err="1"/>
              <a:t>église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beaucoup de cafés !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 2: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Nous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avons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musée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ont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parc.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ont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cinéma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Nous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avons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marché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Nous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avons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église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ont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beaucoup de cafés !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b="0" dirty="0"/>
          </a:p>
          <a:p>
            <a:endParaRPr lang="en-GB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45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the rule pupils know about French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7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introduce some adjectives that go before the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380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four new irregular adjectives for this week, in masculine and feminine forms.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play number 1. Then play number 2.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1 A or B and 2 A or B.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the written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three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belle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beau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337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nouvelle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nouveau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106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vieux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vieille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97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bon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bonne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44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 (4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previously taught vocabulary and to introduce three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start the timer.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try in pairs to name the three words in French before the timer runs 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words from pupils, then click to reveal the full written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If desired, click on the picture to hear the words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Continue for the next three slides.</a:t>
            </a:r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café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cinéma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bâtiment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3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feminine and masculine forms of new and previously taught prenominal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which noun they are describing, based on the adjective form (and gender of the noun).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Click again to bring up a 2</a:t>
            </a:r>
            <a:r>
              <a:rPr lang="en-US" b="0" baseline="30000" dirty="0"/>
              <a:t>nd</a:t>
            </a:r>
            <a:r>
              <a:rPr lang="en-US" b="0" dirty="0"/>
              <a:t> set of audio buttons. Pupils listen again – this time to the full sentences -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 1: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petit.  (poste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nouveau. 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hôtel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université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mauvaise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magasin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école)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grand.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église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cinéma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(musée | poste)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est belle. (rue | parc)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pont est petit.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hôtel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 nouveau.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L’école est mauvaise.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cinéma est grand.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poste est vieille.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rue est belle.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198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école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hôtel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église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4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magasin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parc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musée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65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poste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rue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pont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815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the 3</a:t>
            </a:r>
            <a:r>
              <a:rPr lang="en-GB" b="0" baseline="30000" dirty="0"/>
              <a:t>rd</a:t>
            </a:r>
            <a:r>
              <a:rPr lang="en-GB" b="0" dirty="0"/>
              <a:t> person plural forms of </a:t>
            </a:r>
            <a:r>
              <a:rPr lang="en-GB" b="0" i="1" dirty="0" err="1"/>
              <a:t>avoir</a:t>
            </a:r>
            <a:r>
              <a:rPr lang="en-GB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SFC ‘s’ before a consonant and t-liaison before a vowel in sentences with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avez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plural indefinite articles.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the audio button to hear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repeat. </a:t>
            </a:r>
            <a:r>
              <a:rPr lang="en-GB" i="0" baseline="0" dirty="0"/>
              <a:t>Highlight that </a:t>
            </a:r>
            <a:r>
              <a:rPr lang="en-GB" i="1" baseline="0" dirty="0" err="1"/>
              <a:t>elles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English meaning and click to reveal English and picture.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five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elles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ils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4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Ils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églises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3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6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7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31.gif"/><Relationship Id="rId18" Type="http://schemas.openxmlformats.org/officeDocument/2006/relationships/audio" Target="../media/audio16.wav"/><Relationship Id="rId3" Type="http://schemas.openxmlformats.org/officeDocument/2006/relationships/image" Target="../media/image28.png"/><Relationship Id="rId21" Type="http://schemas.openxmlformats.org/officeDocument/2006/relationships/audio" Target="../media/audio19.wav"/><Relationship Id="rId7" Type="http://schemas.openxmlformats.org/officeDocument/2006/relationships/audio" Target="../media/audio10.wav"/><Relationship Id="rId12" Type="http://schemas.openxmlformats.org/officeDocument/2006/relationships/image" Target="../media/image30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6.png"/><Relationship Id="rId20" Type="http://schemas.openxmlformats.org/officeDocument/2006/relationships/audio" Target="../media/audio1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24" Type="http://schemas.openxmlformats.org/officeDocument/2006/relationships/audio" Target="../media/audio22.wav"/><Relationship Id="rId5" Type="http://schemas.openxmlformats.org/officeDocument/2006/relationships/audio" Target="../media/audio8.wav"/><Relationship Id="rId15" Type="http://schemas.openxmlformats.org/officeDocument/2006/relationships/audio" Target="../media/audio15.wav"/><Relationship Id="rId23" Type="http://schemas.openxmlformats.org/officeDocument/2006/relationships/audio" Target="../media/audio21.wav"/><Relationship Id="rId10" Type="http://schemas.openxmlformats.org/officeDocument/2006/relationships/audio" Target="../media/audio13.wav"/><Relationship Id="rId19" Type="http://schemas.openxmlformats.org/officeDocument/2006/relationships/audio" Target="../media/audio17.wav"/><Relationship Id="rId4" Type="http://schemas.openxmlformats.org/officeDocument/2006/relationships/image" Target="../media/image29.png"/><Relationship Id="rId9" Type="http://schemas.openxmlformats.org/officeDocument/2006/relationships/audio" Target="../media/audio12.wav"/><Relationship Id="rId14" Type="http://schemas.openxmlformats.org/officeDocument/2006/relationships/image" Target="../media/image32.gif"/><Relationship Id="rId22" Type="http://schemas.openxmlformats.org/officeDocument/2006/relationships/audio" Target="../media/audio2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audio" Target="../media/audio25.wav"/><Relationship Id="rId5" Type="http://schemas.openxmlformats.org/officeDocument/2006/relationships/audio" Target="../media/audio23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audio" Target="../media/audio25.wav"/><Relationship Id="rId5" Type="http://schemas.openxmlformats.org/officeDocument/2006/relationships/audio" Target="../media/audio26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11" Type="http://schemas.openxmlformats.org/officeDocument/2006/relationships/audio" Target="../media/audio25.wav"/><Relationship Id="rId5" Type="http://schemas.openxmlformats.org/officeDocument/2006/relationships/audio" Target="../media/audio28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audio" Target="../media/audio25.wav"/><Relationship Id="rId5" Type="http://schemas.openxmlformats.org/officeDocument/2006/relationships/audio" Target="../media/audio30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40.wav"/><Relationship Id="rId1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audio" Target="../media/audio35.wav"/><Relationship Id="rId12" Type="http://schemas.openxmlformats.org/officeDocument/2006/relationships/audio" Target="../media/audio39.wav"/><Relationship Id="rId17" Type="http://schemas.openxmlformats.org/officeDocument/2006/relationships/audio" Target="../media/audio44.wav"/><Relationship Id="rId2" Type="http://schemas.openxmlformats.org/officeDocument/2006/relationships/notesSlide" Target="../notesSlides/notesSlide20.xml"/><Relationship Id="rId16" Type="http://schemas.openxmlformats.org/officeDocument/2006/relationships/audio" Target="../media/audio43.wav"/><Relationship Id="rId20" Type="http://schemas.openxmlformats.org/officeDocument/2006/relationships/audio" Target="../media/audio4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audio" Target="../media/audio38.wav"/><Relationship Id="rId5" Type="http://schemas.openxmlformats.org/officeDocument/2006/relationships/audio" Target="../media/audio33.wav"/><Relationship Id="rId15" Type="http://schemas.openxmlformats.org/officeDocument/2006/relationships/audio" Target="../media/audio42.wav"/><Relationship Id="rId10" Type="http://schemas.openxmlformats.org/officeDocument/2006/relationships/image" Target="../media/image29.png"/><Relationship Id="rId19" Type="http://schemas.openxmlformats.org/officeDocument/2006/relationships/image" Target="../media/image27.svg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audio" Target="../media/audio4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011E07A-A542-480E-AFD8-EC42062C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84" y="2498982"/>
            <a:ext cx="8145316" cy="4359018"/>
          </a:xfrm>
          <a:prstGeom prst="rect">
            <a:avLst/>
          </a:prstGeom>
        </p:spPr>
      </p:pic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449092" y="2912771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04672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« avoir » </a:t>
            </a: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Ils / elles ont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prenominal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adjective agreement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liaison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77" y="41921"/>
            <a:ext cx="3798051" cy="3256123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B566E19-FA3D-469C-A143-22E123FB81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568D7-8B77-4060-8F1D-FFE70429FE1D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10.1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lang="en-GB" sz="7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rues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149278" y="3434661"/>
            <a:ext cx="789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have some streets.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699479" y="2741261"/>
            <a:ext cx="1171049" cy="799896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9E67839-F70B-47EB-91D2-6C17227062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96" y="4606953"/>
            <a:ext cx="2784940" cy="1961486"/>
          </a:xfrm>
          <a:prstGeom prst="rect">
            <a:avLst/>
          </a:prstGeom>
        </p:spPr>
      </p:pic>
      <p:pic>
        <p:nvPicPr>
          <p:cNvPr id="18" name="Picture 4" descr="Ciudad, La Carretera, Comunidad Local">
            <a:extLst>
              <a:ext uri="{FF2B5EF4-FFF2-40B4-BE49-F238E27FC236}">
                <a16:creationId xmlns:a16="http://schemas.microsoft.com/office/drawing/2014/main" id="{B0EAE620-7835-4400-869B-96D4096B3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6176484" y="5336165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iudad, La Carretera, Comunidad Local">
            <a:extLst>
              <a:ext uri="{FF2B5EF4-FFF2-40B4-BE49-F238E27FC236}">
                <a16:creationId xmlns:a16="http://schemas.microsoft.com/office/drawing/2014/main" id="{2C7627F5-C1C3-4B06-9CE5-FF6275713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7114496" y="4488231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iudad, La Carretera, Comunidad Local">
            <a:extLst>
              <a:ext uri="{FF2B5EF4-FFF2-40B4-BE49-F238E27FC236}">
                <a16:creationId xmlns:a16="http://schemas.microsoft.com/office/drawing/2014/main" id="{8725FEDF-99F1-4843-A122-8A5448565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9285371" y="5347495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6995ECB2-691F-4EDB-B61A-36322365A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772B2134-91DB-4B78-B4BD-65C12BD6A340}"/>
              </a:ext>
            </a:extLst>
          </p:cNvPr>
          <p:cNvSpPr/>
          <p:nvPr/>
        </p:nvSpPr>
        <p:spPr>
          <a:xfrm>
            <a:off x="1055079" y="286132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DEA07142-E0E1-41DD-993C-695FD297B99F}"/>
              </a:ext>
            </a:extLst>
          </p:cNvPr>
          <p:cNvSpPr/>
          <p:nvPr/>
        </p:nvSpPr>
        <p:spPr>
          <a:xfrm>
            <a:off x="1080366" y="259280"/>
            <a:ext cx="2844620" cy="5588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87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11.1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95924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268869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poste.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289648" y="3325804"/>
            <a:ext cx="6960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a post office.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950506" y="2064648"/>
            <a:ext cx="1171049" cy="799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2AD49-5DF7-4ED5-82AF-736C8148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9382" y="4453280"/>
            <a:ext cx="2182151" cy="1765769"/>
          </a:xfrm>
          <a:prstGeom prst="rect">
            <a:avLst/>
          </a:prstGeom>
        </p:spPr>
      </p:pic>
      <p:sp>
        <p:nvSpPr>
          <p:cNvPr id="15" name="Oval Callout 13">
            <a:extLst>
              <a:ext uri="{FF2B5EF4-FFF2-40B4-BE49-F238E27FC236}">
                <a16:creationId xmlns:a16="http://schemas.microsoft.com/office/drawing/2014/main" id="{A94C2E62-409F-4641-9B70-D582FDE9259B}"/>
              </a:ext>
            </a:extLst>
          </p:cNvPr>
          <p:cNvSpPr/>
          <p:nvPr/>
        </p:nvSpPr>
        <p:spPr>
          <a:xfrm>
            <a:off x="4134117" y="-38212"/>
            <a:ext cx="2691685" cy="1597121"/>
          </a:xfrm>
          <a:prstGeom prst="wedgeEllipseCallout">
            <a:avLst>
              <a:gd name="adj1" fmla="val 38548"/>
              <a:gd name="adj2" fmla="val 5973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EEAE650A-79C6-42C4-834D-92519BF1330C}"/>
              </a:ext>
            </a:extLst>
          </p:cNvPr>
          <p:cNvSpPr/>
          <p:nvPr/>
        </p:nvSpPr>
        <p:spPr>
          <a:xfrm>
            <a:off x="4130457" y="378379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can liaise here, too.  It is optional liaison.</a:t>
            </a:r>
          </a:p>
        </p:txBody>
      </p:sp>
      <p:pic>
        <p:nvPicPr>
          <p:cNvPr id="19" name="Picture 1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2F98F66-8DAA-4511-8F28-C3FFB9B84A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5952617" y="4941889"/>
            <a:ext cx="2375888" cy="1277160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804253C5-1359-4DCB-9B9B-5BBEE683F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21" name="Speech Bubble: Rectangle with Corners Rounded 20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99E21345-E5E0-4DFB-A073-0E41E26903BD}"/>
              </a:ext>
            </a:extLst>
          </p:cNvPr>
          <p:cNvSpPr/>
          <p:nvPr/>
        </p:nvSpPr>
        <p:spPr>
          <a:xfrm>
            <a:off x="1064720" y="218198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214138B3-224D-4407-A097-37264FF54176}"/>
              </a:ext>
            </a:extLst>
          </p:cNvPr>
          <p:cNvSpPr/>
          <p:nvPr/>
        </p:nvSpPr>
        <p:spPr>
          <a:xfrm>
            <a:off x="1080365" y="259281"/>
            <a:ext cx="2854262" cy="37967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43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5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12.1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15236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hô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tels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1789643" y="3495352"/>
            <a:ext cx="919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some hotels.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923972" y="2741260"/>
            <a:ext cx="1171049" cy="799896"/>
          </a:xfrm>
          <a:prstGeom prst="rect">
            <a:avLst/>
          </a:prstGeom>
        </p:spPr>
      </p:pic>
      <p:pic>
        <p:nvPicPr>
          <p:cNvPr id="18" name="Graphic 17" descr="Line arrow Rotate left">
            <a:extLst>
              <a:ext uri="{FF2B5EF4-FFF2-40B4-BE49-F238E27FC236}">
                <a16:creationId xmlns:a16="http://schemas.microsoft.com/office/drawing/2014/main" id="{525B9CEB-778D-451D-9A4A-351B0C3B2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7603244" y="2694294"/>
            <a:ext cx="1669251" cy="799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9C451E-2DB1-4B65-A266-4324C07FFA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539" y="4416253"/>
            <a:ext cx="2182151" cy="1765769"/>
          </a:xfrm>
          <a:prstGeom prst="rect">
            <a:avLst/>
          </a:prstGeom>
        </p:spPr>
      </p:pic>
      <p:sp>
        <p:nvSpPr>
          <p:cNvPr id="21" name="Oval Callout 13">
            <a:extLst>
              <a:ext uri="{FF2B5EF4-FFF2-40B4-BE49-F238E27FC236}">
                <a16:creationId xmlns:a16="http://schemas.microsoft.com/office/drawing/2014/main" id="{C1CCA6F3-2E71-4EF2-B436-D22AC116AB55}"/>
              </a:ext>
            </a:extLst>
          </p:cNvPr>
          <p:cNvSpPr/>
          <p:nvPr/>
        </p:nvSpPr>
        <p:spPr>
          <a:xfrm>
            <a:off x="6389352" y="326570"/>
            <a:ext cx="2691685" cy="1597121"/>
          </a:xfrm>
          <a:prstGeom prst="wedgeEllipseCallout">
            <a:avLst>
              <a:gd name="adj1" fmla="val 38548"/>
              <a:gd name="adj2" fmla="val 5973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035820DC-1E81-4188-95D1-2ECF3B48D207}"/>
              </a:ext>
            </a:extLst>
          </p:cNvPr>
          <p:cNvSpPr/>
          <p:nvPr/>
        </p:nvSpPr>
        <p:spPr>
          <a:xfrm>
            <a:off x="6402691" y="700058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 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There is a liaison after silent ‘h’, too.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Picture 23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517254FF-C49A-490E-BC7B-BE9EB7A58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45" y="4264793"/>
            <a:ext cx="1901241" cy="2278640"/>
          </a:xfrm>
          <a:prstGeom prst="rect">
            <a:avLst/>
          </a:prstGeom>
        </p:spPr>
      </p:pic>
      <p:pic>
        <p:nvPicPr>
          <p:cNvPr id="25" name="Picture 24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96524198-1B40-439B-8B63-B10431697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74" y="4263934"/>
            <a:ext cx="1901241" cy="2278640"/>
          </a:xfrm>
          <a:prstGeom prst="rect">
            <a:avLst/>
          </a:prstGeom>
        </p:spPr>
      </p:pic>
      <p:pic>
        <p:nvPicPr>
          <p:cNvPr id="26" name="Picture 25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11A1D047-7A50-453E-A529-3CD79BB64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03" y="4263075"/>
            <a:ext cx="1901241" cy="2278640"/>
          </a:xfrm>
          <a:prstGeom prst="rect">
            <a:avLst/>
          </a:prstGeom>
        </p:spPr>
      </p:pic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25FE7BF-8988-4A8D-8A64-96F7C3C1E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990CC8BE-C584-4420-8A00-7A1A4F9A6ABF}"/>
              </a:ext>
            </a:extLst>
          </p:cNvPr>
          <p:cNvSpPr/>
          <p:nvPr/>
        </p:nvSpPr>
        <p:spPr>
          <a:xfrm>
            <a:off x="1055775" y="286468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3908FDCA-5B09-4F89-B3E6-B6FA8D5A61FD}"/>
              </a:ext>
            </a:extLst>
          </p:cNvPr>
          <p:cNvSpPr/>
          <p:nvPr/>
        </p:nvSpPr>
        <p:spPr>
          <a:xfrm>
            <a:off x="1080366" y="259280"/>
            <a:ext cx="2899284" cy="5783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2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1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5464192" y="2127800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??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museum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park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market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church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lots of cafés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251086" y="2107240"/>
          <a:ext cx="5003085" cy="4139758"/>
        </p:xfrm>
        <a:graphic>
          <a:graphicData uri="http://schemas.openxmlformats.org/drawingml/2006/table">
            <a:tbl>
              <a:tblPr/>
              <a:tblGrid>
                <a:gridCol w="61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490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they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320828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T1_W11_13.4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28616" y="32860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T1_W11_13.5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28616" y="377781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T1_W11_13.6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28616" y="425156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T1_W11_13.7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28616" y="473521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T1_W11_13.8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28616" y="52588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T1_W11_13.9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28616" y="57949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1" name="T1_W11_13.1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0" y="75913"/>
            <a:ext cx="1034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Jean-Michel compare avec la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classe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de Pierre.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5635810" y="325103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3" name="Google Shape;248;p34">
            <a:extLst>
              <a:ext uri="{FF2B5EF4-FFF2-40B4-BE49-F238E27FC236}">
                <a16:creationId xmlns:a16="http://schemas.microsoft.com/office/drawing/2014/main" id="{1DFD7BE0-A7D5-4FA2-9065-B6779414D0C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69242" y="364739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4" name="Google Shape;248;p34">
            <a:extLst>
              <a:ext uri="{FF2B5EF4-FFF2-40B4-BE49-F238E27FC236}">
                <a16:creationId xmlns:a16="http://schemas.microsoft.com/office/drawing/2014/main" id="{5AE2F819-397E-4C3B-9840-CBD91AC40C3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9760" y="417777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8;p34">
            <a:extLst>
              <a:ext uri="{FF2B5EF4-FFF2-40B4-BE49-F238E27FC236}">
                <a16:creationId xmlns:a16="http://schemas.microsoft.com/office/drawing/2014/main" id="{34CC9384-9334-4488-BA89-728C9CF2D8E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468769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8;p34">
            <a:extLst>
              <a:ext uri="{FF2B5EF4-FFF2-40B4-BE49-F238E27FC236}">
                <a16:creationId xmlns:a16="http://schemas.microsoft.com/office/drawing/2014/main" id="{C74AB743-13EC-4813-B015-1493F4D9AC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33152" y="525887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8;p34">
            <a:extLst>
              <a:ext uri="{FF2B5EF4-FFF2-40B4-BE49-F238E27FC236}">
                <a16:creationId xmlns:a16="http://schemas.microsoft.com/office/drawing/2014/main" id="{D8D90DFD-44A1-4D7C-8694-10D1ABEFB38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0337" y="573333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5635810" y="379031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5617959" y="4284816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5617958" y="4793476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5617957" y="5336974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5635810" y="5824616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F68ED4-47C9-444B-9FF9-AB8DA634B948}"/>
              </a:ext>
            </a:extLst>
          </p:cNvPr>
          <p:cNvGrpSpPr/>
          <p:nvPr/>
        </p:nvGrpSpPr>
        <p:grpSpPr>
          <a:xfrm>
            <a:off x="251085" y="1087222"/>
            <a:ext cx="1560461" cy="964258"/>
            <a:chOff x="-1650070" y="298713"/>
            <a:chExt cx="1685597" cy="952086"/>
          </a:xfrm>
        </p:grpSpPr>
        <p:pic>
          <p:nvPicPr>
            <p:cNvPr id="32" name="Picture 2" descr="Free vector graphics of Blank profile picture">
              <a:extLst>
                <a:ext uri="{FF2B5EF4-FFF2-40B4-BE49-F238E27FC236}">
                  <a16:creationId xmlns:a16="http://schemas.microsoft.com/office/drawing/2014/main" id="{F9149520-2E0B-4D64-A03B-60C5BD059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vector graphics of Blank profile picture">
              <a:extLst>
                <a:ext uri="{FF2B5EF4-FFF2-40B4-BE49-F238E27FC236}">
                  <a16:creationId xmlns:a16="http://schemas.microsoft.com/office/drawing/2014/main" id="{943A2E70-63F6-4F56-8165-992C7E826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5B3646-E7D6-4054-A6B7-106DD027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0536229-4F89-4CC8-9C8D-B16C0F1FF7B9}"/>
              </a:ext>
            </a:extLst>
          </p:cNvPr>
          <p:cNvGrpSpPr/>
          <p:nvPr/>
        </p:nvGrpSpPr>
        <p:grpSpPr>
          <a:xfrm>
            <a:off x="10223115" y="2223477"/>
            <a:ext cx="1681122" cy="1020279"/>
            <a:chOff x="3141053" y="1732934"/>
            <a:chExt cx="916802" cy="494507"/>
          </a:xfrm>
        </p:grpSpPr>
        <p:pic>
          <p:nvPicPr>
            <p:cNvPr id="43" name="Picture 2" descr="Free vector graphics of Blank profile picture">
              <a:extLst>
                <a:ext uri="{FF2B5EF4-FFF2-40B4-BE49-F238E27FC236}">
                  <a16:creationId xmlns:a16="http://schemas.microsoft.com/office/drawing/2014/main" id="{69D4B2E5-6DA9-4618-B679-455BF6C18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012" y="1732934"/>
              <a:ext cx="517843" cy="494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Free vector graphics of Blank profile picture">
              <a:extLst>
                <a:ext uri="{FF2B5EF4-FFF2-40B4-BE49-F238E27FC236}">
                  <a16:creationId xmlns:a16="http://schemas.microsoft.com/office/drawing/2014/main" id="{09A34A23-7ED6-4B93-ADE4-E4B6F8363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53" y="1732934"/>
              <a:ext cx="517843" cy="494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48A13ED9-6048-4E7C-9B66-012C5626B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6189"/>
            <a:stretch/>
          </p:blipFill>
          <p:spPr>
            <a:xfrm>
              <a:off x="3346554" y="1741987"/>
              <a:ext cx="511821" cy="479592"/>
            </a:xfrm>
            <a:prstGeom prst="rect">
              <a:avLst/>
            </a:prstGeom>
          </p:spPr>
        </p:pic>
      </p:grpSp>
      <p:sp>
        <p:nvSpPr>
          <p:cNvPr id="41" name="CustomShape 14">
            <a:hlinkClick r:id="" action="ppaction://noaction">
              <a:snd r:embed="rId15" name="T1_W11_13.3.wav"/>
            </a:hlinkClick>
            <a:extLst>
              <a:ext uri="{FF2B5EF4-FFF2-40B4-BE49-F238E27FC236}">
                <a16:creationId xmlns:a16="http://schemas.microsoft.com/office/drawing/2014/main" id="{A7FEFF36-53FD-4897-9B03-BC7C13FCBF87}"/>
              </a:ext>
            </a:extLst>
          </p:cNvPr>
          <p:cNvSpPr/>
          <p:nvPr/>
        </p:nvSpPr>
        <p:spPr>
          <a:xfrm>
            <a:off x="8137158" y="1020591"/>
            <a:ext cx="2081855" cy="1464424"/>
          </a:xfrm>
          <a:prstGeom prst="wedgeEllipseCallout">
            <a:avLst>
              <a:gd name="adj1" fmla="val 69702"/>
              <a:gd name="adj2" fmla="val 58435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Jean-Michel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CF0026A3-5087-40CD-8FD9-1D191FB728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22190" y="307522"/>
            <a:ext cx="927044" cy="914400"/>
          </a:xfrm>
          <a:prstGeom prst="rect">
            <a:avLst/>
          </a:prstGeom>
        </p:spPr>
      </p:pic>
      <p:sp>
        <p:nvSpPr>
          <p:cNvPr id="51" name="Speech Bubble: Rectangle with Corners Rounded 50">
            <a:hlinkClick r:id="" action="ppaction://noaction">
              <a:snd r:embed="rId18" name="T1_W11_13.2.wav"/>
            </a:hlinkClick>
            <a:extLst>
              <a:ext uri="{FF2B5EF4-FFF2-40B4-BE49-F238E27FC236}">
                <a16:creationId xmlns:a16="http://schemas.microsoft.com/office/drawing/2014/main" id="{579770DD-96C4-4D0C-AA0E-7A5CD195B831}"/>
              </a:ext>
            </a:extLst>
          </p:cNvPr>
          <p:cNvSpPr/>
          <p:nvPr/>
        </p:nvSpPr>
        <p:spPr>
          <a:xfrm>
            <a:off x="904854" y="534030"/>
            <a:ext cx="8189270" cy="447604"/>
          </a:xfrm>
          <a:prstGeom prst="wedgeRoundRectCallout">
            <a:avLst>
              <a:gd name="adj1" fmla="val -52952"/>
              <a:gd name="adj2" fmla="val -19794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ustomShape 7">
            <a:hlinkClick r:id="" action="ppaction://noaction">
              <a:snd r:embed="rId18" name="T1_W11_13.2.wav"/>
            </a:hlinkClick>
            <a:extLst>
              <a:ext uri="{FF2B5EF4-FFF2-40B4-BE49-F238E27FC236}">
                <a16:creationId xmlns:a16="http://schemas.microsoft.com/office/drawing/2014/main" id="{F2AA103D-6718-42C6-A1B5-A19ABFCBD071}"/>
              </a:ext>
            </a:extLst>
          </p:cNvPr>
          <p:cNvSpPr/>
          <p:nvPr/>
        </p:nvSpPr>
        <p:spPr>
          <a:xfrm>
            <a:off x="930140" y="507178"/>
            <a:ext cx="8163983" cy="44760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Écoute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Écris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1 – 6, ‘we’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‘they’ et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l’objet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anglais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22">
            <a:hlinkClick r:id="" action="ppaction://noaction">
              <a:snd r:embed="rId19" name="T1_W11_13.10.wav"/>
            </a:hlinkClick>
            <a:extLst>
              <a:ext uri="{FF2B5EF4-FFF2-40B4-BE49-F238E27FC236}">
                <a16:creationId xmlns:a16="http://schemas.microsoft.com/office/drawing/2014/main" id="{E053641F-FDA1-490A-8BEA-ED47377CCF99}"/>
              </a:ext>
            </a:extLst>
          </p:cNvPr>
          <p:cNvSpPr/>
          <p:nvPr/>
        </p:nvSpPr>
        <p:spPr>
          <a:xfrm>
            <a:off x="5361967" y="325103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23">
            <a:hlinkClick r:id="" action="ppaction://noaction">
              <a:snd r:embed="rId20" name="T1_W11_13.11.wav"/>
            </a:hlinkClick>
            <a:extLst>
              <a:ext uri="{FF2B5EF4-FFF2-40B4-BE49-F238E27FC236}">
                <a16:creationId xmlns:a16="http://schemas.microsoft.com/office/drawing/2014/main" id="{EE2EAB6C-350A-457B-9BDE-E83E4C0ABDEC}"/>
              </a:ext>
            </a:extLst>
          </p:cNvPr>
          <p:cNvSpPr/>
          <p:nvPr/>
        </p:nvSpPr>
        <p:spPr>
          <a:xfrm>
            <a:off x="5361967" y="381049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CustomShape 24">
            <a:hlinkClick r:id="" action="ppaction://noaction">
              <a:snd r:embed="rId21" name="T1_W11_13.12.wav"/>
            </a:hlinkClick>
            <a:extLst>
              <a:ext uri="{FF2B5EF4-FFF2-40B4-BE49-F238E27FC236}">
                <a16:creationId xmlns:a16="http://schemas.microsoft.com/office/drawing/2014/main" id="{1A1330C0-4F13-4DE9-9B6A-124005DDD38D}"/>
              </a:ext>
            </a:extLst>
          </p:cNvPr>
          <p:cNvSpPr/>
          <p:nvPr/>
        </p:nvSpPr>
        <p:spPr>
          <a:xfrm>
            <a:off x="5361967" y="42842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CustomShape 25">
            <a:hlinkClick r:id="" action="ppaction://noaction">
              <a:snd r:embed="rId22" name="T1_W11_13.13.wav"/>
            </a:hlinkClick>
            <a:extLst>
              <a:ext uri="{FF2B5EF4-FFF2-40B4-BE49-F238E27FC236}">
                <a16:creationId xmlns:a16="http://schemas.microsoft.com/office/drawing/2014/main" id="{B2F51B78-304B-421F-814D-627EBD99E5C5}"/>
              </a:ext>
            </a:extLst>
          </p:cNvPr>
          <p:cNvSpPr/>
          <p:nvPr/>
        </p:nvSpPr>
        <p:spPr>
          <a:xfrm>
            <a:off x="5361967" y="47678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26">
            <a:hlinkClick r:id="" action="ppaction://noaction">
              <a:snd r:embed="rId23" name="T1_W11_13.14.wav"/>
            </a:hlinkClick>
            <a:extLst>
              <a:ext uri="{FF2B5EF4-FFF2-40B4-BE49-F238E27FC236}">
                <a16:creationId xmlns:a16="http://schemas.microsoft.com/office/drawing/2014/main" id="{BBD13893-E2A2-43ED-9375-400CC358C5E8}"/>
              </a:ext>
            </a:extLst>
          </p:cNvPr>
          <p:cNvSpPr/>
          <p:nvPr/>
        </p:nvSpPr>
        <p:spPr>
          <a:xfrm>
            <a:off x="5361967" y="531970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CustomShape 27">
            <a:hlinkClick r:id="" action="ppaction://noaction">
              <a:snd r:embed="rId24" name="T1_W11_13.15.wav"/>
            </a:hlinkClick>
            <a:extLst>
              <a:ext uri="{FF2B5EF4-FFF2-40B4-BE49-F238E27FC236}">
                <a16:creationId xmlns:a16="http://schemas.microsoft.com/office/drawing/2014/main" id="{BF065282-E830-4948-B21A-FD5CF5B15AB5}"/>
              </a:ext>
            </a:extLst>
          </p:cNvPr>
          <p:cNvSpPr/>
          <p:nvPr/>
        </p:nvSpPr>
        <p:spPr>
          <a:xfrm>
            <a:off x="5361967" y="582758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329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6" grpId="0" animBg="1"/>
      <p:bldP spid="48" grpId="0" animBg="1"/>
      <p:bldP spid="50" grpId="0" animBg="1"/>
      <p:bldP spid="55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after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know that in French most adjectives go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after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18A4F4-49C7-41B5-9E3E-7394D76BC3EA}"/>
              </a:ext>
            </a:extLst>
          </p:cNvPr>
          <p:cNvSpPr txBox="1"/>
          <p:nvPr/>
        </p:nvSpPr>
        <p:spPr>
          <a:xfrm>
            <a:off x="4556995" y="1484261"/>
            <a:ext cx="356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café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indépendant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FAF89A-D064-425A-ADC8-DC1207E5E91F}"/>
              </a:ext>
            </a:extLst>
          </p:cNvPr>
          <p:cNvSpPr txBox="1"/>
          <p:nvPr/>
        </p:nvSpPr>
        <p:spPr>
          <a:xfrm>
            <a:off x="8670772" y="1499236"/>
            <a:ext cx="490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independent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café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343550" y="1188953"/>
            <a:ext cx="3288277" cy="1597121"/>
          </a:xfrm>
          <a:prstGeom prst="wedgeEllipseCallout">
            <a:avLst>
              <a:gd name="adj1" fmla="val 74581"/>
              <a:gd name="adj2" fmla="val 6296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590839" y="1426120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add –e to make the regular form of feminine adjectives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4AB882-D289-4C1E-84C0-DDCA35A72598}"/>
              </a:ext>
            </a:extLst>
          </p:cNvPr>
          <p:cNvSpPr txBox="1"/>
          <p:nvPr/>
        </p:nvSpPr>
        <p:spPr>
          <a:xfrm>
            <a:off x="4556995" y="191620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idéal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4684B8-EA4D-447C-A35B-42C85CF7FBB9}"/>
              </a:ext>
            </a:extLst>
          </p:cNvPr>
          <p:cNvSpPr txBox="1"/>
          <p:nvPr/>
        </p:nvSpPr>
        <p:spPr>
          <a:xfrm>
            <a:off x="8670772" y="195206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cinema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207ABF-EB5A-4AA4-8459-7FF89D10B7E2}"/>
              </a:ext>
            </a:extLst>
          </p:cNvPr>
          <p:cNvSpPr txBox="1"/>
          <p:nvPr/>
        </p:nvSpPr>
        <p:spPr>
          <a:xfrm>
            <a:off x="4681982" y="2707104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école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26497D-1864-432B-AB98-8E1B3756298F}"/>
              </a:ext>
            </a:extLst>
          </p:cNvPr>
          <p:cNvSpPr txBox="1"/>
          <p:nvPr/>
        </p:nvSpPr>
        <p:spPr>
          <a:xfrm>
            <a:off x="4681983" y="3159393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4E7C8B3-AADB-4E27-9DD8-EED5C0EBF3C7}"/>
              </a:ext>
            </a:extLst>
          </p:cNvPr>
          <p:cNvSpPr txBox="1"/>
          <p:nvPr/>
        </p:nvSpPr>
        <p:spPr>
          <a:xfrm>
            <a:off x="8670772" y="2739085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school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9D2D4BB-DB1A-4840-BD99-590329A11174}"/>
              </a:ext>
            </a:extLst>
          </p:cNvPr>
          <p:cNvSpPr txBox="1"/>
          <p:nvPr/>
        </p:nvSpPr>
        <p:spPr>
          <a:xfrm>
            <a:off x="8675674" y="3174453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street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EC5C8C-7F63-49DF-BB03-2F93D01AD9D7}"/>
              </a:ext>
            </a:extLst>
          </p:cNvPr>
          <p:cNvSpPr txBox="1"/>
          <p:nvPr/>
        </p:nvSpPr>
        <p:spPr>
          <a:xfrm>
            <a:off x="4681982" y="4026790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propre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B1D8771-6430-4459-BA3A-12A8E51C64D1}"/>
              </a:ext>
            </a:extLst>
          </p:cNvPr>
          <p:cNvSpPr txBox="1"/>
          <p:nvPr/>
        </p:nvSpPr>
        <p:spPr>
          <a:xfrm>
            <a:off x="4681983" y="447907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utile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89D797-B1B3-4C25-8ADB-08FC5C5A1E69}"/>
              </a:ext>
            </a:extLst>
          </p:cNvPr>
          <p:cNvSpPr txBox="1"/>
          <p:nvPr/>
        </p:nvSpPr>
        <p:spPr>
          <a:xfrm>
            <a:off x="8670772" y="402204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clean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A3877F-B7AB-4F19-938F-525A0DFD6D0A}"/>
              </a:ext>
            </a:extLst>
          </p:cNvPr>
          <p:cNvSpPr txBox="1"/>
          <p:nvPr/>
        </p:nvSpPr>
        <p:spPr>
          <a:xfrm>
            <a:off x="8675674" y="449413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useful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 office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Oval Callout 13">
            <a:extLst>
              <a:ext uri="{FF2B5EF4-FFF2-40B4-BE49-F238E27FC236}">
                <a16:creationId xmlns:a16="http://schemas.microsoft.com/office/drawing/2014/main" id="{0CBD7CFB-9224-4F88-88F5-BEBCB9A14EEC}"/>
              </a:ext>
            </a:extLst>
          </p:cNvPr>
          <p:cNvSpPr/>
          <p:nvPr/>
        </p:nvSpPr>
        <p:spPr>
          <a:xfrm>
            <a:off x="2175604" y="5049078"/>
            <a:ext cx="3288277" cy="1597121"/>
          </a:xfrm>
          <a:prstGeom prst="wedgeEllipseCallout">
            <a:avLst>
              <a:gd name="adj1" fmla="val 107244"/>
              <a:gd name="adj2" fmla="val -62452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CustomShape 3">
            <a:extLst>
              <a:ext uri="{FF2B5EF4-FFF2-40B4-BE49-F238E27FC236}">
                <a16:creationId xmlns:a16="http://schemas.microsoft.com/office/drawing/2014/main" id="{528A3F0A-DBFA-456C-BEDA-E9C0A63F4831}"/>
              </a:ext>
            </a:extLst>
          </p:cNvPr>
          <p:cNvSpPr/>
          <p:nvPr/>
        </p:nvSpPr>
        <p:spPr>
          <a:xfrm>
            <a:off x="2410779" y="5194939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adjectives already ending in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stay the same!</a:t>
            </a:r>
          </a:p>
        </p:txBody>
      </p:sp>
    </p:spTree>
    <p:extLst>
      <p:ext uri="{BB962C8B-B14F-4D97-AF65-F5344CB8AC3E}">
        <p14:creationId xmlns:p14="http://schemas.microsoft.com/office/powerpoint/2010/main" val="17860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 animBg="1"/>
      <p:bldP spid="5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before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However, some adjectives go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A3B1B-F37D-47B5-A897-E0BF12D63E2F}"/>
              </a:ext>
            </a:extLst>
          </p:cNvPr>
          <p:cNvSpPr/>
          <p:nvPr/>
        </p:nvSpPr>
        <p:spPr>
          <a:xfrm>
            <a:off x="140566" y="1426119"/>
            <a:ext cx="1243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are adjectives that refer 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eauty,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g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ood/bad or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ize: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AD49B-12B7-428C-951E-7C3051C2A78C}"/>
              </a:ext>
            </a:extLst>
          </p:cNvPr>
          <p:cNvSpPr txBox="1"/>
          <p:nvPr/>
        </p:nvSpPr>
        <p:spPr>
          <a:xfrm>
            <a:off x="1693476" y="5148986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magasin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poste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 office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55AE0C-C0BF-4A1E-B2AF-8703E172F2A5}"/>
              </a:ext>
            </a:extLst>
          </p:cNvPr>
          <p:cNvSpPr txBox="1"/>
          <p:nvPr/>
        </p:nvSpPr>
        <p:spPr>
          <a:xfrm>
            <a:off x="1658307" y="4288993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école	 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mauvaise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university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A4F8E-F89B-4AA4-9ABA-F2AD49CAA4CA}"/>
              </a:ext>
            </a:extLst>
          </p:cNvPr>
          <p:cNvSpPr txBox="1"/>
          <p:nvPr/>
        </p:nvSpPr>
        <p:spPr>
          <a:xfrm>
            <a:off x="1658307" y="3429000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museum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fille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girl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E2147-297E-450E-A560-C0BD7F06730F}"/>
              </a:ext>
            </a:extLst>
          </p:cNvPr>
          <p:cNvSpPr txBox="1"/>
          <p:nvPr/>
        </p:nvSpPr>
        <p:spPr>
          <a:xfrm>
            <a:off x="1658307" y="2644974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church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64AE7E-F958-4212-8490-66981335CD0A}"/>
              </a:ext>
            </a:extLst>
          </p:cNvPr>
          <p:cNvSpPr txBox="1"/>
          <p:nvPr/>
        </p:nvSpPr>
        <p:spPr>
          <a:xfrm>
            <a:off x="637863" y="2618295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30FBA6-E789-4377-B9DC-7DD44B711DBB}"/>
              </a:ext>
            </a:extLst>
          </p:cNvPr>
          <p:cNvSpPr txBox="1"/>
          <p:nvPr/>
        </p:nvSpPr>
        <p:spPr>
          <a:xfrm>
            <a:off x="637863" y="3469553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A5D1C4-BAB5-49A9-8B5C-2D606788F99F}"/>
              </a:ext>
            </a:extLst>
          </p:cNvPr>
          <p:cNvSpPr txBox="1"/>
          <p:nvPr/>
        </p:nvSpPr>
        <p:spPr>
          <a:xfrm>
            <a:off x="637863" y="4320811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9417F8-C822-45F0-8E18-8E2D69C15E80}"/>
              </a:ext>
            </a:extLst>
          </p:cNvPr>
          <p:cNvSpPr txBox="1"/>
          <p:nvPr/>
        </p:nvSpPr>
        <p:spPr>
          <a:xfrm>
            <a:off x="637863" y="5172069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30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FA13D7F8-1A36-4A5C-BBB7-73F4A922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914" y="4782186"/>
            <a:ext cx="2345007" cy="18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14168" y="1018821"/>
            <a:ext cx="3288277" cy="1597121"/>
          </a:xfrm>
          <a:prstGeom prst="wedgeEllipseCallout">
            <a:avLst>
              <a:gd name="adj1" fmla="val 36621"/>
              <a:gd name="adj2" fmla="val 5841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213050" y="1180291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Several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of these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adjectives are irregular. Let’s practise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them.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F5CB87-D8AB-41CA-84CB-C3D2BC511EAB}"/>
              </a:ext>
            </a:extLst>
          </p:cNvPr>
          <p:cNvSpPr/>
          <p:nvPr/>
        </p:nvSpPr>
        <p:spPr>
          <a:xfrm>
            <a:off x="2117558" y="2682206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C4DEBA-2727-4E8D-BC43-2A469392180E}"/>
              </a:ext>
            </a:extLst>
          </p:cNvPr>
          <p:cNvSpPr/>
          <p:nvPr/>
        </p:nvSpPr>
        <p:spPr>
          <a:xfrm>
            <a:off x="2279790" y="3060472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B8E006F-1DA4-4CF8-8BA2-81668BFB0C9B}"/>
              </a:ext>
            </a:extLst>
          </p:cNvPr>
          <p:cNvSpPr/>
          <p:nvPr/>
        </p:nvSpPr>
        <p:spPr>
          <a:xfrm>
            <a:off x="2117557" y="3464233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52" grpId="0" animBg="1"/>
      <p:bldP spid="53" grpId="0"/>
      <p:bldP spid="4" grpId="0" animBg="1"/>
      <p:bldP spid="2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67678" y="5116065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pont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0" y="5762396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bridge]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1815958" y="5204791"/>
            <a:ext cx="1204686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163678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rue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street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8193238" y="5204791"/>
            <a:ext cx="1204686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2" name="Action Button: Sound 21">
            <a:hlinkClick r:id="" action="ppaction://noaction" highlightClick="1">
              <a:snd r:embed="rId5" name="7_beau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53222" y="110571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3" name="Action Button: Sound 22">
            <a:hlinkClick r:id="" action="ppaction://noaction" highlightClick="1">
              <a:snd r:embed="rId6" name="7_be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53222" y="409496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1ADFD-3011-428C-BF01-60EEF557A9A0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AC5386-534F-45E2-ADAA-A9135F7123FE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5B7CE-9C7B-4164-A123-BCA70A33D094}"/>
              </a:ext>
            </a:extLst>
          </p:cNvPr>
          <p:cNvSpPr/>
          <p:nvPr/>
        </p:nvSpPr>
        <p:spPr>
          <a:xfrm>
            <a:off x="2314375" y="106496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7AFA81-FED7-4BAA-A3F4-99875FE25657}"/>
              </a:ext>
            </a:extLst>
          </p:cNvPr>
          <p:cNvSpPr/>
          <p:nvPr/>
        </p:nvSpPr>
        <p:spPr>
          <a:xfrm>
            <a:off x="8066394" y="239736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3076B-7A88-4832-9B9A-4C4DBD97F256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E01151-5470-4813-BD2C-7D06CAC3BF5B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7" name="Picture 4" descr="Ciudad, La Carretera, Comunidad Local">
            <a:extLst>
              <a:ext uri="{FF2B5EF4-FFF2-40B4-BE49-F238E27FC236}">
                <a16:creationId xmlns:a16="http://schemas.microsoft.com/office/drawing/2014/main" id="{7EBD7A92-C46F-4466-9152-0A0176039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6702539" y="3429000"/>
            <a:ext cx="4186084" cy="13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7C76F758-AE7E-452E-9F76-741AE636D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2" y="2480737"/>
            <a:ext cx="2355647" cy="2429676"/>
          </a:xfrm>
          <a:prstGeom prst="rect">
            <a:avLst/>
          </a:prstGeom>
        </p:spPr>
      </p:pic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61BB49AF-0DB3-4225-8025-887EC4A7B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DAC1489D-D9BF-437A-A4D8-06498F3B1BCE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D571B924-DDDC-4630-80D2-59888493EC6D}"/>
              </a:ext>
            </a:extLst>
          </p:cNvPr>
          <p:cNvSpPr/>
          <p:nvPr/>
        </p:nvSpPr>
        <p:spPr>
          <a:xfrm>
            <a:off x="1080366" y="259281"/>
            <a:ext cx="3476030" cy="5847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96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nouveau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56841" y="108555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nouveau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café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café]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2137035" y="5139582"/>
            <a:ext cx="2020508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nouvelle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école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school]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914869" y="5204792"/>
            <a:ext cx="197757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nouve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61969" y="38262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B53B02-CC9D-40E4-88D4-95FA471718B9}"/>
              </a:ext>
            </a:extLst>
          </p:cNvPr>
          <p:cNvSpPr/>
          <p:nvPr/>
        </p:nvSpPr>
        <p:spPr>
          <a:xfrm>
            <a:off x="2314375" y="106496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A1A627-3003-4C83-8A50-DD94D41C52DF}"/>
              </a:ext>
            </a:extLst>
          </p:cNvPr>
          <p:cNvSpPr/>
          <p:nvPr/>
        </p:nvSpPr>
        <p:spPr>
          <a:xfrm>
            <a:off x="8789921" y="107163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970BCF-2494-40F6-88F6-D92BF0B43DC2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4CDA2A-B27B-46C3-89D4-5E4F7A83AA6C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558802-309D-477F-A7EE-CF58CF96C6E4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2AFBD5-2A56-4214-A2C6-2E5A869C3E24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8" descr="Burma, Myanmar, Classroom, Boy, Girl">
            <a:extLst>
              <a:ext uri="{FF2B5EF4-FFF2-40B4-BE49-F238E27FC236}">
                <a16:creationId xmlns:a16="http://schemas.microsoft.com/office/drawing/2014/main" id="{5C363092-66E2-4B9B-84DC-E818BC71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78" y="2489692"/>
            <a:ext cx="3299235" cy="23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401779C-415A-430C-8498-331F0B16C1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4" y="2485134"/>
            <a:ext cx="2385959" cy="2298350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CBF2E741-08BC-44A4-9BA4-E5EB91F66E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EC1B0F99-92B8-4EB8-99FD-66204197B9E5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CA76888C-6B95-48A5-BC3D-EAE65DA468C4}"/>
              </a:ext>
            </a:extLst>
          </p:cNvPr>
          <p:cNvSpPr/>
          <p:nvPr/>
        </p:nvSpPr>
        <p:spPr>
          <a:xfrm>
            <a:off x="1099131" y="274697"/>
            <a:ext cx="3630975" cy="64633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80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vieux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41788" y="430194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vieux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musée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museum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2289840" y="5204791"/>
            <a:ext cx="1331184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vieille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université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university]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850454" y="5160307"/>
            <a:ext cx="1386114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viei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62105" y="103481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956E2F-B2EB-48C7-BDEC-D5C53413384E}"/>
              </a:ext>
            </a:extLst>
          </p:cNvPr>
          <p:cNvSpPr/>
          <p:nvPr/>
        </p:nvSpPr>
        <p:spPr>
          <a:xfrm>
            <a:off x="2505247" y="802940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98D6E1-DBAE-4C53-854F-E88EA17654BA}"/>
              </a:ext>
            </a:extLst>
          </p:cNvPr>
          <p:cNvSpPr/>
          <p:nvPr/>
        </p:nvSpPr>
        <p:spPr>
          <a:xfrm>
            <a:off x="8980793" y="809609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8642C8-A249-454A-B7F6-5C05FA8EA9F5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6613B0-2BD6-4943-A28D-345233E5C567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A6F607-5A3D-45B1-9F54-FDE60DABDBB7}"/>
              </a:ext>
            </a:extLst>
          </p:cNvPr>
          <p:cNvSpPr/>
          <p:nvPr/>
        </p:nvSpPr>
        <p:spPr>
          <a:xfrm>
            <a:off x="6365456" y="88655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30EC38-FDA8-4176-86C2-089F1612756E}"/>
              </a:ext>
            </a:extLst>
          </p:cNvPr>
          <p:cNvSpPr/>
          <p:nvPr/>
        </p:nvSpPr>
        <p:spPr>
          <a:xfrm>
            <a:off x="6310652" y="238244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28" descr="Chart, bar chart&#10;&#10;Description automatically generated">
            <a:extLst>
              <a:ext uri="{FF2B5EF4-FFF2-40B4-BE49-F238E27FC236}">
                <a16:creationId xmlns:a16="http://schemas.microsoft.com/office/drawing/2014/main" id="{6E886A02-8E5D-4ED5-910F-655A9F2AD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66" y="2349766"/>
            <a:ext cx="1777995" cy="251511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BA09B3-BF25-469F-88DA-DD916036F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30" y="2580346"/>
            <a:ext cx="4937563" cy="2468782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1DF4707F-091D-4F1C-AA49-1DCD7F567D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21E0615C-B782-4D1C-833D-7993876F4D17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D82B28F5-91F0-42FF-BD26-5D5C09466E8F}"/>
              </a:ext>
            </a:extLst>
          </p:cNvPr>
          <p:cNvSpPr/>
          <p:nvPr/>
        </p:nvSpPr>
        <p:spPr>
          <a:xfrm>
            <a:off x="1080366" y="259280"/>
            <a:ext cx="349720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10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16.3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09271" y="1096863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shop]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2251676" y="5150346"/>
            <a:ext cx="98284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837298" y="5160307"/>
            <a:ext cx="1583428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T1_W11_16.2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09272" y="38262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B27A200-E24C-4B7C-8203-BCC180CAC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61" y="1519707"/>
            <a:ext cx="1938213" cy="32729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150074F-9743-440A-B2FC-F17A55319706}"/>
              </a:ext>
            </a:extLst>
          </p:cNvPr>
          <p:cNvSpPr/>
          <p:nvPr/>
        </p:nvSpPr>
        <p:spPr>
          <a:xfrm>
            <a:off x="2316819" y="963400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499A93-EB1E-4389-8EDB-F003C97BEC01}"/>
              </a:ext>
            </a:extLst>
          </p:cNvPr>
          <p:cNvSpPr/>
          <p:nvPr/>
        </p:nvSpPr>
        <p:spPr>
          <a:xfrm>
            <a:off x="8792365" y="970069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6E378C-8210-4058-9CCF-AF3427EE94B4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3BB3C-034B-4E4E-97C2-483AC0897263}"/>
              </a:ext>
            </a:extLst>
          </p:cNvPr>
          <p:cNvSpPr txBox="1"/>
          <p:nvPr/>
        </p:nvSpPr>
        <p:spPr>
          <a:xfrm>
            <a:off x="5155228" y="970069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9F347A-4F01-479C-A134-3B68E72F974A}"/>
              </a:ext>
            </a:extLst>
          </p:cNvPr>
          <p:cNvSpPr/>
          <p:nvPr/>
        </p:nvSpPr>
        <p:spPr>
          <a:xfrm>
            <a:off x="6350043" y="275262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685121-37A7-4788-A8BB-B52D83188C6A}"/>
              </a:ext>
            </a:extLst>
          </p:cNvPr>
          <p:cNvSpPr/>
          <p:nvPr/>
        </p:nvSpPr>
        <p:spPr>
          <a:xfrm>
            <a:off x="6321630" y="972715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B7701C1D-1BC0-4998-9FEA-BF328AFEE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74" y="2934182"/>
            <a:ext cx="3672179" cy="1893467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A231E051-2F85-4C2D-8976-ECB0345F8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42C2B9D2-3A0C-486F-8D9B-D0E05848F079}"/>
              </a:ext>
            </a:extLst>
          </p:cNvPr>
          <p:cNvSpPr/>
          <p:nvPr/>
        </p:nvSpPr>
        <p:spPr>
          <a:xfrm>
            <a:off x="1055081" y="27526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BD98D3BE-5C25-4790-AA08-1531592C67AD}"/>
              </a:ext>
            </a:extLst>
          </p:cNvPr>
          <p:cNvSpPr/>
          <p:nvPr/>
        </p:nvSpPr>
        <p:spPr>
          <a:xfrm>
            <a:off x="1080366" y="259281"/>
            <a:ext cx="3536242" cy="41537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10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328682" y="1722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ville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café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cinéma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bâtiment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523521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370512" y="4393975"/>
            <a:ext cx="134635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014096" y="43848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5847690" y="4384878"/>
            <a:ext cx="185475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112031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8993845" y="4393975"/>
            <a:ext cx="1605468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__________</a:t>
            </a:r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AB32E6AB-64F8-4FB8-8019-3ADA044F1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1371427" cy="733928"/>
          </a:xfrm>
          <a:prstGeom prst="rect">
            <a:avLst/>
          </a:prstGeom>
        </p:spPr>
      </p:pic>
      <p:pic>
        <p:nvPicPr>
          <p:cNvPr id="35" name="Picture 34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DAF7345A-2FF3-4BD6-BF85-5B0EC8153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67" y="2436443"/>
            <a:ext cx="1644290" cy="1583914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70ACD0-3316-4448-9E7C-98F3DEA1A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63" y="2514216"/>
            <a:ext cx="1670874" cy="1582204"/>
          </a:xfrm>
          <a:prstGeom prst="rect">
            <a:avLst/>
          </a:prstGeom>
        </p:spPr>
      </p:pic>
      <p:pic>
        <p:nvPicPr>
          <p:cNvPr id="14" name="Picture 13" descr="A model of a building&#10;&#10;Description automatically generated with medium confidence">
            <a:extLst>
              <a:ext uri="{FF2B5EF4-FFF2-40B4-BE49-F238E27FC236}">
                <a16:creationId xmlns:a16="http://schemas.microsoft.com/office/drawing/2014/main" id="{CD9A64B7-92BD-4CDF-8CDF-BEEC23BC75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49" y="1081382"/>
            <a:ext cx="199524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7464053" y="2053399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place &amp; description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bridge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hotel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school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 cinema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post office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 street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812438"/>
              </p:ext>
            </p:extLst>
          </p:nvPr>
        </p:nvGraphicFramePr>
        <p:xfrm>
          <a:off x="251086" y="2107240"/>
          <a:ext cx="6788343" cy="4139758"/>
        </p:xfrm>
        <a:graphic>
          <a:graphicData uri="http://schemas.openxmlformats.org/drawingml/2006/table">
            <a:tbl>
              <a:tblPr/>
              <a:tblGrid>
                <a:gridCol w="833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4458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poste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pont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l’hôtel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(m)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l’université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magasin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l’école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l’église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cinéma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musée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poste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rue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parc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T1_W11_20.3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430214" y="321996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T1_W11_20.4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430214" y="37342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T1_W11_20.5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430214" y="424706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T1_W11_20.6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430214" y="47674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T1_W11_20.7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430214" y="527847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T1_W11_20.8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430214" y="57952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7725592" y="320023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7725591" y="3729278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7725591" y="4222863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7725591" y="4688032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7725591" y="527240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7679597" y="579528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2" name="Google Shape;248;p34">
            <a:extLst>
              <a:ext uri="{FF2B5EF4-FFF2-40B4-BE49-F238E27FC236}">
                <a16:creationId xmlns:a16="http://schemas.microsoft.com/office/drawing/2014/main" id="{C19E818A-3B09-4153-B8AF-25F45EB549A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4740" y="312877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8;p34">
            <a:extLst>
              <a:ext uri="{FF2B5EF4-FFF2-40B4-BE49-F238E27FC236}">
                <a16:creationId xmlns:a16="http://schemas.microsoft.com/office/drawing/2014/main" id="{24C1DA0D-D084-4363-9955-DCDB8FE2C3A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252610" y="369218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0" name="Google Shape;248;p34">
            <a:extLst>
              <a:ext uri="{FF2B5EF4-FFF2-40B4-BE49-F238E27FC236}">
                <a16:creationId xmlns:a16="http://schemas.microsoft.com/office/drawing/2014/main" id="{C26E9FCF-5DE6-42C6-A1BE-B7F79B3DC21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4740" y="417524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2" name="Google Shape;248;p34">
            <a:extLst>
              <a:ext uri="{FF2B5EF4-FFF2-40B4-BE49-F238E27FC236}">
                <a16:creationId xmlns:a16="http://schemas.microsoft.com/office/drawing/2014/main" id="{D35719F1-7D71-41BD-969C-AD29C6F4467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4740" y="468803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3" name="Google Shape;248;p34">
            <a:extLst>
              <a:ext uri="{FF2B5EF4-FFF2-40B4-BE49-F238E27FC236}">
                <a16:creationId xmlns:a16="http://schemas.microsoft.com/office/drawing/2014/main" id="{2B81EDA1-E2AB-44ED-8F96-0C8C319DF78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4740" y="522731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5" name="Google Shape;248;p34">
            <a:extLst>
              <a:ext uri="{FF2B5EF4-FFF2-40B4-BE49-F238E27FC236}">
                <a16:creationId xmlns:a16="http://schemas.microsoft.com/office/drawing/2014/main" id="{DCE9FD76-2343-4880-BA17-3F3D9CA823E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228263" y="574935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7" name="CustomShape 22">
            <a:hlinkClick r:id="" action="ppaction://noaction">
              <a:snd r:embed="rId11" name="T1_W11_20.9.wav"/>
            </a:hlinkClick>
            <a:extLst>
              <a:ext uri="{FF2B5EF4-FFF2-40B4-BE49-F238E27FC236}">
                <a16:creationId xmlns:a16="http://schemas.microsoft.com/office/drawing/2014/main" id="{3F9B0FCB-5BE3-4562-B8EB-E3227A1090E5}"/>
              </a:ext>
            </a:extLst>
          </p:cNvPr>
          <p:cNvSpPr/>
          <p:nvPr/>
        </p:nvSpPr>
        <p:spPr>
          <a:xfrm>
            <a:off x="7215557" y="3174807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3">
            <a:hlinkClick r:id="" action="ppaction://noaction">
              <a:snd r:embed="rId12" name="T1_W11_20.10.wav"/>
            </a:hlinkClick>
            <a:extLst>
              <a:ext uri="{FF2B5EF4-FFF2-40B4-BE49-F238E27FC236}">
                <a16:creationId xmlns:a16="http://schemas.microsoft.com/office/drawing/2014/main" id="{AE6E1380-8F12-4F95-84DC-060647DC7271}"/>
              </a:ext>
            </a:extLst>
          </p:cNvPr>
          <p:cNvSpPr/>
          <p:nvPr/>
        </p:nvSpPr>
        <p:spPr>
          <a:xfrm>
            <a:off x="7215557" y="3734274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4">
            <a:hlinkClick r:id="" action="ppaction://noaction">
              <a:snd r:embed="rId13" name="T1_W11_20.11.wav"/>
            </a:hlinkClick>
            <a:extLst>
              <a:ext uri="{FF2B5EF4-FFF2-40B4-BE49-F238E27FC236}">
                <a16:creationId xmlns:a16="http://schemas.microsoft.com/office/drawing/2014/main" id="{6ABFD33B-87F5-456D-BDC9-AA45AB37CCA3}"/>
              </a:ext>
            </a:extLst>
          </p:cNvPr>
          <p:cNvSpPr/>
          <p:nvPr/>
        </p:nvSpPr>
        <p:spPr>
          <a:xfrm>
            <a:off x="7215557" y="4247062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25">
            <a:hlinkClick r:id="" action="ppaction://noaction">
              <a:snd r:embed="rId14" name="T1_W11_20.12.wav"/>
            </a:hlinkClick>
            <a:extLst>
              <a:ext uri="{FF2B5EF4-FFF2-40B4-BE49-F238E27FC236}">
                <a16:creationId xmlns:a16="http://schemas.microsoft.com/office/drawing/2014/main" id="{82A95C59-3795-4D09-8A76-AA50E13F4151}"/>
              </a:ext>
            </a:extLst>
          </p:cNvPr>
          <p:cNvSpPr/>
          <p:nvPr/>
        </p:nvSpPr>
        <p:spPr>
          <a:xfrm>
            <a:off x="7215557" y="4767491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6">
            <a:hlinkClick r:id="" action="ppaction://noaction">
              <a:snd r:embed="rId15" name="T1_W11_20.13.wav"/>
            </a:hlinkClick>
            <a:extLst>
              <a:ext uri="{FF2B5EF4-FFF2-40B4-BE49-F238E27FC236}">
                <a16:creationId xmlns:a16="http://schemas.microsoft.com/office/drawing/2014/main" id="{BB7EFE72-CE4A-40C5-8AB2-F254937FFEB9}"/>
              </a:ext>
            </a:extLst>
          </p:cNvPr>
          <p:cNvSpPr/>
          <p:nvPr/>
        </p:nvSpPr>
        <p:spPr>
          <a:xfrm>
            <a:off x="7215557" y="5278473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27">
            <a:hlinkClick r:id="" action="ppaction://noaction">
              <a:snd r:embed="rId16" name="T1_W11_20.14.wav"/>
            </a:hlinkClick>
            <a:extLst>
              <a:ext uri="{FF2B5EF4-FFF2-40B4-BE49-F238E27FC236}">
                <a16:creationId xmlns:a16="http://schemas.microsoft.com/office/drawing/2014/main" id="{A5040940-4057-434B-ADA0-625669BEA66D}"/>
              </a:ext>
            </a:extLst>
          </p:cNvPr>
          <p:cNvSpPr/>
          <p:nvPr/>
        </p:nvSpPr>
        <p:spPr>
          <a:xfrm>
            <a:off x="7215557" y="5795287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hlinkClick r:id="" action="ppaction://noaction">
              <a:snd r:embed="rId17" name="T1_W11_20.1.wav"/>
            </a:hlinkClick>
            <a:extLst>
              <a:ext uri="{FF2B5EF4-FFF2-40B4-BE49-F238E27FC236}">
                <a16:creationId xmlns:a16="http://schemas.microsoft.com/office/drawing/2014/main" id="{80D17BF8-9325-48FE-8B9E-B3BBF4591206}"/>
              </a:ext>
            </a:extLst>
          </p:cNvPr>
          <p:cNvSpPr txBox="1"/>
          <p:nvPr/>
        </p:nvSpPr>
        <p:spPr>
          <a:xfrm>
            <a:off x="141960" y="-17541"/>
            <a:ext cx="1034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Pierre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décrit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Lorient.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A2356D-7888-49EC-B431-51CD130D7956}"/>
              </a:ext>
            </a:extLst>
          </p:cNvPr>
          <p:cNvSpPr txBox="1"/>
          <p:nvPr/>
        </p:nvSpPr>
        <p:spPr>
          <a:xfrm>
            <a:off x="924487" y="1192717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Listen again. Note the place and description in English.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4393338E-3145-4DF4-B1EE-109125B772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1960" y="389705"/>
            <a:ext cx="899633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hlinkClick r:id="" action="ppaction://noaction">
              <a:snd r:embed="rId20" name="T1_W11_20.2.wav"/>
            </a:hlinkClick>
            <a:extLst>
              <a:ext uri="{FF2B5EF4-FFF2-40B4-BE49-F238E27FC236}">
                <a16:creationId xmlns:a16="http://schemas.microsoft.com/office/drawing/2014/main" id="{BC7E05CE-6903-497F-A540-FC6C453A6EC5}"/>
              </a:ext>
            </a:extLst>
          </p:cNvPr>
          <p:cNvSpPr/>
          <p:nvPr/>
        </p:nvSpPr>
        <p:spPr>
          <a:xfrm>
            <a:off x="1069004" y="666071"/>
            <a:ext cx="4551866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CustomShape 7">
            <a:hlinkClick r:id="" action="ppaction://noaction">
              <a:snd r:embed="rId20" name="T1_W11_20.2.wav"/>
            </a:hlinkClick>
            <a:extLst>
              <a:ext uri="{FF2B5EF4-FFF2-40B4-BE49-F238E27FC236}">
                <a16:creationId xmlns:a16="http://schemas.microsoft.com/office/drawing/2014/main" id="{FE622CF8-719A-451C-8F96-4C50903DB8A0}"/>
              </a:ext>
            </a:extLst>
          </p:cNvPr>
          <p:cNvSpPr/>
          <p:nvPr/>
        </p:nvSpPr>
        <p:spPr>
          <a:xfrm>
            <a:off x="1094289" y="679927"/>
            <a:ext cx="4526581" cy="42481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1 – 6 et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3015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9" grpId="0" animBg="1"/>
      <p:bldP spid="39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5" grpId="0" animBg="1"/>
      <p:bldP spid="55" grpId="1" animBg="1"/>
      <p:bldP spid="47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35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328682" y="1722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ville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école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hôtel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église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253933" y="4417547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355044" y="4431052"/>
            <a:ext cx="134635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258847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6112851" y="4386085"/>
            <a:ext cx="1135908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313095" y="4430383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393718" y="4450389"/>
            <a:ext cx="126284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AB32E6AB-64F8-4FB8-8019-3ADA044F1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1371427" cy="733928"/>
          </a:xfrm>
          <a:prstGeom prst="rect">
            <a:avLst/>
          </a:prstGeom>
        </p:spPr>
      </p:pic>
      <p:pic>
        <p:nvPicPr>
          <p:cNvPr id="33" name="Picture 8" descr="Burma, Myanmar, Classroom, Boy, Girl">
            <a:extLst>
              <a:ext uri="{FF2B5EF4-FFF2-40B4-BE49-F238E27FC236}">
                <a16:creationId xmlns:a16="http://schemas.microsoft.com/office/drawing/2014/main" id="{4EEAD9E6-D1DA-4C11-9F57-5378009D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82" y="2745766"/>
            <a:ext cx="1896615" cy="1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15C63753-D87C-481C-B41F-44BE6B359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82" y="1824370"/>
            <a:ext cx="2014629" cy="2414536"/>
          </a:xfrm>
          <a:prstGeom prst="rect">
            <a:avLst/>
          </a:prstGeom>
        </p:spPr>
      </p:pic>
      <p:pic>
        <p:nvPicPr>
          <p:cNvPr id="38" name="Picture 6" descr="Iglesia, Capilla, Religión, Cementerio, Campanas">
            <a:extLst>
              <a:ext uri="{FF2B5EF4-FFF2-40B4-BE49-F238E27FC236}">
                <a16:creationId xmlns:a16="http://schemas.microsoft.com/office/drawing/2014/main" id="{3159E8EA-2865-4550-83AD-EC7312A8E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69" y="1698080"/>
            <a:ext cx="1587842" cy="2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328682" y="1722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ville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magasin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parc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musée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087647" y="4407735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050488" y="4443121"/>
            <a:ext cx="134635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305254" y="4407735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6168609" y="4407735"/>
            <a:ext cx="1135908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371151" y="4407735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333621" y="4407735"/>
            <a:ext cx="126284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AB32E6AB-64F8-4FB8-8019-3ADA044F1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1371427" cy="733928"/>
          </a:xfrm>
          <a:prstGeom prst="rect">
            <a:avLst/>
          </a:prstGeom>
        </p:spPr>
      </p:pic>
      <p:pic>
        <p:nvPicPr>
          <p:cNvPr id="35" name="Picture 34" descr="Chart, bar chart&#10;&#10;Description automatically generated">
            <a:extLst>
              <a:ext uri="{FF2B5EF4-FFF2-40B4-BE49-F238E27FC236}">
                <a16:creationId xmlns:a16="http://schemas.microsoft.com/office/drawing/2014/main" id="{6C28A6A2-7F61-4A90-B7E9-CB2BE9E83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14" y="2497783"/>
            <a:ext cx="1296562" cy="1834086"/>
          </a:xfrm>
          <a:prstGeom prst="rect">
            <a:avLst/>
          </a:prstGeom>
        </p:spPr>
      </p:pic>
      <p:pic>
        <p:nvPicPr>
          <p:cNvPr id="36" name="Picture 12" descr="Landscape, Park, Trees, Trail, Nature">
            <a:extLst>
              <a:ext uri="{FF2B5EF4-FFF2-40B4-BE49-F238E27FC236}">
                <a16:creationId xmlns:a16="http://schemas.microsoft.com/office/drawing/2014/main" id="{669DB1B8-7B6F-442A-A63D-4DEDA9C0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11" y="3002979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B0F5830B-184C-4D52-B5B9-A6671739A1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76" y="2839061"/>
            <a:ext cx="2285766" cy="11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328682" y="1722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ville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poste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rue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pont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253933" y="4417547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390700" y="4386085"/>
            <a:ext cx="134635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325448" y="4386085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6298994" y="4386085"/>
            <a:ext cx="103763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570305" y="4411662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437641" y="4411662"/>
            <a:ext cx="126284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AB32E6AB-64F8-4FB8-8019-3ADA044F1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1371427" cy="733928"/>
          </a:xfrm>
          <a:prstGeom prst="rect">
            <a:avLst/>
          </a:prstGeom>
        </p:spPr>
      </p:pic>
      <p:pic>
        <p:nvPicPr>
          <p:cNvPr id="35" name="Picture 4" descr="Ciudad, La Carretera, Comunidad Local">
            <a:extLst>
              <a:ext uri="{FF2B5EF4-FFF2-40B4-BE49-F238E27FC236}">
                <a16:creationId xmlns:a16="http://schemas.microsoft.com/office/drawing/2014/main" id="{E4516A79-1A7E-4B48-BB05-921F1868D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4724809" y="3058420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7D9283F-DFBE-4D6D-B748-B0ADA23BCD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826825" y="2781715"/>
            <a:ext cx="2375888" cy="127716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B3A945A-80AE-4C2B-A766-C8E1B83DC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62" y="2718112"/>
            <a:ext cx="1203801" cy="12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some parts of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C0E06-2B7A-4AA8-8E83-015B38BB69D0}"/>
              </a:ext>
            </a:extLst>
          </p:cNvPr>
          <p:cNvSpPr txBox="1"/>
          <p:nvPr/>
        </p:nvSpPr>
        <p:spPr>
          <a:xfrm>
            <a:off x="2199586" y="1445283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" y="2709199"/>
            <a:ext cx="1177006" cy="827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68ADD2-8994-469E-9C03-C4413AA2E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14" y="1462088"/>
            <a:ext cx="894856" cy="72410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CB0D45A-1652-4842-9179-6C37752A22C7}"/>
              </a:ext>
            </a:extLst>
          </p:cNvPr>
          <p:cNvSpPr/>
          <p:nvPr/>
        </p:nvSpPr>
        <p:spPr>
          <a:xfrm>
            <a:off x="216022" y="3837287"/>
            <a:ext cx="4016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+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E223A5-57DD-4161-A434-38A0A1405191}"/>
              </a:ext>
            </a:extLst>
          </p:cNvPr>
          <p:cNvSpPr txBox="1"/>
          <p:nvPr/>
        </p:nvSpPr>
        <p:spPr>
          <a:xfrm>
            <a:off x="1418567" y="1622353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6CFCD7-CA90-4D46-A60D-48A214C3A0FF}"/>
              </a:ext>
            </a:extLst>
          </p:cNvPr>
          <p:cNvSpPr txBox="1"/>
          <p:nvPr/>
        </p:nvSpPr>
        <p:spPr>
          <a:xfrm>
            <a:off x="4009636" y="1622353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3724059" y="5145537"/>
            <a:ext cx="28809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they have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pl, mixed pl)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1485621" y="2802652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1485621" y="2799011"/>
            <a:ext cx="19720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raphic 32" descr="Line arrow Rotate left">
            <a:extLst>
              <a:ext uri="{FF2B5EF4-FFF2-40B4-BE49-F238E27FC236}">
                <a16:creationId xmlns:a16="http://schemas.microsoft.com/office/drawing/2014/main" id="{1F54B5ED-586B-4C19-B7F7-5D665F43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68366">
            <a:off x="2259129" y="3058718"/>
            <a:ext cx="474603" cy="47460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E3D4175-26AB-4738-89B5-4569230E1AF6}"/>
              </a:ext>
            </a:extLst>
          </p:cNvPr>
          <p:cNvSpPr txBox="1"/>
          <p:nvPr/>
        </p:nvSpPr>
        <p:spPr>
          <a:xfrm>
            <a:off x="1416385" y="1617896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Line arrow Rotate left">
            <a:extLst>
              <a:ext uri="{FF2B5EF4-FFF2-40B4-BE49-F238E27FC236}">
                <a16:creationId xmlns:a16="http://schemas.microsoft.com/office/drawing/2014/main" id="{B2B4657A-A185-4AD1-A0E0-EF9DC7F2A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68366">
            <a:off x="2288125" y="1970270"/>
            <a:ext cx="474603" cy="4746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2199586" y="259034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FAA060-827A-4B6C-9ACF-789957E9C4D4}"/>
              </a:ext>
            </a:extLst>
          </p:cNvPr>
          <p:cNvGrpSpPr/>
          <p:nvPr/>
        </p:nvGrpSpPr>
        <p:grpSpPr>
          <a:xfrm>
            <a:off x="8566280" y="2019841"/>
            <a:ext cx="3288277" cy="2373251"/>
            <a:chOff x="4175193" y="2757265"/>
            <a:chExt cx="3288277" cy="2373251"/>
          </a:xfrm>
        </p:grpSpPr>
        <p:sp>
          <p:nvSpPr>
            <p:cNvPr id="42" name="Oval Callout 13">
              <a:extLst>
                <a:ext uri="{FF2B5EF4-FFF2-40B4-BE49-F238E27FC236}">
                  <a16:creationId xmlns:a16="http://schemas.microsoft.com/office/drawing/2014/main" id="{B348BB25-C57F-4580-8DB0-75283F72C591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15022"/>
                <a:gd name="adj2" fmla="val 7481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AA1E79E9-6E88-4738-82C6-0659A6AFD2A6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ils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’and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EC14433-6F72-45A5-91D8-B9671BA4C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31" y="4586293"/>
            <a:ext cx="1835055" cy="129246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3B862F2-AD0B-41FF-90C1-6162148DA8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1" y="4536409"/>
            <a:ext cx="1658604" cy="1051153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876FEA0C-3210-4BFC-8632-83362A92E1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9" y="5574685"/>
            <a:ext cx="1630615" cy="1155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A77495-9945-42F4-B3A3-A2E3F3723138}"/>
              </a:ext>
            </a:extLst>
          </p:cNvPr>
          <p:cNvSpPr txBox="1"/>
          <p:nvPr/>
        </p:nvSpPr>
        <p:spPr>
          <a:xfrm>
            <a:off x="2224085" y="5135718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5DA48F-8DC1-4650-A7D1-0EBE572E9348}"/>
              </a:ext>
            </a:extLst>
          </p:cNvPr>
          <p:cNvSpPr txBox="1"/>
          <p:nvPr/>
        </p:nvSpPr>
        <p:spPr>
          <a:xfrm>
            <a:off x="2224085" y="5134667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6217F5-6197-4328-9B5B-B837E8029069}"/>
              </a:ext>
            </a:extLst>
          </p:cNvPr>
          <p:cNvSpPr txBox="1"/>
          <p:nvPr/>
        </p:nvSpPr>
        <p:spPr>
          <a:xfrm>
            <a:off x="9054871" y="5000268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428A08-4E18-4067-A4DD-0B68B1C7BA30}"/>
              </a:ext>
            </a:extLst>
          </p:cNvPr>
          <p:cNvSpPr txBox="1"/>
          <p:nvPr/>
        </p:nvSpPr>
        <p:spPr>
          <a:xfrm>
            <a:off x="9039420" y="5002378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eIle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0F37E8-2DF2-46C4-AD90-198BC4C46331}"/>
              </a:ext>
            </a:extLst>
          </p:cNvPr>
          <p:cNvSpPr txBox="1"/>
          <p:nvPr/>
        </p:nvSpPr>
        <p:spPr>
          <a:xfrm>
            <a:off x="4021748" y="2820128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have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5119026" y="2530822"/>
            <a:ext cx="3288277" cy="2012274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33119"/>
                <a:gd name="adj2" fmla="val 10050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Remember that to say ‘they’ about a mixed group (both male and female), use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</a:t>
              </a:r>
            </a:p>
          </p:txBody>
        </p:sp>
      </p:grpSp>
      <p:pic>
        <p:nvPicPr>
          <p:cNvPr id="34" name="Graphic 33" descr="Line arrow Rotate left">
            <a:extLst>
              <a:ext uri="{FF2B5EF4-FFF2-40B4-BE49-F238E27FC236}">
                <a16:creationId xmlns:a16="http://schemas.microsoft.com/office/drawing/2014/main" id="{4B901E0B-2FDB-47F2-AE6B-9D58733D9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68366">
            <a:off x="2545468" y="5422336"/>
            <a:ext cx="474603" cy="4746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9B0E77-2709-4D26-89FA-B81AFC75F86A}"/>
              </a:ext>
            </a:extLst>
          </p:cNvPr>
          <p:cNvSpPr txBox="1"/>
          <p:nvPr/>
        </p:nvSpPr>
        <p:spPr>
          <a:xfrm>
            <a:off x="2485925" y="495396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39" name="Graphic 38" descr="Line arrow Rotate left">
            <a:extLst>
              <a:ext uri="{FF2B5EF4-FFF2-40B4-BE49-F238E27FC236}">
                <a16:creationId xmlns:a16="http://schemas.microsoft.com/office/drawing/2014/main" id="{E16A8E54-DC6A-4328-B2A4-043B2BFDE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68366">
            <a:off x="9852360" y="5336811"/>
            <a:ext cx="474603" cy="4746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ECDBAF-4E7E-4F86-8CAF-7032CDBB2AA8}"/>
              </a:ext>
            </a:extLst>
          </p:cNvPr>
          <p:cNvSpPr txBox="1"/>
          <p:nvPr/>
        </p:nvSpPr>
        <p:spPr>
          <a:xfrm>
            <a:off x="9785195" y="483730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6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/>
      <p:bldP spid="45" grpId="0"/>
      <p:bldP spid="46" grpId="0"/>
      <p:bldP spid="6" grpId="0"/>
      <p:bldP spid="7" grpId="0"/>
      <p:bldP spid="9" grpId="0"/>
      <p:bldP spid="47" grpId="0"/>
      <p:bldP spid="50" grpId="0"/>
      <p:bldP spid="56" grpId="0"/>
      <p:bldP spid="55" grpId="0"/>
      <p:bldP spid="57" grpId="0"/>
      <p:bldP spid="58" grpId="0"/>
      <p:bldP spid="32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4_elleson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27708" y="1913107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3416300" y="3648477"/>
            <a:ext cx="477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 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5319942" y="3012761"/>
            <a:ext cx="1171049" cy="79989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97E6F7C-2902-438E-9955-B49DAE34B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2" y="4510753"/>
            <a:ext cx="2784940" cy="1961486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782A2E7A-09F8-489A-9F69-15068ACA9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hlinkClick r:id="" action="ppaction://noaction">
              <a:snd r:embed="rId11" name="T1_W11_9.1.wav"/>
            </a:hlinkClick>
            <a:extLst>
              <a:ext uri="{FF2B5EF4-FFF2-40B4-BE49-F238E27FC236}">
                <a16:creationId xmlns:a16="http://schemas.microsoft.com/office/drawing/2014/main" id="{623BC819-8CB5-4C75-9E34-85BA2B27407E}"/>
              </a:ext>
            </a:extLst>
          </p:cNvPr>
          <p:cNvSpPr/>
          <p:nvPr/>
        </p:nvSpPr>
        <p:spPr>
          <a:xfrm>
            <a:off x="1042436" y="311239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ustomShape 7">
            <a:hlinkClick r:id="" action="ppaction://noaction">
              <a:snd r:embed="rId11" name="T1_W11_9.1.wav"/>
            </a:hlinkClick>
            <a:extLst>
              <a:ext uri="{FF2B5EF4-FFF2-40B4-BE49-F238E27FC236}">
                <a16:creationId xmlns:a16="http://schemas.microsoft.com/office/drawing/2014/main" id="{03D2C8A2-795D-4260-9511-6C964D50DF60}"/>
              </a:ext>
            </a:extLst>
          </p:cNvPr>
          <p:cNvSpPr/>
          <p:nvPr/>
        </p:nvSpPr>
        <p:spPr>
          <a:xfrm>
            <a:off x="1080365" y="259281"/>
            <a:ext cx="2723991" cy="9305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5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4_ilson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214758" y="1892377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629806" y="3672024"/>
            <a:ext cx="6349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(m, mixed)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4987958" y="3014994"/>
            <a:ext cx="1171049" cy="79989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79A0973-6522-44E7-A13E-9DD8C3531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84" y="4759687"/>
            <a:ext cx="2554984" cy="1619241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79AD863-44D3-41B2-A3EC-C1D1786A6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64" y="4620507"/>
            <a:ext cx="2728686" cy="1934377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4B26CEBE-07AA-40EF-BE37-894B0E0F9E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9B61DA0B-832C-44A9-8A19-517F3A7AF8BB}"/>
              </a:ext>
            </a:extLst>
          </p:cNvPr>
          <p:cNvSpPr/>
          <p:nvPr/>
        </p:nvSpPr>
        <p:spPr>
          <a:xfrm>
            <a:off x="1055079" y="286132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92005B74-9E8D-4F11-92F8-D54EE90EA47D}"/>
              </a:ext>
            </a:extLst>
          </p:cNvPr>
          <p:cNvSpPr/>
          <p:nvPr/>
        </p:nvSpPr>
        <p:spPr>
          <a:xfrm>
            <a:off x="1080365" y="259280"/>
            <a:ext cx="2857264" cy="89639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5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9.2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glises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324113" y="3581420"/>
            <a:ext cx="754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have some churches.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180344" y="2750584"/>
            <a:ext cx="1171049" cy="799896"/>
          </a:xfrm>
          <a:prstGeom prst="rect">
            <a:avLst/>
          </a:prstGeom>
        </p:spPr>
      </p:pic>
      <p:pic>
        <p:nvPicPr>
          <p:cNvPr id="21" name="Graphic 20" descr="Line arrow Rotate left">
            <a:extLst>
              <a:ext uri="{FF2B5EF4-FFF2-40B4-BE49-F238E27FC236}">
                <a16:creationId xmlns:a16="http://schemas.microsoft.com/office/drawing/2014/main" id="{CE58FB9A-44B5-40C8-91BF-BB8F5181E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6160906" y="2741261"/>
            <a:ext cx="1171049" cy="799896"/>
          </a:xfrm>
          <a:prstGeom prst="rect">
            <a:avLst/>
          </a:prstGeom>
        </p:spPr>
      </p:pic>
      <p:pic>
        <p:nvPicPr>
          <p:cNvPr id="18" name="Picture 6" descr="Iglesia, Capilla, Religión, Cementerio, Campanas">
            <a:extLst>
              <a:ext uri="{FF2B5EF4-FFF2-40B4-BE49-F238E27FC236}">
                <a16:creationId xmlns:a16="http://schemas.microsoft.com/office/drawing/2014/main" id="{5F9945F7-2B5C-4F45-9D25-E29AAF706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56" y="4332215"/>
            <a:ext cx="1587842" cy="2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glesia, Capilla, Religión, Cementerio, Campanas">
            <a:extLst>
              <a:ext uri="{FF2B5EF4-FFF2-40B4-BE49-F238E27FC236}">
                <a16:creationId xmlns:a16="http://schemas.microsoft.com/office/drawing/2014/main" id="{9642208E-6786-4D3A-B346-19E354F7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74" y="4332215"/>
            <a:ext cx="1587842" cy="2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glesia, Capilla, Religión, Cementerio, Campanas">
            <a:extLst>
              <a:ext uri="{FF2B5EF4-FFF2-40B4-BE49-F238E27FC236}">
                <a16:creationId xmlns:a16="http://schemas.microsoft.com/office/drawing/2014/main" id="{E0942D16-CB16-4646-BAD0-8EF1EEF44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392" y="4332215"/>
            <a:ext cx="1587842" cy="2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F8FB7C9-0189-4B15-B743-1C0E344C6E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72" y="5120861"/>
            <a:ext cx="2554984" cy="1619241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8381B7B0-C488-4FAD-9750-177964950E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EC907AF2-EEF3-4494-9048-D0507DE76FCB}"/>
              </a:ext>
            </a:extLst>
          </p:cNvPr>
          <p:cNvSpPr/>
          <p:nvPr/>
        </p:nvSpPr>
        <p:spPr>
          <a:xfrm>
            <a:off x="1055079" y="286132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A614A723-5D71-4B6A-9AC4-56EE521EC0FB}"/>
              </a:ext>
            </a:extLst>
          </p:cNvPr>
          <p:cNvSpPr/>
          <p:nvPr/>
        </p:nvSpPr>
        <p:spPr>
          <a:xfrm>
            <a:off x="1080365" y="259280"/>
            <a:ext cx="2857263" cy="67614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1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5738</TotalTime>
  <Words>2023</Words>
  <Application>Microsoft Office PowerPoint</Application>
  <PresentationFormat>Widescreen</PresentationFormat>
  <Paragraphs>454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Interactions</vt:lpstr>
      <vt:lpstr>vocabulaire</vt:lpstr>
      <vt:lpstr>vocabulaire</vt:lpstr>
      <vt:lpstr>vocabulaire</vt:lpstr>
      <vt:lpstr>vocabulaire</vt:lpstr>
      <vt:lpstr>Avoir</vt:lpstr>
      <vt:lpstr>vocabulaire</vt:lpstr>
      <vt:lpstr>vocabulaire</vt:lpstr>
      <vt:lpstr>vocabulaire</vt:lpstr>
      <vt:lpstr>vocabulaire</vt:lpstr>
      <vt:lpstr>vocabulaire</vt:lpstr>
      <vt:lpstr>vocabulaire</vt:lpstr>
      <vt:lpstr>écouter</vt:lpstr>
      <vt:lpstr>Adjectives after the noun</vt:lpstr>
      <vt:lpstr>Adjectives before the noun</vt:lpstr>
      <vt:lpstr>vocabulaire</vt:lpstr>
      <vt:lpstr>vocabulaire</vt:lpstr>
      <vt:lpstr>vocabulaire</vt:lpstr>
      <vt:lpstr>vocabulaire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157</cp:revision>
  <dcterms:created xsi:type="dcterms:W3CDTF">2021-07-02T19:27:01Z</dcterms:created>
  <dcterms:modified xsi:type="dcterms:W3CDTF">2023-11-26T15:32:54Z</dcterms:modified>
</cp:coreProperties>
</file>