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6"/>
  </p:notesMasterIdLst>
  <p:sldIdLst>
    <p:sldId id="766" r:id="rId4"/>
    <p:sldId id="601" r:id="rId5"/>
    <p:sldId id="778" r:id="rId6"/>
    <p:sldId id="774" r:id="rId7"/>
    <p:sldId id="980" r:id="rId8"/>
    <p:sldId id="520" r:id="rId9"/>
    <p:sldId id="777" r:id="rId10"/>
    <p:sldId id="365" r:id="rId11"/>
    <p:sldId id="981" r:id="rId12"/>
    <p:sldId id="776" r:id="rId13"/>
    <p:sldId id="775" r:id="rId14"/>
    <p:sldId id="5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86EB1"/>
    <a:srgbClr val="26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572" autoAdjust="0"/>
  </p:normalViewPr>
  <p:slideViewPr>
    <p:cSldViewPr snapToGrid="0">
      <p:cViewPr varScale="1">
        <p:scale>
          <a:sx n="46" d="100"/>
          <a:sy n="46" d="100"/>
        </p:scale>
        <p:origin x="106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liaison</a:t>
            </a:r>
            <a:endParaRPr lang="it-IT" sz="1800" b="1" strike="noStrike" spc="-1" dirty="0">
              <a:solidFill>
                <a:srgbClr val="FF0066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endParaRPr lang="it-IT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ont [8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ils [13] elles [38] bâtiment [1952] café [1886]  cinéma [1623] école [477] église [1782] hôtel [1774] magasin [1738] musée [2216] parc [1240] pont [1889] poste [489]  rue [598]  université [1192]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beau belle [393] bon bonne [94] mauvais [274] nouveau nouvelle [52] vieux vieille [671]</a:t>
            </a:r>
          </a:p>
          <a:p>
            <a:pPr marL="0" indent="-216000">
              <a:lnSpc>
                <a:spcPct val="100000"/>
              </a:lnSpc>
            </a:pP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avoir [8] j’ai [8] quoi [297] un [3] une [3]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café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[1886]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cinéma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[1623]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hôtel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[1774]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poste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[489] école [477] très [66]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utile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[1003] différent [350] idéal [1429] important [215] indépendant [954] moderne [1239] propre [237] sale [2906] </a:t>
            </a:r>
          </a:p>
          <a:p>
            <a:pPr marL="0" indent="-216000">
              <a:lnSpc>
                <a:spcPct val="100000"/>
              </a:lnSpc>
            </a:pPr>
            <a:r>
              <a:rPr lang="fr-FR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2</a:t>
            </a:r>
            <a:r>
              <a:rPr lang="fr-FR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sommes</a:t>
            </a:r>
            <a:r>
              <a:rPr lang="fr-FR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[5]</a:t>
            </a:r>
            <a:r>
              <a:rPr lang="fr-FR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nous </a:t>
            </a:r>
            <a:r>
              <a:rPr lang="fr-FR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[31] </a:t>
            </a:r>
            <a:r>
              <a:rPr lang="fr-FR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allemand </a:t>
            </a:r>
            <a:r>
              <a:rPr lang="fr-FR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[844] </a:t>
            </a:r>
            <a:r>
              <a:rPr lang="fr-FR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espagnol </a:t>
            </a:r>
            <a:r>
              <a:rPr lang="fr-FR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[1666] amusant [4695] calme [1731] différent [350] difficile [296] facile [822] important [215] indépendant [954] jeune [152]</a:t>
            </a:r>
          </a:p>
          <a:p>
            <a:pPr marL="0" indent="-216000">
              <a:lnSpc>
                <a:spcPct val="100000"/>
              </a:lnSpc>
            </a:pPr>
            <a:r>
              <a:rPr lang="fr-FR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malade [1066] méchant [3184] prudent [1529] seul [102] </a:t>
            </a:r>
          </a:p>
          <a:p>
            <a:pPr marL="216000" indent="-216000">
              <a:lnSpc>
                <a:spcPct val="100000"/>
              </a:lnSpc>
            </a:pPr>
            <a:endParaRPr lang="en-GB" sz="1600" dirty="0">
              <a:solidFill>
                <a:schemeClr val="dk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Handout A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84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Handout B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8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8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F45DDDA-6F8A-47D7-8C4C-20CB2C974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recap some adjectives that go before the noun.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i="0" dirty="0"/>
              <a:t>Procedure</a:t>
            </a:r>
            <a:r>
              <a:rPr lang="en-GB" b="0" i="0" dirty="0"/>
              <a:t>:</a:t>
            </a:r>
            <a:br>
              <a:rPr lang="en-GB" b="0" i="0" dirty="0"/>
            </a:br>
            <a:r>
              <a:rPr lang="en-GB" b="0" i="0" dirty="0"/>
              <a:t>1. Click to present the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i="0" dirty="0"/>
              <a:t>2. Elicit the English meanings.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38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written recognition of correct adjective placement; to practise liaison with ‘t’.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Clarify the context; J-M is talking to Pierre’s class.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Explain that pupils need to say the sentence putting the adjective in the correct place.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Give pupils 30 seconds to talk to their partner about the first sentence, deciding where the adjective should go.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their responses. Click to reveal the correct word order and click on the speech bubble to hear the sentence.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dirty="0"/>
              <a:t>5.   Repeat steps 3-4 with the remaining sentences. Note: teachers will decide whether to give feedback after each sentence or after pupils have had time to work out and </a:t>
            </a:r>
            <a:r>
              <a:rPr lang="en-US" b="0" dirty="0" err="1"/>
              <a:t>practise</a:t>
            </a:r>
            <a:r>
              <a:rPr lang="en-US" b="0" dirty="0"/>
              <a:t> all the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5 minutes</a:t>
            </a:r>
            <a:b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</a:b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recognition of 2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+mn-lt"/>
                <a:ea typeface="Calibri"/>
              </a:rPr>
              <a:t>nd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3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+mn-lt"/>
                <a:ea typeface="Calibri"/>
              </a:rPr>
              <a:t>rd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person plural forms of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avoir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several nouns and prenominal adjectives.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Read the title and instructions and ensure the task scenario is understood. Adèle and Pierre are thinking about the effects of the 2010 earthquake on Haiti where their cousins live.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Complete the first one as an example with the class.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decide from the form of </a:t>
            </a:r>
            <a:r>
              <a:rPr lang="en-GB" sz="1200" b="0" i="1" strike="noStrike" spc="-1" dirty="0" err="1">
                <a:latin typeface="Arial"/>
              </a:rPr>
              <a:t>avoir</a:t>
            </a:r>
            <a:r>
              <a:rPr lang="en-GB" sz="1200" b="0" strike="noStrike" spc="-1" dirty="0">
                <a:latin typeface="Arial"/>
              </a:rPr>
              <a:t> if Adèle and Pierre are saying ‘we’ or ‘they’ have.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They then write the </a:t>
            </a:r>
            <a:r>
              <a:rPr lang="en-GB" sz="1200" b="0" strike="noStrike" spc="-1" dirty="0" err="1">
                <a:latin typeface="Arial"/>
              </a:rPr>
              <a:t>noun+adjective</a:t>
            </a:r>
            <a:r>
              <a:rPr lang="en-GB" sz="1200" b="0" strike="noStrike" spc="-1" dirty="0">
                <a:latin typeface="Arial"/>
              </a:rPr>
              <a:t> in English in the correct column (of a table that they draw in their books).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correct.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complete items 2 – 9.  Click to provide feedback on each item.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If desired, click on each sentence to hear it pronounced.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40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aural recognition of irregular prenominal adjectives and their connection with correct nouns; to practise aural comprehension of previously taught nouns; to practise clear pronunciation when reading aloud.</a:t>
            </a:r>
            <a:endParaRPr lang="en-GB" b="1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Use this slide to model the task.</a:t>
            </a:r>
          </a:p>
          <a:p>
            <a:r>
              <a:rPr lang="en-GB" dirty="0"/>
              <a:t>2. Pupil A reads his/her sentence beginning aloud.</a:t>
            </a:r>
          </a:p>
          <a:p>
            <a:r>
              <a:rPr lang="en-GB" dirty="0"/>
              <a:t>3. Pupil B selects the correct noun to finish the sentence, based on the adjective form that s/he hears.</a:t>
            </a:r>
          </a:p>
          <a:p>
            <a:r>
              <a:rPr lang="en-GB" dirty="0"/>
              <a:t>4. Pupil A writes down the full sentence meaning in English.</a:t>
            </a:r>
          </a:p>
          <a:p>
            <a:r>
              <a:rPr lang="en-GB" dirty="0"/>
              <a:t>5. Then they will swap roles and repeat the task.</a:t>
            </a:r>
            <a:br>
              <a:rPr lang="en-GB" dirty="0"/>
            </a:br>
            <a:r>
              <a:rPr lang="en-GB" dirty="0"/>
              <a:t>6. See next slides for answers, and handouts at the end of the presentation.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11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ANSWERS ROUND 1 - – Do not display during the task.  Use the pupil handouts provided at the end of</a:t>
            </a: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this presentation.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6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ANSWERS ROUND 2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51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 (or 5 minutes for 3 sentences)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new language.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for written versions of the sentences.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on the answer sentences to hear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82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5-10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French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8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84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19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31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71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44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33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71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99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10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28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80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A33-7853-4EB4-AABF-D3211206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7E99E-6FCB-4FCA-8969-E90EE53F0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FBE9-B5D3-4673-A314-8D9E0E61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C368-178C-428D-98B4-B4E8BEDE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2F28-0C9A-467D-8ADB-1D4D102A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34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0E70-BBA3-4B2E-B9AD-BFE4BC3A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1FA7-821A-43B4-B251-82C810CE4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9174-0327-423C-96F9-F48BDB21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C09-EA88-4787-811F-A95F590F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4032-3A40-4A2D-A74D-1E7A134D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7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6C07-4500-48E6-A183-498520A7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7393-22A0-44D5-9E80-1BC5F448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A88A-337A-4458-B56E-10892C3E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A783A-5BAC-408B-8877-5DA4557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7F1-E283-4AEF-9829-7233074F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7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853-2E4F-4701-B16F-30221528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32FC-8C71-4F15-A291-7220897D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8AAA-2D0E-40D2-B393-BF26A3FE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710F7-BAA5-42F1-A101-D452AED4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B7D1F-37B9-44ED-95FA-64FEAB5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3197-B57A-4D84-8650-5DBEBE4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2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B426-6E99-4EB5-9357-2D584BE6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702C-52F9-4D45-BB99-BC1EA3BD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230B-93EA-4D78-AEF4-F376CFA6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4EA5C-E5B8-4961-B661-F1A80580E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A84C-2A26-4E4A-885D-DAB8B448E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56EFE-FE4D-49D8-9C6D-FF4A1996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DFCFE-F667-45A2-A121-BD131CF5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ADA1-81BC-46E2-85F5-BBB52B84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97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8566-1D78-4B06-ABEA-138CF234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0745A-78E4-4416-B3ED-5797215C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91CFD-0F8F-438F-8683-676E59BA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48A81-B10C-4101-8631-A3FB3AC9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48194-4584-4E99-9700-3EF1000B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55DA-17D8-4399-8718-4C3CA036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926E-F98D-4F43-9641-FA4E08F9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0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1346-C444-4A28-A57C-C2896334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EFD7-A4CD-4690-8F82-50142C99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4CA21-E9A0-493C-9F46-8DC21CAF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6D6A-B165-4F0F-9B8B-E2541E7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7729-2965-4BCA-8EC5-B5996E88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09A8-E04C-404A-9B4F-0C81EA7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36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0831-FBDC-44C5-8CB8-AB04EFAA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C45F9-3AC3-4172-BB7E-744F81DE3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7CA0A-A523-4E1F-BE5A-2C94AA4F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C818-213F-4E30-A4E4-B8133A4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90B6-C618-43F8-9370-20EAEED4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06722-F9AF-4076-9093-3AE24367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45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9209-D0AF-44BB-A51E-DA713623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FE05-944B-4310-9F4A-BA473BFC1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F8C7-E8FA-4099-8EDD-CC2492E7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2B05-CFA8-4557-9E7E-5CFFE6E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89F9C-65B9-47E0-BFAD-B949E8A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22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146D5-3023-4B01-92B0-AD4E0FCF4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46E7-F170-4885-BDE5-5D637421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A555-ED81-4885-8D15-6B796FF3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7B3B-7F82-450A-A581-EF371414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8BEC-A723-4C42-9C2F-78814C80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49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532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3F5D0-871A-4F15-ACCE-99DFF964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7838-3430-45A2-8B4C-9D0CC923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005E-A6DC-40C2-AC17-C56A800A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A7EC-56B3-430A-B84F-D46E877EB8AA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7A08-8008-4D3D-9E57-F43FBE25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8C35-43A8-492B-87C4-32819E45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33FF9F9C-7D6B-452C-9BE0-7B44CA0DD93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Interactions</a:t>
            </a: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673E82C-08BC-4864-B39F-E0B6F538E6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FC3F7"/>
              </a:clrFrom>
              <a:clrTo>
                <a:srgbClr val="4FC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4" y="1265874"/>
            <a:ext cx="3845557" cy="2163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43559-D8BA-4B1B-AA25-756BAB699940}"/>
              </a:ext>
            </a:extLst>
          </p:cNvPr>
          <p:cNvSpPr txBox="1"/>
          <p:nvPr/>
        </p:nvSpPr>
        <p:spPr>
          <a:xfrm rot="349106">
            <a:off x="254201" y="3191871"/>
            <a:ext cx="380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Échange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ligne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FBDC38A-54A3-4655-BBA5-DF82D467F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9672"/>
            <a:ext cx="4350984" cy="2328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3F8E3A-982C-4A0F-A595-CAEEAEAF6B27}"/>
              </a:ext>
            </a:extLst>
          </p:cNvPr>
          <p:cNvSpPr txBox="1"/>
          <p:nvPr/>
        </p:nvSpPr>
        <p:spPr>
          <a:xfrm>
            <a:off x="172950" y="606409"/>
            <a:ext cx="5529704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beau…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 Nous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avons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vieille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 Nous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avons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bon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nouveau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grande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E81CA-63DA-4CA3-A2EC-F2076CFB25BF}"/>
              </a:ext>
            </a:extLst>
          </p:cNvPr>
          <p:cNvSpPr txBox="1"/>
          <p:nvPr/>
        </p:nvSpPr>
        <p:spPr>
          <a:xfrm>
            <a:off x="-247906" y="1721402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1E0B552-DDB2-4DD3-8E62-31B5BEA36F69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41E0F-2360-42CC-8E90-847D522C9981}"/>
              </a:ext>
            </a:extLst>
          </p:cNvPr>
          <p:cNvSpPr txBox="1"/>
          <p:nvPr/>
        </p:nvSpPr>
        <p:spPr>
          <a:xfrm>
            <a:off x="5955524" y="606409"/>
            <a:ext cx="5096789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6461F-2DB6-4354-925C-D790BC5E8842}"/>
              </a:ext>
            </a:extLst>
          </p:cNvPr>
          <p:cNvSpPr txBox="1"/>
          <p:nvPr/>
        </p:nvSpPr>
        <p:spPr>
          <a:xfrm>
            <a:off x="172950" y="6085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Round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4161C-B977-4220-85EE-D1F510D47E27}"/>
              </a:ext>
            </a:extLst>
          </p:cNvPr>
          <p:cNvSpPr txBox="1"/>
          <p:nvPr/>
        </p:nvSpPr>
        <p:spPr>
          <a:xfrm>
            <a:off x="5912579" y="83189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Round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88362-7290-40EA-98E8-2B4C7DAE984D}"/>
              </a:ext>
            </a:extLst>
          </p:cNvPr>
          <p:cNvSpPr txBox="1"/>
          <p:nvPr/>
        </p:nvSpPr>
        <p:spPr>
          <a:xfrm>
            <a:off x="-218993" y="2703187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B7B28E-4B87-423D-B102-183E4BA0BCBA}"/>
              </a:ext>
            </a:extLst>
          </p:cNvPr>
          <p:cNvSpPr txBox="1"/>
          <p:nvPr/>
        </p:nvSpPr>
        <p:spPr>
          <a:xfrm>
            <a:off x="-218993" y="3665094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B6CF24-9E37-4484-B4F7-DCFE478AE43B}"/>
              </a:ext>
            </a:extLst>
          </p:cNvPr>
          <p:cNvSpPr txBox="1"/>
          <p:nvPr/>
        </p:nvSpPr>
        <p:spPr>
          <a:xfrm>
            <a:off x="-218993" y="4655030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3B4096-9B5D-458F-A4D1-49DC29B2ADA3}"/>
              </a:ext>
            </a:extLst>
          </p:cNvPr>
          <p:cNvSpPr txBox="1"/>
          <p:nvPr/>
        </p:nvSpPr>
        <p:spPr>
          <a:xfrm>
            <a:off x="-218993" y="5608026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21" name="Table 19">
            <a:extLst>
              <a:ext uri="{FF2B5EF4-FFF2-40B4-BE49-F238E27FC236}">
                <a16:creationId xmlns:a16="http://schemas.microsoft.com/office/drawing/2014/main" id="{5516BCE7-519B-4104-ABA5-358868406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50734"/>
              </p:ext>
            </p:extLst>
          </p:nvPr>
        </p:nvGraphicFramePr>
        <p:xfrm>
          <a:off x="6096000" y="1202345"/>
          <a:ext cx="4746388" cy="49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194">
                  <a:extLst>
                    <a:ext uri="{9D8B030D-6E8A-4147-A177-3AD203B41FA5}">
                      <a16:colId xmlns:a16="http://schemas.microsoft.com/office/drawing/2014/main" val="1481879680"/>
                    </a:ext>
                  </a:extLst>
                </a:gridCol>
                <a:gridCol w="2373194">
                  <a:extLst>
                    <a:ext uri="{9D8B030D-6E8A-4147-A177-3AD203B41FA5}">
                      <a16:colId xmlns:a16="http://schemas.microsoft.com/office/drawing/2014/main" val="1896653279"/>
                    </a:ext>
                  </a:extLst>
                </a:gridCol>
              </a:tblGrid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centre commercial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46705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pont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église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89894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cinéma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57582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école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hôtel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2264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université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musée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5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9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3F8E3A-982C-4A0F-A595-CAEEAEAF6B27}"/>
              </a:ext>
            </a:extLst>
          </p:cNvPr>
          <p:cNvSpPr txBox="1"/>
          <p:nvPr/>
        </p:nvSpPr>
        <p:spPr>
          <a:xfrm>
            <a:off x="5738874" y="632300"/>
            <a:ext cx="5529704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 Nous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avons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belle…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beau…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nouvelle…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mauvaise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 Nous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avons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vieux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E81CA-63DA-4CA3-A2EC-F2076CFB25BF}"/>
              </a:ext>
            </a:extLst>
          </p:cNvPr>
          <p:cNvSpPr txBox="1"/>
          <p:nvPr/>
        </p:nvSpPr>
        <p:spPr>
          <a:xfrm>
            <a:off x="5318018" y="1747293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1E0B552-DDB2-4DD3-8E62-31B5BEA36F69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6461F-2DB6-4354-925C-D790BC5E8842}"/>
              </a:ext>
            </a:extLst>
          </p:cNvPr>
          <p:cNvSpPr txBox="1"/>
          <p:nvPr/>
        </p:nvSpPr>
        <p:spPr>
          <a:xfrm>
            <a:off x="172950" y="6085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Round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4161C-B977-4220-85EE-D1F510D47E27}"/>
              </a:ext>
            </a:extLst>
          </p:cNvPr>
          <p:cNvSpPr txBox="1"/>
          <p:nvPr/>
        </p:nvSpPr>
        <p:spPr>
          <a:xfrm>
            <a:off x="5912579" y="83189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Round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FA27D-3997-4E5A-8F8F-A3D5828066EE}"/>
              </a:ext>
            </a:extLst>
          </p:cNvPr>
          <p:cNvSpPr txBox="1"/>
          <p:nvPr/>
        </p:nvSpPr>
        <p:spPr>
          <a:xfrm>
            <a:off x="5417853" y="2670623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DC41CE-0627-44BF-AD47-8E1C6BAB5EDB}"/>
              </a:ext>
            </a:extLst>
          </p:cNvPr>
          <p:cNvSpPr txBox="1"/>
          <p:nvPr/>
        </p:nvSpPr>
        <p:spPr>
          <a:xfrm>
            <a:off x="5388473" y="3643733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4548B-3AB5-44EA-AFD1-53A0FDE39E2A}"/>
              </a:ext>
            </a:extLst>
          </p:cNvPr>
          <p:cNvSpPr txBox="1"/>
          <p:nvPr/>
        </p:nvSpPr>
        <p:spPr>
          <a:xfrm>
            <a:off x="5417853" y="4677173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E6A698-F33B-4A4E-9BD8-081238B3DAA4}"/>
              </a:ext>
            </a:extLst>
          </p:cNvPr>
          <p:cNvSpPr txBox="1"/>
          <p:nvPr/>
        </p:nvSpPr>
        <p:spPr>
          <a:xfrm>
            <a:off x="5424332" y="5613567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90F7FE-F0C1-4608-84A0-411704E0D4D5}"/>
              </a:ext>
            </a:extLst>
          </p:cNvPr>
          <p:cNvSpPr txBox="1"/>
          <p:nvPr/>
        </p:nvSpPr>
        <p:spPr>
          <a:xfrm>
            <a:off x="291684" y="642911"/>
            <a:ext cx="5096789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9">
            <a:extLst>
              <a:ext uri="{FF2B5EF4-FFF2-40B4-BE49-F238E27FC236}">
                <a16:creationId xmlns:a16="http://schemas.microsoft.com/office/drawing/2014/main" id="{39A2C969-05FB-4333-9F54-7825CA25B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0915"/>
              </p:ext>
            </p:extLst>
          </p:nvPr>
        </p:nvGraphicFramePr>
        <p:xfrm>
          <a:off x="466885" y="1317916"/>
          <a:ext cx="4746388" cy="49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194">
                  <a:extLst>
                    <a:ext uri="{9D8B030D-6E8A-4147-A177-3AD203B41FA5}">
                      <a16:colId xmlns:a16="http://schemas.microsoft.com/office/drawing/2014/main" val="1481879680"/>
                    </a:ext>
                  </a:extLst>
                </a:gridCol>
                <a:gridCol w="2373194">
                  <a:extLst>
                    <a:ext uri="{9D8B030D-6E8A-4147-A177-3AD203B41FA5}">
                      <a16:colId xmlns:a16="http://schemas.microsoft.com/office/drawing/2014/main" val="1896653279"/>
                    </a:ext>
                  </a:extLst>
                </a:gridCol>
              </a:tblGrid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bâtiment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46705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université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cinéma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89894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école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57582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café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2264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magasin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église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5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6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EEE0107E-AA08-452A-8822-0B09AA87D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88258"/>
              </p:ext>
            </p:extLst>
          </p:nvPr>
        </p:nvGraphicFramePr>
        <p:xfrm>
          <a:off x="609400" y="679027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Spanish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easy 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alone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German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cinema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café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new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new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beautiful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have </a:t>
                      </a:r>
                      <a:r>
                        <a:rPr lang="en-GB" sz="2400" b="1" baseline="-25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(m, m/f pl)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old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(f)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beautiful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1EBC6AC-6F26-433F-90BC-109672F8D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E172A63-FFE5-42C3-8907-84D1D2838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550423-2592-42F2-A3E8-69CDF91E6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163D95-BAC8-42D8-A6BA-6759B69C3C55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018C10-BC06-42B1-A297-6ED6994C4ACC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4ED71D-01F4-4655-AC3D-CECE28FC1B11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1" name="Google Shape;167;p2">
            <a:extLst>
              <a:ext uri="{FF2B5EF4-FFF2-40B4-BE49-F238E27FC236}">
                <a16:creationId xmlns:a16="http://schemas.microsoft.com/office/drawing/2014/main" id="{FF9FABA3-CA43-4E9C-A04F-0D9BE9B70BB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6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721400" y="111744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" y="69569"/>
            <a:ext cx="9241377" cy="523220"/>
          </a:xfrm>
        </p:spPr>
        <p:txBody>
          <a:bodyPr anchor="t"/>
          <a:lstStyle/>
          <a:p>
            <a:r>
              <a:rPr lang="en-GB" sz="36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Adjectives before the noun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140566" y="629261"/>
            <a:ext cx="10580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Remember that some adjectives go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before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the noun: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A3B1B-F37D-47B5-A897-E0BF12D63E2F}"/>
              </a:ext>
            </a:extLst>
          </p:cNvPr>
          <p:cNvSpPr/>
          <p:nvPr/>
        </p:nvSpPr>
        <p:spPr>
          <a:xfrm>
            <a:off x="140566" y="1426119"/>
            <a:ext cx="12434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These are adjectives that refer to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b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eauty,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a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ge,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g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ood/bad or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ize: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AD49B-12B7-428C-951E-7C3051C2A78C}"/>
              </a:ext>
            </a:extLst>
          </p:cNvPr>
          <p:cNvSpPr txBox="1"/>
          <p:nvPr/>
        </p:nvSpPr>
        <p:spPr>
          <a:xfrm>
            <a:off x="1693476" y="5148986"/>
            <a:ext cx="1021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magasin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petite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poste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small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post office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55AE0C-C0BF-4A1E-B2AF-8703E172F2A5}"/>
              </a:ext>
            </a:extLst>
          </p:cNvPr>
          <p:cNvSpPr txBox="1"/>
          <p:nvPr/>
        </p:nvSpPr>
        <p:spPr>
          <a:xfrm>
            <a:off x="1658307" y="4288993"/>
            <a:ext cx="1021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école	 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good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mauvaise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université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university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A4F8E-F89B-4AA4-9ABA-F2AD49CAA4CA}"/>
              </a:ext>
            </a:extLst>
          </p:cNvPr>
          <p:cNvSpPr txBox="1"/>
          <p:nvPr/>
        </p:nvSpPr>
        <p:spPr>
          <a:xfrm>
            <a:off x="1658307" y="3429000"/>
            <a:ext cx="1021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vieux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musée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museum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fille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girl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E2147-297E-450E-A560-C0BD7F06730F}"/>
              </a:ext>
            </a:extLst>
          </p:cNvPr>
          <p:cNvSpPr txBox="1"/>
          <p:nvPr/>
        </p:nvSpPr>
        <p:spPr>
          <a:xfrm>
            <a:off x="1658307" y="2644974"/>
            <a:ext cx="1021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église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church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4AE7E-F958-4212-8490-66981335CD0A}"/>
              </a:ext>
            </a:extLst>
          </p:cNvPr>
          <p:cNvSpPr txBox="1"/>
          <p:nvPr/>
        </p:nvSpPr>
        <p:spPr>
          <a:xfrm>
            <a:off x="637863" y="2618295"/>
            <a:ext cx="947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30FBA6-E789-4377-B9DC-7DD44B711DBB}"/>
              </a:ext>
            </a:extLst>
          </p:cNvPr>
          <p:cNvSpPr txBox="1"/>
          <p:nvPr/>
        </p:nvSpPr>
        <p:spPr>
          <a:xfrm>
            <a:off x="637863" y="3469553"/>
            <a:ext cx="947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A5D1C4-BAB5-49A9-8B5C-2D606788F99F}"/>
              </a:ext>
            </a:extLst>
          </p:cNvPr>
          <p:cNvSpPr txBox="1"/>
          <p:nvPr/>
        </p:nvSpPr>
        <p:spPr>
          <a:xfrm>
            <a:off x="637863" y="4320811"/>
            <a:ext cx="947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9417F8-C822-45F0-8E18-8E2D69C15E80}"/>
              </a:ext>
            </a:extLst>
          </p:cNvPr>
          <p:cNvSpPr txBox="1"/>
          <p:nvPr/>
        </p:nvSpPr>
        <p:spPr>
          <a:xfrm>
            <a:off x="637863" y="5172069"/>
            <a:ext cx="947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pic>
        <p:nvPicPr>
          <p:cNvPr id="30" name="Picture 2" descr="Plastic bag Shopping Bags &amp; Trolleys Clip art - shopping bag png ...">
            <a:extLst>
              <a:ext uri="{FF2B5EF4-FFF2-40B4-BE49-F238E27FC236}">
                <a16:creationId xmlns:a16="http://schemas.microsoft.com/office/drawing/2014/main" id="{FA13D7F8-1A36-4A5C-BBB7-73F4A922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14" y="4782186"/>
            <a:ext cx="2345007" cy="188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Callout 13">
            <a:extLst>
              <a:ext uri="{FF2B5EF4-FFF2-40B4-BE49-F238E27FC236}">
                <a16:creationId xmlns:a16="http://schemas.microsoft.com/office/drawing/2014/main" id="{F0A807C8-C0C8-4E4A-84A2-467EAA085774}"/>
              </a:ext>
            </a:extLst>
          </p:cNvPr>
          <p:cNvSpPr/>
          <p:nvPr/>
        </p:nvSpPr>
        <p:spPr>
          <a:xfrm>
            <a:off x="14168" y="1018821"/>
            <a:ext cx="3288277" cy="1597121"/>
          </a:xfrm>
          <a:prstGeom prst="wedgeEllipseCallout">
            <a:avLst>
              <a:gd name="adj1" fmla="val 36621"/>
              <a:gd name="adj2" fmla="val 58416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3" name="CustomShape 3">
            <a:extLst>
              <a:ext uri="{FF2B5EF4-FFF2-40B4-BE49-F238E27FC236}">
                <a16:creationId xmlns:a16="http://schemas.microsoft.com/office/drawing/2014/main" id="{B87EA3DA-2E8C-4535-99D3-53EE590C6DB9}"/>
              </a:ext>
            </a:extLst>
          </p:cNvPr>
          <p:cNvSpPr/>
          <p:nvPr/>
        </p:nvSpPr>
        <p:spPr>
          <a:xfrm>
            <a:off x="213050" y="1180291"/>
            <a:ext cx="2817925" cy="15971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Several of these adjectives are irregular. Let’s practise them.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F5CB87-D8AB-41CA-84CB-C3D2BC511EAB}"/>
              </a:ext>
            </a:extLst>
          </p:cNvPr>
          <p:cNvSpPr/>
          <p:nvPr/>
        </p:nvSpPr>
        <p:spPr>
          <a:xfrm>
            <a:off x="2117558" y="2682206"/>
            <a:ext cx="913417" cy="378266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C4DEBA-2727-4E8D-BC43-2A469392180E}"/>
              </a:ext>
            </a:extLst>
          </p:cNvPr>
          <p:cNvSpPr/>
          <p:nvPr/>
        </p:nvSpPr>
        <p:spPr>
          <a:xfrm>
            <a:off x="2279790" y="3060472"/>
            <a:ext cx="913417" cy="378266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B8E006F-1DA4-4CF8-8BA2-81668BFB0C9B}"/>
              </a:ext>
            </a:extLst>
          </p:cNvPr>
          <p:cNvSpPr/>
          <p:nvPr/>
        </p:nvSpPr>
        <p:spPr>
          <a:xfrm>
            <a:off x="2117557" y="3464233"/>
            <a:ext cx="913417" cy="378266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5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29" grpId="0"/>
      <p:bldP spid="52" grpId="0" animBg="1"/>
      <p:bldP spid="53" grpId="0"/>
      <p:bldP spid="4" grpId="0" animBg="1"/>
      <p:bldP spid="2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</a:t>
            </a:r>
            <a:endParaRPr lang="en-GB" sz="3200" dirty="0"/>
          </a:p>
        </p:txBody>
      </p:sp>
      <p:sp>
        <p:nvSpPr>
          <p:cNvPr id="10" name="Google Shape;167;p2">
            <a:extLst>
              <a:ext uri="{FF2B5EF4-FFF2-40B4-BE49-F238E27FC236}">
                <a16:creationId xmlns:a16="http://schemas.microsoft.com/office/drawing/2014/main" id="{00418407-6382-4C3A-8FB0-7C13A3D9BFE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1;p3">
            <a:extLst>
              <a:ext uri="{FF2B5EF4-FFF2-40B4-BE49-F238E27FC236}">
                <a16:creationId xmlns:a16="http://schemas.microsoft.com/office/drawing/2014/main" id="{7D85ED2D-C9F9-40FE-8AE0-84AD2682989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5614" y="71250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E79FBF1-84E7-41ED-9578-296C4C57AE28}"/>
              </a:ext>
            </a:extLst>
          </p:cNvPr>
          <p:cNvSpPr txBox="1">
            <a:spLocks/>
          </p:cNvSpPr>
          <p:nvPr/>
        </p:nvSpPr>
        <p:spPr>
          <a:xfrm>
            <a:off x="10754668" y="934595"/>
            <a:ext cx="1437332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prononcer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46" name="Google Shape;342;p5">
            <a:extLst>
              <a:ext uri="{FF2B5EF4-FFF2-40B4-BE49-F238E27FC236}">
                <a16:creationId xmlns:a16="http://schemas.microsoft.com/office/drawing/2014/main" id="{7AB1EE10-8E97-42E5-B02C-6F066DB684C2}"/>
              </a:ext>
            </a:extLst>
          </p:cNvPr>
          <p:cNvSpPr txBox="1"/>
          <p:nvPr/>
        </p:nvSpPr>
        <p:spPr>
          <a:xfrm>
            <a:off x="2996955" y="152775"/>
            <a:ext cx="10094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Century Gothic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Jean-Michel parle à la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classe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de Pierre.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16978B0-05FC-42B1-8C67-9B6BA39EC194}"/>
              </a:ext>
            </a:extLst>
          </p:cNvPr>
          <p:cNvSpPr/>
          <p:nvPr/>
        </p:nvSpPr>
        <p:spPr>
          <a:xfrm>
            <a:off x="2579082" y="1458511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un                 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bâtiment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30E648-3B80-4ACB-937B-696DB07C39F2}"/>
              </a:ext>
            </a:extLst>
          </p:cNvPr>
          <p:cNvSpPr/>
          <p:nvPr/>
        </p:nvSpPr>
        <p:spPr>
          <a:xfrm>
            <a:off x="3844497" y="1551892"/>
            <a:ext cx="167425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232DF87-78E2-4EFD-9FD9-8C4136EFA830}"/>
              </a:ext>
            </a:extLst>
          </p:cNvPr>
          <p:cNvSpPr/>
          <p:nvPr/>
        </p:nvSpPr>
        <p:spPr>
          <a:xfrm>
            <a:off x="6978781" y="1529264"/>
            <a:ext cx="163865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D5982-9B74-46D7-A560-09908392DFC3}"/>
              </a:ext>
            </a:extLst>
          </p:cNvPr>
          <p:cNvSpPr txBox="1"/>
          <p:nvPr/>
        </p:nvSpPr>
        <p:spPr>
          <a:xfrm>
            <a:off x="9293928" y="1418860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[important]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D7740BA8-2A13-4547-8FFD-47B88EEBB7EF}"/>
              </a:ext>
            </a:extLst>
          </p:cNvPr>
          <p:cNvSpPr/>
          <p:nvPr/>
        </p:nvSpPr>
        <p:spPr>
          <a:xfrm>
            <a:off x="2597827" y="2085664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un 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vieux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marché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99F678-72F2-409E-8ADE-70D1F21E1DF4}"/>
              </a:ext>
            </a:extLst>
          </p:cNvPr>
          <p:cNvSpPr/>
          <p:nvPr/>
        </p:nvSpPr>
        <p:spPr>
          <a:xfrm>
            <a:off x="3997025" y="2120203"/>
            <a:ext cx="803704" cy="348829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53C1BF0-5787-40B5-850E-6D1B874D235D}"/>
              </a:ext>
            </a:extLst>
          </p:cNvPr>
          <p:cNvSpPr/>
          <p:nvPr/>
        </p:nvSpPr>
        <p:spPr>
          <a:xfrm>
            <a:off x="6199927" y="2155044"/>
            <a:ext cx="798663" cy="357397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28C5E2-E50B-4876-A721-152C195AC258}"/>
              </a:ext>
            </a:extLst>
          </p:cNvPr>
          <p:cNvSpPr txBox="1"/>
          <p:nvPr/>
        </p:nvSpPr>
        <p:spPr>
          <a:xfrm>
            <a:off x="9293927" y="2065093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vieux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FB0D5772-15E6-4CEC-8909-FFDF14CF76D1}"/>
              </a:ext>
            </a:extLst>
          </p:cNvPr>
          <p:cNvSpPr/>
          <p:nvPr/>
        </p:nvSpPr>
        <p:spPr>
          <a:xfrm>
            <a:off x="2535523" y="2779756"/>
            <a:ext cx="6726021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café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allemand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.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A713EC0C-1F20-4B59-84BF-1B9B5F50ED36}"/>
              </a:ext>
            </a:extLst>
          </p:cNvPr>
          <p:cNvSpPr/>
          <p:nvPr/>
        </p:nvSpPr>
        <p:spPr>
          <a:xfrm>
            <a:off x="2597827" y="3448373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petit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café          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658C7FBC-8E52-44D1-B87B-7EE51715B9BC}"/>
              </a:ext>
            </a:extLst>
          </p:cNvPr>
          <p:cNvSpPr/>
          <p:nvPr/>
        </p:nvSpPr>
        <p:spPr>
          <a:xfrm>
            <a:off x="2597827" y="4078244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excellente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2A47175E-F960-4774-93F3-65E19F024A5E}"/>
              </a:ext>
            </a:extLst>
          </p:cNvPr>
          <p:cNvSpPr/>
          <p:nvPr/>
        </p:nvSpPr>
        <p:spPr>
          <a:xfrm>
            <a:off x="2579081" y="4712109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un             parc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5EF73D2B-17C0-4073-B3B8-701164745AC5}"/>
              </a:ext>
            </a:extLst>
          </p:cNvPr>
          <p:cNvSpPr/>
          <p:nvPr/>
        </p:nvSpPr>
        <p:spPr>
          <a:xfrm>
            <a:off x="2597827" y="5349844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école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espagnole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B5669C58-78E8-441F-92C2-3E28E5EF1297}"/>
              </a:ext>
            </a:extLst>
          </p:cNvPr>
          <p:cNvSpPr/>
          <p:nvPr/>
        </p:nvSpPr>
        <p:spPr>
          <a:xfrm>
            <a:off x="2579082" y="5957901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bonne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école           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2B49893-53FB-4E1A-BB98-C39E71BCB3A6}"/>
              </a:ext>
            </a:extLst>
          </p:cNvPr>
          <p:cNvSpPr/>
          <p:nvPr/>
        </p:nvSpPr>
        <p:spPr>
          <a:xfrm>
            <a:off x="3825576" y="2849930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925290B-0BB9-4694-A274-8DC856CF91AB}"/>
              </a:ext>
            </a:extLst>
          </p:cNvPr>
          <p:cNvSpPr/>
          <p:nvPr/>
        </p:nvSpPr>
        <p:spPr>
          <a:xfrm>
            <a:off x="6106572" y="2848031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65FF15-131D-447B-A1AF-7EFD2101D549}"/>
              </a:ext>
            </a:extLst>
          </p:cNvPr>
          <p:cNvSpPr txBox="1"/>
          <p:nvPr/>
        </p:nvSpPr>
        <p:spPr>
          <a:xfrm>
            <a:off x="9293927" y="2734049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allemand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DFDE91-1E91-4E3A-9CB0-C7A35F8BFB4E}"/>
              </a:ext>
            </a:extLst>
          </p:cNvPr>
          <p:cNvSpPr txBox="1"/>
          <p:nvPr/>
        </p:nvSpPr>
        <p:spPr>
          <a:xfrm>
            <a:off x="9293926" y="3448332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[petit]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387FCE-367F-4371-BCC1-40AF22C60C4C}"/>
              </a:ext>
            </a:extLst>
          </p:cNvPr>
          <p:cNvSpPr txBox="1"/>
          <p:nvPr/>
        </p:nvSpPr>
        <p:spPr>
          <a:xfrm>
            <a:off x="9305104" y="4047937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excellente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B28943-3108-4AFE-8538-BF0254F14A85}"/>
              </a:ext>
            </a:extLst>
          </p:cNvPr>
          <p:cNvSpPr txBox="1"/>
          <p:nvPr/>
        </p:nvSpPr>
        <p:spPr>
          <a:xfrm>
            <a:off x="9305103" y="4659071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[sale]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691A8D-CFB4-40E0-98C9-4A93D0DBF2E7}"/>
              </a:ext>
            </a:extLst>
          </p:cNvPr>
          <p:cNvSpPr txBox="1"/>
          <p:nvPr/>
        </p:nvSpPr>
        <p:spPr>
          <a:xfrm>
            <a:off x="9305102" y="5342545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[espagnole]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0DA695-D22B-43BC-909A-8F21D1B0FD6E}"/>
              </a:ext>
            </a:extLst>
          </p:cNvPr>
          <p:cNvSpPr txBox="1"/>
          <p:nvPr/>
        </p:nvSpPr>
        <p:spPr>
          <a:xfrm>
            <a:off x="9305101" y="5953679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[bonne]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5AD71AB-1FB2-4734-BDAF-754DED8A1928}"/>
              </a:ext>
            </a:extLst>
          </p:cNvPr>
          <p:cNvSpPr/>
          <p:nvPr/>
        </p:nvSpPr>
        <p:spPr>
          <a:xfrm>
            <a:off x="3997025" y="3499477"/>
            <a:ext cx="843038" cy="361507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DF56783-DE32-44F6-87C7-D0D1032A4CBE}"/>
              </a:ext>
            </a:extLst>
          </p:cNvPr>
          <p:cNvSpPr/>
          <p:nvPr/>
        </p:nvSpPr>
        <p:spPr>
          <a:xfrm>
            <a:off x="5685053" y="3512117"/>
            <a:ext cx="843038" cy="361507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104BEE3-8635-4CD1-BB07-CCCE5300BDC1}"/>
              </a:ext>
            </a:extLst>
          </p:cNvPr>
          <p:cNvSpPr/>
          <p:nvPr/>
        </p:nvSpPr>
        <p:spPr>
          <a:xfrm>
            <a:off x="6368727" y="4131104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B7A4CC7-596D-4A9D-A7CA-141E33817568}"/>
              </a:ext>
            </a:extLst>
          </p:cNvPr>
          <p:cNvSpPr/>
          <p:nvPr/>
        </p:nvSpPr>
        <p:spPr>
          <a:xfrm>
            <a:off x="4138649" y="4144173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C041AD3-4464-4749-929F-B52DCF6568AB}"/>
              </a:ext>
            </a:extLst>
          </p:cNvPr>
          <p:cNvSpPr/>
          <p:nvPr/>
        </p:nvSpPr>
        <p:spPr>
          <a:xfrm>
            <a:off x="5653119" y="4778604"/>
            <a:ext cx="81484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06DD6D-55E8-47AF-837D-EE9077969785}"/>
              </a:ext>
            </a:extLst>
          </p:cNvPr>
          <p:cNvSpPr/>
          <p:nvPr/>
        </p:nvSpPr>
        <p:spPr>
          <a:xfrm>
            <a:off x="3985885" y="4765414"/>
            <a:ext cx="81484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9A8DA1-7DD4-44EE-9E53-F9F381C6F82B}"/>
              </a:ext>
            </a:extLst>
          </p:cNvPr>
          <p:cNvSpPr/>
          <p:nvPr/>
        </p:nvSpPr>
        <p:spPr>
          <a:xfrm>
            <a:off x="6724518" y="5383657"/>
            <a:ext cx="1585324" cy="379439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103A8A6-D6C4-4B61-9CC4-9C116232B934}"/>
              </a:ext>
            </a:extLst>
          </p:cNvPr>
          <p:cNvSpPr/>
          <p:nvPr/>
        </p:nvSpPr>
        <p:spPr>
          <a:xfrm>
            <a:off x="4109084" y="5416339"/>
            <a:ext cx="158532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A157393-12A9-4930-87AF-D0C430EF2CF9}"/>
              </a:ext>
            </a:extLst>
          </p:cNvPr>
          <p:cNvSpPr/>
          <p:nvPr/>
        </p:nvSpPr>
        <p:spPr>
          <a:xfrm>
            <a:off x="4173805" y="6020194"/>
            <a:ext cx="970095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DB978F4-54D4-4A87-9305-2A2767541A13}"/>
              </a:ext>
            </a:extLst>
          </p:cNvPr>
          <p:cNvSpPr/>
          <p:nvPr/>
        </p:nvSpPr>
        <p:spPr>
          <a:xfrm>
            <a:off x="6161729" y="6022987"/>
            <a:ext cx="970095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Picture 46" descr="Shape, icon, arrow&#10;&#10;Description automatically generated">
            <a:extLst>
              <a:ext uri="{FF2B5EF4-FFF2-40B4-BE49-F238E27FC236}">
                <a16:creationId xmlns:a16="http://schemas.microsoft.com/office/drawing/2014/main" id="{9F1CF1E2-F7E7-4CB2-9207-83D1CB629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8" y="2151982"/>
            <a:ext cx="1580702" cy="1552961"/>
          </a:xfrm>
          <a:prstGeom prst="rect">
            <a:avLst/>
          </a:prstGeom>
        </p:spPr>
      </p:pic>
      <p:pic>
        <p:nvPicPr>
          <p:cNvPr id="48" name="Picture 4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DC3DC6E-4159-436B-A7F7-C74C397CE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" y="4308490"/>
            <a:ext cx="2256325" cy="177771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C49B234-401B-4354-BECD-1140ADBAB320}"/>
              </a:ext>
            </a:extLst>
          </p:cNvPr>
          <p:cNvGrpSpPr/>
          <p:nvPr/>
        </p:nvGrpSpPr>
        <p:grpSpPr>
          <a:xfrm>
            <a:off x="550487" y="1353343"/>
            <a:ext cx="1215803" cy="748030"/>
            <a:chOff x="-1650070" y="298713"/>
            <a:chExt cx="1685597" cy="952086"/>
          </a:xfrm>
        </p:grpSpPr>
        <p:pic>
          <p:nvPicPr>
            <p:cNvPr id="51" name="Picture 2" descr="Free vector graphics of Blank profile picture">
              <a:extLst>
                <a:ext uri="{FF2B5EF4-FFF2-40B4-BE49-F238E27FC236}">
                  <a16:creationId xmlns:a16="http://schemas.microsoft.com/office/drawing/2014/main" id="{882795B4-C3D6-4B76-A3DA-786CF14EA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6560" y="298713"/>
              <a:ext cx="952087" cy="95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Free vector graphics of Blank profile picture">
              <a:extLst>
                <a:ext uri="{FF2B5EF4-FFF2-40B4-BE49-F238E27FC236}">
                  <a16:creationId xmlns:a16="http://schemas.microsoft.com/office/drawing/2014/main" id="{D0493741-A8B6-431E-9AFB-94D78866D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0070" y="298713"/>
              <a:ext cx="952087" cy="95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1ECC0F9-5A66-462C-8DB3-ED312FD1B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7677" y="336177"/>
              <a:ext cx="807843" cy="820271"/>
            </a:xfrm>
            <a:prstGeom prst="rect">
              <a:avLst/>
            </a:prstGeom>
          </p:spPr>
        </p:pic>
      </p:grpSp>
      <p:pic>
        <p:nvPicPr>
          <p:cNvPr id="76" name="Picture 75" descr="A picture containing text, monitor, computer, indoor&#10;&#10;Description automatically generated">
            <a:hlinkClick r:id="" action="ppaction://noaction">
              <a:snd r:embed="rId8" name="s5_full conversation.wav"/>
            </a:hlinkClick>
            <a:extLst>
              <a:ext uri="{FF2B5EF4-FFF2-40B4-BE49-F238E27FC236}">
                <a16:creationId xmlns:a16="http://schemas.microsoft.com/office/drawing/2014/main" id="{628A9ECB-6FBE-4092-A4E9-78CEBF80A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3" y="1305190"/>
            <a:ext cx="1508258" cy="925377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D0FCA3E-F7C3-4A2D-AB09-C8003720B6D0}"/>
              </a:ext>
            </a:extLst>
          </p:cNvPr>
          <p:cNvGrpSpPr/>
          <p:nvPr/>
        </p:nvGrpSpPr>
        <p:grpSpPr>
          <a:xfrm>
            <a:off x="25686" y="1818664"/>
            <a:ext cx="3288277" cy="1610336"/>
            <a:chOff x="4099351" y="2757265"/>
            <a:chExt cx="3288277" cy="2373251"/>
          </a:xfrm>
        </p:grpSpPr>
        <p:sp>
          <p:nvSpPr>
            <p:cNvPr id="74" name="Oval Callout 13">
              <a:extLst>
                <a:ext uri="{FF2B5EF4-FFF2-40B4-BE49-F238E27FC236}">
                  <a16:creationId xmlns:a16="http://schemas.microsoft.com/office/drawing/2014/main" id="{03D431AC-24DD-4278-996B-22564BC6185E}"/>
                </a:ext>
              </a:extLst>
            </p:cNvPr>
            <p:cNvSpPr/>
            <p:nvPr/>
          </p:nvSpPr>
          <p:spPr>
            <a:xfrm>
              <a:off x="4099351" y="2757265"/>
              <a:ext cx="3288277" cy="2373251"/>
            </a:xfrm>
            <a:prstGeom prst="wedgeEllipseCallout">
              <a:avLst>
                <a:gd name="adj1" fmla="val 53745"/>
                <a:gd name="adj2" fmla="val 57252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rgbClr val="FF0066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CustomShape 3">
              <a:extLst>
                <a:ext uri="{FF2B5EF4-FFF2-40B4-BE49-F238E27FC236}">
                  <a16:creationId xmlns:a16="http://schemas.microsoft.com/office/drawing/2014/main" id="{10949A05-543B-480B-BEF6-A88E04203D1A}"/>
                </a:ext>
              </a:extLst>
            </p:cNvPr>
            <p:cNvSpPr/>
            <p:nvPr/>
          </p:nvSpPr>
          <p:spPr>
            <a:xfrm>
              <a:off x="4425452" y="2873969"/>
              <a:ext cx="2817925" cy="188362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Remember!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 pronounce the ‘t’ here because it is followed by a vowel.</a:t>
              </a:r>
            </a:p>
          </p:txBody>
        </p:sp>
      </p:grpSp>
      <p:pic>
        <p:nvPicPr>
          <p:cNvPr id="77" name="Graphic 76" descr="Teacher">
            <a:extLst>
              <a:ext uri="{FF2B5EF4-FFF2-40B4-BE49-F238E27FC236}">
                <a16:creationId xmlns:a16="http://schemas.microsoft.com/office/drawing/2014/main" id="{EDB9675F-EE2E-416C-B9A8-5923418E91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542" y="529080"/>
            <a:ext cx="914400" cy="914400"/>
          </a:xfrm>
          <a:prstGeom prst="rect">
            <a:avLst/>
          </a:prstGeom>
        </p:spPr>
      </p:pic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A32983E4-8228-4362-A58A-E4629EB8F8CF}"/>
              </a:ext>
            </a:extLst>
          </p:cNvPr>
          <p:cNvSpPr/>
          <p:nvPr/>
        </p:nvSpPr>
        <p:spPr>
          <a:xfrm>
            <a:off x="1020397" y="731114"/>
            <a:ext cx="7560663" cy="447604"/>
          </a:xfrm>
          <a:prstGeom prst="wedgeRoundRectCallout">
            <a:avLst>
              <a:gd name="adj1" fmla="val -55224"/>
              <a:gd name="adj2" fmla="val -23508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CustomShape 7">
            <a:extLst>
              <a:ext uri="{FF2B5EF4-FFF2-40B4-BE49-F238E27FC236}">
                <a16:creationId xmlns:a16="http://schemas.microsoft.com/office/drawing/2014/main" id="{F3359C3F-AC3A-4F80-A1D1-7C08213CEB7E}"/>
              </a:ext>
            </a:extLst>
          </p:cNvPr>
          <p:cNvSpPr/>
          <p:nvPr/>
        </p:nvSpPr>
        <p:spPr>
          <a:xfrm>
            <a:off x="1020397" y="678874"/>
            <a:ext cx="7597037" cy="4153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Il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quoi ? Lis les phrases avec ton/ta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partenaire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1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7" grpId="0" animBg="1"/>
      <p:bldP spid="38" grpId="0" animBg="1"/>
      <p:bldP spid="50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Paper, Write, Texture, Lines, Pattern, Writing Paper">
            <a:extLst>
              <a:ext uri="{FF2B5EF4-FFF2-40B4-BE49-F238E27FC236}">
                <a16:creationId xmlns:a16="http://schemas.microsoft.com/office/drawing/2014/main" id="{C86F5DAB-6786-4BCD-86C6-9B322EDB5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 rot="10800000">
            <a:off x="-96293" y="1014568"/>
            <a:ext cx="6634534" cy="5783490"/>
          </a:xfrm>
          <a:custGeom>
            <a:avLst/>
            <a:gdLst>
              <a:gd name="connsiteX0" fmla="*/ 0 w 6634534"/>
              <a:gd name="connsiteY0" fmla="*/ 0 h 5783490"/>
              <a:gd name="connsiteX1" fmla="*/ 353842 w 6634534"/>
              <a:gd name="connsiteY1" fmla="*/ 0 h 5783490"/>
              <a:gd name="connsiteX2" fmla="*/ 906720 w 6634534"/>
              <a:gd name="connsiteY2" fmla="*/ 0 h 5783490"/>
              <a:gd name="connsiteX3" fmla="*/ 1260561 w 6634534"/>
              <a:gd name="connsiteY3" fmla="*/ 0 h 5783490"/>
              <a:gd name="connsiteX4" fmla="*/ 1946130 w 6634534"/>
              <a:gd name="connsiteY4" fmla="*/ 0 h 5783490"/>
              <a:gd name="connsiteX5" fmla="*/ 2565353 w 6634534"/>
              <a:gd name="connsiteY5" fmla="*/ 0 h 5783490"/>
              <a:gd name="connsiteX6" fmla="*/ 3118231 w 6634534"/>
              <a:gd name="connsiteY6" fmla="*/ 0 h 5783490"/>
              <a:gd name="connsiteX7" fmla="*/ 3604763 w 6634534"/>
              <a:gd name="connsiteY7" fmla="*/ 0 h 5783490"/>
              <a:gd name="connsiteX8" fmla="*/ 4024951 w 6634534"/>
              <a:gd name="connsiteY8" fmla="*/ 0 h 5783490"/>
              <a:gd name="connsiteX9" fmla="*/ 4445138 w 6634534"/>
              <a:gd name="connsiteY9" fmla="*/ 0 h 5783490"/>
              <a:gd name="connsiteX10" fmla="*/ 5064361 w 6634534"/>
              <a:gd name="connsiteY10" fmla="*/ 0 h 5783490"/>
              <a:gd name="connsiteX11" fmla="*/ 5749929 w 6634534"/>
              <a:gd name="connsiteY11" fmla="*/ 0 h 5783490"/>
              <a:gd name="connsiteX12" fmla="*/ 6634534 w 6634534"/>
              <a:gd name="connsiteY12" fmla="*/ 0 h 5783490"/>
              <a:gd name="connsiteX13" fmla="*/ 6634534 w 6634534"/>
              <a:gd name="connsiteY13" fmla="*/ 520514 h 5783490"/>
              <a:gd name="connsiteX14" fmla="*/ 6634534 w 6634534"/>
              <a:gd name="connsiteY14" fmla="*/ 1156698 h 5783490"/>
              <a:gd name="connsiteX15" fmla="*/ 6634534 w 6634534"/>
              <a:gd name="connsiteY15" fmla="*/ 1792882 h 5783490"/>
              <a:gd name="connsiteX16" fmla="*/ 6634534 w 6634534"/>
              <a:gd name="connsiteY16" fmla="*/ 2255561 h 5783490"/>
              <a:gd name="connsiteX17" fmla="*/ 6634534 w 6634534"/>
              <a:gd name="connsiteY17" fmla="*/ 2718240 h 5783490"/>
              <a:gd name="connsiteX18" fmla="*/ 6634534 w 6634534"/>
              <a:gd name="connsiteY18" fmla="*/ 3296589 h 5783490"/>
              <a:gd name="connsiteX19" fmla="*/ 6634534 w 6634534"/>
              <a:gd name="connsiteY19" fmla="*/ 3759269 h 5783490"/>
              <a:gd name="connsiteX20" fmla="*/ 6634534 w 6634534"/>
              <a:gd name="connsiteY20" fmla="*/ 4221948 h 5783490"/>
              <a:gd name="connsiteX21" fmla="*/ 6634534 w 6634534"/>
              <a:gd name="connsiteY21" fmla="*/ 4800297 h 5783490"/>
              <a:gd name="connsiteX22" fmla="*/ 6634534 w 6634534"/>
              <a:gd name="connsiteY22" fmla="*/ 5262976 h 5783490"/>
              <a:gd name="connsiteX23" fmla="*/ 6634534 w 6634534"/>
              <a:gd name="connsiteY23" fmla="*/ 5783490 h 5783490"/>
              <a:gd name="connsiteX24" fmla="*/ 6148002 w 6634534"/>
              <a:gd name="connsiteY24" fmla="*/ 5783490 h 5783490"/>
              <a:gd name="connsiteX25" fmla="*/ 5794160 w 6634534"/>
              <a:gd name="connsiteY25" fmla="*/ 5783490 h 5783490"/>
              <a:gd name="connsiteX26" fmla="*/ 5373973 w 6634534"/>
              <a:gd name="connsiteY26" fmla="*/ 5783490 h 5783490"/>
              <a:gd name="connsiteX27" fmla="*/ 4887440 w 6634534"/>
              <a:gd name="connsiteY27" fmla="*/ 5783490 h 5783490"/>
              <a:gd name="connsiteX28" fmla="*/ 4334562 w 6634534"/>
              <a:gd name="connsiteY28" fmla="*/ 5783490 h 5783490"/>
              <a:gd name="connsiteX29" fmla="*/ 3715339 w 6634534"/>
              <a:gd name="connsiteY29" fmla="*/ 5783490 h 5783490"/>
              <a:gd name="connsiteX30" fmla="*/ 3361497 w 6634534"/>
              <a:gd name="connsiteY30" fmla="*/ 5783490 h 5783490"/>
              <a:gd name="connsiteX31" fmla="*/ 2941310 w 6634534"/>
              <a:gd name="connsiteY31" fmla="*/ 5783490 h 5783490"/>
              <a:gd name="connsiteX32" fmla="*/ 2255742 w 6634534"/>
              <a:gd name="connsiteY32" fmla="*/ 5783490 h 5783490"/>
              <a:gd name="connsiteX33" fmla="*/ 1636518 w 6634534"/>
              <a:gd name="connsiteY33" fmla="*/ 5783490 h 5783490"/>
              <a:gd name="connsiteX34" fmla="*/ 1017295 w 6634534"/>
              <a:gd name="connsiteY34" fmla="*/ 5783490 h 5783490"/>
              <a:gd name="connsiteX35" fmla="*/ 0 w 6634534"/>
              <a:gd name="connsiteY35" fmla="*/ 5783490 h 5783490"/>
              <a:gd name="connsiteX36" fmla="*/ 0 w 6634534"/>
              <a:gd name="connsiteY36" fmla="*/ 5205141 h 5783490"/>
              <a:gd name="connsiteX37" fmla="*/ 0 w 6634534"/>
              <a:gd name="connsiteY37" fmla="*/ 4742462 h 5783490"/>
              <a:gd name="connsiteX38" fmla="*/ 0 w 6634534"/>
              <a:gd name="connsiteY38" fmla="*/ 4106278 h 5783490"/>
              <a:gd name="connsiteX39" fmla="*/ 0 w 6634534"/>
              <a:gd name="connsiteY39" fmla="*/ 3585764 h 5783490"/>
              <a:gd name="connsiteX40" fmla="*/ 0 w 6634534"/>
              <a:gd name="connsiteY40" fmla="*/ 3007415 h 5783490"/>
              <a:gd name="connsiteX41" fmla="*/ 0 w 6634534"/>
              <a:gd name="connsiteY41" fmla="*/ 2486901 h 5783490"/>
              <a:gd name="connsiteX42" fmla="*/ 0 w 6634534"/>
              <a:gd name="connsiteY42" fmla="*/ 1850717 h 5783490"/>
              <a:gd name="connsiteX43" fmla="*/ 0 w 6634534"/>
              <a:gd name="connsiteY43" fmla="*/ 1156698 h 5783490"/>
              <a:gd name="connsiteX44" fmla="*/ 0 w 6634534"/>
              <a:gd name="connsiteY44" fmla="*/ 694019 h 5783490"/>
              <a:gd name="connsiteX45" fmla="*/ 0 w 6634534"/>
              <a:gd name="connsiteY45" fmla="*/ 0 h 578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634534" h="5783490" extrusionOk="0">
                <a:moveTo>
                  <a:pt x="0" y="0"/>
                </a:moveTo>
                <a:cubicBezTo>
                  <a:pt x="81039" y="-27128"/>
                  <a:pt x="196020" y="26244"/>
                  <a:pt x="353842" y="0"/>
                </a:cubicBezTo>
                <a:cubicBezTo>
                  <a:pt x="511664" y="-26244"/>
                  <a:pt x="736697" y="5897"/>
                  <a:pt x="906720" y="0"/>
                </a:cubicBezTo>
                <a:cubicBezTo>
                  <a:pt x="1076743" y="-5897"/>
                  <a:pt x="1096403" y="16954"/>
                  <a:pt x="1260561" y="0"/>
                </a:cubicBezTo>
                <a:cubicBezTo>
                  <a:pt x="1424719" y="-16954"/>
                  <a:pt x="1778714" y="41431"/>
                  <a:pt x="1946130" y="0"/>
                </a:cubicBezTo>
                <a:cubicBezTo>
                  <a:pt x="2113546" y="-41431"/>
                  <a:pt x="2425388" y="34283"/>
                  <a:pt x="2565353" y="0"/>
                </a:cubicBezTo>
                <a:cubicBezTo>
                  <a:pt x="2705318" y="-34283"/>
                  <a:pt x="2969109" y="45786"/>
                  <a:pt x="3118231" y="0"/>
                </a:cubicBezTo>
                <a:cubicBezTo>
                  <a:pt x="3267353" y="-45786"/>
                  <a:pt x="3363251" y="8481"/>
                  <a:pt x="3604763" y="0"/>
                </a:cubicBezTo>
                <a:cubicBezTo>
                  <a:pt x="3846275" y="-8481"/>
                  <a:pt x="3930649" y="45462"/>
                  <a:pt x="4024951" y="0"/>
                </a:cubicBezTo>
                <a:cubicBezTo>
                  <a:pt x="4119253" y="-45462"/>
                  <a:pt x="4262900" y="10696"/>
                  <a:pt x="4445138" y="0"/>
                </a:cubicBezTo>
                <a:cubicBezTo>
                  <a:pt x="4627376" y="-10696"/>
                  <a:pt x="4844897" y="69304"/>
                  <a:pt x="5064361" y="0"/>
                </a:cubicBezTo>
                <a:cubicBezTo>
                  <a:pt x="5283825" y="-69304"/>
                  <a:pt x="5533149" y="26058"/>
                  <a:pt x="5749929" y="0"/>
                </a:cubicBezTo>
                <a:cubicBezTo>
                  <a:pt x="5966709" y="-26058"/>
                  <a:pt x="6330700" y="53923"/>
                  <a:pt x="6634534" y="0"/>
                </a:cubicBezTo>
                <a:cubicBezTo>
                  <a:pt x="6680732" y="200583"/>
                  <a:pt x="6601470" y="393904"/>
                  <a:pt x="6634534" y="520514"/>
                </a:cubicBezTo>
                <a:cubicBezTo>
                  <a:pt x="6667598" y="647124"/>
                  <a:pt x="6615863" y="965563"/>
                  <a:pt x="6634534" y="1156698"/>
                </a:cubicBezTo>
                <a:cubicBezTo>
                  <a:pt x="6653205" y="1347833"/>
                  <a:pt x="6564782" y="1527486"/>
                  <a:pt x="6634534" y="1792882"/>
                </a:cubicBezTo>
                <a:cubicBezTo>
                  <a:pt x="6704286" y="2058278"/>
                  <a:pt x="6615171" y="2149462"/>
                  <a:pt x="6634534" y="2255561"/>
                </a:cubicBezTo>
                <a:cubicBezTo>
                  <a:pt x="6653897" y="2361660"/>
                  <a:pt x="6592323" y="2625176"/>
                  <a:pt x="6634534" y="2718240"/>
                </a:cubicBezTo>
                <a:cubicBezTo>
                  <a:pt x="6676745" y="2811304"/>
                  <a:pt x="6614565" y="3104352"/>
                  <a:pt x="6634534" y="3296589"/>
                </a:cubicBezTo>
                <a:cubicBezTo>
                  <a:pt x="6654503" y="3488826"/>
                  <a:pt x="6606026" y="3576767"/>
                  <a:pt x="6634534" y="3759269"/>
                </a:cubicBezTo>
                <a:cubicBezTo>
                  <a:pt x="6663042" y="3941771"/>
                  <a:pt x="6629653" y="4012129"/>
                  <a:pt x="6634534" y="4221948"/>
                </a:cubicBezTo>
                <a:cubicBezTo>
                  <a:pt x="6639415" y="4431767"/>
                  <a:pt x="6578667" y="4666015"/>
                  <a:pt x="6634534" y="4800297"/>
                </a:cubicBezTo>
                <a:cubicBezTo>
                  <a:pt x="6690401" y="4934579"/>
                  <a:pt x="6608939" y="5056035"/>
                  <a:pt x="6634534" y="5262976"/>
                </a:cubicBezTo>
                <a:cubicBezTo>
                  <a:pt x="6660129" y="5469917"/>
                  <a:pt x="6624332" y="5531330"/>
                  <a:pt x="6634534" y="5783490"/>
                </a:cubicBezTo>
                <a:cubicBezTo>
                  <a:pt x="6485171" y="5797185"/>
                  <a:pt x="6248114" y="5744390"/>
                  <a:pt x="6148002" y="5783490"/>
                </a:cubicBezTo>
                <a:cubicBezTo>
                  <a:pt x="6047890" y="5822590"/>
                  <a:pt x="5913215" y="5743353"/>
                  <a:pt x="5794160" y="5783490"/>
                </a:cubicBezTo>
                <a:cubicBezTo>
                  <a:pt x="5675105" y="5823627"/>
                  <a:pt x="5509548" y="5766615"/>
                  <a:pt x="5373973" y="5783490"/>
                </a:cubicBezTo>
                <a:cubicBezTo>
                  <a:pt x="5238398" y="5800365"/>
                  <a:pt x="5042352" y="5735306"/>
                  <a:pt x="4887440" y="5783490"/>
                </a:cubicBezTo>
                <a:cubicBezTo>
                  <a:pt x="4732528" y="5831674"/>
                  <a:pt x="4534317" y="5740033"/>
                  <a:pt x="4334562" y="5783490"/>
                </a:cubicBezTo>
                <a:cubicBezTo>
                  <a:pt x="4134807" y="5826947"/>
                  <a:pt x="4003589" y="5781747"/>
                  <a:pt x="3715339" y="5783490"/>
                </a:cubicBezTo>
                <a:cubicBezTo>
                  <a:pt x="3427089" y="5785233"/>
                  <a:pt x="3436732" y="5758042"/>
                  <a:pt x="3361497" y="5783490"/>
                </a:cubicBezTo>
                <a:cubicBezTo>
                  <a:pt x="3286262" y="5808938"/>
                  <a:pt x="3071577" y="5782056"/>
                  <a:pt x="2941310" y="5783490"/>
                </a:cubicBezTo>
                <a:cubicBezTo>
                  <a:pt x="2811043" y="5784924"/>
                  <a:pt x="2525975" y="5765333"/>
                  <a:pt x="2255742" y="5783490"/>
                </a:cubicBezTo>
                <a:cubicBezTo>
                  <a:pt x="1985509" y="5801647"/>
                  <a:pt x="1911817" y="5745954"/>
                  <a:pt x="1636518" y="5783490"/>
                </a:cubicBezTo>
                <a:cubicBezTo>
                  <a:pt x="1361219" y="5821026"/>
                  <a:pt x="1238365" y="5727406"/>
                  <a:pt x="1017295" y="5783490"/>
                </a:cubicBezTo>
                <a:cubicBezTo>
                  <a:pt x="796225" y="5839574"/>
                  <a:pt x="290756" y="5725036"/>
                  <a:pt x="0" y="5783490"/>
                </a:cubicBezTo>
                <a:cubicBezTo>
                  <a:pt x="-51928" y="5505767"/>
                  <a:pt x="3060" y="5443532"/>
                  <a:pt x="0" y="5205141"/>
                </a:cubicBezTo>
                <a:cubicBezTo>
                  <a:pt x="-3060" y="4966750"/>
                  <a:pt x="51957" y="4843674"/>
                  <a:pt x="0" y="4742462"/>
                </a:cubicBezTo>
                <a:cubicBezTo>
                  <a:pt x="-51957" y="4641250"/>
                  <a:pt x="21386" y="4342340"/>
                  <a:pt x="0" y="4106278"/>
                </a:cubicBezTo>
                <a:cubicBezTo>
                  <a:pt x="-21386" y="3870216"/>
                  <a:pt x="7355" y="3827126"/>
                  <a:pt x="0" y="3585764"/>
                </a:cubicBezTo>
                <a:cubicBezTo>
                  <a:pt x="-7355" y="3344402"/>
                  <a:pt x="51193" y="3154124"/>
                  <a:pt x="0" y="3007415"/>
                </a:cubicBezTo>
                <a:cubicBezTo>
                  <a:pt x="-51193" y="2860706"/>
                  <a:pt x="33178" y="2626690"/>
                  <a:pt x="0" y="2486901"/>
                </a:cubicBezTo>
                <a:cubicBezTo>
                  <a:pt x="-33178" y="2347112"/>
                  <a:pt x="75477" y="1985496"/>
                  <a:pt x="0" y="1850717"/>
                </a:cubicBezTo>
                <a:cubicBezTo>
                  <a:pt x="-75477" y="1715938"/>
                  <a:pt x="41285" y="1436551"/>
                  <a:pt x="0" y="1156698"/>
                </a:cubicBezTo>
                <a:cubicBezTo>
                  <a:pt x="-41285" y="876845"/>
                  <a:pt x="43099" y="796276"/>
                  <a:pt x="0" y="694019"/>
                </a:cubicBezTo>
                <a:cubicBezTo>
                  <a:pt x="-43099" y="591762"/>
                  <a:pt x="14477" y="14573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11" y="65077"/>
            <a:ext cx="26284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902E972D-C34D-455A-AF67-2812DC919E85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CustomShape 6">
            <a:extLst>
              <a:ext uri="{FF2B5EF4-FFF2-40B4-BE49-F238E27FC236}">
                <a16:creationId xmlns:a16="http://schemas.microsoft.com/office/drawing/2014/main" id="{91A2BEDC-1E74-41B8-A57D-12A3A3811577}"/>
              </a:ext>
            </a:extLst>
          </p:cNvPr>
          <p:cNvSpPr/>
          <p:nvPr/>
        </p:nvSpPr>
        <p:spPr>
          <a:xfrm>
            <a:off x="3002373" y="24144"/>
            <a:ext cx="8125560" cy="51732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Adèle et Pierre </a:t>
            </a:r>
            <a:r>
              <a:rPr kumimoji="0" lang="en-GB" sz="2800" b="1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sont</a:t>
            </a:r>
            <a:r>
              <a:rPr kumimoji="0" lang="en-GB" sz="2800" b="1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un </a:t>
            </a:r>
            <a:r>
              <a:rPr kumimoji="0" lang="en-GB" sz="2800" b="1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peu</a:t>
            </a:r>
            <a:r>
              <a:rPr kumimoji="0" lang="en-GB" sz="2800" b="1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tristes pour </a:t>
            </a:r>
            <a:r>
              <a:rPr kumimoji="0" lang="en-GB" sz="2800" b="1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Haïti</a:t>
            </a:r>
            <a:r>
              <a:rPr kumimoji="0" lang="en-GB" sz="2800" b="1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.  </a:t>
            </a:r>
            <a:endParaRPr kumimoji="0" lang="en-GB" sz="2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C2058921-3E3E-4BCB-B5B7-3048B4F2DD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42" name="Title 2">
            <a:extLst>
              <a:ext uri="{FF2B5EF4-FFF2-40B4-BE49-F238E27FC236}">
                <a16:creationId xmlns:a16="http://schemas.microsoft.com/office/drawing/2014/main" id="{B82F4B3D-CCD2-4E05-8AAD-AA8C0B7E23E9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C2E7A8-E173-44F7-A96C-86EFC7EAFCA3}"/>
              </a:ext>
            </a:extLst>
          </p:cNvPr>
          <p:cNvSpPr txBox="1"/>
          <p:nvPr/>
        </p:nvSpPr>
        <p:spPr>
          <a:xfrm>
            <a:off x="5963175" y="6305498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anose="030B0504020000000003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anose="030B0504020000000003" pitchFamily="66" charset="0"/>
              <a:ea typeface="+mn-ea"/>
              <a:cs typeface="+mn-cs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1FA7CF68-3410-4593-BF79-0EEC752B0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92616"/>
              </p:ext>
            </p:extLst>
          </p:nvPr>
        </p:nvGraphicFramePr>
        <p:xfrm>
          <a:off x="6545994" y="2482355"/>
          <a:ext cx="5432646" cy="3730906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01365">
                  <a:extLst>
                    <a:ext uri="{9D8B030D-6E8A-4147-A177-3AD203B41FA5}">
                      <a16:colId xmlns:a16="http://schemas.microsoft.com/office/drawing/2014/main" val="208742029"/>
                    </a:ext>
                  </a:extLst>
                </a:gridCol>
                <a:gridCol w="2931281">
                  <a:extLst>
                    <a:ext uri="{9D8B030D-6E8A-4147-A177-3AD203B41FA5}">
                      <a16:colId xmlns:a16="http://schemas.microsoft.com/office/drawing/2014/main" val="3703077831"/>
                    </a:ext>
                  </a:extLst>
                </a:gridCol>
              </a:tblGrid>
              <a:tr h="356412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have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have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75024"/>
                  </a:ext>
                </a:extLst>
              </a:tr>
              <a:tr h="45677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lots of things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pretty beach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06393"/>
                  </a:ext>
                </a:extLst>
              </a:tr>
              <a:tr h="60306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good school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old school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42613"/>
                  </a:ext>
                </a:extLst>
              </a:tr>
              <a:tr h="56747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big park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good market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4205"/>
                  </a:ext>
                </a:extLst>
              </a:tr>
              <a:tr h="56747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beautiful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chuch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ruins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66266"/>
                  </a:ext>
                </a:extLst>
              </a:tr>
              <a:tr h="5674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very small green space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02053"/>
                  </a:ext>
                </a:extLst>
              </a:tr>
            </a:tbl>
          </a:graphicData>
        </a:graphic>
      </p:graphicFrame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17D489B-D7D5-46DF-B43B-F1DD6093FADC}"/>
              </a:ext>
            </a:extLst>
          </p:cNvPr>
          <p:cNvSpPr/>
          <p:nvPr/>
        </p:nvSpPr>
        <p:spPr>
          <a:xfrm>
            <a:off x="6629596" y="3033513"/>
            <a:ext cx="2255377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A0FD8E-7FFC-4B74-A631-ECD5682CE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37"/>
          <a:stretch/>
        </p:blipFill>
        <p:spPr>
          <a:xfrm>
            <a:off x="7710728" y="1404200"/>
            <a:ext cx="1291787" cy="1078155"/>
          </a:xfrm>
          <a:prstGeom prst="rect">
            <a:avLst/>
          </a:prstGeom>
        </p:spPr>
      </p:pic>
      <p:pic>
        <p:nvPicPr>
          <p:cNvPr id="48" name="Picture 2" descr="Pensando, Pensamiento, Burbujas, Burbujas De Discurso">
            <a:extLst>
              <a:ext uri="{FF2B5EF4-FFF2-40B4-BE49-F238E27FC236}">
                <a16:creationId xmlns:a16="http://schemas.microsoft.com/office/drawing/2014/main" id="{9C92AE4E-DA8D-4BAF-88A8-DA839608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2763" y="773004"/>
            <a:ext cx="1523221" cy="17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4BB36D43-735E-41F0-80BD-E8C279F91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46" y="791432"/>
            <a:ext cx="581726" cy="9594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0E38313-2EC0-4EEA-9406-5013A2F6CA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12" y="942729"/>
            <a:ext cx="756687" cy="7683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A9A72C-C872-4F1B-81D7-AD33593DA6E1}"/>
              </a:ext>
            </a:extLst>
          </p:cNvPr>
          <p:cNvSpPr txBox="1"/>
          <p:nvPr/>
        </p:nvSpPr>
        <p:spPr>
          <a:xfrm>
            <a:off x="349204" y="21047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Ils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ont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joli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e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plage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*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mais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anose="030B0504020000000003" pitchFamily="66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BC618A-6A0A-4D10-8951-1B193F4FBBE5}"/>
              </a:ext>
            </a:extLst>
          </p:cNvPr>
          <p:cNvSpPr txBox="1"/>
          <p:nvPr/>
        </p:nvSpPr>
        <p:spPr>
          <a:xfrm>
            <a:off x="418884" y="152301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Nous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avons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beaucoup de choses 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8A681D-D28A-4208-BE84-709C081011B9}"/>
              </a:ext>
            </a:extLst>
          </p:cNvPr>
          <p:cNvSpPr txBox="1"/>
          <p:nvPr/>
        </p:nvSpPr>
        <p:spPr>
          <a:xfrm>
            <a:off x="383856" y="568218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Nous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avons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un grand parc.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7EF52-F854-4290-9D8B-75FF4F896430}"/>
              </a:ext>
            </a:extLst>
          </p:cNvPr>
          <p:cNvSpPr txBox="1"/>
          <p:nvPr/>
        </p:nvSpPr>
        <p:spPr>
          <a:xfrm>
            <a:off x="362728" y="503281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Ils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ont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belle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église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ruine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3EFB85-1F1A-475A-9E21-9D3C5AB3C837}"/>
              </a:ext>
            </a:extLst>
          </p:cNvPr>
          <p:cNvSpPr txBox="1"/>
          <p:nvPr/>
        </p:nvSpPr>
        <p:spPr>
          <a:xfrm>
            <a:off x="236327" y="43021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Ils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ont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un bon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marché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mais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...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8C11A2-0CAC-4B65-A47D-CDDAC214EFA6}"/>
              </a:ext>
            </a:extLst>
          </p:cNvPr>
          <p:cNvSpPr txBox="1"/>
          <p:nvPr/>
        </p:nvSpPr>
        <p:spPr>
          <a:xfrm>
            <a:off x="285097" y="35395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Nous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avons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bonne école.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10459B-7C73-486A-A3E8-9A3B331E1289}"/>
              </a:ext>
            </a:extLst>
          </p:cNvPr>
          <p:cNvSpPr txBox="1"/>
          <p:nvPr/>
        </p:nvSpPr>
        <p:spPr>
          <a:xfrm>
            <a:off x="311527" y="27344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Ils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ont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vieille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école.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35FF19-2CF9-45F5-AA56-25E39BBFB3DC}"/>
              </a:ext>
            </a:extLst>
          </p:cNvPr>
          <p:cNvSpPr txBox="1"/>
          <p:nvPr/>
        </p:nvSpPr>
        <p:spPr>
          <a:xfrm>
            <a:off x="383856" y="62996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Ils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ont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très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 petit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espace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* vert.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B14732C-C686-46C3-970E-E4232BFD01F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B7491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9204" y="1486221"/>
            <a:ext cx="1042213" cy="49991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A80933D0-2ED5-4F44-99E9-836C5537217B}"/>
              </a:ext>
            </a:extLst>
          </p:cNvPr>
          <p:cNvGrpSpPr/>
          <p:nvPr/>
        </p:nvGrpSpPr>
        <p:grpSpPr>
          <a:xfrm>
            <a:off x="381459" y="2073372"/>
            <a:ext cx="915635" cy="499915"/>
            <a:chOff x="-1622398" y="1831978"/>
            <a:chExt cx="915635" cy="49991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D5DA604B-3D8D-457E-960E-49363B325C21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94F8EA3-79D7-42E4-B5DF-B9259E575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2B3AAC-E57B-42C6-A7D6-AE5202E770F9}"/>
              </a:ext>
            </a:extLst>
          </p:cNvPr>
          <p:cNvGrpSpPr/>
          <p:nvPr/>
        </p:nvGrpSpPr>
        <p:grpSpPr>
          <a:xfrm>
            <a:off x="362485" y="2644485"/>
            <a:ext cx="988867" cy="582532"/>
            <a:chOff x="-1622398" y="1831978"/>
            <a:chExt cx="915635" cy="49991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9C7C5A4D-3AA5-4CAC-9D9B-0DC5A4038173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DB1E0A4-D4FF-489D-89C8-E789F684A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D83361-766F-47FF-90E4-5774EC672343}"/>
              </a:ext>
            </a:extLst>
          </p:cNvPr>
          <p:cNvGrpSpPr/>
          <p:nvPr/>
        </p:nvGrpSpPr>
        <p:grpSpPr>
          <a:xfrm>
            <a:off x="455658" y="5652123"/>
            <a:ext cx="915635" cy="499915"/>
            <a:chOff x="-1622398" y="1831978"/>
            <a:chExt cx="915635" cy="49991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AC845BE-03EB-436C-B42A-A9B51BACD9EF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C10EAEB-EC9E-4C54-A103-39D617F1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2B0783C-FA5B-425E-A79B-2EBE463300CC}"/>
              </a:ext>
            </a:extLst>
          </p:cNvPr>
          <p:cNvGrpSpPr/>
          <p:nvPr/>
        </p:nvGrpSpPr>
        <p:grpSpPr>
          <a:xfrm>
            <a:off x="283215" y="4980794"/>
            <a:ext cx="915635" cy="499915"/>
            <a:chOff x="-1622398" y="1831978"/>
            <a:chExt cx="915635" cy="499915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ECB8A96-50EC-47F9-A8F5-F41518A5BE88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B7D049A-1797-4B37-8479-E588C0BA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C4B96146-73DF-40BA-BFCE-52C74423757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B7491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107" y="3456531"/>
            <a:ext cx="1065310" cy="58163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22AF354-E7AE-4DD0-AD2B-D0ACCBD4EC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B7491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9524" y="4245978"/>
            <a:ext cx="1066028" cy="582026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7B760AC-C43C-4643-97F5-CF3D363C79FD}"/>
              </a:ext>
            </a:extLst>
          </p:cNvPr>
          <p:cNvGrpSpPr/>
          <p:nvPr/>
        </p:nvGrpSpPr>
        <p:grpSpPr>
          <a:xfrm>
            <a:off x="236327" y="6245276"/>
            <a:ext cx="915635" cy="499915"/>
            <a:chOff x="-1622398" y="1831978"/>
            <a:chExt cx="915635" cy="499915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F873EED4-0083-4A8C-82A7-C893106731F9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8F155A4-0231-4C7F-9733-990CFB42D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17504DC-7048-4DE1-B17E-CD9A9B65D790}"/>
              </a:ext>
            </a:extLst>
          </p:cNvPr>
          <p:cNvSpPr/>
          <p:nvPr/>
        </p:nvSpPr>
        <p:spPr>
          <a:xfrm>
            <a:off x="9301551" y="3007132"/>
            <a:ext cx="2455020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Picture 81" descr="A picture containing text&#10;&#10;Description automatically generated">
            <a:extLst>
              <a:ext uri="{FF2B5EF4-FFF2-40B4-BE49-F238E27FC236}">
                <a16:creationId xmlns:a16="http://schemas.microsoft.com/office/drawing/2014/main" id="{AEA6A1B6-E15F-4214-A2E1-1ED275F105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92"/>
          <a:stretch/>
        </p:blipFill>
        <p:spPr>
          <a:xfrm>
            <a:off x="6381097" y="1120862"/>
            <a:ext cx="1685470" cy="1347665"/>
          </a:xfrm>
          <a:prstGeom prst="rect">
            <a:avLst/>
          </a:prstGeom>
        </p:spPr>
      </p:pic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637DD7B-948C-483E-BEEE-218A170264FA}"/>
              </a:ext>
            </a:extLst>
          </p:cNvPr>
          <p:cNvSpPr/>
          <p:nvPr/>
        </p:nvSpPr>
        <p:spPr>
          <a:xfrm>
            <a:off x="9388161" y="3412460"/>
            <a:ext cx="2368410" cy="5099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8D71CD0-0C48-45E0-82C9-D148F19488CF}"/>
              </a:ext>
            </a:extLst>
          </p:cNvPr>
          <p:cNvSpPr/>
          <p:nvPr/>
        </p:nvSpPr>
        <p:spPr>
          <a:xfrm>
            <a:off x="6618942" y="3486181"/>
            <a:ext cx="2266031" cy="42013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8B79B54-0ACD-453B-9672-0B98D4656AB8}"/>
              </a:ext>
            </a:extLst>
          </p:cNvPr>
          <p:cNvSpPr/>
          <p:nvPr/>
        </p:nvSpPr>
        <p:spPr>
          <a:xfrm>
            <a:off x="9206757" y="4147287"/>
            <a:ext cx="2731217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14D6C01-D038-476A-9AB1-D74E4E30D400}"/>
              </a:ext>
            </a:extLst>
          </p:cNvPr>
          <p:cNvSpPr/>
          <p:nvPr/>
        </p:nvSpPr>
        <p:spPr>
          <a:xfrm>
            <a:off x="9156852" y="4632499"/>
            <a:ext cx="2781121" cy="6965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50F1587-4FFF-460D-9BBA-9876B29A07FE}"/>
              </a:ext>
            </a:extLst>
          </p:cNvPr>
          <p:cNvSpPr/>
          <p:nvPr/>
        </p:nvSpPr>
        <p:spPr>
          <a:xfrm>
            <a:off x="6664948" y="4126359"/>
            <a:ext cx="2116195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FA9D253-FAD9-46BB-9EA6-6A352F4B32D2}"/>
              </a:ext>
            </a:extLst>
          </p:cNvPr>
          <p:cNvSpPr/>
          <p:nvPr/>
        </p:nvSpPr>
        <p:spPr>
          <a:xfrm>
            <a:off x="9156851" y="5455422"/>
            <a:ext cx="2751933" cy="70833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Graphic 89" descr="Teacher">
            <a:extLst>
              <a:ext uri="{FF2B5EF4-FFF2-40B4-BE49-F238E27FC236}">
                <a16:creationId xmlns:a16="http://schemas.microsoft.com/office/drawing/2014/main" id="{0BBBD0F3-9BBC-4941-AEF1-14EC13D0CF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542" y="469338"/>
            <a:ext cx="914400" cy="914400"/>
          </a:xfrm>
          <a:prstGeom prst="rect">
            <a:avLst/>
          </a:prstGeom>
        </p:spPr>
      </p:pic>
      <p:sp>
        <p:nvSpPr>
          <p:cNvPr id="91" name="Speech Bubble: Rectangle with Corners Rounded 90">
            <a:extLst>
              <a:ext uri="{FF2B5EF4-FFF2-40B4-BE49-F238E27FC236}">
                <a16:creationId xmlns:a16="http://schemas.microsoft.com/office/drawing/2014/main" id="{43026F2B-9265-40BE-85C5-3F0B1126A04F}"/>
              </a:ext>
            </a:extLst>
          </p:cNvPr>
          <p:cNvSpPr/>
          <p:nvPr/>
        </p:nvSpPr>
        <p:spPr>
          <a:xfrm>
            <a:off x="1020397" y="671372"/>
            <a:ext cx="8412366" cy="447604"/>
          </a:xfrm>
          <a:prstGeom prst="wedgeRoundRectCallout">
            <a:avLst>
              <a:gd name="adj1" fmla="val -55224"/>
              <a:gd name="adj2" fmla="val -23508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CustomShape 7">
            <a:extLst>
              <a:ext uri="{FF2B5EF4-FFF2-40B4-BE49-F238E27FC236}">
                <a16:creationId xmlns:a16="http://schemas.microsoft.com/office/drawing/2014/main" id="{B9C43727-FB75-4F74-B382-F06D52AA4BBB}"/>
              </a:ext>
            </a:extLst>
          </p:cNvPr>
          <p:cNvSpPr/>
          <p:nvPr/>
        </p:nvSpPr>
        <p:spPr>
          <a:xfrm>
            <a:off x="1020397" y="677252"/>
            <a:ext cx="8367764" cy="4153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 les phrases. Qui a quoi ? </a:t>
            </a:r>
            <a:r>
              <a:rPr kumimoji="0" lang="en-GB" sz="2400" b="1" i="0" u="none" strike="noStrike" kern="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deux </a:t>
            </a:r>
            <a:r>
              <a:rPr kumimoji="0" lang="en-GB" sz="2400" b="1" i="0" u="none" strike="noStrike" kern="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listes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400" b="1" i="0" u="none" strike="noStrike" kern="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400" b="1" i="0" u="none" strike="noStrike" kern="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FFDFE-65B2-4F99-B303-26D11462D669}"/>
              </a:ext>
            </a:extLst>
          </p:cNvPr>
          <p:cNvSpPr txBox="1"/>
          <p:nvPr/>
        </p:nvSpPr>
        <p:spPr>
          <a:xfrm>
            <a:off x="6545993" y="6388662"/>
            <a:ext cx="476978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plage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– beach |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l’espace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– space</a:t>
            </a:r>
          </a:p>
        </p:txBody>
      </p:sp>
    </p:spTree>
    <p:extLst>
      <p:ext uri="{BB962C8B-B14F-4D97-AF65-F5344CB8AC3E}">
        <p14:creationId xmlns:p14="http://schemas.microsoft.com/office/powerpoint/2010/main" val="27302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28656"/>
            <a:ext cx="3029613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sz="3200" dirty="0"/>
          </a:p>
        </p:txBody>
      </p:sp>
      <p:sp>
        <p:nvSpPr>
          <p:cNvPr id="207" name="Title 2">
            <a:extLst>
              <a:ext uri="{FF2B5EF4-FFF2-40B4-BE49-F238E27FC236}">
                <a16:creationId xmlns:a16="http://schemas.microsoft.com/office/drawing/2014/main" id="{405A2596-58D5-495A-A7B3-067415E1894A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08" name="Picture 207" descr="Icon&#10;&#10;Description automatically generated">
            <a:extLst>
              <a:ext uri="{FF2B5EF4-FFF2-40B4-BE49-F238E27FC236}">
                <a16:creationId xmlns:a16="http://schemas.microsoft.com/office/drawing/2014/main" id="{C3092E7A-0A56-4F20-B037-356B7DD40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31" name="Google Shape;167;p2">
            <a:extLst>
              <a:ext uri="{FF2B5EF4-FFF2-40B4-BE49-F238E27FC236}">
                <a16:creationId xmlns:a16="http://schemas.microsoft.com/office/drawing/2014/main" id="{22C2E49C-F3EC-4D9A-A29A-7CEE1D1A9BE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41479D-D8FE-4504-80A5-14C4487B82F4}"/>
              </a:ext>
            </a:extLst>
          </p:cNvPr>
          <p:cNvSpPr txBox="1"/>
          <p:nvPr/>
        </p:nvSpPr>
        <p:spPr>
          <a:xfrm>
            <a:off x="371517" y="1497173"/>
            <a:ext cx="5303520" cy="206210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petit…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E9D20F-A90D-4E73-9952-8DB189AA66DA}"/>
              </a:ext>
            </a:extLst>
          </p:cNvPr>
          <p:cNvSpPr txBox="1"/>
          <p:nvPr/>
        </p:nvSpPr>
        <p:spPr>
          <a:xfrm>
            <a:off x="5979086" y="1497173"/>
            <a:ext cx="5303520" cy="255454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202C917-E19D-4F92-B0AD-A2C8BFC43BF0}"/>
              </a:ext>
            </a:extLst>
          </p:cNvPr>
          <p:cNvSpPr/>
          <p:nvPr/>
        </p:nvSpPr>
        <p:spPr>
          <a:xfrm>
            <a:off x="1890353" y="3519042"/>
            <a:ext cx="3645877" cy="1006827"/>
          </a:xfrm>
          <a:prstGeom prst="wedgeRoundRectCallout">
            <a:avLst>
              <a:gd name="adj1" fmla="val -41049"/>
              <a:gd name="adj2" fmla="val 124122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petit…</a:t>
            </a: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7EC62D95-B010-44DB-A5A8-C3B058D22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359" y="4717294"/>
            <a:ext cx="1356293" cy="1356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38315-6AF7-434C-8B90-CE879CFDD306}"/>
              </a:ext>
            </a:extLst>
          </p:cNvPr>
          <p:cNvSpPr txBox="1"/>
          <p:nvPr/>
        </p:nvSpPr>
        <p:spPr>
          <a:xfrm>
            <a:off x="6142380" y="221768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3A8D0D9-4E09-4E9D-9EF6-767A5D75A069}"/>
              </a:ext>
            </a:extLst>
          </p:cNvPr>
          <p:cNvSpPr/>
          <p:nvPr/>
        </p:nvSpPr>
        <p:spPr>
          <a:xfrm>
            <a:off x="5884881" y="3519042"/>
            <a:ext cx="3645877" cy="1006827"/>
          </a:xfrm>
          <a:prstGeom prst="wedgeRoundRectCallout">
            <a:avLst>
              <a:gd name="adj1" fmla="val 57092"/>
              <a:gd name="adj2" fmla="val 92532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petit parc.</a:t>
            </a:r>
          </a:p>
        </p:txBody>
      </p:sp>
      <p:pic>
        <p:nvPicPr>
          <p:cNvPr id="48" name="Graphic 47" descr="User">
            <a:extLst>
              <a:ext uri="{FF2B5EF4-FFF2-40B4-BE49-F238E27FC236}">
                <a16:creationId xmlns:a16="http://schemas.microsoft.com/office/drawing/2014/main" id="{BFFC8403-CE34-4B1F-BBE9-41A5E1B6B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5896" y="4525869"/>
            <a:ext cx="1356293" cy="135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EEA88-1D37-47AA-97F6-245DF3608B85}"/>
              </a:ext>
            </a:extLst>
          </p:cNvPr>
          <p:cNvSpPr txBox="1"/>
          <p:nvPr/>
        </p:nvSpPr>
        <p:spPr>
          <a:xfrm>
            <a:off x="321951" y="2966584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They have a small park.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1C87B-C8C5-41E6-BAFD-804B714B0BA9}"/>
              </a:ext>
            </a:extLst>
          </p:cNvPr>
          <p:cNvSpPr txBox="1"/>
          <p:nvPr/>
        </p:nvSpPr>
        <p:spPr>
          <a:xfrm>
            <a:off x="-49339" y="2612166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9E2B0-878F-4438-8344-2372796CB6E5}"/>
              </a:ext>
            </a:extLst>
          </p:cNvPr>
          <p:cNvSpPr txBox="1"/>
          <p:nvPr/>
        </p:nvSpPr>
        <p:spPr>
          <a:xfrm>
            <a:off x="1308872" y="5302111"/>
            <a:ext cx="43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7A44FC-C9EF-495F-83C5-96FB96AD563E}"/>
              </a:ext>
            </a:extLst>
          </p:cNvPr>
          <p:cNvSpPr txBox="1"/>
          <p:nvPr/>
        </p:nvSpPr>
        <p:spPr>
          <a:xfrm>
            <a:off x="10134666" y="5114642"/>
            <a:ext cx="43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B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785DB710-56C2-4DC3-AAAF-BAA67829B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542" y="529080"/>
            <a:ext cx="914400" cy="91440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E680686-2D0B-4F22-8E9A-E55175CCB380}"/>
              </a:ext>
            </a:extLst>
          </p:cNvPr>
          <p:cNvSpPr/>
          <p:nvPr/>
        </p:nvSpPr>
        <p:spPr>
          <a:xfrm>
            <a:off x="1020398" y="731114"/>
            <a:ext cx="3029614" cy="447604"/>
          </a:xfrm>
          <a:prstGeom prst="wedgeRoundRectCallout">
            <a:avLst>
              <a:gd name="adj1" fmla="val -55224"/>
              <a:gd name="adj2" fmla="val -23508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CustomShape 7">
            <a:extLst>
              <a:ext uri="{FF2B5EF4-FFF2-40B4-BE49-F238E27FC236}">
                <a16:creationId xmlns:a16="http://schemas.microsoft.com/office/drawing/2014/main" id="{C793B3E8-9037-45DF-B3EF-439BD250E11C}"/>
              </a:ext>
            </a:extLst>
          </p:cNvPr>
          <p:cNvSpPr/>
          <p:nvPr/>
        </p:nvSpPr>
        <p:spPr>
          <a:xfrm>
            <a:off x="1020397" y="678874"/>
            <a:ext cx="7597037" cy="4153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3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3F8E3A-982C-4A0F-A595-CAEEAEAF6B27}"/>
              </a:ext>
            </a:extLst>
          </p:cNvPr>
          <p:cNvSpPr txBox="1"/>
          <p:nvPr/>
        </p:nvSpPr>
        <p:spPr>
          <a:xfrm>
            <a:off x="172950" y="606409"/>
            <a:ext cx="5529704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vieux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 Nous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avons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vieille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 Nous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avons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bon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nouveau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grande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1E0B552-DDB2-4DD3-8E62-31B5BEA36F69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6461F-2DB6-4354-925C-D790BC5E8842}"/>
              </a:ext>
            </a:extLst>
          </p:cNvPr>
          <p:cNvSpPr txBox="1"/>
          <p:nvPr/>
        </p:nvSpPr>
        <p:spPr>
          <a:xfrm>
            <a:off x="172950" y="6085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Round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3EC142-19CC-4807-B5CD-5492DB61E7E2}"/>
              </a:ext>
            </a:extLst>
          </p:cNvPr>
          <p:cNvSpPr txBox="1"/>
          <p:nvPr/>
        </p:nvSpPr>
        <p:spPr>
          <a:xfrm>
            <a:off x="5968617" y="584074"/>
            <a:ext cx="5096789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623B9C5E-D575-4165-AEEB-7C9E7D46C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24157"/>
              </p:ext>
            </p:extLst>
          </p:nvPr>
        </p:nvGraphicFramePr>
        <p:xfrm>
          <a:off x="5968617" y="1274936"/>
          <a:ext cx="4746388" cy="49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194">
                  <a:extLst>
                    <a:ext uri="{9D8B030D-6E8A-4147-A177-3AD203B41FA5}">
                      <a16:colId xmlns:a16="http://schemas.microsoft.com/office/drawing/2014/main" val="1481879680"/>
                    </a:ext>
                  </a:extLst>
                </a:gridCol>
                <a:gridCol w="2373194">
                  <a:extLst>
                    <a:ext uri="{9D8B030D-6E8A-4147-A177-3AD203B41FA5}">
                      <a16:colId xmlns:a16="http://schemas.microsoft.com/office/drawing/2014/main" val="1896653279"/>
                    </a:ext>
                  </a:extLst>
                </a:gridCol>
              </a:tblGrid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bâtiment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46705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université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cinéma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89894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école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57582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café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2264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magasin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église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5377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3677AEF-455E-4CA6-BCBC-7FC8D6D77E60}"/>
              </a:ext>
            </a:extLst>
          </p:cNvPr>
          <p:cNvSpPr txBox="1"/>
          <p:nvPr/>
        </p:nvSpPr>
        <p:spPr>
          <a:xfrm>
            <a:off x="232168" y="2072062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They have an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old building.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912721-3B4E-483E-9F9F-0B7703A7E629}"/>
              </a:ext>
            </a:extLst>
          </p:cNvPr>
          <p:cNvSpPr txBox="1"/>
          <p:nvPr/>
        </p:nvSpPr>
        <p:spPr>
          <a:xfrm>
            <a:off x="172950" y="306167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We have an old university.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5F55D1-5D91-4D8D-B1F6-08B1A991D5C4}"/>
              </a:ext>
            </a:extLst>
          </p:cNvPr>
          <p:cNvSpPr txBox="1"/>
          <p:nvPr/>
        </p:nvSpPr>
        <p:spPr>
          <a:xfrm>
            <a:off x="186457" y="4051288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We have a good park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9740BB-6A11-422C-A746-78FDFF529E91}"/>
              </a:ext>
            </a:extLst>
          </p:cNvPr>
          <p:cNvSpPr txBox="1"/>
          <p:nvPr/>
        </p:nvSpPr>
        <p:spPr>
          <a:xfrm>
            <a:off x="105857" y="5040901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They have a new café.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37D53-56C0-4C77-95C4-0824A98DB2B4}"/>
              </a:ext>
            </a:extLst>
          </p:cNvPr>
          <p:cNvSpPr txBox="1"/>
          <p:nvPr/>
        </p:nvSpPr>
        <p:spPr>
          <a:xfrm>
            <a:off x="172950" y="6008951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They have a big church.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F23AEC-27EB-42BF-83C9-2DE3D0FD6A5F}"/>
              </a:ext>
            </a:extLst>
          </p:cNvPr>
          <p:cNvSpPr/>
          <p:nvPr/>
        </p:nvSpPr>
        <p:spPr>
          <a:xfrm>
            <a:off x="6270171" y="1510649"/>
            <a:ext cx="1799771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C865990-F13C-4922-AC8B-BBF0CC9E51E7}"/>
              </a:ext>
            </a:extLst>
          </p:cNvPr>
          <p:cNvSpPr/>
          <p:nvPr/>
        </p:nvSpPr>
        <p:spPr>
          <a:xfrm>
            <a:off x="6270171" y="2482217"/>
            <a:ext cx="1799771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B433D14-0A97-4DE4-9A5D-ED78A3B7A872}"/>
              </a:ext>
            </a:extLst>
          </p:cNvPr>
          <p:cNvSpPr/>
          <p:nvPr/>
        </p:nvSpPr>
        <p:spPr>
          <a:xfrm>
            <a:off x="8733103" y="3473072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7E7F2CA-36CB-410A-AA01-09561C83BB83}"/>
              </a:ext>
            </a:extLst>
          </p:cNvPr>
          <p:cNvSpPr/>
          <p:nvPr/>
        </p:nvSpPr>
        <p:spPr>
          <a:xfrm>
            <a:off x="8574731" y="4479488"/>
            <a:ext cx="1960747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A35531C-ED90-45C5-BF5C-2A08AF87B6D2}"/>
              </a:ext>
            </a:extLst>
          </p:cNvPr>
          <p:cNvSpPr/>
          <p:nvPr/>
        </p:nvSpPr>
        <p:spPr>
          <a:xfrm>
            <a:off x="8733102" y="5537518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0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4B41E0F-2360-42CC-8E90-847D522C9981}"/>
              </a:ext>
            </a:extLst>
          </p:cNvPr>
          <p:cNvSpPr txBox="1"/>
          <p:nvPr/>
        </p:nvSpPr>
        <p:spPr>
          <a:xfrm>
            <a:off x="6027776" y="544113"/>
            <a:ext cx="5096789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9">
            <a:extLst>
              <a:ext uri="{FF2B5EF4-FFF2-40B4-BE49-F238E27FC236}">
                <a16:creationId xmlns:a16="http://schemas.microsoft.com/office/drawing/2014/main" id="{9CE17E77-FB76-4869-B254-5C762A5ED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22795"/>
              </p:ext>
            </p:extLst>
          </p:nvPr>
        </p:nvGraphicFramePr>
        <p:xfrm>
          <a:off x="6096000" y="1202345"/>
          <a:ext cx="4746388" cy="49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194">
                  <a:extLst>
                    <a:ext uri="{9D8B030D-6E8A-4147-A177-3AD203B41FA5}">
                      <a16:colId xmlns:a16="http://schemas.microsoft.com/office/drawing/2014/main" val="1481879680"/>
                    </a:ext>
                  </a:extLst>
                </a:gridCol>
                <a:gridCol w="2373194">
                  <a:extLst>
                    <a:ext uri="{9D8B030D-6E8A-4147-A177-3AD203B41FA5}">
                      <a16:colId xmlns:a16="http://schemas.microsoft.com/office/drawing/2014/main" val="1896653279"/>
                    </a:ext>
                  </a:extLst>
                </a:gridCol>
              </a:tblGrid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centre commercial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46705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pont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église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89894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cinéma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57582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école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hôtel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2264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université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musée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5377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4F6EC0C-683D-4305-A160-3E9E3CCC52D0}"/>
              </a:ext>
            </a:extLst>
          </p:cNvPr>
          <p:cNvSpPr txBox="1"/>
          <p:nvPr/>
        </p:nvSpPr>
        <p:spPr>
          <a:xfrm>
            <a:off x="293970" y="564195"/>
            <a:ext cx="5529704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 Nous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avons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belle…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beau…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nouvelle…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mauvaise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 Nous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avons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un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vieux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31E0B552-DDB2-4DD3-8E62-31B5BEA36F69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6461F-2DB6-4354-925C-D790BC5E8842}"/>
              </a:ext>
            </a:extLst>
          </p:cNvPr>
          <p:cNvSpPr txBox="1"/>
          <p:nvPr/>
        </p:nvSpPr>
        <p:spPr>
          <a:xfrm>
            <a:off x="172950" y="6085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Round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77AEF-455E-4CA6-BCBC-7FC8D6D77E60}"/>
              </a:ext>
            </a:extLst>
          </p:cNvPr>
          <p:cNvSpPr txBox="1"/>
          <p:nvPr/>
        </p:nvSpPr>
        <p:spPr>
          <a:xfrm>
            <a:off x="225622" y="2033818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We have a beautiful street.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912721-3B4E-483E-9F9F-0B7703A7E629}"/>
              </a:ext>
            </a:extLst>
          </p:cNvPr>
          <p:cNvSpPr txBox="1"/>
          <p:nvPr/>
        </p:nvSpPr>
        <p:spPr>
          <a:xfrm>
            <a:off x="273626" y="302171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They have beautiful bridge.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5F55D1-5D91-4D8D-B1F6-08B1A991D5C4}"/>
              </a:ext>
            </a:extLst>
          </p:cNvPr>
          <p:cNvSpPr txBox="1"/>
          <p:nvPr/>
        </p:nvSpPr>
        <p:spPr>
          <a:xfrm>
            <a:off x="273626" y="3977634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They have a new post office.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9740BB-6A11-422C-A746-78FDFF529E91}"/>
              </a:ext>
            </a:extLst>
          </p:cNvPr>
          <p:cNvSpPr txBox="1"/>
          <p:nvPr/>
        </p:nvSpPr>
        <p:spPr>
          <a:xfrm>
            <a:off x="219668" y="4933553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They have a bad school.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37D53-56C0-4C77-95C4-0824A98DB2B4}"/>
              </a:ext>
            </a:extLst>
          </p:cNvPr>
          <p:cNvSpPr txBox="1"/>
          <p:nvPr/>
        </p:nvSpPr>
        <p:spPr>
          <a:xfrm>
            <a:off x="273626" y="5921450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We have an old museum.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F23AEC-27EB-42BF-83C9-2DE3D0FD6A5F}"/>
              </a:ext>
            </a:extLst>
          </p:cNvPr>
          <p:cNvSpPr/>
          <p:nvPr/>
        </p:nvSpPr>
        <p:spPr>
          <a:xfrm>
            <a:off x="8860961" y="1446588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C865990-F13C-4922-AC8B-BBF0CC9E51E7}"/>
              </a:ext>
            </a:extLst>
          </p:cNvPr>
          <p:cNvSpPr/>
          <p:nvPr/>
        </p:nvSpPr>
        <p:spPr>
          <a:xfrm>
            <a:off x="6513670" y="2460302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B433D14-0A97-4DE4-9A5D-ED78A3B7A872}"/>
              </a:ext>
            </a:extLst>
          </p:cNvPr>
          <p:cNvSpPr/>
          <p:nvPr/>
        </p:nvSpPr>
        <p:spPr>
          <a:xfrm>
            <a:off x="8879609" y="3429000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7E7F2CA-36CB-410A-AA01-09561C83BB83}"/>
              </a:ext>
            </a:extLst>
          </p:cNvPr>
          <p:cNvSpPr/>
          <p:nvPr/>
        </p:nvSpPr>
        <p:spPr>
          <a:xfrm>
            <a:off x="6513669" y="4458311"/>
            <a:ext cx="1546930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A35531C-ED90-45C5-BF5C-2A08AF87B6D2}"/>
              </a:ext>
            </a:extLst>
          </p:cNvPr>
          <p:cNvSpPr/>
          <p:nvPr/>
        </p:nvSpPr>
        <p:spPr>
          <a:xfrm>
            <a:off x="8879608" y="5456773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7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596956" y="48878"/>
            <a:ext cx="552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cinq phrases.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725005" y="-307563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2342215-80DB-4517-9228-BD0E4CFE1F66}"/>
              </a:ext>
            </a:extLst>
          </p:cNvPr>
          <p:cNvSpPr txBox="1"/>
          <p:nvPr/>
        </p:nvSpPr>
        <p:spPr>
          <a:xfrm>
            <a:off x="123171" y="820707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N_____ a_________ u__ p_______ e________.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DD2080-18A7-4F0C-BDA8-12D5C8CC799B}"/>
              </a:ext>
            </a:extLst>
          </p:cNvPr>
          <p:cNvSpPr txBox="1"/>
          <p:nvPr/>
        </p:nvSpPr>
        <p:spPr>
          <a:xfrm>
            <a:off x="614260" y="131308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 have a small café.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B28E1D-7C9B-42ED-B521-AC962F020708}"/>
              </a:ext>
            </a:extLst>
          </p:cNvPr>
          <p:cNvSpPr txBox="1"/>
          <p:nvPr/>
        </p:nvSpPr>
        <p:spPr>
          <a:xfrm>
            <a:off x="123171" y="1968979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I_____ o_________ u__ q_______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E1374A-41A3-4A69-84F5-36472FB01A96}"/>
              </a:ext>
            </a:extLst>
          </p:cNvPr>
          <p:cNvSpPr txBox="1"/>
          <p:nvPr/>
        </p:nvSpPr>
        <p:spPr>
          <a:xfrm>
            <a:off x="614260" y="2461357"/>
            <a:ext cx="809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They (m, mixed) have an important street.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9DA89-31A7-44EA-81D1-3C6369436575}"/>
              </a:ext>
            </a:extLst>
          </p:cNvPr>
          <p:cNvSpPr txBox="1"/>
          <p:nvPr/>
        </p:nvSpPr>
        <p:spPr>
          <a:xfrm>
            <a:off x="123171" y="3153323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E_____ o_________ u__ b_______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68C33C-6422-45FA-8223-E14E3E64F562}"/>
              </a:ext>
            </a:extLst>
          </p:cNvPr>
          <p:cNvSpPr txBox="1"/>
          <p:nvPr/>
        </p:nvSpPr>
        <p:spPr>
          <a:xfrm>
            <a:off x="614260" y="3645701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They (f) have a good university.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3AB2C2-0149-4EBA-B5AD-824BD42A68E5}"/>
              </a:ext>
            </a:extLst>
          </p:cNvPr>
          <p:cNvSpPr txBox="1"/>
          <p:nvPr/>
        </p:nvSpPr>
        <p:spPr>
          <a:xfrm>
            <a:off x="123171" y="4563205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N_____ a_________ u__ e_______ d________.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AD4285-2475-40C2-881E-6C3824860C1D}"/>
              </a:ext>
            </a:extLst>
          </p:cNvPr>
          <p:cNvSpPr txBox="1"/>
          <p:nvPr/>
        </p:nvSpPr>
        <p:spPr>
          <a:xfrm>
            <a:off x="614260" y="5055583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 have a different school.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BBC950-BC94-4750-8EC3-CA0D8EF5F935}"/>
              </a:ext>
            </a:extLst>
          </p:cNvPr>
          <p:cNvSpPr txBox="1"/>
          <p:nvPr/>
        </p:nvSpPr>
        <p:spPr>
          <a:xfrm>
            <a:off x="123171" y="5711477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E_____ o_________ u__ n_______ p________.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4C536-5830-404F-B84B-EB74FD8A614B}"/>
              </a:ext>
            </a:extLst>
          </p:cNvPr>
          <p:cNvSpPr txBox="1"/>
          <p:nvPr/>
        </p:nvSpPr>
        <p:spPr>
          <a:xfrm>
            <a:off x="614260" y="620385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They (f) have a new post office.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5C7819-44E4-4F7D-925C-73081274C432}"/>
              </a:ext>
            </a:extLst>
          </p:cNvPr>
          <p:cNvSpPr txBox="1"/>
          <p:nvPr/>
        </p:nvSpPr>
        <p:spPr>
          <a:xfrm>
            <a:off x="123166" y="794740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Nou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café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D7939C-D5B1-41D1-9FA2-AD69B719236F}"/>
              </a:ext>
            </a:extLst>
          </p:cNvPr>
          <p:cNvSpPr txBox="1"/>
          <p:nvPr/>
        </p:nvSpPr>
        <p:spPr>
          <a:xfrm>
            <a:off x="123166" y="1957063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6FC96D-F9B3-4D9F-906D-8A3F1DC09F6C}"/>
              </a:ext>
            </a:extLst>
          </p:cNvPr>
          <p:cNvSpPr txBox="1"/>
          <p:nvPr/>
        </p:nvSpPr>
        <p:spPr>
          <a:xfrm>
            <a:off x="123167" y="3137902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université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C508F8-2B41-44F0-BAFD-CE39960E9D28}"/>
              </a:ext>
            </a:extLst>
          </p:cNvPr>
          <p:cNvSpPr txBox="1"/>
          <p:nvPr/>
        </p:nvSpPr>
        <p:spPr>
          <a:xfrm>
            <a:off x="161599" y="4553967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Nou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école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différente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7C70AE-3761-4E32-90C5-094F533442C4}"/>
              </a:ext>
            </a:extLst>
          </p:cNvPr>
          <p:cNvSpPr txBox="1"/>
          <p:nvPr/>
        </p:nvSpPr>
        <p:spPr>
          <a:xfrm>
            <a:off x="123166" y="5696056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nouvelle poste.</a:t>
            </a:r>
          </a:p>
        </p:txBody>
      </p:sp>
      <p:sp>
        <p:nvSpPr>
          <p:cNvPr id="23" name="Google Shape;167;p2">
            <a:extLst>
              <a:ext uri="{FF2B5EF4-FFF2-40B4-BE49-F238E27FC236}">
                <a16:creationId xmlns:a16="http://schemas.microsoft.com/office/drawing/2014/main" id="{00C20A23-21DD-4B18-81DA-866A82E6F69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6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1" grpId="0"/>
      <p:bldP spid="32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4690"/>
              </p:ext>
            </p:extLst>
          </p:nvPr>
        </p:nvGraphicFramePr>
        <p:xfrm>
          <a:off x="609400" y="679027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Spanish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easy 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alone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useful 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German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we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post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cinema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good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good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café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bad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new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new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beautiful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they have </a:t>
                      </a:r>
                      <a:r>
                        <a:rPr lang="en-GB" sz="2400" b="1" baseline="-25000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(m, m/f pl)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old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they (f)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old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beautiful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26938" y="624897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724800" y="626064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vieux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750795" y="622849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beau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52752" y="539125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belle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93811" y="5379476"/>
            <a:ext cx="30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03870" y="538032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vieille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310322" y="45353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mauvais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724799" y="455720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nouveau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50795" y="4556908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nouvelle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310321" y="3663280"/>
            <a:ext cx="25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53397" y="3666928"/>
            <a:ext cx="24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bonne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03870" y="36669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café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337329" y="2798738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poste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710872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l’hôtel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2408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cinéma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0321" y="195376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utile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710872" y="1941260"/>
            <a:ext cx="288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allemande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750795" y="195438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nous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sommes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33479" y="1083013"/>
            <a:ext cx="239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espagnol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710872" y="1118988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facile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06119" y="107321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seul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0" name="Google Shape;167;p2">
            <a:extLst>
              <a:ext uri="{FF2B5EF4-FFF2-40B4-BE49-F238E27FC236}">
                <a16:creationId xmlns:a16="http://schemas.microsoft.com/office/drawing/2014/main" id="{4C8A8524-BEFC-4B94-B32D-3377830CF45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2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7275</TotalTime>
  <Words>2172</Words>
  <Application>Microsoft Office PowerPoint</Application>
  <PresentationFormat>Widescreen</PresentationFormat>
  <Paragraphs>420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Century Gothic</vt:lpstr>
      <vt:lpstr>Eras Demi ITC</vt:lpstr>
      <vt:lpstr>Ink Free</vt:lpstr>
      <vt:lpstr>Modern Love</vt:lpstr>
      <vt:lpstr>Montserrat Medium</vt:lpstr>
      <vt:lpstr>Segoe Print</vt:lpstr>
      <vt:lpstr>Segoe Script</vt:lpstr>
      <vt:lpstr>Symbol</vt:lpstr>
      <vt:lpstr>Wingdings</vt:lpstr>
      <vt:lpstr>1_Office Theme</vt:lpstr>
      <vt:lpstr>2_Office Theme</vt:lpstr>
      <vt:lpstr>Office Theme</vt:lpstr>
      <vt:lpstr>Interactions</vt:lpstr>
      <vt:lpstr>Adjectives before the noun</vt:lpstr>
      <vt:lpstr>Follow up 1:</vt:lpstr>
      <vt:lpstr>Follow up 2:</vt:lpstr>
      <vt:lpstr>Follow up 3: </vt:lpstr>
      <vt:lpstr>parler</vt:lpstr>
      <vt:lpstr>parler</vt:lpstr>
      <vt:lpstr>Follow up 4: </vt:lpstr>
      <vt:lpstr>vocabulaire</vt:lpstr>
      <vt:lpstr>parler</vt:lpstr>
      <vt:lpstr>parler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170</cp:revision>
  <dcterms:created xsi:type="dcterms:W3CDTF">2021-06-12T06:20:35Z</dcterms:created>
  <dcterms:modified xsi:type="dcterms:W3CDTF">2022-11-03T05:49:13Z</dcterms:modified>
</cp:coreProperties>
</file>