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5" r:id="rId2"/>
    <p:sldId id="963" r:id="rId3"/>
    <p:sldId id="964" r:id="rId4"/>
    <p:sldId id="626" r:id="rId5"/>
    <p:sldId id="625" r:id="rId6"/>
    <p:sldId id="281" r:id="rId7"/>
    <p:sldId id="965" r:id="rId8"/>
    <p:sldId id="279" r:id="rId9"/>
    <p:sldId id="627"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786EB1"/>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70623" autoAdjust="0"/>
  </p:normalViewPr>
  <p:slideViewPr>
    <p:cSldViewPr snapToGrid="0">
      <p:cViewPr varScale="1">
        <p:scale>
          <a:sx n="80" d="100"/>
          <a:sy n="80" d="100"/>
        </p:scale>
        <p:origin x="198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1" i="1" strike="noStrike" spc="-1" dirty="0">
                <a:solidFill>
                  <a:srgbClr val="002060"/>
                </a:solidFill>
                <a:latin typeface="Century Gothic"/>
                <a:ea typeface="Century Gothic"/>
              </a:rPr>
              <a:t>petit </a:t>
            </a:r>
            <a:r>
              <a:rPr lang="it-IT" sz="1200" b="0" i="1" strike="noStrike" spc="-1" dirty="0">
                <a:solidFill>
                  <a:srgbClr val="002060"/>
                </a:solidFill>
                <a:latin typeface="Century Gothic"/>
                <a:ea typeface="Century Gothic"/>
              </a:rPr>
              <a:t>[138]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Salut ! </a:t>
            </a:r>
            <a:r>
              <a:rPr lang="fr-FR" sz="1200" b="0" i="1" strike="noStrike" spc="-1" dirty="0">
                <a:solidFill>
                  <a:srgbClr val="002060"/>
                </a:solidFill>
                <a:latin typeface="Century Gothic"/>
                <a:ea typeface="Century Gothic"/>
              </a:rPr>
              <a:t>[2205] </a:t>
            </a:r>
            <a:r>
              <a:rPr lang="fr-FR" sz="1200" b="1" i="1" strike="noStrike" spc="-1" dirty="0">
                <a:solidFill>
                  <a:srgbClr val="002060"/>
                </a:solidFill>
                <a:latin typeface="Century Gothic"/>
                <a:ea typeface="Century Gothic"/>
              </a:rPr>
              <a:t>présent </a:t>
            </a:r>
            <a:r>
              <a:rPr lang="fr-FR" sz="1200" b="0" i="1" strike="noStrike" spc="-1" dirty="0">
                <a:solidFill>
                  <a:srgbClr val="002060"/>
                </a:solidFill>
                <a:latin typeface="Century Gothic"/>
                <a:ea typeface="Century Gothic"/>
              </a:rPr>
              <a:t>[216] </a:t>
            </a:r>
            <a:r>
              <a:rPr lang="fr-FR" sz="1200" b="1" i="1" strike="noStrike" spc="-1" dirty="0">
                <a:solidFill>
                  <a:srgbClr val="002060"/>
                </a:solidFill>
                <a:latin typeface="Century Gothic"/>
                <a:ea typeface="Century Gothic"/>
              </a:rPr>
              <a:t>absent </a:t>
            </a:r>
            <a:r>
              <a:rPr lang="fr-FR" sz="1200" b="0" i="1" strike="noStrike" spc="-1" dirty="0">
                <a:solidFill>
                  <a:srgbClr val="002060"/>
                </a:solidFill>
                <a:latin typeface="Century Gothic"/>
                <a:ea typeface="Century Gothic"/>
              </a:rPr>
              <a:t>[2016] </a:t>
            </a:r>
            <a:r>
              <a:rPr lang="fr-FR" sz="1200" b="1" i="1" strike="noStrike" spc="-1" dirty="0">
                <a:solidFill>
                  <a:srgbClr val="002060"/>
                </a:solidFill>
                <a:latin typeface="Century Gothic"/>
                <a:ea typeface="Century Gothic"/>
              </a:rPr>
              <a:t>je </a:t>
            </a:r>
            <a:r>
              <a:rPr lang="fr-FR" sz="1200" b="0" i="1" strike="noStrike" spc="-1" dirty="0">
                <a:solidFill>
                  <a:srgbClr val="002060"/>
                </a:solidFill>
                <a:latin typeface="Century Gothic"/>
                <a:ea typeface="Century Gothic"/>
              </a:rPr>
              <a:t>[22] </a:t>
            </a:r>
            <a:r>
              <a:rPr lang="fr-FR" sz="1200" b="1" i="1" strike="noStrike" spc="-1" dirty="0">
                <a:solidFill>
                  <a:srgbClr val="002060"/>
                </a:solidFill>
                <a:latin typeface="Century Gothic"/>
                <a:ea typeface="Century Gothic"/>
              </a:rPr>
              <a:t>il </a:t>
            </a:r>
            <a:r>
              <a:rPr lang="fr-FR" sz="1200" b="0" i="1" strike="noStrike" spc="-1" dirty="0">
                <a:solidFill>
                  <a:srgbClr val="002060"/>
                </a:solidFill>
                <a:latin typeface="Century Gothic"/>
                <a:ea typeface="Century Gothic"/>
              </a:rPr>
              <a:t>[13] </a:t>
            </a:r>
            <a:r>
              <a:rPr lang="fr-FR" sz="1200" b="1" i="1" strike="noStrike" spc="-1" dirty="0">
                <a:solidFill>
                  <a:srgbClr val="002060"/>
                </a:solidFill>
                <a:latin typeface="Century Gothic"/>
                <a:ea typeface="Century Gothic"/>
              </a:rPr>
              <a:t>elle </a:t>
            </a:r>
            <a:r>
              <a:rPr lang="fr-FR" sz="1200" b="0" i="1" strike="noStrike" spc="-1" dirty="0">
                <a:solidFill>
                  <a:srgbClr val="002060"/>
                </a:solidFill>
                <a:latin typeface="Century Gothic"/>
                <a:ea typeface="Century Gothic"/>
              </a:rPr>
              <a:t>[38] </a:t>
            </a:r>
            <a:r>
              <a:rPr lang="fr-FR" sz="1200" b="1" i="1" strike="noStrike" spc="-1" dirty="0">
                <a:solidFill>
                  <a:srgbClr val="002060"/>
                </a:solidFill>
                <a:latin typeface="Century Gothic"/>
                <a:ea typeface="Century Gothic"/>
              </a:rPr>
              <a:t>être </a:t>
            </a:r>
            <a:r>
              <a:rPr lang="fr-FR" sz="1200" b="0" i="1" strike="noStrike" spc="-1" dirty="0">
                <a:solidFill>
                  <a:srgbClr val="002060"/>
                </a:solidFill>
                <a:latin typeface="Century Gothic"/>
                <a:ea typeface="Century Gothic"/>
              </a:rPr>
              <a:t>[5] </a:t>
            </a:r>
            <a:r>
              <a:rPr lang="fr-FR" sz="1200" b="1" i="1" strike="noStrike" spc="-1" dirty="0">
                <a:solidFill>
                  <a:srgbClr val="002060"/>
                </a:solidFill>
                <a:latin typeface="Century Gothic"/>
                <a:ea typeface="Century Gothic"/>
              </a:rPr>
              <a:t>suis, est</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t>
            </a:r>
            <a:r>
              <a:rPr lang="en-GB" b="1" dirty="0"/>
              <a:t>[</a:t>
            </a:r>
            <a:r>
              <a:rPr lang="en-GB" b="1" baseline="0" dirty="0"/>
              <a:t>h</a:t>
            </a:r>
            <a:r>
              <a:rPr lang="en-GB" b="1" dirty="0"/>
              <a:t>] </a:t>
            </a:r>
            <a:r>
              <a:rPr lang="en-GB" b="0" dirty="0"/>
              <a:t>and click for the ‘silence’ icon, bringing your finger to your lips to show that the [h] </a:t>
            </a:r>
            <a:r>
              <a:rPr lang="en-GB" b="0" dirty="0" err="1"/>
              <a:t>muet</a:t>
            </a:r>
            <a:r>
              <a:rPr lang="en-GB" b="0" dirty="0"/>
              <a:t> is not pronounced.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pupils pronouncing </a:t>
            </a:r>
            <a:r>
              <a:rPr lang="en-GB" b="0" baseline="0" dirty="0"/>
              <a:t>”</a:t>
            </a:r>
            <a:r>
              <a:rPr lang="en-GB" b="1" baseline="0" dirty="0" err="1"/>
              <a:t>heure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https://www.signbsl.com/sign/hour (first video, top left of webpage)</a:t>
            </a:r>
            <a:br>
              <a:rPr lang="en-GB" baseline="0" dirty="0"/>
            </a:br>
            <a:r>
              <a:rPr lang="en-GB" baseline="0" dirty="0"/>
              <a:t>The sign is left hand pointing up and palm facing inwards, index finger of the right hand traces a round clock face on the palm.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heure</a:t>
            </a:r>
            <a:r>
              <a:rPr lang="en-GB" b="1" baseline="0" dirty="0"/>
              <a:t> </a:t>
            </a:r>
            <a:r>
              <a:rPr lang="en-GB" baseline="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gesture of ‘silence’ for </a:t>
            </a:r>
            <a:r>
              <a:rPr lang="en-GB" b="1" baseline="0" dirty="0"/>
              <a:t>[h] </a:t>
            </a:r>
            <a:r>
              <a:rPr lang="en-GB" b="1" baseline="0" dirty="0" err="1"/>
              <a:t>muet</a:t>
            </a:r>
            <a:r>
              <a:rPr lang="en-GB" b="1" baseline="0" dirty="0"/>
              <a:t> </a:t>
            </a:r>
            <a:r>
              <a:rPr lang="en-GB" baseline="0" dirty="0"/>
              <a:t>and pronunciation 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heure </a:t>
            </a:r>
            <a:r>
              <a:rPr lang="fr-FR" sz="1200" b="0" dirty="0">
                <a:solidFill>
                  <a:srgbClr val="002060"/>
                </a:solidFill>
                <a:latin typeface="Century Gothic"/>
                <a:ea typeface="Century Gothic"/>
                <a:cs typeface="Century Gothic"/>
                <a:sym typeface="Century Gothic"/>
              </a:rPr>
              <a:t>[99] </a:t>
            </a:r>
            <a:r>
              <a:rPr lang="fr-FR" sz="1200" b="1" dirty="0">
                <a:solidFill>
                  <a:srgbClr val="002060"/>
                </a:solidFill>
                <a:latin typeface="Century Gothic"/>
                <a:ea typeface="Century Gothic"/>
                <a:cs typeface="Century Gothic"/>
                <a:sym typeface="Century Gothic"/>
              </a:rPr>
              <a:t>histoire </a:t>
            </a:r>
            <a:r>
              <a:rPr lang="fr-FR" sz="1200" b="0" dirty="0">
                <a:solidFill>
                  <a:srgbClr val="002060"/>
                </a:solidFill>
                <a:latin typeface="Century Gothic"/>
                <a:ea typeface="Century Gothic"/>
                <a:cs typeface="Century Gothic"/>
                <a:sym typeface="Century Gothic"/>
              </a:rPr>
              <a:t>[263] </a:t>
            </a:r>
            <a:r>
              <a:rPr lang="fr-FR" sz="1200" b="1" dirty="0">
                <a:solidFill>
                  <a:srgbClr val="002060"/>
                </a:solidFill>
                <a:latin typeface="Century Gothic"/>
                <a:ea typeface="Century Gothic"/>
                <a:cs typeface="Century Gothic"/>
                <a:sym typeface="Century Gothic"/>
              </a:rPr>
              <a:t>hôpital </a:t>
            </a:r>
            <a:r>
              <a:rPr lang="fr-FR" sz="1200" b="0" dirty="0">
                <a:solidFill>
                  <a:srgbClr val="002060"/>
                </a:solidFill>
                <a:latin typeface="Century Gothic"/>
                <a:ea typeface="Century Gothic"/>
                <a:cs typeface="Century Gothic"/>
                <a:sym typeface="Century Gothic"/>
              </a:rPr>
              <a:t>[1308] </a:t>
            </a:r>
            <a:r>
              <a:rPr lang="fr-FR" sz="1200" b="1" dirty="0">
                <a:solidFill>
                  <a:srgbClr val="002060"/>
                </a:solidFill>
                <a:latin typeface="Century Gothic"/>
                <a:ea typeface="Century Gothic"/>
                <a:cs typeface="Century Gothic"/>
                <a:sym typeface="Century Gothic"/>
              </a:rPr>
              <a:t>hôtel </a:t>
            </a:r>
            <a:r>
              <a:rPr lang="fr-FR" sz="1200" b="0" dirty="0">
                <a:solidFill>
                  <a:srgbClr val="002060"/>
                </a:solidFill>
                <a:latin typeface="Century Gothic"/>
                <a:ea typeface="Century Gothic"/>
                <a:cs typeface="Century Gothic"/>
                <a:sym typeface="Century Gothic"/>
              </a:rPr>
              <a:t>[1774] </a:t>
            </a:r>
            <a:r>
              <a:rPr lang="fr-FR" sz="1200" b="1" dirty="0">
                <a:solidFill>
                  <a:srgbClr val="002060"/>
                </a:solidFill>
                <a:latin typeface="Century Gothic"/>
                <a:ea typeface="Century Gothic"/>
                <a:cs typeface="Century Gothic"/>
                <a:sym typeface="Century Gothic"/>
              </a:rPr>
              <a:t>hiver </a:t>
            </a:r>
            <a:r>
              <a:rPr lang="fr-FR" sz="1200" b="0" dirty="0">
                <a:solidFill>
                  <a:srgbClr val="002060"/>
                </a:solidFill>
                <a:latin typeface="Century Gothic"/>
                <a:ea typeface="Century Gothic"/>
                <a:cs typeface="Century Gothic"/>
                <a:sym typeface="Century Gothic"/>
              </a:rPr>
              <a:t>[1586]</a:t>
            </a:r>
            <a:br>
              <a:rPr lang="fr-FR" sz="1200" b="1" dirty="0">
                <a:solidFill>
                  <a:srgbClr val="002060"/>
                </a:solidFill>
                <a:latin typeface="Century Gothic"/>
                <a:ea typeface="Century Gothic"/>
                <a:cs typeface="Century Gothic"/>
                <a:sym typeface="Century Gothic"/>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to consolidate knowledge of SSC [h]; to practise comprehension of some previously taught vocabulary.</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Pupils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Pupils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algn="l">
              <a:lnSpc>
                <a:spcPct val="107000"/>
              </a:lnSpc>
              <a:spcAft>
                <a:spcPts val="800"/>
              </a:spcAft>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Hélène mange dans huit hôtels horribles.</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Henri va à l’hôpital en hiver.</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Honore habite à Honfleur.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Hervé aime l’histoire d’Haïti.</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Hilde est heureuse à huit heures.</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Hakim voyage à Haïti en helicoptère.</a:t>
            </a:r>
            <a:endPar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61376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partitive article and revisit definite and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b="0" dirty="0">
                <a:latin typeface="+mn-lt"/>
              </a:rPr>
              <a:t>the partitive article to indicate a ‘part’ or portion.</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un/</a:t>
            </a:r>
            <a:r>
              <a:rPr lang="en-GB" sz="1200" b="0" strike="noStrike" spc="-1" dirty="0" err="1">
                <a:solidFill>
                  <a:srgbClr val="000000"/>
                </a:solidFill>
                <a:latin typeface="Calibri"/>
              </a:rPr>
              <a:t>une</a:t>
            </a:r>
            <a:r>
              <a:rPr lang="en-GB" sz="1200" b="0" strike="noStrike" spc="-1" dirty="0">
                <a:solidFill>
                  <a:srgbClr val="000000"/>
                </a:solidFill>
                <a:latin typeface="Calibri"/>
              </a:rPr>
              <a:t> means ‘a/an’ and indicates a whole something, whilst the partitive article du/del/de l’/des indicates a ‘part’ of a whole, so ‘some’ of something.</a:t>
            </a:r>
          </a:p>
          <a:p>
            <a:pPr marL="229320" indent="-228600">
              <a:lnSpc>
                <a:spcPct val="100000"/>
              </a:lnSpc>
              <a:buAutoNum type="arabicPeriod"/>
            </a:pPr>
            <a:r>
              <a:rPr lang="en-GB" sz="1200" b="0" strike="noStrike" spc="-1" dirty="0">
                <a:solidFill>
                  <a:srgbClr val="000000"/>
                </a:solidFill>
                <a:latin typeface="Calibri"/>
              </a:rPr>
              <a:t>Ask pupils to write 1-6 and for each item on the shopping list, they decide which picture fits and write A or B.  Is it a whole or a part?</a:t>
            </a:r>
          </a:p>
          <a:p>
            <a:pPr marL="229320" indent="-228600">
              <a:lnSpc>
                <a:spcPct val="100000"/>
              </a:lnSpc>
              <a:buAutoNum type="arabicPeriod"/>
            </a:pPr>
            <a:r>
              <a:rPr lang="en-GB" sz="1200" b="0" strike="noStrike" spc="-1" dirty="0">
                <a:solidFill>
                  <a:srgbClr val="000000"/>
                </a:solidFill>
                <a:latin typeface="Calibri"/>
              </a:rPr>
              <a:t>Elicit answers from pupils and click to confirm them.</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US" b="0" dirty="0">
                <a:latin typeface="+mn-lt"/>
              </a:rPr>
              <a:t>aural recognition of the partitive article to indicate a ‘part’ or portion.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r>
              <a:rPr lang="en-US" b="0" dirty="0">
                <a:latin typeface="+mn-lt"/>
              </a:rPr>
              <a:t>1. Click the numbers to play the audio.</a:t>
            </a:r>
          </a:p>
          <a:p>
            <a:r>
              <a:rPr lang="en-US" b="0" dirty="0">
                <a:latin typeface="+mn-lt"/>
              </a:rPr>
              <a:t>2. Students write 1-6 and use the presence or absence of the indefinite/partitive article to choose a or b.</a:t>
            </a:r>
          </a:p>
          <a:p>
            <a:r>
              <a:rPr lang="en-US" b="0" dirty="0">
                <a:latin typeface="+mn-lt"/>
              </a:rPr>
              <a:t>3. Click to reveal the answers.</a:t>
            </a:r>
          </a:p>
          <a:p>
            <a:endParaRPr lang="en-US" sz="1200" b="0" strike="noStrike" spc="-1" dirty="0">
              <a:latin typeface="+mn-lt"/>
            </a:endParaRPr>
          </a:p>
          <a:p>
            <a:r>
              <a:rPr lang="en-GB" sz="1200" b="1" strike="noStrike" spc="-1" dirty="0">
                <a:latin typeface="Arial"/>
              </a:rPr>
              <a:t>Transcript:</a:t>
            </a:r>
          </a:p>
          <a:p>
            <a:pPr>
              <a:lnSpc>
                <a:spcPct val="100000"/>
              </a:lnSpc>
            </a:pPr>
            <a:r>
              <a:rPr lang="en-GB" sz="1200" b="0" strike="noStrike" spc="-1" dirty="0">
                <a:latin typeface="Arial"/>
              </a:rPr>
              <a:t>un </a:t>
            </a:r>
            <a:r>
              <a:rPr lang="en-GB" sz="1200" b="0" strike="noStrike" spc="-1" dirty="0" err="1">
                <a:latin typeface="Arial"/>
              </a:rPr>
              <a:t>poisson</a:t>
            </a:r>
            <a:endParaRPr lang="en-GB" sz="1200" b="0" strike="noStrike" spc="-1" dirty="0">
              <a:latin typeface="Arial"/>
            </a:endParaRPr>
          </a:p>
          <a:p>
            <a:pPr>
              <a:lnSpc>
                <a:spcPct val="100000"/>
              </a:lnSpc>
            </a:pPr>
            <a:r>
              <a:rPr lang="en-GB" sz="1200" b="0" strike="noStrike" spc="-1" dirty="0">
                <a:latin typeface="Arial"/>
              </a:rPr>
              <a:t>de la glace</a:t>
            </a:r>
          </a:p>
          <a:p>
            <a:pPr>
              <a:lnSpc>
                <a:spcPct val="100000"/>
              </a:lnSpc>
            </a:pPr>
            <a:r>
              <a:rPr lang="en-GB" sz="1200" b="0" strike="noStrike" spc="-1" dirty="0">
                <a:latin typeface="Arial"/>
              </a:rPr>
              <a:t>de </a:t>
            </a:r>
            <a:r>
              <a:rPr lang="en-GB" sz="1200" b="0" strike="noStrike" spc="-1" dirty="0" err="1">
                <a:latin typeface="Arial"/>
              </a:rPr>
              <a:t>l’eau</a:t>
            </a:r>
            <a:endParaRPr lang="en-GB" sz="1200" b="0" strike="noStrike" spc="-1" dirty="0">
              <a:latin typeface="Arial"/>
            </a:endParaRPr>
          </a:p>
          <a:p>
            <a:pPr>
              <a:lnSpc>
                <a:spcPct val="100000"/>
              </a:lnSpc>
            </a:pPr>
            <a:r>
              <a:rPr lang="en-GB" sz="1200" b="0" strike="noStrike" spc="-1" dirty="0">
                <a:latin typeface="Arial"/>
              </a:rPr>
              <a:t>un gâteau</a:t>
            </a:r>
          </a:p>
          <a:p>
            <a:pPr>
              <a:lnSpc>
                <a:spcPct val="100000"/>
              </a:lnSpc>
            </a:pPr>
            <a:r>
              <a:rPr lang="en-GB" sz="1200" b="0" strike="noStrike" spc="-1" dirty="0">
                <a:latin typeface="Arial"/>
              </a:rPr>
              <a:t>du café</a:t>
            </a:r>
          </a:p>
          <a:p>
            <a:pPr>
              <a:lnSpc>
                <a:spcPct val="100000"/>
              </a:lnSpc>
            </a:pPr>
            <a:r>
              <a:rPr lang="en-GB" sz="1200" b="0" strike="noStrike" spc="-1" dirty="0">
                <a:latin typeface="Arial"/>
              </a:rPr>
              <a:t>un fromage</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singular persons of two new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Explain that ‘</a:t>
            </a:r>
            <a:r>
              <a:rPr lang="en-GB" sz="1200" b="0" strike="noStrike" spc="-1" dirty="0" err="1">
                <a:solidFill>
                  <a:srgbClr val="000000"/>
                </a:solidFill>
                <a:latin typeface="Calibri"/>
              </a:rPr>
              <a:t>acheter</a:t>
            </a:r>
            <a:r>
              <a:rPr lang="en-GB" sz="1200" b="0" strike="noStrike" spc="-1" dirty="0">
                <a:solidFill>
                  <a:srgbClr val="000000"/>
                </a:solidFill>
                <a:latin typeface="Calibri"/>
              </a:rPr>
              <a:t>’ works like all regular –ER verbs, but adds additional accents, like </a:t>
            </a:r>
            <a:r>
              <a:rPr lang="en-GB" sz="1200" b="0" strike="noStrike" spc="-1" dirty="0" err="1">
                <a:solidFill>
                  <a:srgbClr val="000000"/>
                </a:solidFill>
                <a:latin typeface="Calibri"/>
              </a:rPr>
              <a:t>répéter</a:t>
            </a:r>
            <a:r>
              <a:rPr lang="en-GB" sz="1200" b="0" strike="noStrike" spc="-1" dirty="0">
                <a:solidFill>
                  <a:srgbClr val="000000"/>
                </a:solidFill>
                <a:latin typeface="Calibri"/>
              </a:rPr>
              <a:t>, which they were already taught.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Explain that ‘</a:t>
            </a:r>
            <a:r>
              <a:rPr lang="en-GB" sz="1200" b="0" strike="noStrike" spc="-1" dirty="0" err="1">
                <a:solidFill>
                  <a:srgbClr val="000000"/>
                </a:solidFill>
                <a:latin typeface="Calibri"/>
              </a:rPr>
              <a:t>boire</a:t>
            </a:r>
            <a:r>
              <a:rPr lang="en-GB" sz="1200" b="0" strike="noStrike" spc="-1" dirty="0">
                <a:solidFill>
                  <a:srgbClr val="000000"/>
                </a:solidFill>
                <a:latin typeface="Calibri"/>
              </a:rPr>
              <a:t>’ is a different kind of verb, the je and </a:t>
            </a:r>
            <a:r>
              <a:rPr lang="en-GB" sz="1200" b="0" strike="noStrike" spc="-1" dirty="0" err="1">
                <a:solidFill>
                  <a:srgbClr val="000000"/>
                </a:solidFill>
                <a:latin typeface="Calibri"/>
              </a:rPr>
              <a:t>tu</a:t>
            </a:r>
            <a:r>
              <a:rPr lang="en-GB" sz="1200" b="0" strike="noStrike" spc="-1" dirty="0">
                <a:solidFill>
                  <a:srgbClr val="000000"/>
                </a:solidFill>
                <a:latin typeface="Calibri"/>
              </a:rPr>
              <a:t> forms are the same, which is like another verb they know, faire.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These two verbs are on the list for learning this week.</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US" sz="1200" b="0" strike="noStrike" spc="-1" dirty="0">
                <a:solidFill>
                  <a:srgbClr val="000000"/>
                </a:solidFill>
                <a:latin typeface="+mn-lt"/>
                <a:ea typeface="Calibri"/>
              </a:rPr>
              <a:t>singular parts of the new verbs (and previously taught verbs) and connect them with their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they need to pay attention to the verb endings to decide if it is Adèle, </a:t>
            </a:r>
            <a:r>
              <a:rPr lang="en-GB" sz="1200" b="0" strike="noStrike" spc="-1" dirty="0" err="1">
                <a:solidFill>
                  <a:srgbClr val="000000"/>
                </a:solidFill>
                <a:latin typeface="Calibri"/>
              </a:rPr>
              <a:t>Hervé</a:t>
            </a:r>
            <a:r>
              <a:rPr lang="en-GB" sz="1200" b="0" strike="noStrike" spc="-1" dirty="0">
                <a:solidFill>
                  <a:srgbClr val="000000"/>
                </a:solidFill>
                <a:latin typeface="Calibri"/>
              </a:rPr>
              <a:t> or if it is impossible to tell.</a:t>
            </a:r>
          </a:p>
          <a:p>
            <a:pPr marL="229320" indent="-228600">
              <a:lnSpc>
                <a:spcPct val="100000"/>
              </a:lnSpc>
              <a:buAutoNum type="arabicPeriod"/>
            </a:pPr>
            <a:r>
              <a:rPr lang="en-GB" sz="1200" b="0" strike="noStrike" spc="-1" dirty="0">
                <a:solidFill>
                  <a:srgbClr val="000000"/>
                </a:solidFill>
                <a:latin typeface="Calibri"/>
              </a:rPr>
              <a:t>Click to listen and check the responses (note that for the –ER verbs both versions of the answers are recorded because you cannot tell from the verb ending) OR elicit the responses orally from pupils and click to confirm the answers.</a:t>
            </a:r>
          </a:p>
          <a:p>
            <a:pPr marL="229320" indent="-228600">
              <a:lnSpc>
                <a:spcPct val="100000"/>
              </a:lnSpc>
              <a:buAutoNum type="arabicPeriod"/>
            </a:pPr>
            <a:r>
              <a:rPr lang="en-GB" sz="1200" b="0" strike="noStrike" spc="-1" dirty="0">
                <a:solidFill>
                  <a:srgbClr val="000000"/>
                </a:solidFill>
                <a:latin typeface="Calibri"/>
              </a:rPr>
              <a:t>Elicit English meanings of each phrase.</a:t>
            </a:r>
          </a:p>
          <a:p>
            <a:pPr marL="720" indent="0">
              <a:lnSpc>
                <a:spcPct val="100000"/>
              </a:lnSpc>
              <a:buNone/>
            </a:pPr>
            <a:endParaRPr lang="en-GB" sz="1200" b="0" strike="noStrike" spc="-1" dirty="0">
              <a:solidFill>
                <a:srgbClr val="000000"/>
              </a:solidFill>
              <a:latin typeface="Calibri"/>
            </a:endParaRPr>
          </a:p>
          <a:p>
            <a:pPr algn="l">
              <a:lnSpc>
                <a:spcPct val="107000"/>
              </a:lnSpc>
              <a:spcAft>
                <a:spcPts val="800"/>
              </a:spcAft>
            </a:pPr>
            <a:r>
              <a:rPr lang="en-GB" sz="1200" b="1" strike="noStrike" spc="-1" dirty="0">
                <a:solidFill>
                  <a:srgbClr val="000000"/>
                </a:solidFill>
                <a:latin typeface="Calibri"/>
              </a:rPr>
              <a:t>Transcript:</a:t>
            </a:r>
            <a:br>
              <a:rPr lang="en-GB" sz="1200" b="0" strike="noStrike" spc="-1" dirty="0">
                <a:solidFill>
                  <a:srgbClr val="000000"/>
                </a:solidFill>
                <a:latin typeface="Calibri"/>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fait les courses.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j’achète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la glace.  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achète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la glace.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bois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l’eau</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gateau.  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 gateau.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boit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café.</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mange du pain.  Il mange du pain.</a:t>
            </a:r>
            <a:b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200" b="0" strike="noStrike" spc="-1" dirty="0">
              <a:solidFill>
                <a:srgbClr val="000000"/>
              </a:solidFill>
              <a:latin typeface="Calibri"/>
            </a:endParaRPr>
          </a:p>
          <a:p>
            <a:pPr marL="229320" indent="-228600">
              <a:lnSpc>
                <a:spcPct val="100000"/>
              </a:lnSpc>
              <a:buAutoNum type="arabicPeriod"/>
            </a:pP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175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wav"/><Relationship Id="rId18" Type="http://schemas.microsoft.com/office/2007/relationships/hdphoto" Target="../media/hdphoto1.wdp"/><Relationship Id="rId3" Type="http://schemas.openxmlformats.org/officeDocument/2006/relationships/image" Target="../media/image2.png"/><Relationship Id="rId21"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16.png"/><Relationship Id="rId17" Type="http://schemas.openxmlformats.org/officeDocument/2006/relationships/image" Target="../media/image5.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5.svg"/><Relationship Id="rId5" Type="http://schemas.openxmlformats.org/officeDocument/2006/relationships/image" Target="../media/image10.svg"/><Relationship Id="rId15" Type="http://schemas.openxmlformats.org/officeDocument/2006/relationships/image" Target="../media/image18.svg"/><Relationship Id="rId23" Type="http://schemas.openxmlformats.org/officeDocument/2006/relationships/image" Target="../media/image24.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7.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18" Type="http://schemas.openxmlformats.org/officeDocument/2006/relationships/image" Target="../media/image42.png"/><Relationship Id="rId3" Type="http://schemas.openxmlformats.org/officeDocument/2006/relationships/image" Target="../media/image29.gif"/><Relationship Id="rId21" Type="http://schemas.openxmlformats.org/officeDocument/2006/relationships/image" Target="../media/image45.png"/><Relationship Id="rId7" Type="http://schemas.openxmlformats.org/officeDocument/2006/relationships/image" Target="../media/image10.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30.gif"/><Relationship Id="rId9" Type="http://schemas.openxmlformats.org/officeDocument/2006/relationships/image" Target="../media/image33.png"/><Relationship Id="rId14" Type="http://schemas.openxmlformats.org/officeDocument/2006/relationships/image" Target="../media/image38.png"/><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5.wav"/><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46.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audio" Target="../media/audio4.wav"/><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audio" Target="../media/audio3.wav"/><Relationship Id="rId24" Type="http://schemas.openxmlformats.org/officeDocument/2006/relationships/image" Target="../media/image55.png"/><Relationship Id="rId5" Type="http://schemas.openxmlformats.org/officeDocument/2006/relationships/image" Target="../media/image10.svg"/><Relationship Id="rId15" Type="http://schemas.openxmlformats.org/officeDocument/2006/relationships/audio" Target="../media/audio7.wav"/><Relationship Id="rId23" Type="http://schemas.openxmlformats.org/officeDocument/2006/relationships/image" Target="../media/image54.png"/><Relationship Id="rId28" Type="http://schemas.openxmlformats.org/officeDocument/2006/relationships/image" Target="../media/image30.gif"/><Relationship Id="rId10" Type="http://schemas.openxmlformats.org/officeDocument/2006/relationships/audio" Target="../media/audio2.wav"/><Relationship Id="rId19"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42.png"/><Relationship Id="rId14" Type="http://schemas.openxmlformats.org/officeDocument/2006/relationships/audio" Target="../media/audio6.wav"/><Relationship Id="rId22" Type="http://schemas.openxmlformats.org/officeDocument/2006/relationships/image" Target="../media/image53.png"/><Relationship Id="rId27"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1.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gif"/><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307937"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Partitive du, de la,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 l’ des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[h] muet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375430"/>
            <a:ext cx="4350240" cy="1144800"/>
          </a:xfrm>
        </p:spPr>
        <p:txBody>
          <a:bodyPr/>
          <a:lstStyle/>
          <a:p>
            <a:pPr algn="ctr"/>
            <a:r>
              <a:rPr lang="en-GB" sz="4000" b="1" spc="-1" dirty="0">
                <a:solidFill>
                  <a:schemeClr val="bg1"/>
                </a:solidFill>
                <a:latin typeface="Century Gothic" panose="020B0502020202020204" pitchFamily="34" charset="0"/>
                <a:ea typeface="Century Gothic"/>
              </a:rPr>
              <a:t>Expressing likes and 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 circle&#10;&#10;Description automatically generated">
            <a:extLst>
              <a:ext uri="{FF2B5EF4-FFF2-40B4-BE49-F238E27FC236}">
                <a16:creationId xmlns:a16="http://schemas.microsoft.com/office/drawing/2014/main" id="{E92A9A80-220E-48BB-99C2-BE4AE3259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445" y="348620"/>
            <a:ext cx="655729" cy="791077"/>
          </a:xfrm>
          <a:prstGeom prst="rect">
            <a:avLst/>
          </a:prstGeom>
        </p:spPr>
      </p:pic>
      <p:pic>
        <p:nvPicPr>
          <p:cNvPr id="12" name="Picture 11" descr="Shape, circle&#10;&#10;Description automatically generated">
            <a:extLst>
              <a:ext uri="{FF2B5EF4-FFF2-40B4-BE49-F238E27FC236}">
                <a16:creationId xmlns:a16="http://schemas.microsoft.com/office/drawing/2014/main" id="{40596D4C-344F-4BE8-A996-CA4FD2A7F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355" y="5394415"/>
            <a:ext cx="655729" cy="791077"/>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B10F416C-D1DC-4DEA-AB28-E007A543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[h]</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iver</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ôpital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eure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EC15B987-C31F-42FF-94B5-A0ADADFE7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584" y="1324277"/>
            <a:ext cx="2568137" cy="2562118"/>
          </a:xfrm>
          <a:prstGeom prst="rect">
            <a:avLst/>
          </a:prstGeom>
        </p:spPr>
      </p:pic>
      <p:pic>
        <p:nvPicPr>
          <p:cNvPr id="24" name="Picture 23" descr="Shape, circle&#10;&#10;Description automatically generated">
            <a:extLst>
              <a:ext uri="{FF2B5EF4-FFF2-40B4-BE49-F238E27FC236}">
                <a16:creationId xmlns:a16="http://schemas.microsoft.com/office/drawing/2014/main" id="{97B19B21-540C-4846-BE17-F3F95A578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799" y="234075"/>
            <a:ext cx="655729" cy="791077"/>
          </a:xfrm>
          <a:prstGeom prst="rect">
            <a:avLst/>
          </a:prstGeom>
        </p:spPr>
      </p:pic>
      <p:grpSp>
        <p:nvGrpSpPr>
          <p:cNvPr id="26" name="Group 25">
            <a:extLst>
              <a:ext uri="{FF2B5EF4-FFF2-40B4-BE49-F238E27FC236}">
                <a16:creationId xmlns:a16="http://schemas.microsoft.com/office/drawing/2014/main" id="{B203EBA9-3ECC-4835-9A1A-8455D5A58C30}"/>
              </a:ext>
            </a:extLst>
          </p:cNvPr>
          <p:cNvGrpSpPr/>
          <p:nvPr/>
        </p:nvGrpSpPr>
        <p:grpSpPr>
          <a:xfrm>
            <a:off x="9162334" y="3899856"/>
            <a:ext cx="1636594" cy="1636594"/>
            <a:chOff x="3786771" y="3741888"/>
            <a:chExt cx="1636594" cy="1636594"/>
          </a:xfrm>
        </p:grpSpPr>
        <p:pic>
          <p:nvPicPr>
            <p:cNvPr id="28" name="Picture 27">
              <a:extLst>
                <a:ext uri="{FF2B5EF4-FFF2-40B4-BE49-F238E27FC236}">
                  <a16:creationId xmlns:a16="http://schemas.microsoft.com/office/drawing/2014/main" id="{64533875-C40D-4F22-8146-62FEF1CF183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86771" y="3741888"/>
              <a:ext cx="1636594" cy="1636594"/>
            </a:xfrm>
            <a:prstGeom prst="rect">
              <a:avLst/>
            </a:prstGeom>
          </p:spPr>
        </p:pic>
        <p:sp>
          <p:nvSpPr>
            <p:cNvPr id="29" name="TextBox 28">
              <a:extLst>
                <a:ext uri="{FF2B5EF4-FFF2-40B4-BE49-F238E27FC236}">
                  <a16:creationId xmlns:a16="http://schemas.microsoft.com/office/drawing/2014/main" id="{5A439ACD-BA06-4C7E-B3E4-69895BF9A3AE}"/>
                </a:ext>
              </a:extLst>
            </p:cNvPr>
            <p:cNvSpPr txBox="1"/>
            <p:nvPr/>
          </p:nvSpPr>
          <p:spPr>
            <a:xfrm>
              <a:off x="3786771" y="4232852"/>
              <a:ext cx="16210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winter</a:t>
              </a:r>
            </a:p>
          </p:txBody>
        </p:sp>
      </p:grpSp>
      <p:pic>
        <p:nvPicPr>
          <p:cNvPr id="30" name="Picture 29" descr="hospital">
            <a:extLst>
              <a:ext uri="{FF2B5EF4-FFF2-40B4-BE49-F238E27FC236}">
                <a16:creationId xmlns:a16="http://schemas.microsoft.com/office/drawing/2014/main" id="{A3A467BF-17B8-4CEB-836B-1E4BCA84AD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762"/>
          <a:stretch/>
        </p:blipFill>
        <p:spPr>
          <a:xfrm>
            <a:off x="1364799" y="3876621"/>
            <a:ext cx="2206102" cy="1659829"/>
          </a:xfrm>
          <a:prstGeom prst="rect">
            <a:avLst/>
          </a:prstGeom>
        </p:spPr>
      </p:pic>
      <p:pic>
        <p:nvPicPr>
          <p:cNvPr id="31" name="Picture 30" descr="hotel">
            <a:extLst>
              <a:ext uri="{FF2B5EF4-FFF2-40B4-BE49-F238E27FC236}">
                <a16:creationId xmlns:a16="http://schemas.microsoft.com/office/drawing/2014/main" id="{49D2DCE8-38CA-424D-9D4B-FD2E5DF675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0595"/>
          <a:stretch/>
        </p:blipFill>
        <p:spPr>
          <a:xfrm>
            <a:off x="9420766" y="958846"/>
            <a:ext cx="1092505" cy="2027991"/>
          </a:xfrm>
          <a:prstGeom prst="rect">
            <a:avLst/>
          </a:prstGeom>
        </p:spPr>
      </p:pic>
      <p:pic>
        <p:nvPicPr>
          <p:cNvPr id="4" name="Picture 3" descr="Text&#10;&#10;Description automatically generated">
            <a:extLst>
              <a:ext uri="{FF2B5EF4-FFF2-40B4-BE49-F238E27FC236}">
                <a16:creationId xmlns:a16="http://schemas.microsoft.com/office/drawing/2014/main" id="{0A0CEC85-CD88-4EA1-A219-A024B0ED9E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7824" y="1283484"/>
            <a:ext cx="1150781" cy="1666289"/>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1E265002-9AAF-4DD5-922F-5E92A463F0A4}"/>
              </a:ext>
            </a:extLst>
          </p:cNvPr>
          <p:cNvSpPr>
            <a:spLocks noGrp="1"/>
          </p:cNvSpPr>
          <p:nvPr>
            <p:ph type="title"/>
          </p:nvPr>
        </p:nvSpPr>
        <p:spPr>
          <a:xfrm>
            <a:off x="10774818" y="665161"/>
            <a:ext cx="1772993"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4" name="Graphic 13" descr="Teacher">
            <a:extLst>
              <a:ext uri="{FF2B5EF4-FFF2-40B4-BE49-F238E27FC236}">
                <a16:creationId xmlns:a16="http://schemas.microsoft.com/office/drawing/2014/main" id="{5612546D-9E41-473F-BCF7-89971E8C4A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672" y="12477"/>
            <a:ext cx="914400" cy="914400"/>
          </a:xfrm>
          <a:prstGeom prst="rect">
            <a:avLst/>
          </a:prstGeom>
        </p:spPr>
      </p:pic>
      <p:sp>
        <p:nvSpPr>
          <p:cNvPr id="15" name="Speech Bubble: Rectangle with Corners Rounded 14">
            <a:extLst>
              <a:ext uri="{FF2B5EF4-FFF2-40B4-BE49-F238E27FC236}">
                <a16:creationId xmlns:a16="http://schemas.microsoft.com/office/drawing/2014/main" id="{1906587D-6950-4C24-B380-E1363C95E175}"/>
              </a:ext>
            </a:extLst>
          </p:cNvPr>
          <p:cNvSpPr/>
          <p:nvPr/>
        </p:nvSpPr>
        <p:spPr>
          <a:xfrm>
            <a:off x="1290216" y="246067"/>
            <a:ext cx="568942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6" name="CustomShape 7">
            <a:extLst>
              <a:ext uri="{FF2B5EF4-FFF2-40B4-BE49-F238E27FC236}">
                <a16:creationId xmlns:a16="http://schemas.microsoft.com/office/drawing/2014/main" id="{E8B4F499-DD91-43FA-863D-706D8695AF48}"/>
              </a:ext>
            </a:extLst>
          </p:cNvPr>
          <p:cNvSpPr/>
          <p:nvPr/>
        </p:nvSpPr>
        <p:spPr>
          <a:xfrm>
            <a:off x="1290216" y="270540"/>
            <a:ext cx="6259876" cy="388093"/>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Prononce les phrases. Qui fait quoi ?</a:t>
            </a:r>
          </a:p>
        </p:txBody>
      </p:sp>
      <p:sp>
        <p:nvSpPr>
          <p:cNvPr id="17" name="Rectangle 16">
            <a:extLst>
              <a:ext uri="{FF2B5EF4-FFF2-40B4-BE49-F238E27FC236}">
                <a16:creationId xmlns:a16="http://schemas.microsoft.com/office/drawing/2014/main" id="{55F8A401-88AA-46B3-A3E2-36EBB703C79F}"/>
              </a:ext>
            </a:extLst>
          </p:cNvPr>
          <p:cNvSpPr/>
          <p:nvPr/>
        </p:nvSpPr>
        <p:spPr>
          <a:xfrm>
            <a:off x="10848664" y="167830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18" name="Rectangle 17">
            <a:extLst>
              <a:ext uri="{FF2B5EF4-FFF2-40B4-BE49-F238E27FC236}">
                <a16:creationId xmlns:a16="http://schemas.microsoft.com/office/drawing/2014/main" id="{048BF6C3-E1DF-461A-95D2-65543312657B}"/>
              </a:ext>
            </a:extLst>
          </p:cNvPr>
          <p:cNvSpPr/>
          <p:nvPr/>
        </p:nvSpPr>
        <p:spPr>
          <a:xfrm>
            <a:off x="4828883" y="174043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19" name="Rectangle 18">
            <a:extLst>
              <a:ext uri="{FF2B5EF4-FFF2-40B4-BE49-F238E27FC236}">
                <a16:creationId xmlns:a16="http://schemas.microsoft.com/office/drawing/2014/main" id="{916097F8-1DF1-48A0-BF0C-3DDD1F768833}"/>
              </a:ext>
            </a:extLst>
          </p:cNvPr>
          <p:cNvSpPr/>
          <p:nvPr/>
        </p:nvSpPr>
        <p:spPr>
          <a:xfrm>
            <a:off x="8858440" y="17277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20" name="TextBox 19">
            <a:extLst>
              <a:ext uri="{FF2B5EF4-FFF2-40B4-BE49-F238E27FC236}">
                <a16:creationId xmlns:a16="http://schemas.microsoft.com/office/drawing/2014/main" id="{8BBB761B-DF5D-4F23-A0DE-FCF6733046F0}"/>
              </a:ext>
            </a:extLst>
          </p:cNvPr>
          <p:cNvSpPr txBox="1"/>
          <p:nvPr/>
        </p:nvSpPr>
        <p:spPr>
          <a:xfrm>
            <a:off x="123018" y="2930474"/>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enri</a:t>
            </a:r>
          </a:p>
        </p:txBody>
      </p:sp>
      <p:sp>
        <p:nvSpPr>
          <p:cNvPr id="21" name="TextBox 20">
            <a:extLst>
              <a:ext uri="{FF2B5EF4-FFF2-40B4-BE49-F238E27FC236}">
                <a16:creationId xmlns:a16="http://schemas.microsoft.com/office/drawing/2014/main" id="{81A89358-86CA-4C23-A625-11C103C53631}"/>
              </a:ext>
            </a:extLst>
          </p:cNvPr>
          <p:cNvSpPr txBox="1"/>
          <p:nvPr/>
        </p:nvSpPr>
        <p:spPr>
          <a:xfrm>
            <a:off x="8503745" y="2940704"/>
            <a:ext cx="1859173"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ilde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22" name="TextBox 21">
            <a:extLst>
              <a:ext uri="{FF2B5EF4-FFF2-40B4-BE49-F238E27FC236}">
                <a16:creationId xmlns:a16="http://schemas.microsoft.com/office/drawing/2014/main" id="{5A5D2F88-A1DD-4D1A-8AAD-82A4FAACFF00}"/>
              </a:ext>
            </a:extLst>
          </p:cNvPr>
          <p:cNvSpPr txBox="1"/>
          <p:nvPr/>
        </p:nvSpPr>
        <p:spPr>
          <a:xfrm>
            <a:off x="2066208" y="2930474"/>
            <a:ext cx="203449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akim</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23" name="TextBox 22">
            <a:extLst>
              <a:ext uri="{FF2B5EF4-FFF2-40B4-BE49-F238E27FC236}">
                <a16:creationId xmlns:a16="http://schemas.microsoft.com/office/drawing/2014/main" id="{109D1E98-5A44-4101-856B-E240D4906007}"/>
              </a:ext>
            </a:extLst>
          </p:cNvPr>
          <p:cNvSpPr txBox="1"/>
          <p:nvPr/>
        </p:nvSpPr>
        <p:spPr>
          <a:xfrm>
            <a:off x="4423815" y="2930474"/>
            <a:ext cx="180911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onore</a:t>
            </a:r>
          </a:p>
        </p:txBody>
      </p:sp>
      <p:sp>
        <p:nvSpPr>
          <p:cNvPr id="24" name="TextBox 23">
            <a:extLst>
              <a:ext uri="{FF2B5EF4-FFF2-40B4-BE49-F238E27FC236}">
                <a16:creationId xmlns:a16="http://schemas.microsoft.com/office/drawing/2014/main" id="{90D95C83-6BD5-4F4B-9E2C-48C623CD9FE6}"/>
              </a:ext>
            </a:extLst>
          </p:cNvPr>
          <p:cNvSpPr txBox="1"/>
          <p:nvPr/>
        </p:nvSpPr>
        <p:spPr>
          <a:xfrm>
            <a:off x="10529538" y="2917244"/>
            <a:ext cx="162070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élène</a:t>
            </a:r>
            <a:endParaRPr lang="fr-FR" sz="2800" dirty="0">
              <a:solidFill>
                <a:srgbClr val="002060"/>
              </a:solidFill>
              <a:latin typeface="Century Gothic" panose="020B0502020202020204" pitchFamily="34" charset="0"/>
              <a:cs typeface="Calibri Light" panose="020F0302020204030204" pitchFamily="34" charset="0"/>
              <a:sym typeface="Arial"/>
            </a:endParaRPr>
          </a:p>
        </p:txBody>
      </p:sp>
      <p:sp>
        <p:nvSpPr>
          <p:cNvPr id="25" name="TextBox 24">
            <a:extLst>
              <a:ext uri="{FF2B5EF4-FFF2-40B4-BE49-F238E27FC236}">
                <a16:creationId xmlns:a16="http://schemas.microsoft.com/office/drawing/2014/main" id="{C7CAD557-965D-457A-BB71-BFE0757ABF1B}"/>
              </a:ext>
            </a:extLst>
          </p:cNvPr>
          <p:cNvSpPr txBox="1"/>
          <p:nvPr/>
        </p:nvSpPr>
        <p:spPr>
          <a:xfrm>
            <a:off x="6173531" y="2930474"/>
            <a:ext cx="2117312"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ervé</a:t>
            </a:r>
          </a:p>
        </p:txBody>
      </p:sp>
      <p:sp>
        <p:nvSpPr>
          <p:cNvPr id="26" name="Rectangle 25">
            <a:extLst>
              <a:ext uri="{FF2B5EF4-FFF2-40B4-BE49-F238E27FC236}">
                <a16:creationId xmlns:a16="http://schemas.microsoft.com/office/drawing/2014/main" id="{1A2CE31E-7CBB-4819-A134-05A4343CF538}"/>
              </a:ext>
            </a:extLst>
          </p:cNvPr>
          <p:cNvSpPr/>
          <p:nvPr/>
        </p:nvSpPr>
        <p:spPr>
          <a:xfrm>
            <a:off x="880690" y="17522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27" name="Rounded Rectangle 46">
            <a:extLst>
              <a:ext uri="{FF2B5EF4-FFF2-40B4-BE49-F238E27FC236}">
                <a16:creationId xmlns:a16="http://schemas.microsoft.com/office/drawing/2014/main" id="{6B382B4F-C5A9-4D0D-962B-DAED08E6F16A}"/>
              </a:ext>
            </a:extLst>
          </p:cNvPr>
          <p:cNvSpPr/>
          <p:nvPr/>
        </p:nvSpPr>
        <p:spPr>
          <a:xfrm>
            <a:off x="8241964" y="3622861"/>
            <a:ext cx="3792417" cy="119924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abite à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onfleur.</a:t>
            </a:r>
            <a:endParaRPr lang="en-GB" sz="24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Rounded Rectangle 46">
            <a:extLst>
              <a:ext uri="{FF2B5EF4-FFF2-40B4-BE49-F238E27FC236}">
                <a16:creationId xmlns:a16="http://schemas.microsoft.com/office/drawing/2014/main" id="{C3406E56-7CF0-4A3F-A19A-709C3F0EA5FF}"/>
              </a:ext>
            </a:extLst>
          </p:cNvPr>
          <p:cNvSpPr/>
          <p:nvPr/>
        </p:nvSpPr>
        <p:spPr>
          <a:xfrm>
            <a:off x="123018"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…aime </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istoire d’</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aïti.</a:t>
            </a:r>
            <a:endParaRPr lang="fr-FR" sz="2400" kern="0" dirty="0">
              <a:solidFill>
                <a:srgbClr val="002060"/>
              </a:solidFill>
              <a:latin typeface="Century Gothic" panose="020B0502020202020204" pitchFamily="34" charset="0"/>
              <a:cs typeface="Calibri Light" panose="020F0302020204030204" pitchFamily="34" charset="0"/>
              <a:sym typeface="Arial"/>
            </a:endParaRPr>
          </a:p>
        </p:txBody>
      </p:sp>
      <p:sp>
        <p:nvSpPr>
          <p:cNvPr id="29" name="Rounded Rectangle 46">
            <a:extLst>
              <a:ext uri="{FF2B5EF4-FFF2-40B4-BE49-F238E27FC236}">
                <a16:creationId xmlns:a16="http://schemas.microsoft.com/office/drawing/2014/main" id="{38C18924-239E-4E19-BF58-78B85B59472F}"/>
              </a:ext>
            </a:extLst>
          </p:cNvPr>
          <p:cNvSpPr/>
          <p:nvPr/>
        </p:nvSpPr>
        <p:spPr>
          <a:xfrm>
            <a:off x="4184693"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…est </a:t>
            </a:r>
            <a:r>
              <a:rPr lang="fr-FR" sz="2400" b="1" kern="0" dirty="0">
                <a:solidFill>
                  <a:srgbClr val="FF0066"/>
                </a:solidFill>
                <a:latin typeface="Century Gothic" panose="020B0502020202020204" pitchFamily="34" charset="0"/>
                <a:cs typeface="Calibri Light" panose="020F0302020204030204" pitchFamily="34" charset="0"/>
                <a:sym typeface="Arial"/>
              </a:rPr>
              <a:t>h</a:t>
            </a:r>
            <a:r>
              <a:rPr lang="fr-FR" sz="2400" kern="0" dirty="0">
                <a:solidFill>
                  <a:srgbClr val="002060"/>
                </a:solidFill>
                <a:latin typeface="Century Gothic" panose="020B0502020202020204" pitchFamily="34" charset="0"/>
                <a:cs typeface="Calibri Light" panose="020F0302020204030204" pitchFamily="34" charset="0"/>
                <a:sym typeface="Arial"/>
              </a:rPr>
              <a:t>eureuse </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à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uit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eures.</a:t>
            </a:r>
            <a:r>
              <a:rPr lang="fr-FR" sz="2400" kern="0" dirty="0">
                <a:solidFill>
                  <a:srgbClr val="002060"/>
                </a:solidFill>
                <a:latin typeface="Century Gothic" panose="020B0502020202020204" pitchFamily="34" charset="0"/>
                <a:cs typeface="Calibri Light" panose="020F0302020204030204" pitchFamily="34" charset="0"/>
                <a:sym typeface="Arial"/>
              </a:rPr>
              <a:t> </a:t>
            </a:r>
          </a:p>
        </p:txBody>
      </p:sp>
      <p:sp>
        <p:nvSpPr>
          <p:cNvPr id="30" name="Rounded Rectangle 46">
            <a:extLst>
              <a:ext uri="{FF2B5EF4-FFF2-40B4-BE49-F238E27FC236}">
                <a16:creationId xmlns:a16="http://schemas.microsoft.com/office/drawing/2014/main" id="{0E1F61C5-55CD-41BC-B45D-CE59945F72E9}"/>
              </a:ext>
            </a:extLst>
          </p:cNvPr>
          <p:cNvSpPr/>
          <p:nvPr/>
        </p:nvSpPr>
        <p:spPr>
          <a:xfrm>
            <a:off x="123019"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104F75"/>
                </a:solidFill>
                <a:latin typeface="Century Gothic" panose="020B0502020202020204" pitchFamily="34" charset="0"/>
                <a:cs typeface="Calibri Light" panose="020F0302020204030204" pitchFamily="34" charset="0"/>
                <a:sym typeface="Arial"/>
              </a:rPr>
              <a:t>…</a:t>
            </a:r>
            <a:r>
              <a:rPr lang="fr-FR" sz="2400" dirty="0">
                <a:solidFill>
                  <a:srgbClr val="002060"/>
                </a:solidFill>
                <a:latin typeface="Century Gothic" panose="020B0502020202020204" pitchFamily="34" charset="0"/>
                <a:cs typeface="Calibri Light" panose="020F0302020204030204" pitchFamily="34" charset="0"/>
                <a:sym typeface="Arial"/>
              </a:rPr>
              <a:t>mange dans </a:t>
            </a:r>
            <a:r>
              <a:rPr lang="fr-FR" sz="2400" b="1" dirty="0">
                <a:solidFill>
                  <a:srgbClr val="FF0066"/>
                </a:solidFill>
                <a:latin typeface="Century Gothic" panose="020B0502020202020204" pitchFamily="34" charset="0"/>
                <a:cs typeface="Calibri Light" panose="020F0302020204030204" pitchFamily="34" charset="0"/>
                <a:sym typeface="Arial"/>
              </a:rPr>
              <a:t>h</a:t>
            </a:r>
            <a:r>
              <a:rPr lang="fr-FR" sz="2400" dirty="0">
                <a:solidFill>
                  <a:srgbClr val="002060"/>
                </a:solidFill>
                <a:latin typeface="Century Gothic" panose="020B0502020202020204" pitchFamily="34" charset="0"/>
                <a:cs typeface="Calibri Light" panose="020F0302020204030204" pitchFamily="34" charset="0"/>
                <a:sym typeface="Arial"/>
              </a:rPr>
              <a:t>uit </a:t>
            </a:r>
            <a:r>
              <a:rPr lang="fr-FR" sz="2400" b="1" dirty="0">
                <a:solidFill>
                  <a:srgbClr val="FF0066"/>
                </a:solidFill>
                <a:latin typeface="Century Gothic" panose="020B0502020202020204" pitchFamily="34" charset="0"/>
                <a:cs typeface="Calibri Light" panose="020F0302020204030204" pitchFamily="34" charset="0"/>
                <a:sym typeface="Arial"/>
              </a:rPr>
              <a:t>h</a:t>
            </a:r>
            <a:r>
              <a:rPr lang="fr-FR" sz="2400" dirty="0">
                <a:solidFill>
                  <a:srgbClr val="002060"/>
                </a:solidFill>
                <a:latin typeface="Century Gothic" panose="020B0502020202020204" pitchFamily="34" charset="0"/>
                <a:cs typeface="Calibri Light" panose="020F0302020204030204" pitchFamily="34" charset="0"/>
                <a:sym typeface="Arial"/>
              </a:rPr>
              <a:t>ôtels </a:t>
            </a:r>
            <a:r>
              <a:rPr lang="fr-FR" sz="2400" b="1" dirty="0">
                <a:solidFill>
                  <a:srgbClr val="FF0066"/>
                </a:solidFill>
                <a:latin typeface="Century Gothic" panose="020B0502020202020204" pitchFamily="34" charset="0"/>
                <a:cs typeface="Calibri Light" panose="020F0302020204030204" pitchFamily="34" charset="0"/>
                <a:sym typeface="Arial"/>
              </a:rPr>
              <a:t>h</a:t>
            </a:r>
            <a:r>
              <a:rPr lang="fr-FR" sz="2400" dirty="0">
                <a:solidFill>
                  <a:srgbClr val="002060"/>
                </a:solidFill>
                <a:latin typeface="Century Gothic" panose="020B0502020202020204" pitchFamily="34" charset="0"/>
                <a:cs typeface="Calibri Light" panose="020F0302020204030204" pitchFamily="34" charset="0"/>
                <a:sym typeface="Arial"/>
              </a:rPr>
              <a:t>orribles.</a:t>
            </a:r>
          </a:p>
        </p:txBody>
      </p:sp>
      <p:sp>
        <p:nvSpPr>
          <p:cNvPr id="31" name="Rounded Rectangle 46">
            <a:extLst>
              <a:ext uri="{FF2B5EF4-FFF2-40B4-BE49-F238E27FC236}">
                <a16:creationId xmlns:a16="http://schemas.microsoft.com/office/drawing/2014/main" id="{89A98BE7-3D8D-4591-A7A6-E44BE5ECC895}"/>
              </a:ext>
            </a:extLst>
          </p:cNvPr>
          <p:cNvSpPr/>
          <p:nvPr/>
        </p:nvSpPr>
        <p:spPr>
          <a:xfrm>
            <a:off x="8248320" y="4934379"/>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voyage à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aïti en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elicoptère.</a:t>
            </a:r>
            <a:endParaRPr lang="fr-FR" sz="2400" kern="0" dirty="0">
              <a:solidFill>
                <a:srgbClr val="002060"/>
              </a:solidFill>
              <a:latin typeface="Century Gothic" panose="020B0502020202020204" pitchFamily="34" charset="0"/>
              <a:cs typeface="Calibri Light" panose="020F0302020204030204" pitchFamily="34" charset="0"/>
              <a:sym typeface="Arial"/>
            </a:endParaRPr>
          </a:p>
        </p:txBody>
      </p:sp>
      <p:sp>
        <p:nvSpPr>
          <p:cNvPr id="32" name="Rounded Rectangle 46">
            <a:extLst>
              <a:ext uri="{FF2B5EF4-FFF2-40B4-BE49-F238E27FC236}">
                <a16:creationId xmlns:a16="http://schemas.microsoft.com/office/drawing/2014/main" id="{CF0E87B5-843D-4F29-9A00-0B9B710B47DF}"/>
              </a:ext>
            </a:extLst>
          </p:cNvPr>
          <p:cNvSpPr/>
          <p:nvPr/>
        </p:nvSpPr>
        <p:spPr>
          <a:xfrm>
            <a:off x="4184692"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a:defRPr/>
            </a:pPr>
            <a:r>
              <a:rPr lang="fr-FR" sz="2400" kern="0" dirty="0">
                <a:solidFill>
                  <a:srgbClr val="002060"/>
                </a:solidFill>
                <a:latin typeface="Century Gothic" panose="020B0502020202020204" pitchFamily="34" charset="0"/>
                <a:cs typeface="Calibri Light" panose="020F0302020204030204" pitchFamily="34" charset="0"/>
                <a:sym typeface="Arial"/>
              </a:rPr>
              <a:t>…va </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à l’</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ôpital en </a:t>
            </a:r>
            <a:r>
              <a:rPr lang="fr-FR" sz="2400" b="1" dirty="0">
                <a:solidFill>
                  <a:srgbClr val="FF0066"/>
                </a:solidFill>
                <a:effectLst/>
                <a:latin typeface="Century Gothic" panose="020B0502020202020204" pitchFamily="34" charset="0"/>
                <a:ea typeface="Calibri" panose="020F0502020204030204" pitchFamily="34" charset="0"/>
                <a:cs typeface="Nirmala UI" panose="020B0502040204020203" pitchFamily="34" charset="0"/>
              </a:rPr>
              <a:t>h</a:t>
            </a:r>
            <a:r>
              <a:rPr lang="fr-FR" sz="24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iver.</a:t>
            </a:r>
            <a:r>
              <a:rPr lang="fr-FR" sz="2400" kern="0" dirty="0">
                <a:solidFill>
                  <a:srgbClr val="002060"/>
                </a:solidFill>
                <a:latin typeface="Century Gothic" panose="020B0502020202020204" pitchFamily="34" charset="0"/>
                <a:cs typeface="Calibri Light" panose="020F0302020204030204" pitchFamily="34" charset="0"/>
                <a:sym typeface="Arial"/>
              </a:rPr>
              <a:t> </a:t>
            </a:r>
          </a:p>
        </p:txBody>
      </p:sp>
      <p:sp>
        <p:nvSpPr>
          <p:cNvPr id="33" name="TextBox 32">
            <a:extLst>
              <a:ext uri="{FF2B5EF4-FFF2-40B4-BE49-F238E27FC236}">
                <a16:creationId xmlns:a16="http://schemas.microsoft.com/office/drawing/2014/main" id="{2B95EDBA-4BB6-4CDF-85B2-22C8B59FF63C}"/>
              </a:ext>
            </a:extLst>
          </p:cNvPr>
          <p:cNvSpPr txBox="1"/>
          <p:nvPr/>
        </p:nvSpPr>
        <p:spPr>
          <a:xfrm>
            <a:off x="5122635" y="3566627"/>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enri</a:t>
            </a:r>
          </a:p>
        </p:txBody>
      </p:sp>
      <p:sp>
        <p:nvSpPr>
          <p:cNvPr id="34" name="TextBox 33">
            <a:extLst>
              <a:ext uri="{FF2B5EF4-FFF2-40B4-BE49-F238E27FC236}">
                <a16:creationId xmlns:a16="http://schemas.microsoft.com/office/drawing/2014/main" id="{8E808841-E2B0-40D0-84EB-A7AEDE642C48}"/>
              </a:ext>
            </a:extLst>
          </p:cNvPr>
          <p:cNvSpPr txBox="1"/>
          <p:nvPr/>
        </p:nvSpPr>
        <p:spPr>
          <a:xfrm>
            <a:off x="9252962" y="4891879"/>
            <a:ext cx="205405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akim</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35" name="TextBox 34">
            <a:extLst>
              <a:ext uri="{FF2B5EF4-FFF2-40B4-BE49-F238E27FC236}">
                <a16:creationId xmlns:a16="http://schemas.microsoft.com/office/drawing/2014/main" id="{C8E10DCF-3D01-41F1-B214-68FF71B524EF}"/>
              </a:ext>
            </a:extLst>
          </p:cNvPr>
          <p:cNvSpPr txBox="1"/>
          <p:nvPr/>
        </p:nvSpPr>
        <p:spPr>
          <a:xfrm>
            <a:off x="927107" y="4913897"/>
            <a:ext cx="201294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ervé</a:t>
            </a:r>
          </a:p>
        </p:txBody>
      </p:sp>
      <p:sp>
        <p:nvSpPr>
          <p:cNvPr id="36" name="TextBox 35">
            <a:extLst>
              <a:ext uri="{FF2B5EF4-FFF2-40B4-BE49-F238E27FC236}">
                <a16:creationId xmlns:a16="http://schemas.microsoft.com/office/drawing/2014/main" id="{4B1941A7-04A9-498D-B602-E07B8CDF3FBD}"/>
              </a:ext>
            </a:extLst>
          </p:cNvPr>
          <p:cNvSpPr txBox="1"/>
          <p:nvPr/>
        </p:nvSpPr>
        <p:spPr>
          <a:xfrm>
            <a:off x="9215620" y="3566627"/>
            <a:ext cx="1857817"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onore</a:t>
            </a:r>
          </a:p>
        </p:txBody>
      </p:sp>
      <p:sp>
        <p:nvSpPr>
          <p:cNvPr id="37" name="TextBox 36">
            <a:extLst>
              <a:ext uri="{FF2B5EF4-FFF2-40B4-BE49-F238E27FC236}">
                <a16:creationId xmlns:a16="http://schemas.microsoft.com/office/drawing/2014/main" id="{C74BDDF6-DA29-41E1-9E63-394203D31479}"/>
              </a:ext>
            </a:extLst>
          </p:cNvPr>
          <p:cNvSpPr txBox="1"/>
          <p:nvPr/>
        </p:nvSpPr>
        <p:spPr>
          <a:xfrm>
            <a:off x="1071500" y="3566627"/>
            <a:ext cx="1859173"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élène</a:t>
            </a:r>
            <a:endParaRPr lang="fr-FR" sz="2800" dirty="0">
              <a:solidFill>
                <a:srgbClr val="002060"/>
              </a:solidFill>
              <a:latin typeface="Century Gothic" panose="020B0502020202020204" pitchFamily="34" charset="0"/>
              <a:cs typeface="Calibri Light" panose="020F0302020204030204" pitchFamily="34" charset="0"/>
              <a:sym typeface="Arial"/>
            </a:endParaRPr>
          </a:p>
        </p:txBody>
      </p:sp>
      <p:sp>
        <p:nvSpPr>
          <p:cNvPr id="38" name="TextBox 37">
            <a:extLst>
              <a:ext uri="{FF2B5EF4-FFF2-40B4-BE49-F238E27FC236}">
                <a16:creationId xmlns:a16="http://schemas.microsoft.com/office/drawing/2014/main" id="{5EA8B090-D34C-494B-9119-04E12120F89E}"/>
              </a:ext>
            </a:extLst>
          </p:cNvPr>
          <p:cNvSpPr txBox="1"/>
          <p:nvPr/>
        </p:nvSpPr>
        <p:spPr>
          <a:xfrm>
            <a:off x="5307915" y="4891879"/>
            <a:ext cx="162070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H</a:t>
            </a:r>
            <a:r>
              <a:rPr lang="fr-FR" sz="2800" dirty="0">
                <a:solidFill>
                  <a:srgbClr val="002060"/>
                </a:solidFill>
                <a:latin typeface="Century Gothic" panose="020B0502020202020204" pitchFamily="34" charset="0"/>
                <a:cs typeface="Calibri Light" panose="020F0302020204030204" pitchFamily="34" charset="0"/>
                <a:sym typeface="Arial"/>
              </a:rPr>
              <a:t>ilde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pic>
        <p:nvPicPr>
          <p:cNvPr id="39" name="Picture 38">
            <a:extLst>
              <a:ext uri="{FF2B5EF4-FFF2-40B4-BE49-F238E27FC236}">
                <a16:creationId xmlns:a16="http://schemas.microsoft.com/office/drawing/2014/main" id="{15C2ADEE-45CB-4797-9C78-4D3A3123458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150862" y="1630027"/>
            <a:ext cx="720988" cy="1260000"/>
          </a:xfrm>
          <a:prstGeom prst="rect">
            <a:avLst/>
          </a:prstGeom>
        </p:spPr>
      </p:pic>
      <p:pic>
        <p:nvPicPr>
          <p:cNvPr id="40" name="Picture 39" descr="A picture containing text, clipart&#10;&#10;Description automatically generated">
            <a:extLst>
              <a:ext uri="{FF2B5EF4-FFF2-40B4-BE49-F238E27FC236}">
                <a16:creationId xmlns:a16="http://schemas.microsoft.com/office/drawing/2014/main" id="{54E952B2-AD09-4C26-9910-945C6B9F407B}"/>
              </a:ext>
            </a:extLst>
          </p:cNvPr>
          <p:cNvPicPr>
            <a:picLocks noChangeAspect="1"/>
          </p:cNvPicPr>
          <p:nvPr/>
        </p:nvPicPr>
        <p:blipFill rotWithShape="1">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66208" y="1670474"/>
            <a:ext cx="807390" cy="1260000"/>
          </a:xfrm>
          <a:prstGeom prst="rect">
            <a:avLst/>
          </a:prstGeom>
        </p:spPr>
      </p:pic>
      <p:pic>
        <p:nvPicPr>
          <p:cNvPr id="41" name="Picture 40" descr="group of children">
            <a:extLst>
              <a:ext uri="{FF2B5EF4-FFF2-40B4-BE49-F238E27FC236}">
                <a16:creationId xmlns:a16="http://schemas.microsoft.com/office/drawing/2014/main" id="{4EB17C2D-FB73-49EC-99CA-3F8BD0C0AD5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501"/>
          <a:stretch/>
        </p:blipFill>
        <p:spPr bwMode="auto">
          <a:xfrm>
            <a:off x="8197613" y="163637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Background pattern&#10;&#10;Description automatically generated">
            <a:extLst>
              <a:ext uri="{FF2B5EF4-FFF2-40B4-BE49-F238E27FC236}">
                <a16:creationId xmlns:a16="http://schemas.microsoft.com/office/drawing/2014/main" id="{89B390E9-84B4-4F38-A95D-3C08423366E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51876" r="65924"/>
          <a:stretch/>
        </p:blipFill>
        <p:spPr>
          <a:xfrm>
            <a:off x="5988348" y="1572209"/>
            <a:ext cx="785774" cy="1260000"/>
          </a:xfrm>
          <a:prstGeom prst="rect">
            <a:avLst/>
          </a:prstGeom>
        </p:spPr>
      </p:pic>
      <p:pic>
        <p:nvPicPr>
          <p:cNvPr id="43" name="Picture 42" descr="Background pattern&#10;&#10;Description automatically generated">
            <a:extLst>
              <a:ext uri="{FF2B5EF4-FFF2-40B4-BE49-F238E27FC236}">
                <a16:creationId xmlns:a16="http://schemas.microsoft.com/office/drawing/2014/main" id="{A6BA5C02-1C2E-4369-9C4F-25C63BF283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064" r="24795" b="47239"/>
          <a:stretch/>
        </p:blipFill>
        <p:spPr>
          <a:xfrm>
            <a:off x="10125792" y="1711611"/>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87EECA06-CA3A-46F4-8A46-A907E1FE68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637" b="47710"/>
          <a:stretch/>
        </p:blipFill>
        <p:spPr>
          <a:xfrm>
            <a:off x="120964" y="1662669"/>
            <a:ext cx="679900" cy="1260000"/>
          </a:xfrm>
          <a:prstGeom prst="rect">
            <a:avLst/>
          </a:prstGeom>
        </p:spPr>
      </p:pic>
      <p:sp>
        <p:nvSpPr>
          <p:cNvPr id="45" name="Action Button: Blank 44">
            <a:hlinkClick r:id="" action="ppaction://noaction" highlightClick="1">
              <a:snd r:embed="rId13" name="photo.wav"/>
            </a:hlinkClick>
            <a:extLst>
              <a:ext uri="{FF2B5EF4-FFF2-40B4-BE49-F238E27FC236}">
                <a16:creationId xmlns:a16="http://schemas.microsoft.com/office/drawing/2014/main" id="{D467AA34-C861-4DA6-8D6F-6147440918FF}"/>
              </a:ext>
            </a:extLst>
          </p:cNvPr>
          <p:cNvSpPr/>
          <p:nvPr/>
        </p:nvSpPr>
        <p:spPr>
          <a:xfrm>
            <a:off x="3538918" y="3453694"/>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6" name="Action Button: Blank 45">
            <a:hlinkClick r:id="" action="ppaction://noaction" highlightClick="1">
              <a:snd r:embed="rId13" name="photo.wav"/>
            </a:hlinkClick>
            <a:extLst>
              <a:ext uri="{FF2B5EF4-FFF2-40B4-BE49-F238E27FC236}">
                <a16:creationId xmlns:a16="http://schemas.microsoft.com/office/drawing/2014/main" id="{7CC85F23-1A13-4EC1-8B9E-28859C5152F1}"/>
              </a:ext>
            </a:extLst>
          </p:cNvPr>
          <p:cNvSpPr/>
          <p:nvPr/>
        </p:nvSpPr>
        <p:spPr>
          <a:xfrm>
            <a:off x="7665760" y="3467597"/>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7" name="Action Button: Blank 46">
            <a:hlinkClick r:id="" action="ppaction://noaction" highlightClick="1">
              <a:snd r:embed="rId13" name="photo.wav"/>
            </a:hlinkClick>
            <a:extLst>
              <a:ext uri="{FF2B5EF4-FFF2-40B4-BE49-F238E27FC236}">
                <a16:creationId xmlns:a16="http://schemas.microsoft.com/office/drawing/2014/main" id="{2BF12E81-1849-464D-BFA1-F86DA2A21955}"/>
              </a:ext>
            </a:extLst>
          </p:cNvPr>
          <p:cNvSpPr/>
          <p:nvPr/>
        </p:nvSpPr>
        <p:spPr>
          <a:xfrm>
            <a:off x="11665601" y="3469800"/>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48" name="Action Button: Blank 47">
            <a:hlinkClick r:id="" action="ppaction://noaction" highlightClick="1">
              <a:snd r:embed="rId13" name="photo.wav"/>
            </a:hlinkClick>
            <a:extLst>
              <a:ext uri="{FF2B5EF4-FFF2-40B4-BE49-F238E27FC236}">
                <a16:creationId xmlns:a16="http://schemas.microsoft.com/office/drawing/2014/main" id="{3FFA2010-6EE8-45B4-A0B8-CD2CB08C1DB9}"/>
              </a:ext>
            </a:extLst>
          </p:cNvPr>
          <p:cNvSpPr/>
          <p:nvPr/>
        </p:nvSpPr>
        <p:spPr>
          <a:xfrm>
            <a:off x="3530628" y="4898731"/>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49" name="Action Button: Blank 48">
            <a:hlinkClick r:id="" action="ppaction://noaction" highlightClick="1">
              <a:snd r:embed="rId13" name="photo.wav"/>
            </a:hlinkClick>
            <a:extLst>
              <a:ext uri="{FF2B5EF4-FFF2-40B4-BE49-F238E27FC236}">
                <a16:creationId xmlns:a16="http://schemas.microsoft.com/office/drawing/2014/main" id="{D344B899-3563-4500-9101-4A3AB8B524F8}"/>
              </a:ext>
            </a:extLst>
          </p:cNvPr>
          <p:cNvSpPr/>
          <p:nvPr/>
        </p:nvSpPr>
        <p:spPr>
          <a:xfrm>
            <a:off x="7620575" y="4911348"/>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50" name="Action Button: Blank 49">
            <a:hlinkClick r:id="" action="ppaction://noaction" highlightClick="1">
              <a:snd r:embed="rId13" name="photo.wav"/>
            </a:hlinkClick>
            <a:extLst>
              <a:ext uri="{FF2B5EF4-FFF2-40B4-BE49-F238E27FC236}">
                <a16:creationId xmlns:a16="http://schemas.microsoft.com/office/drawing/2014/main" id="{5F83D331-CF4D-45AD-800A-BFCC42660F31}"/>
              </a:ext>
            </a:extLst>
          </p:cNvPr>
          <p:cNvSpPr/>
          <p:nvPr/>
        </p:nvSpPr>
        <p:spPr>
          <a:xfrm>
            <a:off x="11665600" y="4878231"/>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1" name="Rectangle 50">
            <a:extLst>
              <a:ext uri="{FF2B5EF4-FFF2-40B4-BE49-F238E27FC236}">
                <a16:creationId xmlns:a16="http://schemas.microsoft.com/office/drawing/2014/main" id="{8D4DE071-A7C8-4309-932F-BDBD8DBA2AF4}"/>
              </a:ext>
            </a:extLst>
          </p:cNvPr>
          <p:cNvSpPr/>
          <p:nvPr/>
        </p:nvSpPr>
        <p:spPr>
          <a:xfrm>
            <a:off x="2873598" y="176430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sp>
        <p:nvSpPr>
          <p:cNvPr id="52" name="Rectangle 51">
            <a:extLst>
              <a:ext uri="{FF2B5EF4-FFF2-40B4-BE49-F238E27FC236}">
                <a16:creationId xmlns:a16="http://schemas.microsoft.com/office/drawing/2014/main" id="{A006565E-761F-4DB6-81C1-92C608AD3D62}"/>
              </a:ext>
            </a:extLst>
          </p:cNvPr>
          <p:cNvSpPr/>
          <p:nvPr/>
        </p:nvSpPr>
        <p:spPr>
          <a:xfrm>
            <a:off x="6832094" y="1721252"/>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a:defRPr/>
            </a:pPr>
            <a:endParaRPr lang="en-GB" kern="0" dirty="0">
              <a:solidFill>
                <a:prstClr val="white"/>
              </a:solidFill>
              <a:latin typeface="Century Gothic" panose="020F0302020204030204"/>
              <a:sym typeface="Arial"/>
            </a:endParaRPr>
          </a:p>
        </p:txBody>
      </p:sp>
      <p:pic>
        <p:nvPicPr>
          <p:cNvPr id="7" name="Graphic 6" descr="Badge 8 with solid fill">
            <a:extLst>
              <a:ext uri="{FF2B5EF4-FFF2-40B4-BE49-F238E27FC236}">
                <a16:creationId xmlns:a16="http://schemas.microsoft.com/office/drawing/2014/main" id="{028E9A72-E38B-4A8D-B971-299E378F8ED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82085" y="1878151"/>
            <a:ext cx="914400" cy="914400"/>
          </a:xfrm>
          <a:prstGeom prst="rect">
            <a:avLst/>
          </a:prstGeom>
        </p:spPr>
      </p:pic>
      <p:pic>
        <p:nvPicPr>
          <p:cNvPr id="65" name="Picture 64" descr="Shape&#10;&#10;Description automatically generated">
            <a:extLst>
              <a:ext uri="{FF2B5EF4-FFF2-40B4-BE49-F238E27FC236}">
                <a16:creationId xmlns:a16="http://schemas.microsoft.com/office/drawing/2014/main" id="{053E6D32-EB2D-49DA-AA9E-B6774EDE15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02306" y="1732107"/>
            <a:ext cx="490609" cy="551343"/>
          </a:xfrm>
          <a:prstGeom prst="rect">
            <a:avLst/>
          </a:prstGeom>
        </p:spPr>
      </p:pic>
      <p:pic>
        <p:nvPicPr>
          <p:cNvPr id="66" name="Picture 65">
            <a:extLst>
              <a:ext uri="{FF2B5EF4-FFF2-40B4-BE49-F238E27FC236}">
                <a16:creationId xmlns:a16="http://schemas.microsoft.com/office/drawing/2014/main" id="{BCB9C99C-7648-415B-B4ED-C45747A64887}"/>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200000"/>
                    </a14:imgEffect>
                  </a14:imgLayer>
                </a14:imgProps>
              </a:ext>
              <a:ext uri="{28A0092B-C50C-407E-A947-70E740481C1C}">
                <a14:useLocalDpi xmlns:a14="http://schemas.microsoft.com/office/drawing/2010/main" val="0"/>
              </a:ext>
            </a:extLst>
          </a:blip>
          <a:stretch>
            <a:fillRect/>
          </a:stretch>
        </p:blipFill>
        <p:spPr>
          <a:xfrm>
            <a:off x="1096968" y="1931157"/>
            <a:ext cx="673136" cy="673136"/>
          </a:xfrm>
          <a:prstGeom prst="rect">
            <a:avLst/>
          </a:prstGeom>
        </p:spPr>
      </p:pic>
      <p:pic>
        <p:nvPicPr>
          <p:cNvPr id="68" name="Picture 67" descr="Map&#10;&#10;Description automatically generated">
            <a:extLst>
              <a:ext uri="{FF2B5EF4-FFF2-40B4-BE49-F238E27FC236}">
                <a16:creationId xmlns:a16="http://schemas.microsoft.com/office/drawing/2014/main" id="{E99D707D-CCA7-4088-A1AE-E1550F90A8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84542" y="1776701"/>
            <a:ext cx="820143" cy="966651"/>
          </a:xfrm>
          <a:prstGeom prst="rect">
            <a:avLst/>
          </a:prstGeom>
        </p:spPr>
      </p:pic>
      <p:pic>
        <p:nvPicPr>
          <p:cNvPr id="70" name="Picture 69" descr="A picture containing graphical user interface&#10;&#10;Description automatically generated">
            <a:extLst>
              <a:ext uri="{FF2B5EF4-FFF2-40B4-BE49-F238E27FC236}">
                <a16:creationId xmlns:a16="http://schemas.microsoft.com/office/drawing/2014/main" id="{A2F0C515-36F9-4FD4-A627-17C4A65A5D9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59164" y="2114398"/>
            <a:ext cx="1064702" cy="638821"/>
          </a:xfrm>
          <a:prstGeom prst="rect">
            <a:avLst/>
          </a:prstGeom>
        </p:spPr>
      </p:pic>
      <p:pic>
        <p:nvPicPr>
          <p:cNvPr id="72" name="Picture 71">
            <a:extLst>
              <a:ext uri="{FF2B5EF4-FFF2-40B4-BE49-F238E27FC236}">
                <a16:creationId xmlns:a16="http://schemas.microsoft.com/office/drawing/2014/main" id="{726CF9D0-354C-494E-9E10-BBA0E7FA8280}"/>
              </a:ext>
            </a:extLst>
          </p:cNvPr>
          <p:cNvPicPr>
            <a:picLocks noChangeAspect="1"/>
          </p:cNvPicPr>
          <p:nvPr/>
        </p:nvPicPr>
        <p:blipFill rotWithShape="1">
          <a:blip r:embed="rId21">
            <a:clrChange>
              <a:clrFrom>
                <a:srgbClr val="BEDBED"/>
              </a:clrFrom>
              <a:clrTo>
                <a:srgbClr val="BEDBED">
                  <a:alpha val="0"/>
                </a:srgbClr>
              </a:clrTo>
            </a:clrChange>
            <a:extLst>
              <a:ext uri="{28A0092B-C50C-407E-A947-70E740481C1C}">
                <a14:useLocalDpi xmlns:a14="http://schemas.microsoft.com/office/drawing/2010/main" val="0"/>
              </a:ext>
            </a:extLst>
          </a:blip>
          <a:srcRect r="8277"/>
          <a:stretch/>
        </p:blipFill>
        <p:spPr>
          <a:xfrm>
            <a:off x="8739302" y="1927871"/>
            <a:ext cx="1217002" cy="876951"/>
          </a:xfrm>
          <a:prstGeom prst="rect">
            <a:avLst/>
          </a:prstGeom>
        </p:spPr>
      </p:pic>
      <p:pic>
        <p:nvPicPr>
          <p:cNvPr id="74" name="Picture 73" descr="Icon&#10;&#10;Description automatically generated">
            <a:extLst>
              <a:ext uri="{FF2B5EF4-FFF2-40B4-BE49-F238E27FC236}">
                <a16:creationId xmlns:a16="http://schemas.microsoft.com/office/drawing/2014/main" id="{A9F3B2D5-E788-48BA-868D-3446AA85C59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94021" y="1752209"/>
            <a:ext cx="371215" cy="323653"/>
          </a:xfrm>
          <a:prstGeom prst="rect">
            <a:avLst/>
          </a:prstGeom>
        </p:spPr>
      </p:pic>
      <p:pic>
        <p:nvPicPr>
          <p:cNvPr id="76" name="Graphic 75" descr="Thumbs up sign with solid fill">
            <a:extLst>
              <a:ext uri="{FF2B5EF4-FFF2-40B4-BE49-F238E27FC236}">
                <a16:creationId xmlns:a16="http://schemas.microsoft.com/office/drawing/2014/main" id="{814E87C9-C4D2-45B8-858C-555FC3416F0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452244" y="1702280"/>
            <a:ext cx="457200" cy="457200"/>
          </a:xfrm>
          <a:prstGeom prst="rect">
            <a:avLst/>
          </a:prstGeom>
        </p:spPr>
      </p:pic>
      <p:pic>
        <p:nvPicPr>
          <p:cNvPr id="77" name="Picture 76" descr="A picture containing graphical user interface&#10;&#10;Description automatically generated">
            <a:extLst>
              <a:ext uri="{FF2B5EF4-FFF2-40B4-BE49-F238E27FC236}">
                <a16:creationId xmlns:a16="http://schemas.microsoft.com/office/drawing/2014/main" id="{21F13B77-0D02-41E3-A38E-6771C5FA42B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0345" y="1863303"/>
            <a:ext cx="745294" cy="447176"/>
          </a:xfrm>
          <a:prstGeom prst="rect">
            <a:avLst/>
          </a:prstGeom>
        </p:spPr>
      </p:pic>
      <p:pic>
        <p:nvPicPr>
          <p:cNvPr id="79" name="Picture 78" descr="Logo&#10;&#10;Description automatically generated">
            <a:extLst>
              <a:ext uri="{FF2B5EF4-FFF2-40B4-BE49-F238E27FC236}">
                <a16:creationId xmlns:a16="http://schemas.microsoft.com/office/drawing/2014/main" id="{C0929313-20AA-4426-AF48-D3D7ED0327D7}"/>
              </a:ext>
            </a:extLst>
          </p:cNvPr>
          <p:cNvPicPr>
            <a:picLocks noChangeAspect="1"/>
          </p:cNvPicPr>
          <p:nvPr/>
        </p:nvPicPr>
        <p:blipFill rotWithShape="1">
          <a:blip r:embed="rId25">
            <a:extLst>
              <a:ext uri="{28A0092B-C50C-407E-A947-70E740481C1C}">
                <a14:useLocalDpi xmlns:a14="http://schemas.microsoft.com/office/drawing/2010/main" val="0"/>
              </a:ext>
            </a:extLst>
          </a:blip>
          <a:srcRect l="45736" t="26503" b="3588"/>
          <a:stretch/>
        </p:blipFill>
        <p:spPr>
          <a:xfrm>
            <a:off x="3152995" y="2290242"/>
            <a:ext cx="572244" cy="522402"/>
          </a:xfrm>
          <a:prstGeom prst="rect">
            <a:avLst/>
          </a:prstGeom>
        </p:spPr>
      </p:pic>
    </p:spTree>
    <p:extLst>
      <p:ext uri="{BB962C8B-B14F-4D97-AF65-F5344CB8AC3E}">
        <p14:creationId xmlns:p14="http://schemas.microsoft.com/office/powerpoint/2010/main" val="2903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2 L -0.8319 0.28425 " pathEditMode="relative" rAng="0" ptsTypes="AA">
                                      <p:cBhvr>
                                        <p:cTn id="6" dur="2000" fill="hold"/>
                                        <p:tgtEl>
                                          <p:spTgt spid="43"/>
                                        </p:tgtEl>
                                        <p:attrNameLst>
                                          <p:attrName>ppt_x</p:attrName>
                                          <p:attrName>ppt_y</p:attrName>
                                        </p:attrNameLst>
                                      </p:cBhvr>
                                      <p:rCtr x="-42057" y="137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0052 -0.0088 L 0.33346 0.28241 " pathEditMode="relative" rAng="0" ptsTypes="AA">
                                      <p:cBhvr>
                                        <p:cTn id="13" dur="2000" fill="hold"/>
                                        <p:tgtEl>
                                          <p:spTgt spid="44"/>
                                        </p:tgtEl>
                                        <p:attrNameLst>
                                          <p:attrName>ppt_x</p:attrName>
                                          <p:attrName>ppt_y</p:attrName>
                                        </p:attrNameLst>
                                      </p:cBhvr>
                                      <p:rCtr x="16641" y="1456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95833E-6 0.01922 L 0.32955 0.29375 " pathEditMode="relative" rAng="0" ptsTypes="AA">
                                      <p:cBhvr>
                                        <p:cTn id="20" dur="2000" fill="hold"/>
                                        <p:tgtEl>
                                          <p:spTgt spid="39"/>
                                        </p:tgtEl>
                                        <p:attrNameLst>
                                          <p:attrName>ppt_x</p:attrName>
                                          <p:attrName>ppt_y</p:attrName>
                                        </p:attrNameLst>
                                      </p:cBhvr>
                                      <p:rCtr x="16471" y="13727"/>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2.70833E-6 -4.81481E-6 L -0.49336 0.48727 " pathEditMode="relative" rAng="0" ptsTypes="AA">
                                      <p:cBhvr>
                                        <p:cTn id="27" dur="2000" fill="hold"/>
                                        <p:tgtEl>
                                          <p:spTgt spid="42"/>
                                        </p:tgtEl>
                                        <p:attrNameLst>
                                          <p:attrName>ppt_x</p:attrName>
                                          <p:attrName>ppt_y</p:attrName>
                                        </p:attrNameLst>
                                      </p:cBhvr>
                                      <p:rCtr x="-24674" y="24352"/>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1.875E-6 -1.85185E-6 L -0.32591 0.48009 " pathEditMode="relative" rAng="0" ptsTypes="AA">
                                      <p:cBhvr>
                                        <p:cTn id="34" dur="2000" fill="hold"/>
                                        <p:tgtEl>
                                          <p:spTgt spid="41"/>
                                        </p:tgtEl>
                                        <p:attrNameLst>
                                          <p:attrName>ppt_x</p:attrName>
                                          <p:attrName>ppt_y</p:attrName>
                                        </p:attrNameLst>
                                      </p:cBhvr>
                                      <p:rCtr x="-16302" y="24005"/>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0"/>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 partitive article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929680" y="76217"/>
            <a:ext cx="1186943" cy="1172149"/>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23251" y="602014"/>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du, de la, de l’, des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3251" y="1248999"/>
            <a:ext cx="12964468" cy="461624"/>
          </a:xfrm>
          <a:prstGeom prst="rect">
            <a:avLst/>
          </a:prstGeom>
          <a:noFill/>
          <a:ln>
            <a:noFill/>
          </a:ln>
        </p:spPr>
        <p:txBody>
          <a:bodyPr spcFirstLastPara="1" wrap="square" lIns="91425" tIns="45700" rIns="91425" bIns="45700" anchor="t" anchorCtr="0">
            <a:spAutoFit/>
          </a:bodyPr>
          <a:lstStyle/>
          <a:p>
            <a:pPr lvl="0">
              <a:defRPr/>
            </a:pPr>
            <a:r>
              <a:rPr lang="en-US" sz="2400" dirty="0">
                <a:solidFill>
                  <a:srgbClr val="4472C4">
                    <a:lumMod val="50000"/>
                  </a:srgbClr>
                </a:solidFill>
                <a:latin typeface="Century Gothic" panose="020F0302020204030204"/>
              </a:rPr>
              <a:t>We already know the words for ‘</a:t>
            </a:r>
            <a:r>
              <a:rPr lang="en-US" sz="2400" b="1" dirty="0">
                <a:solidFill>
                  <a:srgbClr val="4472C4">
                    <a:lumMod val="50000"/>
                  </a:srgbClr>
                </a:solidFill>
                <a:latin typeface="Century Gothic" panose="020F0302020204030204"/>
              </a:rPr>
              <a:t>the</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in French. These are called </a:t>
            </a:r>
            <a:r>
              <a:rPr lang="en-US" sz="2400" b="1" dirty="0">
                <a:solidFill>
                  <a:srgbClr val="4472C4">
                    <a:lumMod val="50000"/>
                  </a:srgbClr>
                </a:solidFill>
                <a:latin typeface="Century Gothic" panose="020F0302020204030204"/>
              </a:rPr>
              <a:t>articles:</a:t>
            </a:r>
            <a:r>
              <a:rPr lang="en-US" sz="2400" dirty="0">
                <a:solidFill>
                  <a:srgbClr val="4472C4">
                    <a:lumMod val="50000"/>
                  </a:srgbClr>
                </a:solidFill>
                <a:latin typeface="Century Gothic" panose="020F0302020204030204"/>
              </a:rPr>
              <a:t> </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2264153" y="3030297"/>
            <a:ext cx="408820" cy="375059"/>
          </a:xfrm>
          <a:prstGeom prst="rect">
            <a:avLst/>
          </a:prstGeom>
          <a:noFill/>
          <a:ln>
            <a:noFill/>
          </a:ln>
        </p:spPr>
      </p:pic>
      <p:sp>
        <p:nvSpPr>
          <p:cNvPr id="34" name="Google Shape;171;p8">
            <a:extLst>
              <a:ext uri="{FF2B5EF4-FFF2-40B4-BE49-F238E27FC236}">
                <a16:creationId xmlns:a16="http://schemas.microsoft.com/office/drawing/2014/main" id="{8AAA0F69-C989-410B-BC6E-59C763D8F535}"/>
              </a:ext>
            </a:extLst>
          </p:cNvPr>
          <p:cNvSpPr txBox="1"/>
          <p:nvPr/>
        </p:nvSpPr>
        <p:spPr>
          <a:xfrm>
            <a:off x="2752386" y="1911814"/>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noun (</a:t>
            </a:r>
            <a:r>
              <a:rPr lang="en-GB" sz="2400" b="1" noProof="0" dirty="0">
                <a:solidFill>
                  <a:srgbClr val="00B0F0"/>
                </a:solidFill>
                <a:latin typeface="Century Gothic" panose="020B0502020202020204" pitchFamily="34" charset="0"/>
              </a:rPr>
              <a:t>m</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10022398" y="4681530"/>
            <a:ext cx="2127997" cy="1571852"/>
          </a:xfrm>
          <a:prstGeom prst="wedgeRoundRectCallout">
            <a:avLst>
              <a:gd name="adj1" fmla="val -47491"/>
              <a:gd name="adj2" fmla="val 165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We use it in French for an ‘unspecified amount or ‘part’.</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5" name="Google Shape;171;p8">
            <a:extLst>
              <a:ext uri="{FF2B5EF4-FFF2-40B4-BE49-F238E27FC236}">
                <a16:creationId xmlns:a16="http://schemas.microsoft.com/office/drawing/2014/main" id="{9A51A287-FB7F-4C8E-A465-110E754BAC29}"/>
              </a:ext>
            </a:extLst>
          </p:cNvPr>
          <p:cNvSpPr txBox="1"/>
          <p:nvPr/>
        </p:nvSpPr>
        <p:spPr>
          <a:xfrm>
            <a:off x="5384397" y="1881629"/>
            <a:ext cx="18277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noun (</a:t>
            </a:r>
            <a:r>
              <a:rPr lang="en-GB" sz="2400" b="1" noProof="0" dirty="0">
                <a:solidFill>
                  <a:srgbClr val="FF0066"/>
                </a:solidFill>
                <a:latin typeface="Century Gothic" panose="020B0502020202020204" pitchFamily="34" charset="0"/>
              </a:rPr>
              <a:t>f</a:t>
            </a:r>
            <a:r>
              <a:rPr lang="en-GB" sz="2400" b="1" noProof="0"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171;p8">
            <a:extLst>
              <a:ext uri="{FF2B5EF4-FFF2-40B4-BE49-F238E27FC236}">
                <a16:creationId xmlns:a16="http://schemas.microsoft.com/office/drawing/2014/main" id="{8C9514BC-1196-47EE-B132-09B6E1CC400E}"/>
              </a:ext>
            </a:extLst>
          </p:cNvPr>
          <p:cNvSpPr txBox="1"/>
          <p:nvPr/>
        </p:nvSpPr>
        <p:spPr>
          <a:xfrm>
            <a:off x="8221134" y="1886047"/>
            <a:ext cx="56734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noun (m/</a:t>
            </a:r>
            <a:r>
              <a:rPr lang="en-GB" sz="2400" b="1" noProof="0" dirty="0">
                <a:solidFill>
                  <a:srgbClr val="FF0066"/>
                </a:solidFill>
                <a:latin typeface="Century Gothic" panose="020B0502020202020204" pitchFamily="34" charset="0"/>
              </a:rPr>
              <a:t>f</a:t>
            </a:r>
            <a:r>
              <a:rPr lang="en-GB" sz="2400" b="1" noProof="0" dirty="0">
                <a:solidFill>
                  <a:srgbClr val="002060"/>
                </a:solidFill>
                <a:latin typeface="Century Gothic" panose="020B0502020202020204" pitchFamily="34" charset="0"/>
              </a:rPr>
              <a:t> before a vowel)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Google Shape;171;p8">
            <a:extLst>
              <a:ext uri="{FF2B5EF4-FFF2-40B4-BE49-F238E27FC236}">
                <a16:creationId xmlns:a16="http://schemas.microsoft.com/office/drawing/2014/main" id="{E0701C77-E7A8-4B25-B24F-F5C228246723}"/>
              </a:ext>
            </a:extLst>
          </p:cNvPr>
          <p:cNvSpPr txBox="1"/>
          <p:nvPr/>
        </p:nvSpPr>
        <p:spPr>
          <a:xfrm>
            <a:off x="9008" y="2546992"/>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definite (the)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Google Shape;171;p8">
            <a:extLst>
              <a:ext uri="{FF2B5EF4-FFF2-40B4-BE49-F238E27FC236}">
                <a16:creationId xmlns:a16="http://schemas.microsoft.com/office/drawing/2014/main" id="{910C75DD-E541-4E49-9682-4EB4E11652E6}"/>
              </a:ext>
            </a:extLst>
          </p:cNvPr>
          <p:cNvSpPr txBox="1"/>
          <p:nvPr/>
        </p:nvSpPr>
        <p:spPr>
          <a:xfrm>
            <a:off x="9008" y="3844985"/>
            <a:ext cx="259010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indefinite (a/an)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Google Shape;171;p8">
            <a:extLst>
              <a:ext uri="{FF2B5EF4-FFF2-40B4-BE49-F238E27FC236}">
                <a16:creationId xmlns:a16="http://schemas.microsoft.com/office/drawing/2014/main" id="{E7CDD8A5-69C1-4145-AF60-CD52B818FB25}"/>
              </a:ext>
            </a:extLst>
          </p:cNvPr>
          <p:cNvSpPr txBox="1"/>
          <p:nvPr/>
        </p:nvSpPr>
        <p:spPr>
          <a:xfrm>
            <a:off x="9008" y="5849092"/>
            <a:ext cx="27595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partitive (some)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1" name="Group 20">
            <a:extLst>
              <a:ext uri="{FF2B5EF4-FFF2-40B4-BE49-F238E27FC236}">
                <a16:creationId xmlns:a16="http://schemas.microsoft.com/office/drawing/2014/main" id="{B53E6305-DDF9-40C7-8472-92D07D76FA5A}"/>
              </a:ext>
            </a:extLst>
          </p:cNvPr>
          <p:cNvGrpSpPr/>
          <p:nvPr/>
        </p:nvGrpSpPr>
        <p:grpSpPr>
          <a:xfrm>
            <a:off x="2673863" y="2532808"/>
            <a:ext cx="1827764" cy="490891"/>
            <a:chOff x="2673863" y="2532808"/>
            <a:chExt cx="1827764" cy="490891"/>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673863" y="2532808"/>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Google Shape;171;p8">
              <a:extLst>
                <a:ext uri="{FF2B5EF4-FFF2-40B4-BE49-F238E27FC236}">
                  <a16:creationId xmlns:a16="http://schemas.microsoft.com/office/drawing/2014/main" id="{CD0FE640-8E6A-4B94-8293-46BDA5F9BCE2}"/>
                </a:ext>
              </a:extLst>
            </p:cNvPr>
            <p:cNvSpPr txBox="1"/>
            <p:nvPr/>
          </p:nvSpPr>
          <p:spPr>
            <a:xfrm>
              <a:off x="2752386" y="2535681"/>
              <a:ext cx="16857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B0F0"/>
                  </a:solidFill>
                  <a:latin typeface="Century Gothic" panose="020B0502020202020204" pitchFamily="34" charset="0"/>
                </a:rPr>
                <a:t>le</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20" name="Group 19">
            <a:extLst>
              <a:ext uri="{FF2B5EF4-FFF2-40B4-BE49-F238E27FC236}">
                <a16:creationId xmlns:a16="http://schemas.microsoft.com/office/drawing/2014/main" id="{5CC64CC5-6A2F-4AFD-BCEB-C39E044DC648}"/>
              </a:ext>
            </a:extLst>
          </p:cNvPr>
          <p:cNvGrpSpPr/>
          <p:nvPr/>
        </p:nvGrpSpPr>
        <p:grpSpPr>
          <a:xfrm>
            <a:off x="5240967" y="2518394"/>
            <a:ext cx="2360211" cy="498969"/>
            <a:chOff x="5240967" y="2518394"/>
            <a:chExt cx="2360211" cy="498969"/>
          </a:xfrm>
        </p:grpSpPr>
        <p:sp>
          <p:nvSpPr>
            <p:cNvPr id="64" name="Rectangle: Rounded Corners 63">
              <a:extLst>
                <a:ext uri="{FF2B5EF4-FFF2-40B4-BE49-F238E27FC236}">
                  <a16:creationId xmlns:a16="http://schemas.microsoft.com/office/drawing/2014/main" id="{06802A1D-5122-47F9-82DD-E4CFF7638008}"/>
                </a:ext>
              </a:extLst>
            </p:cNvPr>
            <p:cNvSpPr/>
            <p:nvPr/>
          </p:nvSpPr>
          <p:spPr>
            <a:xfrm>
              <a:off x="5240967" y="2526472"/>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A1FF3C61-9667-4628-AD42-0A2AAD1A953C}"/>
                </a:ext>
              </a:extLst>
            </p:cNvPr>
            <p:cNvSpPr txBox="1"/>
            <p:nvPr/>
          </p:nvSpPr>
          <p:spPr>
            <a:xfrm>
              <a:off x="5402007" y="251839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la</a:t>
              </a:r>
              <a:r>
                <a:rPr lang="en-GB" sz="2400" b="1" noProof="0" dirty="0">
                  <a:solidFill>
                    <a:srgbClr val="002060"/>
                  </a:solidFill>
                  <a:latin typeface="Century Gothic" panose="020B0502020202020204" pitchFamily="34" charset="0"/>
                </a:rPr>
                <a:t> glace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6" name="Group 5">
            <a:extLst>
              <a:ext uri="{FF2B5EF4-FFF2-40B4-BE49-F238E27FC236}">
                <a16:creationId xmlns:a16="http://schemas.microsoft.com/office/drawing/2014/main" id="{188C26F8-C890-4235-B134-FCEE3CEA9849}"/>
              </a:ext>
            </a:extLst>
          </p:cNvPr>
          <p:cNvGrpSpPr/>
          <p:nvPr/>
        </p:nvGrpSpPr>
        <p:grpSpPr>
          <a:xfrm>
            <a:off x="8245108" y="2525015"/>
            <a:ext cx="1404325" cy="490891"/>
            <a:chOff x="8245108" y="2525015"/>
            <a:chExt cx="1404325" cy="490891"/>
          </a:xfrm>
        </p:grpSpPr>
        <p:sp>
          <p:nvSpPr>
            <p:cNvPr id="69" name="Rectangle: Rounded Corners 68">
              <a:extLst>
                <a:ext uri="{FF2B5EF4-FFF2-40B4-BE49-F238E27FC236}">
                  <a16:creationId xmlns:a16="http://schemas.microsoft.com/office/drawing/2014/main" id="{DBEFF9C2-C457-4BCF-85CC-BA9F966D32CF}"/>
                </a:ext>
              </a:extLst>
            </p:cNvPr>
            <p:cNvSpPr/>
            <p:nvPr/>
          </p:nvSpPr>
          <p:spPr>
            <a:xfrm>
              <a:off x="8246889" y="2525015"/>
              <a:ext cx="140254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18329056-4E18-42EE-808F-16275BD4BAC6}"/>
                </a:ext>
              </a:extLst>
            </p:cNvPr>
            <p:cNvSpPr txBox="1"/>
            <p:nvPr/>
          </p:nvSpPr>
          <p:spPr>
            <a:xfrm>
              <a:off x="8245108" y="2539650"/>
              <a:ext cx="105659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l’</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9" name="Group 18">
            <a:extLst>
              <a:ext uri="{FF2B5EF4-FFF2-40B4-BE49-F238E27FC236}">
                <a16:creationId xmlns:a16="http://schemas.microsoft.com/office/drawing/2014/main" id="{5F149826-F9D8-4F53-9EBE-F3481C58EB76}"/>
              </a:ext>
            </a:extLst>
          </p:cNvPr>
          <p:cNvGrpSpPr/>
          <p:nvPr/>
        </p:nvGrpSpPr>
        <p:grpSpPr>
          <a:xfrm>
            <a:off x="2673863" y="3854460"/>
            <a:ext cx="1906288" cy="490891"/>
            <a:chOff x="2673863" y="3854460"/>
            <a:chExt cx="1906288" cy="490891"/>
          </a:xfrm>
        </p:grpSpPr>
        <p:sp>
          <p:nvSpPr>
            <p:cNvPr id="61" name="Rectangle: Rounded Corners 60">
              <a:extLst>
                <a:ext uri="{FF2B5EF4-FFF2-40B4-BE49-F238E27FC236}">
                  <a16:creationId xmlns:a16="http://schemas.microsoft.com/office/drawing/2014/main" id="{4FB94779-D84B-40FA-8181-EE600EA6CB67}"/>
                </a:ext>
              </a:extLst>
            </p:cNvPr>
            <p:cNvSpPr/>
            <p:nvPr/>
          </p:nvSpPr>
          <p:spPr>
            <a:xfrm>
              <a:off x="2673863" y="3854460"/>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A3399C5C-B51B-4043-98E4-D715BE136DF5}"/>
                </a:ext>
              </a:extLst>
            </p:cNvPr>
            <p:cNvSpPr txBox="1"/>
            <p:nvPr/>
          </p:nvSpPr>
          <p:spPr>
            <a:xfrm>
              <a:off x="2726629" y="3880854"/>
              <a:ext cx="18535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B0F0"/>
                  </a:solidFill>
                  <a:latin typeface="Century Gothic" panose="020B0502020202020204" pitchFamily="34" charset="0"/>
                </a:rPr>
                <a:t>un</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8" name="Group 17">
            <a:extLst>
              <a:ext uri="{FF2B5EF4-FFF2-40B4-BE49-F238E27FC236}">
                <a16:creationId xmlns:a16="http://schemas.microsoft.com/office/drawing/2014/main" id="{6682701B-D3B0-49B7-ACCA-8E3D00C6544C}"/>
              </a:ext>
            </a:extLst>
          </p:cNvPr>
          <p:cNvGrpSpPr/>
          <p:nvPr/>
        </p:nvGrpSpPr>
        <p:grpSpPr>
          <a:xfrm>
            <a:off x="5245619" y="3852947"/>
            <a:ext cx="2257970" cy="490891"/>
            <a:chOff x="5245619" y="3852947"/>
            <a:chExt cx="2257970" cy="490891"/>
          </a:xfrm>
        </p:grpSpPr>
        <p:sp>
          <p:nvSpPr>
            <p:cNvPr id="65" name="Rectangle: Rounded Corners 64">
              <a:extLst>
                <a:ext uri="{FF2B5EF4-FFF2-40B4-BE49-F238E27FC236}">
                  <a16:creationId xmlns:a16="http://schemas.microsoft.com/office/drawing/2014/main" id="{7A9F5DAA-A8D5-44C8-AF29-5599BF8127B4}"/>
                </a:ext>
              </a:extLst>
            </p:cNvPr>
            <p:cNvSpPr/>
            <p:nvPr/>
          </p:nvSpPr>
          <p:spPr>
            <a:xfrm>
              <a:off x="5245619" y="385294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Google Shape;171;p8">
              <a:extLst>
                <a:ext uri="{FF2B5EF4-FFF2-40B4-BE49-F238E27FC236}">
                  <a16:creationId xmlns:a16="http://schemas.microsoft.com/office/drawing/2014/main" id="{1620E03D-F754-4D82-8110-C85346548238}"/>
                </a:ext>
              </a:extLst>
            </p:cNvPr>
            <p:cNvSpPr txBox="1"/>
            <p:nvPr/>
          </p:nvSpPr>
          <p:spPr>
            <a:xfrm>
              <a:off x="5304418" y="3876583"/>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FF0066"/>
                  </a:solidFill>
                  <a:latin typeface="Century Gothic" panose="020B0502020202020204" pitchFamily="34" charset="0"/>
                </a:rPr>
                <a:t>une</a:t>
              </a:r>
              <a:r>
                <a:rPr lang="en-GB" sz="2400" b="1" noProof="0" dirty="0">
                  <a:solidFill>
                    <a:srgbClr val="002060"/>
                  </a:solidFill>
                  <a:latin typeface="Century Gothic" panose="020B0502020202020204" pitchFamily="34" charset="0"/>
                </a:rPr>
                <a:t> glace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8" name="Group 7">
            <a:extLst>
              <a:ext uri="{FF2B5EF4-FFF2-40B4-BE49-F238E27FC236}">
                <a16:creationId xmlns:a16="http://schemas.microsoft.com/office/drawing/2014/main" id="{18586AAC-34ED-4E7F-9704-AE3877980CE1}"/>
              </a:ext>
            </a:extLst>
          </p:cNvPr>
          <p:cNvGrpSpPr/>
          <p:nvPr/>
        </p:nvGrpSpPr>
        <p:grpSpPr>
          <a:xfrm>
            <a:off x="8245108" y="3873807"/>
            <a:ext cx="2199171" cy="517284"/>
            <a:chOff x="8245108" y="3873807"/>
            <a:chExt cx="2199171" cy="517284"/>
          </a:xfrm>
        </p:grpSpPr>
        <p:sp>
          <p:nvSpPr>
            <p:cNvPr id="70" name="Rectangle: Rounded Corners 69">
              <a:extLst>
                <a:ext uri="{FF2B5EF4-FFF2-40B4-BE49-F238E27FC236}">
                  <a16:creationId xmlns:a16="http://schemas.microsoft.com/office/drawing/2014/main" id="{63CF7E5E-6EBF-43D3-8398-EF2B28E4423F}"/>
                </a:ext>
              </a:extLst>
            </p:cNvPr>
            <p:cNvSpPr/>
            <p:nvPr/>
          </p:nvSpPr>
          <p:spPr>
            <a:xfrm>
              <a:off x="8246888" y="3900200"/>
              <a:ext cx="1402545"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7F584E4A-2A13-417A-BFB6-594F86649971}"/>
                </a:ext>
              </a:extLst>
            </p:cNvPr>
            <p:cNvSpPr txBox="1"/>
            <p:nvPr/>
          </p:nvSpPr>
          <p:spPr>
            <a:xfrm>
              <a:off x="8245108" y="3873807"/>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FF0066"/>
                  </a:solidFill>
                  <a:latin typeface="Century Gothic" panose="020B0502020202020204" pitchFamily="34" charset="0"/>
                </a:rPr>
                <a:t>une</a:t>
              </a:r>
              <a:r>
                <a:rPr lang="en-GB" sz="2400" b="1" noProof="0" dirty="0">
                  <a:solidFill>
                    <a:srgbClr val="FF0066"/>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4" name="Group 13">
            <a:extLst>
              <a:ext uri="{FF2B5EF4-FFF2-40B4-BE49-F238E27FC236}">
                <a16:creationId xmlns:a16="http://schemas.microsoft.com/office/drawing/2014/main" id="{99947F51-F620-4CD6-BB83-FE0DF918900A}"/>
              </a:ext>
            </a:extLst>
          </p:cNvPr>
          <p:cNvGrpSpPr/>
          <p:nvPr/>
        </p:nvGrpSpPr>
        <p:grpSpPr>
          <a:xfrm>
            <a:off x="2681398" y="5844537"/>
            <a:ext cx="1898752" cy="490891"/>
            <a:chOff x="2681398" y="5844537"/>
            <a:chExt cx="1898752" cy="490891"/>
          </a:xfrm>
        </p:grpSpPr>
        <p:sp>
          <p:nvSpPr>
            <p:cNvPr id="63" name="Rectangle: Rounded Corners 62">
              <a:extLst>
                <a:ext uri="{FF2B5EF4-FFF2-40B4-BE49-F238E27FC236}">
                  <a16:creationId xmlns:a16="http://schemas.microsoft.com/office/drawing/2014/main" id="{424F2217-1E86-4D97-93E1-048EF59CF546}"/>
                </a:ext>
              </a:extLst>
            </p:cNvPr>
            <p:cNvSpPr/>
            <p:nvPr/>
          </p:nvSpPr>
          <p:spPr>
            <a:xfrm>
              <a:off x="2681398" y="584453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71;p8">
              <a:extLst>
                <a:ext uri="{FF2B5EF4-FFF2-40B4-BE49-F238E27FC236}">
                  <a16:creationId xmlns:a16="http://schemas.microsoft.com/office/drawing/2014/main" id="{33BA522F-7C00-4184-A387-594BF9CB1562}"/>
                </a:ext>
              </a:extLst>
            </p:cNvPr>
            <p:cNvSpPr txBox="1"/>
            <p:nvPr/>
          </p:nvSpPr>
          <p:spPr>
            <a:xfrm>
              <a:off x="2726629" y="5851118"/>
              <a:ext cx="18535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B0F0"/>
                  </a:solidFill>
                  <a:latin typeface="Century Gothic" panose="020B0502020202020204" pitchFamily="34" charset="0"/>
                </a:rPr>
                <a:t>du</a:t>
              </a:r>
              <a:r>
                <a:rPr lang="en-GB" sz="2400" b="1" noProof="0" dirty="0">
                  <a:solidFill>
                    <a:srgbClr val="002060"/>
                  </a:solidFill>
                  <a:latin typeface="Century Gothic" panose="020B0502020202020204" pitchFamily="34" charset="0"/>
                </a:rPr>
                <a:t> </a:t>
              </a:r>
              <a:r>
                <a:rPr lang="en-GB" sz="2400" b="1" noProof="0" dirty="0" err="1">
                  <a:solidFill>
                    <a:srgbClr val="002060"/>
                  </a:solidFill>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2" name="Group 11">
            <a:extLst>
              <a:ext uri="{FF2B5EF4-FFF2-40B4-BE49-F238E27FC236}">
                <a16:creationId xmlns:a16="http://schemas.microsoft.com/office/drawing/2014/main" id="{FBCABD61-575C-462D-8FBD-879E6632B9DD}"/>
              </a:ext>
            </a:extLst>
          </p:cNvPr>
          <p:cNvGrpSpPr/>
          <p:nvPr/>
        </p:nvGrpSpPr>
        <p:grpSpPr>
          <a:xfrm>
            <a:off x="5198693" y="5853483"/>
            <a:ext cx="2199171" cy="490891"/>
            <a:chOff x="5198693" y="5853483"/>
            <a:chExt cx="2199171" cy="490891"/>
          </a:xfrm>
        </p:grpSpPr>
        <p:sp>
          <p:nvSpPr>
            <p:cNvPr id="66" name="Rectangle: Rounded Corners 65">
              <a:extLst>
                <a:ext uri="{FF2B5EF4-FFF2-40B4-BE49-F238E27FC236}">
                  <a16:creationId xmlns:a16="http://schemas.microsoft.com/office/drawing/2014/main" id="{73E5266D-8739-4E8A-A2FE-D0337BE5EBF3}"/>
                </a:ext>
              </a:extLst>
            </p:cNvPr>
            <p:cNvSpPr/>
            <p:nvPr/>
          </p:nvSpPr>
          <p:spPr>
            <a:xfrm>
              <a:off x="5240967" y="5853483"/>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A4677350-4FD3-48DC-8B3F-BB54CE904D9C}"/>
                </a:ext>
              </a:extLst>
            </p:cNvPr>
            <p:cNvSpPr txBox="1"/>
            <p:nvPr/>
          </p:nvSpPr>
          <p:spPr>
            <a:xfrm>
              <a:off x="5198693" y="5882750"/>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de la</a:t>
              </a:r>
              <a:r>
                <a:rPr lang="en-GB" sz="2400" b="1" noProof="0" dirty="0">
                  <a:solidFill>
                    <a:srgbClr val="002060"/>
                  </a:solidFill>
                  <a:latin typeface="Century Gothic" panose="020B0502020202020204" pitchFamily="34" charset="0"/>
                </a:rPr>
                <a:t> glace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0" name="Group 9">
            <a:extLst>
              <a:ext uri="{FF2B5EF4-FFF2-40B4-BE49-F238E27FC236}">
                <a16:creationId xmlns:a16="http://schemas.microsoft.com/office/drawing/2014/main" id="{A80BE7AB-C19D-468B-A69E-66D432FA89D9}"/>
              </a:ext>
            </a:extLst>
          </p:cNvPr>
          <p:cNvGrpSpPr/>
          <p:nvPr/>
        </p:nvGrpSpPr>
        <p:grpSpPr>
          <a:xfrm>
            <a:off x="8245108" y="5840594"/>
            <a:ext cx="2199171" cy="498944"/>
            <a:chOff x="8245108" y="5840594"/>
            <a:chExt cx="2199171" cy="498944"/>
          </a:xfrm>
        </p:grpSpPr>
        <p:sp>
          <p:nvSpPr>
            <p:cNvPr id="71" name="Rectangle: Rounded Corners 70">
              <a:extLst>
                <a:ext uri="{FF2B5EF4-FFF2-40B4-BE49-F238E27FC236}">
                  <a16:creationId xmlns:a16="http://schemas.microsoft.com/office/drawing/2014/main" id="{3DA0C553-E2C3-4952-826C-2EA720D87DDD}"/>
                </a:ext>
              </a:extLst>
            </p:cNvPr>
            <p:cNvSpPr/>
            <p:nvPr/>
          </p:nvSpPr>
          <p:spPr>
            <a:xfrm>
              <a:off x="8246888" y="5840594"/>
              <a:ext cx="1402543"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0441A45A-593D-425B-BE8F-4CEC3DC92382}"/>
                </a:ext>
              </a:extLst>
            </p:cNvPr>
            <p:cNvSpPr txBox="1"/>
            <p:nvPr/>
          </p:nvSpPr>
          <p:spPr>
            <a:xfrm>
              <a:off x="8245108" y="587791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FF0066"/>
                  </a:solidFill>
                  <a:latin typeface="Century Gothic" panose="020B0502020202020204" pitchFamily="34" charset="0"/>
                </a:rPr>
                <a:t>de l’ </a:t>
              </a:r>
              <a:r>
                <a:rPr lang="en-GB" sz="2400" b="1" noProof="0" dirty="0" err="1">
                  <a:solidFill>
                    <a:srgbClr val="002060"/>
                  </a:solidFill>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72" name="Google Shape;171;p8">
            <a:extLst>
              <a:ext uri="{FF2B5EF4-FFF2-40B4-BE49-F238E27FC236}">
                <a16:creationId xmlns:a16="http://schemas.microsoft.com/office/drawing/2014/main" id="{B9D49005-C01C-46B6-83BD-9DB798A3FFB7}"/>
              </a:ext>
            </a:extLst>
          </p:cNvPr>
          <p:cNvSpPr txBox="1"/>
          <p:nvPr/>
        </p:nvSpPr>
        <p:spPr>
          <a:xfrm>
            <a:off x="2726629" y="2977146"/>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fish</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Google Shape;171;p8">
            <a:extLst>
              <a:ext uri="{FF2B5EF4-FFF2-40B4-BE49-F238E27FC236}">
                <a16:creationId xmlns:a16="http://schemas.microsoft.com/office/drawing/2014/main" id="{03E8E141-EDE1-4BF0-A756-4FA41003084D}"/>
              </a:ext>
            </a:extLst>
          </p:cNvPr>
          <p:cNvSpPr txBox="1"/>
          <p:nvPr/>
        </p:nvSpPr>
        <p:spPr>
          <a:xfrm>
            <a:off x="5302395"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ice cream</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Google Shape;171;p8">
            <a:extLst>
              <a:ext uri="{FF2B5EF4-FFF2-40B4-BE49-F238E27FC236}">
                <a16:creationId xmlns:a16="http://schemas.microsoft.com/office/drawing/2014/main" id="{5D442B97-1D6E-41D7-8F5D-B4CC4895CA56}"/>
              </a:ext>
            </a:extLst>
          </p:cNvPr>
          <p:cNvSpPr txBox="1"/>
          <p:nvPr/>
        </p:nvSpPr>
        <p:spPr>
          <a:xfrm>
            <a:off x="8221134" y="2949638"/>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water</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Google Shape;171;p8">
            <a:extLst>
              <a:ext uri="{FF2B5EF4-FFF2-40B4-BE49-F238E27FC236}">
                <a16:creationId xmlns:a16="http://schemas.microsoft.com/office/drawing/2014/main" id="{B170E5A6-FDC3-4DBD-8328-071DDF800B1C}"/>
              </a:ext>
            </a:extLst>
          </p:cNvPr>
          <p:cNvSpPr txBox="1"/>
          <p:nvPr/>
        </p:nvSpPr>
        <p:spPr>
          <a:xfrm>
            <a:off x="2611101" y="4338398"/>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 fish</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Google Shape;171;p8">
            <a:extLst>
              <a:ext uri="{FF2B5EF4-FFF2-40B4-BE49-F238E27FC236}">
                <a16:creationId xmlns:a16="http://schemas.microsoft.com/office/drawing/2014/main" id="{38C10EB7-7C86-4EB5-8663-1D22BEF1AD44}"/>
              </a:ext>
            </a:extLst>
          </p:cNvPr>
          <p:cNvSpPr txBox="1"/>
          <p:nvPr/>
        </p:nvSpPr>
        <p:spPr>
          <a:xfrm>
            <a:off x="5186867" y="4310890"/>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an ice cream</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Google Shape;171;p8">
            <a:extLst>
              <a:ext uri="{FF2B5EF4-FFF2-40B4-BE49-F238E27FC236}">
                <a16:creationId xmlns:a16="http://schemas.microsoft.com/office/drawing/2014/main" id="{98A4A8E5-74E5-49F9-B426-5C5AFAE20A5F}"/>
              </a:ext>
            </a:extLst>
          </p:cNvPr>
          <p:cNvSpPr txBox="1"/>
          <p:nvPr/>
        </p:nvSpPr>
        <p:spPr>
          <a:xfrm>
            <a:off x="8186302" y="4339773"/>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 water</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0" name="Google Shape;171;p8">
            <a:extLst>
              <a:ext uri="{FF2B5EF4-FFF2-40B4-BE49-F238E27FC236}">
                <a16:creationId xmlns:a16="http://schemas.microsoft.com/office/drawing/2014/main" id="{D6A7D419-5345-46A2-ABDE-10563A676B96}"/>
              </a:ext>
            </a:extLst>
          </p:cNvPr>
          <p:cNvSpPr txBox="1"/>
          <p:nvPr/>
        </p:nvSpPr>
        <p:spPr>
          <a:xfrm>
            <a:off x="2611101" y="6325071"/>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 fish</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Google Shape;171;p8">
            <a:extLst>
              <a:ext uri="{FF2B5EF4-FFF2-40B4-BE49-F238E27FC236}">
                <a16:creationId xmlns:a16="http://schemas.microsoft.com/office/drawing/2014/main" id="{867C0205-133D-41A3-B39F-614184339702}"/>
              </a:ext>
            </a:extLst>
          </p:cNvPr>
          <p:cNvSpPr txBox="1"/>
          <p:nvPr/>
        </p:nvSpPr>
        <p:spPr>
          <a:xfrm>
            <a:off x="5186867" y="6297563"/>
            <a:ext cx="265767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 ice cream</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2" name="Google Shape;171;p8">
            <a:extLst>
              <a:ext uri="{FF2B5EF4-FFF2-40B4-BE49-F238E27FC236}">
                <a16:creationId xmlns:a16="http://schemas.microsoft.com/office/drawing/2014/main" id="{38A3B29F-B503-4097-ADE2-87989D07C9DA}"/>
              </a:ext>
            </a:extLst>
          </p:cNvPr>
          <p:cNvSpPr txBox="1"/>
          <p:nvPr/>
        </p:nvSpPr>
        <p:spPr>
          <a:xfrm>
            <a:off x="8200735" y="6271845"/>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 water</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F1865390-39F7-47D8-B17B-402A787FB8F0}"/>
              </a:ext>
            </a:extLst>
          </p:cNvPr>
          <p:cNvSpPr txBox="1"/>
          <p:nvPr/>
        </p:nvSpPr>
        <p:spPr>
          <a:xfrm>
            <a:off x="65465" y="5032830"/>
            <a:ext cx="92792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use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partitive article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5" name="Google Shape;183;p8">
            <a:extLst>
              <a:ext uri="{FF2B5EF4-FFF2-40B4-BE49-F238E27FC236}">
                <a16:creationId xmlns:a16="http://schemas.microsoft.com/office/drawing/2014/main" id="{C29EEB1D-7119-4E6D-88D9-F230C2F07EA0}"/>
              </a:ext>
            </a:extLst>
          </p:cNvPr>
          <p:cNvPicPr preferRelativeResize="0"/>
          <p:nvPr/>
        </p:nvPicPr>
        <p:blipFill rotWithShape="1">
          <a:blip r:embed="rId4">
            <a:alphaModFix/>
          </a:blip>
          <a:srcRect/>
          <a:stretch/>
        </p:blipFill>
        <p:spPr>
          <a:xfrm>
            <a:off x="4892685" y="3042801"/>
            <a:ext cx="408820" cy="375059"/>
          </a:xfrm>
          <a:prstGeom prst="rect">
            <a:avLst/>
          </a:prstGeom>
          <a:noFill/>
          <a:ln>
            <a:noFill/>
          </a:ln>
        </p:spPr>
      </p:pic>
      <p:pic>
        <p:nvPicPr>
          <p:cNvPr id="86" name="Google Shape;183;p8">
            <a:extLst>
              <a:ext uri="{FF2B5EF4-FFF2-40B4-BE49-F238E27FC236}">
                <a16:creationId xmlns:a16="http://schemas.microsoft.com/office/drawing/2014/main" id="{6A12C863-774D-4FB5-9D6F-35885C5D5401}"/>
              </a:ext>
            </a:extLst>
          </p:cNvPr>
          <p:cNvPicPr preferRelativeResize="0"/>
          <p:nvPr/>
        </p:nvPicPr>
        <p:blipFill rotWithShape="1">
          <a:blip r:embed="rId4">
            <a:alphaModFix/>
          </a:blip>
          <a:srcRect/>
          <a:stretch/>
        </p:blipFill>
        <p:spPr>
          <a:xfrm>
            <a:off x="7866424" y="3030297"/>
            <a:ext cx="408820" cy="375059"/>
          </a:xfrm>
          <a:prstGeom prst="rect">
            <a:avLst/>
          </a:prstGeom>
          <a:noFill/>
          <a:ln>
            <a:noFill/>
          </a:ln>
        </p:spPr>
      </p:pic>
      <p:pic>
        <p:nvPicPr>
          <p:cNvPr id="87" name="Google Shape;183;p8">
            <a:extLst>
              <a:ext uri="{FF2B5EF4-FFF2-40B4-BE49-F238E27FC236}">
                <a16:creationId xmlns:a16="http://schemas.microsoft.com/office/drawing/2014/main" id="{3C5BEA05-D37E-4381-8141-7A14EF6744C3}"/>
              </a:ext>
            </a:extLst>
          </p:cNvPr>
          <p:cNvPicPr preferRelativeResize="0"/>
          <p:nvPr/>
        </p:nvPicPr>
        <p:blipFill rotWithShape="1">
          <a:blip r:embed="rId4">
            <a:alphaModFix/>
          </a:blip>
          <a:srcRect/>
          <a:stretch/>
        </p:blipFill>
        <p:spPr>
          <a:xfrm>
            <a:off x="2264153" y="4389094"/>
            <a:ext cx="408820" cy="375059"/>
          </a:xfrm>
          <a:prstGeom prst="rect">
            <a:avLst/>
          </a:prstGeom>
          <a:noFill/>
          <a:ln>
            <a:noFill/>
          </a:ln>
        </p:spPr>
      </p:pic>
      <p:pic>
        <p:nvPicPr>
          <p:cNvPr id="88" name="Google Shape;183;p8">
            <a:extLst>
              <a:ext uri="{FF2B5EF4-FFF2-40B4-BE49-F238E27FC236}">
                <a16:creationId xmlns:a16="http://schemas.microsoft.com/office/drawing/2014/main" id="{D7E8C8AD-752E-49B9-86D6-5EAC0E3FF0FE}"/>
              </a:ext>
            </a:extLst>
          </p:cNvPr>
          <p:cNvPicPr preferRelativeResize="0"/>
          <p:nvPr/>
        </p:nvPicPr>
        <p:blipFill rotWithShape="1">
          <a:blip r:embed="rId4">
            <a:alphaModFix/>
          </a:blip>
          <a:srcRect/>
          <a:stretch/>
        </p:blipFill>
        <p:spPr>
          <a:xfrm>
            <a:off x="4834263" y="4363715"/>
            <a:ext cx="408820" cy="375059"/>
          </a:xfrm>
          <a:prstGeom prst="rect">
            <a:avLst/>
          </a:prstGeom>
          <a:noFill/>
          <a:ln>
            <a:noFill/>
          </a:ln>
        </p:spPr>
      </p:pic>
      <p:pic>
        <p:nvPicPr>
          <p:cNvPr id="89" name="Google Shape;183;p8">
            <a:extLst>
              <a:ext uri="{FF2B5EF4-FFF2-40B4-BE49-F238E27FC236}">
                <a16:creationId xmlns:a16="http://schemas.microsoft.com/office/drawing/2014/main" id="{5DE32178-7C24-4A6B-8A6C-513FABA0D57B}"/>
              </a:ext>
            </a:extLst>
          </p:cNvPr>
          <p:cNvPicPr preferRelativeResize="0"/>
          <p:nvPr/>
        </p:nvPicPr>
        <p:blipFill rotWithShape="1">
          <a:blip r:embed="rId4">
            <a:alphaModFix/>
          </a:blip>
          <a:srcRect/>
          <a:stretch/>
        </p:blipFill>
        <p:spPr>
          <a:xfrm>
            <a:off x="7812314" y="4398778"/>
            <a:ext cx="408820" cy="375059"/>
          </a:xfrm>
          <a:prstGeom prst="rect">
            <a:avLst/>
          </a:prstGeom>
          <a:noFill/>
          <a:ln>
            <a:noFill/>
          </a:ln>
        </p:spPr>
      </p:pic>
      <p:pic>
        <p:nvPicPr>
          <p:cNvPr id="90" name="Google Shape;183;p8">
            <a:extLst>
              <a:ext uri="{FF2B5EF4-FFF2-40B4-BE49-F238E27FC236}">
                <a16:creationId xmlns:a16="http://schemas.microsoft.com/office/drawing/2014/main" id="{9937B76F-E869-4662-8D8F-B5B8B1FEACE8}"/>
              </a:ext>
            </a:extLst>
          </p:cNvPr>
          <p:cNvPicPr preferRelativeResize="0"/>
          <p:nvPr/>
        </p:nvPicPr>
        <p:blipFill rotWithShape="1">
          <a:blip r:embed="rId4">
            <a:alphaModFix/>
          </a:blip>
          <a:srcRect/>
          <a:stretch/>
        </p:blipFill>
        <p:spPr>
          <a:xfrm>
            <a:off x="2264153" y="6370174"/>
            <a:ext cx="408820" cy="375059"/>
          </a:xfrm>
          <a:prstGeom prst="rect">
            <a:avLst/>
          </a:prstGeom>
          <a:noFill/>
          <a:ln>
            <a:noFill/>
          </a:ln>
        </p:spPr>
      </p:pic>
      <p:pic>
        <p:nvPicPr>
          <p:cNvPr id="91" name="Google Shape;183;p8">
            <a:extLst>
              <a:ext uri="{FF2B5EF4-FFF2-40B4-BE49-F238E27FC236}">
                <a16:creationId xmlns:a16="http://schemas.microsoft.com/office/drawing/2014/main" id="{6710BDED-84E9-4C48-9EDC-5F60C1B225A4}"/>
              </a:ext>
            </a:extLst>
          </p:cNvPr>
          <p:cNvPicPr preferRelativeResize="0"/>
          <p:nvPr/>
        </p:nvPicPr>
        <p:blipFill rotWithShape="1">
          <a:blip r:embed="rId4">
            <a:alphaModFix/>
          </a:blip>
          <a:srcRect/>
          <a:stretch/>
        </p:blipFill>
        <p:spPr>
          <a:xfrm>
            <a:off x="4789873" y="6368353"/>
            <a:ext cx="408820" cy="375059"/>
          </a:xfrm>
          <a:prstGeom prst="rect">
            <a:avLst/>
          </a:prstGeom>
          <a:noFill/>
          <a:ln>
            <a:noFill/>
          </a:ln>
        </p:spPr>
      </p:pic>
      <p:pic>
        <p:nvPicPr>
          <p:cNvPr id="92" name="Google Shape;183;p8">
            <a:extLst>
              <a:ext uri="{FF2B5EF4-FFF2-40B4-BE49-F238E27FC236}">
                <a16:creationId xmlns:a16="http://schemas.microsoft.com/office/drawing/2014/main" id="{4224B7D8-1811-4D11-984D-57FECD285C71}"/>
              </a:ext>
            </a:extLst>
          </p:cNvPr>
          <p:cNvPicPr preferRelativeResize="0"/>
          <p:nvPr/>
        </p:nvPicPr>
        <p:blipFill rotWithShape="1">
          <a:blip r:embed="rId4">
            <a:alphaModFix/>
          </a:blip>
          <a:srcRect/>
          <a:stretch/>
        </p:blipFill>
        <p:spPr>
          <a:xfrm>
            <a:off x="7837154" y="6358410"/>
            <a:ext cx="408820" cy="375059"/>
          </a:xfrm>
          <a:prstGeom prst="rect">
            <a:avLst/>
          </a:prstGeom>
          <a:noFill/>
          <a:ln>
            <a:noFill/>
          </a:ln>
        </p:spPr>
      </p:pic>
      <p:sp>
        <p:nvSpPr>
          <p:cNvPr id="93" name="Speech Bubble: Rectangle with Corners Rounded 92">
            <a:extLst>
              <a:ext uri="{FF2B5EF4-FFF2-40B4-BE49-F238E27FC236}">
                <a16:creationId xmlns:a16="http://schemas.microsoft.com/office/drawing/2014/main" id="{8EC52C22-75F1-4668-B8E0-CFA722AE53D9}"/>
              </a:ext>
            </a:extLst>
          </p:cNvPr>
          <p:cNvSpPr/>
          <p:nvPr/>
        </p:nvSpPr>
        <p:spPr>
          <a:xfrm>
            <a:off x="6515703" y="4964563"/>
            <a:ext cx="2552097" cy="567252"/>
          </a:xfrm>
          <a:prstGeom prst="wedgeRoundRectCallout">
            <a:avLst>
              <a:gd name="adj1" fmla="val -59483"/>
              <a:gd name="adj2" fmla="val 159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This</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article doesn’t exist in English. </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4" name="Speech Bubble: Rectangle with Corners Rounded 93">
            <a:extLst>
              <a:ext uri="{FF2B5EF4-FFF2-40B4-BE49-F238E27FC236}">
                <a16:creationId xmlns:a16="http://schemas.microsoft.com/office/drawing/2014/main" id="{A0829171-AFEE-4401-B7A4-EDB18A673B89}"/>
              </a:ext>
            </a:extLst>
          </p:cNvPr>
          <p:cNvSpPr/>
          <p:nvPr/>
        </p:nvSpPr>
        <p:spPr>
          <a:xfrm>
            <a:off x="9824908" y="3013769"/>
            <a:ext cx="2209544" cy="1162838"/>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It is common to say ‘</a:t>
            </a: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eau</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minérale</a:t>
            </a:r>
            <a:r>
              <a:rPr lang="en-GB" sz="2000" dirty="0">
                <a:solidFill>
                  <a:schemeClr val="bg1"/>
                </a:solidFill>
                <a:latin typeface="Century Gothic" panose="020B0502020202020204" pitchFamily="34" charset="0"/>
              </a:rPr>
              <a:t>’, for example.</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p:bldP spid="32" grpId="0" animBg="1"/>
      <p:bldP spid="45" grpId="0"/>
      <p:bldP spid="46" grpId="0"/>
      <p:bldP spid="47" grpId="0"/>
      <p:bldP spid="48" grpId="0"/>
      <p:bldP spid="49" grpId="0"/>
      <p:bldP spid="72" grpId="0"/>
      <p:bldP spid="74" grpId="0"/>
      <p:bldP spid="76" grpId="0"/>
      <p:bldP spid="77" grpId="0"/>
      <p:bldP spid="78" grpId="0"/>
      <p:bldP spid="79" grpId="0"/>
      <p:bldP spid="80" grpId="0"/>
      <p:bldP spid="81" grpId="0"/>
      <p:bldP spid="82" grpId="0"/>
      <p:bldP spid="83" grpId="0"/>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E97E9182-6E0C-40D5-AC68-C35A3D2FFE62}"/>
              </a:ext>
            </a:extLst>
          </p:cNvPr>
          <p:cNvGrpSpPr/>
          <p:nvPr/>
        </p:nvGrpSpPr>
        <p:grpSpPr>
          <a:xfrm>
            <a:off x="4979746" y="0"/>
            <a:ext cx="2075418" cy="1214927"/>
            <a:chOff x="2933981" y="3093604"/>
            <a:chExt cx="3360169" cy="1847910"/>
          </a:xfrm>
        </p:grpSpPr>
        <p:pic>
          <p:nvPicPr>
            <p:cNvPr id="70" name="Picture 69" descr="A picture containing text&#10;&#10;Description automatically generated">
              <a:extLst>
                <a:ext uri="{FF2B5EF4-FFF2-40B4-BE49-F238E27FC236}">
                  <a16:creationId xmlns:a16="http://schemas.microsoft.com/office/drawing/2014/main" id="{8863E7D3-89B0-4CDE-B503-FAA25190B1F1}"/>
                </a:ext>
              </a:extLst>
            </p:cNvPr>
            <p:cNvPicPr>
              <a:picLocks noChangeAspect="1"/>
            </p:cNvPicPr>
            <p:nvPr/>
          </p:nvPicPr>
          <p:blipFill rotWithShape="1">
            <a:blip r:embed="rId3">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74" name="Picture 73" descr="A cartoon of a person&#10;&#10;Description automatically generated with low confidence">
              <a:extLst>
                <a:ext uri="{FF2B5EF4-FFF2-40B4-BE49-F238E27FC236}">
                  <a16:creationId xmlns:a16="http://schemas.microsoft.com/office/drawing/2014/main" id="{0D8D9605-A132-4213-8552-7127AF545E9D}"/>
                </a:ext>
              </a:extLst>
            </p:cNvPr>
            <p:cNvPicPr>
              <a:picLocks noChangeAspect="1"/>
            </p:cNvPicPr>
            <p:nvPr/>
          </p:nvPicPr>
          <p:blipFill rotWithShape="1">
            <a:blip r:embed="rId4">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marché</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A2677ED1-E9CB-4BCC-ADF0-B055D96390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60" y="825462"/>
            <a:ext cx="914400" cy="914400"/>
          </a:xfrm>
          <a:prstGeom prst="rect">
            <a:avLst/>
          </a:prstGeom>
        </p:spPr>
      </p:pic>
      <p:sp>
        <p:nvSpPr>
          <p:cNvPr id="9" name="Speech Bubble: Rectangle with Corners Rounded 8">
            <a:extLst>
              <a:ext uri="{FF2B5EF4-FFF2-40B4-BE49-F238E27FC236}">
                <a16:creationId xmlns:a16="http://schemas.microsoft.com/office/drawing/2014/main" id="{6E8A0403-B72C-4D8A-9D24-4A7247426938}"/>
              </a:ext>
            </a:extLst>
          </p:cNvPr>
          <p:cNvSpPr/>
          <p:nvPr/>
        </p:nvSpPr>
        <p:spPr>
          <a:xfrm>
            <a:off x="1120951" y="987114"/>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B8A264C1-9EE4-4374-87B2-7AA74FA28B25}"/>
              </a:ext>
            </a:extLst>
          </p:cNvPr>
          <p:cNvSpPr/>
          <p:nvPr/>
        </p:nvSpPr>
        <p:spPr>
          <a:xfrm>
            <a:off x="1120951" y="1011587"/>
            <a:ext cx="4896504" cy="388093"/>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Lis et choisis la bonne image.</a:t>
            </a:r>
          </a:p>
        </p:txBody>
      </p:sp>
      <p:pic>
        <p:nvPicPr>
          <p:cNvPr id="6" name="Picture 5" descr="A picture containing logo&#10;&#10;Description automatically generated">
            <a:extLst>
              <a:ext uri="{FF2B5EF4-FFF2-40B4-BE49-F238E27FC236}">
                <a16:creationId xmlns:a16="http://schemas.microsoft.com/office/drawing/2014/main" id="{B62CE7FD-2A0D-4E16-A42E-1490F9B09F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3414" y="1504020"/>
            <a:ext cx="1155416" cy="1455642"/>
          </a:xfrm>
          <a:prstGeom prst="rect">
            <a:avLst/>
          </a:prstGeom>
        </p:spPr>
      </p:pic>
      <p:graphicFrame>
        <p:nvGraphicFramePr>
          <p:cNvPr id="15" name="Table 6">
            <a:extLst>
              <a:ext uri="{FF2B5EF4-FFF2-40B4-BE49-F238E27FC236}">
                <a16:creationId xmlns:a16="http://schemas.microsoft.com/office/drawing/2014/main" id="{74F5EEB7-D500-4BF0-ADBB-D10AF9A4DF83}"/>
              </a:ext>
            </a:extLst>
          </p:cNvPr>
          <p:cNvGraphicFramePr>
            <a:graphicFrameLocks noGrp="1"/>
          </p:cNvGraphicFramePr>
          <p:nvPr>
            <p:extLst>
              <p:ext uri="{D42A27DB-BD31-4B8C-83A1-F6EECF244321}">
                <p14:modId xmlns:p14="http://schemas.microsoft.com/office/powerpoint/2010/main" val="821348242"/>
              </p:ext>
            </p:extLst>
          </p:nvPr>
        </p:nvGraphicFramePr>
        <p:xfrm>
          <a:off x="6858984" y="116207"/>
          <a:ext cx="4320000" cy="658794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53431983"/>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171492714"/>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961458278"/>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189313960"/>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220913166"/>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318663994"/>
                  </a:ext>
                </a:extLst>
              </a:tr>
              <a:tr h="1011630">
                <a:tc>
                  <a:txBody>
                    <a:bodyPr/>
                    <a:lstStyle/>
                    <a:p>
                      <a:pPr algn="ctr"/>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253807818"/>
                  </a:ext>
                </a:extLst>
              </a:tr>
            </a:tbl>
          </a:graphicData>
        </a:graphic>
      </p:graphicFrame>
      <p:pic>
        <p:nvPicPr>
          <p:cNvPr id="26" name="Picture 25">
            <a:extLst>
              <a:ext uri="{FF2B5EF4-FFF2-40B4-BE49-F238E27FC236}">
                <a16:creationId xmlns:a16="http://schemas.microsoft.com/office/drawing/2014/main" id="{893B4AAE-DFD6-49F5-810A-2830834A4A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621" y="5032146"/>
            <a:ext cx="1440000" cy="409800"/>
          </a:xfrm>
          <a:prstGeom prst="rect">
            <a:avLst/>
          </a:prstGeom>
        </p:spPr>
      </p:pic>
      <p:pic>
        <p:nvPicPr>
          <p:cNvPr id="27" name="Picture 26">
            <a:extLst>
              <a:ext uri="{FF2B5EF4-FFF2-40B4-BE49-F238E27FC236}">
                <a16:creationId xmlns:a16="http://schemas.microsoft.com/office/drawing/2014/main" id="{76DB9D38-CF87-4AAC-9991-7129FC5289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1272" y="941325"/>
            <a:ext cx="1440000" cy="630360"/>
          </a:xfrm>
          <a:prstGeom prst="rect">
            <a:avLst/>
          </a:prstGeom>
        </p:spPr>
      </p:pic>
      <p:pic>
        <p:nvPicPr>
          <p:cNvPr id="28" name="Picture 27">
            <a:extLst>
              <a:ext uri="{FF2B5EF4-FFF2-40B4-BE49-F238E27FC236}">
                <a16:creationId xmlns:a16="http://schemas.microsoft.com/office/drawing/2014/main" id="{C12C2589-0E06-4DB7-9C6D-2C05D24E5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3312" y="718138"/>
            <a:ext cx="1004641" cy="900000"/>
          </a:xfrm>
          <a:prstGeom prst="rect">
            <a:avLst/>
          </a:prstGeom>
        </p:spPr>
      </p:pic>
      <p:pic>
        <p:nvPicPr>
          <p:cNvPr id="30" name="Picture 29">
            <a:extLst>
              <a:ext uri="{FF2B5EF4-FFF2-40B4-BE49-F238E27FC236}">
                <a16:creationId xmlns:a16="http://schemas.microsoft.com/office/drawing/2014/main" id="{798522FF-295E-4239-A06E-DB6C16F4CD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3908" y="2880950"/>
            <a:ext cx="842472" cy="631258"/>
          </a:xfrm>
          <a:prstGeom prst="rect">
            <a:avLst/>
          </a:prstGeom>
        </p:spPr>
      </p:pic>
      <p:pic>
        <p:nvPicPr>
          <p:cNvPr id="31" name="Picture 30">
            <a:extLst>
              <a:ext uri="{FF2B5EF4-FFF2-40B4-BE49-F238E27FC236}">
                <a16:creationId xmlns:a16="http://schemas.microsoft.com/office/drawing/2014/main" id="{F8F1857C-3BDF-4E58-AA00-DA44C92154F4}"/>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09969" y="2819067"/>
            <a:ext cx="786705" cy="764492"/>
          </a:xfrm>
          <a:prstGeom prst="rect">
            <a:avLst/>
          </a:prstGeom>
        </p:spPr>
      </p:pic>
      <p:pic>
        <p:nvPicPr>
          <p:cNvPr id="33" name="Picture 32">
            <a:extLst>
              <a:ext uri="{FF2B5EF4-FFF2-40B4-BE49-F238E27FC236}">
                <a16:creationId xmlns:a16="http://schemas.microsoft.com/office/drawing/2014/main" id="{CC705AB4-B6C8-499C-B22C-CE338F4CB8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85582" y="5727892"/>
            <a:ext cx="364585" cy="900000"/>
          </a:xfrm>
          <a:prstGeom prst="rect">
            <a:avLst/>
          </a:prstGeom>
        </p:spPr>
      </p:pic>
      <p:pic>
        <p:nvPicPr>
          <p:cNvPr id="34" name="Picture 33">
            <a:extLst>
              <a:ext uri="{FF2B5EF4-FFF2-40B4-BE49-F238E27FC236}">
                <a16:creationId xmlns:a16="http://schemas.microsoft.com/office/drawing/2014/main" id="{3694EA89-4419-42D1-9C97-A3DD5335D1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2508" y="5691597"/>
            <a:ext cx="947368" cy="900000"/>
          </a:xfrm>
          <a:prstGeom prst="rect">
            <a:avLst/>
          </a:prstGeom>
        </p:spPr>
      </p:pic>
      <p:pic>
        <p:nvPicPr>
          <p:cNvPr id="39" name="Picture 38">
            <a:extLst>
              <a:ext uri="{FF2B5EF4-FFF2-40B4-BE49-F238E27FC236}">
                <a16:creationId xmlns:a16="http://schemas.microsoft.com/office/drawing/2014/main" id="{C29B6F28-9D1E-420C-94D5-8CC8BF314B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2508" y="3800267"/>
            <a:ext cx="833872" cy="760522"/>
          </a:xfrm>
          <a:prstGeom prst="rect">
            <a:avLst/>
          </a:prstGeom>
        </p:spPr>
      </p:pic>
      <p:pic>
        <p:nvPicPr>
          <p:cNvPr id="40" name="Picture 39">
            <a:extLst>
              <a:ext uri="{FF2B5EF4-FFF2-40B4-BE49-F238E27FC236}">
                <a16:creationId xmlns:a16="http://schemas.microsoft.com/office/drawing/2014/main" id="{35E9BBF3-8D50-43F8-A11A-72AAEDB1021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10199" y="3718165"/>
            <a:ext cx="1355422" cy="900000"/>
          </a:xfrm>
          <a:prstGeom prst="rect">
            <a:avLst/>
          </a:prstGeom>
        </p:spPr>
      </p:pic>
      <p:sp>
        <p:nvSpPr>
          <p:cNvPr id="41" name="Rectangle: Rounded Corners 40">
            <a:extLst>
              <a:ext uri="{FF2B5EF4-FFF2-40B4-BE49-F238E27FC236}">
                <a16:creationId xmlns:a16="http://schemas.microsoft.com/office/drawing/2014/main" id="{A7BB0EC6-B320-4860-884D-C4ABD0BBE196}"/>
              </a:ext>
            </a:extLst>
          </p:cNvPr>
          <p:cNvSpPr/>
          <p:nvPr/>
        </p:nvSpPr>
        <p:spPr>
          <a:xfrm>
            <a:off x="7602193" y="628138"/>
            <a:ext cx="1800000"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B6E696E1-E763-4BE6-9166-B4606B40AFFD}"/>
              </a:ext>
            </a:extLst>
          </p:cNvPr>
          <p:cNvSpPr/>
          <p:nvPr/>
        </p:nvSpPr>
        <p:spPr>
          <a:xfrm>
            <a:off x="9385633" y="16765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835291DD-7372-4D7C-A101-A00408923F95}"/>
              </a:ext>
            </a:extLst>
          </p:cNvPr>
          <p:cNvSpPr/>
          <p:nvPr/>
        </p:nvSpPr>
        <p:spPr>
          <a:xfrm>
            <a:off x="9378984" y="2676488"/>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BE7EF5BE-0376-4209-AC84-90DD1ABBA7F7}"/>
              </a:ext>
            </a:extLst>
          </p:cNvPr>
          <p:cNvSpPr/>
          <p:nvPr/>
        </p:nvSpPr>
        <p:spPr>
          <a:xfrm>
            <a:off x="9377250" y="3698162"/>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747F84EB-FC5D-4F8A-9D4C-D1BB5FC8BD9B}"/>
              </a:ext>
            </a:extLst>
          </p:cNvPr>
          <p:cNvSpPr/>
          <p:nvPr/>
        </p:nvSpPr>
        <p:spPr>
          <a:xfrm>
            <a:off x="7602193" y="4719836"/>
            <a:ext cx="1800000" cy="92000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FCE5C417-F71A-4215-AD73-38D5CC7BF65B}"/>
              </a:ext>
            </a:extLst>
          </p:cNvPr>
          <p:cNvSpPr/>
          <p:nvPr/>
        </p:nvSpPr>
        <p:spPr>
          <a:xfrm>
            <a:off x="9367874" y="5715247"/>
            <a:ext cx="180000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49" name="Picture 2" descr="Cedar Plank Salmon Clip Art">
            <a:extLst>
              <a:ext uri="{FF2B5EF4-FFF2-40B4-BE49-F238E27FC236}">
                <a16:creationId xmlns:a16="http://schemas.microsoft.com/office/drawing/2014/main" id="{45560565-CC3E-4EE4-8BC1-D896E4D3BED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01611" y="4894161"/>
            <a:ext cx="1582142" cy="684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ogo&#10;&#10;Description automatically generated">
            <a:extLst>
              <a:ext uri="{FF2B5EF4-FFF2-40B4-BE49-F238E27FC236}">
                <a16:creationId xmlns:a16="http://schemas.microsoft.com/office/drawing/2014/main" id="{9613C8F2-B532-4D26-9252-52ED727511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97698" y="1527551"/>
            <a:ext cx="1523463" cy="1122364"/>
          </a:xfrm>
          <a:prstGeom prst="rect">
            <a:avLst/>
          </a:prstGeom>
        </p:spPr>
      </p:pic>
      <p:pic>
        <p:nvPicPr>
          <p:cNvPr id="51" name="Picture 50" descr="A picture containing icon&#10;&#10;Description automatically generated">
            <a:extLst>
              <a:ext uri="{FF2B5EF4-FFF2-40B4-BE49-F238E27FC236}">
                <a16:creationId xmlns:a16="http://schemas.microsoft.com/office/drawing/2014/main" id="{9663D47B-021B-49A0-847F-BE4C006E9B0E}"/>
              </a:ext>
            </a:extLst>
          </p:cNvPr>
          <p:cNvPicPr>
            <a:picLocks noChangeAspect="1"/>
          </p:cNvPicPr>
          <p:nvPr/>
        </p:nvPicPr>
        <p:blipFill>
          <a:blip r:embed="rId2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896169" y="1762268"/>
            <a:ext cx="1083141" cy="887647"/>
          </a:xfrm>
          <a:prstGeom prst="rect">
            <a:avLst/>
          </a:prstGeom>
        </p:spPr>
      </p:pic>
      <p:sp>
        <p:nvSpPr>
          <p:cNvPr id="55" name="Google Shape;608;p10">
            <a:extLst>
              <a:ext uri="{FF2B5EF4-FFF2-40B4-BE49-F238E27FC236}">
                <a16:creationId xmlns:a16="http://schemas.microsoft.com/office/drawing/2014/main" id="{98BDB437-0011-4E5D-977F-9DEF284B172D}"/>
              </a:ext>
            </a:extLst>
          </p:cNvPr>
          <p:cNvSpPr/>
          <p:nvPr/>
        </p:nvSpPr>
        <p:spPr>
          <a:xfrm>
            <a:off x="6999352" y="103060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bg1"/>
                </a:solidFill>
                <a:latin typeface="Century Gothic"/>
                <a:ea typeface="Century Gothic"/>
                <a:cs typeface="Century Gothic"/>
                <a:sym typeface="Century Gothic"/>
              </a:rPr>
              <a:t>1</a:t>
            </a:r>
            <a:endParaRPr>
              <a:solidFill>
                <a:schemeClr val="bg1"/>
              </a:solidFill>
            </a:endParaRPr>
          </a:p>
        </p:txBody>
      </p:sp>
      <p:sp>
        <p:nvSpPr>
          <p:cNvPr id="56" name="Google Shape;608;p10">
            <a:extLst>
              <a:ext uri="{FF2B5EF4-FFF2-40B4-BE49-F238E27FC236}">
                <a16:creationId xmlns:a16="http://schemas.microsoft.com/office/drawing/2014/main" id="{E37ABEC0-3BDC-462D-B422-394BD3908AD0}"/>
              </a:ext>
            </a:extLst>
          </p:cNvPr>
          <p:cNvSpPr/>
          <p:nvPr/>
        </p:nvSpPr>
        <p:spPr>
          <a:xfrm>
            <a:off x="6996100" y="2050538"/>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2</a:t>
            </a:r>
            <a:endParaRPr dirty="0">
              <a:solidFill>
                <a:schemeClr val="bg1"/>
              </a:solidFill>
            </a:endParaRPr>
          </a:p>
        </p:txBody>
      </p:sp>
      <p:sp>
        <p:nvSpPr>
          <p:cNvPr id="57" name="Google Shape;608;p10">
            <a:extLst>
              <a:ext uri="{FF2B5EF4-FFF2-40B4-BE49-F238E27FC236}">
                <a16:creationId xmlns:a16="http://schemas.microsoft.com/office/drawing/2014/main" id="{7B8B8872-71E9-4856-BA85-66120C0E8358}"/>
              </a:ext>
            </a:extLst>
          </p:cNvPr>
          <p:cNvSpPr/>
          <p:nvPr/>
        </p:nvSpPr>
        <p:spPr>
          <a:xfrm>
            <a:off x="7003359" y="312733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3</a:t>
            </a:r>
            <a:endParaRPr dirty="0">
              <a:solidFill>
                <a:schemeClr val="bg1"/>
              </a:solidFill>
            </a:endParaRPr>
          </a:p>
        </p:txBody>
      </p:sp>
      <p:sp>
        <p:nvSpPr>
          <p:cNvPr id="58" name="Google Shape;608;p10">
            <a:extLst>
              <a:ext uri="{FF2B5EF4-FFF2-40B4-BE49-F238E27FC236}">
                <a16:creationId xmlns:a16="http://schemas.microsoft.com/office/drawing/2014/main" id="{28B591FF-AA7D-4503-A175-04E46F573073}"/>
              </a:ext>
            </a:extLst>
          </p:cNvPr>
          <p:cNvSpPr/>
          <p:nvPr/>
        </p:nvSpPr>
        <p:spPr>
          <a:xfrm>
            <a:off x="6967266" y="3954803"/>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4</a:t>
            </a:r>
            <a:endParaRPr dirty="0">
              <a:solidFill>
                <a:schemeClr val="bg1"/>
              </a:solidFill>
            </a:endParaRPr>
          </a:p>
        </p:txBody>
      </p:sp>
      <p:sp>
        <p:nvSpPr>
          <p:cNvPr id="59" name="Google Shape;608;p10">
            <a:extLst>
              <a:ext uri="{FF2B5EF4-FFF2-40B4-BE49-F238E27FC236}">
                <a16:creationId xmlns:a16="http://schemas.microsoft.com/office/drawing/2014/main" id="{C3B14D35-F4C0-4B45-92D1-D54DE8F7A188}"/>
              </a:ext>
            </a:extLst>
          </p:cNvPr>
          <p:cNvSpPr/>
          <p:nvPr/>
        </p:nvSpPr>
        <p:spPr>
          <a:xfrm>
            <a:off x="6967266" y="4995157"/>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sym typeface="Century Gothic"/>
              </a:rPr>
              <a:t>5</a:t>
            </a:r>
            <a:endParaRPr dirty="0">
              <a:solidFill>
                <a:schemeClr val="bg1"/>
              </a:solidFill>
            </a:endParaRPr>
          </a:p>
        </p:txBody>
      </p:sp>
      <p:sp>
        <p:nvSpPr>
          <p:cNvPr id="60" name="Google Shape;608;p10">
            <a:extLst>
              <a:ext uri="{FF2B5EF4-FFF2-40B4-BE49-F238E27FC236}">
                <a16:creationId xmlns:a16="http://schemas.microsoft.com/office/drawing/2014/main" id="{9975CBAB-083B-4950-9016-AE313D62ACB1}"/>
              </a:ext>
            </a:extLst>
          </p:cNvPr>
          <p:cNvSpPr/>
          <p:nvPr/>
        </p:nvSpPr>
        <p:spPr>
          <a:xfrm>
            <a:off x="6967266" y="5995282"/>
            <a:ext cx="457200" cy="451796"/>
          </a:xfrm>
          <a:prstGeom prst="ellipse">
            <a:avLst/>
          </a:prstGeom>
          <a:solidFill>
            <a:srgbClr val="786EB1"/>
          </a:solidFill>
          <a:ln w="25400" cap="flat" cmpd="sng">
            <a:solidFill>
              <a:srgbClr val="00206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chemeClr val="bg1"/>
                </a:solidFill>
                <a:latin typeface="Century Gothic"/>
                <a:ea typeface="Century Gothic"/>
                <a:cs typeface="Century Gothic"/>
                <a:sym typeface="Century Gothic"/>
              </a:rPr>
              <a:t>6</a:t>
            </a:r>
            <a:endParaRPr dirty="0">
              <a:solidFill>
                <a:schemeClr val="bg1"/>
              </a:solidFill>
            </a:endParaRPr>
          </a:p>
        </p:txBody>
      </p:sp>
      <p:pic>
        <p:nvPicPr>
          <p:cNvPr id="53" name="Picture 52" descr="A picture containing text&#10;&#10;Description automatically generated">
            <a:extLst>
              <a:ext uri="{FF2B5EF4-FFF2-40B4-BE49-F238E27FC236}">
                <a16:creationId xmlns:a16="http://schemas.microsoft.com/office/drawing/2014/main" id="{257AC863-764D-44E1-8779-797052EE3974}"/>
              </a:ext>
            </a:extLst>
          </p:cNvPr>
          <p:cNvPicPr>
            <a:picLocks noChangeAspect="1"/>
          </p:cNvPicPr>
          <p:nvPr/>
        </p:nvPicPr>
        <p:blipFill rotWithShape="1">
          <a:blip r:embed="rId21">
            <a:extLst>
              <a:ext uri="{BEBA8EAE-BF5A-486C-A8C5-ECC9F3942E4B}">
                <a14:imgProps xmlns:a14="http://schemas.microsoft.com/office/drawing/2010/main">
                  <a14:imgLayer r:embed="rId22">
                    <a14:imgEffect>
                      <a14:colorTemperature colorTemp="5900"/>
                    </a14:imgEffect>
                  </a14:imgLayer>
                </a14:imgProps>
              </a:ext>
              <a:ext uri="{28A0092B-C50C-407E-A947-70E740481C1C}">
                <a14:useLocalDpi xmlns:a14="http://schemas.microsoft.com/office/drawing/2010/main" val="0"/>
              </a:ext>
            </a:extLst>
          </a:blip>
          <a:srcRect l="37646"/>
          <a:stretch/>
        </p:blipFill>
        <p:spPr>
          <a:xfrm>
            <a:off x="210205" y="1592387"/>
            <a:ext cx="5368634" cy="5414840"/>
          </a:xfrm>
          <a:prstGeom prst="rect">
            <a:avLst/>
          </a:prstGeom>
        </p:spPr>
      </p:pic>
      <p:sp>
        <p:nvSpPr>
          <p:cNvPr id="54" name="TextBox 53">
            <a:extLst>
              <a:ext uri="{FF2B5EF4-FFF2-40B4-BE49-F238E27FC236}">
                <a16:creationId xmlns:a16="http://schemas.microsoft.com/office/drawing/2014/main" id="{DB6D2E1A-C63A-4CDE-B938-18C09276720E}"/>
              </a:ext>
            </a:extLst>
          </p:cNvPr>
          <p:cNvSpPr txBox="1"/>
          <p:nvPr/>
        </p:nvSpPr>
        <p:spPr>
          <a:xfrm>
            <a:off x="416053" y="2141534"/>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un pain</a:t>
            </a:r>
          </a:p>
        </p:txBody>
      </p:sp>
      <p:sp>
        <p:nvSpPr>
          <p:cNvPr id="64" name="TextBox 63">
            <a:extLst>
              <a:ext uri="{FF2B5EF4-FFF2-40B4-BE49-F238E27FC236}">
                <a16:creationId xmlns:a16="http://schemas.microsoft.com/office/drawing/2014/main" id="{1B1D9045-3DAB-4EE6-B796-3DB22800C944}"/>
              </a:ext>
            </a:extLst>
          </p:cNvPr>
          <p:cNvSpPr txBox="1"/>
          <p:nvPr/>
        </p:nvSpPr>
        <p:spPr>
          <a:xfrm>
            <a:off x="416053" y="2892445"/>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de la </a:t>
            </a:r>
            <a:r>
              <a:rPr lang="en-GB" sz="2800" b="1" dirty="0" err="1">
                <a:solidFill>
                  <a:srgbClr val="002060"/>
                </a:solidFill>
                <a:latin typeface="Segoe Print" panose="02000600000000000000" pitchFamily="2" charset="0"/>
              </a:rPr>
              <a:t>soupe</a:t>
            </a:r>
            <a:endParaRPr lang="en-GB" sz="2800" b="1" dirty="0">
              <a:solidFill>
                <a:srgbClr val="002060"/>
              </a:solidFill>
              <a:latin typeface="Segoe Print" panose="02000600000000000000" pitchFamily="2" charset="0"/>
            </a:endParaRPr>
          </a:p>
        </p:txBody>
      </p:sp>
      <p:sp>
        <p:nvSpPr>
          <p:cNvPr id="65" name="TextBox 64">
            <a:extLst>
              <a:ext uri="{FF2B5EF4-FFF2-40B4-BE49-F238E27FC236}">
                <a16:creationId xmlns:a16="http://schemas.microsoft.com/office/drawing/2014/main" id="{A7F220BA-64A3-48BB-9769-05BBE2A54D54}"/>
              </a:ext>
            </a:extLst>
          </p:cNvPr>
          <p:cNvSpPr txBox="1"/>
          <p:nvPr/>
        </p:nvSpPr>
        <p:spPr>
          <a:xfrm>
            <a:off x="482384" y="3552098"/>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un fruit</a:t>
            </a:r>
          </a:p>
        </p:txBody>
      </p:sp>
      <p:sp>
        <p:nvSpPr>
          <p:cNvPr id="67" name="TextBox 66">
            <a:extLst>
              <a:ext uri="{FF2B5EF4-FFF2-40B4-BE49-F238E27FC236}">
                <a16:creationId xmlns:a16="http://schemas.microsoft.com/office/drawing/2014/main" id="{B4C88A5D-C0DA-4B0F-B540-9181048BCE9B}"/>
              </a:ext>
            </a:extLst>
          </p:cNvPr>
          <p:cNvSpPr txBox="1"/>
          <p:nvPr/>
        </p:nvSpPr>
        <p:spPr>
          <a:xfrm>
            <a:off x="482385" y="4301873"/>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du </a:t>
            </a:r>
            <a:r>
              <a:rPr lang="en-GB" sz="2800" b="1" dirty="0" err="1">
                <a:solidFill>
                  <a:srgbClr val="002060"/>
                </a:solidFill>
                <a:latin typeface="Segoe Print" panose="02000600000000000000" pitchFamily="2" charset="0"/>
              </a:rPr>
              <a:t>chocolat</a:t>
            </a:r>
            <a:endParaRPr lang="en-GB" sz="2800" b="1" dirty="0">
              <a:solidFill>
                <a:srgbClr val="002060"/>
              </a:solidFill>
              <a:latin typeface="Segoe Print" panose="02000600000000000000" pitchFamily="2" charset="0"/>
            </a:endParaRPr>
          </a:p>
        </p:txBody>
      </p:sp>
      <p:sp>
        <p:nvSpPr>
          <p:cNvPr id="68" name="TextBox 67">
            <a:extLst>
              <a:ext uri="{FF2B5EF4-FFF2-40B4-BE49-F238E27FC236}">
                <a16:creationId xmlns:a16="http://schemas.microsoft.com/office/drawing/2014/main" id="{363AC1C5-F230-49AF-AFB7-DC4DED7C17AF}"/>
              </a:ext>
            </a:extLst>
          </p:cNvPr>
          <p:cNvSpPr txBox="1"/>
          <p:nvPr/>
        </p:nvSpPr>
        <p:spPr>
          <a:xfrm>
            <a:off x="482385" y="5078542"/>
            <a:ext cx="3464169"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du </a:t>
            </a:r>
            <a:r>
              <a:rPr lang="en-GB" sz="2800" b="1" dirty="0" err="1">
                <a:solidFill>
                  <a:srgbClr val="002060"/>
                </a:solidFill>
                <a:latin typeface="Segoe Print" panose="02000600000000000000" pitchFamily="2" charset="0"/>
              </a:rPr>
              <a:t>poisson</a:t>
            </a:r>
            <a:endParaRPr lang="en-GB" sz="2800" b="1" dirty="0">
              <a:solidFill>
                <a:srgbClr val="002060"/>
              </a:solidFill>
              <a:latin typeface="Segoe Print" panose="02000600000000000000" pitchFamily="2" charset="0"/>
            </a:endParaRPr>
          </a:p>
        </p:txBody>
      </p:sp>
      <p:sp>
        <p:nvSpPr>
          <p:cNvPr id="69" name="TextBox 68">
            <a:extLst>
              <a:ext uri="{FF2B5EF4-FFF2-40B4-BE49-F238E27FC236}">
                <a16:creationId xmlns:a16="http://schemas.microsoft.com/office/drawing/2014/main" id="{064C0005-75E1-488D-804F-4FC9A7462316}"/>
              </a:ext>
            </a:extLst>
          </p:cNvPr>
          <p:cNvSpPr txBox="1"/>
          <p:nvPr/>
        </p:nvSpPr>
        <p:spPr>
          <a:xfrm>
            <a:off x="556491" y="5856428"/>
            <a:ext cx="3464169"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une</a:t>
            </a:r>
            <a:r>
              <a:rPr lang="en-GB" sz="2800" b="1" dirty="0">
                <a:solidFill>
                  <a:srgbClr val="002060"/>
                </a:solidFill>
                <a:latin typeface="Segoe Print" panose="02000600000000000000" pitchFamily="2" charset="0"/>
              </a:rPr>
              <a:t> glace</a:t>
            </a:r>
          </a:p>
        </p:txBody>
      </p:sp>
      <p:sp>
        <p:nvSpPr>
          <p:cNvPr id="79" name="CustomShape 6">
            <a:extLst>
              <a:ext uri="{FF2B5EF4-FFF2-40B4-BE49-F238E27FC236}">
                <a16:creationId xmlns:a16="http://schemas.microsoft.com/office/drawing/2014/main" id="{67023A1C-71EE-401B-8DAD-64390AE2C4D5}"/>
              </a:ext>
            </a:extLst>
          </p:cNvPr>
          <p:cNvSpPr/>
          <p:nvPr/>
        </p:nvSpPr>
        <p:spPr>
          <a:xfrm>
            <a:off x="58517" y="436158"/>
            <a:ext cx="55041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a:ln>
                  <a:noFill/>
                </a:ln>
                <a:solidFill>
                  <a:srgbClr val="002060"/>
                </a:solidFill>
                <a:effectLst/>
                <a:uLnTx/>
                <a:uFillTx/>
                <a:latin typeface="Century gothic"/>
                <a:ea typeface="Century Gothic"/>
              </a:rPr>
              <a:t>Adèle et </a:t>
            </a:r>
            <a:r>
              <a:rPr kumimoji="0" lang="en-GB" sz="2000" i="0" u="none" strike="noStrike" kern="1200" cap="none" spc="-1" normalizeH="0" baseline="0" noProof="0" dirty="0" err="1">
                <a:ln>
                  <a:noFill/>
                </a:ln>
                <a:solidFill>
                  <a:srgbClr val="002060"/>
                </a:solidFill>
                <a:effectLst/>
                <a:uLnTx/>
                <a:uFillTx/>
                <a:latin typeface="Century gothic"/>
                <a:ea typeface="Century Gothic"/>
              </a:rPr>
              <a:t>Hervé</a:t>
            </a:r>
            <a:r>
              <a:rPr kumimoji="0" lang="en-GB" sz="2000" i="0" u="none" strike="noStrike" kern="1200" cap="none" spc="-1" normalizeH="0" baseline="0" noProof="0" dirty="0">
                <a:ln>
                  <a:noFill/>
                </a:ln>
                <a:solidFill>
                  <a:srgbClr val="002060"/>
                </a:solidFill>
                <a:effectLst/>
                <a:uLnTx/>
                <a:uFillTx/>
                <a:latin typeface="Century gothic"/>
                <a:ea typeface="Century Gothic"/>
              </a:rPr>
              <a:t> </a:t>
            </a:r>
            <a:r>
              <a:rPr kumimoji="0" lang="en-GB" sz="2000" i="0" u="none" strike="noStrike" kern="1200" cap="none" spc="-1" normalizeH="0" baseline="0" noProof="0" dirty="0" err="1">
                <a:ln>
                  <a:noFill/>
                </a:ln>
                <a:solidFill>
                  <a:srgbClr val="002060"/>
                </a:solidFill>
                <a:effectLst/>
                <a:uLnTx/>
                <a:uFillTx/>
                <a:latin typeface="Century gothic"/>
                <a:ea typeface="Century Gothic"/>
              </a:rPr>
              <a:t>préparent</a:t>
            </a:r>
            <a:r>
              <a:rPr kumimoji="0" lang="en-GB" sz="2000" i="0" u="none" strike="noStrike" kern="1200" cap="none" spc="-1" normalizeH="0" baseline="0" noProof="0" dirty="0">
                <a:ln>
                  <a:noFill/>
                </a:ln>
                <a:solidFill>
                  <a:srgbClr val="002060"/>
                </a:solidFill>
                <a:effectLst/>
                <a:uLnTx/>
                <a:uFillTx/>
                <a:latin typeface="Century gothic"/>
                <a:ea typeface="Century Gothic"/>
              </a:rPr>
              <a:t> un pique-</a:t>
            </a:r>
            <a:r>
              <a:rPr kumimoji="0" lang="en-GB" sz="2000" i="0" u="none" strike="noStrike" kern="1200" cap="none" spc="-1" normalizeH="0" baseline="0" noProof="0" dirty="0" err="1">
                <a:ln>
                  <a:noFill/>
                </a:ln>
                <a:solidFill>
                  <a:srgbClr val="002060"/>
                </a:solidFill>
                <a:effectLst/>
                <a:uLnTx/>
                <a:uFillTx/>
                <a:latin typeface="Century gothic"/>
                <a:ea typeface="Century Gothic"/>
              </a:rPr>
              <a:t>nique</a:t>
            </a:r>
            <a:r>
              <a:rPr kumimoji="0" lang="en-GB" sz="2000" i="0" u="none" strike="noStrike" kern="1200" cap="none" spc="-1" normalizeH="0" baseline="0" noProof="0" dirty="0">
                <a:ln>
                  <a:noFill/>
                </a:ln>
                <a:solidFill>
                  <a:srgbClr val="002060"/>
                </a:solidFill>
                <a:effectLst/>
                <a:uLnTx/>
                <a:uFillTx/>
                <a:latin typeface="Century gothic"/>
                <a:ea typeface="Century Gothic"/>
              </a:rPr>
              <a:t>.</a:t>
            </a:r>
            <a:endParaRPr kumimoji="0" lang="en-GB" sz="2000" i="0" u="none" strike="noStrike" kern="1200" cap="none" spc="-1" normalizeH="0" baseline="0" noProof="0" dirty="0">
              <a:ln>
                <a:noFill/>
              </a:ln>
              <a:solidFill>
                <a:prstClr val="black"/>
              </a:solidFill>
              <a:effectLst/>
              <a:uLnTx/>
              <a:uFillTx/>
              <a:latin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573101AF-D280-467A-8DE7-C750DA16BA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160" y="485280"/>
            <a:ext cx="914400" cy="914400"/>
          </a:xfrm>
          <a:prstGeom prst="rect">
            <a:avLst/>
          </a:prstGeom>
        </p:spPr>
      </p:pic>
      <p:sp>
        <p:nvSpPr>
          <p:cNvPr id="6" name="Speech Bubble: Rectangle with Corners Rounded 5">
            <a:extLst>
              <a:ext uri="{FF2B5EF4-FFF2-40B4-BE49-F238E27FC236}">
                <a16:creationId xmlns:a16="http://schemas.microsoft.com/office/drawing/2014/main" id="{55DD4C90-C418-4AC1-BE73-9B914860E0CD}"/>
              </a:ext>
            </a:extLst>
          </p:cNvPr>
          <p:cNvSpPr/>
          <p:nvPr/>
        </p:nvSpPr>
        <p:spPr>
          <a:xfrm>
            <a:off x="1121859" y="661029"/>
            <a:ext cx="5390296"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7" name="CustomShape 7">
            <a:extLst>
              <a:ext uri="{FF2B5EF4-FFF2-40B4-BE49-F238E27FC236}">
                <a16:creationId xmlns:a16="http://schemas.microsoft.com/office/drawing/2014/main" id="{A0A40D00-52F5-42AD-9ED5-EAC0CDE8A13D}"/>
              </a:ext>
            </a:extLst>
          </p:cNvPr>
          <p:cNvSpPr/>
          <p:nvPr/>
        </p:nvSpPr>
        <p:spPr>
          <a:xfrm>
            <a:off x="1121859" y="734207"/>
            <a:ext cx="6228509" cy="508626"/>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Écoute et choisis la bonne image.</a:t>
            </a:r>
          </a:p>
        </p:txBody>
      </p:sp>
      <p:sp>
        <p:nvSpPr>
          <p:cNvPr id="8" name="CustomShape 6">
            <a:extLst>
              <a:ext uri="{FF2B5EF4-FFF2-40B4-BE49-F238E27FC236}">
                <a16:creationId xmlns:a16="http://schemas.microsoft.com/office/drawing/2014/main" id="{90C07D22-2AA2-4880-B8A1-D8F067FDD2CC}"/>
              </a:ext>
            </a:extLst>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Au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marché</a:t>
            </a:r>
            <a:endParaRPr kumimoji="0" lang="en-GB" sz="2800" b="0" i="0" u="none" strike="noStrike" kern="1200" cap="none" spc="-1" normalizeH="0" baseline="0" noProof="0" dirty="0">
              <a:ln>
                <a:noFill/>
              </a:ln>
              <a:solidFill>
                <a:prstClr val="black"/>
              </a:solidFill>
              <a:effectLst/>
              <a:uLnTx/>
              <a:uFillTx/>
              <a:latin typeface="Century gothic"/>
            </a:endParaRPr>
          </a:p>
        </p:txBody>
      </p:sp>
      <p:graphicFrame>
        <p:nvGraphicFramePr>
          <p:cNvPr id="11" name="Table 6">
            <a:extLst>
              <a:ext uri="{FF2B5EF4-FFF2-40B4-BE49-F238E27FC236}">
                <a16:creationId xmlns:a16="http://schemas.microsoft.com/office/drawing/2014/main" id="{C48BB656-9B04-4F0D-8979-754AA41B2DDE}"/>
              </a:ext>
            </a:extLst>
          </p:cNvPr>
          <p:cNvGraphicFramePr>
            <a:graphicFrameLocks noGrp="1"/>
          </p:cNvGraphicFramePr>
          <p:nvPr/>
        </p:nvGraphicFramePr>
        <p:xfrm>
          <a:off x="1045384" y="2859014"/>
          <a:ext cx="4320000" cy="355305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bl>
          </a:graphicData>
        </a:graphic>
      </p:graphicFrame>
      <p:pic>
        <p:nvPicPr>
          <p:cNvPr id="12" name="Picture 11">
            <a:extLst>
              <a:ext uri="{FF2B5EF4-FFF2-40B4-BE49-F238E27FC236}">
                <a16:creationId xmlns:a16="http://schemas.microsoft.com/office/drawing/2014/main" id="{2BB250AB-2534-45C1-97A2-9BF48A326C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55" y="3616567"/>
            <a:ext cx="1440000" cy="409800"/>
          </a:xfrm>
          <a:prstGeom prst="rect">
            <a:avLst/>
          </a:prstGeom>
        </p:spPr>
      </p:pic>
      <p:pic>
        <p:nvPicPr>
          <p:cNvPr id="18" name="Picture 17">
            <a:extLst>
              <a:ext uri="{FF2B5EF4-FFF2-40B4-BE49-F238E27FC236}">
                <a16:creationId xmlns:a16="http://schemas.microsoft.com/office/drawing/2014/main" id="{4AA78EE0-A258-47A7-B7EA-D614D13889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935" y="4447416"/>
            <a:ext cx="364585" cy="900000"/>
          </a:xfrm>
          <a:prstGeom prst="rect">
            <a:avLst/>
          </a:prstGeom>
        </p:spPr>
      </p:pic>
      <p:pic>
        <p:nvPicPr>
          <p:cNvPr id="19" name="Picture 18">
            <a:extLst>
              <a:ext uri="{FF2B5EF4-FFF2-40B4-BE49-F238E27FC236}">
                <a16:creationId xmlns:a16="http://schemas.microsoft.com/office/drawing/2014/main" id="{57ABAFCB-30F8-43F0-BB52-8EA4D4A77E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2420" y="4419395"/>
            <a:ext cx="947368" cy="900000"/>
          </a:xfrm>
          <a:prstGeom prst="rect">
            <a:avLst/>
          </a:prstGeom>
        </p:spPr>
      </p:pic>
      <p:sp>
        <p:nvSpPr>
          <p:cNvPr id="23" name="Rectangle: Rounded Corners 22">
            <a:extLst>
              <a:ext uri="{FF2B5EF4-FFF2-40B4-BE49-F238E27FC236}">
                <a16:creationId xmlns:a16="http://schemas.microsoft.com/office/drawing/2014/main" id="{02D214FF-7189-4EF3-9240-D30F67F03D91}"/>
              </a:ext>
            </a:extLst>
          </p:cNvPr>
          <p:cNvSpPr/>
          <p:nvPr/>
        </p:nvSpPr>
        <p:spPr>
          <a:xfrm>
            <a:off x="1788593" y="3370945"/>
            <a:ext cx="1800000" cy="102158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5F35BB2-704F-472B-AEEC-332969B2FC4F}"/>
              </a:ext>
            </a:extLst>
          </p:cNvPr>
          <p:cNvSpPr/>
          <p:nvPr/>
        </p:nvSpPr>
        <p:spPr>
          <a:xfrm>
            <a:off x="1754274" y="4419246"/>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71C42CB-6F95-400F-A6BE-726C4921B3B3}"/>
              </a:ext>
            </a:extLst>
          </p:cNvPr>
          <p:cNvSpPr/>
          <p:nvPr/>
        </p:nvSpPr>
        <p:spPr>
          <a:xfrm>
            <a:off x="3565384" y="5419295"/>
            <a:ext cx="1800000" cy="973327"/>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2625EE84-8ECE-4B10-A132-34C0FA658B8E}"/>
              </a:ext>
            </a:extLst>
          </p:cNvPr>
          <p:cNvSpPr/>
          <p:nvPr/>
        </p:nvSpPr>
        <p:spPr>
          <a:xfrm>
            <a:off x="9020647" y="3370945"/>
            <a:ext cx="1800000" cy="1001213"/>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E3F948AC-8271-4362-A0EE-94D135AD128B}"/>
              </a:ext>
            </a:extLst>
          </p:cNvPr>
          <p:cNvSpPr/>
          <p:nvPr/>
        </p:nvSpPr>
        <p:spPr>
          <a:xfrm>
            <a:off x="7201182" y="4401975"/>
            <a:ext cx="1800000" cy="945441"/>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A372FF88-9A7F-4614-85CD-76FD531CDB9B}"/>
              </a:ext>
            </a:extLst>
          </p:cNvPr>
          <p:cNvSpPr/>
          <p:nvPr/>
        </p:nvSpPr>
        <p:spPr>
          <a:xfrm>
            <a:off x="7200130" y="5400002"/>
            <a:ext cx="1800000" cy="988900"/>
          </a:xfrm>
          <a:prstGeom prst="roundRect">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 descr="Cedar Plank Salmon Clip Art">
            <a:extLst>
              <a:ext uri="{FF2B5EF4-FFF2-40B4-BE49-F238E27FC236}">
                <a16:creationId xmlns:a16="http://schemas.microsoft.com/office/drawing/2014/main" id="{B782B05D-1BBE-4B28-A04A-F112BB352A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7157" y="3475848"/>
            <a:ext cx="1582142" cy="684887"/>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608;p10">
            <a:hlinkClick r:id="" action="ppaction://noaction">
              <a:snd r:embed="rId10" name="T3_W8_7.1.wav"/>
            </a:hlinkClick>
            <a:extLst>
              <a:ext uri="{FF2B5EF4-FFF2-40B4-BE49-F238E27FC236}">
                <a16:creationId xmlns:a16="http://schemas.microsoft.com/office/drawing/2014/main" id="{74EE3A8F-34C4-4544-AC71-33915155C7DB}"/>
              </a:ext>
            </a:extLst>
          </p:cNvPr>
          <p:cNvSpPr/>
          <p:nvPr/>
        </p:nvSpPr>
        <p:spPr>
          <a:xfrm>
            <a:off x="1185752" y="3773414"/>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1</a:t>
            </a:r>
            <a:endParaRPr>
              <a:solidFill>
                <a:srgbClr val="002060"/>
              </a:solidFill>
            </a:endParaRPr>
          </a:p>
        </p:txBody>
      </p:sp>
      <p:sp>
        <p:nvSpPr>
          <p:cNvPr id="33" name="Google Shape;608;p10">
            <a:hlinkClick r:id="" action="ppaction://noaction">
              <a:snd r:embed="rId11" name="T3_W8_7.2.wav"/>
            </a:hlinkClick>
            <a:extLst>
              <a:ext uri="{FF2B5EF4-FFF2-40B4-BE49-F238E27FC236}">
                <a16:creationId xmlns:a16="http://schemas.microsoft.com/office/drawing/2014/main" id="{65E6854A-5B71-4996-82EB-31FAB4A2CFC9}"/>
              </a:ext>
            </a:extLst>
          </p:cNvPr>
          <p:cNvSpPr/>
          <p:nvPr/>
        </p:nvSpPr>
        <p:spPr>
          <a:xfrm>
            <a:off x="1182500" y="4793345"/>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2</a:t>
            </a:r>
            <a:endParaRPr dirty="0">
              <a:solidFill>
                <a:srgbClr val="002060"/>
              </a:solidFill>
            </a:endParaRPr>
          </a:p>
        </p:txBody>
      </p:sp>
      <p:sp>
        <p:nvSpPr>
          <p:cNvPr id="34" name="Google Shape;608;p10">
            <a:hlinkClick r:id="" action="ppaction://noaction">
              <a:snd r:embed="rId12" name="T3_W8_7.3.wav"/>
            </a:hlinkClick>
            <a:extLst>
              <a:ext uri="{FF2B5EF4-FFF2-40B4-BE49-F238E27FC236}">
                <a16:creationId xmlns:a16="http://schemas.microsoft.com/office/drawing/2014/main" id="{91C4E371-03EE-4A8E-AB21-0C75618E91A5}"/>
              </a:ext>
            </a:extLst>
          </p:cNvPr>
          <p:cNvSpPr/>
          <p:nvPr/>
        </p:nvSpPr>
        <p:spPr>
          <a:xfrm>
            <a:off x="1189759" y="5870139"/>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3</a:t>
            </a:r>
            <a:endParaRPr dirty="0">
              <a:solidFill>
                <a:srgbClr val="002060"/>
              </a:solidFill>
            </a:endParaRPr>
          </a:p>
        </p:txBody>
      </p:sp>
      <p:graphicFrame>
        <p:nvGraphicFramePr>
          <p:cNvPr id="9" name="Table 8">
            <a:extLst>
              <a:ext uri="{FF2B5EF4-FFF2-40B4-BE49-F238E27FC236}">
                <a16:creationId xmlns:a16="http://schemas.microsoft.com/office/drawing/2014/main" id="{EC8EDFDF-DE4E-43F3-B950-F1FD069A27C4}"/>
              </a:ext>
            </a:extLst>
          </p:cNvPr>
          <p:cNvGraphicFramePr>
            <a:graphicFrameLocks noGrp="1"/>
          </p:cNvGraphicFramePr>
          <p:nvPr/>
        </p:nvGraphicFramePr>
        <p:xfrm>
          <a:off x="6490308" y="2842862"/>
          <a:ext cx="4320000" cy="355305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4115255069"/>
                    </a:ext>
                  </a:extLst>
                </a:gridCol>
                <a:gridCol w="1800000">
                  <a:extLst>
                    <a:ext uri="{9D8B030D-6E8A-4147-A177-3AD203B41FA5}">
                      <a16:colId xmlns:a16="http://schemas.microsoft.com/office/drawing/2014/main" val="3137480318"/>
                    </a:ext>
                  </a:extLst>
                </a:gridCol>
                <a:gridCol w="1800000">
                  <a:extLst>
                    <a:ext uri="{9D8B030D-6E8A-4147-A177-3AD203B41FA5}">
                      <a16:colId xmlns:a16="http://schemas.microsoft.com/office/drawing/2014/main" val="1612073401"/>
                    </a:ext>
                  </a:extLst>
                </a:gridCol>
              </a:tblGrid>
              <a:tr h="48535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rPr>
                        <a:t>A</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rPr>
                        <a:t>B</a:t>
                      </a:r>
                      <a:endParaRPr lang="en-GB" sz="2800" b="0" dirty="0">
                        <a:solidFill>
                          <a:srgbClr val="00206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993627"/>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7910290"/>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431539"/>
                  </a:ext>
                </a:extLst>
              </a:tr>
              <a:tr h="101163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306657"/>
                  </a:ext>
                </a:extLst>
              </a:tr>
            </a:tbl>
          </a:graphicData>
        </a:graphic>
      </p:graphicFrame>
      <p:sp>
        <p:nvSpPr>
          <p:cNvPr id="38" name="Google Shape;608;p10">
            <a:hlinkClick r:id="" action="ppaction://noaction">
              <a:snd r:embed="rId13" name="T3_W8_7.4.wav"/>
            </a:hlinkClick>
            <a:extLst>
              <a:ext uri="{FF2B5EF4-FFF2-40B4-BE49-F238E27FC236}">
                <a16:creationId xmlns:a16="http://schemas.microsoft.com/office/drawing/2014/main" id="{E551709C-1A5E-484A-8B34-41301EDD83E5}"/>
              </a:ext>
            </a:extLst>
          </p:cNvPr>
          <p:cNvSpPr/>
          <p:nvPr/>
        </p:nvSpPr>
        <p:spPr>
          <a:xfrm>
            <a:off x="6616619" y="3667234"/>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4</a:t>
            </a:r>
            <a:endParaRPr dirty="0">
              <a:solidFill>
                <a:srgbClr val="002060"/>
              </a:solidFill>
            </a:endParaRPr>
          </a:p>
        </p:txBody>
      </p:sp>
      <p:sp>
        <p:nvSpPr>
          <p:cNvPr id="39" name="Google Shape;608;p10">
            <a:hlinkClick r:id="" action="ppaction://noaction">
              <a:snd r:embed="rId14" name="T3_W8_7.5.wav"/>
            </a:hlinkClick>
            <a:extLst>
              <a:ext uri="{FF2B5EF4-FFF2-40B4-BE49-F238E27FC236}">
                <a16:creationId xmlns:a16="http://schemas.microsoft.com/office/drawing/2014/main" id="{12F25BF8-87B3-4EA5-AAB1-935D96002F51}"/>
              </a:ext>
            </a:extLst>
          </p:cNvPr>
          <p:cNvSpPr/>
          <p:nvPr/>
        </p:nvSpPr>
        <p:spPr>
          <a:xfrm>
            <a:off x="6616619" y="4707588"/>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sym typeface="Century Gothic"/>
              </a:rPr>
              <a:t>5</a:t>
            </a:r>
            <a:endParaRPr dirty="0">
              <a:solidFill>
                <a:srgbClr val="002060"/>
              </a:solidFill>
            </a:endParaRPr>
          </a:p>
        </p:txBody>
      </p:sp>
      <p:sp>
        <p:nvSpPr>
          <p:cNvPr id="40" name="Google Shape;608;p10">
            <a:hlinkClick r:id="" action="ppaction://noaction">
              <a:snd r:embed="rId15" name="T3_W8_7.6.wav"/>
            </a:hlinkClick>
            <a:extLst>
              <a:ext uri="{FF2B5EF4-FFF2-40B4-BE49-F238E27FC236}">
                <a16:creationId xmlns:a16="http://schemas.microsoft.com/office/drawing/2014/main" id="{36271F51-DEAC-473C-BD33-45D5C7FB3381}"/>
              </a:ext>
            </a:extLst>
          </p:cNvPr>
          <p:cNvSpPr/>
          <p:nvPr/>
        </p:nvSpPr>
        <p:spPr>
          <a:xfrm>
            <a:off x="6616619" y="5707713"/>
            <a:ext cx="457200" cy="451796"/>
          </a:xfrm>
          <a:prstGeom prst="ellipse">
            <a:avLst/>
          </a:prstGeom>
          <a:solidFill>
            <a:schemeClr val="accent6">
              <a:lumMod val="20000"/>
              <a:lumOff val="8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6</a:t>
            </a:r>
            <a:endParaRPr dirty="0">
              <a:solidFill>
                <a:srgbClr val="002060"/>
              </a:solidFill>
            </a:endParaRPr>
          </a:p>
        </p:txBody>
      </p:sp>
      <p:pic>
        <p:nvPicPr>
          <p:cNvPr id="41" name="Picture 40">
            <a:extLst>
              <a:ext uri="{FF2B5EF4-FFF2-40B4-BE49-F238E27FC236}">
                <a16:creationId xmlns:a16="http://schemas.microsoft.com/office/drawing/2014/main" id="{3611B9B4-7253-4791-8E1F-770B9C1D94A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85255" y="5455958"/>
            <a:ext cx="1146814" cy="900000"/>
          </a:xfrm>
          <a:prstGeom prst="rect">
            <a:avLst/>
          </a:prstGeom>
        </p:spPr>
      </p:pic>
      <p:pic>
        <p:nvPicPr>
          <p:cNvPr id="42" name="Picture 41">
            <a:extLst>
              <a:ext uri="{FF2B5EF4-FFF2-40B4-BE49-F238E27FC236}">
                <a16:creationId xmlns:a16="http://schemas.microsoft.com/office/drawing/2014/main" id="{449C0408-3F07-4186-8421-44329B761A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09361" y="3420601"/>
            <a:ext cx="1222573" cy="900000"/>
          </a:xfrm>
          <a:prstGeom prst="rect">
            <a:avLst/>
          </a:prstGeom>
        </p:spPr>
      </p:pic>
      <p:pic>
        <p:nvPicPr>
          <p:cNvPr id="43" name="Picture 42">
            <a:extLst>
              <a:ext uri="{FF2B5EF4-FFF2-40B4-BE49-F238E27FC236}">
                <a16:creationId xmlns:a16="http://schemas.microsoft.com/office/drawing/2014/main" id="{CFB24ED8-AB2F-420A-B7B9-B1E837AB77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97312" y="3378636"/>
            <a:ext cx="1304348" cy="900000"/>
          </a:xfrm>
          <a:prstGeom prst="rect">
            <a:avLst/>
          </a:prstGeom>
        </p:spPr>
      </p:pic>
      <p:pic>
        <p:nvPicPr>
          <p:cNvPr id="44" name="Picture 2" descr="Cheese, Wheel, Dairy, Food, Slice, Orange Food">
            <a:extLst>
              <a:ext uri="{FF2B5EF4-FFF2-40B4-BE49-F238E27FC236}">
                <a16:creationId xmlns:a16="http://schemas.microsoft.com/office/drawing/2014/main" id="{3A3E3F4F-E09B-4810-AADF-526C298A989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3748" y="5499367"/>
            <a:ext cx="1469990" cy="77787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cup, coffee, tea, beverage&#10;&#10;Description automatically generated">
            <a:extLst>
              <a:ext uri="{FF2B5EF4-FFF2-40B4-BE49-F238E27FC236}">
                <a16:creationId xmlns:a16="http://schemas.microsoft.com/office/drawing/2014/main" id="{4354FC74-2303-472D-84B9-616E07A868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545484" y="4328801"/>
            <a:ext cx="788798" cy="1055957"/>
          </a:xfrm>
          <a:prstGeom prst="rect">
            <a:avLst/>
          </a:prstGeom>
        </p:spPr>
      </p:pic>
      <p:pic>
        <p:nvPicPr>
          <p:cNvPr id="51" name="Picture 50" descr="A picture containing light&#10;&#10;Description automatically generated">
            <a:extLst>
              <a:ext uri="{FF2B5EF4-FFF2-40B4-BE49-F238E27FC236}">
                <a16:creationId xmlns:a16="http://schemas.microsoft.com/office/drawing/2014/main" id="{5FB6DEE0-B7CA-4B7F-84DC-16E3B9FE20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2979" y="4900338"/>
            <a:ext cx="751282" cy="414379"/>
          </a:xfrm>
          <a:prstGeom prst="rect">
            <a:avLst/>
          </a:prstGeom>
        </p:spPr>
      </p:pic>
      <p:grpSp>
        <p:nvGrpSpPr>
          <p:cNvPr id="54" name="Group 53">
            <a:extLst>
              <a:ext uri="{FF2B5EF4-FFF2-40B4-BE49-F238E27FC236}">
                <a16:creationId xmlns:a16="http://schemas.microsoft.com/office/drawing/2014/main" id="{0C485A4F-55EE-4C0B-ACE7-A0606CB3A1E7}"/>
              </a:ext>
            </a:extLst>
          </p:cNvPr>
          <p:cNvGrpSpPr/>
          <p:nvPr/>
        </p:nvGrpSpPr>
        <p:grpSpPr>
          <a:xfrm>
            <a:off x="7765109" y="4512136"/>
            <a:ext cx="768753" cy="770559"/>
            <a:chOff x="7735285" y="3570122"/>
            <a:chExt cx="768753" cy="770559"/>
          </a:xfrm>
        </p:grpSpPr>
        <p:pic>
          <p:nvPicPr>
            <p:cNvPr id="49" name="Picture 48">
              <a:extLst>
                <a:ext uri="{FF2B5EF4-FFF2-40B4-BE49-F238E27FC236}">
                  <a16:creationId xmlns:a16="http://schemas.microsoft.com/office/drawing/2014/main" id="{0456F068-F57B-4180-82AC-F2F90225ED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35285" y="3570122"/>
              <a:ext cx="768753" cy="770559"/>
            </a:xfrm>
            <a:prstGeom prst="rect">
              <a:avLst/>
            </a:prstGeom>
          </p:spPr>
        </p:pic>
        <p:pic>
          <p:nvPicPr>
            <p:cNvPr id="47" name="Picture 46" descr="Icon&#10;&#10;Description automatically generated">
              <a:extLst>
                <a:ext uri="{FF2B5EF4-FFF2-40B4-BE49-F238E27FC236}">
                  <a16:creationId xmlns:a16="http://schemas.microsoft.com/office/drawing/2014/main" id="{618E476B-CEDA-4D28-BD69-90EA98F7E5E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64957" y="3853874"/>
              <a:ext cx="363496" cy="363496"/>
            </a:xfrm>
            <a:prstGeom prst="rect">
              <a:avLst/>
            </a:prstGeom>
          </p:spPr>
        </p:pic>
      </p:grpSp>
      <p:pic>
        <p:nvPicPr>
          <p:cNvPr id="56" name="Picture 55" descr="A close-up of a bottle&#10;&#10;Description automatically generated with medium confidence">
            <a:extLst>
              <a:ext uri="{FF2B5EF4-FFF2-40B4-BE49-F238E27FC236}">
                <a16:creationId xmlns:a16="http://schemas.microsoft.com/office/drawing/2014/main" id="{C38A2EAC-A00B-42E0-89BE-91C8929772C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40460" y="5489305"/>
            <a:ext cx="444306" cy="888612"/>
          </a:xfrm>
          <a:prstGeom prst="rect">
            <a:avLst/>
          </a:prstGeom>
        </p:spPr>
      </p:pic>
      <p:pic>
        <p:nvPicPr>
          <p:cNvPr id="58" name="Picture 57" descr="A glass of milk&#10;&#10;Description automatically generated with medium confidence">
            <a:extLst>
              <a:ext uri="{FF2B5EF4-FFF2-40B4-BE49-F238E27FC236}">
                <a16:creationId xmlns:a16="http://schemas.microsoft.com/office/drawing/2014/main" id="{3F7A409F-A6A8-45C3-B925-1AF95DEC82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79754" y="5533729"/>
            <a:ext cx="700783" cy="950214"/>
          </a:xfrm>
          <a:prstGeom prst="rect">
            <a:avLst/>
          </a:prstGeom>
        </p:spPr>
      </p:pic>
      <p:pic>
        <p:nvPicPr>
          <p:cNvPr id="60" name="Picture 59" descr="Icon&#10;&#10;Description automatically generated">
            <a:extLst>
              <a:ext uri="{FF2B5EF4-FFF2-40B4-BE49-F238E27FC236}">
                <a16:creationId xmlns:a16="http://schemas.microsoft.com/office/drawing/2014/main" id="{D7AB6730-BE88-4044-A8D6-DAA2148D3B9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05675" y="5438526"/>
            <a:ext cx="462834" cy="684887"/>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7060302" y="157076"/>
            <a:ext cx="3760345" cy="1805527"/>
          </a:xfrm>
          <a:prstGeom prst="wedgeEllipseCallout">
            <a:avLst>
              <a:gd name="adj1" fmla="val -69898"/>
              <a:gd name="adj2" fmla="val -5306"/>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un/</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une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indicates a </a:t>
            </a:r>
            <a:r>
              <a:rPr kumimoji="0" lang="en-GB" sz="2000" b="0" i="0" u="sng" strike="noStrike" kern="0" cap="none" spc="0" normalizeH="0" baseline="0" noProof="0" dirty="0">
                <a:ln>
                  <a:noFill/>
                </a:ln>
                <a:solidFill>
                  <a:prstClr val="white"/>
                </a:solidFill>
                <a:effectLst/>
                <a:uLnTx/>
                <a:uFillTx/>
                <a:latin typeface="Century Gothic" panose="020F0302020204030204"/>
                <a:ea typeface="+mn-ea"/>
                <a:cs typeface="+mn-cs"/>
              </a:rPr>
              <a:t>whole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du/de la/de l’ </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indicates </a:t>
            </a:r>
            <a:r>
              <a:rPr kumimoji="0" lang="en-GB" sz="2000" b="0" i="0" u="sng" strike="noStrike" kern="0" cap="none" spc="0" normalizeH="0" noProof="0" dirty="0">
                <a:ln>
                  <a:noFill/>
                </a:ln>
                <a:solidFill>
                  <a:prstClr val="white"/>
                </a:solidFill>
                <a:effectLst/>
                <a:uLnTx/>
                <a:uFillTx/>
                <a:latin typeface="Century Gothic" panose="020F0302020204030204"/>
                <a:ea typeface="+mn-ea"/>
                <a:cs typeface="+mn-cs"/>
              </a:rPr>
              <a:t>a part or</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0" i="0" u="sng" strike="noStrike" kern="0" cap="none" spc="0" normalizeH="0" noProof="0" dirty="0">
                <a:ln>
                  <a:noFill/>
                </a:ln>
                <a:solidFill>
                  <a:prstClr val="white"/>
                </a:solidFill>
                <a:effectLst/>
                <a:uLnTx/>
                <a:uFillTx/>
                <a:latin typeface="Century Gothic" panose="020F0302020204030204"/>
                <a:ea typeface="+mn-ea"/>
                <a:cs typeface="+mn-cs"/>
              </a:rPr>
              <a:t>some</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2" name="Group 61">
            <a:extLst>
              <a:ext uri="{FF2B5EF4-FFF2-40B4-BE49-F238E27FC236}">
                <a16:creationId xmlns:a16="http://schemas.microsoft.com/office/drawing/2014/main" id="{5C5796B0-36A2-4F18-9AEC-DADDF7FAD6B1}"/>
              </a:ext>
            </a:extLst>
          </p:cNvPr>
          <p:cNvGrpSpPr/>
          <p:nvPr/>
        </p:nvGrpSpPr>
        <p:grpSpPr>
          <a:xfrm>
            <a:off x="333644" y="1248522"/>
            <a:ext cx="2075418" cy="1214927"/>
            <a:chOff x="2933981" y="3093604"/>
            <a:chExt cx="3360169" cy="1847910"/>
          </a:xfrm>
        </p:grpSpPr>
        <p:pic>
          <p:nvPicPr>
            <p:cNvPr id="63" name="Picture 62" descr="A picture containing text&#10;&#10;Description automatically generated">
              <a:extLst>
                <a:ext uri="{FF2B5EF4-FFF2-40B4-BE49-F238E27FC236}">
                  <a16:creationId xmlns:a16="http://schemas.microsoft.com/office/drawing/2014/main" id="{A4C94B05-0502-469A-8BA5-D95563CCFB3B}"/>
                </a:ext>
              </a:extLst>
            </p:cNvPr>
            <p:cNvPicPr>
              <a:picLocks noChangeAspect="1"/>
            </p:cNvPicPr>
            <p:nvPr/>
          </p:nvPicPr>
          <p:blipFill rotWithShape="1">
            <a:blip r:embed="rId27">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64" name="Picture 63" descr="A cartoon of a person&#10;&#10;Description automatically generated with low confidence">
              <a:extLst>
                <a:ext uri="{FF2B5EF4-FFF2-40B4-BE49-F238E27FC236}">
                  <a16:creationId xmlns:a16="http://schemas.microsoft.com/office/drawing/2014/main" id="{CCCE575A-7AC9-4FC0-B328-7BEFA327D7B8}"/>
                </a:ext>
              </a:extLst>
            </p:cNvPr>
            <p:cNvPicPr>
              <a:picLocks noChangeAspect="1"/>
            </p:cNvPicPr>
            <p:nvPr/>
          </p:nvPicPr>
          <p:blipFill rotWithShape="1">
            <a:blip r:embed="rId28">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4" name="Picture 3" descr="A picture containing stationary, stapler&#10;&#10;Description automatically generated">
            <a:extLst>
              <a:ext uri="{FF2B5EF4-FFF2-40B4-BE49-F238E27FC236}">
                <a16:creationId xmlns:a16="http://schemas.microsoft.com/office/drawing/2014/main" id="{2E466AB8-D7E9-4674-A176-01CCBB472E6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5616" y="1908616"/>
            <a:ext cx="2103446" cy="136559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8808" y="101907"/>
            <a:ext cx="831776" cy="831529"/>
          </a:xfrm>
          <a:prstGeom prst="rect">
            <a:avLst/>
          </a:prstGeom>
          <a:ln>
            <a:noFill/>
          </a:ln>
        </p:spPr>
      </p:pic>
      <p:sp>
        <p:nvSpPr>
          <p:cNvPr id="90" name="CustomShape 3"/>
          <p:cNvSpPr/>
          <p:nvPr/>
        </p:nvSpPr>
        <p:spPr>
          <a:xfrm>
            <a:off x="81416" y="89263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Acheter</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means ‘to buy’: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035063" y="1835306"/>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buy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542448" y="1682433"/>
            <a:ext cx="399113" cy="790518"/>
          </a:xfrm>
          <a:prstGeom prst="rect">
            <a:avLst/>
          </a:prstGeom>
          <a:ln>
            <a:noFill/>
          </a:ln>
        </p:spPr>
      </p:pic>
      <p:pic>
        <p:nvPicPr>
          <p:cNvPr id="102" name="Google Shape;183;p8"/>
          <p:cNvPicPr/>
          <p:nvPr/>
        </p:nvPicPr>
        <p:blipFill>
          <a:blip r:embed="rId5"/>
          <a:stretch/>
        </p:blipFill>
        <p:spPr>
          <a:xfrm>
            <a:off x="3527838" y="1816366"/>
            <a:ext cx="551885" cy="497357"/>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165709"/>
            <a:ext cx="7267988" cy="735837"/>
          </a:xfrm>
        </p:spPr>
        <p:txBody>
          <a:bodyPr/>
          <a:lstStyle/>
          <a:p>
            <a:r>
              <a:rPr lang="en-GB" sz="3600" b="1" spc="-1" dirty="0">
                <a:solidFill>
                  <a:srgbClr val="1E4E79"/>
                </a:solidFill>
                <a:latin typeface="Century Gothic" panose="020B0502020202020204" pitchFamily="34" charset="0"/>
                <a:ea typeface="Century Gothic"/>
              </a:rPr>
              <a:t>Two new verbs </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294756" y="1830126"/>
            <a:ext cx="16646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j’achète</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5" name="Picture 4" descr="A picture containing clipart&#10;&#10;Description automatically generated">
            <a:extLst>
              <a:ext uri="{FF2B5EF4-FFF2-40B4-BE49-F238E27FC236}">
                <a16:creationId xmlns:a16="http://schemas.microsoft.com/office/drawing/2014/main" id="{98327BDB-4F7D-4AF3-97F5-74A23EEDB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60" y="2797313"/>
            <a:ext cx="1221905" cy="85882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C2E950A-3E6C-46AB-911B-006EF49D3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323" y="4378490"/>
            <a:ext cx="957341" cy="70967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73539F1-6D9D-4F3B-9A51-52DE3CC56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624" y="5607406"/>
            <a:ext cx="900132" cy="671929"/>
          </a:xfrm>
          <a:prstGeom prst="rect">
            <a:avLst/>
          </a:prstGeom>
        </p:spPr>
      </p:pic>
      <p:sp>
        <p:nvSpPr>
          <p:cNvPr id="31" name="CustomShape 5">
            <a:extLst>
              <a:ext uri="{FF2B5EF4-FFF2-40B4-BE49-F238E27FC236}">
                <a16:creationId xmlns:a16="http://schemas.microsoft.com/office/drawing/2014/main" id="{2E091686-20A4-4CE8-8412-D10114670A20}"/>
              </a:ext>
            </a:extLst>
          </p:cNvPr>
          <p:cNvSpPr/>
          <p:nvPr/>
        </p:nvSpPr>
        <p:spPr>
          <a:xfrm>
            <a:off x="4109734" y="304889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buy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7857231C-A0D9-4951-BEAE-F3601B63A5B1}"/>
              </a:ext>
            </a:extLst>
          </p:cNvPr>
          <p:cNvPicPr/>
          <p:nvPr/>
        </p:nvPicPr>
        <p:blipFill>
          <a:blip r:embed="rId5"/>
          <a:stretch/>
        </p:blipFill>
        <p:spPr>
          <a:xfrm>
            <a:off x="3602509" y="3029955"/>
            <a:ext cx="551885" cy="497357"/>
          </a:xfrm>
          <a:prstGeom prst="rect">
            <a:avLst/>
          </a:prstGeom>
          <a:ln>
            <a:noFill/>
          </a:ln>
        </p:spPr>
      </p:pic>
      <p:sp>
        <p:nvSpPr>
          <p:cNvPr id="33" name="Rectangle 32">
            <a:extLst>
              <a:ext uri="{FF2B5EF4-FFF2-40B4-BE49-F238E27FC236}">
                <a16:creationId xmlns:a16="http://schemas.microsoft.com/office/drawing/2014/main" id="{D839F630-0637-4C63-869F-E22172A3562C}"/>
              </a:ext>
            </a:extLst>
          </p:cNvPr>
          <p:cNvSpPr/>
          <p:nvPr/>
        </p:nvSpPr>
        <p:spPr>
          <a:xfrm>
            <a:off x="1369426" y="3043715"/>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tu</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achètes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37" name="CustomShape 5">
            <a:extLst>
              <a:ext uri="{FF2B5EF4-FFF2-40B4-BE49-F238E27FC236}">
                <a16:creationId xmlns:a16="http://schemas.microsoft.com/office/drawing/2014/main" id="{CD218FF4-42FB-4C83-8581-B2FCC1D9B1AC}"/>
              </a:ext>
            </a:extLst>
          </p:cNvPr>
          <p:cNvSpPr/>
          <p:nvPr/>
        </p:nvSpPr>
        <p:spPr>
          <a:xfrm>
            <a:off x="4169108" y="455111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buys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35B27AEF-6BDE-4628-8718-2E28E2523696}"/>
              </a:ext>
            </a:extLst>
          </p:cNvPr>
          <p:cNvPicPr/>
          <p:nvPr/>
        </p:nvPicPr>
        <p:blipFill>
          <a:blip r:embed="rId5"/>
          <a:stretch/>
        </p:blipFill>
        <p:spPr>
          <a:xfrm>
            <a:off x="3661883" y="4532175"/>
            <a:ext cx="551885" cy="497357"/>
          </a:xfrm>
          <a:prstGeom prst="rect">
            <a:avLst/>
          </a:prstGeom>
          <a:ln>
            <a:noFill/>
          </a:ln>
        </p:spPr>
      </p:pic>
      <p:sp>
        <p:nvSpPr>
          <p:cNvPr id="39" name="Rectangle 38">
            <a:extLst>
              <a:ext uri="{FF2B5EF4-FFF2-40B4-BE49-F238E27FC236}">
                <a16:creationId xmlns:a16="http://schemas.microsoft.com/office/drawing/2014/main" id="{DF616C55-256F-4E22-A03D-D9A247B27392}"/>
              </a:ext>
            </a:extLst>
          </p:cNvPr>
          <p:cNvSpPr/>
          <p:nvPr/>
        </p:nvSpPr>
        <p:spPr>
          <a:xfrm>
            <a:off x="1428800" y="4545935"/>
            <a:ext cx="18638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il </a:t>
            </a:r>
            <a:r>
              <a:rPr lang="en-GB" sz="2800" b="1" spc="-1" dirty="0" err="1">
                <a:solidFill>
                  <a:srgbClr val="002060"/>
                </a:solidFill>
                <a:latin typeface="Century Gothic" panose="020B0502020202020204" pitchFamily="34" charset="0"/>
              </a:rPr>
              <a:t>achète</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0" name="CustomShape 5">
            <a:extLst>
              <a:ext uri="{FF2B5EF4-FFF2-40B4-BE49-F238E27FC236}">
                <a16:creationId xmlns:a16="http://schemas.microsoft.com/office/drawing/2014/main" id="{87B5110F-8ABB-4D47-8FD9-A7B686E11145}"/>
              </a:ext>
            </a:extLst>
          </p:cNvPr>
          <p:cNvSpPr/>
          <p:nvPr/>
        </p:nvSpPr>
        <p:spPr>
          <a:xfrm>
            <a:off x="4098141" y="57495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buys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DE56820E-13FF-4CFE-B880-B88ED81CBF24}"/>
              </a:ext>
            </a:extLst>
          </p:cNvPr>
          <p:cNvPicPr/>
          <p:nvPr/>
        </p:nvPicPr>
        <p:blipFill>
          <a:blip r:embed="rId5"/>
          <a:stretch/>
        </p:blipFill>
        <p:spPr>
          <a:xfrm>
            <a:off x="3590916" y="5730572"/>
            <a:ext cx="551885" cy="497357"/>
          </a:xfrm>
          <a:prstGeom prst="rect">
            <a:avLst/>
          </a:prstGeom>
          <a:ln>
            <a:noFill/>
          </a:ln>
        </p:spPr>
      </p:pic>
      <p:sp>
        <p:nvSpPr>
          <p:cNvPr id="42" name="Rectangle 41">
            <a:extLst>
              <a:ext uri="{FF2B5EF4-FFF2-40B4-BE49-F238E27FC236}">
                <a16:creationId xmlns:a16="http://schemas.microsoft.com/office/drawing/2014/main" id="{59C8EA35-FB11-47CB-990B-2F47331A75EA}"/>
              </a:ext>
            </a:extLst>
          </p:cNvPr>
          <p:cNvSpPr/>
          <p:nvPr/>
        </p:nvSpPr>
        <p:spPr>
          <a:xfrm>
            <a:off x="1357834" y="5744332"/>
            <a:ext cx="2307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elle</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achète</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3" name="Speech Bubble: Rectangle with Corners Rounded 42">
            <a:extLst>
              <a:ext uri="{FF2B5EF4-FFF2-40B4-BE49-F238E27FC236}">
                <a16:creationId xmlns:a16="http://schemas.microsoft.com/office/drawing/2014/main" id="{71401F6C-E0FC-4DB3-A300-837ED6E47524}"/>
              </a:ext>
            </a:extLst>
          </p:cNvPr>
          <p:cNvSpPr/>
          <p:nvPr/>
        </p:nvSpPr>
        <p:spPr>
          <a:xfrm>
            <a:off x="4658008" y="111743"/>
            <a:ext cx="2938545" cy="1331639"/>
          </a:xfrm>
          <a:prstGeom prst="wedgeRoundRectCallout">
            <a:avLst>
              <a:gd name="adj1" fmla="val -60024"/>
              <a:gd name="adj2" fmla="val 34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Note the </a:t>
            </a:r>
            <a:r>
              <a:rPr lang="en-GB" sz="2000" u="sng" dirty="0">
                <a:solidFill>
                  <a:schemeClr val="bg1"/>
                </a:solidFill>
                <a:latin typeface="Century Gothic" panose="020B0502020202020204" pitchFamily="34" charset="0"/>
              </a:rPr>
              <a:t>accents</a:t>
            </a:r>
            <a:r>
              <a:rPr lang="en-GB" sz="2000" dirty="0">
                <a:solidFill>
                  <a:schemeClr val="bg1"/>
                </a:solidFill>
                <a:latin typeface="Century Gothic" panose="020B0502020202020204" pitchFamily="34" charset="0"/>
              </a:rPr>
              <a:t> ! You have learnt another verb like this: </a:t>
            </a:r>
            <a:r>
              <a:rPr lang="en-GB" sz="2000" b="1" dirty="0" err="1">
                <a:solidFill>
                  <a:schemeClr val="bg1"/>
                </a:solidFill>
                <a:latin typeface="Century Gothic" panose="020B0502020202020204" pitchFamily="34" charset="0"/>
              </a:rPr>
              <a:t>répéter</a:t>
            </a:r>
            <a:r>
              <a:rPr lang="en-GB" sz="2000" dirty="0">
                <a:solidFill>
                  <a:schemeClr val="bg1"/>
                </a:solidFill>
                <a:latin typeface="Century Gothic" panose="020B0502020202020204" pitchFamily="34" charset="0"/>
              </a:rPr>
              <a:t>.</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Oval 9">
            <a:extLst>
              <a:ext uri="{FF2B5EF4-FFF2-40B4-BE49-F238E27FC236}">
                <a16:creationId xmlns:a16="http://schemas.microsoft.com/office/drawing/2014/main" id="{3A21A9C2-3B60-4390-9BAE-182D56DA9225}"/>
              </a:ext>
            </a:extLst>
          </p:cNvPr>
          <p:cNvSpPr/>
          <p:nvPr/>
        </p:nvSpPr>
        <p:spPr>
          <a:xfrm>
            <a:off x="2233247" y="1851536"/>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DCA78138-EED6-4682-B6AE-AF5DEC787A3B}"/>
              </a:ext>
            </a:extLst>
          </p:cNvPr>
          <p:cNvSpPr/>
          <p:nvPr/>
        </p:nvSpPr>
        <p:spPr>
          <a:xfrm>
            <a:off x="2529483" y="3080144"/>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6C389980-3D2C-4766-B35E-C0811CAE0DF2}"/>
              </a:ext>
            </a:extLst>
          </p:cNvPr>
          <p:cNvSpPr/>
          <p:nvPr/>
        </p:nvSpPr>
        <p:spPr>
          <a:xfrm>
            <a:off x="2448631" y="4594298"/>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1B51239-84E3-49BF-8901-9F48A9A6980A}"/>
              </a:ext>
            </a:extLst>
          </p:cNvPr>
          <p:cNvSpPr/>
          <p:nvPr/>
        </p:nvSpPr>
        <p:spPr>
          <a:xfrm>
            <a:off x="2827511" y="5799476"/>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stomShape 3">
            <a:extLst>
              <a:ext uri="{FF2B5EF4-FFF2-40B4-BE49-F238E27FC236}">
                <a16:creationId xmlns:a16="http://schemas.microsoft.com/office/drawing/2014/main" id="{BDA992E7-8F33-438F-810F-AE3DE495BCA0}"/>
              </a:ext>
            </a:extLst>
          </p:cNvPr>
          <p:cNvSpPr/>
          <p:nvPr/>
        </p:nvSpPr>
        <p:spPr>
          <a:xfrm>
            <a:off x="7648644" y="901546"/>
            <a:ext cx="44619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Boire</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means ‘to drink’:</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9" name="CustomShape 5">
            <a:extLst>
              <a:ext uri="{FF2B5EF4-FFF2-40B4-BE49-F238E27FC236}">
                <a16:creationId xmlns:a16="http://schemas.microsoft.com/office/drawing/2014/main" id="{FF247EA7-B5C2-4808-8276-AB6F4858859D}"/>
              </a:ext>
            </a:extLst>
          </p:cNvPr>
          <p:cNvSpPr/>
          <p:nvPr/>
        </p:nvSpPr>
        <p:spPr>
          <a:xfrm>
            <a:off x="8240272" y="184662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drink</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1" name="Google Shape;183;p8">
            <a:extLst>
              <a:ext uri="{FF2B5EF4-FFF2-40B4-BE49-F238E27FC236}">
                <a16:creationId xmlns:a16="http://schemas.microsoft.com/office/drawing/2014/main" id="{AAF1E298-EA9B-4138-8786-37AA045E0554}"/>
              </a:ext>
            </a:extLst>
          </p:cNvPr>
          <p:cNvPicPr/>
          <p:nvPr/>
        </p:nvPicPr>
        <p:blipFill>
          <a:blip r:embed="rId5"/>
          <a:stretch/>
        </p:blipFill>
        <p:spPr>
          <a:xfrm>
            <a:off x="7733047" y="1827685"/>
            <a:ext cx="551885" cy="497357"/>
          </a:xfrm>
          <a:prstGeom prst="rect">
            <a:avLst/>
          </a:prstGeom>
          <a:ln>
            <a:noFill/>
          </a:ln>
        </p:spPr>
      </p:pic>
      <p:sp>
        <p:nvSpPr>
          <p:cNvPr id="52" name="Rectangle 51">
            <a:extLst>
              <a:ext uri="{FF2B5EF4-FFF2-40B4-BE49-F238E27FC236}">
                <a16:creationId xmlns:a16="http://schemas.microsoft.com/office/drawing/2014/main" id="{9EE87790-FD98-44E8-9233-3DE96E3CC1B1}"/>
              </a:ext>
            </a:extLst>
          </p:cNvPr>
          <p:cNvSpPr/>
          <p:nvPr/>
        </p:nvSpPr>
        <p:spPr>
          <a:xfrm>
            <a:off x="6002941" y="1824946"/>
            <a:ext cx="16646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je </a:t>
            </a:r>
            <a:r>
              <a:rPr lang="en-GB" sz="2800" b="1" spc="-1" dirty="0" err="1">
                <a:solidFill>
                  <a:srgbClr val="002060"/>
                </a:solidFill>
                <a:latin typeface="Century Gothic" panose="020B0502020202020204" pitchFamily="34" charset="0"/>
              </a:rPr>
              <a:t>bois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6" name="CustomShape 5">
            <a:extLst>
              <a:ext uri="{FF2B5EF4-FFF2-40B4-BE49-F238E27FC236}">
                <a16:creationId xmlns:a16="http://schemas.microsoft.com/office/drawing/2014/main" id="{57241880-A0B8-4FB2-A6D7-A7CAC8234B7F}"/>
              </a:ext>
            </a:extLst>
          </p:cNvPr>
          <p:cNvSpPr/>
          <p:nvPr/>
        </p:nvSpPr>
        <p:spPr>
          <a:xfrm>
            <a:off x="8314942" y="3060214"/>
            <a:ext cx="24608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drink</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DB6E637-5023-45B5-B589-D3867D198487}"/>
              </a:ext>
            </a:extLst>
          </p:cNvPr>
          <p:cNvPicPr/>
          <p:nvPr/>
        </p:nvPicPr>
        <p:blipFill>
          <a:blip r:embed="rId5"/>
          <a:stretch/>
        </p:blipFill>
        <p:spPr>
          <a:xfrm>
            <a:off x="7807718" y="3041274"/>
            <a:ext cx="551885" cy="497357"/>
          </a:xfrm>
          <a:prstGeom prst="rect">
            <a:avLst/>
          </a:prstGeom>
          <a:ln>
            <a:noFill/>
          </a:ln>
        </p:spPr>
      </p:pic>
      <p:sp>
        <p:nvSpPr>
          <p:cNvPr id="58" name="Rectangle 57">
            <a:extLst>
              <a:ext uri="{FF2B5EF4-FFF2-40B4-BE49-F238E27FC236}">
                <a16:creationId xmlns:a16="http://schemas.microsoft.com/office/drawing/2014/main" id="{F8511194-D851-43F7-9FB1-C4C926B9F5E1}"/>
              </a:ext>
            </a:extLst>
          </p:cNvPr>
          <p:cNvSpPr/>
          <p:nvPr/>
        </p:nvSpPr>
        <p:spPr>
          <a:xfrm>
            <a:off x="6077611" y="3038535"/>
            <a:ext cx="21584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tu</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bois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9" name="CustomShape 5">
            <a:extLst>
              <a:ext uri="{FF2B5EF4-FFF2-40B4-BE49-F238E27FC236}">
                <a16:creationId xmlns:a16="http://schemas.microsoft.com/office/drawing/2014/main" id="{3685A325-32E0-4F8D-9B82-B02FF6FB06A4}"/>
              </a:ext>
            </a:extLst>
          </p:cNvPr>
          <p:cNvSpPr/>
          <p:nvPr/>
        </p:nvSpPr>
        <p:spPr>
          <a:xfrm>
            <a:off x="8345860" y="4580152"/>
            <a:ext cx="23438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drinks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B0173252-FE75-4C57-A6CA-770D3CEFF4C7}"/>
              </a:ext>
            </a:extLst>
          </p:cNvPr>
          <p:cNvPicPr/>
          <p:nvPr/>
        </p:nvPicPr>
        <p:blipFill>
          <a:blip r:embed="rId5"/>
          <a:stretch/>
        </p:blipFill>
        <p:spPr>
          <a:xfrm>
            <a:off x="7838636" y="4561212"/>
            <a:ext cx="551885" cy="497357"/>
          </a:xfrm>
          <a:prstGeom prst="rect">
            <a:avLst/>
          </a:prstGeom>
          <a:ln>
            <a:noFill/>
          </a:ln>
        </p:spPr>
      </p:pic>
      <p:sp>
        <p:nvSpPr>
          <p:cNvPr id="61" name="Rectangle 60">
            <a:extLst>
              <a:ext uri="{FF2B5EF4-FFF2-40B4-BE49-F238E27FC236}">
                <a16:creationId xmlns:a16="http://schemas.microsoft.com/office/drawing/2014/main" id="{F091D5A8-DD37-4F3C-86D6-A6269EDC17CE}"/>
              </a:ext>
            </a:extLst>
          </p:cNvPr>
          <p:cNvSpPr/>
          <p:nvPr/>
        </p:nvSpPr>
        <p:spPr>
          <a:xfrm>
            <a:off x="6136985" y="4540755"/>
            <a:ext cx="18638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il </a:t>
            </a:r>
            <a:r>
              <a:rPr lang="en-GB" sz="2800" b="1" spc="-1" dirty="0" err="1">
                <a:solidFill>
                  <a:srgbClr val="002060"/>
                </a:solidFill>
                <a:latin typeface="Century Gothic" panose="020B0502020202020204" pitchFamily="34" charset="0"/>
              </a:rPr>
              <a:t>boit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2" name="CustomShape 5">
            <a:extLst>
              <a:ext uri="{FF2B5EF4-FFF2-40B4-BE49-F238E27FC236}">
                <a16:creationId xmlns:a16="http://schemas.microsoft.com/office/drawing/2014/main" id="{14905B66-CF87-4041-B677-5D0E9DD6C53E}"/>
              </a:ext>
            </a:extLst>
          </p:cNvPr>
          <p:cNvSpPr/>
          <p:nvPr/>
        </p:nvSpPr>
        <p:spPr>
          <a:xfrm>
            <a:off x="8274894" y="5778549"/>
            <a:ext cx="23408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drinks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43B5076A-00C7-4A75-8C9C-2AC7E335B3BB}"/>
              </a:ext>
            </a:extLst>
          </p:cNvPr>
          <p:cNvPicPr/>
          <p:nvPr/>
        </p:nvPicPr>
        <p:blipFill>
          <a:blip r:embed="rId5"/>
          <a:stretch/>
        </p:blipFill>
        <p:spPr>
          <a:xfrm>
            <a:off x="7767669" y="5759609"/>
            <a:ext cx="551885" cy="497357"/>
          </a:xfrm>
          <a:prstGeom prst="rect">
            <a:avLst/>
          </a:prstGeom>
          <a:ln>
            <a:noFill/>
          </a:ln>
        </p:spPr>
      </p:pic>
      <p:sp>
        <p:nvSpPr>
          <p:cNvPr id="64" name="Rectangle 63">
            <a:extLst>
              <a:ext uri="{FF2B5EF4-FFF2-40B4-BE49-F238E27FC236}">
                <a16:creationId xmlns:a16="http://schemas.microsoft.com/office/drawing/2014/main" id="{9FFD31FA-3D68-4F9F-89F5-D5F143496D4B}"/>
              </a:ext>
            </a:extLst>
          </p:cNvPr>
          <p:cNvSpPr/>
          <p:nvPr/>
        </p:nvSpPr>
        <p:spPr>
          <a:xfrm>
            <a:off x="6066019" y="5739152"/>
            <a:ext cx="2307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elle</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boit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9" name="Oval 68">
            <a:extLst>
              <a:ext uri="{FF2B5EF4-FFF2-40B4-BE49-F238E27FC236}">
                <a16:creationId xmlns:a16="http://schemas.microsoft.com/office/drawing/2014/main" id="{A933A3F3-C037-4590-BF29-F6AC1F50974A}"/>
              </a:ext>
            </a:extLst>
          </p:cNvPr>
          <p:cNvSpPr/>
          <p:nvPr/>
        </p:nvSpPr>
        <p:spPr>
          <a:xfrm>
            <a:off x="7042516" y="1850809"/>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14FA873E-9B6C-4352-A1E2-5DFA6B4DBD44}"/>
              </a:ext>
            </a:extLst>
          </p:cNvPr>
          <p:cNvSpPr/>
          <p:nvPr/>
        </p:nvSpPr>
        <p:spPr>
          <a:xfrm>
            <a:off x="7144979" y="3078158"/>
            <a:ext cx="263769" cy="49735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peech Bubble: Rectangle with Corners Rounded 70">
            <a:extLst>
              <a:ext uri="{FF2B5EF4-FFF2-40B4-BE49-F238E27FC236}">
                <a16:creationId xmlns:a16="http://schemas.microsoft.com/office/drawing/2014/main" id="{754A9662-673E-4D88-B27D-A0FB81BB6E31}"/>
              </a:ext>
            </a:extLst>
          </p:cNvPr>
          <p:cNvSpPr/>
          <p:nvPr/>
        </p:nvSpPr>
        <p:spPr>
          <a:xfrm>
            <a:off x="9505342" y="1458983"/>
            <a:ext cx="2605242" cy="1331639"/>
          </a:xfrm>
          <a:prstGeom prst="wedgeRoundRectCallout">
            <a:avLst>
              <a:gd name="adj1" fmla="val 22322"/>
              <a:gd name="adj2" fmla="val 752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The ‘je’ and the ‘</a:t>
            </a:r>
            <a:r>
              <a:rPr lang="en-GB" sz="2000" dirty="0" err="1">
                <a:solidFill>
                  <a:schemeClr val="bg1"/>
                </a:solidFill>
                <a:latin typeface="Century Gothic" panose="020B0502020202020204" pitchFamily="34" charset="0"/>
              </a:rPr>
              <a:t>tu</a:t>
            </a:r>
            <a:r>
              <a:rPr lang="en-GB" sz="2000" dirty="0">
                <a:solidFill>
                  <a:schemeClr val="bg1"/>
                </a:solidFill>
                <a:latin typeface="Century Gothic" panose="020B0502020202020204" pitchFamily="34" charset="0"/>
              </a:rPr>
              <a:t>’ forms are the same. </a:t>
            </a:r>
            <a:r>
              <a:rPr lang="en-GB" sz="2000" b="1" dirty="0">
                <a:solidFill>
                  <a:schemeClr val="bg1"/>
                </a:solidFill>
                <a:latin typeface="Century Gothic" panose="020B0502020202020204" pitchFamily="34" charset="0"/>
              </a:rPr>
              <a:t>Faire</a:t>
            </a:r>
            <a:r>
              <a:rPr lang="en-GB" sz="2000" dirty="0">
                <a:solidFill>
                  <a:schemeClr val="bg1"/>
                </a:solidFill>
                <a:latin typeface="Century Gothic" panose="020B0502020202020204" pitchFamily="34" charset="0"/>
              </a:rPr>
              <a:t> is also like this.</a:t>
            </a:r>
            <a:endParaRPr kumimoji="0" lang="en-GB" i="0" u="sng"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6" presetClass="entr" presetSubtype="32"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out)">
                                      <p:cBhvr>
                                        <p:cTn id="61" dur="2000"/>
                                        <p:tgtEl>
                                          <p:spTgt spid="10"/>
                                        </p:tgtEl>
                                      </p:cBhvr>
                                    </p:animEffect>
                                  </p:childTnLst>
                                </p:cTn>
                              </p:par>
                              <p:par>
                                <p:cTn id="62" presetID="6" presetClass="entr" presetSubtype="32"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circle(out)">
                                      <p:cBhvr>
                                        <p:cTn id="64" dur="2000"/>
                                        <p:tgtEl>
                                          <p:spTgt spid="45"/>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circle(out)">
                                      <p:cBhvr>
                                        <p:cTn id="67" dur="2000"/>
                                        <p:tgtEl>
                                          <p:spTgt spid="46"/>
                                        </p:tgtEl>
                                      </p:cBhvr>
                                    </p:animEffect>
                                  </p:childTnLst>
                                </p:cTn>
                              </p:par>
                              <p:par>
                                <p:cTn id="68" presetID="6" presetClass="entr" presetSubtype="32"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circle(out)">
                                      <p:cBhvr>
                                        <p:cTn id="70" dur="20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1"/>
                                        </p:tgtEl>
                                        <p:attrNameLst>
                                          <p:attrName>style.visibility</p:attrName>
                                        </p:attrNameLst>
                                      </p:cBhvr>
                                      <p:to>
                                        <p:strVal val="visible"/>
                                      </p:to>
                                    </p:set>
                                  </p:childTnLst>
                                </p:cTn>
                              </p:par>
                              <p:par>
                                <p:cTn id="119" presetID="6" presetClass="entr" presetSubtype="32" fill="hold" grpId="0" nodeType="withEffect">
                                  <p:stCondLst>
                                    <p:cond delay="0"/>
                                  </p:stCondLst>
                                  <p:childTnLst>
                                    <p:set>
                                      <p:cBhvr>
                                        <p:cTn id="120" dur="1" fill="hold">
                                          <p:stCondLst>
                                            <p:cond delay="0"/>
                                          </p:stCondLst>
                                        </p:cTn>
                                        <p:tgtEl>
                                          <p:spTgt spid="69"/>
                                        </p:tgtEl>
                                        <p:attrNameLst>
                                          <p:attrName>style.visibility</p:attrName>
                                        </p:attrNameLst>
                                      </p:cBhvr>
                                      <p:to>
                                        <p:strVal val="visible"/>
                                      </p:to>
                                    </p:set>
                                    <p:animEffect transition="in" filter="circle(out)">
                                      <p:cBhvr>
                                        <p:cTn id="121" dur="2000"/>
                                        <p:tgtEl>
                                          <p:spTgt spid="69"/>
                                        </p:tgtEl>
                                      </p:cBhvr>
                                    </p:animEffect>
                                  </p:childTnLst>
                                </p:cTn>
                              </p:par>
                              <p:par>
                                <p:cTn id="122" presetID="6" presetClass="entr" presetSubtype="32" fill="hold" grpId="0" nodeType="with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circle(out)">
                                      <p:cBhvr>
                                        <p:cTn id="12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9" grpId="0"/>
      <p:bldP spid="42" grpId="0"/>
      <p:bldP spid="43" grpId="0" animBg="1"/>
      <p:bldP spid="10" grpId="0" animBg="1"/>
      <p:bldP spid="45" grpId="0" animBg="1"/>
      <p:bldP spid="46" grpId="0" animBg="1"/>
      <p:bldP spid="47" grpId="0" animBg="1"/>
      <p:bldP spid="52" grpId="0"/>
      <p:bldP spid="58" grpId="0"/>
      <p:bldP spid="61" grpId="0"/>
      <p:bldP spid="64" grpId="0"/>
      <p:bldP spid="69" grpId="0" animBg="1"/>
      <p:bldP spid="70"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ECAE2302-D0AE-4853-821F-2B5593F08B3E}"/>
              </a:ext>
            </a:extLst>
          </p:cNvPr>
          <p:cNvGraphicFramePr>
            <a:graphicFrameLocks noGrp="1"/>
          </p:cNvGraphicFramePr>
          <p:nvPr>
            <p:extLst>
              <p:ext uri="{D42A27DB-BD31-4B8C-83A1-F6EECF244321}">
                <p14:modId xmlns:p14="http://schemas.microsoft.com/office/powerpoint/2010/main" val="1118537102"/>
              </p:ext>
            </p:extLst>
          </p:nvPr>
        </p:nvGraphicFramePr>
        <p:xfrm>
          <a:off x="300197" y="1458195"/>
          <a:ext cx="10788804" cy="5240346"/>
        </p:xfrm>
        <a:graphic>
          <a:graphicData uri="http://schemas.openxmlformats.org/drawingml/2006/table">
            <a:tbl>
              <a:tblPr firstRow="1" bandRow="1">
                <a:tableStyleId>{5940675A-B579-460E-94D1-54222C63F5DA}</a:tableStyleId>
              </a:tblPr>
              <a:tblGrid>
                <a:gridCol w="725842">
                  <a:extLst>
                    <a:ext uri="{9D8B030D-6E8A-4147-A177-3AD203B41FA5}">
                      <a16:colId xmlns:a16="http://schemas.microsoft.com/office/drawing/2014/main" val="631620830"/>
                    </a:ext>
                  </a:extLst>
                </a:gridCol>
                <a:gridCol w="6279606">
                  <a:extLst>
                    <a:ext uri="{9D8B030D-6E8A-4147-A177-3AD203B41FA5}">
                      <a16:colId xmlns:a16="http://schemas.microsoft.com/office/drawing/2014/main" val="3203117186"/>
                    </a:ext>
                  </a:extLst>
                </a:gridCol>
                <a:gridCol w="1299229">
                  <a:extLst>
                    <a:ext uri="{9D8B030D-6E8A-4147-A177-3AD203B41FA5}">
                      <a16:colId xmlns:a16="http://schemas.microsoft.com/office/drawing/2014/main" val="1169906587"/>
                    </a:ext>
                  </a:extLst>
                </a:gridCol>
                <a:gridCol w="1299229">
                  <a:extLst>
                    <a:ext uri="{9D8B030D-6E8A-4147-A177-3AD203B41FA5}">
                      <a16:colId xmlns:a16="http://schemas.microsoft.com/office/drawing/2014/main" val="1263708364"/>
                    </a:ext>
                  </a:extLst>
                </a:gridCol>
                <a:gridCol w="1184898">
                  <a:extLst>
                    <a:ext uri="{9D8B030D-6E8A-4147-A177-3AD203B41FA5}">
                      <a16:colId xmlns:a16="http://schemas.microsoft.com/office/drawing/2014/main" val="363626092"/>
                    </a:ext>
                  </a:extLst>
                </a:gridCol>
              </a:tblGrid>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Adèle (I)</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Hervé</a:t>
                      </a:r>
                      <a:r>
                        <a:rPr lang="en-GB" sz="2400" b="1" dirty="0">
                          <a:solidFill>
                            <a:srgbClr val="002060"/>
                          </a:solidFill>
                          <a:latin typeface="Century Gothic" panose="020B0502020202020204" pitchFamily="34" charset="0"/>
                        </a:rPr>
                        <a:t> (he)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88148995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Il     fait les courses.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14652662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j’/il  </a:t>
                      </a:r>
                      <a:r>
                        <a:rPr lang="en-GB" sz="2400" b="1" dirty="0" err="1">
                          <a:solidFill>
                            <a:srgbClr val="002060"/>
                          </a:solidFill>
                          <a:latin typeface="Century Gothic" panose="020B0502020202020204" pitchFamily="34" charset="0"/>
                        </a:rPr>
                        <a:t>achète</a:t>
                      </a:r>
                      <a:r>
                        <a:rPr lang="en-GB" sz="2400" b="1" dirty="0">
                          <a:solidFill>
                            <a:srgbClr val="002060"/>
                          </a:solidFill>
                          <a:latin typeface="Century Gothic" panose="020B0502020202020204" pitchFamily="34" charset="0"/>
                        </a:rPr>
                        <a:t> de la glace. </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261449049"/>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 Je    </a:t>
                      </a:r>
                      <a:r>
                        <a:rPr lang="en-GB" sz="2400" b="1" dirty="0" err="1">
                          <a:solidFill>
                            <a:srgbClr val="002060"/>
                          </a:solidFill>
                          <a:latin typeface="Century Gothic" panose="020B0502020202020204" pitchFamily="34" charset="0"/>
                        </a:rPr>
                        <a:t>bois</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l’eau</a:t>
                      </a:r>
                      <a:r>
                        <a:rPr lang="en-GB" sz="2400" b="1" dirty="0">
                          <a:solidFill>
                            <a:srgbClr val="002060"/>
                          </a:solidFill>
                          <a:latin typeface="Century Gothic" panose="020B0502020202020204" pitchFamily="34" charset="0"/>
                        </a:rPr>
                        <a: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2445081531"/>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Je/il </a:t>
                      </a:r>
                      <a:r>
                        <a:rPr lang="en-GB" sz="2400" b="1" dirty="0" err="1">
                          <a:solidFill>
                            <a:srgbClr val="002060"/>
                          </a:solidFill>
                          <a:latin typeface="Century Gothic" panose="020B0502020202020204" pitchFamily="34" charset="0"/>
                        </a:rPr>
                        <a:t>prépare</a:t>
                      </a:r>
                      <a:r>
                        <a:rPr lang="en-GB" sz="2400" b="1" dirty="0">
                          <a:solidFill>
                            <a:srgbClr val="002060"/>
                          </a:solidFill>
                          <a:latin typeface="Century Gothic" panose="020B0502020202020204" pitchFamily="34" charset="0"/>
                        </a:rPr>
                        <a:t> un gâteau.</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555674262"/>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Il     </a:t>
                      </a:r>
                      <a:r>
                        <a:rPr lang="en-GB" sz="2400" b="1" dirty="0" err="1">
                          <a:solidFill>
                            <a:srgbClr val="002060"/>
                          </a:solidFill>
                          <a:latin typeface="Century Gothic" panose="020B0502020202020204" pitchFamily="34" charset="0"/>
                        </a:rPr>
                        <a:t>boit</a:t>
                      </a:r>
                      <a:r>
                        <a:rPr lang="en-GB" sz="2400" b="1" dirty="0">
                          <a:solidFill>
                            <a:srgbClr val="002060"/>
                          </a:solidFill>
                          <a:latin typeface="Century Gothic" panose="020B0502020202020204" pitchFamily="34" charset="0"/>
                        </a:rPr>
                        <a:t> du café.</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535998767"/>
                  </a:ext>
                </a:extLst>
              </a:tr>
              <a:tr h="736231">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l"/>
                      <a:r>
                        <a:rPr lang="en-GB" sz="2400" b="1" dirty="0">
                          <a:solidFill>
                            <a:srgbClr val="002060"/>
                          </a:solidFill>
                          <a:latin typeface="Century Gothic" panose="020B0502020202020204" pitchFamily="34" charset="0"/>
                        </a:rPr>
                        <a:t> Je/Il mange du pain.</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072243966"/>
                  </a:ext>
                </a:extLst>
              </a:tr>
            </a:tbl>
          </a:graphicData>
        </a:graphic>
      </p:graphicFrame>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A2677ED1-E9CB-4BCC-ADF0-B055D96390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13" y="34805"/>
            <a:ext cx="914400" cy="914400"/>
          </a:xfrm>
          <a:prstGeom prst="rect">
            <a:avLst/>
          </a:prstGeom>
        </p:spPr>
      </p:pic>
      <p:sp>
        <p:nvSpPr>
          <p:cNvPr id="9" name="Speech Bubble: Rectangle with Corners Rounded 8">
            <a:extLst>
              <a:ext uri="{FF2B5EF4-FFF2-40B4-BE49-F238E27FC236}">
                <a16:creationId xmlns:a16="http://schemas.microsoft.com/office/drawing/2014/main" id="{6E8A0403-B72C-4D8A-9D24-4A7247426938}"/>
              </a:ext>
            </a:extLst>
          </p:cNvPr>
          <p:cNvSpPr/>
          <p:nvPr/>
        </p:nvSpPr>
        <p:spPr>
          <a:xfrm>
            <a:off x="1032676" y="235186"/>
            <a:ext cx="9967141" cy="971866"/>
          </a:xfrm>
          <a:prstGeom prst="wedgeRoundRectCallout">
            <a:avLst>
              <a:gd name="adj1" fmla="val -53515"/>
              <a:gd name="adj2" fmla="val -28179"/>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B8A264C1-9EE4-4374-87B2-7AA74FA28B25}"/>
              </a:ext>
            </a:extLst>
          </p:cNvPr>
          <p:cNvSpPr/>
          <p:nvPr/>
        </p:nvSpPr>
        <p:spPr>
          <a:xfrm>
            <a:off x="1192183" y="357846"/>
            <a:ext cx="10309392" cy="640536"/>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 les messages.  C’est Adèle (je)</a:t>
            </a:r>
            <a:r>
              <a:rPr kumimoji="0" lang="fr-FR"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ou Hervé (il) ?</a:t>
            </a:r>
          </a:p>
          <a:p>
            <a:pPr>
              <a:defRPr/>
            </a:pPr>
            <a:r>
              <a:rPr lang="fr-FR" sz="2400" b="1" dirty="0">
                <a:solidFill>
                  <a:srgbClr val="002060"/>
                </a:solidFill>
                <a:latin typeface="Century Gothic" panose="020B0502020202020204" pitchFamily="34" charset="0"/>
                <a:cs typeface="Arial"/>
                <a:sym typeface="Arial"/>
              </a:rPr>
              <a:t>Ou c’est impossible de savoir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Google Shape;608;p10">
            <a:extLst>
              <a:ext uri="{FF2B5EF4-FFF2-40B4-BE49-F238E27FC236}">
                <a16:creationId xmlns:a16="http://schemas.microsoft.com/office/drawing/2014/main" id="{98BDB437-0011-4E5D-977F-9DEF284B172D}"/>
              </a:ext>
            </a:extLst>
          </p:cNvPr>
          <p:cNvSpPr/>
          <p:nvPr/>
        </p:nvSpPr>
        <p:spPr>
          <a:xfrm>
            <a:off x="413927" y="2381257"/>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prstClr val="white"/>
              </a:solidFill>
              <a:effectLst/>
              <a:uLnTx/>
              <a:uFillTx/>
              <a:latin typeface="Arial"/>
            </a:endParaRPr>
          </a:p>
        </p:txBody>
      </p:sp>
      <p:sp>
        <p:nvSpPr>
          <p:cNvPr id="56" name="Google Shape;608;p10">
            <a:extLst>
              <a:ext uri="{FF2B5EF4-FFF2-40B4-BE49-F238E27FC236}">
                <a16:creationId xmlns:a16="http://schemas.microsoft.com/office/drawing/2014/main" id="{E37ABEC0-3BDC-462D-B422-394BD3908AD0}"/>
              </a:ext>
            </a:extLst>
          </p:cNvPr>
          <p:cNvSpPr/>
          <p:nvPr/>
        </p:nvSpPr>
        <p:spPr>
          <a:xfrm>
            <a:off x="435265" y="3072888"/>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white"/>
              </a:solidFill>
              <a:effectLst/>
              <a:uLnTx/>
              <a:uFillTx/>
              <a:latin typeface="Arial"/>
            </a:endParaRPr>
          </a:p>
        </p:txBody>
      </p:sp>
      <p:sp>
        <p:nvSpPr>
          <p:cNvPr id="57" name="Google Shape;608;p10">
            <a:extLst>
              <a:ext uri="{FF2B5EF4-FFF2-40B4-BE49-F238E27FC236}">
                <a16:creationId xmlns:a16="http://schemas.microsoft.com/office/drawing/2014/main" id="{7B8B8872-71E9-4856-BA85-66120C0E8358}"/>
              </a:ext>
            </a:extLst>
          </p:cNvPr>
          <p:cNvSpPr/>
          <p:nvPr/>
        </p:nvSpPr>
        <p:spPr>
          <a:xfrm>
            <a:off x="435265" y="3799243"/>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white"/>
              </a:solidFill>
              <a:effectLst/>
              <a:uLnTx/>
              <a:uFillTx/>
              <a:latin typeface="Arial"/>
            </a:endParaRPr>
          </a:p>
        </p:txBody>
      </p:sp>
      <p:sp>
        <p:nvSpPr>
          <p:cNvPr id="58" name="Google Shape;608;p10">
            <a:extLst>
              <a:ext uri="{FF2B5EF4-FFF2-40B4-BE49-F238E27FC236}">
                <a16:creationId xmlns:a16="http://schemas.microsoft.com/office/drawing/2014/main" id="{28B591FF-AA7D-4503-A175-04E46F573073}"/>
              </a:ext>
            </a:extLst>
          </p:cNvPr>
          <p:cNvSpPr/>
          <p:nvPr/>
        </p:nvSpPr>
        <p:spPr>
          <a:xfrm>
            <a:off x="435265" y="4556775"/>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white"/>
              </a:solidFill>
              <a:effectLst/>
              <a:uLnTx/>
              <a:uFillTx/>
              <a:latin typeface="Arial"/>
            </a:endParaRPr>
          </a:p>
        </p:txBody>
      </p:sp>
      <p:sp>
        <p:nvSpPr>
          <p:cNvPr id="59" name="Google Shape;608;p10">
            <a:extLst>
              <a:ext uri="{FF2B5EF4-FFF2-40B4-BE49-F238E27FC236}">
                <a16:creationId xmlns:a16="http://schemas.microsoft.com/office/drawing/2014/main" id="{C3B14D35-F4C0-4B45-92D1-D54DE8F7A188}"/>
              </a:ext>
            </a:extLst>
          </p:cNvPr>
          <p:cNvSpPr/>
          <p:nvPr/>
        </p:nvSpPr>
        <p:spPr>
          <a:xfrm>
            <a:off x="435265" y="5266471"/>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sym typeface="Century Gothic"/>
              </a:rPr>
              <a:t>5</a:t>
            </a:r>
            <a:endParaRPr kumimoji="0" sz="1800" b="0" i="0" u="none" strike="noStrike" kern="1200" cap="none" spc="0" normalizeH="0" baseline="0" noProof="0" dirty="0">
              <a:ln>
                <a:noFill/>
              </a:ln>
              <a:solidFill>
                <a:prstClr val="white"/>
              </a:solidFill>
              <a:effectLst/>
              <a:uLnTx/>
              <a:uFillTx/>
              <a:latin typeface="Arial"/>
            </a:endParaRPr>
          </a:p>
        </p:txBody>
      </p:sp>
      <p:sp>
        <p:nvSpPr>
          <p:cNvPr id="60" name="Google Shape;608;p10">
            <a:extLst>
              <a:ext uri="{FF2B5EF4-FFF2-40B4-BE49-F238E27FC236}">
                <a16:creationId xmlns:a16="http://schemas.microsoft.com/office/drawing/2014/main" id="{9975CBAB-083B-4950-9016-AE313D62ACB1}"/>
              </a:ext>
            </a:extLst>
          </p:cNvPr>
          <p:cNvSpPr/>
          <p:nvPr/>
        </p:nvSpPr>
        <p:spPr>
          <a:xfrm>
            <a:off x="435265" y="6054036"/>
            <a:ext cx="457200" cy="451796"/>
          </a:xfrm>
          <a:prstGeom prst="ellipse">
            <a:avLst/>
          </a:prstGeom>
          <a:solidFill>
            <a:srgbClr val="786EB1"/>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white"/>
              </a:solidFill>
              <a:effectLst/>
              <a:uLnTx/>
              <a:uFillTx/>
              <a:latin typeface="Arial"/>
            </a:endParaRPr>
          </a:p>
        </p:txBody>
      </p:sp>
      <p:sp>
        <p:nvSpPr>
          <p:cNvPr id="48" name="Cloud 47">
            <a:extLst>
              <a:ext uri="{FF2B5EF4-FFF2-40B4-BE49-F238E27FC236}">
                <a16:creationId xmlns:a16="http://schemas.microsoft.com/office/drawing/2014/main" id="{668FD362-E2D9-45CE-B0FC-618FDE179AEC}"/>
              </a:ext>
            </a:extLst>
          </p:cNvPr>
          <p:cNvSpPr/>
          <p:nvPr/>
        </p:nvSpPr>
        <p:spPr>
          <a:xfrm>
            <a:off x="1181467" y="3165206"/>
            <a:ext cx="681075"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A0E07535-E250-40F4-8C8C-A74B64FB72FE}"/>
              </a:ext>
            </a:extLst>
          </p:cNvPr>
          <p:cNvGrpSpPr/>
          <p:nvPr/>
        </p:nvGrpSpPr>
        <p:grpSpPr>
          <a:xfrm>
            <a:off x="9037785" y="-5780"/>
            <a:ext cx="2075418" cy="1214927"/>
            <a:chOff x="2933981" y="3093604"/>
            <a:chExt cx="3360169" cy="1847910"/>
          </a:xfrm>
        </p:grpSpPr>
        <p:pic>
          <p:nvPicPr>
            <p:cNvPr id="66" name="Picture 65" descr="A picture containing text&#10;&#10;Description automatically generated">
              <a:extLst>
                <a:ext uri="{FF2B5EF4-FFF2-40B4-BE49-F238E27FC236}">
                  <a16:creationId xmlns:a16="http://schemas.microsoft.com/office/drawing/2014/main" id="{E3D95A15-1221-4F92-8E1B-66E85C366499}"/>
                </a:ext>
              </a:extLst>
            </p:cNvPr>
            <p:cNvPicPr>
              <a:picLocks noChangeAspect="1"/>
            </p:cNvPicPr>
            <p:nvPr/>
          </p:nvPicPr>
          <p:blipFill rotWithShape="1">
            <a:blip r:embed="rId6">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70" name="Picture 69" descr="A cartoon of a person&#10;&#10;Description automatically generated with low confidence">
              <a:extLst>
                <a:ext uri="{FF2B5EF4-FFF2-40B4-BE49-F238E27FC236}">
                  <a16:creationId xmlns:a16="http://schemas.microsoft.com/office/drawing/2014/main" id="{C130C668-B13D-40B2-8530-20C597737D66}"/>
                </a:ext>
              </a:extLst>
            </p:cNvPr>
            <p:cNvPicPr>
              <a:picLocks noChangeAspect="1"/>
            </p:cNvPicPr>
            <p:nvPr/>
          </p:nvPicPr>
          <p:blipFill rotWithShape="1">
            <a:blip r:embed="rId7">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pic>
        <p:nvPicPr>
          <p:cNvPr id="71" name="Google Shape;243;p34">
            <a:extLst>
              <a:ext uri="{FF2B5EF4-FFF2-40B4-BE49-F238E27FC236}">
                <a16:creationId xmlns:a16="http://schemas.microsoft.com/office/drawing/2014/main" id="{C3042F16-0EE5-4488-849F-42434F2630D0}"/>
              </a:ext>
            </a:extLst>
          </p:cNvPr>
          <p:cNvPicPr/>
          <p:nvPr/>
        </p:nvPicPr>
        <p:blipFill>
          <a:blip r:embed="rId8"/>
          <a:stretch/>
        </p:blipFill>
        <p:spPr>
          <a:xfrm>
            <a:off x="9037785" y="2381257"/>
            <a:ext cx="539280" cy="539280"/>
          </a:xfrm>
          <a:prstGeom prst="rect">
            <a:avLst/>
          </a:prstGeom>
          <a:ln>
            <a:noFill/>
          </a:ln>
        </p:spPr>
      </p:pic>
      <p:pic>
        <p:nvPicPr>
          <p:cNvPr id="72" name="Google Shape;243;p34">
            <a:extLst>
              <a:ext uri="{FF2B5EF4-FFF2-40B4-BE49-F238E27FC236}">
                <a16:creationId xmlns:a16="http://schemas.microsoft.com/office/drawing/2014/main" id="{F3D4F219-5671-4040-9A07-FC6B4C3F2772}"/>
              </a:ext>
            </a:extLst>
          </p:cNvPr>
          <p:cNvPicPr/>
          <p:nvPr/>
        </p:nvPicPr>
        <p:blipFill>
          <a:blip r:embed="rId8"/>
          <a:stretch/>
        </p:blipFill>
        <p:spPr>
          <a:xfrm>
            <a:off x="10250183" y="3103126"/>
            <a:ext cx="539280" cy="539280"/>
          </a:xfrm>
          <a:prstGeom prst="rect">
            <a:avLst/>
          </a:prstGeom>
          <a:ln>
            <a:noFill/>
          </a:ln>
        </p:spPr>
      </p:pic>
      <p:pic>
        <p:nvPicPr>
          <p:cNvPr id="73" name="Google Shape;243;p34">
            <a:extLst>
              <a:ext uri="{FF2B5EF4-FFF2-40B4-BE49-F238E27FC236}">
                <a16:creationId xmlns:a16="http://schemas.microsoft.com/office/drawing/2014/main" id="{4CB5CE7F-0422-42E3-8EF5-147584022E30}"/>
              </a:ext>
            </a:extLst>
          </p:cNvPr>
          <p:cNvPicPr/>
          <p:nvPr/>
        </p:nvPicPr>
        <p:blipFill>
          <a:blip r:embed="rId8"/>
          <a:stretch/>
        </p:blipFill>
        <p:spPr>
          <a:xfrm>
            <a:off x="7694388" y="3863222"/>
            <a:ext cx="539280" cy="539280"/>
          </a:xfrm>
          <a:prstGeom prst="rect">
            <a:avLst/>
          </a:prstGeom>
          <a:ln>
            <a:noFill/>
          </a:ln>
        </p:spPr>
      </p:pic>
      <p:pic>
        <p:nvPicPr>
          <p:cNvPr id="74" name="Google Shape;243;p34">
            <a:extLst>
              <a:ext uri="{FF2B5EF4-FFF2-40B4-BE49-F238E27FC236}">
                <a16:creationId xmlns:a16="http://schemas.microsoft.com/office/drawing/2014/main" id="{85FDA6A2-BC7B-4FD4-BDC6-12DE4B71A3C4}"/>
              </a:ext>
            </a:extLst>
          </p:cNvPr>
          <p:cNvPicPr/>
          <p:nvPr/>
        </p:nvPicPr>
        <p:blipFill>
          <a:blip r:embed="rId8"/>
          <a:stretch/>
        </p:blipFill>
        <p:spPr>
          <a:xfrm>
            <a:off x="10250183" y="4610692"/>
            <a:ext cx="539280" cy="539280"/>
          </a:xfrm>
          <a:prstGeom prst="rect">
            <a:avLst/>
          </a:prstGeom>
          <a:ln>
            <a:noFill/>
          </a:ln>
        </p:spPr>
      </p:pic>
      <p:pic>
        <p:nvPicPr>
          <p:cNvPr id="75" name="Google Shape;243;p34">
            <a:extLst>
              <a:ext uri="{FF2B5EF4-FFF2-40B4-BE49-F238E27FC236}">
                <a16:creationId xmlns:a16="http://schemas.microsoft.com/office/drawing/2014/main" id="{04F4E90E-4A2F-4DD4-B342-1D43381B8512}"/>
              </a:ext>
            </a:extLst>
          </p:cNvPr>
          <p:cNvPicPr/>
          <p:nvPr/>
        </p:nvPicPr>
        <p:blipFill>
          <a:blip r:embed="rId8"/>
          <a:stretch/>
        </p:blipFill>
        <p:spPr>
          <a:xfrm>
            <a:off x="9037785" y="5399805"/>
            <a:ext cx="539280" cy="539280"/>
          </a:xfrm>
          <a:prstGeom prst="rect">
            <a:avLst/>
          </a:prstGeom>
          <a:ln>
            <a:noFill/>
          </a:ln>
        </p:spPr>
      </p:pic>
      <p:pic>
        <p:nvPicPr>
          <p:cNvPr id="76" name="Google Shape;243;p34">
            <a:extLst>
              <a:ext uri="{FF2B5EF4-FFF2-40B4-BE49-F238E27FC236}">
                <a16:creationId xmlns:a16="http://schemas.microsoft.com/office/drawing/2014/main" id="{8B6D7C89-BC3F-4C99-9F2E-92F60C9A600A}"/>
              </a:ext>
            </a:extLst>
          </p:cNvPr>
          <p:cNvPicPr/>
          <p:nvPr/>
        </p:nvPicPr>
        <p:blipFill>
          <a:blip r:embed="rId8"/>
          <a:stretch/>
        </p:blipFill>
        <p:spPr>
          <a:xfrm>
            <a:off x="10250183" y="6083534"/>
            <a:ext cx="539280" cy="539280"/>
          </a:xfrm>
          <a:prstGeom prst="rect">
            <a:avLst/>
          </a:prstGeom>
          <a:ln>
            <a:noFill/>
          </a:ln>
        </p:spPr>
      </p:pic>
      <p:sp>
        <p:nvSpPr>
          <p:cNvPr id="77" name="Cloud 76">
            <a:extLst>
              <a:ext uri="{FF2B5EF4-FFF2-40B4-BE49-F238E27FC236}">
                <a16:creationId xmlns:a16="http://schemas.microsoft.com/office/drawing/2014/main" id="{6A991609-B330-4EAB-8BDD-795F1BABBB8F}"/>
              </a:ext>
            </a:extLst>
          </p:cNvPr>
          <p:cNvSpPr/>
          <p:nvPr/>
        </p:nvSpPr>
        <p:spPr>
          <a:xfrm>
            <a:off x="1102999" y="2413425"/>
            <a:ext cx="715913" cy="507112"/>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loud 77">
            <a:extLst>
              <a:ext uri="{FF2B5EF4-FFF2-40B4-BE49-F238E27FC236}">
                <a16:creationId xmlns:a16="http://schemas.microsoft.com/office/drawing/2014/main" id="{5581FDC7-496B-42E5-B88F-E98DF6EA7104}"/>
              </a:ext>
            </a:extLst>
          </p:cNvPr>
          <p:cNvSpPr/>
          <p:nvPr/>
        </p:nvSpPr>
        <p:spPr>
          <a:xfrm>
            <a:off x="1146629" y="3879232"/>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Cloud 78">
            <a:extLst>
              <a:ext uri="{FF2B5EF4-FFF2-40B4-BE49-F238E27FC236}">
                <a16:creationId xmlns:a16="http://schemas.microsoft.com/office/drawing/2014/main" id="{54EB5322-59BA-439C-819F-0182B2F84FAF}"/>
              </a:ext>
            </a:extLst>
          </p:cNvPr>
          <p:cNvSpPr/>
          <p:nvPr/>
        </p:nvSpPr>
        <p:spPr>
          <a:xfrm>
            <a:off x="1181467" y="4631013"/>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loud 79">
            <a:extLst>
              <a:ext uri="{FF2B5EF4-FFF2-40B4-BE49-F238E27FC236}">
                <a16:creationId xmlns:a16="http://schemas.microsoft.com/office/drawing/2014/main" id="{E31B0430-E93D-47D4-9A08-2D0FECB16B40}"/>
              </a:ext>
            </a:extLst>
          </p:cNvPr>
          <p:cNvSpPr/>
          <p:nvPr/>
        </p:nvSpPr>
        <p:spPr>
          <a:xfrm>
            <a:off x="1102999" y="5345039"/>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Cloud 80">
            <a:extLst>
              <a:ext uri="{FF2B5EF4-FFF2-40B4-BE49-F238E27FC236}">
                <a16:creationId xmlns:a16="http://schemas.microsoft.com/office/drawing/2014/main" id="{5B56FBAA-D58D-410F-9203-0C16531F60BE}"/>
              </a:ext>
            </a:extLst>
          </p:cNvPr>
          <p:cNvSpPr/>
          <p:nvPr/>
        </p:nvSpPr>
        <p:spPr>
          <a:xfrm>
            <a:off x="1146629" y="6120685"/>
            <a:ext cx="715913" cy="46497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29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78"/>
                                        </p:tgtEl>
                                      </p:cBhvr>
                                    </p:animEffect>
                                    <p:set>
                                      <p:cBhvr>
                                        <p:cTn id="23" dur="1" fill="hold">
                                          <p:stCondLst>
                                            <p:cond delay="499"/>
                                          </p:stCondLst>
                                        </p:cTn>
                                        <p:tgtEl>
                                          <p:spTgt spid="7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79"/>
                                        </p:tgtEl>
                                      </p:cBhvr>
                                    </p:animEffect>
                                    <p:set>
                                      <p:cBhvr>
                                        <p:cTn id="30" dur="1" fill="hold">
                                          <p:stCondLst>
                                            <p:cond delay="499"/>
                                          </p:stCondLst>
                                        </p:cTn>
                                        <p:tgtEl>
                                          <p:spTgt spid="7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80"/>
                                        </p:tgtEl>
                                      </p:cBhvr>
                                    </p:animEffect>
                                    <p:set>
                                      <p:cBhvr>
                                        <p:cTn id="37" dur="1" fill="hold">
                                          <p:stCondLst>
                                            <p:cond delay="499"/>
                                          </p:stCondLst>
                                        </p:cTn>
                                        <p:tgtEl>
                                          <p:spTgt spid="8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81"/>
                                        </p:tgtEl>
                                      </p:cBhvr>
                                    </p:animEffect>
                                    <p:set>
                                      <p:cBhvr>
                                        <p:cTn id="44"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7" grpId="0" animBg="1"/>
      <p:bldP spid="78" grpId="0" animBg="1"/>
      <p:bldP spid="79" grpId="0" animBg="1"/>
      <p:bldP spid="80" grpId="0" animBg="1"/>
      <p:bldP spid="8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8295</TotalTime>
  <Words>1735</Words>
  <Application>Microsoft Office PowerPoint</Application>
  <PresentationFormat>Widescreen</PresentationFormat>
  <Paragraphs>252</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Century Gothic</vt:lpstr>
      <vt:lpstr>Century Gothic</vt:lpstr>
      <vt:lpstr>Modern Love</vt:lpstr>
      <vt:lpstr>Segoe Print</vt:lpstr>
      <vt:lpstr>Symbol</vt:lpstr>
      <vt:lpstr>Wingdings</vt:lpstr>
      <vt:lpstr>1_Office Theme</vt:lpstr>
      <vt:lpstr>Expressing likes and saying what I and others do</vt:lpstr>
      <vt:lpstr> [h]</vt:lpstr>
      <vt:lpstr> [h]</vt:lpstr>
      <vt:lpstr>prononcer</vt:lpstr>
      <vt:lpstr>The partitive article</vt:lpstr>
      <vt:lpstr>lire</vt:lpstr>
      <vt:lpstr>écouter</vt:lpstr>
      <vt:lpstr>Two new verbs </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47</cp:revision>
  <dcterms:created xsi:type="dcterms:W3CDTF">2021-07-02T19:27:01Z</dcterms:created>
  <dcterms:modified xsi:type="dcterms:W3CDTF">2022-07-15T03:42:04Z</dcterms:modified>
</cp:coreProperties>
</file>