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Lst>
  <p:notesMasterIdLst>
    <p:notesMasterId r:id="rId23"/>
  </p:notesMasterIdLst>
  <p:sldIdLst>
    <p:sldId id="275" r:id="rId4"/>
    <p:sldId id="375" r:id="rId5"/>
    <p:sldId id="923" r:id="rId6"/>
    <p:sldId id="959" r:id="rId7"/>
    <p:sldId id="911" r:id="rId8"/>
    <p:sldId id="939" r:id="rId9"/>
    <p:sldId id="960" r:id="rId10"/>
    <p:sldId id="961" r:id="rId11"/>
    <p:sldId id="962" r:id="rId12"/>
    <p:sldId id="963" r:id="rId13"/>
    <p:sldId id="964" r:id="rId14"/>
    <p:sldId id="965" r:id="rId15"/>
    <p:sldId id="966" r:id="rId16"/>
    <p:sldId id="967" r:id="rId17"/>
    <p:sldId id="968" r:id="rId18"/>
    <p:sldId id="969" r:id="rId19"/>
    <p:sldId id="970" r:id="rId20"/>
    <p:sldId id="948"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A2D0F0"/>
    <a:srgbClr val="E9F4FB"/>
    <a:srgbClr val="FF0133"/>
    <a:srgbClr val="F7EFFF"/>
    <a:srgbClr val="EEDDFF"/>
    <a:srgbClr val="F9D8A3"/>
    <a:srgbClr val="FFFFEB"/>
    <a:srgbClr val="786EB1"/>
    <a:srgbClr val="91E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84019" autoAdjust="0"/>
  </p:normalViewPr>
  <p:slideViewPr>
    <p:cSldViewPr snapToGrid="0">
      <p:cViewPr varScale="1">
        <p:scale>
          <a:sx n="60" d="100"/>
          <a:sy n="60" d="100"/>
        </p:scale>
        <p:origin x="1140" y="78"/>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DB5-C1E0-4A82-8B38-0A7B9E666057}" type="datetimeFigureOut">
              <a:rPr lang="en-GB" smtClean="0"/>
              <a:t>22/05/2022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5D2F-EDF6-462E-BECC-5D63D38CC91D}" type="slidenum">
              <a:rPr lang="en-GB" smtClean="0"/>
              <a:t>‹#›</a:t>
            </a:fld>
            <a:endParaRPr lang="en-GB"/>
          </a:p>
        </p:txBody>
      </p:sp>
    </p:spTree>
    <p:extLst>
      <p:ext uri="{BB962C8B-B14F-4D97-AF65-F5344CB8AC3E}">
        <p14:creationId xmlns:p14="http://schemas.microsoft.com/office/powerpoint/2010/main" val="187237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0" strike="noStrike" spc="-1" dirty="0">
                <a:solidFill>
                  <a:srgbClr val="002060"/>
                </a:solidFill>
                <a:latin typeface="Century Gothic"/>
                <a:ea typeface="Century Gothic"/>
              </a:rPr>
              <a:t>[-s-] maison [325] chose [125] magasin [1736] église [1782] cuisine [2618]</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2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1" strike="noStrike" spc="-1" dirty="0">
                <a:solidFill>
                  <a:srgbClr val="FF0066"/>
                </a:solidFill>
                <a:latin typeface="Century Gothic"/>
                <a:ea typeface="Century Gothic"/>
              </a:rPr>
              <a:t>équipe </a:t>
            </a:r>
            <a:r>
              <a:rPr lang="fr-FR" sz="1200" b="0" strike="noStrike" spc="-1" dirty="0">
                <a:solidFill>
                  <a:srgbClr val="FF0066"/>
                </a:solidFill>
                <a:latin typeface="Century Gothic"/>
                <a:ea typeface="Century Gothic"/>
              </a:rPr>
              <a:t>[814] </a:t>
            </a:r>
            <a:r>
              <a:rPr lang="fr-FR" sz="1200" b="1" strike="noStrike" spc="-1" dirty="0">
                <a:solidFill>
                  <a:srgbClr val="FF0066"/>
                </a:solidFill>
                <a:latin typeface="Century Gothic"/>
                <a:ea typeface="Century Gothic"/>
              </a:rPr>
              <a:t>parent </a:t>
            </a:r>
            <a:r>
              <a:rPr lang="fr-FR" sz="1200" b="0" strike="noStrike" spc="-1" dirty="0">
                <a:solidFill>
                  <a:srgbClr val="FF0066"/>
                </a:solidFill>
                <a:latin typeface="Century Gothic"/>
                <a:ea typeface="Century Gothic"/>
              </a:rPr>
              <a:t>[546] </a:t>
            </a:r>
            <a:r>
              <a:rPr lang="fr-FR" sz="1200" b="1" strike="noStrike" spc="-1" dirty="0">
                <a:solidFill>
                  <a:srgbClr val="FF0066"/>
                </a:solidFill>
                <a:latin typeface="Century Gothic"/>
                <a:ea typeface="Century Gothic"/>
              </a:rPr>
              <a:t>mes </a:t>
            </a:r>
            <a:r>
              <a:rPr lang="fr-FR" sz="1200" b="0" strike="noStrike" spc="-1" dirty="0">
                <a:solidFill>
                  <a:srgbClr val="FF0066"/>
                </a:solidFill>
                <a:latin typeface="Century Gothic"/>
                <a:ea typeface="Century Gothic"/>
              </a:rPr>
              <a:t>[60] </a:t>
            </a:r>
            <a:r>
              <a:rPr lang="fr-FR" sz="1200" b="1" strike="noStrike" spc="-1" dirty="0">
                <a:solidFill>
                  <a:srgbClr val="FF0066"/>
                </a:solidFill>
                <a:latin typeface="Century Gothic"/>
                <a:ea typeface="Century Gothic"/>
              </a:rPr>
              <a:t>tes </a:t>
            </a:r>
            <a:r>
              <a:rPr lang="fr-FR" sz="1200" b="0" strike="noStrike" spc="-1" dirty="0">
                <a:solidFill>
                  <a:srgbClr val="FF0066"/>
                </a:solidFill>
                <a:latin typeface="Century Gothic"/>
                <a:ea typeface="Century Gothic"/>
              </a:rPr>
              <a:t>[330]</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tu fais [25] effort [388] voyage [904] carte [955] gâteau [4845] liste [924]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étudier [960] partager [527] parfois [410]</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a:t>
            </a:r>
          </a:p>
          <a:p>
            <a:pPr marL="216000" indent="-216000">
              <a:lnSpc>
                <a:spcPct val="100000"/>
              </a:lnSpc>
            </a:pPr>
            <a:r>
              <a:rPr lang="en-GB" sz="1100" b="0" strike="noStrike" spc="-1" dirty="0">
                <a:solidFill>
                  <a:srgbClr val="FF0066"/>
                </a:solidFill>
                <a:latin typeface="Calibri"/>
                <a:ea typeface="Calibri"/>
              </a:rPr>
              <a:t>and in the 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[4/10]</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Tu es </a:t>
            </a:r>
            <a:r>
              <a:rPr lang="en-GB" dirty="0" err="1"/>
              <a:t>mon</a:t>
            </a:r>
            <a:r>
              <a:rPr lang="en-GB" dirty="0"/>
              <a:t> cousin.</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2187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[5/10]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Elle </a:t>
            </a:r>
            <a:r>
              <a:rPr lang="en-GB" dirty="0" err="1"/>
              <a:t>est</a:t>
            </a:r>
            <a:r>
              <a:rPr lang="en-GB" dirty="0"/>
              <a:t> ta </a:t>
            </a:r>
            <a:r>
              <a:rPr lang="en-GB" dirty="0" err="1"/>
              <a:t>sœur</a:t>
            </a:r>
            <a:r>
              <a:rPr lang="en-GB" dirty="0"/>
              <a: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429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[6/10]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C’est ton </a:t>
            </a:r>
            <a:r>
              <a:rPr lang="en-GB" dirty="0" err="1"/>
              <a:t>équipe</a:t>
            </a:r>
            <a:r>
              <a:rPr lang="en-GB" dirty="0"/>
              <a:t> de foot.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5512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[7/10]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Ils</a:t>
            </a:r>
            <a:r>
              <a:rPr lang="en-GB" dirty="0"/>
              <a:t> </a:t>
            </a:r>
            <a:r>
              <a:rPr lang="en-GB" dirty="0" err="1"/>
              <a:t>sont</a:t>
            </a:r>
            <a:r>
              <a:rPr lang="en-GB" dirty="0"/>
              <a:t> </a:t>
            </a:r>
            <a:r>
              <a:rPr lang="en-GB" dirty="0" err="1"/>
              <a:t>tes</a:t>
            </a:r>
            <a:r>
              <a:rPr lang="en-GB" dirty="0"/>
              <a:t> parents.</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0965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[8/10]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Ils</a:t>
            </a:r>
            <a:r>
              <a:rPr lang="en-GB" dirty="0"/>
              <a:t> </a:t>
            </a:r>
            <a:r>
              <a:rPr lang="en-GB" dirty="0" err="1"/>
              <a:t>sont</a:t>
            </a:r>
            <a:r>
              <a:rPr lang="en-GB" dirty="0"/>
              <a:t> </a:t>
            </a:r>
            <a:r>
              <a:rPr lang="en-GB" dirty="0" err="1"/>
              <a:t>mes</a:t>
            </a:r>
            <a:r>
              <a:rPr lang="en-GB" dirty="0"/>
              <a:t> </a:t>
            </a:r>
            <a:r>
              <a:rPr lang="en-GB" dirty="0" err="1"/>
              <a:t>amis</a:t>
            </a:r>
            <a:r>
              <a:rPr lang="en-GB" dirty="0"/>
              <a: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4427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[9/10]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Il </a:t>
            </a:r>
            <a:r>
              <a:rPr lang="en-GB" dirty="0" err="1"/>
              <a:t>est</a:t>
            </a:r>
            <a:r>
              <a:rPr lang="en-GB" dirty="0"/>
              <a:t> </a:t>
            </a:r>
            <a:r>
              <a:rPr lang="en-GB" dirty="0" err="1"/>
              <a:t>mon</a:t>
            </a:r>
            <a:r>
              <a:rPr lang="en-GB" dirty="0"/>
              <a:t> frère.</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8475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[10/10]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Elle </a:t>
            </a:r>
            <a:r>
              <a:rPr lang="en-GB" dirty="0" err="1"/>
              <a:t>est</a:t>
            </a:r>
            <a:r>
              <a:rPr lang="en-GB" dirty="0"/>
              <a:t> </a:t>
            </a:r>
            <a:r>
              <a:rPr lang="en-GB" dirty="0" err="1"/>
              <a:t>mon</a:t>
            </a:r>
            <a:r>
              <a:rPr lang="en-GB" dirty="0"/>
              <a:t> amie anglaise.</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525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 </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aural comprehension of </a:t>
            </a:r>
            <a:r>
              <a:rPr lang="en-GB" sz="1200" b="0" i="1" kern="1200" dirty="0" err="1">
                <a:solidFill>
                  <a:schemeClr val="tx1"/>
                </a:solidFill>
                <a:effectLst/>
                <a:latin typeface="+mn-lt"/>
                <a:ea typeface="+mn-ea"/>
                <a:cs typeface="+mn-cs"/>
              </a:rPr>
              <a:t>mon</a:t>
            </a:r>
            <a:r>
              <a:rPr lang="en-GB" sz="1200" b="0" i="1" kern="1200" dirty="0">
                <a:solidFill>
                  <a:schemeClr val="tx1"/>
                </a:solidFill>
                <a:effectLst/>
                <a:latin typeface="+mn-lt"/>
                <a:ea typeface="+mn-ea"/>
                <a:cs typeface="+mn-cs"/>
              </a:rPr>
              <a:t>/ma/</a:t>
            </a:r>
            <a:r>
              <a:rPr lang="en-GB" sz="1200" b="0" i="1" kern="1200" dirty="0" err="1">
                <a:solidFill>
                  <a:schemeClr val="tx1"/>
                </a:solidFill>
                <a:effectLst/>
                <a:latin typeface="+mn-lt"/>
                <a:ea typeface="+mn-ea"/>
                <a:cs typeface="+mn-cs"/>
              </a:rPr>
              <a:t>mes</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ton/ta/</a:t>
            </a:r>
            <a:r>
              <a:rPr lang="en-GB" sz="1200" b="0" i="1" kern="1200" dirty="0" err="1">
                <a:solidFill>
                  <a:schemeClr val="tx1"/>
                </a:solidFill>
                <a:effectLst/>
                <a:latin typeface="+mn-lt"/>
                <a:ea typeface="+mn-ea"/>
                <a:cs typeface="+mn-cs"/>
              </a:rPr>
              <a:t>tes</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including before vowels and plural nouns.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Students write 1-8 and write the noun that matches each possessive adjective. </a:t>
            </a:r>
          </a:p>
          <a:p>
            <a:pPr marL="228600" indent="-228600">
              <a:buAutoNum type="arabicPeriod"/>
            </a:pPr>
            <a:r>
              <a:rPr lang="en-GB" sz="1200" b="0" i="0" kern="1200" dirty="0">
                <a:solidFill>
                  <a:schemeClr val="tx1"/>
                </a:solidFill>
                <a:effectLst/>
                <a:latin typeface="+mn-lt"/>
                <a:ea typeface="+mn-ea"/>
                <a:cs typeface="+mn-cs"/>
              </a:rPr>
              <a:t>Click the number to play the audio. </a:t>
            </a:r>
          </a:p>
          <a:p>
            <a:pPr marL="228600" indent="-228600">
              <a:buAutoNum type="arabicPeriod"/>
            </a:pPr>
            <a:r>
              <a:rPr lang="en-GB" sz="1200" b="0" i="0" kern="1200" dirty="0">
                <a:solidFill>
                  <a:schemeClr val="tx1"/>
                </a:solidFill>
                <a:effectLst/>
                <a:latin typeface="+mn-lt"/>
                <a:ea typeface="+mn-ea"/>
                <a:cs typeface="+mn-cs"/>
              </a:rPr>
              <a:t>Answers and the full audio (including the noun) are provided with the 2</a:t>
            </a:r>
            <a:r>
              <a:rPr lang="en-GB" sz="1200" b="0" i="0" kern="1200" baseline="30000" dirty="0">
                <a:solidFill>
                  <a:schemeClr val="tx1"/>
                </a:solidFill>
                <a:effectLst/>
                <a:latin typeface="+mn-lt"/>
                <a:ea typeface="+mn-ea"/>
                <a:cs typeface="+mn-cs"/>
              </a:rPr>
              <a:t>nd</a:t>
            </a:r>
            <a:r>
              <a:rPr lang="en-GB" sz="1200" b="0" i="0" kern="1200" dirty="0">
                <a:solidFill>
                  <a:schemeClr val="tx1"/>
                </a:solidFill>
                <a:effectLst/>
                <a:latin typeface="+mn-lt"/>
                <a:ea typeface="+mn-ea"/>
                <a:cs typeface="+mn-cs"/>
              </a:rPr>
              <a:t> set of audio buttons.</a:t>
            </a:r>
          </a:p>
          <a:p>
            <a:endParaRPr lang="en-US" b="1" dirty="0"/>
          </a:p>
          <a:p>
            <a:r>
              <a:rPr lang="en-US" b="1" dirty="0"/>
              <a:t>Transcript:</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au foot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amis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la cuisine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liste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pour ma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à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corde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[amie, frère].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effort à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maison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pour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[parents].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au foot avec ton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équipe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gâteau pour ton [amie].</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ne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pas à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pétanque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avec ta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US"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7577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to introduce some cultural information about Haitian children’s sporting opportunities and </a:t>
            </a:r>
            <a:r>
              <a:rPr lang="en-US" dirty="0" err="1"/>
              <a:t>favourite</a:t>
            </a:r>
            <a:r>
              <a:rPr lang="en-US" dirty="0"/>
              <a:t> pastimes.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Click on each text to hear it.</a:t>
            </a:r>
          </a:p>
          <a:p>
            <a:pPr marL="228600" indent="-228600">
              <a:buAutoNum type="arabicPeriod"/>
            </a:pPr>
            <a:r>
              <a:rPr lang="en-US" b="0" dirty="0"/>
              <a:t>Elicit translations of each sentence.</a:t>
            </a:r>
          </a:p>
          <a:p>
            <a:pPr marL="228600" indent="-228600">
              <a:buAutoNum type="arabicPeriod"/>
            </a:pPr>
            <a:r>
              <a:rPr lang="en-US" b="0" dirty="0"/>
              <a:t>Ask pupils what they think about this.</a:t>
            </a:r>
            <a:endParaRPr lang="en-US"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Info source: </a:t>
            </a:r>
            <a:r>
              <a:rPr lang="en-US" b="0" dirty="0"/>
              <a:t>https://www.petitfute.com/p43-haiti/guide-touristique/c13007-jeux-loisirs-et-sports.html#:~:text=Le%20football%20ou%20le%20soccer,des%20%C3%A9quipes%20f%C3%A9minines%20que%20masculines.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01730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 (see BSL video, link below).</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British Sign language for house traces the outline of a house in the air with two fingers, starting together at the top and drawing outwards and downwards.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[s-/ss] </a:t>
            </a:r>
            <a:r>
              <a:rPr lang="en-GB" sz="1200" b="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[-s-] </a:t>
            </a:r>
            <a:r>
              <a:rPr lang="en-GB" sz="1200" b="0" kern="1200" dirty="0">
                <a:solidFill>
                  <a:schemeClr val="tx1"/>
                </a:solidFill>
                <a:effectLst/>
                <a:latin typeface="+mn-lt"/>
                <a:ea typeface="+mn-ea"/>
                <a:cs typeface="+mn-cs"/>
              </a:rPr>
              <a:t>sounds.</a:t>
            </a:r>
            <a:endParaRPr lang="en-US" b="0"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a:t>
            </a:r>
            <a:r>
              <a:rPr lang="en-GB" b="0" dirty="0"/>
              <a:t>[-s-] sounds like ‘z’.</a:t>
            </a:r>
            <a:endParaRPr lang="en-GB" sz="1200" b="0" kern="1200" dirty="0">
              <a:solidFill>
                <a:schemeClr val="tx1"/>
              </a:solidFill>
              <a:effectLst/>
              <a:latin typeface="+mn-lt"/>
              <a:ea typeface="+mn-ea"/>
              <a:cs typeface="+mn-cs"/>
            </a:endParaRP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algn="l">
              <a:lnSpc>
                <a:spcPct val="107000"/>
              </a:lnSpc>
              <a:spcAft>
                <a:spcPts val="800"/>
              </a:spcAft>
            </a:pP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liste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veste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blouse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des chaussures</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vareuse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jupe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plissé</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des choses</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des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chaussettes</a:t>
            </a:r>
            <a:endPar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b="0" baseline="0" dirty="0" err="1"/>
              <a:t>chaussette</a:t>
            </a:r>
            <a:r>
              <a:rPr lang="en-GB" b="0" baseline="0" dirty="0"/>
              <a:t> [&gt;5000] </a:t>
            </a:r>
            <a:r>
              <a:rPr lang="en-GB" b="0" baseline="0" dirty="0" err="1"/>
              <a:t>jupe</a:t>
            </a:r>
            <a:r>
              <a:rPr lang="en-GB" b="0" baseline="0" dirty="0"/>
              <a:t> [&gt;5000] plissé [&gt;5000] chaussure [3638] blouse [&gt;5000] </a:t>
            </a:r>
            <a:r>
              <a:rPr lang="en-GB" b="0" baseline="0" dirty="0" err="1"/>
              <a:t>vareuse</a:t>
            </a:r>
            <a:r>
              <a:rPr lang="en-GB" b="0" baseline="0" dirty="0"/>
              <a:t> [&gt;5000] </a:t>
            </a:r>
            <a:r>
              <a:rPr lang="en-GB" b="0" baseline="0" dirty="0" err="1"/>
              <a:t>veste</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i="0" dirty="0"/>
              <a:t>Timing</a:t>
            </a:r>
            <a:r>
              <a:rPr lang="en-GB" b="0" i="0" dirty="0"/>
              <a:t>: </a:t>
            </a:r>
            <a:r>
              <a:rPr lang="en-GB" b="1" i="0" dirty="0"/>
              <a:t>2 minutes</a:t>
            </a:r>
          </a:p>
          <a:p>
            <a:endParaRPr lang="en-GB" b="0" i="0" dirty="0"/>
          </a:p>
          <a:p>
            <a:r>
              <a:rPr lang="en-GB" b="1" i="0" dirty="0"/>
              <a:t>Aim: </a:t>
            </a:r>
            <a:r>
              <a:rPr lang="en-GB" b="0" i="0" dirty="0"/>
              <a:t>to recap </a:t>
            </a:r>
            <a:r>
              <a:rPr lang="en-GB" b="0" i="0" dirty="0" err="1"/>
              <a:t>mon</a:t>
            </a:r>
            <a:r>
              <a:rPr lang="en-GB" b="0" i="0" dirty="0"/>
              <a:t>/ma, ton/ta and introduce </a:t>
            </a:r>
            <a:r>
              <a:rPr lang="en-GB" b="0" i="0" dirty="0" err="1"/>
              <a:t>mes</a:t>
            </a:r>
            <a:r>
              <a:rPr lang="en-GB" b="0" i="0" dirty="0"/>
              <a:t>, </a:t>
            </a:r>
            <a:r>
              <a:rPr lang="en-GB" b="0" i="0" dirty="0" err="1"/>
              <a:t>tes</a:t>
            </a:r>
            <a:r>
              <a:rPr lang="en-GB" b="0" i="0" dirty="0"/>
              <a:t>.</a:t>
            </a:r>
          </a:p>
          <a:p>
            <a:endParaRPr lang="en-GB" b="1" i="0" dirty="0"/>
          </a:p>
          <a:p>
            <a:r>
              <a:rPr lang="en-GB" b="1" i="0" dirty="0"/>
              <a:t>Procedure:</a:t>
            </a:r>
          </a:p>
          <a:p>
            <a:pPr marL="228600" indent="-228600">
              <a:buAutoNum type="arabicPeriod"/>
            </a:pPr>
            <a:r>
              <a:rPr lang="en-GB" b="0" i="0" dirty="0"/>
              <a:t>Click through the animations.</a:t>
            </a:r>
          </a:p>
          <a:p>
            <a:pPr marL="228600" indent="-228600">
              <a:buAutoNum type="arabicPeriod"/>
            </a:pPr>
            <a:r>
              <a:rPr lang="en-GB" b="0" i="0" dirty="0"/>
              <a:t>Elicit English from pupils following the ?.</a:t>
            </a:r>
          </a:p>
          <a:p>
            <a:pPr marL="228600" indent="-228600">
              <a:buAutoNum type="arabicPeriod"/>
            </a:pPr>
            <a:r>
              <a:rPr lang="en-GB" b="0" i="0" dirty="0"/>
              <a:t>Note: the liaison is also highlighted, and will be practised in the slides that follow.</a:t>
            </a:r>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pupils to the custom of greeting people with a kiss on the cheek (faire la bise); to practise the comprehension of previously taught language in a longer text and to begin to develop pupils’ lexical inferencing ability, guiding them to use the words they know and some cognates to infer plausible meanings of words they don’t know.</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text aloud, so pupils can follow. (Click on the text to hear the audio, if preferred).</a:t>
            </a:r>
          </a:p>
          <a:p>
            <a:pPr marL="229320" indent="-228600">
              <a:lnSpc>
                <a:spcPct val="100000"/>
              </a:lnSpc>
              <a:buAutoNum type="arabicPeriod"/>
            </a:pPr>
            <a:r>
              <a:rPr lang="en-GB" sz="1200" b="0" strike="noStrike" spc="-1" dirty="0">
                <a:solidFill>
                  <a:srgbClr val="000000"/>
                </a:solidFill>
                <a:latin typeface="Calibri"/>
              </a:rPr>
              <a:t>Click for the first question.</a:t>
            </a:r>
          </a:p>
          <a:p>
            <a:pPr marL="229320" indent="-228600">
              <a:lnSpc>
                <a:spcPct val="100000"/>
              </a:lnSpc>
              <a:buAutoNum type="arabicPeriod"/>
            </a:pPr>
            <a:r>
              <a:rPr lang="en-GB" sz="1200" b="0" strike="noStrike" spc="-1" dirty="0">
                <a:solidFill>
                  <a:srgbClr val="000000"/>
                </a:solidFill>
                <a:latin typeface="Calibri"/>
              </a:rPr>
              <a:t>Elicit answers from pupils and click to check the answer.  Refer pupils back to the text.</a:t>
            </a:r>
          </a:p>
          <a:p>
            <a:pPr marL="229320" indent="-228600">
              <a:lnSpc>
                <a:spcPct val="100000"/>
              </a:lnSpc>
              <a:buAutoNum type="arabicPeriod"/>
            </a:pPr>
            <a:r>
              <a:rPr lang="en-GB" sz="1200" b="0" strike="noStrike" spc="-1" dirty="0">
                <a:solidFill>
                  <a:srgbClr val="000000"/>
                </a:solidFill>
                <a:latin typeface="Calibri"/>
              </a:rPr>
              <a:t>Repeat steps 2-3 for the remaining 3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bise [&gt;5000] </a:t>
            </a:r>
            <a:r>
              <a:rPr lang="en-US" b="0" dirty="0" err="1"/>
              <a:t>dépendre</a:t>
            </a:r>
            <a:r>
              <a:rPr lang="en-US" b="0" dirty="0"/>
              <a:t> [791] dire [37] </a:t>
            </a:r>
            <a:r>
              <a:rPr lang="en-US" b="0" dirty="0" err="1"/>
              <a:t>général</a:t>
            </a:r>
            <a:r>
              <a:rPr lang="en-US" b="0" dirty="0"/>
              <a:t> [147] naturel [760] </a:t>
            </a:r>
            <a:r>
              <a:rPr lang="en-US" b="0" dirty="0" err="1"/>
              <a:t>plusieurs</a:t>
            </a:r>
            <a:r>
              <a:rPr lang="en-US" b="0" dirty="0"/>
              <a:t> [213]</a:t>
            </a:r>
            <a:br>
              <a:rPr lang="en-US" b="1" dirty="0"/>
            </a:br>
            <a:r>
              <a:rPr lang="en-US" b="1" dirty="0"/>
              <a:t>Image attribution: </a:t>
            </a:r>
            <a:r>
              <a:rPr lang="en-US" dirty="0"/>
              <a:t>Morgan Maurice, CC BY-SA 4.0 via Wikimedia Commons</a:t>
            </a:r>
            <a:br>
              <a:rPr lang="en-US" dirty="0"/>
            </a:b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646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[1/10]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r>
              <a:rPr lang="en-GB" b="1" i="0" dirty="0"/>
              <a:t>Timing</a:t>
            </a:r>
            <a:r>
              <a:rPr lang="en-GB" i="0" dirty="0"/>
              <a:t>: </a:t>
            </a:r>
            <a:r>
              <a:rPr lang="en-GB" b="1" i="0" dirty="0"/>
              <a:t>8 minutes (10 slides)</a:t>
            </a:r>
          </a:p>
          <a:p>
            <a:pPr marL="0" lvl="0" indent="0" algn="l" rtl="0">
              <a:spcBef>
                <a:spcPts val="0"/>
              </a:spcBef>
              <a:spcAft>
                <a:spcPts val="0"/>
              </a:spcAft>
              <a:buNone/>
            </a:pPr>
            <a:endParaRPr lang="en-GB" i="0" dirty="0"/>
          </a:p>
          <a:p>
            <a:pPr marL="0" lvl="0" indent="0" algn="l" rtl="0">
              <a:spcBef>
                <a:spcPts val="0"/>
              </a:spcBef>
              <a:spcAft>
                <a:spcPts val="0"/>
              </a:spcAft>
              <a:buNone/>
            </a:pPr>
            <a:r>
              <a:rPr lang="en-GB" b="1" i="0" dirty="0"/>
              <a:t>Aim: </a:t>
            </a:r>
            <a:r>
              <a:rPr lang="en-GB" b="0" i="0" dirty="0"/>
              <a:t>to practise pronunciation with </a:t>
            </a:r>
            <a:r>
              <a:rPr lang="en-GB" b="1" i="0" dirty="0" err="1"/>
              <a:t>mon</a:t>
            </a:r>
            <a:r>
              <a:rPr lang="en-GB" b="1" i="0" dirty="0"/>
              <a:t>/ton, </a:t>
            </a:r>
            <a:r>
              <a:rPr lang="en-GB" b="1" i="0" dirty="0" err="1"/>
              <a:t>mes</a:t>
            </a:r>
            <a:r>
              <a:rPr lang="en-GB" b="1" i="0" dirty="0"/>
              <a:t>/</a:t>
            </a:r>
            <a:r>
              <a:rPr lang="en-GB" b="1" i="0" dirty="0" err="1"/>
              <a:t>tes</a:t>
            </a:r>
            <a:r>
              <a:rPr lang="en-GB" b="1" i="0" dirty="0"/>
              <a:t> </a:t>
            </a:r>
            <a:r>
              <a:rPr lang="en-GB" i="1" dirty="0"/>
              <a:t>(</a:t>
            </a:r>
            <a:r>
              <a:rPr lang="en-GB" i="0" dirty="0"/>
              <a:t>+ liaison) and to practise comprehension of previously taught language.</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i="0" dirty="0"/>
              <a:t>Click to bring up the sentence.</a:t>
            </a:r>
          </a:p>
          <a:p>
            <a:pPr marL="228600" lvl="0" indent="-228600" algn="l" rtl="0">
              <a:spcBef>
                <a:spcPts val="0"/>
              </a:spcBef>
              <a:spcAft>
                <a:spcPts val="0"/>
              </a:spcAft>
              <a:buAutoNum type="arabicPeriod"/>
            </a:pPr>
            <a:r>
              <a:rPr lang="en-GB" i="0" dirty="0"/>
              <a:t>Pupils read the sentence aloud, chorally.</a:t>
            </a:r>
          </a:p>
          <a:p>
            <a:pPr marL="228600" lvl="0" indent="-228600" algn="l" rtl="0">
              <a:spcBef>
                <a:spcPts val="0"/>
              </a:spcBef>
              <a:spcAft>
                <a:spcPts val="0"/>
              </a:spcAft>
              <a:buAutoNum type="arabicPeriod"/>
            </a:pPr>
            <a:r>
              <a:rPr lang="en-GB" b="1" i="0" dirty="0"/>
              <a:t>Click to listen and check.</a:t>
            </a:r>
          </a:p>
          <a:p>
            <a:pPr marL="228600" lvl="0" indent="-228600" algn="l" rtl="0">
              <a:spcBef>
                <a:spcPts val="0"/>
              </a:spcBef>
              <a:spcAft>
                <a:spcPts val="0"/>
              </a:spcAft>
              <a:buAutoNum type="arabicPeriod"/>
            </a:pPr>
            <a:r>
              <a:rPr lang="en-GB" i="0" dirty="0"/>
              <a:t>Repeat pronunciation, as needed.</a:t>
            </a:r>
          </a:p>
          <a:p>
            <a:pPr marL="228600" lvl="0" indent="-228600" algn="l" rtl="0">
              <a:spcBef>
                <a:spcPts val="0"/>
              </a:spcBef>
              <a:spcAft>
                <a:spcPts val="0"/>
              </a:spcAft>
              <a:buAutoNum type="arabicPeriod"/>
            </a:pPr>
            <a:r>
              <a:rPr lang="en-GB" i="0" dirty="0"/>
              <a:t>Elicit the English meaning of the sentence.</a:t>
            </a:r>
          </a:p>
          <a:p>
            <a:pPr marL="228600" lvl="0" indent="-228600" algn="l" rtl="0">
              <a:spcBef>
                <a:spcPts val="0"/>
              </a:spcBef>
              <a:spcAft>
                <a:spcPts val="0"/>
              </a:spcAft>
              <a:buAutoNum type="arabicPeriod"/>
            </a:pPr>
            <a:r>
              <a:rPr lang="en-GB" b="1" i="0" dirty="0"/>
              <a:t>Click to reveal the translation.</a:t>
            </a:r>
          </a:p>
          <a:p>
            <a:pPr marL="228600" lvl="0" indent="-228600" algn="l" rtl="0">
              <a:spcBef>
                <a:spcPts val="0"/>
              </a:spcBef>
              <a:spcAft>
                <a:spcPts val="0"/>
              </a:spcAft>
              <a:buAutoNum type="arabicPeriod"/>
            </a:pPr>
            <a:r>
              <a:rPr lang="en-GB" i="0" dirty="0"/>
              <a:t>Repeat steps 1-6 for the remaining 9 slides.</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An additional step is for pupils to work out who is talking to whom?  (Adèle is talking to Jean-Michel) – this first sentence makes it clear it is Adèle or Pierre, but we need more sentences to work out which of them it is.)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Ils</a:t>
            </a:r>
            <a:r>
              <a:rPr lang="en-GB" dirty="0"/>
              <a:t> </a:t>
            </a:r>
            <a:r>
              <a:rPr lang="en-GB" dirty="0" err="1"/>
              <a:t>sont</a:t>
            </a:r>
            <a:r>
              <a:rPr lang="en-GB" dirty="0"/>
              <a:t> </a:t>
            </a:r>
            <a:r>
              <a:rPr lang="en-GB" dirty="0" err="1"/>
              <a:t>mes</a:t>
            </a:r>
            <a:r>
              <a:rPr lang="en-GB" dirty="0"/>
              <a:t> parents.</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0933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[2/10]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C’est ta </a:t>
            </a:r>
            <a:r>
              <a:rPr lang="en-GB" dirty="0" err="1"/>
              <a:t>tortue</a:t>
            </a:r>
            <a:r>
              <a:rPr lang="en-GB" dirty="0"/>
              <a: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0300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[3/10]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C’est ton animal.</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7952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27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3434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2976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5567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80548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71964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3071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6110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0414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20951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980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5833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62354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3641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11962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3447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14697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6961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23260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4014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8385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15968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0975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534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68944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74927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85994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6632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179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7012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475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85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236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89067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43156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474505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80360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0.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16.wav"/></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1.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17.wav"/></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2.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audio" Target="../media/audio18.wav"/><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12.png"/><Relationship Id="rId7" Type="http://schemas.openxmlformats.org/officeDocument/2006/relationships/image" Target="../media/image42.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19.wav"/></Relationships>
</file>

<file path=ppt/slides/_rels/slide14.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12.png"/><Relationship Id="rId7" Type="http://schemas.openxmlformats.org/officeDocument/2006/relationships/image" Target="../media/image44.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8.svg"/><Relationship Id="rId11" Type="http://schemas.openxmlformats.org/officeDocument/2006/relationships/image" Target="../media/image39.svg"/><Relationship Id="rId5" Type="http://schemas.openxmlformats.org/officeDocument/2006/relationships/image" Target="../media/image17.png"/><Relationship Id="rId10" Type="http://schemas.openxmlformats.org/officeDocument/2006/relationships/image" Target="../media/image38.png"/><Relationship Id="rId4" Type="http://schemas.openxmlformats.org/officeDocument/2006/relationships/audio" Target="../media/audio20.wav"/><Relationship Id="rId9" Type="http://schemas.openxmlformats.org/officeDocument/2006/relationships/image" Target="../media/image46.gif"/></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7.gi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21.wav"/></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48.gi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8.svg"/><Relationship Id="rId11" Type="http://schemas.openxmlformats.org/officeDocument/2006/relationships/image" Target="../media/image49.gif"/><Relationship Id="rId5" Type="http://schemas.openxmlformats.org/officeDocument/2006/relationships/image" Target="../media/image17.png"/><Relationship Id="rId10" Type="http://schemas.openxmlformats.org/officeDocument/2006/relationships/image" Target="../media/image40.gif"/><Relationship Id="rId4" Type="http://schemas.openxmlformats.org/officeDocument/2006/relationships/audio" Target="../media/audio22.wav"/><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9.wav"/><Relationship Id="rId18" Type="http://schemas.openxmlformats.org/officeDocument/2006/relationships/audio" Target="../media/audio34.wav"/><Relationship Id="rId3" Type="http://schemas.openxmlformats.org/officeDocument/2006/relationships/image" Target="../media/image28.png"/><Relationship Id="rId21" Type="http://schemas.openxmlformats.org/officeDocument/2006/relationships/image" Target="../media/image41.gif"/><Relationship Id="rId7" Type="http://schemas.openxmlformats.org/officeDocument/2006/relationships/audio" Target="../media/audio24.wav"/><Relationship Id="rId12" Type="http://schemas.openxmlformats.org/officeDocument/2006/relationships/audio" Target="../media/audio28.wav"/><Relationship Id="rId17" Type="http://schemas.openxmlformats.org/officeDocument/2006/relationships/audio" Target="../media/audio33.wav"/><Relationship Id="rId25" Type="http://schemas.openxmlformats.org/officeDocument/2006/relationships/audio" Target="../media/audio39.wav"/><Relationship Id="rId2" Type="http://schemas.openxmlformats.org/officeDocument/2006/relationships/notesSlide" Target="../notesSlides/notesSlide17.xml"/><Relationship Id="rId16" Type="http://schemas.openxmlformats.org/officeDocument/2006/relationships/audio" Target="../media/audio32.wav"/><Relationship Id="rId20" Type="http://schemas.openxmlformats.org/officeDocument/2006/relationships/image" Target="../media/image49.gif"/><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image" Target="../media/image19.png"/><Relationship Id="rId24" Type="http://schemas.openxmlformats.org/officeDocument/2006/relationships/audio" Target="../media/audio38.wav"/><Relationship Id="rId5" Type="http://schemas.openxmlformats.org/officeDocument/2006/relationships/image" Target="../media/image18.svg"/><Relationship Id="rId15" Type="http://schemas.openxmlformats.org/officeDocument/2006/relationships/audio" Target="../media/audio31.wav"/><Relationship Id="rId23" Type="http://schemas.openxmlformats.org/officeDocument/2006/relationships/audio" Target="../media/audio37.wav"/><Relationship Id="rId10" Type="http://schemas.openxmlformats.org/officeDocument/2006/relationships/audio" Target="../media/audio27.wav"/><Relationship Id="rId19" Type="http://schemas.openxmlformats.org/officeDocument/2006/relationships/audio" Target="../media/audio35.wav"/><Relationship Id="rId4" Type="http://schemas.openxmlformats.org/officeDocument/2006/relationships/image" Target="../media/image17.png"/><Relationship Id="rId9" Type="http://schemas.openxmlformats.org/officeDocument/2006/relationships/audio" Target="../media/audio26.wav"/><Relationship Id="rId14" Type="http://schemas.openxmlformats.org/officeDocument/2006/relationships/audio" Target="../media/audio30.wav"/><Relationship Id="rId22" Type="http://schemas.openxmlformats.org/officeDocument/2006/relationships/audio" Target="../media/audio36.wav"/></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18.svg"/><Relationship Id="rId10" Type="http://schemas.openxmlformats.org/officeDocument/2006/relationships/image" Target="../media/image52.png"/><Relationship Id="rId4" Type="http://schemas.openxmlformats.org/officeDocument/2006/relationships/image" Target="../media/image17.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10.png"/><Relationship Id="rId3" Type="http://schemas.openxmlformats.org/officeDocument/2006/relationships/image" Target="../media/image17.png"/><Relationship Id="rId21" Type="http://schemas.openxmlformats.org/officeDocument/2006/relationships/image" Target="../media/image16.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audio" Target="../media/audio11.wav"/><Relationship Id="rId25"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audio" Target="../media/audio1.wav"/><Relationship Id="rId11" Type="http://schemas.openxmlformats.org/officeDocument/2006/relationships/audio" Target="../media/audio6.wav"/><Relationship Id="rId24" Type="http://schemas.openxmlformats.org/officeDocument/2006/relationships/image" Target="../media/image24.png"/><Relationship Id="rId5" Type="http://schemas.openxmlformats.org/officeDocument/2006/relationships/image" Target="../media/image12.png"/><Relationship Id="rId15" Type="http://schemas.openxmlformats.org/officeDocument/2006/relationships/audio" Target="../media/audio10.wav"/><Relationship Id="rId23" Type="http://schemas.openxmlformats.org/officeDocument/2006/relationships/image" Target="../media/image23.png"/><Relationship Id="rId10" Type="http://schemas.openxmlformats.org/officeDocument/2006/relationships/audio" Target="../media/audio5.wav"/><Relationship Id="rId19" Type="http://schemas.openxmlformats.org/officeDocument/2006/relationships/image" Target="../media/image20.png"/><Relationship Id="rId4" Type="http://schemas.openxmlformats.org/officeDocument/2006/relationships/image" Target="../media/image18.sv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12.png"/><Relationship Id="rId7" Type="http://schemas.openxmlformats.org/officeDocument/2006/relationships/audio" Target="../media/audio13.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12.wav"/><Relationship Id="rId9" Type="http://schemas.openxmlformats.org/officeDocument/2006/relationships/image" Target="../media/image35.gi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14.wav"/></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37.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15.wav"/><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39800" y="4903990"/>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mon, ma,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mes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spc="-1" dirty="0">
                <a:solidFill>
                  <a:prstClr val="white"/>
                </a:solidFill>
                <a:latin typeface="Century Gothic" panose="020B0502020202020204" pitchFamily="34" charset="0"/>
                <a:ea typeface="Century Gothic"/>
              </a:rPr>
              <a:t>jouer with sports, faire with activities</a:t>
            </a:r>
            <a:endPar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what I and others do</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5" name="Picture 4" descr="A picture containing text, shirt&#10;&#10;Description automatically generated">
            <a:extLst>
              <a:ext uri="{FF2B5EF4-FFF2-40B4-BE49-F238E27FC236}">
                <a16:creationId xmlns:a16="http://schemas.microsoft.com/office/drawing/2014/main" id="{FB18D624-DB6E-4CFA-BEBC-FA709CAAEDCD}"/>
              </a:ext>
            </a:extLst>
          </p:cNvPr>
          <p:cNvPicPr>
            <a:picLocks noChangeAspect="1"/>
          </p:cNvPicPr>
          <p:nvPr/>
        </p:nvPicPr>
        <p:blipFill rotWithShape="1">
          <a:blip r:embed="rId4">
            <a:extLst>
              <a:ext uri="{28A0092B-C50C-407E-A947-70E740481C1C}">
                <a14:useLocalDpi xmlns:a14="http://schemas.microsoft.com/office/drawing/2010/main" val="0"/>
              </a:ext>
            </a:extLst>
          </a:blip>
          <a:srcRect r="55317"/>
          <a:stretch/>
        </p:blipFill>
        <p:spPr>
          <a:xfrm>
            <a:off x="49421" y="1717001"/>
            <a:ext cx="1186567" cy="1276583"/>
          </a:xfrm>
          <a:prstGeom prst="rect">
            <a:avLst/>
          </a:prstGeom>
        </p:spPr>
      </p:pic>
      <p:pic>
        <p:nvPicPr>
          <p:cNvPr id="32" name="Picture 31" descr="A tennis racket on a green background&#10;&#10;Description automatically generated with medium confidence">
            <a:extLst>
              <a:ext uri="{FF2B5EF4-FFF2-40B4-BE49-F238E27FC236}">
                <a16:creationId xmlns:a16="http://schemas.microsoft.com/office/drawing/2014/main" id="{BEACC32D-9979-4561-9E11-7D12E6ABB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88" y="3148500"/>
            <a:ext cx="1986231" cy="1386224"/>
          </a:xfrm>
          <a:prstGeom prst="rect">
            <a:avLst/>
          </a:prstGeom>
        </p:spPr>
      </p:pic>
      <p:pic>
        <p:nvPicPr>
          <p:cNvPr id="21" name="Picture 20" descr="Shape, circle&#10;&#10;Description automatically generated">
            <a:extLst>
              <a:ext uri="{FF2B5EF4-FFF2-40B4-BE49-F238E27FC236}">
                <a16:creationId xmlns:a16="http://schemas.microsoft.com/office/drawing/2014/main" id="{FAFB7890-2C75-463F-8147-8E398EBED9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604" y="3118129"/>
            <a:ext cx="663324" cy="440143"/>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6AF466A8-A263-4461-B914-29F2D98016B5}"/>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251409" y="1446927"/>
            <a:ext cx="816204" cy="1632408"/>
          </a:xfrm>
          <a:prstGeom prst="rect">
            <a:avLst/>
          </a:prstGeom>
        </p:spPr>
      </p:pic>
      <p:pic>
        <p:nvPicPr>
          <p:cNvPr id="18" name="Picture 17" descr="A black and white football ball&#10;&#10;Description automatically generated with medium confidence">
            <a:extLst>
              <a:ext uri="{FF2B5EF4-FFF2-40B4-BE49-F238E27FC236}">
                <a16:creationId xmlns:a16="http://schemas.microsoft.com/office/drawing/2014/main" id="{92B14FE9-6EB1-42FD-9B22-49EC3427DD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592" y="2400507"/>
            <a:ext cx="576396" cy="593077"/>
          </a:xfrm>
          <a:prstGeom prst="rect">
            <a:avLst/>
          </a:prstGeom>
        </p:spPr>
      </p:pic>
      <p:pic>
        <p:nvPicPr>
          <p:cNvPr id="13" name="Picture 12" descr="Icon&#10;&#10;Description automatically generated">
            <a:extLst>
              <a:ext uri="{FF2B5EF4-FFF2-40B4-BE49-F238E27FC236}">
                <a16:creationId xmlns:a16="http://schemas.microsoft.com/office/drawing/2014/main" id="{AFECFE28-EB5C-4AFF-BD20-E0602374BF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5939" y="3118129"/>
            <a:ext cx="1832795" cy="1288684"/>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D836FD90-0EB0-432B-A093-F24E1CF062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5640" y="3236093"/>
            <a:ext cx="867098" cy="1265547"/>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B90FEDF6-4202-4C87-AE2F-8389E6C85765}"/>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07430" y="1467330"/>
            <a:ext cx="1027005" cy="1419618"/>
          </a:xfrm>
          <a:prstGeom prst="rect">
            <a:avLst/>
          </a:prstGeom>
        </p:spPr>
      </p:pic>
      <p:pic>
        <p:nvPicPr>
          <p:cNvPr id="15" name="Picture 14" descr="A picture containing text, cake, plant, decorated&#10;&#10;Description automatically generated">
            <a:extLst>
              <a:ext uri="{FF2B5EF4-FFF2-40B4-BE49-F238E27FC236}">
                <a16:creationId xmlns:a16="http://schemas.microsoft.com/office/drawing/2014/main" id="{79DF9AD0-CC81-4BBC-B780-AE7A9F98C3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69294" y="1822140"/>
            <a:ext cx="1129187" cy="9703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5.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851163" y="2228671"/>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Tu es mon cousin.</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1"/>
            <a:ext cx="6322686"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67640"/>
            <a:ext cx="5928306"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pic>
        <p:nvPicPr>
          <p:cNvPr id="64" name="Picture 63">
            <a:extLst>
              <a:ext uri="{FF2B5EF4-FFF2-40B4-BE49-F238E27FC236}">
                <a16:creationId xmlns:a16="http://schemas.microsoft.com/office/drawing/2014/main" id="{2BC791DA-F152-4137-BF18-E29AEA940F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1486" y="4543482"/>
            <a:ext cx="1249028" cy="1263884"/>
          </a:xfrm>
          <a:prstGeom prst="rect">
            <a:avLst/>
          </a:prstGeom>
        </p:spPr>
      </p:pic>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are my (male) cousin.</a:t>
            </a:r>
          </a:p>
        </p:txBody>
      </p:sp>
    </p:spTree>
    <p:extLst>
      <p:ext uri="{BB962C8B-B14F-4D97-AF65-F5344CB8AC3E}">
        <p14:creationId xmlns:p14="http://schemas.microsoft.com/office/powerpoint/2010/main" val="381087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6.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Elle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ta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sœur</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3" y="261641"/>
            <a:ext cx="6525309" cy="400111"/>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5930904"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is your sister.</a:t>
            </a:r>
          </a:p>
        </p:txBody>
      </p:sp>
      <p:pic>
        <p:nvPicPr>
          <p:cNvPr id="16" name="Picture 15" descr="Logo&#10;&#10;Description automatically generated">
            <a:extLst>
              <a:ext uri="{FF2B5EF4-FFF2-40B4-BE49-F238E27FC236}">
                <a16:creationId xmlns:a16="http://schemas.microsoft.com/office/drawing/2014/main" id="{4C5501A1-62B5-4EA5-8BBE-6EA4C6DCFA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1915" y="4156701"/>
            <a:ext cx="1048169" cy="1722739"/>
          </a:xfrm>
          <a:prstGeom prst="rect">
            <a:avLst/>
          </a:prstGeom>
        </p:spPr>
      </p:pic>
    </p:spTree>
    <p:extLst>
      <p:ext uri="{BB962C8B-B14F-4D97-AF65-F5344CB8AC3E}">
        <p14:creationId xmlns:p14="http://schemas.microsoft.com/office/powerpoint/2010/main" val="31760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7.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ton </a:t>
            </a:r>
            <a:r>
              <a:rPr kumimoji="0" lang="en-GB" sz="54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équipe</a:t>
            </a: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rPr>
              <a:t> de foot. </a:t>
            </a:r>
            <a:endParaRPr kumimoji="0" lang="en-GB" sz="5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6338272"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This is your football team.</a:t>
            </a:r>
          </a:p>
        </p:txBody>
      </p:sp>
      <p:sp>
        <p:nvSpPr>
          <p:cNvPr id="14" name="TextBox 13">
            <a:extLst>
              <a:ext uri="{FF2B5EF4-FFF2-40B4-BE49-F238E27FC236}">
                <a16:creationId xmlns:a16="http://schemas.microsoft.com/office/drawing/2014/main" id="{4CD2C0AA-0C16-4BE7-B0F9-94B96CEF1E1D}"/>
              </a:ext>
            </a:extLst>
          </p:cNvPr>
          <p:cNvSpPr txBox="1"/>
          <p:nvPr/>
        </p:nvSpPr>
        <p:spPr>
          <a:xfrm>
            <a:off x="1686295" y="2110446"/>
            <a:ext cx="913219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to</a:t>
            </a:r>
            <a:r>
              <a:rPr kumimoji="0" lang="en-GB" sz="5400" b="1" i="0" u="none" strike="noStrike" kern="1200" cap="none" spc="0" normalizeH="0" baseline="0" noProof="0" dirty="0">
                <a:ln>
                  <a:noFill/>
                </a:ln>
                <a:solidFill>
                  <a:srgbClr val="FF0066"/>
                </a:solidFill>
                <a:effectLst/>
                <a:uLnTx/>
                <a:uFillTx/>
                <a:latin typeface="Century Gothic" panose="020B0502020202020204" pitchFamily="34" charset="0"/>
                <a:ea typeface="+mn-ea"/>
              </a:rPr>
              <a:t>n</a:t>
            </a: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ea typeface="+mn-ea"/>
              </a:rPr>
              <a:t>é</a:t>
            </a:r>
            <a:r>
              <a:rPr kumimoji="0" lang="en-GB" sz="54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quipe</a:t>
            </a: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rPr>
              <a:t> de foot. </a:t>
            </a:r>
            <a:endParaRPr kumimoji="0" lang="en-GB" sz="5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5" name="Graphic 14" descr="Refresh with solid fill">
            <a:extLst>
              <a:ext uri="{FF2B5EF4-FFF2-40B4-BE49-F238E27FC236}">
                <a16:creationId xmlns:a16="http://schemas.microsoft.com/office/drawing/2014/main" id="{80BA4E36-6EA5-42AE-8FC9-4B96B47190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4911582" y="2512836"/>
            <a:ext cx="523124" cy="1156294"/>
          </a:xfrm>
          <a:prstGeom prst="rect">
            <a:avLst/>
          </a:prstGeom>
        </p:spPr>
      </p:pic>
      <p:pic>
        <p:nvPicPr>
          <p:cNvPr id="17" name="Picture 16" descr="A picture containing text, shirt&#10;&#10;Description automatically generated">
            <a:extLst>
              <a:ext uri="{FF2B5EF4-FFF2-40B4-BE49-F238E27FC236}">
                <a16:creationId xmlns:a16="http://schemas.microsoft.com/office/drawing/2014/main" id="{B9C74901-34FA-4465-8804-23760C578D55}"/>
              </a:ext>
            </a:extLst>
          </p:cNvPr>
          <p:cNvPicPr>
            <a:picLocks noChangeAspect="1"/>
          </p:cNvPicPr>
          <p:nvPr/>
        </p:nvPicPr>
        <p:blipFill rotWithShape="1">
          <a:blip r:embed="rId9">
            <a:extLst>
              <a:ext uri="{28A0092B-C50C-407E-A947-70E740481C1C}">
                <a14:useLocalDpi xmlns:a14="http://schemas.microsoft.com/office/drawing/2010/main" val="0"/>
              </a:ext>
            </a:extLst>
          </a:blip>
          <a:srcRect r="55317"/>
          <a:stretch/>
        </p:blipFill>
        <p:spPr>
          <a:xfrm>
            <a:off x="5379957" y="4266638"/>
            <a:ext cx="1432086" cy="1540728"/>
          </a:xfrm>
          <a:prstGeom prst="rect">
            <a:avLst/>
          </a:prstGeom>
        </p:spPr>
      </p:pic>
      <p:pic>
        <p:nvPicPr>
          <p:cNvPr id="18" name="Picture 17" descr="A black and white football ball&#10;&#10;Description automatically generated with medium confidence">
            <a:extLst>
              <a:ext uri="{FF2B5EF4-FFF2-40B4-BE49-F238E27FC236}">
                <a16:creationId xmlns:a16="http://schemas.microsoft.com/office/drawing/2014/main" id="{8003C8E3-9FAF-4CBA-84C0-E09DA7BDB7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6381" y="5091572"/>
            <a:ext cx="695661" cy="715794"/>
          </a:xfrm>
          <a:prstGeom prst="rect">
            <a:avLst/>
          </a:prstGeom>
        </p:spPr>
      </p:pic>
    </p:spTree>
    <p:extLst>
      <p:ext uri="{BB962C8B-B14F-4D97-AF65-F5344CB8AC3E}">
        <p14:creationId xmlns:p14="http://schemas.microsoft.com/office/powerpoint/2010/main" val="71382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8.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tes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parents.</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6338272"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are your parents.</a:t>
            </a:r>
          </a:p>
        </p:txBody>
      </p:sp>
      <p:pic>
        <p:nvPicPr>
          <p:cNvPr id="16" name="Picture 15" descr="A picture containing text, vector graphics&#10;&#10;Description automatically generated">
            <a:extLst>
              <a:ext uri="{FF2B5EF4-FFF2-40B4-BE49-F238E27FC236}">
                <a16:creationId xmlns:a16="http://schemas.microsoft.com/office/drawing/2014/main" id="{3B5BAB7E-B886-4894-9C82-19254160BD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5505" y="4193219"/>
            <a:ext cx="988330" cy="1757561"/>
          </a:xfrm>
          <a:prstGeom prst="rect">
            <a:avLst/>
          </a:prstGeom>
        </p:spPr>
      </p:pic>
      <p:pic>
        <p:nvPicPr>
          <p:cNvPr id="19" name="Picture 18" descr="A picture containing text, vector graphics&#10;&#10;Description automatically generated">
            <a:extLst>
              <a:ext uri="{FF2B5EF4-FFF2-40B4-BE49-F238E27FC236}">
                <a16:creationId xmlns:a16="http://schemas.microsoft.com/office/drawing/2014/main" id="{C0E5F46F-E0D9-4618-A282-FDC2A8FDA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5513" y="4385473"/>
            <a:ext cx="1363928" cy="1421893"/>
          </a:xfrm>
          <a:prstGeom prst="rect">
            <a:avLst/>
          </a:prstGeom>
        </p:spPr>
      </p:pic>
    </p:spTree>
    <p:extLst>
      <p:ext uri="{BB962C8B-B14F-4D97-AF65-F5344CB8AC3E}">
        <p14:creationId xmlns:p14="http://schemas.microsoft.com/office/powerpoint/2010/main" val="13573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9.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mes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amis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6338272"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are my friends.</a:t>
            </a:r>
          </a:p>
        </p:txBody>
      </p:sp>
      <p:pic>
        <p:nvPicPr>
          <p:cNvPr id="3" name="Picture 2" descr="A picture containing doll&#10;&#10;Description automatically generated">
            <a:extLst>
              <a:ext uri="{FF2B5EF4-FFF2-40B4-BE49-F238E27FC236}">
                <a16:creationId xmlns:a16="http://schemas.microsoft.com/office/drawing/2014/main" id="{57553A39-AF1C-42B5-8D51-378E4E6EDA29}"/>
              </a:ext>
            </a:extLst>
          </p:cNvPr>
          <p:cNvPicPr>
            <a:picLocks noChangeAspect="1"/>
          </p:cNvPicPr>
          <p:nvPr/>
        </p:nvPicPr>
        <p:blipFill rotWithShape="1">
          <a:blip r:embed="rId7">
            <a:extLst>
              <a:ext uri="{28A0092B-C50C-407E-A947-70E740481C1C}">
                <a14:useLocalDpi xmlns:a14="http://schemas.microsoft.com/office/drawing/2010/main" val="0"/>
              </a:ext>
            </a:extLst>
          </a:blip>
          <a:srcRect b="43694"/>
          <a:stretch/>
        </p:blipFill>
        <p:spPr>
          <a:xfrm>
            <a:off x="5368852" y="4789662"/>
            <a:ext cx="1351262" cy="118989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555C916-8910-4FDC-9561-5F0C2F8DC838}"/>
              </a:ext>
            </a:extLst>
          </p:cNvPr>
          <p:cNvPicPr>
            <a:picLocks noChangeAspect="1"/>
          </p:cNvPicPr>
          <p:nvPr/>
        </p:nvPicPr>
        <p:blipFill rotWithShape="1">
          <a:blip r:embed="rId8">
            <a:extLst>
              <a:ext uri="{28A0092B-C50C-407E-A947-70E740481C1C}">
                <a14:useLocalDpi xmlns:a14="http://schemas.microsoft.com/office/drawing/2010/main" val="0"/>
              </a:ext>
            </a:extLst>
          </a:blip>
          <a:srcRect b="56600"/>
          <a:stretch/>
        </p:blipFill>
        <p:spPr>
          <a:xfrm flipH="1">
            <a:off x="4334611" y="4188787"/>
            <a:ext cx="1519616" cy="1790769"/>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665B3B47-95A5-4FB1-A362-FCE335E4D4FD}"/>
              </a:ext>
            </a:extLst>
          </p:cNvPr>
          <p:cNvPicPr>
            <a:picLocks noChangeAspect="1"/>
          </p:cNvPicPr>
          <p:nvPr/>
        </p:nvPicPr>
        <p:blipFill rotWithShape="1">
          <a:blip r:embed="rId9">
            <a:extLst>
              <a:ext uri="{28A0092B-C50C-407E-A947-70E740481C1C}">
                <a14:useLocalDpi xmlns:a14="http://schemas.microsoft.com/office/drawing/2010/main" val="0"/>
              </a:ext>
            </a:extLst>
          </a:blip>
          <a:srcRect t="1" b="64396"/>
          <a:stretch/>
        </p:blipFill>
        <p:spPr>
          <a:xfrm>
            <a:off x="6498497" y="4331120"/>
            <a:ext cx="1627853" cy="1648436"/>
          </a:xfrm>
          <a:prstGeom prst="rect">
            <a:avLst/>
          </a:prstGeom>
        </p:spPr>
      </p:pic>
      <p:sp>
        <p:nvSpPr>
          <p:cNvPr id="20" name="TextBox 19">
            <a:extLst>
              <a:ext uri="{FF2B5EF4-FFF2-40B4-BE49-F238E27FC236}">
                <a16:creationId xmlns:a16="http://schemas.microsoft.com/office/drawing/2014/main" id="{2233DE7B-6388-4DAA-909E-AB18E446B08A}"/>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rPr>
              <a:t>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rPr>
              <a:t>a</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mis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21" name="Graphic 20" descr="Refresh with solid fill">
            <a:extLst>
              <a:ext uri="{FF2B5EF4-FFF2-40B4-BE49-F238E27FC236}">
                <a16:creationId xmlns:a16="http://schemas.microsoft.com/office/drawing/2014/main" id="{56A89D35-EFA8-43F1-8725-C06D7D5B5F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a:off x="7377879" y="2695604"/>
            <a:ext cx="523124" cy="1156294"/>
          </a:xfrm>
          <a:prstGeom prst="rect">
            <a:avLst/>
          </a:prstGeom>
        </p:spPr>
      </p:pic>
    </p:spTree>
    <p:extLst>
      <p:ext uri="{BB962C8B-B14F-4D97-AF65-F5344CB8AC3E}">
        <p14:creationId xmlns:p14="http://schemas.microsoft.com/office/powerpoint/2010/main" val="37800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10.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9</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Il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mon</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frère.</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6338272"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is my brother.</a:t>
            </a:r>
          </a:p>
        </p:txBody>
      </p:sp>
      <p:pic>
        <p:nvPicPr>
          <p:cNvPr id="15" name="Picture 14">
            <a:extLst>
              <a:ext uri="{FF2B5EF4-FFF2-40B4-BE49-F238E27FC236}">
                <a16:creationId xmlns:a16="http://schemas.microsoft.com/office/drawing/2014/main" id="{8007EF2D-A428-4E95-9BBB-7D9D9EBBC8CA}"/>
              </a:ext>
            </a:extLst>
          </p:cNvPr>
          <p:cNvPicPr>
            <a:picLocks noChangeAspect="1"/>
          </p:cNvPicPr>
          <p:nvPr/>
        </p:nvPicPr>
        <p:blipFill rotWithShape="1">
          <a:blip r:embed="rId7">
            <a:extLst>
              <a:ext uri="{28A0092B-C50C-407E-A947-70E740481C1C}">
                <a14:useLocalDpi xmlns:a14="http://schemas.microsoft.com/office/drawing/2010/main" val="0"/>
              </a:ext>
            </a:extLst>
          </a:blip>
          <a:srcRect b="57595"/>
          <a:stretch/>
        </p:blipFill>
        <p:spPr>
          <a:xfrm>
            <a:off x="5253202" y="4020901"/>
            <a:ext cx="1685595" cy="2004386"/>
          </a:xfrm>
          <a:prstGeom prst="rect">
            <a:avLst/>
          </a:prstGeom>
        </p:spPr>
      </p:pic>
    </p:spTree>
    <p:extLst>
      <p:ext uri="{BB962C8B-B14F-4D97-AF65-F5344CB8AC3E}">
        <p14:creationId xmlns:p14="http://schemas.microsoft.com/office/powerpoint/2010/main" val="22149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11.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rPr>
              <a:t>10</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Elle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mon</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amie anglaise.</a:t>
            </a:r>
            <a:endPar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6338272"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is my English (female) friend.</a:t>
            </a:r>
          </a:p>
        </p:txBody>
      </p:sp>
      <p:pic>
        <p:nvPicPr>
          <p:cNvPr id="3" name="Picture 2" descr="A child's drawing of a child&#10;&#10;Description automatically generated with low confidence">
            <a:extLst>
              <a:ext uri="{FF2B5EF4-FFF2-40B4-BE49-F238E27FC236}">
                <a16:creationId xmlns:a16="http://schemas.microsoft.com/office/drawing/2014/main" id="{57A71CBA-8669-48BD-91DF-FC9F01A998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9127" y="3978254"/>
            <a:ext cx="1424135" cy="2393518"/>
          </a:xfrm>
          <a:prstGeom prst="rect">
            <a:avLst/>
          </a:prstGeom>
        </p:spPr>
      </p:pic>
      <p:sp>
        <p:nvSpPr>
          <p:cNvPr id="16" name="TextBox 15">
            <a:extLst>
              <a:ext uri="{FF2B5EF4-FFF2-40B4-BE49-F238E27FC236}">
                <a16:creationId xmlns:a16="http://schemas.microsoft.com/office/drawing/2014/main" id="{C10F125A-9A92-4B09-AEA8-8E93BA44A367}"/>
              </a:ext>
            </a:extLst>
          </p:cNvPr>
          <p:cNvSpPr txBox="1"/>
          <p:nvPr/>
        </p:nvSpPr>
        <p:spPr>
          <a:xfrm>
            <a:off x="1686295" y="2117345"/>
            <a:ext cx="91321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Elle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mo</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ea typeface="+mn-ea"/>
              </a:rPr>
              <a:t>n</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ea typeface="+mn-ea"/>
              </a:rPr>
              <a:t>a</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mie anglaise.</a:t>
            </a:r>
            <a:endPar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7" name="Graphic 16" descr="Refresh with solid fill">
            <a:extLst>
              <a:ext uri="{FF2B5EF4-FFF2-40B4-BE49-F238E27FC236}">
                <a16:creationId xmlns:a16="http://schemas.microsoft.com/office/drawing/2014/main" id="{24F369C5-3862-4AB4-BF1D-91280593F4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5670878" y="2446444"/>
            <a:ext cx="523124" cy="1156294"/>
          </a:xfrm>
          <a:prstGeom prst="rect">
            <a:avLst/>
          </a:prstGeom>
        </p:spPr>
      </p:pic>
      <p:grpSp>
        <p:nvGrpSpPr>
          <p:cNvPr id="7" name="Group 6">
            <a:extLst>
              <a:ext uri="{FF2B5EF4-FFF2-40B4-BE49-F238E27FC236}">
                <a16:creationId xmlns:a16="http://schemas.microsoft.com/office/drawing/2014/main" id="{E7F75E4B-93CE-4F8F-80E4-E404463C61D8}"/>
              </a:ext>
            </a:extLst>
          </p:cNvPr>
          <p:cNvGrpSpPr/>
          <p:nvPr/>
        </p:nvGrpSpPr>
        <p:grpSpPr>
          <a:xfrm>
            <a:off x="7910286" y="4151086"/>
            <a:ext cx="4064000" cy="2220686"/>
            <a:chOff x="7910286" y="4151086"/>
            <a:chExt cx="4064000" cy="2220686"/>
          </a:xfrm>
          <a:solidFill>
            <a:schemeClr val="bg1"/>
          </a:solidFill>
        </p:grpSpPr>
        <p:sp>
          <p:nvSpPr>
            <p:cNvPr id="5" name="Speech Bubble: Rectangle with Corners Rounded 4">
              <a:extLst>
                <a:ext uri="{FF2B5EF4-FFF2-40B4-BE49-F238E27FC236}">
                  <a16:creationId xmlns:a16="http://schemas.microsoft.com/office/drawing/2014/main" id="{D2A3F72A-3B1F-4640-A2BC-8C4A9A66DF26}"/>
                </a:ext>
              </a:extLst>
            </p:cNvPr>
            <p:cNvSpPr/>
            <p:nvPr/>
          </p:nvSpPr>
          <p:spPr>
            <a:xfrm>
              <a:off x="7910286" y="4151086"/>
              <a:ext cx="4064000" cy="2220686"/>
            </a:xfrm>
            <a:prstGeom prst="wedgeRoundRectCallout">
              <a:avLst>
                <a:gd name="adj1" fmla="val 8810"/>
                <a:gd name="adj2" fmla="val 61193"/>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TextBox 17">
              <a:extLst>
                <a:ext uri="{FF2B5EF4-FFF2-40B4-BE49-F238E27FC236}">
                  <a16:creationId xmlns:a16="http://schemas.microsoft.com/office/drawing/2014/main" id="{9D63D448-9E52-478F-A369-8040563264D1}"/>
                </a:ext>
              </a:extLst>
            </p:cNvPr>
            <p:cNvSpPr txBox="1"/>
            <p:nvPr/>
          </p:nvSpPr>
          <p:spPr>
            <a:xfrm>
              <a:off x="8087089" y="4275823"/>
              <a:ext cx="3581711" cy="461665"/>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Qui parle à qui ?</a:t>
              </a:r>
            </a:p>
          </p:txBody>
        </p:sp>
      </p:grpSp>
      <p:sp>
        <p:nvSpPr>
          <p:cNvPr id="21" name="TextBox 20">
            <a:extLst>
              <a:ext uri="{FF2B5EF4-FFF2-40B4-BE49-F238E27FC236}">
                <a16:creationId xmlns:a16="http://schemas.microsoft.com/office/drawing/2014/main" id="{0E971176-64EB-4C71-886F-14C1E75488A0}"/>
              </a:ext>
            </a:extLst>
          </p:cNvPr>
          <p:cNvSpPr txBox="1"/>
          <p:nvPr/>
        </p:nvSpPr>
        <p:spPr>
          <a:xfrm>
            <a:off x="8087089" y="4748503"/>
            <a:ext cx="38871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Adèle parle à Jean-Michel.</a:t>
            </a:r>
          </a:p>
        </p:txBody>
      </p:sp>
      <p:pic>
        <p:nvPicPr>
          <p:cNvPr id="22" name="Picture 21">
            <a:extLst>
              <a:ext uri="{FF2B5EF4-FFF2-40B4-BE49-F238E27FC236}">
                <a16:creationId xmlns:a16="http://schemas.microsoft.com/office/drawing/2014/main" id="{AE79B229-267E-4D51-A88B-B48CEA0668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66468" y="5180941"/>
            <a:ext cx="1042526" cy="1054926"/>
          </a:xfrm>
          <a:prstGeom prst="rect">
            <a:avLst/>
          </a:prstGeom>
        </p:spPr>
      </p:pic>
      <p:pic>
        <p:nvPicPr>
          <p:cNvPr id="23" name="Picture 22">
            <a:extLst>
              <a:ext uri="{FF2B5EF4-FFF2-40B4-BE49-F238E27FC236}">
                <a16:creationId xmlns:a16="http://schemas.microsoft.com/office/drawing/2014/main" id="{B97BE61F-01CD-42EC-BAF2-5B190533D2B4}"/>
              </a:ext>
            </a:extLst>
          </p:cNvPr>
          <p:cNvPicPr>
            <a:picLocks noChangeAspect="1"/>
          </p:cNvPicPr>
          <p:nvPr/>
        </p:nvPicPr>
        <p:blipFill rotWithShape="1">
          <a:blip r:embed="rId11">
            <a:extLst>
              <a:ext uri="{28A0092B-C50C-407E-A947-70E740481C1C}">
                <a14:useLocalDpi xmlns:a14="http://schemas.microsoft.com/office/drawing/2010/main" val="0"/>
              </a:ext>
            </a:extLst>
          </a:blip>
          <a:srcRect b="61287"/>
          <a:stretch/>
        </p:blipFill>
        <p:spPr>
          <a:xfrm>
            <a:off x="9116325" y="5131650"/>
            <a:ext cx="1263433" cy="1090839"/>
          </a:xfrm>
          <a:prstGeom prst="rect">
            <a:avLst/>
          </a:prstGeom>
        </p:spPr>
      </p:pic>
    </p:spTree>
    <p:extLst>
      <p:ext uri="{BB962C8B-B14F-4D97-AF65-F5344CB8AC3E}">
        <p14:creationId xmlns:p14="http://schemas.microsoft.com/office/powerpoint/2010/main" val="11821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6"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nvGraphicFramePr>
        <p:xfrm>
          <a:off x="474002" y="3231791"/>
          <a:ext cx="4320696" cy="3037609"/>
        </p:xfrm>
        <a:graphic>
          <a:graphicData uri="http://schemas.openxmlformats.org/drawingml/2006/table">
            <a:tbl>
              <a:tblPr firstRow="1" bandRow="1">
                <a:tableStyleId>{5940675A-B579-460E-94D1-54222C63F5DA}</a:tableStyleId>
              </a:tblPr>
              <a:tblGrid>
                <a:gridCol w="879009">
                  <a:extLst>
                    <a:ext uri="{9D8B030D-6E8A-4147-A177-3AD203B41FA5}">
                      <a16:colId xmlns:a16="http://schemas.microsoft.com/office/drawing/2014/main" val="1264770506"/>
                    </a:ext>
                  </a:extLst>
                </a:gridCol>
                <a:gridCol w="1670075">
                  <a:extLst>
                    <a:ext uri="{9D8B030D-6E8A-4147-A177-3AD203B41FA5}">
                      <a16:colId xmlns:a16="http://schemas.microsoft.com/office/drawing/2014/main" val="2692967244"/>
                    </a:ext>
                  </a:extLst>
                </a:gridCol>
                <a:gridCol w="1771612">
                  <a:extLst>
                    <a:ext uri="{9D8B030D-6E8A-4147-A177-3AD203B41FA5}">
                      <a16:colId xmlns:a16="http://schemas.microsoft.com/office/drawing/2014/main" val="605799539"/>
                    </a:ext>
                  </a:extLst>
                </a:gridCol>
              </a:tblGrid>
              <a:tr h="848266">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amie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amis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729781">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parents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père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729781">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mère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frère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729781">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soeur</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amie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140850"/>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29335"/>
            <a:ext cx="914400" cy="914400"/>
          </a:xfrm>
          <a:prstGeom prst="rect">
            <a:avLst/>
          </a:prstGeom>
        </p:spPr>
      </p:pic>
      <p:sp>
        <p:nvSpPr>
          <p:cNvPr id="28" name="Google Shape;108;p3">
            <a:hlinkClick r:id="" action="ppaction://noaction">
              <a:snd r:embed="rId6" name="17_1.wav"/>
            </a:hlinkClick>
            <a:extLst>
              <a:ext uri="{FF2B5EF4-FFF2-40B4-BE49-F238E27FC236}">
                <a16:creationId xmlns:a16="http://schemas.microsoft.com/office/drawing/2014/main" id="{8A172C33-597D-45A1-8713-22EC248A9CBC}"/>
              </a:ext>
            </a:extLst>
          </p:cNvPr>
          <p:cNvSpPr txBox="1"/>
          <p:nvPr/>
        </p:nvSpPr>
        <p:spPr>
          <a:xfrm>
            <a:off x="986447" y="120131"/>
            <a:ext cx="85134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Clémentine parle à Adèle.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mot correct.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2" name="Rectangle 91">
            <a:hlinkClick r:id="" action="ppaction://noaction">
              <a:snd r:embed="rId7" name="17_2_2.wav"/>
            </a:hlinkClick>
            <a:extLst>
              <a:ext uri="{FF2B5EF4-FFF2-40B4-BE49-F238E27FC236}">
                <a16:creationId xmlns:a16="http://schemas.microsoft.com/office/drawing/2014/main" id="{B5DAEBB0-64B5-478E-B786-6F10B6DE0C33}"/>
              </a:ext>
            </a:extLst>
          </p:cNvPr>
          <p:cNvSpPr/>
          <p:nvPr/>
        </p:nvSpPr>
        <p:spPr>
          <a:xfrm>
            <a:off x="667345" y="3467537"/>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93" name="Rectangle 92">
            <a:hlinkClick r:id="" action="ppaction://noaction">
              <a:snd r:embed="rId8" name="17_3_2.wav"/>
            </a:hlinkClick>
            <a:extLst>
              <a:ext uri="{FF2B5EF4-FFF2-40B4-BE49-F238E27FC236}">
                <a16:creationId xmlns:a16="http://schemas.microsoft.com/office/drawing/2014/main" id="{EC88ABF6-9C78-477A-B4F4-F55DABC44DAC}"/>
              </a:ext>
            </a:extLst>
          </p:cNvPr>
          <p:cNvSpPr/>
          <p:nvPr/>
        </p:nvSpPr>
        <p:spPr>
          <a:xfrm>
            <a:off x="683370" y="419887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94" name="Rectangle 93">
            <a:hlinkClick r:id="" action="ppaction://noaction">
              <a:snd r:embed="rId9" name="17_4_2.wav"/>
            </a:hlinkClick>
            <a:extLst>
              <a:ext uri="{FF2B5EF4-FFF2-40B4-BE49-F238E27FC236}">
                <a16:creationId xmlns:a16="http://schemas.microsoft.com/office/drawing/2014/main" id="{9D13DB54-7E2E-4862-A969-D31110DCD956}"/>
              </a:ext>
            </a:extLst>
          </p:cNvPr>
          <p:cNvSpPr/>
          <p:nvPr/>
        </p:nvSpPr>
        <p:spPr>
          <a:xfrm>
            <a:off x="695840" y="4957845"/>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95" name="Rectangle 94">
            <a:hlinkClick r:id="" action="ppaction://noaction">
              <a:snd r:embed="rId10" name="17_5_2.wav"/>
            </a:hlinkClick>
            <a:extLst>
              <a:ext uri="{FF2B5EF4-FFF2-40B4-BE49-F238E27FC236}">
                <a16:creationId xmlns:a16="http://schemas.microsoft.com/office/drawing/2014/main" id="{41E14685-A06B-469E-9013-0F6A34980F09}"/>
              </a:ext>
            </a:extLst>
          </p:cNvPr>
          <p:cNvSpPr/>
          <p:nvPr/>
        </p:nvSpPr>
        <p:spPr>
          <a:xfrm>
            <a:off x="698371" y="5683721"/>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37" name="Speech Bubble: Rectangle with Corners Rounded 36">
            <a:extLst>
              <a:ext uri="{FF2B5EF4-FFF2-40B4-BE49-F238E27FC236}">
                <a16:creationId xmlns:a16="http://schemas.microsoft.com/office/drawing/2014/main" id="{6BD66378-6677-4237-8FCB-B6494EF6410F}"/>
              </a:ext>
            </a:extLst>
          </p:cNvPr>
          <p:cNvSpPr/>
          <p:nvPr/>
        </p:nvSpPr>
        <p:spPr>
          <a:xfrm>
            <a:off x="997520" y="1057739"/>
            <a:ext cx="7424419" cy="706168"/>
          </a:xfrm>
          <a:prstGeom prst="wedgeRoundRectCallout">
            <a:avLst>
              <a:gd name="adj1" fmla="val -54842"/>
              <a:gd name="adj2" fmla="val 413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The final word is missing.  Listen to what goes before to work out who Clémentine is talking about.</a:t>
            </a:r>
          </a:p>
        </p:txBody>
      </p:sp>
      <p:pic>
        <p:nvPicPr>
          <p:cNvPr id="53" name="Picture 52">
            <a:extLst>
              <a:ext uri="{FF2B5EF4-FFF2-40B4-BE49-F238E27FC236}">
                <a16:creationId xmlns:a16="http://schemas.microsoft.com/office/drawing/2014/main" id="{4607DEEA-A93B-4296-846E-5172EBA5B7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39367" y="3379725"/>
            <a:ext cx="409801" cy="426875"/>
          </a:xfrm>
          <a:prstGeom prst="rect">
            <a:avLst/>
          </a:prstGeom>
        </p:spPr>
      </p:pic>
      <p:pic>
        <p:nvPicPr>
          <p:cNvPr id="54" name="Picture 53">
            <a:extLst>
              <a:ext uri="{FF2B5EF4-FFF2-40B4-BE49-F238E27FC236}">
                <a16:creationId xmlns:a16="http://schemas.microsoft.com/office/drawing/2014/main" id="{41D70429-93B9-4B62-ACF4-EE8437C134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39366" y="4170712"/>
            <a:ext cx="409801" cy="426875"/>
          </a:xfrm>
          <a:prstGeom prst="rect">
            <a:avLst/>
          </a:prstGeom>
        </p:spPr>
      </p:pic>
      <p:pic>
        <p:nvPicPr>
          <p:cNvPr id="57" name="Picture 56">
            <a:extLst>
              <a:ext uri="{FF2B5EF4-FFF2-40B4-BE49-F238E27FC236}">
                <a16:creationId xmlns:a16="http://schemas.microsoft.com/office/drawing/2014/main" id="{C6739755-207E-4498-8B3C-9221FB5433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1467" y="4914283"/>
            <a:ext cx="409801" cy="426875"/>
          </a:xfrm>
          <a:prstGeom prst="rect">
            <a:avLst/>
          </a:prstGeom>
        </p:spPr>
      </p:pic>
      <p:sp>
        <p:nvSpPr>
          <p:cNvPr id="33" name="Rectangle 32">
            <a:hlinkClick r:id="" action="ppaction://noaction">
              <a:snd r:embed="rId12" name="17_2_1.wav"/>
            </a:hlinkClick>
            <a:extLst>
              <a:ext uri="{FF2B5EF4-FFF2-40B4-BE49-F238E27FC236}">
                <a16:creationId xmlns:a16="http://schemas.microsoft.com/office/drawing/2014/main" id="{8C08FBC1-8C20-4590-BF66-F3DFEBDD0106}"/>
              </a:ext>
            </a:extLst>
          </p:cNvPr>
          <p:cNvSpPr/>
          <p:nvPr/>
        </p:nvSpPr>
        <p:spPr>
          <a:xfrm>
            <a:off x="4631310" y="3436999"/>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1</a:t>
            </a:r>
          </a:p>
        </p:txBody>
      </p:sp>
      <p:sp>
        <p:nvSpPr>
          <p:cNvPr id="34" name="Rectangle 33">
            <a:hlinkClick r:id="" action="ppaction://noaction">
              <a:snd r:embed="rId13" name="17_3_1.wav"/>
            </a:hlinkClick>
            <a:extLst>
              <a:ext uri="{FF2B5EF4-FFF2-40B4-BE49-F238E27FC236}">
                <a16:creationId xmlns:a16="http://schemas.microsoft.com/office/drawing/2014/main" id="{FB86C79B-3C49-43AE-90E2-308BB052A092}"/>
              </a:ext>
            </a:extLst>
          </p:cNvPr>
          <p:cNvSpPr/>
          <p:nvPr/>
        </p:nvSpPr>
        <p:spPr>
          <a:xfrm>
            <a:off x="4616602" y="4224917"/>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2</a:t>
            </a:r>
          </a:p>
        </p:txBody>
      </p:sp>
      <p:sp>
        <p:nvSpPr>
          <p:cNvPr id="35" name="Rectangle 34">
            <a:hlinkClick r:id="" action="ppaction://noaction">
              <a:snd r:embed="rId14" name="17_4_1.wav"/>
            </a:hlinkClick>
            <a:extLst>
              <a:ext uri="{FF2B5EF4-FFF2-40B4-BE49-F238E27FC236}">
                <a16:creationId xmlns:a16="http://schemas.microsoft.com/office/drawing/2014/main" id="{FD9976F4-947F-4225-8789-00C2C5EE6A08}"/>
              </a:ext>
            </a:extLst>
          </p:cNvPr>
          <p:cNvSpPr/>
          <p:nvPr/>
        </p:nvSpPr>
        <p:spPr>
          <a:xfrm>
            <a:off x="4618021" y="4957845"/>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3</a:t>
            </a:r>
          </a:p>
        </p:txBody>
      </p:sp>
      <p:sp>
        <p:nvSpPr>
          <p:cNvPr id="36" name="Rectangle 35">
            <a:hlinkClick r:id="" action="ppaction://noaction">
              <a:snd r:embed="rId15" name="17_5_1.wav"/>
            </a:hlinkClick>
            <a:extLst>
              <a:ext uri="{FF2B5EF4-FFF2-40B4-BE49-F238E27FC236}">
                <a16:creationId xmlns:a16="http://schemas.microsoft.com/office/drawing/2014/main" id="{2C9105ED-34A8-44CA-92E3-47FEDBCECCA2}"/>
              </a:ext>
            </a:extLst>
          </p:cNvPr>
          <p:cNvSpPr/>
          <p:nvPr/>
        </p:nvSpPr>
        <p:spPr>
          <a:xfrm>
            <a:off x="4632729" y="5707258"/>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4</a:t>
            </a:r>
          </a:p>
        </p:txBody>
      </p:sp>
      <p:pic>
        <p:nvPicPr>
          <p:cNvPr id="44" name="Picture 43">
            <a:extLst>
              <a:ext uri="{FF2B5EF4-FFF2-40B4-BE49-F238E27FC236}">
                <a16:creationId xmlns:a16="http://schemas.microsoft.com/office/drawing/2014/main" id="{3B9F8FD9-EC07-4213-BA00-27A9347FCA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2255" y="5707258"/>
            <a:ext cx="409801" cy="426875"/>
          </a:xfrm>
          <a:prstGeom prst="rect">
            <a:avLst/>
          </a:prstGeom>
        </p:spPr>
      </p:pic>
      <p:graphicFrame>
        <p:nvGraphicFramePr>
          <p:cNvPr id="52" name="Table 20">
            <a:extLst>
              <a:ext uri="{FF2B5EF4-FFF2-40B4-BE49-F238E27FC236}">
                <a16:creationId xmlns:a16="http://schemas.microsoft.com/office/drawing/2014/main" id="{9693EBF3-1644-4E93-A944-6383C0BACCDF}"/>
              </a:ext>
            </a:extLst>
          </p:cNvPr>
          <p:cNvGraphicFramePr>
            <a:graphicFrameLocks noGrp="1"/>
          </p:cNvGraphicFramePr>
          <p:nvPr/>
        </p:nvGraphicFramePr>
        <p:xfrm>
          <a:off x="5921889" y="3231791"/>
          <a:ext cx="4320696" cy="3037609"/>
        </p:xfrm>
        <a:graphic>
          <a:graphicData uri="http://schemas.openxmlformats.org/drawingml/2006/table">
            <a:tbl>
              <a:tblPr firstRow="1" bandRow="1">
                <a:tableStyleId>{5940675A-B579-460E-94D1-54222C63F5DA}</a:tableStyleId>
              </a:tblPr>
              <a:tblGrid>
                <a:gridCol w="879009">
                  <a:extLst>
                    <a:ext uri="{9D8B030D-6E8A-4147-A177-3AD203B41FA5}">
                      <a16:colId xmlns:a16="http://schemas.microsoft.com/office/drawing/2014/main" val="1264770506"/>
                    </a:ext>
                  </a:extLst>
                </a:gridCol>
                <a:gridCol w="1670075">
                  <a:extLst>
                    <a:ext uri="{9D8B030D-6E8A-4147-A177-3AD203B41FA5}">
                      <a16:colId xmlns:a16="http://schemas.microsoft.com/office/drawing/2014/main" val="2692967244"/>
                    </a:ext>
                  </a:extLst>
                </a:gridCol>
                <a:gridCol w="1771612">
                  <a:extLst>
                    <a:ext uri="{9D8B030D-6E8A-4147-A177-3AD203B41FA5}">
                      <a16:colId xmlns:a16="http://schemas.microsoft.com/office/drawing/2014/main" val="605799539"/>
                    </a:ext>
                  </a:extLst>
                </a:gridCol>
              </a:tblGrid>
              <a:tr h="848266">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parents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mère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729781">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parents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équipe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729781">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mère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amie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729781">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père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mère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bl>
          </a:graphicData>
        </a:graphic>
      </p:graphicFrame>
      <p:pic>
        <p:nvPicPr>
          <p:cNvPr id="65" name="Picture 64">
            <a:extLst>
              <a:ext uri="{FF2B5EF4-FFF2-40B4-BE49-F238E27FC236}">
                <a16:creationId xmlns:a16="http://schemas.microsoft.com/office/drawing/2014/main" id="{798DDC44-06C9-463A-B77E-17A8E24782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85474" y="3467537"/>
            <a:ext cx="409801" cy="426875"/>
          </a:xfrm>
          <a:prstGeom prst="rect">
            <a:avLst/>
          </a:prstGeom>
        </p:spPr>
      </p:pic>
      <p:pic>
        <p:nvPicPr>
          <p:cNvPr id="66" name="Picture 65">
            <a:extLst>
              <a:ext uri="{FF2B5EF4-FFF2-40B4-BE49-F238E27FC236}">
                <a16:creationId xmlns:a16="http://schemas.microsoft.com/office/drawing/2014/main" id="{6D7DC039-4B3E-4E2A-A9D3-FFF6E95B6C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42538" y="4201436"/>
            <a:ext cx="409801" cy="426875"/>
          </a:xfrm>
          <a:prstGeom prst="rect">
            <a:avLst/>
          </a:prstGeom>
        </p:spPr>
      </p:pic>
      <p:pic>
        <p:nvPicPr>
          <p:cNvPr id="68" name="Picture 67">
            <a:extLst>
              <a:ext uri="{FF2B5EF4-FFF2-40B4-BE49-F238E27FC236}">
                <a16:creationId xmlns:a16="http://schemas.microsoft.com/office/drawing/2014/main" id="{456C74FD-E34F-412B-98DD-BB10EA4EC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8692" y="4960407"/>
            <a:ext cx="409801" cy="426875"/>
          </a:xfrm>
          <a:prstGeom prst="rect">
            <a:avLst/>
          </a:prstGeom>
        </p:spPr>
      </p:pic>
      <p:pic>
        <p:nvPicPr>
          <p:cNvPr id="69" name="Picture 68">
            <a:extLst>
              <a:ext uri="{FF2B5EF4-FFF2-40B4-BE49-F238E27FC236}">
                <a16:creationId xmlns:a16="http://schemas.microsoft.com/office/drawing/2014/main" id="{BE6BAD7D-8100-4443-AC82-DB08B54A6D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7637" y="5711546"/>
            <a:ext cx="409801" cy="426875"/>
          </a:xfrm>
          <a:prstGeom prst="rect">
            <a:avLst/>
          </a:prstGeom>
        </p:spPr>
      </p:pic>
      <p:sp>
        <p:nvSpPr>
          <p:cNvPr id="96" name="Rectangle 95">
            <a:hlinkClick r:id="" action="ppaction://noaction">
              <a:snd r:embed="rId16" name="17_6_2.wav"/>
            </a:hlinkClick>
            <a:extLst>
              <a:ext uri="{FF2B5EF4-FFF2-40B4-BE49-F238E27FC236}">
                <a16:creationId xmlns:a16="http://schemas.microsoft.com/office/drawing/2014/main" id="{BBC9D6AA-C499-4994-9511-45F0F460A3C2}"/>
              </a:ext>
            </a:extLst>
          </p:cNvPr>
          <p:cNvSpPr/>
          <p:nvPr/>
        </p:nvSpPr>
        <p:spPr>
          <a:xfrm>
            <a:off x="6137697" y="348146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97" name="Rectangle 96">
            <a:hlinkClick r:id="" action="ppaction://noaction">
              <a:snd r:embed="rId17" name="17_7_2.wav"/>
            </a:hlinkClick>
            <a:extLst>
              <a:ext uri="{FF2B5EF4-FFF2-40B4-BE49-F238E27FC236}">
                <a16:creationId xmlns:a16="http://schemas.microsoft.com/office/drawing/2014/main" id="{4F08F8EF-CC1F-46C2-AF9C-834B76A83EF1}"/>
              </a:ext>
            </a:extLst>
          </p:cNvPr>
          <p:cNvSpPr/>
          <p:nvPr/>
        </p:nvSpPr>
        <p:spPr>
          <a:xfrm>
            <a:off x="6137697" y="424138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40" name="Rectangle 39">
            <a:hlinkClick r:id="" action="ppaction://noaction">
              <a:snd r:embed="rId18" name="17_8_2.wav"/>
            </a:hlinkClick>
            <a:extLst>
              <a:ext uri="{FF2B5EF4-FFF2-40B4-BE49-F238E27FC236}">
                <a16:creationId xmlns:a16="http://schemas.microsoft.com/office/drawing/2014/main" id="{3BBDC162-4E37-449C-BFD8-773B179AD5F8}"/>
              </a:ext>
            </a:extLst>
          </p:cNvPr>
          <p:cNvSpPr/>
          <p:nvPr/>
        </p:nvSpPr>
        <p:spPr>
          <a:xfrm>
            <a:off x="6147643" y="498100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41" name="Rectangle 40">
            <a:hlinkClick r:id="" action="ppaction://noaction">
              <a:snd r:embed="rId19" name="17_9_2.wav"/>
            </a:hlinkClick>
            <a:extLst>
              <a:ext uri="{FF2B5EF4-FFF2-40B4-BE49-F238E27FC236}">
                <a16:creationId xmlns:a16="http://schemas.microsoft.com/office/drawing/2014/main" id="{3F6C0CD6-0DC7-4429-9BC9-CE855AFD580D}"/>
              </a:ext>
            </a:extLst>
          </p:cNvPr>
          <p:cNvSpPr/>
          <p:nvPr/>
        </p:nvSpPr>
        <p:spPr>
          <a:xfrm>
            <a:off x="6137697" y="573402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pic>
        <p:nvPicPr>
          <p:cNvPr id="70" name="Picture 69">
            <a:extLst>
              <a:ext uri="{FF2B5EF4-FFF2-40B4-BE49-F238E27FC236}">
                <a16:creationId xmlns:a16="http://schemas.microsoft.com/office/drawing/2014/main" id="{CF4BD106-3E55-4695-B4D6-1FC74841B370}"/>
              </a:ext>
            </a:extLst>
          </p:cNvPr>
          <p:cNvPicPr>
            <a:picLocks noChangeAspect="1"/>
          </p:cNvPicPr>
          <p:nvPr/>
        </p:nvPicPr>
        <p:blipFill rotWithShape="1">
          <a:blip r:embed="rId20">
            <a:extLst>
              <a:ext uri="{28A0092B-C50C-407E-A947-70E740481C1C}">
                <a14:useLocalDpi xmlns:a14="http://schemas.microsoft.com/office/drawing/2010/main" val="0"/>
              </a:ext>
            </a:extLst>
          </a:blip>
          <a:srcRect b="61287"/>
          <a:stretch/>
        </p:blipFill>
        <p:spPr>
          <a:xfrm>
            <a:off x="5921889" y="2146052"/>
            <a:ext cx="1263433" cy="1090839"/>
          </a:xfrm>
          <a:prstGeom prst="rect">
            <a:avLst/>
          </a:prstGeom>
        </p:spPr>
      </p:pic>
      <p:pic>
        <p:nvPicPr>
          <p:cNvPr id="71" name="Picture 70" descr="Logo&#10;&#10;Description automatically generated">
            <a:extLst>
              <a:ext uri="{FF2B5EF4-FFF2-40B4-BE49-F238E27FC236}">
                <a16:creationId xmlns:a16="http://schemas.microsoft.com/office/drawing/2014/main" id="{DAACC6CB-07DC-4374-96CB-23B6DB7777A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1034" y="1927871"/>
            <a:ext cx="778502" cy="1279523"/>
          </a:xfrm>
          <a:prstGeom prst="rect">
            <a:avLst/>
          </a:prstGeom>
        </p:spPr>
      </p:pic>
      <p:sp>
        <p:nvSpPr>
          <p:cNvPr id="72" name="TextBox 71">
            <a:extLst>
              <a:ext uri="{FF2B5EF4-FFF2-40B4-BE49-F238E27FC236}">
                <a16:creationId xmlns:a16="http://schemas.microsoft.com/office/drawing/2014/main" id="{379FAB77-C424-4D81-9DD5-E1EE8AF33752}"/>
              </a:ext>
            </a:extLst>
          </p:cNvPr>
          <p:cNvSpPr txBox="1"/>
          <p:nvPr/>
        </p:nvSpPr>
        <p:spPr>
          <a:xfrm>
            <a:off x="1316306" y="2705436"/>
            <a:ext cx="20808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Clémentine</a:t>
            </a:r>
            <a:endParaRPr kumimoji="0" lang="en-GB" sz="1800" b="0" i="0" u="none" strike="noStrike" kern="1200" cap="none" spc="0" normalizeH="0" baseline="0" noProof="0" dirty="0">
              <a:ln>
                <a:noFill/>
              </a:ln>
              <a:solidFill>
                <a:srgbClr val="002060"/>
              </a:solidFill>
              <a:effectLst/>
              <a:uLnTx/>
              <a:uFillTx/>
              <a:latin typeface="Arial"/>
            </a:endParaRPr>
          </a:p>
        </p:txBody>
      </p:sp>
      <p:sp>
        <p:nvSpPr>
          <p:cNvPr id="73" name="TextBox 72">
            <a:extLst>
              <a:ext uri="{FF2B5EF4-FFF2-40B4-BE49-F238E27FC236}">
                <a16:creationId xmlns:a16="http://schemas.microsoft.com/office/drawing/2014/main" id="{2D6AC2D3-F867-4A8E-A7C1-715FFEDD6A26}"/>
              </a:ext>
            </a:extLst>
          </p:cNvPr>
          <p:cNvSpPr txBox="1"/>
          <p:nvPr/>
        </p:nvSpPr>
        <p:spPr>
          <a:xfrm>
            <a:off x="6958933" y="2776571"/>
            <a:ext cx="20808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endParaRPr kumimoji="0" lang="en-GB" sz="1800" b="0" i="0" u="none" strike="noStrike" kern="1200" cap="none" spc="0" normalizeH="0" baseline="0" noProof="0" dirty="0">
              <a:ln>
                <a:noFill/>
              </a:ln>
              <a:solidFill>
                <a:srgbClr val="002060"/>
              </a:solidFill>
              <a:effectLst/>
              <a:uLnTx/>
              <a:uFillTx/>
              <a:latin typeface="Arial"/>
            </a:endParaRPr>
          </a:p>
        </p:txBody>
      </p:sp>
      <p:sp>
        <p:nvSpPr>
          <p:cNvPr id="38" name="Rectangle 37">
            <a:hlinkClick r:id="" action="ppaction://noaction">
              <a:snd r:embed="rId22" name="17_6_1.wav"/>
            </a:hlinkClick>
            <a:extLst>
              <a:ext uri="{FF2B5EF4-FFF2-40B4-BE49-F238E27FC236}">
                <a16:creationId xmlns:a16="http://schemas.microsoft.com/office/drawing/2014/main" id="{03C75110-B24E-4C4C-8D1D-AC1E64DD289D}"/>
              </a:ext>
            </a:extLst>
          </p:cNvPr>
          <p:cNvSpPr/>
          <p:nvPr/>
        </p:nvSpPr>
        <p:spPr>
          <a:xfrm>
            <a:off x="10162204" y="3420792"/>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5</a:t>
            </a:r>
          </a:p>
        </p:txBody>
      </p:sp>
      <p:sp>
        <p:nvSpPr>
          <p:cNvPr id="39" name="Rectangle 38">
            <a:hlinkClick r:id="" action="ppaction://noaction">
              <a:snd r:embed="rId23" name="17_7_1.wav"/>
            </a:hlinkClick>
            <a:extLst>
              <a:ext uri="{FF2B5EF4-FFF2-40B4-BE49-F238E27FC236}">
                <a16:creationId xmlns:a16="http://schemas.microsoft.com/office/drawing/2014/main" id="{4F9B040A-4D4F-4C17-921C-4EAE7F717E37}"/>
              </a:ext>
            </a:extLst>
          </p:cNvPr>
          <p:cNvSpPr/>
          <p:nvPr/>
        </p:nvSpPr>
        <p:spPr>
          <a:xfrm>
            <a:off x="10162204" y="4198874"/>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6</a:t>
            </a:r>
          </a:p>
        </p:txBody>
      </p:sp>
      <p:sp>
        <p:nvSpPr>
          <p:cNvPr id="42" name="Rectangle 41">
            <a:hlinkClick r:id="" action="ppaction://noaction">
              <a:snd r:embed="rId24" name="17_8_1.wav"/>
            </a:hlinkClick>
            <a:extLst>
              <a:ext uri="{FF2B5EF4-FFF2-40B4-BE49-F238E27FC236}">
                <a16:creationId xmlns:a16="http://schemas.microsoft.com/office/drawing/2014/main" id="{3549D587-0B02-4087-8EA4-341FF4547E44}"/>
              </a:ext>
            </a:extLst>
          </p:cNvPr>
          <p:cNvSpPr/>
          <p:nvPr/>
        </p:nvSpPr>
        <p:spPr>
          <a:xfrm>
            <a:off x="10158600" y="4920216"/>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7</a:t>
            </a:r>
          </a:p>
        </p:txBody>
      </p:sp>
      <p:sp>
        <p:nvSpPr>
          <p:cNvPr id="43" name="Rectangle 42">
            <a:hlinkClick r:id="" action="ppaction://noaction">
              <a:snd r:embed="rId25" name="17_9_1.wav"/>
            </a:hlinkClick>
            <a:extLst>
              <a:ext uri="{FF2B5EF4-FFF2-40B4-BE49-F238E27FC236}">
                <a16:creationId xmlns:a16="http://schemas.microsoft.com/office/drawing/2014/main" id="{E3436FF3-0973-4284-91CF-DB0E2DC6BCA9}"/>
              </a:ext>
            </a:extLst>
          </p:cNvPr>
          <p:cNvSpPr/>
          <p:nvPr/>
        </p:nvSpPr>
        <p:spPr>
          <a:xfrm>
            <a:off x="10158600" y="5685667"/>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8</a:t>
            </a:r>
          </a:p>
        </p:txBody>
      </p:sp>
    </p:spTree>
    <p:extLst>
      <p:ext uri="{BB962C8B-B14F-4D97-AF65-F5344CB8AC3E}">
        <p14:creationId xmlns:p14="http://schemas.microsoft.com/office/powerpoint/2010/main" val="78887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8" grpId="0" animBg="1"/>
      <p:bldP spid="39" grpId="0" animBg="1"/>
      <p:bldP spid="42"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Les sports à Haïti</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198086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EEEEC65F-70DA-4836-8C8D-69AB906E60DE}"/>
              </a:ext>
            </a:extLst>
          </p:cNvPr>
          <p:cNvSpPr txBox="1"/>
          <p:nvPr/>
        </p:nvSpPr>
        <p:spPr>
          <a:xfrm>
            <a:off x="1096815" y="664239"/>
            <a:ext cx="19808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Lis le texte.</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02" y="486187"/>
            <a:ext cx="914400" cy="914400"/>
          </a:xfrm>
          <a:prstGeom prst="rect">
            <a:avLst/>
          </a:prstGeom>
        </p:spPr>
      </p:pic>
      <p:pic>
        <p:nvPicPr>
          <p:cNvPr id="3" name="Picture 2" descr="A person wearing a striped shirt&#10;&#10;Description automatically generated with medium confidence">
            <a:extLst>
              <a:ext uri="{FF2B5EF4-FFF2-40B4-BE49-F238E27FC236}">
                <a16:creationId xmlns:a16="http://schemas.microsoft.com/office/drawing/2014/main" id="{D5C615ED-C078-4C76-BEE4-A3CEA866A0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9904" y="55616"/>
            <a:ext cx="1144848" cy="1162461"/>
          </a:xfrm>
          <a:prstGeom prst="rect">
            <a:avLst/>
          </a:prstGeom>
        </p:spPr>
      </p:pic>
      <p:sp>
        <p:nvSpPr>
          <p:cNvPr id="2" name="TextBox 1">
            <a:extLst>
              <a:ext uri="{FF2B5EF4-FFF2-40B4-BE49-F238E27FC236}">
                <a16:creationId xmlns:a16="http://schemas.microsoft.com/office/drawing/2014/main" id="{B63AECC7-3003-4064-89FD-20BE4BF6A130}"/>
              </a:ext>
            </a:extLst>
          </p:cNvPr>
          <p:cNvSpPr txBox="1"/>
          <p:nvPr/>
        </p:nvSpPr>
        <p:spPr>
          <a:xfrm>
            <a:off x="308611" y="1627272"/>
            <a:ext cx="7457770" cy="830997"/>
          </a:xfrm>
          <a:prstGeom prst="rect">
            <a:avLst/>
          </a:prstGeom>
          <a:solidFill>
            <a:srgbClr val="E9F4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Peu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Haïtiens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accès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au tennis, au golf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aux terrains de foot. </a:t>
            </a:r>
          </a:p>
        </p:txBody>
      </p:sp>
      <p:pic>
        <p:nvPicPr>
          <p:cNvPr id="14" name="Picture 13" descr="A picture containing text, businesscard, clipart&#10;&#10;Description automatically generated">
            <a:extLst>
              <a:ext uri="{FF2B5EF4-FFF2-40B4-BE49-F238E27FC236}">
                <a16:creationId xmlns:a16="http://schemas.microsoft.com/office/drawing/2014/main" id="{207947AC-4AED-44B3-9B9E-0233521A44EC}"/>
              </a:ext>
            </a:extLst>
          </p:cNvPr>
          <p:cNvPicPr>
            <a:picLocks noChangeAspect="1"/>
          </p:cNvPicPr>
          <p:nvPr/>
        </p:nvPicPr>
        <p:blipFill>
          <a:blip r:embed="rId7">
            <a:clrChange>
              <a:clrFrom>
                <a:srgbClr val="EFEFEF"/>
              </a:clrFrom>
              <a:clrTo>
                <a:srgbClr val="EFEFEF">
                  <a:alpha val="0"/>
                </a:srgbClr>
              </a:clrTo>
            </a:clrChange>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8168188" y="4388864"/>
            <a:ext cx="2266917" cy="1700188"/>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B086CB87-8A3D-49D3-923A-C22A4C0BE52E}"/>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l="53693" t="69374"/>
          <a:stretch/>
        </p:blipFill>
        <p:spPr>
          <a:xfrm>
            <a:off x="4900718" y="4723087"/>
            <a:ext cx="2765906" cy="1281899"/>
          </a:xfrm>
          <a:prstGeom prst="rect">
            <a:avLst/>
          </a:prstGeom>
        </p:spPr>
      </p:pic>
      <p:sp>
        <p:nvSpPr>
          <p:cNvPr id="15" name="TextBox 14">
            <a:extLst>
              <a:ext uri="{FF2B5EF4-FFF2-40B4-BE49-F238E27FC236}">
                <a16:creationId xmlns:a16="http://schemas.microsoft.com/office/drawing/2014/main" id="{2A961FDB-4867-48C7-AE7B-ED94C0474F87}"/>
              </a:ext>
            </a:extLst>
          </p:cNvPr>
          <p:cNvSpPr txBox="1"/>
          <p:nvPr/>
        </p:nvSpPr>
        <p:spPr>
          <a:xfrm>
            <a:off x="308610" y="2746722"/>
            <a:ext cx="7122704" cy="1569660"/>
          </a:xfrm>
          <a:prstGeom prst="rect">
            <a:avLst/>
          </a:prstGeom>
          <a:solidFill>
            <a:schemeClr val="accent4">
              <a:lumMod val="20000"/>
              <a:lumOff val="80000"/>
            </a:schemeClr>
          </a:solidFill>
        </p:spPr>
        <p:txBody>
          <a:bodyPr wrap="square">
            <a:spAutoFit/>
          </a:bodyPr>
          <a:lstStyle/>
          <a:p>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Alors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enfants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jouent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souvent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au foot dans la rue avec deux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équipes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de cinq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joueurs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C’est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très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populaire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entre les garçons et les filles. </a:t>
            </a:r>
            <a:endParaRPr lang="en-GB" dirty="0"/>
          </a:p>
        </p:txBody>
      </p:sp>
      <p:sp>
        <p:nvSpPr>
          <p:cNvPr id="17" name="TextBox 16">
            <a:extLst>
              <a:ext uri="{FF2B5EF4-FFF2-40B4-BE49-F238E27FC236}">
                <a16:creationId xmlns:a16="http://schemas.microsoft.com/office/drawing/2014/main" id="{95885D52-59FF-4FBC-B7D9-5D56ECF2B74E}"/>
              </a:ext>
            </a:extLst>
          </p:cNvPr>
          <p:cNvSpPr txBox="1"/>
          <p:nvPr/>
        </p:nvSpPr>
        <p:spPr>
          <a:xfrm>
            <a:off x="308610" y="4604835"/>
            <a:ext cx="4814933" cy="830997"/>
          </a:xfrm>
          <a:prstGeom prst="rect">
            <a:avLst/>
          </a:prstGeom>
          <a:solidFill>
            <a:srgbClr val="A2D0F0"/>
          </a:solidFill>
        </p:spPr>
        <p:txBody>
          <a:bodyPr wrap="square">
            <a:spAutoFit/>
          </a:bodyPr>
          <a:lstStyle/>
          <a:p>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aiment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aussi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jouer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marelle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et au jeu de chat.</a:t>
            </a:r>
            <a:endParaRPr lang="en-GB" dirty="0"/>
          </a:p>
        </p:txBody>
      </p:sp>
      <p:pic>
        <p:nvPicPr>
          <p:cNvPr id="8" name="Picture 7" descr="A picture containing shape&#10;&#10;Description automatically generated">
            <a:extLst>
              <a:ext uri="{FF2B5EF4-FFF2-40B4-BE49-F238E27FC236}">
                <a16:creationId xmlns:a16="http://schemas.microsoft.com/office/drawing/2014/main" id="{7452525B-6165-4DE7-918D-0EF35BD7C4B0}"/>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322703" y="1576074"/>
            <a:ext cx="2790708" cy="2367741"/>
          </a:xfrm>
          <a:prstGeom prst="rect">
            <a:avLst/>
          </a:prstGeom>
        </p:spPr>
      </p:pic>
      <p:sp>
        <p:nvSpPr>
          <p:cNvPr id="21" name="TextBox 20">
            <a:extLst>
              <a:ext uri="{FF2B5EF4-FFF2-40B4-BE49-F238E27FC236}">
                <a16:creationId xmlns:a16="http://schemas.microsoft.com/office/drawing/2014/main" id="{057AF5B5-4B91-4ED1-B4DA-CD3C2C93D56C}"/>
              </a:ext>
            </a:extLst>
          </p:cNvPr>
          <p:cNvSpPr txBox="1"/>
          <p:nvPr/>
        </p:nvSpPr>
        <p:spPr>
          <a:xfrm>
            <a:off x="5389144" y="6089052"/>
            <a:ext cx="1789054"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marelle</a:t>
            </a:r>
            <a:endParaRPr lang="en-GB" b="1" dirty="0"/>
          </a:p>
        </p:txBody>
      </p:sp>
      <p:sp>
        <p:nvSpPr>
          <p:cNvPr id="22" name="TextBox 21">
            <a:extLst>
              <a:ext uri="{FF2B5EF4-FFF2-40B4-BE49-F238E27FC236}">
                <a16:creationId xmlns:a16="http://schemas.microsoft.com/office/drawing/2014/main" id="{06A58382-BF55-4768-8FB2-EE0B65F8422D}"/>
              </a:ext>
            </a:extLst>
          </p:cNvPr>
          <p:cNvSpPr txBox="1"/>
          <p:nvPr/>
        </p:nvSpPr>
        <p:spPr>
          <a:xfrm>
            <a:off x="8237969" y="6072436"/>
            <a:ext cx="2266917"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jeu de chat</a:t>
            </a:r>
            <a:endParaRPr lang="en-GB" b="1" dirty="0"/>
          </a:p>
        </p:txBody>
      </p:sp>
      <p:sp>
        <p:nvSpPr>
          <p:cNvPr id="23" name="TextBox 22">
            <a:extLst>
              <a:ext uri="{FF2B5EF4-FFF2-40B4-BE49-F238E27FC236}">
                <a16:creationId xmlns:a16="http://schemas.microsoft.com/office/drawing/2014/main" id="{21A8C64A-4FBC-4CA2-B31B-096D2A9CE192}"/>
              </a:ext>
            </a:extLst>
          </p:cNvPr>
          <p:cNvSpPr txBox="1"/>
          <p:nvPr/>
        </p:nvSpPr>
        <p:spPr>
          <a:xfrm>
            <a:off x="3291458" y="678915"/>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peu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de – few</a:t>
            </a:r>
          </a:p>
        </p:txBody>
      </p:sp>
    </p:spTree>
    <p:extLst>
      <p:ext uri="{BB962C8B-B14F-4D97-AF65-F5344CB8AC3E}">
        <p14:creationId xmlns:p14="http://schemas.microsoft.com/office/powerpoint/2010/main" val="155365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algn="ctr"/>
            <a:r>
              <a:rPr lang="en-GB" sz="8000" dirty="0" err="1">
                <a:solidFill>
                  <a:srgbClr val="002060"/>
                </a:solidFill>
                <a:latin typeface="Century Gothic" panose="020B0502020202020204" pitchFamily="34" charset="0"/>
              </a:rPr>
              <a:t>mai</a:t>
            </a:r>
            <a:r>
              <a:rPr lang="en-GB" sz="8000" b="1" dirty="0" err="1">
                <a:solidFill>
                  <a:srgbClr val="FF0066"/>
                </a:solidFill>
                <a:latin typeface="Century Gothic" panose="020B0502020202020204" pitchFamily="34" charset="0"/>
              </a:rPr>
              <a:t>s</a:t>
            </a:r>
            <a:r>
              <a:rPr lang="en-GB" sz="8000" dirty="0" err="1">
                <a:solidFill>
                  <a:srgbClr val="002060"/>
                </a:solidFill>
                <a:latin typeface="Century Gothic" panose="020B0502020202020204" pitchFamily="34" charset="0"/>
              </a:rPr>
              <a:t>on</a:t>
            </a:r>
            <a:r>
              <a:rPr lang="en-GB" sz="8000" b="1" dirty="0">
                <a:solidFill>
                  <a:srgbClr val="FF0066"/>
                </a:solidFill>
                <a:latin typeface="Century Gothic" panose="020B0502020202020204" pitchFamily="34" charset="0"/>
              </a:rPr>
              <a:t> </a:t>
            </a:r>
            <a:endParaRPr lang="en-GB" sz="8000" dirty="0">
              <a:solidFill>
                <a:srgbClr val="002060"/>
              </a:solidFill>
              <a:latin typeface="Century Gothic" panose="020B0502020202020204" pitchFamily="34" charset="0"/>
            </a:endParaRPr>
          </a:p>
        </p:txBody>
      </p:sp>
      <p:pic>
        <p:nvPicPr>
          <p:cNvPr id="6" name="Picture 5" descr="A drawing of a house&#10;&#10;Description automatically generated with medium confidence">
            <a:extLst>
              <a:ext uri="{FF2B5EF4-FFF2-40B4-BE49-F238E27FC236}">
                <a16:creationId xmlns:a16="http://schemas.microsoft.com/office/drawing/2014/main" id="{4054D158-0B86-4206-8ACF-4A71999D5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4283" y="1626670"/>
            <a:ext cx="4310073" cy="2838169"/>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437156" y="2781686"/>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égli</a:t>
            </a:r>
            <a:r>
              <a:rPr lang="en-GB" sz="4800" b="1" dirty="0" err="1">
                <a:solidFill>
                  <a:srgbClr val="FF0066"/>
                </a:solidFill>
                <a:latin typeface="Century Gothic" panose="020B0502020202020204" pitchFamily="34" charset="0"/>
              </a:rPr>
              <a:t>s</a:t>
            </a:r>
            <a:r>
              <a:rPr lang="en-GB" sz="4800" dirty="0" err="1">
                <a:solidFill>
                  <a:srgbClr val="002060"/>
                </a:solidFill>
                <a:latin typeface="Century Gothic" panose="020B0502020202020204" pitchFamily="34" charset="0"/>
              </a:rPr>
              <a:t>e</a:t>
            </a:r>
            <a:endParaRPr lang="en-GB" sz="48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maga</a:t>
            </a:r>
            <a:r>
              <a:rPr lang="en-GB" sz="4800" b="1" dirty="0" err="1">
                <a:solidFill>
                  <a:srgbClr val="FF0066"/>
                </a:solidFill>
                <a:latin typeface="Century Gothic" panose="020B0502020202020204" pitchFamily="34" charset="0"/>
              </a:rPr>
              <a:t>s</a:t>
            </a:r>
            <a:r>
              <a:rPr lang="en-GB" sz="4800" dirty="0" err="1">
                <a:solidFill>
                  <a:srgbClr val="002060"/>
                </a:solidFill>
                <a:latin typeface="Century Gothic" panose="020B0502020202020204" pitchFamily="34" charset="0"/>
              </a:rPr>
              <a:t>in</a:t>
            </a:r>
            <a:endParaRPr lang="en-GB" sz="48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cui</a:t>
            </a:r>
            <a:r>
              <a:rPr lang="en-GB" sz="4800" b="1" dirty="0">
                <a:solidFill>
                  <a:srgbClr val="FF0066"/>
                </a:solidFill>
                <a:latin typeface="Century Gothic" panose="020B0502020202020204" pitchFamily="34" charset="0"/>
              </a:rPr>
              <a:t>s</a:t>
            </a:r>
            <a:r>
              <a:rPr lang="en-GB" sz="4800" dirty="0">
                <a:solidFill>
                  <a:srgbClr val="002060"/>
                </a:solidFill>
                <a:latin typeface="Century Gothic" panose="020B0502020202020204" pitchFamily="34" charset="0"/>
              </a:rPr>
              <a:t>ine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cho</a:t>
            </a:r>
            <a:r>
              <a:rPr lang="en-GB" sz="4800" b="1" dirty="0">
                <a:solidFill>
                  <a:srgbClr val="FF0066"/>
                </a:solidFill>
                <a:latin typeface="Century Gothic" panose="020B0502020202020204" pitchFamily="34" charset="0"/>
              </a:rPr>
              <a:t>s</a:t>
            </a:r>
            <a:r>
              <a:rPr lang="en-GB" sz="4800" dirty="0">
                <a:solidFill>
                  <a:srgbClr val="002060"/>
                </a:solidFill>
                <a:latin typeface="Century Gothic" panose="020B0502020202020204" pitchFamily="34" charset="0"/>
              </a:rPr>
              <a:t>e</a:t>
            </a: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mai</a:t>
            </a:r>
            <a:r>
              <a:rPr lang="en-GB" sz="6000" b="1" dirty="0" err="1">
                <a:solidFill>
                  <a:srgbClr val="FF0066"/>
                </a:solidFill>
                <a:latin typeface="Century Gothic" panose="020B0502020202020204" pitchFamily="34" charset="0"/>
              </a:rPr>
              <a:t>s</a:t>
            </a:r>
            <a:r>
              <a:rPr lang="en-GB" sz="6000" dirty="0" err="1">
                <a:solidFill>
                  <a:srgbClr val="002060"/>
                </a:solidFill>
                <a:latin typeface="Century Gothic" panose="020B0502020202020204" pitchFamily="34" charset="0"/>
              </a:rPr>
              <a:t>on</a:t>
            </a:r>
            <a:r>
              <a:rPr lang="en-GB" sz="6000" b="1" dirty="0">
                <a:solidFill>
                  <a:srgbClr val="FF0066"/>
                </a:solidFill>
                <a:latin typeface="Century Gothic" panose="020B0502020202020204" pitchFamily="34" charset="0"/>
              </a:rPr>
              <a:t> </a:t>
            </a:r>
            <a:endParaRPr lang="en-GB" sz="6000" dirty="0">
              <a:solidFill>
                <a:srgbClr val="002060"/>
              </a:solidFill>
              <a:latin typeface="Century Gothic" panose="020B0502020202020204" pitchFamily="34" charset="0"/>
            </a:endParaRPr>
          </a:p>
        </p:txBody>
      </p:sp>
      <p:pic>
        <p:nvPicPr>
          <p:cNvPr id="18" name="Picture 17" descr="A drawing of a house&#10;&#10;Description automatically generated with medium confidence">
            <a:extLst>
              <a:ext uri="{FF2B5EF4-FFF2-40B4-BE49-F238E27FC236}">
                <a16:creationId xmlns:a16="http://schemas.microsoft.com/office/drawing/2014/main" id="{375D74EC-3728-422C-9AE3-D431BF250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875" y="1375175"/>
            <a:ext cx="3587893" cy="2362616"/>
          </a:xfrm>
          <a:prstGeom prst="rect">
            <a:avLst/>
          </a:prstGeom>
        </p:spPr>
      </p:pic>
      <p:pic>
        <p:nvPicPr>
          <p:cNvPr id="22" name="Picture 21" descr="A picture containing graphical user interface&#10;&#10;Description automatically generated">
            <a:extLst>
              <a:ext uri="{FF2B5EF4-FFF2-40B4-BE49-F238E27FC236}">
                <a16:creationId xmlns:a16="http://schemas.microsoft.com/office/drawing/2014/main" id="{E0482037-A034-4CDA-8DF7-573610614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4873" y="4243715"/>
            <a:ext cx="867098" cy="1265547"/>
          </a:xfrm>
          <a:prstGeom prst="rect">
            <a:avLst/>
          </a:prstGeom>
        </p:spPr>
      </p:pic>
      <p:pic>
        <p:nvPicPr>
          <p:cNvPr id="24" name="Picture 2" descr="shop">
            <a:extLst>
              <a:ext uri="{FF2B5EF4-FFF2-40B4-BE49-F238E27FC236}">
                <a16:creationId xmlns:a16="http://schemas.microsoft.com/office/drawing/2014/main" id="{737CF511-634E-4C9B-8F28-9916E89D34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486" y="1482590"/>
            <a:ext cx="1260331" cy="13939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60599362-F09D-48A3-9E8C-6C33642EA2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3388" y="1415729"/>
            <a:ext cx="2021531" cy="1404964"/>
          </a:xfrm>
          <a:prstGeom prst="rect">
            <a:avLst/>
          </a:prstGeom>
        </p:spPr>
      </p:pic>
      <p:grpSp>
        <p:nvGrpSpPr>
          <p:cNvPr id="13" name="Group 12">
            <a:extLst>
              <a:ext uri="{FF2B5EF4-FFF2-40B4-BE49-F238E27FC236}">
                <a16:creationId xmlns:a16="http://schemas.microsoft.com/office/drawing/2014/main" id="{74E281D9-74EA-43D1-8BA1-66C86B5141B1}"/>
              </a:ext>
            </a:extLst>
          </p:cNvPr>
          <p:cNvGrpSpPr/>
          <p:nvPr/>
        </p:nvGrpSpPr>
        <p:grpSpPr>
          <a:xfrm>
            <a:off x="1698006" y="4224344"/>
            <a:ext cx="1200865" cy="1317005"/>
            <a:chOff x="1714018" y="4155533"/>
            <a:chExt cx="1200865" cy="1317005"/>
          </a:xfrm>
        </p:grpSpPr>
        <p:pic>
          <p:nvPicPr>
            <p:cNvPr id="7" name="Picture 6" descr="A picture containing icon&#10;&#10;Description automatically generated">
              <a:extLst>
                <a:ext uri="{FF2B5EF4-FFF2-40B4-BE49-F238E27FC236}">
                  <a16:creationId xmlns:a16="http://schemas.microsoft.com/office/drawing/2014/main" id="{EE83A3BB-8505-4E4F-8C24-745CC3DD28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018" y="4155533"/>
              <a:ext cx="1168842" cy="1317005"/>
            </a:xfrm>
            <a:prstGeom prst="rect">
              <a:avLst/>
            </a:prstGeom>
          </p:spPr>
        </p:pic>
        <p:sp>
          <p:nvSpPr>
            <p:cNvPr id="9" name="TextBox 8">
              <a:extLst>
                <a:ext uri="{FF2B5EF4-FFF2-40B4-BE49-F238E27FC236}">
                  <a16:creationId xmlns:a16="http://schemas.microsoft.com/office/drawing/2014/main" id="{865DC7F0-DE6C-4680-9984-AE269679512A}"/>
                </a:ext>
              </a:extLst>
            </p:cNvPr>
            <p:cNvSpPr txBox="1"/>
            <p:nvPr/>
          </p:nvSpPr>
          <p:spPr>
            <a:xfrm>
              <a:off x="1746041" y="4398515"/>
              <a:ext cx="1168842" cy="461665"/>
            </a:xfrm>
            <a:prstGeom prst="rect">
              <a:avLst/>
            </a:prstGeom>
            <a:noFill/>
          </p:spPr>
          <p:txBody>
            <a:bodyPr wrap="square" rtlCol="0">
              <a:spAutoFit/>
            </a:bodyPr>
            <a:lstStyle/>
            <a:p>
              <a:pPr algn="ctr"/>
              <a:r>
                <a:rPr lang="en-GB" sz="2400" b="1" dirty="0">
                  <a:latin typeface="Century Gothic" panose="020B0502020202020204" pitchFamily="34" charset="0"/>
                </a:rPr>
                <a:t>[thing]</a:t>
              </a:r>
            </a:p>
          </p:txBody>
        </p:sp>
      </p:gr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6863805" y="646190"/>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15" y="483500"/>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63964" y="646191"/>
            <a:ext cx="5270950" cy="461665"/>
          </a:xfrm>
          <a:prstGeom prst="wedgeRoundRectCallout">
            <a:avLst>
              <a:gd name="adj1" fmla="val -54733"/>
              <a:gd name="adj2" fmla="val 7986"/>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4_2.wav"/>
            </a:hlinkClick>
            <a:extLst>
              <a:ext uri="{FF2B5EF4-FFF2-40B4-BE49-F238E27FC236}">
                <a16:creationId xmlns:a16="http://schemas.microsoft.com/office/drawing/2014/main" id="{C70F02DE-1360-45C2-820F-0466DACA58C9}"/>
              </a:ext>
            </a:extLst>
          </p:cNvPr>
          <p:cNvSpPr txBox="1"/>
          <p:nvPr/>
        </p:nvSpPr>
        <p:spPr>
          <a:xfrm>
            <a:off x="1163964" y="634897"/>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Écoute. C’est [s-/ss] ou [-s-]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6858322" y="640219"/>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nvGraphicFramePr>
        <p:xfrm>
          <a:off x="714222" y="2197315"/>
          <a:ext cx="4877686" cy="4332440"/>
        </p:xfrm>
        <a:graphic>
          <a:graphicData uri="http://schemas.openxmlformats.org/drawingml/2006/table">
            <a:tbl>
              <a:tblPr firstRow="1" bandRow="1">
                <a:tableStyleId>{5940675A-B579-460E-94D1-54222C63F5DA}</a:tableStyleId>
              </a:tblPr>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li</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te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ve</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te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blou</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de</a:t>
                      </a:r>
                      <a:r>
                        <a:rPr lang="en-GB" sz="2800" b="1" dirty="0">
                          <a:solidFill>
                            <a:schemeClr val="bg1">
                              <a:lumMod val="50000"/>
                            </a:schemeClr>
                          </a:solidFill>
                          <a:latin typeface="Century Gothic" panose="020B0502020202020204" pitchFamily="34" charset="0"/>
                        </a:rPr>
                        <a:t>s</a:t>
                      </a:r>
                      <a:r>
                        <a:rPr lang="en-GB" sz="2800" b="1" dirty="0">
                          <a:solidFill>
                            <a:srgbClr val="002060"/>
                          </a:solidFill>
                          <a:latin typeface="Century Gothic" panose="020B0502020202020204" pitchFamily="34" charset="0"/>
                        </a:rPr>
                        <a:t> chau</a:t>
                      </a:r>
                      <a:r>
                        <a:rPr lang="en-GB" sz="2800" b="1" dirty="0">
                          <a:solidFill>
                            <a:srgbClr val="FF0066"/>
                          </a:solidFill>
                          <a:latin typeface="Century Gothic" panose="020B0502020202020204" pitchFamily="34" charset="0"/>
                        </a:rPr>
                        <a:t>ss</a:t>
                      </a:r>
                      <a:r>
                        <a:rPr lang="en-GB" sz="2800" b="1" dirty="0">
                          <a:solidFill>
                            <a:srgbClr val="002060"/>
                          </a:solidFill>
                          <a:latin typeface="Century Gothic" panose="020B0502020202020204" pitchFamily="34" charset="0"/>
                        </a:rPr>
                        <a:t>ure</a:t>
                      </a:r>
                      <a:r>
                        <a:rPr lang="en-GB" sz="2800" b="1" dirty="0">
                          <a:solidFill>
                            <a:schemeClr val="bg1">
                              <a:lumMod val="50000"/>
                            </a:schemeClr>
                          </a:solidFill>
                          <a:latin typeface="Century Gothic" panose="020B0502020202020204" pitchFamily="34" charset="0"/>
                        </a:rPr>
                        <a:t>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2" name="CustomShape 23">
            <a:hlinkClick r:id="" action="ppaction://noaction">
              <a:snd r:embed="rId8" name="4_3.wav"/>
            </a:hlinkClick>
            <a:extLst>
              <a:ext uri="{FF2B5EF4-FFF2-40B4-BE49-F238E27FC236}">
                <a16:creationId xmlns:a16="http://schemas.microsoft.com/office/drawing/2014/main" id="{18357F38-4629-4504-8130-18685F357253}"/>
              </a:ext>
            </a:extLst>
          </p:cNvPr>
          <p:cNvSpPr/>
          <p:nvPr/>
        </p:nvSpPr>
        <p:spPr>
          <a:xfrm>
            <a:off x="130023" y="252977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4_4.wav"/>
            </a:hlinkClick>
            <a:extLst>
              <a:ext uri="{FF2B5EF4-FFF2-40B4-BE49-F238E27FC236}">
                <a16:creationId xmlns:a16="http://schemas.microsoft.com/office/drawing/2014/main" id="{9C609E5B-9C28-4A4E-AB17-0E89C9A4577E}"/>
              </a:ext>
            </a:extLst>
          </p:cNvPr>
          <p:cNvSpPr/>
          <p:nvPr/>
        </p:nvSpPr>
        <p:spPr>
          <a:xfrm>
            <a:off x="130023" y="364062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4_5.wav"/>
            </a:hlinkClick>
            <a:extLst>
              <a:ext uri="{FF2B5EF4-FFF2-40B4-BE49-F238E27FC236}">
                <a16:creationId xmlns:a16="http://schemas.microsoft.com/office/drawing/2014/main" id="{B6D49E85-6D00-4851-9322-3553AB362F4F}"/>
              </a:ext>
            </a:extLst>
          </p:cNvPr>
          <p:cNvSpPr/>
          <p:nvPr/>
        </p:nvSpPr>
        <p:spPr>
          <a:xfrm>
            <a:off x="123171" y="471779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4_6.wav"/>
            </a:hlinkClick>
            <a:extLst>
              <a:ext uri="{FF2B5EF4-FFF2-40B4-BE49-F238E27FC236}">
                <a16:creationId xmlns:a16="http://schemas.microsoft.com/office/drawing/2014/main" id="{91D1AAA7-8FED-47BF-B457-946A889EAB4E}"/>
              </a:ext>
            </a:extLst>
          </p:cNvPr>
          <p:cNvSpPr/>
          <p:nvPr/>
        </p:nvSpPr>
        <p:spPr>
          <a:xfrm>
            <a:off x="119475" y="569015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12" name="4_7.wav"/>
            </a:hlinkClick>
            <a:extLst>
              <a:ext uri="{FF2B5EF4-FFF2-40B4-BE49-F238E27FC236}">
                <a16:creationId xmlns:a16="http://schemas.microsoft.com/office/drawing/2014/main" id="{1D8B56E6-C9CC-406C-B406-BCBA708EE8A3}"/>
              </a:ext>
            </a:extLst>
          </p:cNvPr>
          <p:cNvSpPr/>
          <p:nvPr/>
        </p:nvSpPr>
        <p:spPr>
          <a:xfrm>
            <a:off x="5778197" y="24482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4_8.wav"/>
            </a:hlinkClick>
            <a:extLst>
              <a:ext uri="{FF2B5EF4-FFF2-40B4-BE49-F238E27FC236}">
                <a16:creationId xmlns:a16="http://schemas.microsoft.com/office/drawing/2014/main" id="{D93598D6-2017-4D37-83A2-C405909C51F8}"/>
              </a:ext>
            </a:extLst>
          </p:cNvPr>
          <p:cNvSpPr/>
          <p:nvPr/>
        </p:nvSpPr>
        <p:spPr>
          <a:xfrm>
            <a:off x="5774771" y="350943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4_9.wav"/>
            </a:hlinkClick>
            <a:extLst>
              <a:ext uri="{FF2B5EF4-FFF2-40B4-BE49-F238E27FC236}">
                <a16:creationId xmlns:a16="http://schemas.microsoft.com/office/drawing/2014/main" id="{A2C5CBD5-9859-4015-B9CD-958C4D712334}"/>
              </a:ext>
            </a:extLst>
          </p:cNvPr>
          <p:cNvSpPr/>
          <p:nvPr/>
        </p:nvSpPr>
        <p:spPr>
          <a:xfrm>
            <a:off x="5774771" y="457061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4_10.wav"/>
            </a:hlinkClick>
            <a:extLst>
              <a:ext uri="{FF2B5EF4-FFF2-40B4-BE49-F238E27FC236}">
                <a16:creationId xmlns:a16="http://schemas.microsoft.com/office/drawing/2014/main" id="{F77B39E7-D6D6-4AA3-A708-88925F0CF699}"/>
              </a:ext>
            </a:extLst>
          </p:cNvPr>
          <p:cNvSpPr/>
          <p:nvPr/>
        </p:nvSpPr>
        <p:spPr>
          <a:xfrm>
            <a:off x="5774771" y="577646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204326FB-5859-4F2B-BEBC-BDF41F326776}"/>
              </a:ext>
            </a:extLst>
          </p:cNvPr>
          <p:cNvSpPr txBox="1"/>
          <p:nvPr/>
        </p:nvSpPr>
        <p:spPr>
          <a:xfrm>
            <a:off x="3900214" y="1729678"/>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[s-/ss] [-s-]</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5" name="Picture 44">
            <a:extLst>
              <a:ext uri="{FF2B5EF4-FFF2-40B4-BE49-F238E27FC236}">
                <a16:creationId xmlns:a16="http://schemas.microsoft.com/office/drawing/2014/main" id="{EB9A85D9-7170-4458-B21F-06929300B61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5702" y="2448259"/>
            <a:ext cx="409801" cy="426875"/>
          </a:xfrm>
          <a:prstGeom prst="rect">
            <a:avLst/>
          </a:prstGeom>
        </p:spPr>
      </p:pic>
      <p:pic>
        <p:nvPicPr>
          <p:cNvPr id="46" name="Picture 45">
            <a:extLst>
              <a:ext uri="{FF2B5EF4-FFF2-40B4-BE49-F238E27FC236}">
                <a16:creationId xmlns:a16="http://schemas.microsoft.com/office/drawing/2014/main" id="{249E050B-E97E-4E9F-88D5-7E89FF8B850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5704" y="5831783"/>
            <a:ext cx="409801" cy="426875"/>
          </a:xfrm>
          <a:prstGeom prst="rect">
            <a:avLst/>
          </a:prstGeom>
        </p:spPr>
      </p:pic>
      <p:pic>
        <p:nvPicPr>
          <p:cNvPr id="47" name="Picture 46">
            <a:extLst>
              <a:ext uri="{FF2B5EF4-FFF2-40B4-BE49-F238E27FC236}">
                <a16:creationId xmlns:a16="http://schemas.microsoft.com/office/drawing/2014/main" id="{46B88436-53D6-4517-91FF-E220810CCA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5703" y="3587674"/>
            <a:ext cx="409801" cy="426875"/>
          </a:xfrm>
          <a:prstGeom prst="rect">
            <a:avLst/>
          </a:prstGeom>
        </p:spPr>
      </p:pic>
      <p:pic>
        <p:nvPicPr>
          <p:cNvPr id="48" name="Picture 47">
            <a:extLst>
              <a:ext uri="{FF2B5EF4-FFF2-40B4-BE49-F238E27FC236}">
                <a16:creationId xmlns:a16="http://schemas.microsoft.com/office/drawing/2014/main" id="{FC5D1F3D-771D-4275-BAD7-FE13B6A72A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53356" y="4717796"/>
            <a:ext cx="409801" cy="426875"/>
          </a:xfrm>
          <a:prstGeom prst="rect">
            <a:avLst/>
          </a:prstGeom>
        </p:spPr>
      </p:pic>
      <p:graphicFrame>
        <p:nvGraphicFramePr>
          <p:cNvPr id="50" name="Table 4">
            <a:extLst>
              <a:ext uri="{FF2B5EF4-FFF2-40B4-BE49-F238E27FC236}">
                <a16:creationId xmlns:a16="http://schemas.microsoft.com/office/drawing/2014/main" id="{87CCD923-8E9E-40EA-9365-48BA049694D7}"/>
              </a:ext>
            </a:extLst>
          </p:cNvPr>
          <p:cNvGraphicFramePr>
            <a:graphicFrameLocks noGrp="1"/>
          </p:cNvGraphicFramePr>
          <p:nvPr/>
        </p:nvGraphicFramePr>
        <p:xfrm>
          <a:off x="6434914" y="2222179"/>
          <a:ext cx="5591182" cy="4332440"/>
        </p:xfrm>
        <a:graphic>
          <a:graphicData uri="http://schemas.openxmlformats.org/drawingml/2006/table">
            <a:tbl>
              <a:tblPr firstRow="1" bandRow="1">
                <a:tableStyleId>{5940675A-B579-460E-94D1-54222C63F5DA}</a:tableStyleId>
              </a:tblPr>
              <a:tblGrid>
                <a:gridCol w="4109623">
                  <a:extLst>
                    <a:ext uri="{9D8B030D-6E8A-4147-A177-3AD203B41FA5}">
                      <a16:colId xmlns:a16="http://schemas.microsoft.com/office/drawing/2014/main" val="1697490510"/>
                    </a:ext>
                  </a:extLst>
                </a:gridCol>
                <a:gridCol w="729205">
                  <a:extLst>
                    <a:ext uri="{9D8B030D-6E8A-4147-A177-3AD203B41FA5}">
                      <a16:colId xmlns:a16="http://schemas.microsoft.com/office/drawing/2014/main" val="2312480290"/>
                    </a:ext>
                  </a:extLst>
                </a:gridCol>
                <a:gridCol w="752354">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vareu</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jupe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pli</a:t>
                      </a:r>
                      <a:r>
                        <a:rPr lang="en-GB" sz="2800" b="1" dirty="0" err="1">
                          <a:solidFill>
                            <a:srgbClr val="FF0066"/>
                          </a:solidFill>
                          <a:latin typeface="Century Gothic" panose="020B0502020202020204" pitchFamily="34" charset="0"/>
                        </a:rPr>
                        <a:t>ss</a:t>
                      </a:r>
                      <a:r>
                        <a:rPr lang="en-GB" sz="2800" b="1" dirty="0" err="1">
                          <a:solidFill>
                            <a:srgbClr val="002060"/>
                          </a:solidFill>
                          <a:latin typeface="Century Gothic" panose="020B0502020202020204" pitchFamily="34" charset="0"/>
                        </a:rPr>
                        <a:t>ée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de</a:t>
                      </a:r>
                      <a:r>
                        <a:rPr lang="en-GB" sz="2800" b="1" dirty="0">
                          <a:solidFill>
                            <a:schemeClr val="bg1">
                              <a:lumMod val="50000"/>
                            </a:schemeClr>
                          </a:solidFill>
                          <a:latin typeface="Century Gothic" panose="020B0502020202020204" pitchFamily="34" charset="0"/>
                        </a:rPr>
                        <a:t>s</a:t>
                      </a:r>
                      <a:r>
                        <a:rPr lang="en-GB" sz="2800" b="1" dirty="0">
                          <a:solidFill>
                            <a:srgbClr val="002060"/>
                          </a:solidFill>
                          <a:latin typeface="Century Gothic" panose="020B0502020202020204" pitchFamily="34" charset="0"/>
                        </a:rPr>
                        <a:t> cho</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e</a:t>
                      </a:r>
                      <a:r>
                        <a:rPr lang="en-GB" sz="2800" b="1" dirty="0">
                          <a:solidFill>
                            <a:schemeClr val="bg1">
                              <a:lumMod val="50000"/>
                            </a:schemeClr>
                          </a:solidFill>
                          <a:latin typeface="Century Gothic" panose="020B0502020202020204" pitchFamily="34" charset="0"/>
                        </a:rPr>
                        <a:t>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de</a:t>
                      </a:r>
                      <a:r>
                        <a:rPr lang="en-GB" sz="2800" b="1" dirty="0">
                          <a:solidFill>
                            <a:schemeClr val="bg1">
                              <a:lumMod val="50000"/>
                            </a:schemeClr>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chau</a:t>
                      </a:r>
                      <a:r>
                        <a:rPr lang="en-GB" sz="2800" b="1" dirty="0" err="1">
                          <a:solidFill>
                            <a:srgbClr val="FF0066"/>
                          </a:solidFill>
                          <a:latin typeface="Century Gothic" panose="020B0502020202020204" pitchFamily="34" charset="0"/>
                        </a:rPr>
                        <a:t>ss</a:t>
                      </a:r>
                      <a:r>
                        <a:rPr lang="en-GB" sz="2800" b="1" dirty="0" err="1">
                          <a:solidFill>
                            <a:srgbClr val="002060"/>
                          </a:solidFill>
                          <a:latin typeface="Century Gothic" panose="020B0502020202020204" pitchFamily="34" charset="0"/>
                        </a:rPr>
                        <a:t>ette</a:t>
                      </a:r>
                      <a:r>
                        <a:rPr lang="en-GB" sz="2800" b="1" dirty="0" err="1">
                          <a:solidFill>
                            <a:schemeClr val="bg1">
                              <a:lumMod val="50000"/>
                            </a:schemeClr>
                          </a:solidFill>
                          <a:latin typeface="Century Gothic" panose="020B0502020202020204" pitchFamily="34" charset="0"/>
                        </a:rPr>
                        <a:t>s</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pic>
        <p:nvPicPr>
          <p:cNvPr id="66" name="Picture 65">
            <a:extLst>
              <a:ext uri="{FF2B5EF4-FFF2-40B4-BE49-F238E27FC236}">
                <a16:creationId xmlns:a16="http://schemas.microsoft.com/office/drawing/2014/main" id="{BAA2EDD4-93D8-4750-9765-ED894E5137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06010" y="2618513"/>
            <a:ext cx="409801" cy="426875"/>
          </a:xfrm>
          <a:prstGeom prst="rect">
            <a:avLst/>
          </a:prstGeom>
        </p:spPr>
      </p:pic>
      <p:pic>
        <p:nvPicPr>
          <p:cNvPr id="70" name="Picture 69">
            <a:extLst>
              <a:ext uri="{FF2B5EF4-FFF2-40B4-BE49-F238E27FC236}">
                <a16:creationId xmlns:a16="http://schemas.microsoft.com/office/drawing/2014/main" id="{F4D71762-ED05-4211-B8C4-5EB5B598E26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89330" y="5920990"/>
            <a:ext cx="409801" cy="426875"/>
          </a:xfrm>
          <a:prstGeom prst="rect">
            <a:avLst/>
          </a:prstGeom>
        </p:spPr>
      </p:pic>
      <p:pic>
        <p:nvPicPr>
          <p:cNvPr id="77" name="Picture 76">
            <a:extLst>
              <a:ext uri="{FF2B5EF4-FFF2-40B4-BE49-F238E27FC236}">
                <a16:creationId xmlns:a16="http://schemas.microsoft.com/office/drawing/2014/main" id="{8737E62C-590D-453A-A059-09BABC8C14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16420" y="3656856"/>
            <a:ext cx="409801" cy="426875"/>
          </a:xfrm>
          <a:prstGeom prst="rect">
            <a:avLst/>
          </a:prstGeom>
        </p:spPr>
      </p:pic>
      <p:pic>
        <p:nvPicPr>
          <p:cNvPr id="81" name="Picture 80">
            <a:extLst>
              <a:ext uri="{FF2B5EF4-FFF2-40B4-BE49-F238E27FC236}">
                <a16:creationId xmlns:a16="http://schemas.microsoft.com/office/drawing/2014/main" id="{C240CCBD-AE12-4EC3-9073-15D5F8677A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3698" y="4801445"/>
            <a:ext cx="409801" cy="426875"/>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35418" y="826882"/>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sp>
        <p:nvSpPr>
          <p:cNvPr id="69" name="TextBox 68">
            <a:extLst>
              <a:ext uri="{FF2B5EF4-FFF2-40B4-BE49-F238E27FC236}">
                <a16:creationId xmlns:a16="http://schemas.microsoft.com/office/drawing/2014/main" id="{1CCA7BFA-6634-4D36-8C7A-F31202210962}"/>
              </a:ext>
            </a:extLst>
          </p:cNvPr>
          <p:cNvSpPr txBox="1"/>
          <p:nvPr/>
        </p:nvSpPr>
        <p:spPr>
          <a:xfrm>
            <a:off x="10467496" y="1784809"/>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[s-/ss] [-s-]</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71" name="TextBox 70">
            <a:hlinkClick r:id="" action="ppaction://noaction">
              <a:snd r:embed="rId17" name="4_1.wav"/>
            </a:hlinkClick>
            <a:extLst>
              <a:ext uri="{FF2B5EF4-FFF2-40B4-BE49-F238E27FC236}">
                <a16:creationId xmlns:a16="http://schemas.microsoft.com/office/drawing/2014/main" id="{BC0A9DF5-5941-40A9-AFD7-F8EC22D88DB6}"/>
              </a:ext>
            </a:extLst>
          </p:cNvPr>
          <p:cNvSpPr txBox="1"/>
          <p:nvPr/>
        </p:nvSpPr>
        <p:spPr>
          <a:xfrm>
            <a:off x="109616" y="69033"/>
            <a:ext cx="313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magasins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2" name="Speech Bubble: Rectangle with Corners Rounded 71">
            <a:extLst>
              <a:ext uri="{FF2B5EF4-FFF2-40B4-BE49-F238E27FC236}">
                <a16:creationId xmlns:a16="http://schemas.microsoft.com/office/drawing/2014/main" id="{A4CFF138-A604-4CBE-A294-16329D9C1979}"/>
              </a:ext>
            </a:extLst>
          </p:cNvPr>
          <p:cNvSpPr/>
          <p:nvPr/>
        </p:nvSpPr>
        <p:spPr>
          <a:xfrm>
            <a:off x="3900214" y="83884"/>
            <a:ext cx="6201729" cy="437586"/>
          </a:xfrm>
          <a:prstGeom prst="wedgeRoundRectCallout">
            <a:avLst>
              <a:gd name="adj1" fmla="val -60989"/>
              <a:gd name="adj2" fmla="val -1699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faire les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magasins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go shopping (not food)</a:t>
            </a:r>
            <a:endParaRPr kumimoji="0" lang="en-GB" sz="2000" b="0" i="0" u="none" strike="noStrike" kern="1200" cap="none" spc="0" normalizeH="0" baseline="0" noProof="0" dirty="0">
              <a:ln>
                <a:noFill/>
              </a:ln>
              <a:solidFill>
                <a:srgbClr val="FF0133"/>
              </a:solidFill>
              <a:effectLst/>
              <a:uLnTx/>
              <a:uFillTx/>
              <a:latin typeface="Century Gothic" panose="020F0302020204030204"/>
              <a:ea typeface="+mn-ea"/>
              <a:cs typeface="+mn-cs"/>
            </a:endParaRPr>
          </a:p>
        </p:txBody>
      </p:sp>
      <p:pic>
        <p:nvPicPr>
          <p:cNvPr id="78" name="Picture 77" descr="A picture containing text&#10;&#10;Description automatically generated">
            <a:extLst>
              <a:ext uri="{FF2B5EF4-FFF2-40B4-BE49-F238E27FC236}">
                <a16:creationId xmlns:a16="http://schemas.microsoft.com/office/drawing/2014/main" id="{188648B9-523C-4392-85C9-3612287248C6}"/>
              </a:ext>
            </a:extLst>
          </p:cNvPr>
          <p:cNvPicPr>
            <a:picLocks noChangeAspect="1"/>
          </p:cNvPicPr>
          <p:nvPr/>
        </p:nvPicPr>
        <p:blipFill>
          <a:blip r:embed="rId1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62445" y="2300948"/>
            <a:ext cx="660502" cy="913005"/>
          </a:xfrm>
          <a:prstGeom prst="rect">
            <a:avLst/>
          </a:prstGeom>
        </p:spPr>
      </p:pic>
      <p:pic>
        <p:nvPicPr>
          <p:cNvPr id="9" name="Picture 8" descr="Diagram&#10;&#10;Description automatically generated">
            <a:extLst>
              <a:ext uri="{FF2B5EF4-FFF2-40B4-BE49-F238E27FC236}">
                <a16:creationId xmlns:a16="http://schemas.microsoft.com/office/drawing/2014/main" id="{F1A2C35C-1296-4136-96AE-2F355F6F6E85}"/>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4043" y="2300948"/>
            <a:ext cx="1262285" cy="884091"/>
          </a:xfrm>
          <a:prstGeom prst="rect">
            <a:avLst/>
          </a:prstGeom>
        </p:spPr>
      </p:pic>
      <p:pic>
        <p:nvPicPr>
          <p:cNvPr id="79" name="Picture 78">
            <a:extLst>
              <a:ext uri="{FF2B5EF4-FFF2-40B4-BE49-F238E27FC236}">
                <a16:creationId xmlns:a16="http://schemas.microsoft.com/office/drawing/2014/main" id="{7FE9B074-465E-40FF-A528-E4527516020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93564" y="3531995"/>
            <a:ext cx="1262284" cy="779066"/>
          </a:xfrm>
          <a:prstGeom prst="rect">
            <a:avLst/>
          </a:prstGeom>
        </p:spPr>
      </p:pic>
      <p:pic>
        <p:nvPicPr>
          <p:cNvPr id="82" name="Picture 81" descr="A picture containing icon&#10;&#10;Description automatically generated">
            <a:extLst>
              <a:ext uri="{FF2B5EF4-FFF2-40B4-BE49-F238E27FC236}">
                <a16:creationId xmlns:a16="http://schemas.microsoft.com/office/drawing/2014/main" id="{3E153E45-9030-47E3-A8B3-DBD2EE0AC51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855103" y="4578969"/>
            <a:ext cx="625268" cy="704528"/>
          </a:xfrm>
          <a:prstGeom prst="rect">
            <a:avLst/>
          </a:prstGeom>
        </p:spPr>
      </p:pic>
      <p:pic>
        <p:nvPicPr>
          <p:cNvPr id="84" name="Picture 83" descr="A picture containing icon&#10;&#10;Description automatically generated">
            <a:extLst>
              <a:ext uri="{FF2B5EF4-FFF2-40B4-BE49-F238E27FC236}">
                <a16:creationId xmlns:a16="http://schemas.microsoft.com/office/drawing/2014/main" id="{C345EC6A-1F10-446E-AC59-FD9307CA567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65121" y="4570613"/>
            <a:ext cx="625268" cy="704528"/>
          </a:xfrm>
          <a:prstGeom prst="rect">
            <a:avLst/>
          </a:prstGeom>
        </p:spPr>
      </p:pic>
      <p:pic>
        <p:nvPicPr>
          <p:cNvPr id="85" name="Picture 84" descr="A picture containing icon&#10;&#10;Description automatically generated">
            <a:extLst>
              <a:ext uri="{FF2B5EF4-FFF2-40B4-BE49-F238E27FC236}">
                <a16:creationId xmlns:a16="http://schemas.microsoft.com/office/drawing/2014/main" id="{CA31232D-80C8-415C-8E85-7ED06E42851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735746" y="4570613"/>
            <a:ext cx="625268" cy="704528"/>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39B68FE7-8DAE-446E-A1D4-D800E26924E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403069" y="5531733"/>
            <a:ext cx="783259" cy="1010657"/>
          </a:xfrm>
          <a:prstGeom prst="rect">
            <a:avLst/>
          </a:prstGeom>
        </p:spPr>
      </p:pic>
      <p:pic>
        <p:nvPicPr>
          <p:cNvPr id="17" name="Picture 16" descr="Logo&#10;&#10;Description automatically generated">
            <a:extLst>
              <a:ext uri="{FF2B5EF4-FFF2-40B4-BE49-F238E27FC236}">
                <a16:creationId xmlns:a16="http://schemas.microsoft.com/office/drawing/2014/main" id="{8F631B58-A51E-4619-9BA4-0CF36EDDE97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42582" y="5682326"/>
            <a:ext cx="513713" cy="665539"/>
          </a:xfrm>
          <a:prstGeom prst="rect">
            <a:avLst/>
          </a:prstGeom>
        </p:spPr>
      </p:pic>
      <p:pic>
        <p:nvPicPr>
          <p:cNvPr id="21" name="Picture 20" descr="A group of different colored dresses&#10;&#10;Description automatically generated with low confidence">
            <a:extLst>
              <a:ext uri="{FF2B5EF4-FFF2-40B4-BE49-F238E27FC236}">
                <a16:creationId xmlns:a16="http://schemas.microsoft.com/office/drawing/2014/main" id="{18BF779F-550D-4BE8-854F-9957E8DF9E49}"/>
              </a:ext>
            </a:extLst>
          </p:cNvPr>
          <p:cNvPicPr>
            <a:picLocks noChangeAspect="1"/>
          </p:cNvPicPr>
          <p:nvPr/>
        </p:nvPicPr>
        <p:blipFill rotWithShape="1">
          <a:blip r:embed="rId24">
            <a:extLst>
              <a:ext uri="{28A0092B-C50C-407E-A947-70E740481C1C}">
                <a14:useLocalDpi xmlns:a14="http://schemas.microsoft.com/office/drawing/2010/main" val="0"/>
              </a:ext>
            </a:extLst>
          </a:blip>
          <a:srcRect l="50329" t="32757" r="30211" b="40453"/>
          <a:stretch/>
        </p:blipFill>
        <p:spPr>
          <a:xfrm>
            <a:off x="2738216" y="4426376"/>
            <a:ext cx="1154683" cy="995966"/>
          </a:xfrm>
          <a:prstGeom prst="rect">
            <a:avLst/>
          </a:prstGeom>
        </p:spPr>
      </p:pic>
      <p:pic>
        <p:nvPicPr>
          <p:cNvPr id="23" name="Picture 22" descr="A picture containing text, vector graphics&#10;&#10;Description automatically generated">
            <a:extLst>
              <a:ext uri="{FF2B5EF4-FFF2-40B4-BE49-F238E27FC236}">
                <a16:creationId xmlns:a16="http://schemas.microsoft.com/office/drawing/2014/main" id="{075FF688-4189-4F4B-82D9-5BE1617BD24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05666" y="3323701"/>
            <a:ext cx="1087234" cy="963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92751" y="1935748"/>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76974" y="39007"/>
            <a:ext cx="10542862"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rPr>
              <a:t>mon</a:t>
            </a:r>
            <a:r>
              <a:rPr lang="en-GB" sz="3600" b="1" dirty="0">
                <a:solidFill>
                  <a:srgbClr val="1E4E79"/>
                </a:solidFill>
                <a:latin typeface="Century Gothic"/>
                <a:ea typeface="Century Gothic"/>
                <a:cs typeface="Century Gothic"/>
                <a:sym typeface="Century Gothic"/>
              </a:rPr>
              <a:t>, ma, </a:t>
            </a:r>
            <a:r>
              <a:rPr lang="en-GB" sz="3600" b="1" dirty="0" err="1">
                <a:solidFill>
                  <a:srgbClr val="1E4E79"/>
                </a:solidFill>
                <a:latin typeface="Century Gothic"/>
                <a:ea typeface="Century Gothic"/>
                <a:cs typeface="Century Gothic"/>
                <a:sym typeface="Century Gothic"/>
              </a:rPr>
              <a:t>mes</a:t>
            </a:r>
            <a:r>
              <a:rPr lang="en-GB" sz="3600" b="1" dirty="0">
                <a:solidFill>
                  <a:srgbClr val="1E4E79"/>
                </a:solidFill>
                <a:latin typeface="Century Gothic"/>
                <a:ea typeface="Century Gothic"/>
                <a:cs typeface="Century Gothic"/>
                <a:sym typeface="Century Gothic"/>
              </a:rPr>
              <a:t> | ton, ta, </a:t>
            </a:r>
            <a:r>
              <a:rPr lang="en-GB" sz="3600" b="1" dirty="0" err="1">
                <a:solidFill>
                  <a:srgbClr val="1E4E79"/>
                </a:solidFill>
                <a:latin typeface="Century Gothic"/>
                <a:ea typeface="Century Gothic"/>
                <a:cs typeface="Century Gothic"/>
                <a:sym typeface="Century Gothic"/>
              </a:rPr>
              <a:t>tes</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98907" y="805738"/>
            <a:ext cx="9886596"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we 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mon</a:t>
            </a: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my for masculine nouns and </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ma </a:t>
            </a: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for feminine:</a:t>
            </a:r>
            <a:endParaRPr kumimoji="0"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265490" y="1944310"/>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mon</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frère</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3137512" y="1903463"/>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3741685" y="1899542"/>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brother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96AACFB2-72D1-4C19-A366-8FB062FBBBC6}"/>
              </a:ext>
            </a:extLst>
          </p:cNvPr>
          <p:cNvSpPr/>
          <p:nvPr/>
        </p:nvSpPr>
        <p:spPr>
          <a:xfrm>
            <a:off x="6184709" y="1973799"/>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Google Shape;171;p8">
            <a:extLst>
              <a:ext uri="{FF2B5EF4-FFF2-40B4-BE49-F238E27FC236}">
                <a16:creationId xmlns:a16="http://schemas.microsoft.com/office/drawing/2014/main" id="{7CACBED6-4556-4686-A1BB-FD726E0FBFF2}"/>
              </a:ext>
            </a:extLst>
          </p:cNvPr>
          <p:cNvSpPr txBox="1"/>
          <p:nvPr/>
        </p:nvSpPr>
        <p:spPr>
          <a:xfrm>
            <a:off x="6130187" y="1944310"/>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ma </a:t>
            </a:r>
            <a:r>
              <a:rPr lang="en-GB" sz="2800" dirty="0" err="1">
                <a:solidFill>
                  <a:srgbClr val="002060"/>
                </a:solidFill>
                <a:latin typeface="Century Gothic" panose="020B0502020202020204" pitchFamily="34" charset="0"/>
              </a:rPr>
              <a:t>sœur</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2" name="Google Shape;183;p8">
            <a:extLst>
              <a:ext uri="{FF2B5EF4-FFF2-40B4-BE49-F238E27FC236}">
                <a16:creationId xmlns:a16="http://schemas.microsoft.com/office/drawing/2014/main" id="{1C519B77-ED09-4E31-9D59-75CF917803D8}"/>
              </a:ext>
            </a:extLst>
          </p:cNvPr>
          <p:cNvPicPr preferRelativeResize="0"/>
          <p:nvPr/>
        </p:nvPicPr>
        <p:blipFill rotWithShape="1">
          <a:blip r:embed="rId4">
            <a:alphaModFix/>
          </a:blip>
          <a:srcRect/>
          <a:stretch/>
        </p:blipFill>
        <p:spPr>
          <a:xfrm>
            <a:off x="9029470" y="1941514"/>
            <a:ext cx="404055" cy="551001"/>
          </a:xfrm>
          <a:prstGeom prst="rect">
            <a:avLst/>
          </a:prstGeom>
          <a:noFill/>
          <a:ln>
            <a:noFill/>
          </a:ln>
        </p:spPr>
      </p:pic>
      <p:sp>
        <p:nvSpPr>
          <p:cNvPr id="53" name="Google Shape;171;p8">
            <a:extLst>
              <a:ext uri="{FF2B5EF4-FFF2-40B4-BE49-F238E27FC236}">
                <a16:creationId xmlns:a16="http://schemas.microsoft.com/office/drawing/2014/main" id="{1531433B-8D3E-4A33-B8F3-4CA39CD5C659}"/>
              </a:ext>
            </a:extLst>
          </p:cNvPr>
          <p:cNvSpPr txBox="1"/>
          <p:nvPr/>
        </p:nvSpPr>
        <p:spPr>
          <a:xfrm>
            <a:off x="9492603" y="1919753"/>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sister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Google Shape;169;p8">
            <a:extLst>
              <a:ext uri="{FF2B5EF4-FFF2-40B4-BE49-F238E27FC236}">
                <a16:creationId xmlns:a16="http://schemas.microsoft.com/office/drawing/2014/main" id="{21A26E45-2B5E-4A09-88D1-BBACA3A18977}"/>
              </a:ext>
            </a:extLst>
          </p:cNvPr>
          <p:cNvSpPr txBox="1"/>
          <p:nvPr/>
        </p:nvSpPr>
        <p:spPr>
          <a:xfrm>
            <a:off x="176974" y="2750428"/>
            <a:ext cx="11500676"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we also 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mon</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(my) or</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ton </a:t>
            </a: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(your) for nouns beginning with a vowel or silent ‘h’:</a:t>
            </a:r>
            <a:endParaRPr kumimoji="0"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Rectangle: Rounded Corners 54">
            <a:extLst>
              <a:ext uri="{FF2B5EF4-FFF2-40B4-BE49-F238E27FC236}">
                <a16:creationId xmlns:a16="http://schemas.microsoft.com/office/drawing/2014/main" id="{4289115A-888D-47E9-8EA7-13D2A387A59F}"/>
              </a:ext>
            </a:extLst>
          </p:cNvPr>
          <p:cNvSpPr/>
          <p:nvPr/>
        </p:nvSpPr>
        <p:spPr>
          <a:xfrm>
            <a:off x="356635" y="3630616"/>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Google Shape;171;p8">
            <a:extLst>
              <a:ext uri="{FF2B5EF4-FFF2-40B4-BE49-F238E27FC236}">
                <a16:creationId xmlns:a16="http://schemas.microsoft.com/office/drawing/2014/main" id="{D29F4337-15B3-4C61-9276-BFACE347F667}"/>
              </a:ext>
            </a:extLst>
          </p:cNvPr>
          <p:cNvSpPr txBox="1"/>
          <p:nvPr/>
        </p:nvSpPr>
        <p:spPr>
          <a:xfrm>
            <a:off x="329374" y="3639178"/>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a:t>
            </a:r>
            <a:r>
              <a:rPr lang="en-GB" sz="2800" b="1" dirty="0">
                <a:solidFill>
                  <a:srgbClr val="FF0066"/>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err="1">
                <a:solidFill>
                  <a:srgbClr val="FF0066"/>
                </a:solidFill>
                <a:latin typeface="Century Gothic" panose="020B0502020202020204" pitchFamily="34" charset="0"/>
              </a:rPr>
              <a:t>a</a:t>
            </a:r>
            <a:r>
              <a:rPr lang="en-GB" sz="2800" dirty="0" err="1">
                <a:solidFill>
                  <a:srgbClr val="002060"/>
                </a:solidFill>
                <a:latin typeface="Century Gothic" panose="020B0502020202020204" pitchFamily="34" charset="0"/>
              </a:rPr>
              <a:t>mi</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88734373-1ABD-4652-919E-565225ED35BC}"/>
              </a:ext>
            </a:extLst>
          </p:cNvPr>
          <p:cNvPicPr preferRelativeResize="0"/>
          <p:nvPr/>
        </p:nvPicPr>
        <p:blipFill rotWithShape="1">
          <a:blip r:embed="rId4">
            <a:alphaModFix/>
          </a:blip>
          <a:srcRect/>
          <a:stretch/>
        </p:blipFill>
        <p:spPr>
          <a:xfrm>
            <a:off x="3201396" y="3598331"/>
            <a:ext cx="404055" cy="551001"/>
          </a:xfrm>
          <a:prstGeom prst="rect">
            <a:avLst/>
          </a:prstGeom>
          <a:noFill/>
          <a:ln>
            <a:noFill/>
          </a:ln>
        </p:spPr>
      </p:pic>
      <p:sp>
        <p:nvSpPr>
          <p:cNvPr id="58" name="Google Shape;171;p8">
            <a:extLst>
              <a:ext uri="{FF2B5EF4-FFF2-40B4-BE49-F238E27FC236}">
                <a16:creationId xmlns:a16="http://schemas.microsoft.com/office/drawing/2014/main" id="{020B3444-FC0D-4488-9246-91203F627359}"/>
              </a:ext>
            </a:extLst>
          </p:cNvPr>
          <p:cNvSpPr txBox="1"/>
          <p:nvPr/>
        </p:nvSpPr>
        <p:spPr>
          <a:xfrm>
            <a:off x="3805569" y="3594410"/>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male friend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Rectangle: Rounded Corners 58">
            <a:extLst>
              <a:ext uri="{FF2B5EF4-FFF2-40B4-BE49-F238E27FC236}">
                <a16:creationId xmlns:a16="http://schemas.microsoft.com/office/drawing/2014/main" id="{706A1FB2-285D-473B-AA44-399F48E1D6BA}"/>
              </a:ext>
            </a:extLst>
          </p:cNvPr>
          <p:cNvSpPr/>
          <p:nvPr/>
        </p:nvSpPr>
        <p:spPr>
          <a:xfrm>
            <a:off x="6248593" y="3668667"/>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Google Shape;171;p8">
            <a:extLst>
              <a:ext uri="{FF2B5EF4-FFF2-40B4-BE49-F238E27FC236}">
                <a16:creationId xmlns:a16="http://schemas.microsoft.com/office/drawing/2014/main" id="{395B9B7D-AF5D-4845-AD19-8CF0810DB2F5}"/>
              </a:ext>
            </a:extLst>
          </p:cNvPr>
          <p:cNvSpPr txBox="1"/>
          <p:nvPr/>
        </p:nvSpPr>
        <p:spPr>
          <a:xfrm>
            <a:off x="6221332" y="3677229"/>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a:t>
            </a:r>
            <a:r>
              <a:rPr lang="en-GB" sz="2800" b="1" dirty="0">
                <a:solidFill>
                  <a:srgbClr val="FF0066"/>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a:solidFill>
                  <a:srgbClr val="FF0066"/>
                </a:solidFill>
                <a:latin typeface="Century Gothic" panose="020B0502020202020204" pitchFamily="34" charset="0"/>
              </a:rPr>
              <a:t>a</a:t>
            </a:r>
            <a:r>
              <a:rPr lang="en-GB" sz="2800" dirty="0">
                <a:solidFill>
                  <a:srgbClr val="002060"/>
                </a:solidFill>
                <a:latin typeface="Century Gothic" panose="020B0502020202020204" pitchFamily="34" charset="0"/>
              </a:rPr>
              <a:t>mie</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61" name="Google Shape;183;p8">
            <a:extLst>
              <a:ext uri="{FF2B5EF4-FFF2-40B4-BE49-F238E27FC236}">
                <a16:creationId xmlns:a16="http://schemas.microsoft.com/office/drawing/2014/main" id="{6B2CE5FF-0FF7-4EC2-B26F-51B7B1EE9AEF}"/>
              </a:ext>
            </a:extLst>
          </p:cNvPr>
          <p:cNvPicPr preferRelativeResize="0"/>
          <p:nvPr/>
        </p:nvPicPr>
        <p:blipFill rotWithShape="1">
          <a:blip r:embed="rId4">
            <a:alphaModFix/>
          </a:blip>
          <a:srcRect/>
          <a:stretch/>
        </p:blipFill>
        <p:spPr>
          <a:xfrm>
            <a:off x="9093354" y="3636382"/>
            <a:ext cx="404055" cy="551001"/>
          </a:xfrm>
          <a:prstGeom prst="rect">
            <a:avLst/>
          </a:prstGeom>
          <a:noFill/>
          <a:ln>
            <a:noFill/>
          </a:ln>
        </p:spPr>
      </p:pic>
      <p:sp>
        <p:nvSpPr>
          <p:cNvPr id="63" name="Google Shape;171;p8">
            <a:extLst>
              <a:ext uri="{FF2B5EF4-FFF2-40B4-BE49-F238E27FC236}">
                <a16:creationId xmlns:a16="http://schemas.microsoft.com/office/drawing/2014/main" id="{A0F0E4A7-9F71-4E4B-B28B-BE946A2FF292}"/>
              </a:ext>
            </a:extLst>
          </p:cNvPr>
          <p:cNvSpPr txBox="1"/>
          <p:nvPr/>
        </p:nvSpPr>
        <p:spPr>
          <a:xfrm>
            <a:off x="9557381" y="3581384"/>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female friend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Rectangle: Rounded Corners 63">
            <a:extLst>
              <a:ext uri="{FF2B5EF4-FFF2-40B4-BE49-F238E27FC236}">
                <a16:creationId xmlns:a16="http://schemas.microsoft.com/office/drawing/2014/main" id="{3A708A38-E9CB-48C9-925C-7B0CFAF5D1C9}"/>
              </a:ext>
            </a:extLst>
          </p:cNvPr>
          <p:cNvSpPr/>
          <p:nvPr/>
        </p:nvSpPr>
        <p:spPr>
          <a:xfrm>
            <a:off x="329374" y="5954829"/>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Google Shape;171;p8">
            <a:extLst>
              <a:ext uri="{FF2B5EF4-FFF2-40B4-BE49-F238E27FC236}">
                <a16:creationId xmlns:a16="http://schemas.microsoft.com/office/drawing/2014/main" id="{B201BE56-66D1-423F-A457-C8EB2478E64D}"/>
              </a:ext>
            </a:extLst>
          </p:cNvPr>
          <p:cNvSpPr txBox="1"/>
          <p:nvPr/>
        </p:nvSpPr>
        <p:spPr>
          <a:xfrm>
            <a:off x="302113" y="5963391"/>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mo</a:t>
            </a:r>
            <a:r>
              <a:rPr lang="en-GB" sz="2800" b="1" dirty="0" err="1">
                <a:solidFill>
                  <a:srgbClr val="FF0066"/>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err="1">
                <a:solidFill>
                  <a:schemeClr val="bg1">
                    <a:lumMod val="50000"/>
                  </a:schemeClr>
                </a:solidFill>
                <a:latin typeface="Century Gothic" panose="020B0502020202020204" pitchFamily="34" charset="0"/>
              </a:rPr>
              <a:t>h</a:t>
            </a:r>
            <a:r>
              <a:rPr lang="en-GB" sz="2800" dirty="0" err="1">
                <a:solidFill>
                  <a:srgbClr val="002060"/>
                </a:solidFill>
                <a:latin typeface="Century Gothic" panose="020B0502020202020204" pitchFamily="34" charset="0"/>
              </a:rPr>
              <a:t>ôtel</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66" name="Google Shape;183;p8">
            <a:extLst>
              <a:ext uri="{FF2B5EF4-FFF2-40B4-BE49-F238E27FC236}">
                <a16:creationId xmlns:a16="http://schemas.microsoft.com/office/drawing/2014/main" id="{66453E9A-5932-478D-9A72-364B219B8D71}"/>
              </a:ext>
            </a:extLst>
          </p:cNvPr>
          <p:cNvPicPr preferRelativeResize="0"/>
          <p:nvPr/>
        </p:nvPicPr>
        <p:blipFill rotWithShape="1">
          <a:blip r:embed="rId4">
            <a:alphaModFix/>
          </a:blip>
          <a:srcRect/>
          <a:stretch/>
        </p:blipFill>
        <p:spPr>
          <a:xfrm>
            <a:off x="3174135" y="5922544"/>
            <a:ext cx="404055" cy="551001"/>
          </a:xfrm>
          <a:prstGeom prst="rect">
            <a:avLst/>
          </a:prstGeom>
          <a:noFill/>
          <a:ln>
            <a:noFill/>
          </a:ln>
        </p:spPr>
      </p:pic>
      <p:sp>
        <p:nvSpPr>
          <p:cNvPr id="67" name="Google Shape;171;p8">
            <a:extLst>
              <a:ext uri="{FF2B5EF4-FFF2-40B4-BE49-F238E27FC236}">
                <a16:creationId xmlns:a16="http://schemas.microsoft.com/office/drawing/2014/main" id="{3FF285FD-4FB4-495D-ABD6-BB46C4F5ED5D}"/>
              </a:ext>
            </a:extLst>
          </p:cNvPr>
          <p:cNvSpPr txBox="1"/>
          <p:nvPr/>
        </p:nvSpPr>
        <p:spPr>
          <a:xfrm>
            <a:off x="3778308" y="5918623"/>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hotel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Rectangle: Rounded Corners 67">
            <a:extLst>
              <a:ext uri="{FF2B5EF4-FFF2-40B4-BE49-F238E27FC236}">
                <a16:creationId xmlns:a16="http://schemas.microsoft.com/office/drawing/2014/main" id="{61A6720F-1E9E-43E9-B851-6C0AC3B2F6B3}"/>
              </a:ext>
            </a:extLst>
          </p:cNvPr>
          <p:cNvSpPr/>
          <p:nvPr/>
        </p:nvSpPr>
        <p:spPr>
          <a:xfrm>
            <a:off x="6221332" y="5992880"/>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Google Shape;171;p8">
            <a:extLst>
              <a:ext uri="{FF2B5EF4-FFF2-40B4-BE49-F238E27FC236}">
                <a16:creationId xmlns:a16="http://schemas.microsoft.com/office/drawing/2014/main" id="{C6A9C556-E6B4-44B1-B50F-359AE72BFE2F}"/>
              </a:ext>
            </a:extLst>
          </p:cNvPr>
          <p:cNvSpPr txBox="1"/>
          <p:nvPr/>
        </p:nvSpPr>
        <p:spPr>
          <a:xfrm>
            <a:off x="6194071" y="6001442"/>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mo</a:t>
            </a:r>
            <a:r>
              <a:rPr lang="en-GB" sz="2800" b="1" dirty="0" err="1">
                <a:solidFill>
                  <a:srgbClr val="FF0066"/>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err="1">
                <a:solidFill>
                  <a:schemeClr val="bg1">
                    <a:lumMod val="50000"/>
                  </a:schemeClr>
                </a:solidFill>
                <a:latin typeface="Century Gothic" panose="020B0502020202020204" pitchFamily="34" charset="0"/>
              </a:rPr>
              <a:t>h</a:t>
            </a:r>
            <a:r>
              <a:rPr lang="en-GB" sz="2800" dirty="0" err="1">
                <a:solidFill>
                  <a:srgbClr val="002060"/>
                </a:solidFill>
                <a:latin typeface="Century Gothic" panose="020B0502020202020204" pitchFamily="34" charset="0"/>
              </a:rPr>
              <a:t>istoire</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0" name="Google Shape;183;p8">
            <a:extLst>
              <a:ext uri="{FF2B5EF4-FFF2-40B4-BE49-F238E27FC236}">
                <a16:creationId xmlns:a16="http://schemas.microsoft.com/office/drawing/2014/main" id="{71430F35-AAA0-466B-A126-8EE302E9CEC3}"/>
              </a:ext>
            </a:extLst>
          </p:cNvPr>
          <p:cNvPicPr preferRelativeResize="0"/>
          <p:nvPr/>
        </p:nvPicPr>
        <p:blipFill rotWithShape="1">
          <a:blip r:embed="rId4">
            <a:alphaModFix/>
          </a:blip>
          <a:srcRect/>
          <a:stretch/>
        </p:blipFill>
        <p:spPr>
          <a:xfrm>
            <a:off x="9066093" y="5960595"/>
            <a:ext cx="404055" cy="551001"/>
          </a:xfrm>
          <a:prstGeom prst="rect">
            <a:avLst/>
          </a:prstGeom>
          <a:noFill/>
          <a:ln>
            <a:noFill/>
          </a:ln>
        </p:spPr>
      </p:pic>
      <p:sp>
        <p:nvSpPr>
          <p:cNvPr id="71" name="Google Shape;171;p8">
            <a:extLst>
              <a:ext uri="{FF2B5EF4-FFF2-40B4-BE49-F238E27FC236}">
                <a16:creationId xmlns:a16="http://schemas.microsoft.com/office/drawing/2014/main" id="{1F3B1D6E-1AB4-4564-AD10-5F05D8891C1F}"/>
              </a:ext>
            </a:extLst>
          </p:cNvPr>
          <p:cNvSpPr txBox="1"/>
          <p:nvPr/>
        </p:nvSpPr>
        <p:spPr>
          <a:xfrm>
            <a:off x="9557381" y="5994487"/>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history, story</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Rectangle: Rounded Corners 71">
            <a:extLst>
              <a:ext uri="{FF2B5EF4-FFF2-40B4-BE49-F238E27FC236}">
                <a16:creationId xmlns:a16="http://schemas.microsoft.com/office/drawing/2014/main" id="{2FBB160B-D59D-4F92-802F-674DF23F5417}"/>
              </a:ext>
            </a:extLst>
          </p:cNvPr>
          <p:cNvSpPr/>
          <p:nvPr/>
        </p:nvSpPr>
        <p:spPr>
          <a:xfrm>
            <a:off x="6275854" y="4834659"/>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Google Shape;171;p8">
            <a:extLst>
              <a:ext uri="{FF2B5EF4-FFF2-40B4-BE49-F238E27FC236}">
                <a16:creationId xmlns:a16="http://schemas.microsoft.com/office/drawing/2014/main" id="{D8BD7E70-AD25-4390-9A3E-36CBCF430273}"/>
              </a:ext>
            </a:extLst>
          </p:cNvPr>
          <p:cNvSpPr txBox="1"/>
          <p:nvPr/>
        </p:nvSpPr>
        <p:spPr>
          <a:xfrm>
            <a:off x="6248593" y="4843221"/>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a:t>
            </a:r>
            <a:r>
              <a:rPr lang="en-GB" sz="2800" b="1" dirty="0">
                <a:solidFill>
                  <a:srgbClr val="FF0066"/>
                </a:solidFill>
                <a:latin typeface="Century Gothic" panose="020B0502020202020204" pitchFamily="34" charset="0"/>
              </a:rPr>
              <a:t>n</a:t>
            </a:r>
            <a:r>
              <a:rPr lang="en-GB" sz="2800" b="1" dirty="0">
                <a:solidFill>
                  <a:srgbClr val="002060"/>
                </a:solidFill>
                <a:latin typeface="Century Gothic" panose="020B0502020202020204" pitchFamily="34" charset="0"/>
              </a:rPr>
              <a:t> </a:t>
            </a:r>
            <a:r>
              <a:rPr lang="en-GB" sz="2800" dirty="0" err="1">
                <a:solidFill>
                  <a:srgbClr val="FF0066"/>
                </a:solidFill>
                <a:latin typeface="Century Gothic" panose="020B0502020202020204" pitchFamily="34" charset="0"/>
              </a:rPr>
              <a:t>é</a:t>
            </a:r>
            <a:r>
              <a:rPr lang="en-GB" sz="2800" dirty="0" err="1">
                <a:solidFill>
                  <a:srgbClr val="002060"/>
                </a:solidFill>
                <a:latin typeface="Century Gothic" panose="020B0502020202020204" pitchFamily="34" charset="0"/>
              </a:rPr>
              <a:t>quipe</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4" name="Google Shape;183;p8">
            <a:extLst>
              <a:ext uri="{FF2B5EF4-FFF2-40B4-BE49-F238E27FC236}">
                <a16:creationId xmlns:a16="http://schemas.microsoft.com/office/drawing/2014/main" id="{C4417D13-DACF-4018-AC4B-6B8D07B8117B}"/>
              </a:ext>
            </a:extLst>
          </p:cNvPr>
          <p:cNvPicPr preferRelativeResize="0"/>
          <p:nvPr/>
        </p:nvPicPr>
        <p:blipFill rotWithShape="1">
          <a:blip r:embed="rId4">
            <a:alphaModFix/>
          </a:blip>
          <a:srcRect/>
          <a:stretch/>
        </p:blipFill>
        <p:spPr>
          <a:xfrm>
            <a:off x="9120615" y="4802374"/>
            <a:ext cx="404055" cy="551001"/>
          </a:xfrm>
          <a:prstGeom prst="rect">
            <a:avLst/>
          </a:prstGeom>
          <a:noFill/>
          <a:ln>
            <a:noFill/>
          </a:ln>
        </p:spPr>
      </p:pic>
      <p:sp>
        <p:nvSpPr>
          <p:cNvPr id="75" name="Google Shape;171;p8">
            <a:extLst>
              <a:ext uri="{FF2B5EF4-FFF2-40B4-BE49-F238E27FC236}">
                <a16:creationId xmlns:a16="http://schemas.microsoft.com/office/drawing/2014/main" id="{8108BCA2-BB9F-4B49-9210-29DF374C7998}"/>
              </a:ext>
            </a:extLst>
          </p:cNvPr>
          <p:cNvSpPr txBox="1"/>
          <p:nvPr/>
        </p:nvSpPr>
        <p:spPr>
          <a:xfrm>
            <a:off x="9724788" y="4798453"/>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team</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6" name="Google Shape;169;p8">
            <a:extLst>
              <a:ext uri="{FF2B5EF4-FFF2-40B4-BE49-F238E27FC236}">
                <a16:creationId xmlns:a16="http://schemas.microsoft.com/office/drawing/2014/main" id="{313CD8F1-58BD-4181-BE03-56475F48F583}"/>
              </a:ext>
            </a:extLst>
          </p:cNvPr>
          <p:cNvSpPr txBox="1"/>
          <p:nvPr/>
        </p:nvSpPr>
        <p:spPr>
          <a:xfrm>
            <a:off x="204236" y="882737"/>
            <a:ext cx="9886596"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mean ‘my’ with plural nouns, 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mes</a:t>
            </a:r>
            <a:r>
              <a:rPr lang="en-GB" sz="2400" noProof="0" dirty="0">
                <a:solidFill>
                  <a:srgbClr val="1E4E79"/>
                </a:solidFill>
                <a:latin typeface="Century Gothic"/>
                <a:ea typeface="Century Gothic"/>
                <a:cs typeface="Century Gothic"/>
                <a:sym typeface="Century Gothic"/>
              </a:rPr>
              <a:t>. </a:t>
            </a:r>
            <a:endParaRPr kumimoji="0" sz="24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7" name="Rectangle: Rounded Corners 76">
            <a:extLst>
              <a:ext uri="{FF2B5EF4-FFF2-40B4-BE49-F238E27FC236}">
                <a16:creationId xmlns:a16="http://schemas.microsoft.com/office/drawing/2014/main" id="{1E8065A7-A1E5-41D2-B974-A8F96441A16C}"/>
              </a:ext>
            </a:extLst>
          </p:cNvPr>
          <p:cNvSpPr/>
          <p:nvPr/>
        </p:nvSpPr>
        <p:spPr>
          <a:xfrm>
            <a:off x="292751" y="1935748"/>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8" name="Google Shape;171;p8">
            <a:extLst>
              <a:ext uri="{FF2B5EF4-FFF2-40B4-BE49-F238E27FC236}">
                <a16:creationId xmlns:a16="http://schemas.microsoft.com/office/drawing/2014/main" id="{A45629EC-0CD0-4136-A56E-90AC531AA438}"/>
              </a:ext>
            </a:extLst>
          </p:cNvPr>
          <p:cNvSpPr txBox="1"/>
          <p:nvPr/>
        </p:nvSpPr>
        <p:spPr>
          <a:xfrm>
            <a:off x="265490" y="1944310"/>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mes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frères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9" name="Google Shape;183;p8">
            <a:extLst>
              <a:ext uri="{FF2B5EF4-FFF2-40B4-BE49-F238E27FC236}">
                <a16:creationId xmlns:a16="http://schemas.microsoft.com/office/drawing/2014/main" id="{97441F6F-296A-4BD5-958E-9A5AEEC08F7F}"/>
              </a:ext>
            </a:extLst>
          </p:cNvPr>
          <p:cNvPicPr preferRelativeResize="0"/>
          <p:nvPr/>
        </p:nvPicPr>
        <p:blipFill rotWithShape="1">
          <a:blip r:embed="rId4">
            <a:alphaModFix/>
          </a:blip>
          <a:srcRect/>
          <a:stretch/>
        </p:blipFill>
        <p:spPr>
          <a:xfrm>
            <a:off x="3157923" y="1922444"/>
            <a:ext cx="404055" cy="551001"/>
          </a:xfrm>
          <a:prstGeom prst="rect">
            <a:avLst/>
          </a:prstGeom>
          <a:solidFill>
            <a:schemeClr val="bg1"/>
          </a:solidFill>
          <a:ln>
            <a:noFill/>
          </a:ln>
        </p:spPr>
      </p:pic>
      <p:sp>
        <p:nvSpPr>
          <p:cNvPr id="80" name="Google Shape;171;p8">
            <a:extLst>
              <a:ext uri="{FF2B5EF4-FFF2-40B4-BE49-F238E27FC236}">
                <a16:creationId xmlns:a16="http://schemas.microsoft.com/office/drawing/2014/main" id="{D0909E22-3EC3-4412-BD81-58A1EDADD125}"/>
              </a:ext>
            </a:extLst>
          </p:cNvPr>
          <p:cNvSpPr txBox="1"/>
          <p:nvPr/>
        </p:nvSpPr>
        <p:spPr>
          <a:xfrm>
            <a:off x="3706314" y="1899542"/>
            <a:ext cx="2268844"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brothers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Rectangle: Rounded Corners 80">
            <a:extLst>
              <a:ext uri="{FF2B5EF4-FFF2-40B4-BE49-F238E27FC236}">
                <a16:creationId xmlns:a16="http://schemas.microsoft.com/office/drawing/2014/main" id="{43984F75-2EA9-4A19-AB7B-A1AFE7FDD048}"/>
              </a:ext>
            </a:extLst>
          </p:cNvPr>
          <p:cNvSpPr/>
          <p:nvPr/>
        </p:nvSpPr>
        <p:spPr>
          <a:xfrm>
            <a:off x="6205825" y="1953657"/>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2" name="Google Shape;171;p8">
            <a:extLst>
              <a:ext uri="{FF2B5EF4-FFF2-40B4-BE49-F238E27FC236}">
                <a16:creationId xmlns:a16="http://schemas.microsoft.com/office/drawing/2014/main" id="{768DCB4A-B541-4805-AB51-469AC85202B2}"/>
              </a:ext>
            </a:extLst>
          </p:cNvPr>
          <p:cNvSpPr txBox="1"/>
          <p:nvPr/>
        </p:nvSpPr>
        <p:spPr>
          <a:xfrm>
            <a:off x="6225869" y="1924249"/>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mes</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sœurs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83" name="Google Shape;183;p8">
            <a:extLst>
              <a:ext uri="{FF2B5EF4-FFF2-40B4-BE49-F238E27FC236}">
                <a16:creationId xmlns:a16="http://schemas.microsoft.com/office/drawing/2014/main" id="{F92B7475-FA96-47CD-8A0B-F6A21C9A1EED}"/>
              </a:ext>
            </a:extLst>
          </p:cNvPr>
          <p:cNvPicPr preferRelativeResize="0"/>
          <p:nvPr/>
        </p:nvPicPr>
        <p:blipFill rotWithShape="1">
          <a:blip r:embed="rId4">
            <a:alphaModFix/>
          </a:blip>
          <a:srcRect/>
          <a:stretch/>
        </p:blipFill>
        <p:spPr>
          <a:xfrm>
            <a:off x="9050586" y="1921372"/>
            <a:ext cx="404055" cy="551001"/>
          </a:xfrm>
          <a:prstGeom prst="rect">
            <a:avLst/>
          </a:prstGeom>
          <a:solidFill>
            <a:schemeClr val="bg1"/>
          </a:solidFill>
          <a:ln>
            <a:noFill/>
          </a:ln>
        </p:spPr>
      </p:pic>
      <p:sp>
        <p:nvSpPr>
          <p:cNvPr id="84" name="Google Shape;171;p8">
            <a:extLst>
              <a:ext uri="{FF2B5EF4-FFF2-40B4-BE49-F238E27FC236}">
                <a16:creationId xmlns:a16="http://schemas.microsoft.com/office/drawing/2014/main" id="{B662E96B-08E1-4C89-8066-71F4530EE258}"/>
              </a:ext>
            </a:extLst>
          </p:cNvPr>
          <p:cNvSpPr txBox="1"/>
          <p:nvPr/>
        </p:nvSpPr>
        <p:spPr>
          <a:xfrm>
            <a:off x="9513719" y="1899611"/>
            <a:ext cx="2528648"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sisters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5" name="TextBox 84">
            <a:extLst>
              <a:ext uri="{FF2B5EF4-FFF2-40B4-BE49-F238E27FC236}">
                <a16:creationId xmlns:a16="http://schemas.microsoft.com/office/drawing/2014/main" id="{050D227B-3A2F-4678-91CC-6D9697704279}"/>
              </a:ext>
            </a:extLst>
          </p:cNvPr>
          <p:cNvSpPr txBox="1"/>
          <p:nvPr/>
        </p:nvSpPr>
        <p:spPr>
          <a:xfrm>
            <a:off x="172477" y="2714507"/>
            <a:ext cx="6334124" cy="461665"/>
          </a:xfrm>
          <a:prstGeom prst="rect">
            <a:avLst/>
          </a:prstGeom>
          <a:solidFill>
            <a:schemeClr val="bg1"/>
          </a:solidFill>
        </p:spPr>
        <p:txBody>
          <a:bodyPr wrap="square">
            <a:spAutoFit/>
          </a:bodyPr>
          <a:lstStyle/>
          <a:p>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tes</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‘your’ with plural nouns:</a:t>
            </a:r>
            <a:endParaRPr lang="en-GB" dirty="0"/>
          </a:p>
        </p:txBody>
      </p:sp>
      <p:sp>
        <p:nvSpPr>
          <p:cNvPr id="86" name="Rectangle: Rounded Corners 85">
            <a:extLst>
              <a:ext uri="{FF2B5EF4-FFF2-40B4-BE49-F238E27FC236}">
                <a16:creationId xmlns:a16="http://schemas.microsoft.com/office/drawing/2014/main" id="{43523284-5CA8-4BBD-82F9-8611F0C27BDE}"/>
              </a:ext>
            </a:extLst>
          </p:cNvPr>
          <p:cNvSpPr/>
          <p:nvPr/>
        </p:nvSpPr>
        <p:spPr>
          <a:xfrm>
            <a:off x="356402" y="3625244"/>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7" name="Google Shape;171;p8">
            <a:extLst>
              <a:ext uri="{FF2B5EF4-FFF2-40B4-BE49-F238E27FC236}">
                <a16:creationId xmlns:a16="http://schemas.microsoft.com/office/drawing/2014/main" id="{EF4515E4-C3E6-4285-8759-835C6AF9A239}"/>
              </a:ext>
            </a:extLst>
          </p:cNvPr>
          <p:cNvSpPr txBox="1"/>
          <p:nvPr/>
        </p:nvSpPr>
        <p:spPr>
          <a:xfrm>
            <a:off x="430564" y="3639178"/>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te</a:t>
            </a:r>
            <a:r>
              <a:rPr lang="en-GB" sz="2800" b="1" dirty="0" err="1">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dirty="0" err="1">
                <a:solidFill>
                  <a:srgbClr val="FF0066"/>
                </a:solidFill>
                <a:latin typeface="Century Gothic" panose="020B0502020202020204" pitchFamily="34" charset="0"/>
              </a:rPr>
              <a:t>a</a:t>
            </a:r>
            <a:r>
              <a:rPr lang="en-GB" sz="2800" dirty="0" err="1">
                <a:solidFill>
                  <a:srgbClr val="002060"/>
                </a:solidFill>
                <a:latin typeface="Century Gothic" panose="020B0502020202020204" pitchFamily="34" charset="0"/>
              </a:rPr>
              <a:t>mis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88" name="Google Shape;183;p8">
            <a:extLst>
              <a:ext uri="{FF2B5EF4-FFF2-40B4-BE49-F238E27FC236}">
                <a16:creationId xmlns:a16="http://schemas.microsoft.com/office/drawing/2014/main" id="{4F789C0D-FF09-4ECE-9E4B-5FE0CF70D07A}"/>
              </a:ext>
            </a:extLst>
          </p:cNvPr>
          <p:cNvPicPr preferRelativeResize="0"/>
          <p:nvPr/>
        </p:nvPicPr>
        <p:blipFill rotWithShape="1">
          <a:blip r:embed="rId4">
            <a:alphaModFix/>
          </a:blip>
          <a:srcRect/>
          <a:stretch/>
        </p:blipFill>
        <p:spPr>
          <a:xfrm>
            <a:off x="3201396" y="3598885"/>
            <a:ext cx="404055" cy="551001"/>
          </a:xfrm>
          <a:prstGeom prst="rect">
            <a:avLst/>
          </a:prstGeom>
          <a:noFill/>
          <a:ln>
            <a:noFill/>
          </a:ln>
        </p:spPr>
      </p:pic>
      <p:sp>
        <p:nvSpPr>
          <p:cNvPr id="89" name="Google Shape;171;p8">
            <a:extLst>
              <a:ext uri="{FF2B5EF4-FFF2-40B4-BE49-F238E27FC236}">
                <a16:creationId xmlns:a16="http://schemas.microsoft.com/office/drawing/2014/main" id="{EE75402C-E9D7-47AD-B619-EE478122D952}"/>
              </a:ext>
            </a:extLst>
          </p:cNvPr>
          <p:cNvSpPr txBox="1"/>
          <p:nvPr/>
        </p:nvSpPr>
        <p:spPr>
          <a:xfrm>
            <a:off x="3805569" y="3594964"/>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male friends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0" name="Rectangle: Rounded Corners 89">
            <a:extLst>
              <a:ext uri="{FF2B5EF4-FFF2-40B4-BE49-F238E27FC236}">
                <a16:creationId xmlns:a16="http://schemas.microsoft.com/office/drawing/2014/main" id="{09628964-A21C-4A29-A8CB-A4DE2D2D8520}"/>
              </a:ext>
            </a:extLst>
          </p:cNvPr>
          <p:cNvSpPr/>
          <p:nvPr/>
        </p:nvSpPr>
        <p:spPr>
          <a:xfrm>
            <a:off x="6270333" y="3670205"/>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1" name="Google Shape;171;p8">
            <a:extLst>
              <a:ext uri="{FF2B5EF4-FFF2-40B4-BE49-F238E27FC236}">
                <a16:creationId xmlns:a16="http://schemas.microsoft.com/office/drawing/2014/main" id="{E5D9193D-B034-4DFD-81E0-B98C5097446E}"/>
              </a:ext>
            </a:extLst>
          </p:cNvPr>
          <p:cNvSpPr txBox="1"/>
          <p:nvPr/>
        </p:nvSpPr>
        <p:spPr>
          <a:xfrm>
            <a:off x="6270850" y="3695575"/>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te</a:t>
            </a:r>
            <a:r>
              <a:rPr lang="en-GB" sz="2800" b="1" dirty="0" err="1">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dirty="0">
                <a:solidFill>
                  <a:srgbClr val="FF0066"/>
                </a:solidFill>
                <a:latin typeface="Century Gothic" panose="020B0502020202020204" pitchFamily="34" charset="0"/>
              </a:rPr>
              <a:t>a</a:t>
            </a:r>
            <a:r>
              <a:rPr lang="en-GB" sz="2800" dirty="0">
                <a:solidFill>
                  <a:srgbClr val="002060"/>
                </a:solidFill>
                <a:latin typeface="Century Gothic" panose="020B0502020202020204" pitchFamily="34" charset="0"/>
              </a:rPr>
              <a:t>mies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A0CE5967-1C94-47E4-A12C-8D3C8EEBACD1}"/>
              </a:ext>
            </a:extLst>
          </p:cNvPr>
          <p:cNvPicPr preferRelativeResize="0"/>
          <p:nvPr/>
        </p:nvPicPr>
        <p:blipFill rotWithShape="1">
          <a:blip r:embed="rId4">
            <a:alphaModFix/>
          </a:blip>
          <a:srcRect/>
          <a:stretch/>
        </p:blipFill>
        <p:spPr>
          <a:xfrm>
            <a:off x="9093871" y="3635712"/>
            <a:ext cx="404055" cy="551001"/>
          </a:xfrm>
          <a:prstGeom prst="rect">
            <a:avLst/>
          </a:prstGeom>
          <a:noFill/>
          <a:ln>
            <a:noFill/>
          </a:ln>
        </p:spPr>
      </p:pic>
      <p:sp>
        <p:nvSpPr>
          <p:cNvPr id="93" name="Google Shape;171;p8">
            <a:extLst>
              <a:ext uri="{FF2B5EF4-FFF2-40B4-BE49-F238E27FC236}">
                <a16:creationId xmlns:a16="http://schemas.microsoft.com/office/drawing/2014/main" id="{6012109C-D8BD-4B82-A4F3-AD4F8BB74B3E}"/>
              </a:ext>
            </a:extLst>
          </p:cNvPr>
          <p:cNvSpPr txBox="1"/>
          <p:nvPr/>
        </p:nvSpPr>
        <p:spPr>
          <a:xfrm>
            <a:off x="9557898" y="3580714"/>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your female friends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5" name="Speech Bubble: Rectangle with Corners Rounded 94">
            <a:extLst>
              <a:ext uri="{FF2B5EF4-FFF2-40B4-BE49-F238E27FC236}">
                <a16:creationId xmlns:a16="http://schemas.microsoft.com/office/drawing/2014/main" id="{FB846993-C93F-42FD-96C6-25C361D0BE21}"/>
              </a:ext>
            </a:extLst>
          </p:cNvPr>
          <p:cNvSpPr/>
          <p:nvPr/>
        </p:nvSpPr>
        <p:spPr>
          <a:xfrm>
            <a:off x="356635" y="4710188"/>
            <a:ext cx="2241395" cy="623218"/>
          </a:xfrm>
          <a:prstGeom prst="wedgeRoundRectCallout">
            <a:avLst>
              <a:gd name="adj1" fmla="val -22842"/>
              <a:gd name="adj2" fmla="val -13855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liaison,</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here.</a:t>
            </a:r>
          </a:p>
        </p:txBody>
      </p:sp>
      <p:sp>
        <p:nvSpPr>
          <p:cNvPr id="94" name="Speech Bubble: Rectangle with Corners Rounded 93">
            <a:extLst>
              <a:ext uri="{FF2B5EF4-FFF2-40B4-BE49-F238E27FC236}">
                <a16:creationId xmlns:a16="http://schemas.microsoft.com/office/drawing/2014/main" id="{62FE2B75-8F04-48D5-A90D-CF6E79859035}"/>
              </a:ext>
            </a:extLst>
          </p:cNvPr>
          <p:cNvSpPr/>
          <p:nvPr/>
        </p:nvSpPr>
        <p:spPr>
          <a:xfrm>
            <a:off x="329374" y="4665042"/>
            <a:ext cx="2396253" cy="668364"/>
          </a:xfrm>
          <a:prstGeom prst="wedgeRoundRectCallout">
            <a:avLst>
              <a:gd name="adj1" fmla="val -22842"/>
              <a:gd name="adj2" fmla="val -13855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liaison</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here, too.</a:t>
            </a:r>
          </a:p>
        </p:txBody>
      </p:sp>
      <p:sp>
        <p:nvSpPr>
          <p:cNvPr id="96" name="Rectangle: Rounded Corners 95">
            <a:extLst>
              <a:ext uri="{FF2B5EF4-FFF2-40B4-BE49-F238E27FC236}">
                <a16:creationId xmlns:a16="http://schemas.microsoft.com/office/drawing/2014/main" id="{AFE58C8F-44C8-464A-A94E-E69A45F07FFE}"/>
              </a:ext>
            </a:extLst>
          </p:cNvPr>
          <p:cNvSpPr/>
          <p:nvPr/>
        </p:nvSpPr>
        <p:spPr>
          <a:xfrm>
            <a:off x="329374" y="5954829"/>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7" name="Google Shape;171;p8">
            <a:extLst>
              <a:ext uri="{FF2B5EF4-FFF2-40B4-BE49-F238E27FC236}">
                <a16:creationId xmlns:a16="http://schemas.microsoft.com/office/drawing/2014/main" id="{43679A89-6853-4450-866C-6BC39B794C52}"/>
              </a:ext>
            </a:extLst>
          </p:cNvPr>
          <p:cNvSpPr txBox="1"/>
          <p:nvPr/>
        </p:nvSpPr>
        <p:spPr>
          <a:xfrm>
            <a:off x="343451" y="5882436"/>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mes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parent</a:t>
            </a:r>
            <a:r>
              <a:rPr lang="en-GB" sz="2800" dirty="0">
                <a:solidFill>
                  <a:schemeClr val="bg1">
                    <a:lumMod val="65000"/>
                  </a:schemeClr>
                </a:solidFill>
                <a:latin typeface="Century Gothic" panose="020B0502020202020204" pitchFamily="34" charset="0"/>
              </a:rPr>
              <a:t>s</a:t>
            </a:r>
            <a:endParaRPr kumimoji="0" lang="en-GB" sz="2800" i="0" u="none" strike="noStrike" kern="1200" cap="none" spc="0" normalizeH="0" baseline="0" noProof="0" dirty="0">
              <a:ln>
                <a:noFill/>
              </a:ln>
              <a:solidFill>
                <a:schemeClr val="bg1">
                  <a:lumMod val="65000"/>
                </a:schemeClr>
              </a:solidFill>
              <a:effectLst/>
              <a:uLnTx/>
              <a:uFillTx/>
              <a:latin typeface="Century Gothic" panose="020B0502020202020204" pitchFamily="34" charset="0"/>
            </a:endParaRPr>
          </a:p>
        </p:txBody>
      </p:sp>
      <p:pic>
        <p:nvPicPr>
          <p:cNvPr id="98" name="Google Shape;183;p8">
            <a:extLst>
              <a:ext uri="{FF2B5EF4-FFF2-40B4-BE49-F238E27FC236}">
                <a16:creationId xmlns:a16="http://schemas.microsoft.com/office/drawing/2014/main" id="{BAC70C5D-EBA3-4094-9962-0515726E6520}"/>
              </a:ext>
            </a:extLst>
          </p:cNvPr>
          <p:cNvPicPr preferRelativeResize="0"/>
          <p:nvPr/>
        </p:nvPicPr>
        <p:blipFill rotWithShape="1">
          <a:blip r:embed="rId4">
            <a:alphaModFix/>
          </a:blip>
          <a:srcRect/>
          <a:stretch/>
        </p:blipFill>
        <p:spPr>
          <a:xfrm>
            <a:off x="3174135" y="5904441"/>
            <a:ext cx="404055" cy="551001"/>
          </a:xfrm>
          <a:prstGeom prst="rect">
            <a:avLst/>
          </a:prstGeom>
          <a:noFill/>
          <a:ln>
            <a:noFill/>
          </a:ln>
        </p:spPr>
      </p:pic>
      <p:sp>
        <p:nvSpPr>
          <p:cNvPr id="99" name="Google Shape;171;p8">
            <a:extLst>
              <a:ext uri="{FF2B5EF4-FFF2-40B4-BE49-F238E27FC236}">
                <a16:creationId xmlns:a16="http://schemas.microsoft.com/office/drawing/2014/main" id="{A3266981-2BB1-4A15-BE79-23476F075EC0}"/>
              </a:ext>
            </a:extLst>
          </p:cNvPr>
          <p:cNvSpPr txBox="1"/>
          <p:nvPr/>
        </p:nvSpPr>
        <p:spPr>
          <a:xfrm>
            <a:off x="3792385" y="5945288"/>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parents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1" name="Rectangle: Rounded Corners 100">
            <a:extLst>
              <a:ext uri="{FF2B5EF4-FFF2-40B4-BE49-F238E27FC236}">
                <a16:creationId xmlns:a16="http://schemas.microsoft.com/office/drawing/2014/main" id="{AA824CAB-C426-4508-8B02-03B8C89E3574}"/>
              </a:ext>
            </a:extLst>
          </p:cNvPr>
          <p:cNvSpPr/>
          <p:nvPr/>
        </p:nvSpPr>
        <p:spPr>
          <a:xfrm>
            <a:off x="6235409" y="5979486"/>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2" name="Google Shape;171;p8">
            <a:extLst>
              <a:ext uri="{FF2B5EF4-FFF2-40B4-BE49-F238E27FC236}">
                <a16:creationId xmlns:a16="http://schemas.microsoft.com/office/drawing/2014/main" id="{D943B502-B25F-4278-A000-5DA951B0D9D8}"/>
              </a:ext>
            </a:extLst>
          </p:cNvPr>
          <p:cNvSpPr txBox="1"/>
          <p:nvPr/>
        </p:nvSpPr>
        <p:spPr>
          <a:xfrm>
            <a:off x="6174077" y="5954550"/>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mes</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cousines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03" name="Google Shape;183;p8">
            <a:extLst>
              <a:ext uri="{FF2B5EF4-FFF2-40B4-BE49-F238E27FC236}">
                <a16:creationId xmlns:a16="http://schemas.microsoft.com/office/drawing/2014/main" id="{48B907AE-E352-4E7F-A28D-730E66F6B665}"/>
              </a:ext>
            </a:extLst>
          </p:cNvPr>
          <p:cNvPicPr preferRelativeResize="0"/>
          <p:nvPr/>
        </p:nvPicPr>
        <p:blipFill rotWithShape="1">
          <a:blip r:embed="rId4">
            <a:alphaModFix/>
          </a:blip>
          <a:srcRect/>
          <a:stretch/>
        </p:blipFill>
        <p:spPr>
          <a:xfrm>
            <a:off x="9066093" y="5962999"/>
            <a:ext cx="404055" cy="551001"/>
          </a:xfrm>
          <a:prstGeom prst="rect">
            <a:avLst/>
          </a:prstGeom>
          <a:noFill/>
          <a:ln>
            <a:noFill/>
          </a:ln>
        </p:spPr>
      </p:pic>
      <p:sp>
        <p:nvSpPr>
          <p:cNvPr id="104" name="Google Shape;171;p8">
            <a:extLst>
              <a:ext uri="{FF2B5EF4-FFF2-40B4-BE49-F238E27FC236}">
                <a16:creationId xmlns:a16="http://schemas.microsoft.com/office/drawing/2014/main" id="{9BBD7493-9258-46AA-AECC-2D1A92C0CD35}"/>
              </a:ext>
            </a:extLst>
          </p:cNvPr>
          <p:cNvSpPr txBox="1"/>
          <p:nvPr/>
        </p:nvSpPr>
        <p:spPr>
          <a:xfrm>
            <a:off x="9557381" y="5996891"/>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my female cousins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9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6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4"/>
                                        </p:tgtEl>
                                        <p:attrNameLst>
                                          <p:attrName>style.visibility</p:attrName>
                                        </p:attrNameLst>
                                      </p:cBhvr>
                                      <p:to>
                                        <p:strVal val="visible"/>
                                      </p:to>
                                    </p:set>
                                    <p:animEffect transition="in" filter="fade">
                                      <p:cBhvr>
                                        <p:cTn id="81" dur="500"/>
                                        <p:tgtEl>
                                          <p:spTgt spid="74"/>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7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4"/>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65"/>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fade">
                                      <p:cBhvr>
                                        <p:cTn id="96" dur="500"/>
                                        <p:tgtEl>
                                          <p:spTgt spid="66"/>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fade">
                                      <p:cBhvr>
                                        <p:cTn id="111" dur="500"/>
                                        <p:tgtEl>
                                          <p:spTgt spid="70"/>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71"/>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64"/>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65"/>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66"/>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67"/>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68"/>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69"/>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0"/>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71"/>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6"/>
                                        </p:tgtEl>
                                        <p:attrNameLst>
                                          <p:attrName>style.visibility</p:attrName>
                                        </p:attrNameLst>
                                      </p:cBhvr>
                                      <p:to>
                                        <p:strVal val="visible"/>
                                      </p:to>
                                    </p:set>
                                  </p:childTnLst>
                                </p:cTn>
                              </p:par>
                              <p:par>
                                <p:cTn id="138" presetID="1" presetClass="exit" presetSubtype="0" fill="hold" grpId="0" nodeType="withEffect">
                                  <p:stCondLst>
                                    <p:cond delay="0"/>
                                  </p:stCondLst>
                                  <p:childTnLst>
                                    <p:set>
                                      <p:cBhvr>
                                        <p:cTn id="139" dur="1" fill="hold">
                                          <p:stCondLst>
                                            <p:cond delay="0"/>
                                          </p:stCondLst>
                                        </p:cTn>
                                        <p:tgtEl>
                                          <p:spTgt spid="16"/>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77"/>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78"/>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79"/>
                                        </p:tgtEl>
                                        <p:attrNameLst>
                                          <p:attrName>style.visibility</p:attrName>
                                        </p:attrNameLst>
                                      </p:cBhvr>
                                      <p:to>
                                        <p:strVal val="visible"/>
                                      </p:to>
                                    </p:set>
                                    <p:animEffect transition="in" filter="fade">
                                      <p:cBhvr>
                                        <p:cTn id="150" dur="500"/>
                                        <p:tgtEl>
                                          <p:spTgt spid="79"/>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2"/>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83"/>
                                        </p:tgtEl>
                                        <p:attrNameLst>
                                          <p:attrName>style.visibility</p:attrName>
                                        </p:attrNameLst>
                                      </p:cBhvr>
                                      <p:to>
                                        <p:strVal val="visible"/>
                                      </p:to>
                                    </p:set>
                                    <p:animEffect transition="in" filter="fade">
                                      <p:cBhvr>
                                        <p:cTn id="165" dur="500"/>
                                        <p:tgtEl>
                                          <p:spTgt spid="83"/>
                                        </p:tgtEl>
                                      </p:cBhvr>
                                    </p:animEffec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84"/>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85"/>
                                        </p:tgtEl>
                                        <p:attrNameLst>
                                          <p:attrName>style.visibility</p:attrName>
                                        </p:attrNameLst>
                                      </p:cBhvr>
                                      <p:to>
                                        <p:strVal val="visible"/>
                                      </p:to>
                                    </p:set>
                                  </p:childTnLst>
                                </p:cTn>
                              </p:par>
                              <p:par>
                                <p:cTn id="174" presetID="1" presetClass="exit" presetSubtype="0" fill="hold" grpId="1" nodeType="withEffect">
                                  <p:stCondLst>
                                    <p:cond delay="0"/>
                                  </p:stCondLst>
                                  <p:childTnLst>
                                    <p:set>
                                      <p:cBhvr>
                                        <p:cTn id="175" dur="1" fill="hold">
                                          <p:stCondLst>
                                            <p:cond delay="0"/>
                                          </p:stCondLst>
                                        </p:cTn>
                                        <p:tgtEl>
                                          <p:spTgt spid="54"/>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86"/>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87"/>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88"/>
                                        </p:tgtEl>
                                        <p:attrNameLst>
                                          <p:attrName>style.visibility</p:attrName>
                                        </p:attrNameLst>
                                      </p:cBhvr>
                                      <p:to>
                                        <p:strVal val="visible"/>
                                      </p:to>
                                    </p:set>
                                    <p:animEffect transition="in" filter="fade">
                                      <p:cBhvr>
                                        <p:cTn id="186" dur="500"/>
                                        <p:tgtEl>
                                          <p:spTgt spid="88"/>
                                        </p:tgtEl>
                                      </p:cBhvr>
                                    </p:animEffec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89"/>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0"/>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91"/>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nodeType="clickEffect">
                                  <p:stCondLst>
                                    <p:cond delay="0"/>
                                  </p:stCondLst>
                                  <p:childTnLst>
                                    <p:set>
                                      <p:cBhvr>
                                        <p:cTn id="200" dur="1" fill="hold">
                                          <p:stCondLst>
                                            <p:cond delay="0"/>
                                          </p:stCondLst>
                                        </p:cTn>
                                        <p:tgtEl>
                                          <p:spTgt spid="92"/>
                                        </p:tgtEl>
                                        <p:attrNameLst>
                                          <p:attrName>style.visibility</p:attrName>
                                        </p:attrNameLst>
                                      </p:cBhvr>
                                      <p:to>
                                        <p:strVal val="visible"/>
                                      </p:to>
                                    </p:set>
                                    <p:animEffect transition="in" filter="fade">
                                      <p:cBhvr>
                                        <p:cTn id="201" dur="500"/>
                                        <p:tgtEl>
                                          <p:spTgt spid="92"/>
                                        </p:tgtEl>
                                      </p:cBhvr>
                                    </p:animEffect>
                                  </p:childTnLst>
                                </p:cTn>
                              </p:par>
                            </p:childTnLst>
                          </p:cTn>
                        </p:par>
                      </p:childTnLst>
                    </p:cTn>
                  </p:par>
                  <p:par>
                    <p:cTn id="202" fill="hold">
                      <p:stCondLst>
                        <p:cond delay="indefinite"/>
                      </p:stCondLst>
                      <p:childTnLst>
                        <p:par>
                          <p:cTn id="203" fill="hold">
                            <p:stCondLst>
                              <p:cond delay="0"/>
                            </p:stCondLst>
                            <p:childTnLst>
                              <p:par>
                                <p:cTn id="204" presetID="1" presetClass="entr" presetSubtype="0" fill="hold" grpId="0" nodeType="clickEffect">
                                  <p:stCondLst>
                                    <p:cond delay="0"/>
                                  </p:stCondLst>
                                  <p:childTnLst>
                                    <p:set>
                                      <p:cBhvr>
                                        <p:cTn id="205" dur="1" fill="hold">
                                          <p:stCondLst>
                                            <p:cond delay="0"/>
                                          </p:stCondLst>
                                        </p:cTn>
                                        <p:tgtEl>
                                          <p:spTgt spid="93"/>
                                        </p:tgtEl>
                                        <p:attrNameLst>
                                          <p:attrName>style.visibility</p:attrName>
                                        </p:attrNameLst>
                                      </p:cBhvr>
                                      <p:to>
                                        <p:strVal val="visible"/>
                                      </p:to>
                                    </p:se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grpId="0" nodeType="clickEffect">
                                  <p:stCondLst>
                                    <p:cond delay="0"/>
                                  </p:stCondLst>
                                  <p:childTnLst>
                                    <p:set>
                                      <p:cBhvr>
                                        <p:cTn id="209" dur="1" fill="hold">
                                          <p:stCondLst>
                                            <p:cond delay="0"/>
                                          </p:stCondLst>
                                        </p:cTn>
                                        <p:tgtEl>
                                          <p:spTgt spid="94"/>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xit" presetSubtype="0" fill="hold" grpId="1" nodeType="clickEffect">
                                  <p:stCondLst>
                                    <p:cond delay="0"/>
                                  </p:stCondLst>
                                  <p:childTnLst>
                                    <p:set>
                                      <p:cBhvr>
                                        <p:cTn id="213" dur="1" fill="hold">
                                          <p:stCondLst>
                                            <p:cond delay="0"/>
                                          </p:stCondLst>
                                        </p:cTn>
                                        <p:tgtEl>
                                          <p:spTgt spid="72"/>
                                        </p:tgtEl>
                                        <p:attrNameLst>
                                          <p:attrName>style.visibility</p:attrName>
                                        </p:attrNameLst>
                                      </p:cBhvr>
                                      <p:to>
                                        <p:strVal val="hidden"/>
                                      </p:to>
                                    </p:set>
                                  </p:childTnLst>
                                </p:cTn>
                              </p:par>
                              <p:par>
                                <p:cTn id="214" presetID="1" presetClass="exit" presetSubtype="0" fill="hold" grpId="1" nodeType="withEffect">
                                  <p:stCondLst>
                                    <p:cond delay="0"/>
                                  </p:stCondLst>
                                  <p:childTnLst>
                                    <p:set>
                                      <p:cBhvr>
                                        <p:cTn id="215" dur="1" fill="hold">
                                          <p:stCondLst>
                                            <p:cond delay="0"/>
                                          </p:stCondLst>
                                        </p:cTn>
                                        <p:tgtEl>
                                          <p:spTgt spid="73"/>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74"/>
                                        </p:tgtEl>
                                        <p:attrNameLst>
                                          <p:attrName>style.visibility</p:attrName>
                                        </p:attrNameLst>
                                      </p:cBhvr>
                                      <p:to>
                                        <p:strVal val="hidden"/>
                                      </p:to>
                                    </p:set>
                                  </p:childTnLst>
                                </p:cTn>
                              </p:par>
                              <p:par>
                                <p:cTn id="218" presetID="1" presetClass="exit" presetSubtype="0" fill="hold" grpId="1" nodeType="withEffect">
                                  <p:stCondLst>
                                    <p:cond delay="0"/>
                                  </p:stCondLst>
                                  <p:childTnLst>
                                    <p:set>
                                      <p:cBhvr>
                                        <p:cTn id="219" dur="1" fill="hold">
                                          <p:stCondLst>
                                            <p:cond delay="0"/>
                                          </p:stCondLst>
                                        </p:cTn>
                                        <p:tgtEl>
                                          <p:spTgt spid="75"/>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1" presetClass="entr" presetSubtype="0" fill="hold" grpId="0" nodeType="clickEffect">
                                  <p:stCondLst>
                                    <p:cond delay="0"/>
                                  </p:stCondLst>
                                  <p:childTnLst>
                                    <p:set>
                                      <p:cBhvr>
                                        <p:cTn id="223" dur="1" fill="hold">
                                          <p:stCondLst>
                                            <p:cond delay="0"/>
                                          </p:stCondLst>
                                        </p:cTn>
                                        <p:tgtEl>
                                          <p:spTgt spid="96"/>
                                        </p:tgtEl>
                                        <p:attrNameLst>
                                          <p:attrName>style.visibility</p:attrName>
                                        </p:attrNameLst>
                                      </p:cBhvr>
                                      <p:to>
                                        <p:strVal val="visible"/>
                                      </p:to>
                                    </p:set>
                                  </p:childTnLst>
                                </p:cTn>
                              </p:par>
                              <p:par>
                                <p:cTn id="224" presetID="1" presetClass="entr" presetSubtype="0" fill="hold" grpId="0" nodeType="withEffect">
                                  <p:stCondLst>
                                    <p:cond delay="0"/>
                                  </p:stCondLst>
                                  <p:childTnLst>
                                    <p:set>
                                      <p:cBhvr>
                                        <p:cTn id="225" dur="1" fill="hold">
                                          <p:stCondLst>
                                            <p:cond delay="0"/>
                                          </p:stCondLst>
                                        </p:cTn>
                                        <p:tgtEl>
                                          <p:spTgt spid="97"/>
                                        </p:tgtEl>
                                        <p:attrNameLst>
                                          <p:attrName>style.visibility</p:attrName>
                                        </p:attrNameLst>
                                      </p:cBhvr>
                                      <p:to>
                                        <p:strVal val="visible"/>
                                      </p:to>
                                    </p:set>
                                  </p:childTnLst>
                                </p:cTn>
                              </p:par>
                            </p:childTnLst>
                          </p:cTn>
                        </p:par>
                      </p:childTnLst>
                    </p:cTn>
                  </p:par>
                  <p:par>
                    <p:cTn id="226" fill="hold">
                      <p:stCondLst>
                        <p:cond delay="indefinite"/>
                      </p:stCondLst>
                      <p:childTnLst>
                        <p:par>
                          <p:cTn id="227" fill="hold">
                            <p:stCondLst>
                              <p:cond delay="0"/>
                            </p:stCondLst>
                            <p:childTnLst>
                              <p:par>
                                <p:cTn id="228" presetID="10" presetClass="entr" presetSubtype="0" fill="hold" nodeType="clickEffect">
                                  <p:stCondLst>
                                    <p:cond delay="0"/>
                                  </p:stCondLst>
                                  <p:childTnLst>
                                    <p:set>
                                      <p:cBhvr>
                                        <p:cTn id="229" dur="1" fill="hold">
                                          <p:stCondLst>
                                            <p:cond delay="0"/>
                                          </p:stCondLst>
                                        </p:cTn>
                                        <p:tgtEl>
                                          <p:spTgt spid="98"/>
                                        </p:tgtEl>
                                        <p:attrNameLst>
                                          <p:attrName>style.visibility</p:attrName>
                                        </p:attrNameLst>
                                      </p:cBhvr>
                                      <p:to>
                                        <p:strVal val="visible"/>
                                      </p:to>
                                    </p:set>
                                    <p:animEffect transition="in" filter="fade">
                                      <p:cBhvr>
                                        <p:cTn id="230" dur="500"/>
                                        <p:tgtEl>
                                          <p:spTgt spid="98"/>
                                        </p:tgtEl>
                                      </p:cBhvr>
                                    </p:animEffec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99"/>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grpId="0" nodeType="clickEffect">
                                  <p:stCondLst>
                                    <p:cond delay="0"/>
                                  </p:stCondLst>
                                  <p:childTnLst>
                                    <p:set>
                                      <p:cBhvr>
                                        <p:cTn id="238" dur="1" fill="hold">
                                          <p:stCondLst>
                                            <p:cond delay="0"/>
                                          </p:stCondLst>
                                        </p:cTn>
                                        <p:tgtEl>
                                          <p:spTgt spid="101"/>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102"/>
                                        </p:tgtEl>
                                        <p:attrNameLst>
                                          <p:attrName>style.visibility</p:attrName>
                                        </p:attrNameLst>
                                      </p:cBhvr>
                                      <p:to>
                                        <p:strVal val="visible"/>
                                      </p:to>
                                    </p:set>
                                  </p:child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103"/>
                                        </p:tgtEl>
                                        <p:attrNameLst>
                                          <p:attrName>style.visibility</p:attrName>
                                        </p:attrNameLst>
                                      </p:cBhvr>
                                      <p:to>
                                        <p:strVal val="visible"/>
                                      </p:to>
                                    </p:set>
                                    <p:animEffect transition="in" filter="fade">
                                      <p:cBhvr>
                                        <p:cTn id="245" dur="500"/>
                                        <p:tgtEl>
                                          <p:spTgt spid="103"/>
                                        </p:tgtEl>
                                      </p:cBhvr>
                                    </p:animEffect>
                                  </p:childTnLst>
                                </p:cTn>
                              </p:par>
                            </p:childTnLst>
                          </p:cTn>
                        </p:par>
                      </p:childTnLst>
                    </p:cTn>
                  </p:par>
                  <p:par>
                    <p:cTn id="246" fill="hold">
                      <p:stCondLst>
                        <p:cond delay="indefinite"/>
                      </p:stCondLst>
                      <p:childTnLst>
                        <p:par>
                          <p:cTn id="247" fill="hold">
                            <p:stCondLst>
                              <p:cond delay="0"/>
                            </p:stCondLst>
                            <p:childTnLst>
                              <p:par>
                                <p:cTn id="248" presetID="1" presetClass="entr" presetSubtype="0" fill="hold" grpId="0" nodeType="clickEffect">
                                  <p:stCondLst>
                                    <p:cond delay="0"/>
                                  </p:stCondLst>
                                  <p:childTnLst>
                                    <p:set>
                                      <p:cBhvr>
                                        <p:cTn id="249"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6" grpId="0" animBg="1"/>
      <p:bldP spid="62" grpId="0"/>
      <p:bldP spid="50" grpId="0"/>
      <p:bldP spid="47" grpId="0" animBg="1"/>
      <p:bldP spid="51" grpId="0"/>
      <p:bldP spid="53" grpId="0"/>
      <p:bldP spid="54" grpId="0" animBg="1"/>
      <p:bldP spid="54" grpId="1" animBg="1"/>
      <p:bldP spid="55" grpId="0" animBg="1"/>
      <p:bldP spid="56" grpId="0"/>
      <p:bldP spid="58" grpId="0"/>
      <p:bldP spid="59" grpId="0" animBg="1"/>
      <p:bldP spid="60" grpId="0"/>
      <p:bldP spid="63" grpId="0"/>
      <p:bldP spid="64" grpId="0" animBg="1"/>
      <p:bldP spid="64" grpId="1" animBg="1"/>
      <p:bldP spid="65" grpId="0"/>
      <p:bldP spid="65" grpId="1"/>
      <p:bldP spid="67" grpId="0"/>
      <p:bldP spid="67" grpId="1"/>
      <p:bldP spid="68" grpId="0" animBg="1"/>
      <p:bldP spid="68" grpId="1" animBg="1"/>
      <p:bldP spid="69" grpId="0"/>
      <p:bldP spid="69" grpId="1"/>
      <p:bldP spid="71" grpId="0"/>
      <p:bldP spid="71" grpId="1"/>
      <p:bldP spid="72" grpId="0" animBg="1"/>
      <p:bldP spid="72" grpId="1" animBg="1"/>
      <p:bldP spid="73" grpId="0"/>
      <p:bldP spid="73" grpId="1"/>
      <p:bldP spid="75" grpId="0"/>
      <p:bldP spid="75" grpId="1"/>
      <p:bldP spid="76" grpId="0" animBg="1"/>
      <p:bldP spid="77" grpId="0" animBg="1"/>
      <p:bldP spid="78" grpId="0"/>
      <p:bldP spid="80" grpId="0" animBg="1"/>
      <p:bldP spid="81" grpId="0" animBg="1"/>
      <p:bldP spid="82" grpId="0"/>
      <p:bldP spid="84" grpId="0" animBg="1"/>
      <p:bldP spid="85" grpId="0" animBg="1"/>
      <p:bldP spid="86" grpId="0" animBg="1"/>
      <p:bldP spid="87" grpId="0"/>
      <p:bldP spid="89" grpId="0"/>
      <p:bldP spid="90" grpId="0" animBg="1"/>
      <p:bldP spid="91" grpId="0"/>
      <p:bldP spid="93" grpId="0"/>
      <p:bldP spid="95" grpId="0" animBg="1"/>
      <p:bldP spid="94" grpId="0" animBg="1"/>
      <p:bldP spid="96" grpId="0" animBg="1"/>
      <p:bldP spid="97" grpId="0"/>
      <p:bldP spid="99" grpId="0"/>
      <p:bldP spid="101" grpId="0" animBg="1"/>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1309" y="1002956"/>
            <a:ext cx="896796" cy="896796"/>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88797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pSp>
        <p:nvGrpSpPr>
          <p:cNvPr id="39" name="Group 38">
            <a:extLst>
              <a:ext uri="{FF2B5EF4-FFF2-40B4-BE49-F238E27FC236}">
                <a16:creationId xmlns:a16="http://schemas.microsoft.com/office/drawing/2014/main" id="{1233E7A3-DFF2-40E7-8E05-F98F02389877}"/>
              </a:ext>
            </a:extLst>
          </p:cNvPr>
          <p:cNvGrpSpPr/>
          <p:nvPr/>
        </p:nvGrpSpPr>
        <p:grpSpPr>
          <a:xfrm>
            <a:off x="10829837" y="25788"/>
            <a:ext cx="1403225" cy="909649"/>
            <a:chOff x="10462370" y="146240"/>
            <a:chExt cx="1901190" cy="1224686"/>
          </a:xfrm>
        </p:grpSpPr>
        <p:pic>
          <p:nvPicPr>
            <p:cNvPr id="52" name="Picture 51" descr="Icon&#10;&#10;Description automatically generated">
              <a:extLst>
                <a:ext uri="{FF2B5EF4-FFF2-40B4-BE49-F238E27FC236}">
                  <a16:creationId xmlns:a16="http://schemas.microsoft.com/office/drawing/2014/main" id="{7EA92554-2022-4050-8C3F-DB82767AF5FA}"/>
                </a:ext>
              </a:extLst>
            </p:cNvPr>
            <p:cNvPicPr>
              <a:picLocks noChangeAspect="1"/>
            </p:cNvPicPr>
            <p:nvPr/>
          </p:nvPicPr>
          <p:blipFill rotWithShape="1">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1" name="Picture 60">
              <a:extLst>
                <a:ext uri="{FF2B5EF4-FFF2-40B4-BE49-F238E27FC236}">
                  <a16:creationId xmlns:a16="http://schemas.microsoft.com/office/drawing/2014/main" id="{BF5AB3B9-77FB-4A9E-BD2A-60C2E95BF0F4}"/>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62" name="Google Shape;169;p8">
            <a:extLst>
              <a:ext uri="{FF2B5EF4-FFF2-40B4-BE49-F238E27FC236}">
                <a16:creationId xmlns:a16="http://schemas.microsoft.com/office/drawing/2014/main" id="{019FFAE4-50D3-40D3-9F99-B53AD7485A79}"/>
              </a:ext>
            </a:extLst>
          </p:cNvPr>
          <p:cNvSpPr txBox="1"/>
          <p:nvPr/>
        </p:nvSpPr>
        <p:spPr>
          <a:xfrm>
            <a:off x="187997" y="70444"/>
            <a:ext cx="451100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Faire la bise</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3" name="Google Shape;169;p8">
            <a:extLst>
              <a:ext uri="{FF2B5EF4-FFF2-40B4-BE49-F238E27FC236}">
                <a16:creationId xmlns:a16="http://schemas.microsoft.com/office/drawing/2014/main" id="{FAADA2A1-F4B9-43E1-B46E-DD15CB44BD76}"/>
              </a:ext>
            </a:extLst>
          </p:cNvPr>
          <p:cNvSpPr txBox="1"/>
          <p:nvPr/>
        </p:nvSpPr>
        <p:spPr>
          <a:xfrm>
            <a:off x="165035" y="730253"/>
            <a:ext cx="6570802" cy="830956"/>
          </a:xfrm>
          <a:prstGeom prst="rect">
            <a:avLst/>
          </a:prstGeom>
          <a:solidFill>
            <a:srgbClr val="F7EFFF"/>
          </a:solidFill>
          <a:ln>
            <a:noFill/>
          </a:ln>
        </p:spPr>
        <p:txBody>
          <a:bodyPr spcFirstLastPara="1" wrap="square" lIns="91425" tIns="45700" rIns="91425" bIns="45700" anchor="t" anchorCtr="0">
            <a:spAutoFit/>
          </a:bodyPr>
          <a:lstStyle/>
          <a:p>
            <a:pPr lvl="0">
              <a:buClr>
                <a:srgbClr val="1E4E79"/>
              </a:buClr>
              <a:buSzPts val="2800"/>
              <a:defRPr/>
            </a:pPr>
            <a:r>
              <a:rPr lang="fr-FR" sz="2400" dirty="0">
                <a:solidFill>
                  <a:srgbClr val="002060"/>
                </a:solidFill>
                <a:latin typeface="Century Gothic"/>
                <a:ea typeface="Century Gothic"/>
                <a:cs typeface="Century Gothic"/>
                <a:sym typeface="Century Gothic"/>
              </a:rPr>
              <a:t>En France, faire la bise est pour dire* bonjour et au revoir.</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6" name="Google Shape;169;p8">
            <a:extLst>
              <a:ext uri="{FF2B5EF4-FFF2-40B4-BE49-F238E27FC236}">
                <a16:creationId xmlns:a16="http://schemas.microsoft.com/office/drawing/2014/main" id="{46DE20A2-91C8-447A-B375-798590A99FDE}"/>
              </a:ext>
            </a:extLst>
          </p:cNvPr>
          <p:cNvSpPr txBox="1"/>
          <p:nvPr/>
        </p:nvSpPr>
        <p:spPr>
          <a:xfrm>
            <a:off x="187997" y="2127882"/>
            <a:ext cx="6538997" cy="830956"/>
          </a:xfrm>
          <a:prstGeom prst="rect">
            <a:avLst/>
          </a:prstGeom>
          <a:solidFill>
            <a:srgbClr val="F7EFFF"/>
          </a:solidFill>
          <a:ln>
            <a:noFill/>
          </a:ln>
        </p:spPr>
        <p:txBody>
          <a:bodyPr spcFirstLastPara="1" wrap="square" lIns="91425" tIns="45700" rIns="91425" bIns="45700" anchor="t" anchorCtr="0">
            <a:spAutoFit/>
          </a:bodyPr>
          <a:lstStyle/>
          <a:p>
            <a:pPr lvl="0">
              <a:buClr>
                <a:srgbClr val="1E4E79"/>
              </a:buClr>
              <a:buSzPts val="2800"/>
              <a:defRPr/>
            </a:pPr>
            <a:r>
              <a:rPr lang="fr-FR" sz="2400" dirty="0">
                <a:solidFill>
                  <a:srgbClr val="002060"/>
                </a:solidFill>
                <a:latin typeface="Century Gothic"/>
                <a:ea typeface="Century Gothic"/>
                <a:cs typeface="Century Gothic"/>
                <a:sym typeface="Century Gothic"/>
              </a:rPr>
              <a:t>Il est naturel de faire la bise plusieurs* fois par jour avec la famille et les amis.</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7" name="Picture 26" descr="Icon&#10;&#10;Description automatically generated">
            <a:extLst>
              <a:ext uri="{FF2B5EF4-FFF2-40B4-BE49-F238E27FC236}">
                <a16:creationId xmlns:a16="http://schemas.microsoft.com/office/drawing/2014/main" id="{A5EA2C8A-7F91-428E-9B58-50A4A1FB0BF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1309" y="2304123"/>
            <a:ext cx="914400" cy="914400"/>
          </a:xfrm>
          <a:prstGeom prst="rect">
            <a:avLst/>
          </a:prstGeom>
        </p:spPr>
      </p:pic>
      <p:sp>
        <p:nvSpPr>
          <p:cNvPr id="28" name="Title 2">
            <a:extLst>
              <a:ext uri="{FF2B5EF4-FFF2-40B4-BE49-F238E27FC236}">
                <a16:creationId xmlns:a16="http://schemas.microsoft.com/office/drawing/2014/main" id="{E6D616A2-FCA3-4A0E-B493-77FA8C82126F}"/>
              </a:ext>
            </a:extLst>
          </p:cNvPr>
          <p:cNvSpPr txBox="1">
            <a:spLocks/>
          </p:cNvSpPr>
          <p:nvPr/>
        </p:nvSpPr>
        <p:spPr>
          <a:xfrm>
            <a:off x="11294509" y="3176898"/>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9" name="Title 13">
            <a:extLst>
              <a:ext uri="{FF2B5EF4-FFF2-40B4-BE49-F238E27FC236}">
                <a16:creationId xmlns:a16="http://schemas.microsoft.com/office/drawing/2014/main" id="{D76B6D6C-F16C-45A4-AD90-B1764A63F1DF}"/>
              </a:ext>
            </a:extLst>
          </p:cNvPr>
          <p:cNvSpPr txBox="1">
            <a:spLocks/>
          </p:cNvSpPr>
          <p:nvPr/>
        </p:nvSpPr>
        <p:spPr>
          <a:xfrm>
            <a:off x="11192210" y="3197799"/>
            <a:ext cx="834994" cy="350672"/>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lire</a:t>
            </a:r>
          </a:p>
        </p:txBody>
      </p:sp>
      <p:sp>
        <p:nvSpPr>
          <p:cNvPr id="3" name="TextBox 2">
            <a:extLst>
              <a:ext uri="{FF2B5EF4-FFF2-40B4-BE49-F238E27FC236}">
                <a16:creationId xmlns:a16="http://schemas.microsoft.com/office/drawing/2014/main" id="{685008E5-30DA-46B3-A95D-DF524EE22914}"/>
              </a:ext>
            </a:extLst>
          </p:cNvPr>
          <p:cNvSpPr txBox="1"/>
          <p:nvPr/>
        </p:nvSpPr>
        <p:spPr>
          <a:xfrm>
            <a:off x="4559854" y="264368"/>
            <a:ext cx="217582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*dire – to say</a:t>
            </a:r>
          </a:p>
        </p:txBody>
      </p:sp>
      <p:sp>
        <p:nvSpPr>
          <p:cNvPr id="15" name="TextBox 14">
            <a:extLst>
              <a:ext uri="{FF2B5EF4-FFF2-40B4-BE49-F238E27FC236}">
                <a16:creationId xmlns:a16="http://schemas.microsoft.com/office/drawing/2014/main" id="{EBCFA45F-AB09-439E-9285-17A46ECEB1E9}"/>
              </a:ext>
            </a:extLst>
          </p:cNvPr>
          <p:cNvSpPr txBox="1"/>
          <p:nvPr/>
        </p:nvSpPr>
        <p:spPr>
          <a:xfrm>
            <a:off x="134909" y="4417317"/>
            <a:ext cx="6555523" cy="1056904"/>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FCC32AD3-6583-46FE-8F97-FDFCF2DE2879}"/>
              </a:ext>
            </a:extLst>
          </p:cNvPr>
          <p:cNvSpPr txBox="1"/>
          <p:nvPr/>
        </p:nvSpPr>
        <p:spPr>
          <a:xfrm>
            <a:off x="134909" y="4608286"/>
            <a:ext cx="66911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1. The text is mostly about: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kissing    |     family	   |     France</a:t>
            </a:r>
          </a:p>
        </p:txBody>
      </p:sp>
      <p:sp>
        <p:nvSpPr>
          <p:cNvPr id="17" name="Rectangle: Rounded Corners 16">
            <a:extLst>
              <a:ext uri="{FF2B5EF4-FFF2-40B4-BE49-F238E27FC236}">
                <a16:creationId xmlns:a16="http://schemas.microsoft.com/office/drawing/2014/main" id="{E6223863-8867-4496-98ED-7BC0C9325CD3}"/>
              </a:ext>
            </a:extLst>
          </p:cNvPr>
          <p:cNvSpPr/>
          <p:nvPr/>
        </p:nvSpPr>
        <p:spPr>
          <a:xfrm>
            <a:off x="812483" y="4962229"/>
            <a:ext cx="1378573"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TextBox 45">
            <a:extLst>
              <a:ext uri="{FF2B5EF4-FFF2-40B4-BE49-F238E27FC236}">
                <a16:creationId xmlns:a16="http://schemas.microsoft.com/office/drawing/2014/main" id="{A3AE43A6-0D60-48F4-B782-B23188F78D55}"/>
              </a:ext>
            </a:extLst>
          </p:cNvPr>
          <p:cNvSpPr txBox="1"/>
          <p:nvPr/>
        </p:nvSpPr>
        <p:spPr>
          <a:xfrm>
            <a:off x="4158853" y="1627697"/>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plusieurs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several</a:t>
            </a:r>
          </a:p>
        </p:txBody>
      </p:sp>
      <p:sp>
        <p:nvSpPr>
          <p:cNvPr id="47" name="Google Shape;169;p8">
            <a:extLst>
              <a:ext uri="{FF2B5EF4-FFF2-40B4-BE49-F238E27FC236}">
                <a16:creationId xmlns:a16="http://schemas.microsoft.com/office/drawing/2014/main" id="{F1456E47-5678-40BE-BC4A-F7D39C6322A2}"/>
              </a:ext>
            </a:extLst>
          </p:cNvPr>
          <p:cNvSpPr txBox="1"/>
          <p:nvPr/>
        </p:nvSpPr>
        <p:spPr>
          <a:xfrm>
            <a:off x="151435" y="3368084"/>
            <a:ext cx="6538997" cy="830956"/>
          </a:xfrm>
          <a:prstGeom prst="rect">
            <a:avLst/>
          </a:prstGeom>
          <a:solidFill>
            <a:srgbClr val="F7EFFF"/>
          </a:solidFill>
          <a:ln>
            <a:noFill/>
          </a:ln>
        </p:spPr>
        <p:txBody>
          <a:bodyPr spcFirstLastPara="1" wrap="square" lIns="91425" tIns="45700" rIns="91425" bIns="45700" anchor="t" anchorCtr="0">
            <a:spAutoFit/>
          </a:bodyPr>
          <a:lstStyle/>
          <a:p>
            <a:pPr lvl="0">
              <a:buClr>
                <a:srgbClr val="1E4E79"/>
              </a:buClr>
              <a:buSzPts val="2800"/>
              <a:defRPr/>
            </a:pPr>
            <a:r>
              <a:rPr lang="fr-FR" sz="2400" dirty="0">
                <a:solidFill>
                  <a:srgbClr val="002060"/>
                </a:solidFill>
                <a:latin typeface="Century Gothic"/>
                <a:ea typeface="Century Gothic"/>
                <a:cs typeface="Century Gothic"/>
                <a:sym typeface="Century Gothic"/>
              </a:rPr>
              <a:t>En général, on fait deux bises, mais ça dépend de la région.</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49" name="Picture 2" descr="Two women kissing each other by meeting stock photo">
            <a:extLst>
              <a:ext uri="{FF2B5EF4-FFF2-40B4-BE49-F238E27FC236}">
                <a16:creationId xmlns:a16="http://schemas.microsoft.com/office/drawing/2014/main" id="{ABB2AEB7-3711-43C0-BF76-2D309B6660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8630" y="570765"/>
            <a:ext cx="3350119" cy="201445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58D82CF3-3C43-4071-9EF9-3C39D4BC82E3}"/>
              </a:ext>
            </a:extLst>
          </p:cNvPr>
          <p:cNvCxnSpPr>
            <a:cxnSpLocks/>
          </p:cNvCxnSpPr>
          <p:nvPr/>
        </p:nvCxnSpPr>
        <p:spPr>
          <a:xfrm flipH="1" flipV="1">
            <a:off x="8836747" y="1296795"/>
            <a:ext cx="680321" cy="878837"/>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00B0821-D727-4EDD-883D-96BBC6D93912}"/>
              </a:ext>
            </a:extLst>
          </p:cNvPr>
          <p:cNvSpPr txBox="1"/>
          <p:nvPr/>
        </p:nvSpPr>
        <p:spPr>
          <a:xfrm>
            <a:off x="9099552" y="2198626"/>
            <a:ext cx="1543450"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la bise</a:t>
            </a:r>
          </a:p>
        </p:txBody>
      </p:sp>
      <p:pic>
        <p:nvPicPr>
          <p:cNvPr id="11" name="Picture 10" descr="Map&#10;&#10;Description automatically generated">
            <a:extLst>
              <a:ext uri="{FF2B5EF4-FFF2-40B4-BE49-F238E27FC236}">
                <a16:creationId xmlns:a16="http://schemas.microsoft.com/office/drawing/2014/main" id="{7E080417-4D63-4647-B065-9A4C0807FEDA}"/>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6558" y="2750677"/>
            <a:ext cx="2310510" cy="2296972"/>
          </a:xfrm>
          <a:prstGeom prst="rect">
            <a:avLst/>
          </a:prstGeom>
        </p:spPr>
      </p:pic>
      <p:sp>
        <p:nvSpPr>
          <p:cNvPr id="50" name="TextBox 49">
            <a:extLst>
              <a:ext uri="{FF2B5EF4-FFF2-40B4-BE49-F238E27FC236}">
                <a16:creationId xmlns:a16="http://schemas.microsoft.com/office/drawing/2014/main" id="{990083C9-8781-4303-B50A-7B906C069190}"/>
              </a:ext>
            </a:extLst>
          </p:cNvPr>
          <p:cNvSpPr txBox="1"/>
          <p:nvPr/>
        </p:nvSpPr>
        <p:spPr>
          <a:xfrm>
            <a:off x="165035" y="5582835"/>
            <a:ext cx="6555523" cy="1056904"/>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1" name="TextBox 50">
            <a:extLst>
              <a:ext uri="{FF2B5EF4-FFF2-40B4-BE49-F238E27FC236}">
                <a16:creationId xmlns:a16="http://schemas.microsoft.com/office/drawing/2014/main" id="{206AA934-7A76-4255-8428-2C99A28E289F}"/>
              </a:ext>
            </a:extLst>
          </p:cNvPr>
          <p:cNvSpPr txBox="1"/>
          <p:nvPr/>
        </p:nvSpPr>
        <p:spPr>
          <a:xfrm>
            <a:off x="153003" y="5773804"/>
            <a:ext cx="66911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2. Faire la</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bise is for saying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hello  |  goodbye  |   both</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hello and good bye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40190499-F4FB-48B3-AAE1-38F57B86182E}"/>
              </a:ext>
            </a:extLst>
          </p:cNvPr>
          <p:cNvSpPr/>
          <p:nvPr/>
        </p:nvSpPr>
        <p:spPr>
          <a:xfrm>
            <a:off x="3388606" y="6127747"/>
            <a:ext cx="3277762"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Google Shape;169;p8">
            <a:extLst>
              <a:ext uri="{FF2B5EF4-FFF2-40B4-BE49-F238E27FC236}">
                <a16:creationId xmlns:a16="http://schemas.microsoft.com/office/drawing/2014/main" id="{6108BC0A-A391-4851-8625-1B6A2C5698F0}"/>
              </a:ext>
            </a:extLst>
          </p:cNvPr>
          <p:cNvSpPr txBox="1"/>
          <p:nvPr/>
        </p:nvSpPr>
        <p:spPr>
          <a:xfrm>
            <a:off x="6856166" y="5164760"/>
            <a:ext cx="5200926" cy="1569620"/>
          </a:xfrm>
          <a:prstGeom prst="rect">
            <a:avLst/>
          </a:prstGeom>
          <a:solidFill>
            <a:srgbClr val="F7EFFF"/>
          </a:solidFill>
          <a:ln>
            <a:noFill/>
          </a:ln>
        </p:spPr>
        <p:txBody>
          <a:bodyPr spcFirstLastPara="1" wrap="square" lIns="91425" tIns="45700" rIns="91425" bIns="45700" anchor="t" anchorCtr="0">
            <a:spAutoFit/>
          </a:bodyPr>
          <a:lstStyle/>
          <a:p>
            <a:pPr lvl="0">
              <a:buClr>
                <a:srgbClr val="1E4E79"/>
              </a:buClr>
              <a:buSzPts val="2800"/>
              <a:defRPr/>
            </a:pPr>
            <a:r>
              <a:rPr lang="fr-FR" sz="2400" dirty="0">
                <a:solidFill>
                  <a:srgbClr val="002060"/>
                </a:solidFill>
                <a:latin typeface="Century Gothic"/>
                <a:ea typeface="Century Gothic"/>
                <a:cs typeface="Century Gothic"/>
                <a:sym typeface="Century Gothic"/>
              </a:rPr>
              <a:t>On fait la bise aussi dans beaucoup de pays, par exemple, en Espagne, en Italie, au Portugal.</a:t>
            </a:r>
            <a:endParaRPr kumimoji="0" lang="fr-FR"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5" name="TextBox 54">
            <a:extLst>
              <a:ext uri="{FF2B5EF4-FFF2-40B4-BE49-F238E27FC236}">
                <a16:creationId xmlns:a16="http://schemas.microsoft.com/office/drawing/2014/main" id="{A355FB5A-006B-4DF2-BA1D-7775480CD4F5}"/>
              </a:ext>
            </a:extLst>
          </p:cNvPr>
          <p:cNvSpPr txBox="1"/>
          <p:nvPr/>
        </p:nvSpPr>
        <p:spPr>
          <a:xfrm>
            <a:off x="134908" y="4397106"/>
            <a:ext cx="6555523" cy="1056904"/>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6" name="TextBox 55">
            <a:extLst>
              <a:ext uri="{FF2B5EF4-FFF2-40B4-BE49-F238E27FC236}">
                <a16:creationId xmlns:a16="http://schemas.microsoft.com/office/drawing/2014/main" id="{FD51C938-71FD-4473-93D8-AD8FBCEFB470}"/>
              </a:ext>
            </a:extLst>
          </p:cNvPr>
          <p:cNvSpPr txBox="1"/>
          <p:nvPr/>
        </p:nvSpPr>
        <p:spPr>
          <a:xfrm>
            <a:off x="134908" y="4588075"/>
            <a:ext cx="66911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3. Doing two kisses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rare         |     usual	   |     impossible</a:t>
            </a:r>
          </a:p>
        </p:txBody>
      </p:sp>
      <p:sp>
        <p:nvSpPr>
          <p:cNvPr id="57" name="Rectangle: Rounded Corners 56">
            <a:extLst>
              <a:ext uri="{FF2B5EF4-FFF2-40B4-BE49-F238E27FC236}">
                <a16:creationId xmlns:a16="http://schemas.microsoft.com/office/drawing/2014/main" id="{410E8C5E-7D21-4944-B89E-17730A99B975}"/>
              </a:ext>
            </a:extLst>
          </p:cNvPr>
          <p:cNvSpPr/>
          <p:nvPr/>
        </p:nvSpPr>
        <p:spPr>
          <a:xfrm>
            <a:off x="2571575" y="4942018"/>
            <a:ext cx="1378573"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TextBox 57">
            <a:extLst>
              <a:ext uri="{FF2B5EF4-FFF2-40B4-BE49-F238E27FC236}">
                <a16:creationId xmlns:a16="http://schemas.microsoft.com/office/drawing/2014/main" id="{6F7D11E1-1E9E-45AB-B127-D06222B1AEF6}"/>
              </a:ext>
            </a:extLst>
          </p:cNvPr>
          <p:cNvSpPr txBox="1"/>
          <p:nvPr/>
        </p:nvSpPr>
        <p:spPr>
          <a:xfrm>
            <a:off x="134908" y="5603046"/>
            <a:ext cx="6555523" cy="1056904"/>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9" name="TextBox 58">
            <a:extLst>
              <a:ext uri="{FF2B5EF4-FFF2-40B4-BE49-F238E27FC236}">
                <a16:creationId xmlns:a16="http://schemas.microsoft.com/office/drawing/2014/main" id="{CD4452DB-2236-41A6-B604-BFA30BAF706B}"/>
              </a:ext>
            </a:extLst>
          </p:cNvPr>
          <p:cNvSpPr txBox="1"/>
          <p:nvPr/>
        </p:nvSpPr>
        <p:spPr>
          <a:xfrm>
            <a:off x="-30827" y="5612577"/>
            <a:ext cx="66911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4. Faire la</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bise is done 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lang="en-GB" sz="2000" dirty="0">
                <a:solidFill>
                  <a:srgbClr val="002060"/>
                </a:solidFill>
                <a:latin typeface="Century Gothic" panose="020B0502020202020204" pitchFamily="34" charset="0"/>
              </a:rPr>
              <a:t>France only | French-speaking places only |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many places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Rectangle: Rounded Corners 59">
            <a:extLst>
              <a:ext uri="{FF2B5EF4-FFF2-40B4-BE49-F238E27FC236}">
                <a16:creationId xmlns:a16="http://schemas.microsoft.com/office/drawing/2014/main" id="{91B044A8-E9CC-4AF8-93D9-0007D5F2D1CF}"/>
              </a:ext>
            </a:extLst>
          </p:cNvPr>
          <p:cNvSpPr/>
          <p:nvPr/>
        </p:nvSpPr>
        <p:spPr>
          <a:xfrm>
            <a:off x="2382253" y="6266103"/>
            <a:ext cx="1776600"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85256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5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0"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56"/>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5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8"/>
                                        </p:tgtEl>
                                        <p:attrNameLst>
                                          <p:attrName>style.visibility</p:attrName>
                                        </p:attrNameLst>
                                      </p:cBhvr>
                                      <p:to>
                                        <p:strVal val="visible"/>
                                      </p:to>
                                    </p:set>
                                  </p:childTnLst>
                                </p:cTn>
                              </p:par>
                              <p:par>
                                <p:cTn id="64" presetID="10"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58"/>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59"/>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p:bldP spid="16" grpId="1"/>
      <p:bldP spid="17" grpId="0" animBg="1"/>
      <p:bldP spid="17" grpId="1" animBg="1"/>
      <p:bldP spid="50" grpId="0" animBg="1"/>
      <p:bldP spid="50" grpId="1" animBg="1"/>
      <p:bldP spid="51" grpId="0"/>
      <p:bldP spid="51" grpId="1"/>
      <p:bldP spid="53" grpId="0" animBg="1"/>
      <p:bldP spid="53" grpId="1" animBg="1"/>
      <p:bldP spid="55" grpId="0" animBg="1"/>
      <p:bldP spid="55" grpId="1" animBg="1"/>
      <p:bldP spid="56" grpId="0"/>
      <p:bldP spid="56" grpId="1"/>
      <p:bldP spid="57" grpId="0" animBg="1"/>
      <p:bldP spid="57" grpId="1" animBg="1"/>
      <p:bldP spid="58" grpId="0" animBg="1"/>
      <p:bldP spid="58" grpId="1" animBg="1"/>
      <p:bldP spid="59" grpId="0"/>
      <p:bldP spid="59" grpId="1"/>
      <p:bldP spid="60" grpId="0" animBg="1"/>
      <p:bldP spid="6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2.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mes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parents.</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hlinkClick r:id="" action="ppaction://noaction">
              <a:snd r:embed="rId7" name="7_1.wav"/>
            </a:hlinkClick>
            <a:extLst>
              <a:ext uri="{FF2B5EF4-FFF2-40B4-BE49-F238E27FC236}">
                <a16:creationId xmlns:a16="http://schemas.microsoft.com/office/drawing/2014/main" id="{5D74FF0A-2354-4DD3-A2F0-44CDE12900D6}"/>
              </a:ext>
            </a:extLst>
          </p:cNvPr>
          <p:cNvSpPr/>
          <p:nvPr/>
        </p:nvSpPr>
        <p:spPr>
          <a:xfrm>
            <a:off x="1163964" y="261642"/>
            <a:ext cx="6274546"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6274546"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are my parents.</a:t>
            </a:r>
          </a:p>
        </p:txBody>
      </p:sp>
      <p:pic>
        <p:nvPicPr>
          <p:cNvPr id="14" name="Picture 13" descr="A picture containing text&#10;&#10;Description automatically generated">
            <a:extLst>
              <a:ext uri="{FF2B5EF4-FFF2-40B4-BE49-F238E27FC236}">
                <a16:creationId xmlns:a16="http://schemas.microsoft.com/office/drawing/2014/main" id="{2495B716-CBCC-42DC-A6AF-D6064793FE33}"/>
              </a:ext>
            </a:extLst>
          </p:cNvPr>
          <p:cNvPicPr>
            <a:picLocks noChangeAspect="1"/>
          </p:cNvPicPr>
          <p:nvPr/>
        </p:nvPicPr>
        <p:blipFill rotWithShape="1">
          <a:blip r:embed="rId8">
            <a:extLst>
              <a:ext uri="{28A0092B-C50C-407E-A947-70E740481C1C}">
                <a14:useLocalDpi xmlns:a14="http://schemas.microsoft.com/office/drawing/2010/main" val="0"/>
              </a:ext>
            </a:extLst>
          </a:blip>
          <a:srcRect b="46232"/>
          <a:stretch/>
        </p:blipFill>
        <p:spPr>
          <a:xfrm>
            <a:off x="6332459" y="4529388"/>
            <a:ext cx="1106051" cy="1392575"/>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8CFBF85-FE6F-4619-80E7-CEF8FDC194EF}"/>
              </a:ext>
            </a:extLst>
          </p:cNvPr>
          <p:cNvPicPr>
            <a:picLocks noChangeAspect="1"/>
          </p:cNvPicPr>
          <p:nvPr/>
        </p:nvPicPr>
        <p:blipFill rotWithShape="1">
          <a:blip r:embed="rId9">
            <a:extLst>
              <a:ext uri="{28A0092B-C50C-407E-A947-70E740481C1C}">
                <a14:useLocalDpi xmlns:a14="http://schemas.microsoft.com/office/drawing/2010/main" val="0"/>
              </a:ext>
            </a:extLst>
          </a:blip>
          <a:srcRect b="49013"/>
          <a:stretch/>
        </p:blipFill>
        <p:spPr>
          <a:xfrm>
            <a:off x="4956546" y="4700216"/>
            <a:ext cx="1493035" cy="1243383"/>
          </a:xfrm>
          <a:prstGeom prst="rect">
            <a:avLst/>
          </a:prstGeom>
        </p:spPr>
      </p:pic>
    </p:spTree>
    <p:extLst>
      <p:ext uri="{BB962C8B-B14F-4D97-AF65-F5344CB8AC3E}">
        <p14:creationId xmlns:p14="http://schemas.microsoft.com/office/powerpoint/2010/main" val="170920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3.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ta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tortue</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3" y="261642"/>
            <a:ext cx="6255145"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9" y="-79927"/>
            <a:ext cx="5889340"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This is your tortoise.</a:t>
            </a:r>
          </a:p>
        </p:txBody>
      </p:sp>
      <p:pic>
        <p:nvPicPr>
          <p:cNvPr id="13" name="Picture 12">
            <a:extLst>
              <a:ext uri="{FF2B5EF4-FFF2-40B4-BE49-F238E27FC236}">
                <a16:creationId xmlns:a16="http://schemas.microsoft.com/office/drawing/2014/main" id="{B658B55E-BED6-4EFF-B638-77C6CDD0C8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0188" y="4657922"/>
            <a:ext cx="2269452" cy="1200328"/>
          </a:xfrm>
          <a:prstGeom prst="rect">
            <a:avLst/>
          </a:prstGeom>
        </p:spPr>
      </p:pic>
    </p:spTree>
    <p:extLst>
      <p:ext uri="{BB962C8B-B14F-4D97-AF65-F5344CB8AC3E}">
        <p14:creationId xmlns:p14="http://schemas.microsoft.com/office/powerpoint/2010/main" val="18601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7_4.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851163" y="1959429"/>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ton animal.</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192800"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le 7">
            <a:extLst>
              <a:ext uri="{FF2B5EF4-FFF2-40B4-BE49-F238E27FC236}">
                <a16:creationId xmlns:a16="http://schemas.microsoft.com/office/drawing/2014/main" id="{3AE1DD8D-D355-4E18-945D-BF2A8D85C9F7}"/>
              </a:ext>
            </a:extLst>
          </p:cNvPr>
          <p:cNvSpPr>
            <a:spLocks noGrp="1"/>
          </p:cNvSpPr>
          <p:nvPr>
            <p:ph type="title"/>
          </p:nvPr>
        </p:nvSpPr>
        <p:spPr>
          <a:xfrm>
            <a:off x="1301168" y="-79927"/>
            <a:ext cx="6055595" cy="1144800"/>
          </a:xfrm>
        </p:spPr>
        <p:txBody>
          <a:bodyPr/>
          <a:lstStyle/>
          <a:p>
            <a:r>
              <a:rPr lang="en-GB" sz="2400" b="1" dirty="0" err="1">
                <a:solidFill>
                  <a:schemeClr val="bg1"/>
                </a:solidFill>
                <a:latin typeface="Century Gothic" panose="020B0502020202020204" pitchFamily="34" charset="0"/>
              </a:rPr>
              <a:t>Prononce</a:t>
            </a:r>
            <a:r>
              <a:rPr lang="en-GB" sz="2400" b="1" dirty="0">
                <a:solidFill>
                  <a:schemeClr val="bg1"/>
                </a:solidFill>
                <a:latin typeface="Century Gothic" panose="020B0502020202020204" pitchFamily="34" charset="0"/>
              </a:rPr>
              <a:t> et vérifie.* Qui parle à qui ?</a:t>
            </a: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This is your pet.</a:t>
            </a:r>
          </a:p>
        </p:txBody>
      </p:sp>
      <p:pic>
        <p:nvPicPr>
          <p:cNvPr id="13" name="Picture 12" descr="A picture containing logo&#10;&#10;Description automatically generated">
            <a:extLst>
              <a:ext uri="{FF2B5EF4-FFF2-40B4-BE49-F238E27FC236}">
                <a16:creationId xmlns:a16="http://schemas.microsoft.com/office/drawing/2014/main" id="{0FBDE84B-E459-44C3-8586-679CF70B9A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8378" y="4543911"/>
            <a:ext cx="1082463" cy="903165"/>
          </a:xfrm>
          <a:prstGeom prst="rect">
            <a:avLst/>
          </a:prstGeom>
        </p:spPr>
      </p:pic>
      <p:sp>
        <p:nvSpPr>
          <p:cNvPr id="14" name="TextBox 13">
            <a:extLst>
              <a:ext uri="{FF2B5EF4-FFF2-40B4-BE49-F238E27FC236}">
                <a16:creationId xmlns:a16="http://schemas.microsoft.com/office/drawing/2014/main" id="{FBADAA9C-ED22-401D-9538-C72EBD03B2F3}"/>
              </a:ext>
            </a:extLst>
          </p:cNvPr>
          <p:cNvSpPr txBox="1"/>
          <p:nvPr/>
        </p:nvSpPr>
        <p:spPr>
          <a:xfrm>
            <a:off x="1851163" y="1959429"/>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to</a:t>
            </a: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ea typeface="+mn-ea"/>
              </a:rPr>
              <a:t>n a</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nimal.</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3" name="Graphic 2" descr="Refresh with solid fill">
            <a:extLst>
              <a:ext uri="{FF2B5EF4-FFF2-40B4-BE49-F238E27FC236}">
                <a16:creationId xmlns:a16="http://schemas.microsoft.com/office/drawing/2014/main" id="{07B9A0E1-7E39-4BC7-A406-373CB4F76A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6200781" y="2489928"/>
            <a:ext cx="468266" cy="1300162"/>
          </a:xfrm>
          <a:prstGeom prst="rect">
            <a:avLst/>
          </a:prstGeom>
        </p:spPr>
      </p:pic>
    </p:spTree>
    <p:extLst>
      <p:ext uri="{BB962C8B-B14F-4D97-AF65-F5344CB8AC3E}">
        <p14:creationId xmlns:p14="http://schemas.microsoft.com/office/powerpoint/2010/main" val="233859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18344</TotalTime>
  <Words>2450</Words>
  <Application>Microsoft Office PowerPoint</Application>
  <PresentationFormat>Widescreen</PresentationFormat>
  <Paragraphs>370</Paragraphs>
  <Slides>19</Slides>
  <Notes>19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Arial</vt:lpstr>
      <vt:lpstr>Calibri</vt:lpstr>
      <vt:lpstr>Century Gothic</vt:lpstr>
      <vt:lpstr>Modern Love</vt:lpstr>
      <vt:lpstr>Symbol</vt:lpstr>
      <vt:lpstr>Tw Cen MT</vt:lpstr>
      <vt:lpstr>Wingdings</vt:lpstr>
      <vt:lpstr>1_Office Theme</vt:lpstr>
      <vt:lpstr>3_Office Theme</vt:lpstr>
      <vt:lpstr>1_NCELP Theme</vt:lpstr>
      <vt:lpstr>Saying what I and others do</vt:lpstr>
      <vt:lpstr> [-s-]</vt:lpstr>
      <vt:lpstr> [-s-]</vt:lpstr>
      <vt:lpstr>prononcer</vt:lpstr>
      <vt:lpstr>mon, ma, mes | ton, ta, tes</vt:lpstr>
      <vt:lpstr>écouter</vt:lpstr>
      <vt:lpstr>Prononce et vérifie.* Qui parle à qui ?</vt:lpstr>
      <vt:lpstr>Prononce et vérifie.* Qui parle à qui ?</vt:lpstr>
      <vt:lpstr>Prononce et vérifie.* Qui parle à qui ?</vt:lpstr>
      <vt:lpstr>Prononce et vérifie.* Qui parle à qui ?</vt:lpstr>
      <vt:lpstr>Prononce et vérifie.* Qui parle à qui ?</vt:lpstr>
      <vt:lpstr>Prononce et vérifie.* Qui parle à qui ?</vt:lpstr>
      <vt:lpstr>Prononce et vérifie.* Qui parle à qui ?</vt:lpstr>
      <vt:lpstr>Prononce et vérifie.* Qui parle à qui ?</vt:lpstr>
      <vt:lpstr>Prononce et vérifie.* Qui parle à qui ?</vt:lpstr>
      <vt:lpstr>Prononce et vérifie.* Qui parle à qui ?</vt:lpstr>
      <vt:lpstr>écouter</vt:lpstr>
      <vt:lpstr>prononcer </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where you are going and what there is there</dc:title>
  <dc:creator>Rachel Hawkes</dc:creator>
  <cp:lastModifiedBy>Rachel Hawkes</cp:lastModifiedBy>
  <cp:revision>217</cp:revision>
  <dcterms:created xsi:type="dcterms:W3CDTF">2022-02-25T13:35:14Z</dcterms:created>
  <dcterms:modified xsi:type="dcterms:W3CDTF">2022-05-22T08:03:12Z</dcterms:modified>
</cp:coreProperties>
</file>