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4"/>
  </p:notesMasterIdLst>
  <p:sldIdLst>
    <p:sldId id="275" r:id="rId4"/>
    <p:sldId id="375" r:id="rId5"/>
    <p:sldId id="923" r:id="rId6"/>
    <p:sldId id="925" r:id="rId7"/>
    <p:sldId id="911" r:id="rId8"/>
    <p:sldId id="935" r:id="rId9"/>
    <p:sldId id="933" r:id="rId10"/>
    <p:sldId id="936" r:id="rId11"/>
    <p:sldId id="931"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8A3"/>
    <a:srgbClr val="FFFFEB"/>
    <a:srgbClr val="FF0133"/>
    <a:srgbClr val="786EB1"/>
    <a:srgbClr val="FF0066"/>
    <a:srgbClr val="91E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203" autoAdjust="0"/>
  </p:normalViewPr>
  <p:slideViewPr>
    <p:cSldViewPr snapToGrid="0">
      <p:cViewPr varScale="1">
        <p:scale>
          <a:sx n="88" d="100"/>
          <a:sy n="88" d="100"/>
        </p:scale>
        <p:origin x="1470" y="84"/>
      </p:cViewPr>
      <p:guideLst/>
    </p:cSldViewPr>
  </p:slideViewPr>
  <p:notesTextViewPr>
    <p:cViewPr>
      <p:scale>
        <a:sx n="3" d="2"/>
        <a:sy n="3" d="2"/>
      </p:scale>
      <p:origin x="0" y="0"/>
    </p:cViewPr>
  </p:notesTextViewPr>
  <p:sorterViewPr>
    <p:cViewPr>
      <p:scale>
        <a:sx n="79" d="100"/>
        <a:sy n="7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[-ien] </a:t>
            </a: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corde</a:t>
            </a:r>
            <a:r>
              <a:rPr lang="fr-FR" sz="1200" b="0" strike="noStrike" spc="-1" dirty="0">
                <a:solidFill>
                  <a:srgbClr val="FF0066"/>
                </a:solidFill>
                <a:latin typeface="Century Gothic"/>
                <a:ea typeface="Century Gothic"/>
              </a:rPr>
              <a:t> [3784] </a:t>
            </a:r>
            <a:r>
              <a:rPr lang="fr-FR" sz="1200" b="1" strike="noStrike" spc="-1" dirty="0">
                <a:solidFill>
                  <a:srgbClr val="FF0066"/>
                </a:solidFill>
                <a:latin typeface="Century Gothic"/>
                <a:ea typeface="Century Gothic"/>
              </a:rPr>
              <a:t>football </a:t>
            </a:r>
            <a:r>
              <a:rPr lang="fr-FR" sz="1200" b="0" strike="noStrike" spc="-1" dirty="0">
                <a:solidFill>
                  <a:srgbClr val="FF0066"/>
                </a:solidFill>
                <a:latin typeface="Century Gothic"/>
                <a:ea typeface="Century Gothic"/>
              </a:rPr>
              <a:t>[2602] </a:t>
            </a:r>
            <a:r>
              <a:rPr lang="fr-FR" sz="1200" b="1" strike="noStrike" spc="-1" dirty="0">
                <a:solidFill>
                  <a:srgbClr val="FF0066"/>
                </a:solidFill>
                <a:latin typeface="Century Gothic"/>
                <a:ea typeface="Century Gothic"/>
              </a:rPr>
              <a:t>fois</a:t>
            </a:r>
            <a:r>
              <a:rPr lang="fr-FR" sz="1200" b="0" strike="noStrike" spc="-1" dirty="0">
                <a:solidFill>
                  <a:srgbClr val="FF0066"/>
                </a:solidFill>
                <a:latin typeface="Century Gothic"/>
                <a:ea typeface="Century Gothic"/>
              </a:rPr>
              <a:t> [49] </a:t>
            </a:r>
            <a:r>
              <a:rPr lang="fr-FR" sz="1200" b="1" strike="noStrike" spc="-1" dirty="0">
                <a:solidFill>
                  <a:srgbClr val="FF0066"/>
                </a:solidFill>
                <a:latin typeface="Century Gothic"/>
                <a:ea typeface="Century Gothic"/>
              </a:rPr>
              <a:t>tennis </a:t>
            </a:r>
            <a:r>
              <a:rPr lang="fr-FR" sz="1200" b="0" strike="noStrike" spc="-1" dirty="0">
                <a:solidFill>
                  <a:srgbClr val="FF0066"/>
                </a:solidFill>
                <a:latin typeface="Century Gothic"/>
                <a:ea typeface="Century Gothic"/>
              </a:rPr>
              <a:t>[3687] quand [119] </a:t>
            </a:r>
            <a:endParaRPr lang="en-GB"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faire [25] je fais, il/elle fait activité [452] cuisine [2618] courses [1289] ménage [2326]</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corriger [1639] expliquer [252] fermer [757] demander [80] écouter [49] regarder [425]  poser  [218] aide [457] classe [778] devoirs [39] idée [239] question [144] phrase [2074] porte [696] professeur/professeure [110]  réponse [456] solution [608]</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a:t>
            </a:r>
            <a:br>
              <a:rPr lang="en-GB" baseline="0" dirty="0"/>
            </a:br>
            <a:br>
              <a:rPr lang="en-GB" baseline="0" dirty="0"/>
            </a:br>
            <a:r>
              <a:rPr lang="en-GB" b="1" baseline="0" dirty="0"/>
              <a:t>Word frequency (1 is the most frequent word in French): </a:t>
            </a:r>
            <a:br>
              <a:rPr lang="en-GB" baseline="0" dirty="0"/>
            </a:b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ien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[(a)in].</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a:t>
            </a:r>
            <a:r>
              <a:rPr lang="en-GB" b="0" dirty="0"/>
              <a:t>[</a:t>
            </a:r>
            <a:r>
              <a:rPr lang="en-GB" b="0" dirty="0" err="1"/>
              <a:t>ien</a:t>
            </a:r>
            <a:r>
              <a:rPr lang="en-GB" b="0" dirty="0"/>
              <a:t>] and [ain] sound very similar but the ‘</a:t>
            </a:r>
            <a:r>
              <a:rPr lang="en-GB" b="0" dirty="0" err="1"/>
              <a:t>i</a:t>
            </a:r>
            <a:r>
              <a:rPr lang="en-GB" b="0" dirty="0"/>
              <a:t>’ sound in [</a:t>
            </a:r>
            <a:r>
              <a:rPr lang="en-GB" b="0" dirty="0" err="1"/>
              <a:t>ien</a:t>
            </a:r>
            <a:r>
              <a:rPr lang="en-GB" b="0" dirty="0"/>
              <a:t>] is what will help them distinguish.</a:t>
            </a:r>
            <a:endParaRPr lang="en-GB" sz="1200" b="0" kern="1200" dirty="0">
              <a:solidFill>
                <a:schemeClr val="tx1"/>
              </a:solidFill>
              <a:effectLst/>
              <a:latin typeface="+mn-lt"/>
              <a:ea typeface="+mn-ea"/>
              <a:cs typeface="+mn-cs"/>
            </a:endParaRP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lapin</a:t>
            </a: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Calibri" panose="020F0502020204030204" pitchFamily="34" charset="0"/>
              </a:rPr>
              <a:t>pain</a:t>
            </a:r>
          </a:p>
          <a:p>
            <a:pPr algn="l">
              <a:lnSpc>
                <a:spcPct val="107000"/>
              </a:lnSpc>
              <a:spcAft>
                <a:spcPts val="800"/>
              </a:spcAft>
            </a:pPr>
            <a:r>
              <a:rPr lang="en-GB" sz="1800" b="0" dirty="0" err="1">
                <a:effectLst/>
                <a:latin typeface="Calibri" panose="020F0502020204030204" pitchFamily="34" charset="0"/>
                <a:ea typeface="Calibri" panose="020F0502020204030204" pitchFamily="34" charset="0"/>
                <a:cs typeface="Calibri" panose="020F0502020204030204" pitchFamily="34" charset="0"/>
              </a:rPr>
              <a:t>italien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effectLst/>
                <a:latin typeface="Calibri" panose="020F0502020204030204" pitchFamily="34" charset="0"/>
                <a:ea typeface="Calibri" panose="020F0502020204030204" pitchFamily="34" charset="0"/>
                <a:cs typeface="Calibri" panose="020F0502020204030204" pitchFamily="34" charset="0"/>
              </a:rPr>
              <a:t>parisien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effectLst/>
                <a:latin typeface="Calibri" panose="020F0502020204030204" pitchFamily="34" charset="0"/>
                <a:ea typeface="Calibri" panose="020F0502020204030204" pitchFamily="34" charset="0"/>
                <a:cs typeface="Calibri" panose="020F0502020204030204" pitchFamily="34" charset="0"/>
              </a:rPr>
              <a:t>dalmatien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Calibri" panose="020F0502020204030204" pitchFamily="34" charset="0"/>
              </a:rPr>
              <a:t>dessin</a:t>
            </a:r>
          </a:p>
          <a:p>
            <a:pPr algn="l">
              <a:lnSpc>
                <a:spcPct val="107000"/>
              </a:lnSpc>
              <a:spcAft>
                <a:spcPts val="800"/>
              </a:spcAft>
            </a:pPr>
            <a:r>
              <a:rPr lang="en-GB" sz="1800" b="0" dirty="0">
                <a:effectLst/>
                <a:latin typeface="Calibri" panose="020F0502020204030204" pitchFamily="34" charset="0"/>
                <a:ea typeface="Calibri" panose="020F0502020204030204" pitchFamily="34" charset="0"/>
                <a:cs typeface="Calibri" panose="020F0502020204030204" pitchFamily="34" charset="0"/>
              </a:rPr>
              <a:t>chemin</a:t>
            </a:r>
          </a:p>
          <a:p>
            <a:pPr algn="l">
              <a:lnSpc>
                <a:spcPct val="107000"/>
              </a:lnSpc>
              <a:spcAft>
                <a:spcPts val="800"/>
              </a:spcAft>
            </a:pPr>
            <a:r>
              <a:rPr lang="en-GB" sz="1800" b="0" dirty="0" err="1">
                <a:effectLst/>
                <a:latin typeface="Calibri" panose="020F0502020204030204" pitchFamily="34" charset="0"/>
                <a:ea typeface="Calibri" panose="020F0502020204030204" pitchFamily="34" charset="0"/>
                <a:cs typeface="Calibri" panose="020F0502020204030204" pitchFamily="34" charset="0"/>
              </a:rPr>
              <a:t>canadien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canadien</a:t>
            </a:r>
            <a:r>
              <a:rPr lang="en-GB" sz="1200" b="0" kern="1200" dirty="0">
                <a:solidFill>
                  <a:schemeClr val="tx1"/>
                </a:solidFill>
                <a:effectLst/>
                <a:latin typeface="+mn-lt"/>
                <a:ea typeface="+mn-ea"/>
                <a:cs typeface="+mn-cs"/>
              </a:rPr>
              <a:t> [611] chemin [859] </a:t>
            </a:r>
            <a:r>
              <a:rPr lang="en-GB" sz="1200" b="0" kern="1200" dirty="0" err="1">
                <a:solidFill>
                  <a:schemeClr val="tx1"/>
                </a:solidFill>
                <a:effectLst/>
                <a:latin typeface="+mn-lt"/>
                <a:ea typeface="+mn-ea"/>
                <a:cs typeface="+mn-cs"/>
              </a:rPr>
              <a:t>dalmatien</a:t>
            </a:r>
            <a:r>
              <a:rPr lang="en-GB" sz="1200" b="0" kern="1200" dirty="0">
                <a:solidFill>
                  <a:schemeClr val="tx1"/>
                </a:solidFill>
                <a:effectLst/>
                <a:latin typeface="+mn-lt"/>
                <a:ea typeface="+mn-ea"/>
                <a:cs typeface="+mn-cs"/>
              </a:rPr>
              <a:t> [&gt;5009] dessin [2624] </a:t>
            </a:r>
            <a:r>
              <a:rPr lang="en-GB" sz="1200" b="0" kern="1200" dirty="0" err="1">
                <a:solidFill>
                  <a:schemeClr val="tx1"/>
                </a:solidFill>
                <a:effectLst/>
                <a:latin typeface="+mn-lt"/>
                <a:ea typeface="+mn-ea"/>
                <a:cs typeface="+mn-cs"/>
              </a:rPr>
              <a:t>italien</a:t>
            </a:r>
            <a:r>
              <a:rPr lang="en-GB" sz="1200" b="0" kern="1200" dirty="0">
                <a:solidFill>
                  <a:schemeClr val="tx1"/>
                </a:solidFill>
                <a:effectLst/>
                <a:latin typeface="+mn-lt"/>
                <a:ea typeface="+mn-ea"/>
                <a:cs typeface="+mn-cs"/>
              </a:rPr>
              <a:t> [1477] lapin [&gt;5009] pain [2802] </a:t>
            </a:r>
            <a:r>
              <a:rPr lang="en-GB" sz="1200" b="0" kern="1200" dirty="0" err="1">
                <a:solidFill>
                  <a:schemeClr val="tx1"/>
                </a:solidFill>
                <a:effectLst/>
                <a:latin typeface="+mn-lt"/>
                <a:ea typeface="+mn-ea"/>
                <a:cs typeface="+mn-cs"/>
              </a:rPr>
              <a:t>parisien</a:t>
            </a:r>
            <a:r>
              <a:rPr lang="en-GB" sz="1200" b="0" kern="1200" dirty="0">
                <a:solidFill>
                  <a:schemeClr val="tx1"/>
                </a:solidFill>
                <a:effectLst/>
                <a:latin typeface="+mn-lt"/>
                <a:ea typeface="+mn-ea"/>
                <a:cs typeface="+mn-cs"/>
              </a:rPr>
              <a:t> [2529]</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a:t>
            </a:r>
            <a:r>
              <a:rPr lang="en-GB" b="1" dirty="0"/>
              <a:t> il fait </a:t>
            </a:r>
            <a:r>
              <a:rPr lang="en-GB" dirty="0"/>
              <a:t>meaning ‘he does, is doing’ and introduce it to mean ‘it is’ for weather.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French sport of </a:t>
            </a:r>
            <a:r>
              <a:rPr lang="en-GB" sz="1200" b="0" strike="noStrike" spc="-1" dirty="0" err="1">
                <a:solidFill>
                  <a:srgbClr val="000000"/>
                </a:solidFill>
                <a:latin typeface="Calibri"/>
                <a:ea typeface="Calibri"/>
              </a:rPr>
              <a:t>pétanque</a:t>
            </a:r>
            <a:r>
              <a:rPr lang="en-GB" sz="1200" b="0" strike="noStrike" spc="-1" dirty="0">
                <a:solidFill>
                  <a:srgbClr val="000000"/>
                </a:solidFill>
                <a:latin typeface="Calibri"/>
                <a:ea typeface="Calibri"/>
              </a:rPr>
              <a:t>; to practise the comprehension of previously taught language in a longer text and to begin to develop pupils’ lexical inferencing ability, guiding them to use the words they know and some cognates to infer plausible meanings of words they don’t know.</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Click for the first question.</a:t>
            </a:r>
          </a:p>
          <a:p>
            <a:pPr marL="229320" indent="-228600">
              <a:lnSpc>
                <a:spcPct val="100000"/>
              </a:lnSpc>
              <a:buAutoNum type="arabicPeriod"/>
            </a:pPr>
            <a:r>
              <a:rPr lang="en-GB" sz="1200" b="0" strike="noStrike" spc="-1" dirty="0">
                <a:solidFill>
                  <a:srgbClr val="000000"/>
                </a:solidFill>
                <a:latin typeface="Calibri"/>
              </a:rPr>
              <a:t>Elicit answers from pupils and click to check the answer.  Refer pupils back to the text.</a:t>
            </a:r>
          </a:p>
          <a:p>
            <a:pPr marL="229320" indent="-228600">
              <a:lnSpc>
                <a:spcPct val="100000"/>
              </a:lnSpc>
              <a:buAutoNum type="arabicPeriod"/>
            </a:pPr>
            <a:r>
              <a:rPr lang="en-GB" sz="1200" b="0" strike="noStrike" spc="-1" dirty="0">
                <a:solidFill>
                  <a:srgbClr val="000000"/>
                </a:solidFill>
                <a:latin typeface="Calibri"/>
              </a:rPr>
              <a:t>Repeat steps 2-3 for the remaining 5 questions.</a:t>
            </a:r>
          </a:p>
          <a:p>
            <a:pPr marL="229320" indent="-228600">
              <a:lnSpc>
                <a:spcPct val="100000"/>
              </a:lnSpc>
              <a:buAutoNum type="arabicPeriod"/>
            </a:pPr>
            <a:r>
              <a:rPr lang="en-GB" sz="1200" b="0" strike="noStrike" spc="-1" dirty="0">
                <a:solidFill>
                  <a:srgbClr val="000000"/>
                </a:solidFill>
                <a:latin typeface="Calibri"/>
              </a:rPr>
              <a:t>Click to highlight words in the text and ask pupils to suggest what they mean. Click to reveal the answers.</a:t>
            </a:r>
            <a:br>
              <a:rPr lang="en-GB" sz="1200" b="0" strike="noStrike" spc="-1" dirty="0">
                <a:solidFill>
                  <a:srgbClr val="000000"/>
                </a:solidFill>
                <a:latin typeface="Calibri"/>
              </a:rPr>
            </a:br>
            <a:r>
              <a:rPr lang="en-GB" sz="1200" b="0" strike="noStrike" spc="-1" dirty="0">
                <a:solidFill>
                  <a:srgbClr val="000000"/>
                </a:solidFill>
                <a:latin typeface="Calibri"/>
              </a:rPr>
              <a:t>Note that teachers should support pupils here, steering them to look at the words they know and what they have understood so far about the text and their English vocabulary.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br>
              <a:rPr lang="en-US" b="1" dirty="0"/>
            </a:br>
            <a:r>
              <a:rPr lang="en-US" b="0" dirty="0" err="1"/>
              <a:t>pétanque</a:t>
            </a:r>
            <a:r>
              <a:rPr lang="en-US" b="0" dirty="0"/>
              <a:t> [] boule [] </a:t>
            </a:r>
            <a:r>
              <a:rPr lang="en-US" b="0" dirty="0" err="1"/>
              <a:t>onzième</a:t>
            </a:r>
            <a:r>
              <a:rPr lang="en-US" b="0" dirty="0"/>
              <a:t> [] </a:t>
            </a:r>
            <a:r>
              <a:rPr lang="en-US" b="0" dirty="0" err="1"/>
              <a:t>populaire</a:t>
            </a:r>
            <a:r>
              <a:rPr lang="en-US" b="0" dirty="0"/>
              <a:t> [] </a:t>
            </a:r>
            <a:r>
              <a:rPr lang="en-US" b="0" dirty="0" err="1"/>
              <a:t>Espagne</a:t>
            </a:r>
            <a:r>
              <a:rPr lang="en-US" b="0" dirty="0"/>
              <a:t> []</a:t>
            </a:r>
            <a:r>
              <a:rPr lang="en-US" b="1" dirty="0"/>
              <a:t> </a:t>
            </a:r>
            <a:r>
              <a:rPr lang="en-GB" sz="1200" dirty="0" err="1">
                <a:solidFill>
                  <a:srgbClr val="002060"/>
                </a:solidFill>
                <a:latin typeface="Century Gothic"/>
                <a:ea typeface="Century Gothic"/>
                <a:cs typeface="Century Gothic"/>
              </a:rPr>
              <a:t>Thaïlande</a:t>
            </a:r>
            <a:r>
              <a:rPr lang="en-GB" sz="1200" dirty="0">
                <a:solidFill>
                  <a:srgbClr val="002060"/>
                </a:solidFill>
                <a:latin typeface="Century Gothic"/>
                <a:ea typeface="Century Gothic"/>
                <a:cs typeface="Century Gothic"/>
              </a:rPr>
              <a:t> [] Chine [] surtout [] </a:t>
            </a:r>
            <a:r>
              <a:rPr lang="en-GB" sz="1200" dirty="0" err="1">
                <a:solidFill>
                  <a:srgbClr val="002060"/>
                </a:solidFill>
                <a:latin typeface="Century Gothic"/>
                <a:ea typeface="Century Gothic"/>
                <a:cs typeface="Century Gothic"/>
              </a:rPr>
              <a:t>masculin</a:t>
            </a:r>
            <a:r>
              <a:rPr lang="en-GB" sz="1200" dirty="0">
                <a:solidFill>
                  <a:srgbClr val="002060"/>
                </a:solidFill>
                <a:latin typeface="Century Gothic"/>
                <a:ea typeface="Century Gothic"/>
                <a:cs typeface="Century Gothic"/>
              </a:rPr>
              <a:t> [] </a:t>
            </a:r>
            <a:r>
              <a:rPr lang="en-GB" sz="1200" dirty="0" err="1">
                <a:solidFill>
                  <a:srgbClr val="002060"/>
                </a:solidFill>
                <a:latin typeface="Century Gothic"/>
                <a:ea typeface="Century Gothic"/>
                <a:cs typeface="Century Gothic"/>
              </a:rPr>
              <a:t>joueur</a:t>
            </a:r>
            <a:r>
              <a:rPr lang="en-GB" sz="1200" dirty="0">
                <a:solidFill>
                  <a:srgbClr val="002060"/>
                </a:solidFill>
                <a:latin typeface="Century Gothic"/>
                <a:ea typeface="Century Gothic"/>
                <a:cs typeface="Century Gothic"/>
              </a:rPr>
              <a:t> [] homme [] on []</a:t>
            </a:r>
            <a:r>
              <a:rPr lang="en-GB" sz="1200" dirty="0" err="1">
                <a:solidFill>
                  <a:srgbClr val="002060"/>
                </a:solidFill>
                <a:latin typeface="Century Gothic"/>
                <a:ea typeface="Century Gothic"/>
                <a:cs typeface="Century Gothic"/>
              </a:rPr>
              <a:t>compétitionn</a:t>
            </a:r>
            <a:r>
              <a:rPr lang="en-GB" sz="1200" dirty="0">
                <a:solidFill>
                  <a:srgbClr val="002060"/>
                </a:solidFill>
                <a:latin typeface="Century Gothic"/>
                <a:ea typeface="Century Gothic"/>
                <a:cs typeface="Century Gothic"/>
              </a:rPr>
              <a:t> [] </a:t>
            </a:r>
            <a:r>
              <a:rPr lang="en-GB" sz="1200" dirty="0" err="1">
                <a:solidFill>
                  <a:srgbClr val="002060"/>
                </a:solidFill>
                <a:latin typeface="Century Gothic"/>
                <a:ea typeface="Century Gothic"/>
                <a:cs typeface="Century Gothic"/>
              </a:rPr>
              <a:t>mixte</a:t>
            </a:r>
            <a:r>
              <a:rPr lang="en-GB" sz="1200" dirty="0">
                <a:solidFill>
                  <a:srgbClr val="002060"/>
                </a:solidFill>
                <a:latin typeface="Century Gothic"/>
                <a:ea typeface="Century Gothic"/>
                <a:cs typeface="Century Gothic"/>
              </a:rPr>
              <a: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attribution: </a:t>
            </a:r>
            <a:r>
              <a:rPr lang="en-US" dirty="0" err="1"/>
              <a:t>Brunobuisson</a:t>
            </a:r>
            <a:r>
              <a:rPr lang="en-US" dirty="0"/>
              <a:t>, CC BY-SA 4.0 via Wikimedia Commons</a:t>
            </a:r>
            <a:br>
              <a:rPr lang="en-US" dirty="0"/>
            </a:br>
            <a:r>
              <a:rPr lang="en-US" b="1" dirty="0"/>
              <a:t>Information</a:t>
            </a:r>
            <a:r>
              <a:rPr lang="en-US" dirty="0"/>
              <a:t>: https://fr.wikipedia.org/wiki/P%C3%A9tanque, https://www.thelocal.fr/20200721/ten-things-you-didnt-know-about-ptanque/ </a:t>
            </a:r>
            <a:endParaRPr lang="en-GB" dirty="0"/>
          </a:p>
          <a:p>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aural recognition of the ‘le/la’ and ‘au’ and understand their connection to the use and meaning of the two verbs aimer and </a:t>
            </a:r>
            <a:r>
              <a:rPr lang="en-US" b="0" dirty="0" err="1"/>
              <a:t>jouer</a:t>
            </a:r>
            <a:r>
              <a:rPr lang="en-US" b="0" dirty="0"/>
              <a: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Attending to the word following the beep (which obscures the verb) pupils decide if the meaning is liking or playing.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On the 2</a:t>
            </a:r>
            <a:r>
              <a:rPr lang="en-US" b="0" baseline="30000" dirty="0"/>
              <a:t>nd</a:t>
            </a:r>
            <a:r>
              <a:rPr lang="en-US" b="0" dirty="0"/>
              <a:t> time of listening, pupils write the English meaning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may want to challenge pupils to produce (chorally, not individually) the French for the English sentence answers they can see.  If so, they can click on the 2</a:t>
            </a:r>
            <a:r>
              <a:rPr lang="en-US" b="0" baseline="30000" dirty="0"/>
              <a:t>nd</a:t>
            </a:r>
            <a:r>
              <a:rPr lang="en-US" b="0" dirty="0"/>
              <a:t> set of audio buttons to listen and check with the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if pupils need more support with this task, gapped versions of the English answers could be provided.</a:t>
            </a:r>
          </a:p>
          <a:p>
            <a:endParaRPr lang="en-US" b="1" dirty="0"/>
          </a:p>
          <a:p>
            <a:r>
              <a:rPr lang="en-US" b="1" dirty="0"/>
              <a:t>Transcript:</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Pierre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football.</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Maman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pétanque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Papa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football,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aussi</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volley.</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Léa</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aime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le hockey.</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[joue] au tennis avec moi, aussi.</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Pierre [joue] au basket à l’école.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Yves [aime] le handball.</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a:t>
            </a:r>
            <a:r>
              <a:rPr lang="en-GB" b="1" dirty="0"/>
              <a:t> il fait </a:t>
            </a:r>
            <a:r>
              <a:rPr lang="en-GB" dirty="0"/>
              <a:t>meaning ‘he does, is doing’ and introduce it to mean ‘it is’ for weather.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42442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aseline="0" dirty="0"/>
              <a:t>check more complete understanding of the new vocabulary in longer sentences.</a:t>
            </a:r>
          </a:p>
          <a:p>
            <a:endParaRPr lang="en-US" b="1" dirty="0"/>
          </a:p>
          <a:p>
            <a:r>
              <a:rPr lang="en-US" b="1" dirty="0"/>
              <a:t>Procedure:</a:t>
            </a:r>
          </a:p>
          <a:p>
            <a:r>
              <a:rPr lang="en-US" b="0" dirty="0"/>
              <a:t>1. Pupils read the sentences and record the information (can be in note form) under the three people headings: Adèle (I), Pierre (he), </a:t>
            </a:r>
            <a:r>
              <a:rPr lang="en-US" b="0" dirty="0" err="1"/>
              <a:t>Léa</a:t>
            </a:r>
            <a:r>
              <a:rPr lang="en-US" b="0" dirty="0"/>
              <a:t> (she).</a:t>
            </a:r>
          </a:p>
          <a:p>
            <a:r>
              <a:rPr lang="en-US" b="0" dirty="0"/>
              <a:t>2. Answers are revealed on</a:t>
            </a:r>
            <a:r>
              <a:rPr lang="en-US" b="0" baseline="0" dirty="0"/>
              <a:t> a mouse click.</a:t>
            </a:r>
          </a:p>
          <a:p>
            <a:r>
              <a:rPr lang="en-US" b="0" baseline="0" dirty="0"/>
              <a:t>3. If desired, click the numbered buttons to hear each French sentence.</a:t>
            </a:r>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3896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64111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701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9323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9741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82114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1607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66810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177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88763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4326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18/05/2022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8591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03043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18/05/2022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24734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9.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video" Target="../media/media2.mk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audio" Target="../media/audio1.wav"/><Relationship Id="rId4" Type="http://schemas.openxmlformats.org/officeDocument/2006/relationships/audio" Target="../media/audio3.wav"/><Relationship Id="rId9" Type="http://schemas.openxmlformats.org/officeDocument/2006/relationships/image" Target="../media/image6.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18.png"/><Relationship Id="rId3" Type="http://schemas.openxmlformats.org/officeDocument/2006/relationships/image" Target="../media/image14.png"/><Relationship Id="rId21" Type="http://schemas.openxmlformats.org/officeDocument/2006/relationships/image" Target="../media/image21.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30.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audio" Target="../media/audio16.wav"/><Relationship Id="rId23" Type="http://schemas.openxmlformats.org/officeDocument/2006/relationships/image" Target="../media/image23.png"/><Relationship Id="rId10" Type="http://schemas.openxmlformats.org/officeDocument/2006/relationships/audio" Target="../media/audio11.wav"/><Relationship Id="rId19" Type="http://schemas.openxmlformats.org/officeDocument/2006/relationships/image" Target="../media/image19.png"/><Relationship Id="rId4" Type="http://schemas.openxmlformats.org/officeDocument/2006/relationships/image" Target="../media/image15.sv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26.png"/><Relationship Id="rId5" Type="http://schemas.openxmlformats.org/officeDocument/2006/relationships/audio" Target="../media/audio19.wav"/><Relationship Id="rId10" Type="http://schemas.openxmlformats.org/officeDocument/2006/relationships/image" Target="../media/image25.png"/><Relationship Id="rId4" Type="http://schemas.openxmlformats.org/officeDocument/2006/relationships/audio" Target="../media/audio18.wav"/><Relationship Id="rId9" Type="http://schemas.openxmlformats.org/officeDocument/2006/relationships/audio" Target="../media/audio23.wav"/></Relationships>
</file>

<file path=ppt/slides/_rels/slide6.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28.jpg"/><Relationship Id="rId7" Type="http://schemas.openxmlformats.org/officeDocument/2006/relationships/audio" Target="../media/audio24.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audio" Target="../media/audio26.wav"/></Relationships>
</file>

<file path=ppt/slides/_rels/slide7.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audio" Target="../media/audio38.wav"/><Relationship Id="rId3" Type="http://schemas.openxmlformats.org/officeDocument/2006/relationships/image" Target="../media/image29.png"/><Relationship Id="rId21" Type="http://schemas.openxmlformats.org/officeDocument/2006/relationships/audio" Target="../media/audio41.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7.wav"/><Relationship Id="rId2" Type="http://schemas.openxmlformats.org/officeDocument/2006/relationships/notesSlide" Target="../notesSlides/notesSlide7.xml"/><Relationship Id="rId16" Type="http://schemas.openxmlformats.org/officeDocument/2006/relationships/audio" Target="../media/audio36.wav"/><Relationship Id="rId20" Type="http://schemas.openxmlformats.org/officeDocument/2006/relationships/audio" Target="../media/audio40.wav"/><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image" Target="../media/image15.svg"/><Relationship Id="rId15" Type="http://schemas.openxmlformats.org/officeDocument/2006/relationships/image" Target="../media/image16.png"/><Relationship Id="rId23" Type="http://schemas.openxmlformats.org/officeDocument/2006/relationships/audio" Target="../media/audio43.wav"/><Relationship Id="rId10" Type="http://schemas.openxmlformats.org/officeDocument/2006/relationships/audio" Target="../media/audio31.wav"/><Relationship Id="rId19" Type="http://schemas.openxmlformats.org/officeDocument/2006/relationships/audio" Target="../media/audio39.wav"/><Relationship Id="rId4" Type="http://schemas.openxmlformats.org/officeDocument/2006/relationships/image" Target="../media/image14.png"/><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audio" Target="../media/audio42.wav"/></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4.wav"/><Relationship Id="rId7" Type="http://schemas.openxmlformats.org/officeDocument/2006/relationships/image" Target="../media/image26.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6.png"/><Relationship Id="rId5" Type="http://schemas.openxmlformats.org/officeDocument/2006/relationships/audio" Target="../media/audio46.wav"/><Relationship Id="rId10" Type="http://schemas.openxmlformats.org/officeDocument/2006/relationships/image" Target="../media/image35.png"/><Relationship Id="rId4" Type="http://schemas.openxmlformats.org/officeDocument/2006/relationships/audio" Target="../media/audio45.wav"/><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14.png"/><Relationship Id="rId3" Type="http://schemas.openxmlformats.org/officeDocument/2006/relationships/image" Target="../media/image32.png"/><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image" Target="../media/image40.gif"/><Relationship Id="rId2" Type="http://schemas.openxmlformats.org/officeDocument/2006/relationships/notesSlide" Target="../notesSlides/notesSlide9.xml"/><Relationship Id="rId16" Type="http://schemas.openxmlformats.org/officeDocument/2006/relationships/image" Target="../media/image39.gif"/><Relationship Id="rId1" Type="http://schemas.openxmlformats.org/officeDocument/2006/relationships/slideLayout" Target="../slideLayouts/slideLayout18.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5" Type="http://schemas.openxmlformats.org/officeDocument/2006/relationships/image" Target="../media/image38.gif"/><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88473" y="5511688"/>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jouer with sports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[ien]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8" name="Picture 17" descr="A black and white football ball&#10;&#10;Description automatically generated with medium confidence">
            <a:extLst>
              <a:ext uri="{FF2B5EF4-FFF2-40B4-BE49-F238E27FC236}">
                <a16:creationId xmlns:a16="http://schemas.microsoft.com/office/drawing/2014/main" id="{92B14FE9-6EB1-42FD-9B22-49EC3427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437" y="2459306"/>
            <a:ext cx="576396" cy="593077"/>
          </a:xfrm>
          <a:prstGeom prst="rect">
            <a:avLst/>
          </a:prstGeom>
        </p:spPr>
      </p:pic>
      <p:pic>
        <p:nvPicPr>
          <p:cNvPr id="5" name="Picture 4" descr="A picture containing text, shirt&#10;&#10;Description automatically generated">
            <a:extLst>
              <a:ext uri="{FF2B5EF4-FFF2-40B4-BE49-F238E27FC236}">
                <a16:creationId xmlns:a16="http://schemas.microsoft.com/office/drawing/2014/main" id="{FB18D624-DB6E-4CFA-BEBC-FA709CAAEDCD}"/>
              </a:ext>
            </a:extLst>
          </p:cNvPr>
          <p:cNvPicPr>
            <a:picLocks noChangeAspect="1"/>
          </p:cNvPicPr>
          <p:nvPr/>
        </p:nvPicPr>
        <p:blipFill rotWithShape="1">
          <a:blip r:embed="rId5">
            <a:extLst>
              <a:ext uri="{28A0092B-C50C-407E-A947-70E740481C1C}">
                <a14:useLocalDpi xmlns:a14="http://schemas.microsoft.com/office/drawing/2010/main" val="0"/>
              </a:ext>
            </a:extLst>
          </a:blip>
          <a:srcRect r="55317"/>
          <a:stretch/>
        </p:blipFill>
        <p:spPr>
          <a:xfrm>
            <a:off x="346922" y="1479886"/>
            <a:ext cx="1365086" cy="1468645"/>
          </a:xfrm>
          <a:prstGeom prst="rect">
            <a:avLst/>
          </a:prstGeom>
        </p:spPr>
      </p:pic>
      <p:pic>
        <p:nvPicPr>
          <p:cNvPr id="32" name="Picture 31" descr="A tennis racket on a green background&#10;&#10;Description automatically generated with medium confidence">
            <a:extLst>
              <a:ext uri="{FF2B5EF4-FFF2-40B4-BE49-F238E27FC236}">
                <a16:creationId xmlns:a16="http://schemas.microsoft.com/office/drawing/2014/main" id="{BEACC32D-9979-4561-9E11-7D12E6ABB1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6232" y="3105148"/>
            <a:ext cx="2628203" cy="1834267"/>
          </a:xfrm>
          <a:prstGeom prst="rect">
            <a:avLst/>
          </a:prstGeom>
        </p:spPr>
      </p:pic>
      <p:pic>
        <p:nvPicPr>
          <p:cNvPr id="21" name="Picture 20" descr="Shape, circle&#10;&#10;Description automatically generated">
            <a:extLst>
              <a:ext uri="{FF2B5EF4-FFF2-40B4-BE49-F238E27FC236}">
                <a16:creationId xmlns:a16="http://schemas.microsoft.com/office/drawing/2014/main" id="{FAFB7890-2C75-463F-8147-8E398EBED9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1111" y="3208928"/>
            <a:ext cx="663324" cy="44014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algn="ctr"/>
            <a:r>
              <a:rPr lang="en-GB" sz="8000" dirty="0">
                <a:solidFill>
                  <a:srgbClr val="002060"/>
                </a:solidFill>
                <a:latin typeface="Century Gothic" panose="020B0502020202020204" pitchFamily="34" charset="0"/>
              </a:rPr>
              <a:t>b</a:t>
            </a:r>
            <a:r>
              <a:rPr lang="en-GB" sz="8000" b="1" dirty="0">
                <a:solidFill>
                  <a:srgbClr val="FF0066"/>
                </a:solidFill>
                <a:latin typeface="Century Gothic" panose="020B0502020202020204" pitchFamily="34" charset="0"/>
              </a:rPr>
              <a:t>ien </a:t>
            </a:r>
            <a:endParaRPr lang="en-GB" sz="8000" dirty="0">
              <a:solidFill>
                <a:srgbClr val="002060"/>
              </a:solidFill>
              <a:latin typeface="Century Gothic" panose="020B0502020202020204" pitchFamily="34" charset="0"/>
            </a:endParaRPr>
          </a:p>
        </p:txBody>
      </p:sp>
      <p:grpSp>
        <p:nvGrpSpPr>
          <p:cNvPr id="4" name="Group 3">
            <a:extLst>
              <a:ext uri="{FF2B5EF4-FFF2-40B4-BE49-F238E27FC236}">
                <a16:creationId xmlns:a16="http://schemas.microsoft.com/office/drawing/2014/main" id="{AEDE7562-F100-4BFB-89E3-356864E1792E}"/>
              </a:ext>
            </a:extLst>
          </p:cNvPr>
          <p:cNvGrpSpPr/>
          <p:nvPr/>
        </p:nvGrpSpPr>
        <p:grpSpPr>
          <a:xfrm>
            <a:off x="3747752" y="287436"/>
            <a:ext cx="4470470" cy="4470470"/>
            <a:chOff x="3747752" y="287436"/>
            <a:chExt cx="4470470" cy="4470470"/>
          </a:xfrm>
        </p:grpSpPr>
        <p:pic>
          <p:nvPicPr>
            <p:cNvPr id="12" name="Picture 11" descr="A picture containing tool&#10;&#10;Description automatically generated">
              <a:extLst>
                <a:ext uri="{FF2B5EF4-FFF2-40B4-BE49-F238E27FC236}">
                  <a16:creationId xmlns:a16="http://schemas.microsoft.com/office/drawing/2014/main" id="{D3CB442D-F1D2-4258-9882-9A1127B7A44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752" y="287436"/>
              <a:ext cx="4470470" cy="4470470"/>
            </a:xfrm>
            <a:prstGeom prst="rect">
              <a:avLst/>
            </a:prstGeom>
          </p:spPr>
        </p:pic>
        <p:sp>
          <p:nvSpPr>
            <p:cNvPr id="3" name="TextBox 2">
              <a:extLst>
                <a:ext uri="{FF2B5EF4-FFF2-40B4-BE49-F238E27FC236}">
                  <a16:creationId xmlns:a16="http://schemas.microsoft.com/office/drawing/2014/main" id="{C3F9BC53-7291-457A-8789-DD209C9214C6}"/>
                </a:ext>
              </a:extLst>
            </p:cNvPr>
            <p:cNvSpPr txBox="1"/>
            <p:nvPr/>
          </p:nvSpPr>
          <p:spPr>
            <a:xfrm>
              <a:off x="4566045" y="3594428"/>
              <a:ext cx="2550017"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good, well</a:t>
              </a:r>
            </a:p>
          </p:txBody>
        </p:sp>
      </p:grpSp>
      <p:pic>
        <p:nvPicPr>
          <p:cNvPr id="5" name="ien (BT3W4)">
            <a:hlinkClick r:id="" action="ppaction://media"/>
            <a:extLst>
              <a:ext uri="{FF2B5EF4-FFF2-40B4-BE49-F238E27FC236}">
                <a16:creationId xmlns:a16="http://schemas.microsoft.com/office/drawing/2014/main" id="{73911041-0057-4A68-A39E-FBCBA8D0B9A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14760" y="2062975"/>
            <a:ext cx="3568390" cy="2007219"/>
          </a:xfrm>
          <a:prstGeom prst="rect">
            <a:avLst/>
          </a:prstGeom>
        </p:spPr>
      </p:pic>
      <p:pic>
        <p:nvPicPr>
          <p:cNvPr id="6" name="bien (BT3W4)">
            <a:hlinkClick r:id="" action="ppaction://media"/>
            <a:extLst>
              <a:ext uri="{FF2B5EF4-FFF2-40B4-BE49-F238E27FC236}">
                <a16:creationId xmlns:a16="http://schemas.microsoft.com/office/drawing/2014/main" id="{CEB42898-2BE3-4CC3-84EA-B2C360D3CD8C}"/>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18221" y="2030982"/>
            <a:ext cx="3661187" cy="205941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p_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735"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p_bien.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p_bie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video>
              <p:cMediaNode vol="80000">
                <p:cTn id="28" fill="hold" display="0">
                  <p:stCondLst>
                    <p:cond delay="indefinite"/>
                  </p:stCondLst>
                </p:cTn>
                <p:tgtEl>
                  <p:spTgt spid="6"/>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ol&#10;&#10;Description automatically generated">
            <a:extLst>
              <a:ext uri="{FF2B5EF4-FFF2-40B4-BE49-F238E27FC236}">
                <a16:creationId xmlns:a16="http://schemas.microsoft.com/office/drawing/2014/main" id="{E9D67341-E844-439F-B48A-56F88DE3CC4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258" y="917942"/>
            <a:ext cx="3694740" cy="3694740"/>
          </a:xfrm>
          <a:prstGeom prst="rect">
            <a:avLst/>
          </a:prstGeom>
        </p:spPr>
      </p:pic>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7287" y="48008"/>
            <a:ext cx="272220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a:solidFill>
                  <a:srgbClr val="002060"/>
                </a:solidFill>
                <a:latin typeface="Century Gothic" panose="020B0502020202020204" pitchFamily="34" charset="0"/>
                <a:ea typeface="Century Gothic"/>
                <a:hlinkClick r:id="" action="ppaction://noaction">
                  <a:snd r:embed="rId10" name="p_ien.wav"/>
                </a:hlinkClick>
              </a:rPr>
              <a:t>[</a:t>
            </a:r>
            <a:r>
              <a:rPr lang="en-GB" sz="7200" b="1" spc="-1" dirty="0" err="1">
                <a:solidFill>
                  <a:srgbClr val="002060"/>
                </a:solidFill>
                <a:latin typeface="Century Gothic" panose="020B0502020202020204" pitchFamily="34" charset="0"/>
                <a:ea typeface="Century Gothic"/>
                <a:hlinkClick r:id="" action="ppaction://noaction">
                  <a:snd r:embed="rId10" name="p_ien.wav"/>
                </a:hlinkClick>
              </a:rPr>
              <a:t>ien</a:t>
            </a:r>
            <a:r>
              <a:rPr lang="en-GB" sz="7200" b="1" spc="-1" dirty="0">
                <a:solidFill>
                  <a:srgbClr val="002060"/>
                </a:solidFill>
                <a:latin typeface="Century Gothic" panose="020B0502020202020204" pitchFamily="34" charset="0"/>
                <a:ea typeface="Century Gothic"/>
                <a:hlinkClick r:id="" action="ppaction://noaction">
                  <a:snd r:embed="rId10" name="p_ien.wav"/>
                </a:hlinkClick>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anc</a:t>
            </a:r>
            <a:r>
              <a:rPr lang="en-GB" sz="4800" b="1" dirty="0" err="1">
                <a:solidFill>
                  <a:srgbClr val="FF0066"/>
                </a:solidFill>
                <a:latin typeface="Century Gothic" panose="020B0502020202020204" pitchFamily="34" charset="0"/>
              </a:rPr>
              <a:t>ien</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ch</a:t>
            </a:r>
            <a:r>
              <a:rPr lang="en-GB" sz="4800" b="1" dirty="0" err="1">
                <a:solidFill>
                  <a:srgbClr val="FF0066"/>
                </a:solidFill>
                <a:latin typeface="Century Gothic" panose="020B0502020202020204" pitchFamily="34" charset="0"/>
              </a:rPr>
              <a:t>ien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comb</a:t>
            </a:r>
            <a:r>
              <a:rPr lang="en-GB" sz="4800" b="1" dirty="0" err="1">
                <a:solidFill>
                  <a:srgbClr val="FF0066"/>
                </a:solidFill>
                <a:latin typeface="Century Gothic" panose="020B0502020202020204" pitchFamily="34" charset="0"/>
              </a:rPr>
              <a:t>ien</a:t>
            </a:r>
            <a:endParaRPr lang="en-GB" sz="4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b</a:t>
            </a:r>
            <a:r>
              <a:rPr lang="en-GB" sz="4800" b="1" dirty="0" err="1">
                <a:solidFill>
                  <a:srgbClr val="FF0066"/>
                </a:solidFill>
                <a:latin typeface="Century Gothic" panose="020B0502020202020204" pitchFamily="34" charset="0"/>
              </a:rPr>
              <a:t>ien</a:t>
            </a:r>
            <a:r>
              <a:rPr lang="en-GB" sz="4800" dirty="0" err="1">
                <a:solidFill>
                  <a:srgbClr val="002060"/>
                </a:solidFill>
                <a:latin typeface="Century Gothic" panose="020B0502020202020204" pitchFamily="34" charset="0"/>
              </a:rPr>
              <a:t>tôt</a:t>
            </a:r>
            <a:endParaRPr lang="en-GB" sz="4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a:solidFill>
                  <a:srgbClr val="002060"/>
                </a:solidFill>
                <a:latin typeface="Century Gothic" panose="020B0502020202020204" pitchFamily="34" charset="0"/>
              </a:rPr>
              <a:t>b</a:t>
            </a:r>
            <a:r>
              <a:rPr lang="en-GB" sz="6000" b="1" dirty="0">
                <a:solidFill>
                  <a:srgbClr val="FF0066"/>
                </a:solidFill>
                <a:latin typeface="Century Gothic" panose="020B0502020202020204" pitchFamily="34" charset="0"/>
              </a:rPr>
              <a:t>ien </a:t>
            </a:r>
            <a:endParaRPr lang="en-GB" sz="6000" dirty="0">
              <a:solidFill>
                <a:srgbClr val="002060"/>
              </a:solidFill>
              <a:latin typeface="Century Gothic" panose="020B0502020202020204" pitchFamily="34" charset="0"/>
            </a:endParaRPr>
          </a:p>
        </p:txBody>
      </p:sp>
      <p:grpSp>
        <p:nvGrpSpPr>
          <p:cNvPr id="15" name="Group 14" descr="price tag with a question mark">
            <a:extLst>
              <a:ext uri="{FF2B5EF4-FFF2-40B4-BE49-F238E27FC236}">
                <a16:creationId xmlns:a16="http://schemas.microsoft.com/office/drawing/2014/main" id="{FC0347E5-504B-4998-A9B5-77FB65D2583A}"/>
              </a:ext>
            </a:extLst>
          </p:cNvPr>
          <p:cNvGrpSpPr/>
          <p:nvPr/>
        </p:nvGrpSpPr>
        <p:grpSpPr>
          <a:xfrm>
            <a:off x="9374006" y="4233002"/>
            <a:ext cx="1798274" cy="1588475"/>
            <a:chOff x="9234453" y="4685759"/>
            <a:chExt cx="1798274" cy="1588475"/>
          </a:xfrm>
        </p:grpSpPr>
        <p:pic>
          <p:nvPicPr>
            <p:cNvPr id="16" name="Picture 15" descr="price tag with a question mark">
              <a:extLst>
                <a:ext uri="{FF2B5EF4-FFF2-40B4-BE49-F238E27FC236}">
                  <a16:creationId xmlns:a16="http://schemas.microsoft.com/office/drawing/2014/main" id="{06659E14-012A-457D-BE08-080562390D88}"/>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7" name="TextBox 16">
              <a:extLst>
                <a:ext uri="{FF2B5EF4-FFF2-40B4-BE49-F238E27FC236}">
                  <a16:creationId xmlns:a16="http://schemas.microsoft.com/office/drawing/2014/main" id="{EA86EB08-FD42-4250-9829-9C711F64E4A5}"/>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pic>
        <p:nvPicPr>
          <p:cNvPr id="5" name="Picture 4" descr="A picture containing text&#10;&#10;Description automatically generated">
            <a:extLst>
              <a:ext uri="{FF2B5EF4-FFF2-40B4-BE49-F238E27FC236}">
                <a16:creationId xmlns:a16="http://schemas.microsoft.com/office/drawing/2014/main" id="{4A1BB3E2-A229-48D2-8E9F-6BCDF6BB98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3771" y="1415729"/>
            <a:ext cx="1286502" cy="1534689"/>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D0E74CE-0719-401B-929B-50A465568214}"/>
              </a:ext>
            </a:extLst>
          </p:cNvPr>
          <p:cNvPicPr>
            <a:picLocks noChangeAspect="1"/>
          </p:cNvPicPr>
          <p:nvPr/>
        </p:nvPicPr>
        <p:blipFill rotWithShape="1">
          <a:blip r:embed="rId13">
            <a:extLst>
              <a:ext uri="{28A0092B-C50C-407E-A947-70E740481C1C}">
                <a14:useLocalDpi xmlns:a14="http://schemas.microsoft.com/office/drawing/2010/main" val="0"/>
              </a:ext>
            </a:extLst>
          </a:blip>
          <a:srcRect l="15800" t="36119" r="16436" b="38504"/>
          <a:stretch/>
        </p:blipFill>
        <p:spPr>
          <a:xfrm rot="21249678">
            <a:off x="1357056" y="4379661"/>
            <a:ext cx="2020052" cy="756490"/>
          </a:xfrm>
          <a:prstGeom prst="rect">
            <a:avLst/>
          </a:prstGeom>
          <a:effectLst>
            <a:outerShdw blurRad="50800" dist="38100" dir="5400000" algn="t"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378EF6F1-9995-470F-A5DE-6409FE93C2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36384" y="1150510"/>
            <a:ext cx="1196306" cy="173220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_b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_bi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p_chie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_chie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p_biento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p_biento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p_ancie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p_ancie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p_combie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p_combi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50674" y="938107"/>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25" y="12264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50674" y="285337"/>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p_i.wav"/>
            </a:hlinkClick>
            <a:extLst>
              <a:ext uri="{FF2B5EF4-FFF2-40B4-BE49-F238E27FC236}">
                <a16:creationId xmlns:a16="http://schemas.microsoft.com/office/drawing/2014/main" id="{C70F02DE-1360-45C2-820F-0466DACA58C9}"/>
              </a:ext>
            </a:extLst>
          </p:cNvPr>
          <p:cNvSpPr txBox="1"/>
          <p:nvPr/>
        </p:nvSpPr>
        <p:spPr>
          <a:xfrm>
            <a:off x="1150674" y="274043"/>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a:t>
            </a: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ien] ou [(a)in]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140077" y="934595"/>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1231399214"/>
              </p:ext>
            </p:extLst>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 a p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p a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t a l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p a r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s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599590" y="2529777"/>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62" name="CustomShape 23">
            <a:hlinkClick r:id="" action="ppaction://noaction">
              <a:snd r:embed="rId8" name="p.1.wav"/>
            </a:hlinkClick>
            <a:extLst>
              <a:ext uri="{FF2B5EF4-FFF2-40B4-BE49-F238E27FC236}">
                <a16:creationId xmlns:a16="http://schemas.microsoft.com/office/drawing/2014/main" id="{18357F38-4629-4504-8130-18685F357253}"/>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p.2.wav"/>
            </a:hlinkClick>
            <a:extLst>
              <a:ext uri="{FF2B5EF4-FFF2-40B4-BE49-F238E27FC236}">
                <a16:creationId xmlns:a16="http://schemas.microsoft.com/office/drawing/2014/main" id="{9C609E5B-9C28-4A4E-AB17-0E89C9A4577E}"/>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p.3.wav"/>
            </a:hlinkClick>
            <a:extLst>
              <a:ext uri="{FF2B5EF4-FFF2-40B4-BE49-F238E27FC236}">
                <a16:creationId xmlns:a16="http://schemas.microsoft.com/office/drawing/2014/main" id="{B6D49E85-6D00-4851-9322-3553AB362F4F}"/>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p.4.wav"/>
            </a:hlinkClick>
            <a:extLst>
              <a:ext uri="{FF2B5EF4-FFF2-40B4-BE49-F238E27FC236}">
                <a16:creationId xmlns:a16="http://schemas.microsoft.com/office/drawing/2014/main" id="{91D1AAA7-8FED-47BF-B457-946A889EAB4E}"/>
              </a:ext>
            </a:extLst>
          </p:cNvPr>
          <p:cNvSpPr/>
          <p:nvPr/>
        </p:nvSpPr>
        <p:spPr>
          <a:xfrm>
            <a:off x="119475" y="56901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p.5.wav"/>
            </a:hlinkClick>
            <a:extLst>
              <a:ext uri="{FF2B5EF4-FFF2-40B4-BE49-F238E27FC236}">
                <a16:creationId xmlns:a16="http://schemas.microsoft.com/office/drawing/2014/main" id="{1D8B56E6-C9CC-406C-B406-BCBA708EE8A3}"/>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p.6.wav"/>
            </a:hlinkClick>
            <a:extLst>
              <a:ext uri="{FF2B5EF4-FFF2-40B4-BE49-F238E27FC236}">
                <a16:creationId xmlns:a16="http://schemas.microsoft.com/office/drawing/2014/main" id="{D93598D6-2017-4D37-83A2-C405909C51F8}"/>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p.7.wav"/>
            </a:hlinkClick>
            <a:extLst>
              <a:ext uri="{FF2B5EF4-FFF2-40B4-BE49-F238E27FC236}">
                <a16:creationId xmlns:a16="http://schemas.microsoft.com/office/drawing/2014/main" id="{A2C5CBD5-9859-4015-B9CD-958C4D712334}"/>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p.8.wav"/>
            </a:hlinkClick>
            <a:extLst>
              <a:ext uri="{FF2B5EF4-FFF2-40B4-BE49-F238E27FC236}">
                <a16:creationId xmlns:a16="http://schemas.microsoft.com/office/drawing/2014/main" id="{F77B39E7-D6D6-4AA3-A708-88925F0CF699}"/>
              </a:ext>
            </a:extLst>
          </p:cNvPr>
          <p:cNvSpPr/>
          <p:nvPr/>
        </p:nvSpPr>
        <p:spPr>
          <a:xfrm>
            <a:off x="5774771" y="573360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B75F065E-B1E8-452B-9AB5-9729A9234862}"/>
              </a:ext>
            </a:extLst>
          </p:cNvPr>
          <p:cNvSpPr/>
          <p:nvPr/>
        </p:nvSpPr>
        <p:spPr>
          <a:xfrm>
            <a:off x="1140077" y="3623805"/>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1" name="Rectangle: Rounded Corners 40">
            <a:extLst>
              <a:ext uri="{FF2B5EF4-FFF2-40B4-BE49-F238E27FC236}">
                <a16:creationId xmlns:a16="http://schemas.microsoft.com/office/drawing/2014/main" id="{5D90ABA8-C6CD-4EDA-9586-BA331544BFCB}"/>
              </a:ext>
            </a:extLst>
          </p:cNvPr>
          <p:cNvSpPr/>
          <p:nvPr/>
        </p:nvSpPr>
        <p:spPr>
          <a:xfrm>
            <a:off x="1686491" y="4632995"/>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3" name="Rectangle: Rounded Corners 42">
            <a:extLst>
              <a:ext uri="{FF2B5EF4-FFF2-40B4-BE49-F238E27FC236}">
                <a16:creationId xmlns:a16="http://schemas.microsoft.com/office/drawing/2014/main" id="{CF65A9B8-93F6-4846-9121-36BBA5ED9AC3}"/>
              </a:ext>
            </a:extLst>
          </p:cNvPr>
          <p:cNvSpPr/>
          <p:nvPr/>
        </p:nvSpPr>
        <p:spPr>
          <a:xfrm>
            <a:off x="2133340" y="5763141"/>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44" name="TextBox 43">
            <a:extLst>
              <a:ext uri="{FF2B5EF4-FFF2-40B4-BE49-F238E27FC236}">
                <a16:creationId xmlns:a16="http://schemas.microsoft.com/office/drawing/2014/main" id="{204326FB-5859-4F2B-BEBC-BDF41F326776}"/>
              </a:ext>
            </a:extLst>
          </p:cNvPr>
          <p:cNvSpPr txBox="1"/>
          <p:nvPr/>
        </p:nvSpPr>
        <p:spPr>
          <a:xfrm>
            <a:off x="3980922" y="1771947"/>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ien</a:t>
            </a:r>
            <a:r>
              <a:rPr lang="en-GB" sz="2400" b="1" kern="0" dirty="0">
                <a:solidFill>
                  <a:srgbClr val="002060"/>
                </a:solidFill>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[(a)in]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07548" y="247906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09279" y="3579321"/>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71510" y="4629123"/>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extLst>
              <p:ext uri="{D42A27DB-BD31-4B8C-83A1-F6EECF244321}">
                <p14:modId xmlns:p14="http://schemas.microsoft.com/office/powerpoint/2010/main" val="1379078654"/>
              </p:ext>
            </p:extLst>
          </p:nvPr>
        </p:nvGraphicFramePr>
        <p:xfrm>
          <a:off x="6434914" y="2222179"/>
          <a:ext cx="5591182" cy="4332440"/>
        </p:xfrm>
        <a:graphic>
          <a:graphicData uri="http://schemas.openxmlformats.org/drawingml/2006/table">
            <a:tbl>
              <a:tblPr firstRow="1" bandRow="1">
                <a:tableStyleId>{5940675A-B579-460E-94D1-54222C63F5DA}</a:tableStyleId>
              </a:tblPr>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d a l m a 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d e s </a:t>
                      </a:r>
                      <a:r>
                        <a:rPr lang="en-GB" sz="2800" b="1" dirty="0" err="1">
                          <a:solidFill>
                            <a:srgbClr val="002060"/>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c h e m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c a n a d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51" name="Rectangle: Rounded Corners 50">
            <a:extLst>
              <a:ext uri="{FF2B5EF4-FFF2-40B4-BE49-F238E27FC236}">
                <a16:creationId xmlns:a16="http://schemas.microsoft.com/office/drawing/2014/main" id="{EC16BEB2-AA2E-4167-94A1-76C4370A2F74}"/>
              </a:ext>
            </a:extLst>
          </p:cNvPr>
          <p:cNvSpPr/>
          <p:nvPr/>
        </p:nvSpPr>
        <p:spPr>
          <a:xfrm>
            <a:off x="8334750" y="2577489"/>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4" name="Rectangle: Rounded Corners 53">
            <a:extLst>
              <a:ext uri="{FF2B5EF4-FFF2-40B4-BE49-F238E27FC236}">
                <a16:creationId xmlns:a16="http://schemas.microsoft.com/office/drawing/2014/main" id="{D8A9599C-5382-4A8B-8480-EA262CEF89B3}"/>
              </a:ext>
            </a:extLst>
          </p:cNvPr>
          <p:cNvSpPr/>
          <p:nvPr/>
        </p:nvSpPr>
        <p:spPr>
          <a:xfrm>
            <a:off x="7668409" y="3568379"/>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5" name="Rectangle: Rounded Corners 54">
            <a:extLst>
              <a:ext uri="{FF2B5EF4-FFF2-40B4-BE49-F238E27FC236}">
                <a16:creationId xmlns:a16="http://schemas.microsoft.com/office/drawing/2014/main" id="{5A60B0D1-BB60-4E8C-A672-3ECB158E1837}"/>
              </a:ext>
            </a:extLst>
          </p:cNvPr>
          <p:cNvSpPr/>
          <p:nvPr/>
        </p:nvSpPr>
        <p:spPr>
          <a:xfrm>
            <a:off x="7852874" y="4700978"/>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sp>
        <p:nvSpPr>
          <p:cNvPr id="56" name="Rectangle: Rounded Corners 55">
            <a:extLst>
              <a:ext uri="{FF2B5EF4-FFF2-40B4-BE49-F238E27FC236}">
                <a16:creationId xmlns:a16="http://schemas.microsoft.com/office/drawing/2014/main" id="{1728487B-048F-4F39-9B08-5FC3884C8FEC}"/>
              </a:ext>
            </a:extLst>
          </p:cNvPr>
          <p:cNvSpPr/>
          <p:nvPr/>
        </p:nvSpPr>
        <p:spPr>
          <a:xfrm>
            <a:off x="8273275" y="5761271"/>
            <a:ext cx="1209732"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______</a:t>
            </a:r>
          </a:p>
        </p:txBody>
      </p:sp>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54668" y="2541829"/>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89330" y="5920990"/>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60102" y="3630740"/>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3698" y="4801445"/>
            <a:ext cx="409801" cy="426875"/>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pic>
        <p:nvPicPr>
          <p:cNvPr id="49" name="Picture 48" descr="Icon&#10;&#10;Description automatically generated">
            <a:extLst>
              <a:ext uri="{FF2B5EF4-FFF2-40B4-BE49-F238E27FC236}">
                <a16:creationId xmlns:a16="http://schemas.microsoft.com/office/drawing/2014/main" id="{EC94FA92-A2FF-4770-B633-5D99DD4F2D2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03931" y="5574552"/>
            <a:ext cx="868738" cy="868738"/>
          </a:xfrm>
          <a:prstGeom prst="rect">
            <a:avLst/>
          </a:prstGeom>
        </p:spPr>
      </p:pic>
      <p:pic>
        <p:nvPicPr>
          <p:cNvPr id="52" name="Picture 51">
            <a:extLst>
              <a:ext uri="{FF2B5EF4-FFF2-40B4-BE49-F238E27FC236}">
                <a16:creationId xmlns:a16="http://schemas.microsoft.com/office/drawing/2014/main" id="{6E41DD3C-4AD6-48CB-A318-1121A07AF57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66753" y="2173143"/>
            <a:ext cx="1174932" cy="1174932"/>
          </a:xfrm>
          <a:prstGeom prst="rect">
            <a:avLst/>
          </a:prstGeom>
        </p:spPr>
      </p:pic>
      <p:pic>
        <p:nvPicPr>
          <p:cNvPr id="53" name="Picture 52" descr="Icon&#10;&#10;Description automatically generated with medium confidence">
            <a:extLst>
              <a:ext uri="{FF2B5EF4-FFF2-40B4-BE49-F238E27FC236}">
                <a16:creationId xmlns:a16="http://schemas.microsoft.com/office/drawing/2014/main" id="{622BFF6E-84E8-4990-98DA-518343C77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26702" y="4465026"/>
            <a:ext cx="831237" cy="831237"/>
          </a:xfrm>
          <a:prstGeom prst="rect">
            <a:avLst/>
          </a:prstGeom>
        </p:spPr>
      </p:pic>
      <p:sp>
        <p:nvSpPr>
          <p:cNvPr id="67" name="TextBox 66">
            <a:extLst>
              <a:ext uri="{FF2B5EF4-FFF2-40B4-BE49-F238E27FC236}">
                <a16:creationId xmlns:a16="http://schemas.microsoft.com/office/drawing/2014/main" id="{9F70650E-2DDE-4D6D-8E8B-CA11C3B2A09F}"/>
              </a:ext>
            </a:extLst>
          </p:cNvPr>
          <p:cNvSpPr txBox="1"/>
          <p:nvPr/>
        </p:nvSpPr>
        <p:spPr>
          <a:xfrm>
            <a:off x="10472669" y="1771947"/>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ien</a:t>
            </a:r>
            <a:r>
              <a:rPr lang="en-GB" sz="2400" b="1" kern="0" dirty="0">
                <a:solidFill>
                  <a:srgbClr val="002060"/>
                </a:solidFill>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[(a)in]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8" name="Picture 2" descr="Dog, Nose, Spot, Cute, Tongue, Ears">
            <a:extLst>
              <a:ext uri="{FF2B5EF4-FFF2-40B4-BE49-F238E27FC236}">
                <a16:creationId xmlns:a16="http://schemas.microsoft.com/office/drawing/2014/main" id="{3C7F36FA-53CE-49C0-9900-B7315D05E4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78932" y="2356288"/>
            <a:ext cx="884392" cy="842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icon&#10;&#10;Description automatically generated">
            <a:extLst>
              <a:ext uri="{FF2B5EF4-FFF2-40B4-BE49-F238E27FC236}">
                <a16:creationId xmlns:a16="http://schemas.microsoft.com/office/drawing/2014/main" id="{5E22DB19-A2C3-4DBA-8144-6AE9DFAA87A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53433" y="3496837"/>
            <a:ext cx="1183688" cy="591844"/>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0BA38F2D-7DE2-440C-9A7C-E03AB9E4FCB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89546" y="5481416"/>
            <a:ext cx="480937" cy="961874"/>
          </a:xfrm>
          <a:prstGeom prst="rect">
            <a:avLst/>
          </a:prstGeom>
        </p:spPr>
      </p:pic>
      <p:pic>
        <p:nvPicPr>
          <p:cNvPr id="57" name="Picture 56" descr="A picture containing text, stationary&#10;&#10;Description automatically generated">
            <a:extLst>
              <a:ext uri="{FF2B5EF4-FFF2-40B4-BE49-F238E27FC236}">
                <a16:creationId xmlns:a16="http://schemas.microsoft.com/office/drawing/2014/main" id="{6BEFD2C8-395A-4BF2-817A-BE6CCF3BF81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18797" y="3429084"/>
            <a:ext cx="1049030" cy="849515"/>
          </a:xfrm>
          <a:prstGeom prst="rect">
            <a:avLst/>
          </a:prstGeom>
          <a:solidFill>
            <a:schemeClr val="bg1"/>
          </a:solidFill>
        </p:spPr>
      </p:pic>
      <p:pic>
        <p:nvPicPr>
          <p:cNvPr id="11" name="Picture 10" descr="Icon&#10;&#10;Description automatically generated">
            <a:extLst>
              <a:ext uri="{FF2B5EF4-FFF2-40B4-BE49-F238E27FC236}">
                <a16:creationId xmlns:a16="http://schemas.microsoft.com/office/drawing/2014/main" id="{9D0D99A0-F64A-4119-8D52-A878E6BCBA6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19677" y="4434718"/>
            <a:ext cx="771870" cy="842279"/>
          </a:xfrm>
          <a:prstGeom prst="rect">
            <a:avLst/>
          </a:prstGeom>
        </p:spPr>
      </p:pic>
      <p:sp>
        <p:nvSpPr>
          <p:cNvPr id="16" name="TextBox 15">
            <a:extLst>
              <a:ext uri="{FF2B5EF4-FFF2-40B4-BE49-F238E27FC236}">
                <a16:creationId xmlns:a16="http://schemas.microsoft.com/office/drawing/2014/main" id="{FB1826A1-F68A-454B-8D5B-6224E6952F4A}"/>
              </a:ext>
            </a:extLst>
          </p:cNvPr>
          <p:cNvSpPr txBox="1"/>
          <p:nvPr/>
        </p:nvSpPr>
        <p:spPr>
          <a:xfrm>
            <a:off x="9111694" y="5128295"/>
            <a:ext cx="150826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way, path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9"/>
                                        </p:tgtEl>
                                      </p:cBhvr>
                                    </p:animEffect>
                                    <p:set>
                                      <p:cBhvr>
                                        <p:cTn id="14" dur="1" fill="hold">
                                          <p:stCondLst>
                                            <p:cond delay="499"/>
                                          </p:stCondLst>
                                        </p:cTn>
                                        <p:tgtEl>
                                          <p:spTgt spid="3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1"/>
                                        </p:tgtEl>
                                      </p:cBhvr>
                                    </p:animEffect>
                                    <p:set>
                                      <p:cBhvr>
                                        <p:cTn id="35" dur="1" fill="hold">
                                          <p:stCondLst>
                                            <p:cond delay="499"/>
                                          </p:stCondLst>
                                        </p:cTn>
                                        <p:tgtEl>
                                          <p:spTgt spid="51"/>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9" grpId="0" animBg="1"/>
      <p:bldP spid="41" grpId="0" animBg="1"/>
      <p:bldP spid="43" grpId="0" animBg="1"/>
      <p:bldP spid="51" grpId="0" animBg="1"/>
      <p:bldP spid="54" grpId="0" animBg="1"/>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329374" y="1762801"/>
            <a:ext cx="410373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9" name="g.1.wav"/>
                </a:hlinkClick>
              </a:rPr>
              <a:t>aimer </a:t>
            </a:r>
            <a:r>
              <a:rPr lang="en-GB" sz="3600" dirty="0">
                <a:solidFill>
                  <a:srgbClr val="1E4E79"/>
                </a:solidFill>
                <a:latin typeface="Century Gothic"/>
                <a:ea typeface="Century Gothic"/>
                <a:cs typeface="Century Gothic"/>
                <a:sym typeface="Century Gothic"/>
                <a:hlinkClick r:id="" action="ppaction://noaction">
                  <a:snd r:embed="rId9" name="g.1.wav"/>
                </a:hlinkClick>
              </a:rPr>
              <a:t>(to like) </a:t>
            </a:r>
            <a:r>
              <a:rPr lang="en-GB" sz="3600" b="1" dirty="0" err="1">
                <a:solidFill>
                  <a:srgbClr val="1E4E79"/>
                </a:solidFill>
                <a:latin typeface="Century Gothic"/>
                <a:ea typeface="Century Gothic"/>
                <a:cs typeface="Century Gothic"/>
                <a:sym typeface="Century Gothic"/>
                <a:hlinkClick r:id="" action="ppaction://noaction">
                  <a:snd r:embed="rId9" name="g.1.wav"/>
                </a:hlinkClick>
              </a:rPr>
              <a:t>jouer</a:t>
            </a:r>
            <a:r>
              <a:rPr lang="en-GB" sz="3600" b="1" dirty="0">
                <a:solidFill>
                  <a:srgbClr val="1E4E79"/>
                </a:solidFill>
                <a:latin typeface="Century Gothic"/>
                <a:ea typeface="Century Gothic"/>
                <a:cs typeface="Century Gothic"/>
                <a:sym typeface="Century Gothic"/>
                <a:hlinkClick r:id="" action="ppaction://noaction">
                  <a:snd r:embed="rId9" name="g.1.wav"/>
                </a:hlinkClick>
              </a:rPr>
              <a:t> </a:t>
            </a:r>
            <a:r>
              <a:rPr lang="en-GB" sz="3600" dirty="0">
                <a:solidFill>
                  <a:srgbClr val="1E4E79"/>
                </a:solidFill>
                <a:latin typeface="Century Gothic"/>
                <a:ea typeface="Century Gothic"/>
                <a:cs typeface="Century Gothic"/>
                <a:sym typeface="Century Gothic"/>
                <a:hlinkClick r:id="" action="ppaction://noaction">
                  <a:snd r:embed="rId9" name="g.1.wav"/>
                </a:hlinkClick>
              </a:rPr>
              <a:t>(to play)</a:t>
            </a:r>
            <a:endParaRPr lang="en-GB" sz="3600" i="0" u="none" strike="noStrike" cap="none" dirty="0">
              <a:solidFill>
                <a:srgbClr val="1E4E79"/>
              </a:solidFill>
              <a:latin typeface="Century Gothic"/>
              <a:ea typeface="Century Gothic"/>
              <a:cs typeface="Century Gothic"/>
              <a:sym typeface="Century Gothic"/>
              <a:hlinkClick r:id="" action="ppaction://noaction">
                <a:snd r:embed="rId9" name="g.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0">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6974" y="97823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aimer </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le/la/les </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you </a:t>
            </a:r>
            <a:r>
              <a:rPr kumimoji="0" lang="en-GB" sz="280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like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302112" y="1771363"/>
            <a:ext cx="34915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J’aime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le </a:t>
            </a:r>
            <a:r>
              <a:rPr lang="en-GB" sz="2800" dirty="0">
                <a:solidFill>
                  <a:srgbClr val="002060"/>
                </a:solidFill>
                <a:latin typeface="Century Gothic" panose="020B0502020202020204" pitchFamily="34" charset="0"/>
              </a:rPr>
              <a:t>football.</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1">
            <a:alphaModFix/>
          </a:blip>
          <a:srcRect/>
          <a:stretch/>
        </p:blipFill>
        <p:spPr>
          <a:xfrm>
            <a:off x="5383935" y="1752510"/>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5252" y="176488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like football.</a:t>
            </a:r>
          </a:p>
        </p:txBody>
      </p:sp>
      <p:sp>
        <p:nvSpPr>
          <p:cNvPr id="21" name="Google Shape;169;p8">
            <a:extLst>
              <a:ext uri="{FF2B5EF4-FFF2-40B4-BE49-F238E27FC236}">
                <a16:creationId xmlns:a16="http://schemas.microsoft.com/office/drawing/2014/main" id="{314B7FE4-9AF2-4CF1-9C47-18006FA2E0D6}"/>
              </a:ext>
            </a:extLst>
          </p:cNvPr>
          <p:cNvSpPr txBox="1"/>
          <p:nvPr/>
        </p:nvSpPr>
        <p:spPr>
          <a:xfrm>
            <a:off x="176974" y="3315501"/>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FF0133"/>
                </a:solidFill>
                <a:effectLst/>
                <a:uLnTx/>
                <a:uFillTx/>
                <a:latin typeface="Century Gothic"/>
                <a:ea typeface="Century Gothic"/>
                <a:cs typeface="Century Gothic"/>
                <a:sym typeface="Century Gothic"/>
              </a:rPr>
              <a:t>à</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le/la/les</a:t>
            </a:r>
            <a:r>
              <a:rPr kumimoji="0" lang="en-GB" sz="2800" b="1" i="0" u="none" strike="noStrike" kern="120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2800" i="0" u="none" strike="noStrike" kern="1200" cap="none" spc="0" normalizeH="0" noProof="0" dirty="0">
                <a:ln>
                  <a:noFill/>
                </a:ln>
                <a:solidFill>
                  <a:srgbClr val="1E4E79"/>
                </a:solidFill>
                <a:effectLst/>
                <a:uLnTx/>
                <a:uFillTx/>
                <a:latin typeface="Century Gothic"/>
                <a:ea typeface="Century Gothic"/>
                <a:cs typeface="Century Gothic"/>
                <a:sym typeface="Century Gothic"/>
              </a:rPr>
              <a:t>to say what you </a:t>
            </a:r>
            <a:r>
              <a:rPr kumimoji="0" lang="en-GB" sz="2800" i="0" u="sng" strike="noStrike" kern="1200" cap="none" spc="0" normalizeH="0" noProof="0" dirty="0">
                <a:ln>
                  <a:noFill/>
                </a:ln>
                <a:solidFill>
                  <a:srgbClr val="1E4E79"/>
                </a:solidFill>
                <a:effectLst/>
                <a:uLnTx/>
                <a:uFillTx/>
                <a:latin typeface="Century Gothic"/>
                <a:ea typeface="Century Gothic"/>
                <a:cs typeface="Century Gothic"/>
                <a:sym typeface="Century Gothic"/>
              </a:rPr>
              <a:t>play</a:t>
            </a:r>
            <a:r>
              <a:rPr kumimoji="0" lang="en-GB" sz="2800" i="0" u="none" strike="noStrike" kern="1200" cap="none" spc="0" normalizeH="0" noProof="0" dirty="0">
                <a:ln>
                  <a:noFill/>
                </a:ln>
                <a:solidFill>
                  <a:srgbClr val="1E4E79"/>
                </a:solidFill>
                <a:effectLst/>
                <a:uLnTx/>
                <a:uFillTx/>
                <a:latin typeface="Century Gothic"/>
                <a:ea typeface="Century Gothic"/>
                <a:cs typeface="Century Gothic"/>
                <a:sym typeface="Century Gothic"/>
              </a:rPr>
              <a:t>:</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1A64050D-70F4-443B-A72C-7D95C16F9434}"/>
              </a:ext>
            </a:extLst>
          </p:cNvPr>
          <p:cNvSpPr/>
          <p:nvPr/>
        </p:nvSpPr>
        <p:spPr>
          <a:xfrm>
            <a:off x="329374" y="2623122"/>
            <a:ext cx="406132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3F759C0D-9F9E-46C2-AAA6-6839950CC040}"/>
              </a:ext>
            </a:extLst>
          </p:cNvPr>
          <p:cNvSpPr txBox="1"/>
          <p:nvPr/>
        </p:nvSpPr>
        <p:spPr>
          <a:xfrm>
            <a:off x="329374" y="2640652"/>
            <a:ext cx="38387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aime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le </a:t>
            </a:r>
            <a:r>
              <a:rPr lang="en-GB" sz="2800" dirty="0">
                <a:solidFill>
                  <a:srgbClr val="002060"/>
                </a:solidFill>
                <a:latin typeface="Century Gothic" panose="020B0502020202020204" pitchFamily="34" charset="0"/>
              </a:rPr>
              <a:t>tennis.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65620E2F-84D2-4E99-9612-26E9B1C8239F}"/>
              </a:ext>
            </a:extLst>
          </p:cNvPr>
          <p:cNvPicPr preferRelativeResize="0"/>
          <p:nvPr/>
        </p:nvPicPr>
        <p:blipFill rotWithShape="1">
          <a:blip r:embed="rId11">
            <a:alphaModFix/>
          </a:blip>
          <a:srcRect/>
          <a:stretch/>
        </p:blipFill>
        <p:spPr>
          <a:xfrm>
            <a:off x="5356673" y="2588740"/>
            <a:ext cx="521722" cy="551001"/>
          </a:xfrm>
          <a:prstGeom prst="rect">
            <a:avLst/>
          </a:prstGeom>
          <a:noFill/>
          <a:ln>
            <a:noFill/>
          </a:ln>
        </p:spPr>
      </p:pic>
      <p:sp>
        <p:nvSpPr>
          <p:cNvPr id="29" name="Google Shape;171;p8">
            <a:extLst>
              <a:ext uri="{FF2B5EF4-FFF2-40B4-BE49-F238E27FC236}">
                <a16:creationId xmlns:a16="http://schemas.microsoft.com/office/drawing/2014/main" id="{D7908171-5BE7-4937-9D5A-B9E5C3F221E8}"/>
              </a:ext>
            </a:extLst>
          </p:cNvPr>
          <p:cNvSpPr txBox="1"/>
          <p:nvPr/>
        </p:nvSpPr>
        <p:spPr>
          <a:xfrm>
            <a:off x="5872199" y="2551542"/>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likes tennis.</a:t>
            </a: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29374" y="4055690"/>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302111" y="4069668"/>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joue</a:t>
            </a:r>
            <a:r>
              <a:rPr lang="en-GB" sz="2800" dirty="0">
                <a:solidFill>
                  <a:srgbClr val="002060"/>
                </a:solidFill>
                <a:latin typeface="Century Gothic" panose="020B0502020202020204" pitchFamily="34" charset="0"/>
              </a:rPr>
              <a:t> </a:t>
            </a:r>
            <a:r>
              <a:rPr lang="en-GB" sz="2800" b="1" dirty="0">
                <a:solidFill>
                  <a:srgbClr val="FF0133"/>
                </a:solidFill>
                <a:latin typeface="Century Gothic" panose="020B0502020202020204" pitchFamily="34" charset="0"/>
              </a:rPr>
              <a:t>au</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football.</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11">
            <a:alphaModFix/>
          </a:blip>
          <a:srcRect/>
          <a:stretch/>
        </p:blipFill>
        <p:spPr>
          <a:xfrm>
            <a:off x="5383935" y="4045399"/>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5815252" y="4079461"/>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111" y="4737639"/>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415544" y="4744595"/>
            <a:ext cx="36355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a:t>
            </a:r>
            <a:r>
              <a:rPr lang="en-GB" sz="2800" dirty="0" err="1">
                <a:solidFill>
                  <a:srgbClr val="002060"/>
                </a:solidFill>
                <a:latin typeface="Century Gothic" panose="020B0502020202020204" pitchFamily="34" charset="0"/>
              </a:rPr>
              <a:t>joue</a:t>
            </a:r>
            <a:r>
              <a:rPr lang="en-GB" sz="2800" dirty="0">
                <a:solidFill>
                  <a:srgbClr val="002060"/>
                </a:solidFill>
                <a:latin typeface="Century Gothic" panose="020B0502020202020204" pitchFamily="34" charset="0"/>
              </a:rPr>
              <a:t> </a:t>
            </a:r>
            <a:r>
              <a:rPr lang="en-GB" sz="2800" b="1" dirty="0">
                <a:solidFill>
                  <a:srgbClr val="FF0133"/>
                </a:solidFill>
                <a:latin typeface="Century Gothic" panose="020B0502020202020204" pitchFamily="34" charset="0"/>
              </a:rPr>
              <a:t>au</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tennis.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11">
            <a:alphaModFix/>
          </a:blip>
          <a:srcRect/>
          <a:stretch/>
        </p:blipFill>
        <p:spPr>
          <a:xfrm>
            <a:off x="5356673" y="4727348"/>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5787990" y="476141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 plays tennis.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Rectangle: Rounded Corners 43">
            <a:extLst>
              <a:ext uri="{FF2B5EF4-FFF2-40B4-BE49-F238E27FC236}">
                <a16:creationId xmlns:a16="http://schemas.microsoft.com/office/drawing/2014/main" id="{49662785-27A7-4F36-BA41-CAFE1B04038C}"/>
              </a:ext>
            </a:extLst>
          </p:cNvPr>
          <p:cNvSpPr/>
          <p:nvPr/>
        </p:nvSpPr>
        <p:spPr>
          <a:xfrm>
            <a:off x="302111" y="5437576"/>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6406C500-24C4-4541-8E04-12529630294C}"/>
              </a:ext>
            </a:extLst>
          </p:cNvPr>
          <p:cNvSpPr txBox="1"/>
          <p:nvPr/>
        </p:nvSpPr>
        <p:spPr>
          <a:xfrm>
            <a:off x="329374" y="5430620"/>
            <a:ext cx="38889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a:t>
            </a:r>
            <a:r>
              <a:rPr lang="en-GB" sz="2800" dirty="0" err="1">
                <a:solidFill>
                  <a:srgbClr val="002060"/>
                </a:solidFill>
                <a:latin typeface="Century Gothic" panose="020B0502020202020204" pitchFamily="34" charset="0"/>
              </a:rPr>
              <a:t>joue</a:t>
            </a:r>
            <a:r>
              <a:rPr lang="en-GB" sz="2800" dirty="0">
                <a:solidFill>
                  <a:srgbClr val="002060"/>
                </a:solidFill>
                <a:latin typeface="Century Gothic" panose="020B0502020202020204" pitchFamily="34" charset="0"/>
              </a:rPr>
              <a:t> </a:t>
            </a:r>
            <a:r>
              <a:rPr lang="en-GB" sz="2800" b="1" dirty="0">
                <a:solidFill>
                  <a:srgbClr val="FF0133"/>
                </a:solidFill>
                <a:latin typeface="Century Gothic" panose="020B0502020202020204" pitchFamily="34" charset="0"/>
              </a:rPr>
              <a:t>à la </a:t>
            </a:r>
            <a:r>
              <a:rPr lang="en-GB" sz="2800" dirty="0" err="1">
                <a:solidFill>
                  <a:srgbClr val="002060"/>
                </a:solidFill>
                <a:latin typeface="Century Gothic" panose="020B0502020202020204" pitchFamily="34" charset="0"/>
              </a:rPr>
              <a:t>corde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6" name="Google Shape;183;p8">
            <a:extLst>
              <a:ext uri="{FF2B5EF4-FFF2-40B4-BE49-F238E27FC236}">
                <a16:creationId xmlns:a16="http://schemas.microsoft.com/office/drawing/2014/main" id="{DA58BFAF-B0EA-4E44-AB6E-9EB43AA81806}"/>
              </a:ext>
            </a:extLst>
          </p:cNvPr>
          <p:cNvPicPr preferRelativeResize="0"/>
          <p:nvPr/>
        </p:nvPicPr>
        <p:blipFill rotWithShape="1">
          <a:blip r:embed="rId11">
            <a:alphaModFix/>
          </a:blip>
          <a:srcRect/>
          <a:stretch/>
        </p:blipFill>
        <p:spPr>
          <a:xfrm>
            <a:off x="5356673" y="5423666"/>
            <a:ext cx="404055" cy="551001"/>
          </a:xfrm>
          <a:prstGeom prst="rect">
            <a:avLst/>
          </a:prstGeom>
          <a:noFill/>
          <a:ln>
            <a:noFill/>
          </a:ln>
        </p:spPr>
      </p:pic>
      <p:sp>
        <p:nvSpPr>
          <p:cNvPr id="48" name="Google Shape;171;p8">
            <a:extLst>
              <a:ext uri="{FF2B5EF4-FFF2-40B4-BE49-F238E27FC236}">
                <a16:creationId xmlns:a16="http://schemas.microsoft.com/office/drawing/2014/main" id="{A33BD792-AA78-4108-A0F4-4C673A5D0A1D}"/>
              </a:ext>
            </a:extLst>
          </p:cNvPr>
          <p:cNvSpPr txBox="1"/>
          <p:nvPr/>
        </p:nvSpPr>
        <p:spPr>
          <a:xfrm>
            <a:off x="5787990" y="5457728"/>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plays skipping.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7247008" y="123533"/>
            <a:ext cx="3113462" cy="770175"/>
          </a:xfrm>
          <a:prstGeom prst="wedgeRoundRectCallout">
            <a:avLst>
              <a:gd name="adj1" fmla="val -67075"/>
              <a:gd name="adj2" fmla="val 1745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leave out ‘the’ in English.</a:t>
            </a:r>
          </a:p>
        </p:txBody>
      </p:sp>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8636766" y="3298768"/>
            <a:ext cx="2532804" cy="770175"/>
          </a:xfrm>
          <a:prstGeom prst="wedgeRoundRectCallout">
            <a:avLst>
              <a:gd name="adj1" fmla="val -42539"/>
              <a:gd name="adj2" fmla="val 1008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a:t>
            </a:r>
            <a:br>
              <a:rPr kumimoji="0" lang="en-GB" sz="2400" b="0" i="0" u="none" strike="noStrike" kern="1200" cap="none" spc="0" normalizeH="0" baseline="0" noProof="0" dirty="0">
                <a:ln>
                  <a:noFill/>
                </a:ln>
                <a:solidFill>
                  <a:srgbClr val="002060"/>
                </a:solidFill>
                <a:effectLst/>
                <a:uLnTx/>
                <a:uFillTx/>
                <a:latin typeface="Century Gothic" panose="020F0302020204030204"/>
              </a:rPr>
            </a:b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0"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0" i="0" u="none" strike="noStrike" kern="1200" cap="none" spc="0" normalizeH="0" baseline="0" noProof="0" dirty="0">
              <a:ln>
                <a:noFill/>
              </a:ln>
              <a:solidFill>
                <a:srgbClr val="FF0133"/>
              </a:solidFill>
              <a:effectLst/>
              <a:uLnTx/>
              <a:uFillTx/>
              <a:latin typeface="Century Gothic" panose="020F0302020204030204"/>
            </a:endParaRPr>
          </a:p>
        </p:txBody>
      </p:sp>
      <p:sp>
        <p:nvSpPr>
          <p:cNvPr id="34" name="Rectangle: Rounded Corners 33">
            <a:extLst>
              <a:ext uri="{FF2B5EF4-FFF2-40B4-BE49-F238E27FC236}">
                <a16:creationId xmlns:a16="http://schemas.microsoft.com/office/drawing/2014/main" id="{2056E75D-6383-4B3C-8678-6797215A1197}"/>
              </a:ext>
            </a:extLst>
          </p:cNvPr>
          <p:cNvSpPr/>
          <p:nvPr/>
        </p:nvSpPr>
        <p:spPr>
          <a:xfrm>
            <a:off x="274848" y="6120698"/>
            <a:ext cx="4551795"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B5637B2B-C345-4084-811D-FD38288929C2}"/>
              </a:ext>
            </a:extLst>
          </p:cNvPr>
          <p:cNvSpPr txBox="1"/>
          <p:nvPr/>
        </p:nvSpPr>
        <p:spPr>
          <a:xfrm>
            <a:off x="247586" y="6112503"/>
            <a:ext cx="453610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joues</a:t>
            </a:r>
            <a:r>
              <a:rPr lang="en-GB" sz="2800" dirty="0">
                <a:solidFill>
                  <a:srgbClr val="002060"/>
                </a:solidFill>
                <a:latin typeface="Century Gothic" panose="020B0502020202020204" pitchFamily="34" charset="0"/>
              </a:rPr>
              <a:t> </a:t>
            </a:r>
            <a:r>
              <a:rPr lang="en-GB" sz="2800" b="1" dirty="0">
                <a:solidFill>
                  <a:srgbClr val="FF0133"/>
                </a:solidFill>
                <a:latin typeface="Century Gothic" panose="020B0502020202020204" pitchFamily="34" charset="0"/>
              </a:rPr>
              <a:t>à la </a:t>
            </a:r>
            <a:r>
              <a:rPr lang="en-GB" sz="2800" dirty="0" err="1">
                <a:solidFill>
                  <a:srgbClr val="002060"/>
                </a:solidFill>
                <a:latin typeface="Century Gothic" panose="020B0502020202020204" pitchFamily="34" charset="0"/>
              </a:rPr>
              <a:t>pétanque</a:t>
            </a:r>
            <a:r>
              <a:rPr lang="en-GB" sz="2800" dirty="0">
                <a:solidFill>
                  <a:srgbClr val="002060"/>
                </a:solidFill>
                <a:latin typeface="Century Gothic" panose="020B0502020202020204" pitchFamily="34" charset="0"/>
              </a:rPr>
              <a:t> ?</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82E1AEA3-375A-4942-8760-41E6DEB5D24F}"/>
              </a:ext>
            </a:extLst>
          </p:cNvPr>
          <p:cNvPicPr preferRelativeResize="0"/>
          <p:nvPr/>
        </p:nvPicPr>
        <p:blipFill rotWithShape="1">
          <a:blip r:embed="rId11">
            <a:alphaModFix/>
          </a:blip>
          <a:srcRect/>
          <a:stretch/>
        </p:blipFill>
        <p:spPr>
          <a:xfrm>
            <a:off x="5329411" y="6106788"/>
            <a:ext cx="404055" cy="551001"/>
          </a:xfrm>
          <a:prstGeom prst="rect">
            <a:avLst/>
          </a:prstGeom>
          <a:noFill/>
          <a:ln>
            <a:noFill/>
          </a:ln>
        </p:spPr>
      </p:pic>
      <p:sp>
        <p:nvSpPr>
          <p:cNvPr id="37" name="Google Shape;171;p8">
            <a:extLst>
              <a:ext uri="{FF2B5EF4-FFF2-40B4-BE49-F238E27FC236}">
                <a16:creationId xmlns:a16="http://schemas.microsoft.com/office/drawing/2014/main" id="{4D8F48EA-C721-4BCA-8A78-B60CFEE030AD}"/>
              </a:ext>
            </a:extLst>
          </p:cNvPr>
          <p:cNvSpPr txBox="1"/>
          <p:nvPr/>
        </p:nvSpPr>
        <p:spPr>
          <a:xfrm>
            <a:off x="5760728" y="614085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Do you play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pétanque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 name="Picture 3" descr="Shape&#10;&#10;Description automatically generated with low confidence">
            <a:extLst>
              <a:ext uri="{FF2B5EF4-FFF2-40B4-BE49-F238E27FC236}">
                <a16:creationId xmlns:a16="http://schemas.microsoft.com/office/drawing/2014/main" id="{BAFD8F20-7AA4-40F9-89D7-E269F2026A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47338" y="4924762"/>
            <a:ext cx="609334" cy="1218668"/>
          </a:xfrm>
          <a:prstGeom prst="rect">
            <a:avLst/>
          </a:prstGeom>
        </p:spPr>
      </p:pic>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g.3.wav"/>
                                        </p:tgtEl>
                                      </p:cMediaNode>
                                    </p:audio>
                                  </p:sub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g.4.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g.5.wav"/>
                                        </p:tgtEl>
                                      </p:cMediaNode>
                                    </p:audio>
                                  </p:subTnLst>
                                </p:cTn>
                              </p:par>
                              <p:par>
                                <p:cTn id="64" presetID="1"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g.6.wav"/>
                                        </p:tgtEl>
                                      </p:cMediaNode>
                                    </p:audio>
                                  </p:subTnLst>
                                </p:cTn>
                              </p:par>
                              <p:par>
                                <p:cTn id="79" presetID="1"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8" name="g.7.wav"/>
                                        </p:tgtEl>
                                      </p:cMediaNode>
                                    </p:audio>
                                  </p:subTnLst>
                                </p:cTn>
                              </p:par>
                              <p:par>
                                <p:cTn id="96" presetID="1" presetClass="entr" presetSubtype="0" fill="hold" grpId="0" nodeType="withEffect">
                                  <p:stCondLst>
                                    <p:cond delay="0"/>
                                  </p:stCondLst>
                                  <p:childTnLst>
                                    <p:set>
                                      <p:cBhvr>
                                        <p:cTn id="97" dur="1" fill="hold">
                                          <p:stCondLst>
                                            <p:cond delay="0"/>
                                          </p:stCondLst>
                                        </p:cTn>
                                        <p:tgtEl>
                                          <p:spTgt spid="3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21" grpId="0" animBg="1"/>
      <p:bldP spid="25" grpId="0" animBg="1"/>
      <p:bldP spid="27" grpId="0"/>
      <p:bldP spid="29" grpId="0"/>
      <p:bldP spid="30" grpId="0" animBg="1"/>
      <p:bldP spid="31" grpId="0"/>
      <p:bldP spid="39" grpId="0"/>
      <p:bldP spid="40" grpId="0" animBg="1"/>
      <p:bldP spid="41" grpId="0"/>
      <p:bldP spid="43" grpId="0"/>
      <p:bldP spid="44" grpId="0" animBg="1"/>
      <p:bldP spid="45" grpId="0"/>
      <p:bldP spid="48" grpId="0"/>
      <p:bldP spid="24" grpId="0" animBg="1"/>
      <p:bldP spid="33" grpId="0" animBg="1"/>
      <p:bldP spid="34" grpId="0" animBg="1"/>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eapon, projectile&#10;&#10;Description automatically generated">
            <a:extLst>
              <a:ext uri="{FF2B5EF4-FFF2-40B4-BE49-F238E27FC236}">
                <a16:creationId xmlns:a16="http://schemas.microsoft.com/office/drawing/2014/main" id="{75BC7B2D-41D8-4B23-A947-9FB0B29E3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647402" y="1312978"/>
            <a:ext cx="6348714" cy="4232044"/>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1309" y="1002956"/>
            <a:ext cx="896796" cy="896796"/>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88797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hlinkClick r:id="" action="ppaction://noaction">
              <a:snd r:embed="rId7" name="la_petanque.wav"/>
            </a:hlinkClick>
            <a:extLst>
              <a:ext uri="{FF2B5EF4-FFF2-40B4-BE49-F238E27FC236}">
                <a16:creationId xmlns:a16="http://schemas.microsoft.com/office/drawing/2014/main" id="{019FFAE4-50D3-40D3-9F99-B53AD7485A79}"/>
              </a:ext>
            </a:extLst>
          </p:cNvPr>
          <p:cNvSpPr txBox="1"/>
          <p:nvPr/>
        </p:nvSpPr>
        <p:spPr>
          <a:xfrm>
            <a:off x="187997" y="70444"/>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pétanque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3" name="Google Shape;169;p8">
            <a:hlinkClick r:id="" action="ppaction://noaction">
              <a:snd r:embed="rId8" name="petanque_1.wav"/>
            </a:hlinkClick>
            <a:extLst>
              <a:ext uri="{FF2B5EF4-FFF2-40B4-BE49-F238E27FC236}">
                <a16:creationId xmlns:a16="http://schemas.microsoft.com/office/drawing/2014/main" id="{FAADA2A1-F4B9-43E1-B46E-DD15CB44BD76}"/>
              </a:ext>
            </a:extLst>
          </p:cNvPr>
          <p:cNvSpPr txBox="1"/>
          <p:nvPr/>
        </p:nvSpPr>
        <p:spPr>
          <a:xfrm>
            <a:off x="134935" y="819471"/>
            <a:ext cx="6570802" cy="1569620"/>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lvl="0">
              <a:buClr>
                <a:srgbClr val="1E4E79"/>
              </a:buClr>
              <a:buSzPts val="2800"/>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pétanque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jeu de boules.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onzième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sport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France et</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noProof="0" dirty="0" err="1">
                <a:ln>
                  <a:noFill/>
                </a:ln>
                <a:solidFill>
                  <a:srgbClr val="002060"/>
                </a:solidFill>
                <a:effectLst/>
                <a:uLnTx/>
                <a:uFillTx/>
                <a:latin typeface="Century Gothic"/>
                <a:ea typeface="Century Gothic"/>
                <a:cs typeface="Century Gothic"/>
                <a:sym typeface="Century Gothic"/>
              </a:rPr>
              <a:t>populaire</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dans beaucoup</a:t>
            </a:r>
            <a:r>
              <a:rPr kumimoji="0" lang="en-GB" sz="2400" b="0" i="0" u="none" strike="noStrike" kern="1200" cap="none" spc="0" normalizeH="0" noProof="0" dirty="0">
                <a:ln>
                  <a:noFill/>
                </a:ln>
                <a:solidFill>
                  <a:srgbClr val="002060"/>
                </a:solidFill>
                <a:effectLst/>
                <a:uLnTx/>
                <a:uFillTx/>
                <a:latin typeface="Century Gothic"/>
                <a:ea typeface="Century Gothic"/>
                <a:cs typeface="Century Gothic"/>
                <a:sym typeface="Century Gothic"/>
              </a:rPr>
              <a:t> de pays</a:t>
            </a:r>
            <a:r>
              <a:rPr lang="en-GB" sz="2400" dirty="0">
                <a:solidFill>
                  <a:srgbClr val="002060"/>
                </a:solidFill>
                <a:latin typeface="Century Gothic"/>
                <a:ea typeface="Century Gothic"/>
                <a:cs typeface="Century Gothic"/>
                <a:sym typeface="Century Gothic"/>
              </a:rPr>
              <a:t>, par </a:t>
            </a:r>
            <a:r>
              <a:rPr lang="en-GB" sz="2400" dirty="0" err="1">
                <a:solidFill>
                  <a:srgbClr val="002060"/>
                </a:solidFill>
                <a:latin typeface="Century Gothic"/>
                <a:ea typeface="Century Gothic"/>
                <a:cs typeface="Century Gothic"/>
                <a:sym typeface="Century Gothic"/>
              </a:rPr>
              <a:t>exemple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Espagne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en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rPr>
              <a:t>Thaïlande</a:t>
            </a:r>
            <a:r>
              <a:rPr lang="en-GB" sz="2400" dirty="0">
                <a:solidFill>
                  <a:srgbClr val="002060"/>
                </a:solidFill>
                <a:latin typeface="Century Gothic"/>
                <a:ea typeface="Century Gothic"/>
                <a:cs typeface="Century Gothic"/>
              </a:rPr>
              <a:t> et </a:t>
            </a:r>
            <a:r>
              <a:rPr lang="en-GB" sz="2400" dirty="0" err="1">
                <a:solidFill>
                  <a:srgbClr val="002060"/>
                </a:solidFill>
                <a:latin typeface="Century Gothic"/>
                <a:ea typeface="Century Gothic"/>
                <a:cs typeface="Century Gothic"/>
              </a:rPr>
              <a:t>en</a:t>
            </a:r>
            <a:r>
              <a:rPr lang="en-GB" sz="2400" dirty="0">
                <a:solidFill>
                  <a:srgbClr val="002060"/>
                </a:solidFill>
                <a:latin typeface="Century Gothic"/>
                <a:ea typeface="Century Gothic"/>
                <a:cs typeface="Century Gothic"/>
              </a:rPr>
              <a:t> Chine.</a:t>
            </a:r>
            <a:endParaRPr sz="2400" dirty="0">
              <a:solidFill>
                <a:srgbClr val="002060"/>
              </a:solidFill>
              <a:latin typeface="Century Gothic"/>
              <a:ea typeface="Century Gothic"/>
              <a:cs typeface="Century Gothic"/>
              <a:sym typeface="Century Gothic"/>
            </a:endParaRPr>
          </a:p>
        </p:txBody>
      </p:sp>
      <p:sp>
        <p:nvSpPr>
          <p:cNvPr id="26" name="Google Shape;169;p8">
            <a:hlinkClick r:id="" action="ppaction://noaction">
              <a:snd r:embed="rId9" name="petanque_2.wav"/>
            </a:hlinkClick>
            <a:extLst>
              <a:ext uri="{FF2B5EF4-FFF2-40B4-BE49-F238E27FC236}">
                <a16:creationId xmlns:a16="http://schemas.microsoft.com/office/drawing/2014/main" id="{46DE20A2-91C8-447A-B375-798590A99FDE}"/>
              </a:ext>
            </a:extLst>
          </p:cNvPr>
          <p:cNvSpPr txBox="1"/>
          <p:nvPr/>
        </p:nvSpPr>
        <p:spPr>
          <a:xfrm>
            <a:off x="166740" y="2587627"/>
            <a:ext cx="6538997" cy="1200288"/>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400" dirty="0" err="1">
                <a:solidFill>
                  <a:srgbClr val="002060"/>
                </a:solidFill>
                <a:latin typeface="Century Gothic"/>
                <a:ea typeface="Century Gothic"/>
                <a:cs typeface="Century Gothic"/>
                <a:sym typeface="Century Gothic"/>
              </a:rPr>
              <a:t>C’est</a:t>
            </a:r>
            <a:r>
              <a:rPr lang="en-GB" sz="2400" dirty="0">
                <a:solidFill>
                  <a:srgbClr val="002060"/>
                </a:solidFill>
                <a:latin typeface="Century Gothic"/>
                <a:ea typeface="Century Gothic"/>
                <a:cs typeface="Century Gothic"/>
                <a:sym typeface="Century Gothic"/>
              </a:rPr>
              <a:t> un sport *surtout </a:t>
            </a:r>
            <a:r>
              <a:rPr lang="en-GB" sz="2400" dirty="0" err="1">
                <a:solidFill>
                  <a:srgbClr val="002060"/>
                </a:solidFill>
                <a:latin typeface="Century Gothic"/>
                <a:ea typeface="Century Gothic"/>
                <a:cs typeface="Century Gothic"/>
                <a:sym typeface="Century Gothic"/>
              </a:rPr>
              <a:t>masculin</a:t>
            </a:r>
            <a:r>
              <a:rPr lang="en-GB" sz="2400" dirty="0">
                <a:solidFill>
                  <a:srgbClr val="002060"/>
                </a:solidFill>
                <a:latin typeface="Century Gothic"/>
                <a:ea typeface="Century Gothic"/>
                <a:cs typeface="Century Gothic"/>
                <a:sym typeface="Century Gothic"/>
              </a:rPr>
              <a:t> (85% des </a:t>
            </a:r>
            <a:r>
              <a:rPr lang="en-GB" sz="2400" dirty="0" err="1">
                <a:solidFill>
                  <a:srgbClr val="002060"/>
                </a:solidFill>
                <a:latin typeface="Century Gothic"/>
                <a:ea typeface="Century Gothic"/>
                <a:cs typeface="Century Gothic"/>
                <a:sym typeface="Century Gothic"/>
              </a:rPr>
              <a:t>joueurs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sont</a:t>
            </a:r>
            <a:r>
              <a:rPr lang="en-GB" sz="2400" dirty="0">
                <a:solidFill>
                  <a:srgbClr val="002060"/>
                </a:solidFill>
                <a:latin typeface="Century Gothic"/>
                <a:ea typeface="Century Gothic"/>
                <a:cs typeface="Century Gothic"/>
                <a:sym typeface="Century Gothic"/>
              </a:rPr>
              <a:t> des hommes), </a:t>
            </a:r>
            <a:r>
              <a:rPr lang="en-GB" sz="2400" dirty="0" err="1">
                <a:solidFill>
                  <a:srgbClr val="002060"/>
                </a:solidFill>
                <a:latin typeface="Century Gothic"/>
                <a:ea typeface="Century Gothic"/>
                <a:cs typeface="Century Gothic"/>
                <a:sym typeface="Century Gothic"/>
              </a:rPr>
              <a:t>mais</a:t>
            </a:r>
            <a:r>
              <a:rPr lang="en-GB" sz="2400" dirty="0">
                <a:solidFill>
                  <a:srgbClr val="002060"/>
                </a:solidFill>
                <a:latin typeface="Century Gothic"/>
                <a:ea typeface="Century Gothic"/>
                <a:cs typeface="Century Gothic"/>
                <a:sym typeface="Century Gothic"/>
              </a:rPr>
              <a:t> on organise </a:t>
            </a:r>
            <a:r>
              <a:rPr lang="en-GB" sz="2400" dirty="0" err="1">
                <a:solidFill>
                  <a:srgbClr val="002060"/>
                </a:solidFill>
                <a:latin typeface="Century Gothic"/>
                <a:ea typeface="Century Gothic"/>
                <a:cs typeface="Century Gothic"/>
                <a:sym typeface="Century Gothic"/>
              </a:rPr>
              <a:t>aussi</a:t>
            </a:r>
            <a:r>
              <a:rPr lang="en-GB" sz="2400" dirty="0">
                <a:solidFill>
                  <a:srgbClr val="002060"/>
                </a:solidFill>
                <a:latin typeface="Century Gothic"/>
                <a:ea typeface="Century Gothic"/>
                <a:cs typeface="Century Gothic"/>
                <a:sym typeface="Century Gothic"/>
              </a:rPr>
              <a:t> des </a:t>
            </a:r>
            <a:r>
              <a:rPr lang="en-GB" sz="2400" dirty="0" err="1">
                <a:solidFill>
                  <a:srgbClr val="002060"/>
                </a:solidFill>
                <a:latin typeface="Century Gothic"/>
                <a:ea typeface="Century Gothic"/>
                <a:cs typeface="Century Gothic"/>
                <a:sym typeface="Century Gothic"/>
              </a:rPr>
              <a:t>compétitions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mixtes</a:t>
            </a:r>
            <a:r>
              <a:rPr lang="en-GB" sz="2400" dirty="0">
                <a:solidFill>
                  <a:srgbClr val="002060"/>
                </a:solidFill>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7" name="Picture 26" descr="Icon&#10;&#10;Description automatically generated">
            <a:extLst>
              <a:ext uri="{FF2B5EF4-FFF2-40B4-BE49-F238E27FC236}">
                <a16:creationId xmlns:a16="http://schemas.microsoft.com/office/drawing/2014/main" id="{A5EA2C8A-7F91-428E-9B58-50A4A1FB0BF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1309" y="2304123"/>
            <a:ext cx="914400" cy="914400"/>
          </a:xfrm>
          <a:prstGeom prst="rect">
            <a:avLst/>
          </a:prstGeom>
        </p:spPr>
      </p:pic>
      <p:sp>
        <p:nvSpPr>
          <p:cNvPr id="28" name="Title 2">
            <a:extLst>
              <a:ext uri="{FF2B5EF4-FFF2-40B4-BE49-F238E27FC236}">
                <a16:creationId xmlns:a16="http://schemas.microsoft.com/office/drawing/2014/main" id="{E6D616A2-FCA3-4A0E-B493-77FA8C82126F}"/>
              </a:ext>
            </a:extLst>
          </p:cNvPr>
          <p:cNvSpPr txBox="1">
            <a:spLocks/>
          </p:cNvSpPr>
          <p:nvPr/>
        </p:nvSpPr>
        <p:spPr>
          <a:xfrm>
            <a:off x="11294509" y="3176898"/>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Title 13">
            <a:extLst>
              <a:ext uri="{FF2B5EF4-FFF2-40B4-BE49-F238E27FC236}">
                <a16:creationId xmlns:a16="http://schemas.microsoft.com/office/drawing/2014/main" id="{D76B6D6C-F16C-45A4-AD90-B1764A63F1DF}"/>
              </a:ext>
            </a:extLst>
          </p:cNvPr>
          <p:cNvSpPr txBox="1">
            <a:spLocks/>
          </p:cNvSpPr>
          <p:nvPr/>
        </p:nvSpPr>
        <p:spPr>
          <a:xfrm>
            <a:off x="11192210" y="3197799"/>
            <a:ext cx="834994" cy="350672"/>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lire</a:t>
            </a:r>
          </a:p>
        </p:txBody>
      </p:sp>
      <p:sp>
        <p:nvSpPr>
          <p:cNvPr id="3" name="TextBox 2">
            <a:extLst>
              <a:ext uri="{FF2B5EF4-FFF2-40B4-BE49-F238E27FC236}">
                <a16:creationId xmlns:a16="http://schemas.microsoft.com/office/drawing/2014/main" id="{685008E5-30DA-46B3-A95D-DF524EE22914}"/>
              </a:ext>
            </a:extLst>
          </p:cNvPr>
          <p:cNvSpPr txBox="1"/>
          <p:nvPr/>
        </p:nvSpPr>
        <p:spPr>
          <a:xfrm>
            <a:off x="4529915" y="264841"/>
            <a:ext cx="2175822" cy="400110"/>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*surtout - mainly</a:t>
            </a:r>
          </a:p>
        </p:txBody>
      </p:sp>
      <p:sp>
        <p:nvSpPr>
          <p:cNvPr id="15" name="TextBox 14">
            <a:extLst>
              <a:ext uri="{FF2B5EF4-FFF2-40B4-BE49-F238E27FC236}">
                <a16:creationId xmlns:a16="http://schemas.microsoft.com/office/drawing/2014/main" id="{EBCFA45F-AB09-439E-9285-17A46ECEB1E9}"/>
              </a:ext>
            </a:extLst>
          </p:cNvPr>
          <p:cNvSpPr txBox="1"/>
          <p:nvPr/>
        </p:nvSpPr>
        <p:spPr>
          <a:xfrm>
            <a:off x="137418" y="3891830"/>
            <a:ext cx="6555523" cy="1056904"/>
          </a:xfrm>
          <a:prstGeom prst="rect">
            <a:avLst/>
          </a:prstGeom>
          <a:solidFill>
            <a:srgbClr val="FFFFEB"/>
          </a:solidFill>
        </p:spPr>
        <p:txBody>
          <a:bodyPr wrap="square" rtlCol="0">
            <a:spAutoFit/>
          </a:bodyPr>
          <a:lstStyle/>
          <a:p>
            <a:endParaRPr lang="en-GB" dirty="0"/>
          </a:p>
        </p:txBody>
      </p:sp>
      <p:sp>
        <p:nvSpPr>
          <p:cNvPr id="16" name="TextBox 15">
            <a:extLst>
              <a:ext uri="{FF2B5EF4-FFF2-40B4-BE49-F238E27FC236}">
                <a16:creationId xmlns:a16="http://schemas.microsoft.com/office/drawing/2014/main" id="{FCC32AD3-6583-46FE-8F97-FDFCF2DE2879}"/>
              </a:ext>
            </a:extLst>
          </p:cNvPr>
          <p:cNvSpPr txBox="1"/>
          <p:nvPr/>
        </p:nvSpPr>
        <p:spPr>
          <a:xfrm>
            <a:off x="134935" y="4005528"/>
            <a:ext cx="669113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The text is mostly about:</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	countries   |    a sport	   | a competition</a:t>
            </a:r>
          </a:p>
        </p:txBody>
      </p:sp>
      <p:sp>
        <p:nvSpPr>
          <p:cNvPr id="17" name="Rectangle: Rounded Corners 16">
            <a:extLst>
              <a:ext uri="{FF2B5EF4-FFF2-40B4-BE49-F238E27FC236}">
                <a16:creationId xmlns:a16="http://schemas.microsoft.com/office/drawing/2014/main" id="{E6223863-8867-4496-98ED-7BC0C9325CD3}"/>
              </a:ext>
            </a:extLst>
          </p:cNvPr>
          <p:cNvSpPr/>
          <p:nvPr/>
        </p:nvSpPr>
        <p:spPr>
          <a:xfrm>
            <a:off x="2637615" y="4359471"/>
            <a:ext cx="1378573" cy="35394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E7AD128-6F4B-42CD-B8B6-9DDC82BE15D0}"/>
              </a:ext>
            </a:extLst>
          </p:cNvPr>
          <p:cNvSpPr txBox="1"/>
          <p:nvPr/>
        </p:nvSpPr>
        <p:spPr>
          <a:xfrm>
            <a:off x="150214" y="4947805"/>
            <a:ext cx="6555523" cy="707886"/>
          </a:xfrm>
          <a:prstGeom prst="rect">
            <a:avLst/>
          </a:prstGeom>
          <a:solidFill>
            <a:srgbClr val="FFFFEB"/>
          </a:solidFill>
        </p:spPr>
        <p:txBody>
          <a:bodyPr wrap="square" rtlCol="0">
            <a:spAutoFit/>
          </a:bodyPr>
          <a:lstStyle/>
          <a:p>
            <a:r>
              <a:rPr lang="en-GB" sz="2000" dirty="0">
                <a:solidFill>
                  <a:srgbClr val="002060"/>
                </a:solidFill>
                <a:latin typeface="Century Gothic" panose="020B0502020202020204" pitchFamily="34" charset="0"/>
              </a:rPr>
              <a:t>2. In </a:t>
            </a:r>
            <a:r>
              <a:rPr lang="en-GB" sz="2000" u="sng" dirty="0">
                <a:solidFill>
                  <a:srgbClr val="002060"/>
                </a:solidFill>
                <a:latin typeface="Century Gothic" panose="020B0502020202020204" pitchFamily="34" charset="0"/>
              </a:rPr>
              <a:t>France</a:t>
            </a:r>
            <a:r>
              <a:rPr lang="en-GB" sz="2000" dirty="0">
                <a:solidFill>
                  <a:srgbClr val="002060"/>
                </a:solidFill>
                <a:latin typeface="Century Gothic" panose="020B0502020202020204" pitchFamily="34" charset="0"/>
              </a:rPr>
              <a:t> this sport is:</a:t>
            </a:r>
            <a:br>
              <a:rPr lang="en-GB" sz="2000"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not</a:t>
            </a:r>
            <a:r>
              <a:rPr lang="en-GB" sz="2000" dirty="0">
                <a:solidFill>
                  <a:srgbClr val="002060"/>
                </a:solidFill>
                <a:latin typeface="Century Gothic" panose="020B0502020202020204" pitchFamily="34" charset="0"/>
              </a:rPr>
              <a:t> popular   |  </a:t>
            </a:r>
            <a:r>
              <a:rPr lang="en-GB" sz="2000" b="1" dirty="0">
                <a:solidFill>
                  <a:srgbClr val="002060"/>
                </a:solidFill>
                <a:latin typeface="Century Gothic" panose="020B0502020202020204" pitchFamily="34" charset="0"/>
              </a:rPr>
              <a:t>the most </a:t>
            </a:r>
            <a:r>
              <a:rPr lang="en-GB" sz="2000" dirty="0">
                <a:solidFill>
                  <a:srgbClr val="002060"/>
                </a:solidFill>
                <a:latin typeface="Century Gothic" panose="020B0502020202020204" pitchFamily="34" charset="0"/>
              </a:rPr>
              <a:t>popular   |   </a:t>
            </a:r>
            <a:r>
              <a:rPr lang="en-GB" sz="2000" b="1" dirty="0">
                <a:solidFill>
                  <a:srgbClr val="002060"/>
                </a:solidFill>
                <a:latin typeface="Century Gothic" panose="020B0502020202020204" pitchFamily="34" charset="0"/>
              </a:rPr>
              <a:t>very</a:t>
            </a:r>
            <a:r>
              <a:rPr lang="en-GB" sz="2000" dirty="0">
                <a:solidFill>
                  <a:srgbClr val="002060"/>
                </a:solidFill>
                <a:latin typeface="Century Gothic" panose="020B0502020202020204" pitchFamily="34" charset="0"/>
              </a:rPr>
              <a:t> popular</a:t>
            </a:r>
          </a:p>
        </p:txBody>
      </p:sp>
      <p:sp>
        <p:nvSpPr>
          <p:cNvPr id="19" name="Rectangle: Rounded Corners 18">
            <a:extLst>
              <a:ext uri="{FF2B5EF4-FFF2-40B4-BE49-F238E27FC236}">
                <a16:creationId xmlns:a16="http://schemas.microsoft.com/office/drawing/2014/main" id="{312FA40F-C33E-4448-8405-BB6D30AFE8A3}"/>
              </a:ext>
            </a:extLst>
          </p:cNvPr>
          <p:cNvSpPr/>
          <p:nvPr/>
        </p:nvSpPr>
        <p:spPr>
          <a:xfrm>
            <a:off x="4784611" y="5317140"/>
            <a:ext cx="1908330" cy="33855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DEA3D0BA-20A2-4F26-BA65-7DA337A2DC45}"/>
              </a:ext>
            </a:extLst>
          </p:cNvPr>
          <p:cNvSpPr txBox="1"/>
          <p:nvPr/>
        </p:nvSpPr>
        <p:spPr>
          <a:xfrm>
            <a:off x="134935" y="5670154"/>
            <a:ext cx="6555523" cy="707886"/>
          </a:xfrm>
          <a:prstGeom prst="rect">
            <a:avLst/>
          </a:prstGeom>
          <a:solidFill>
            <a:srgbClr val="FFFFEB"/>
          </a:solidFill>
        </p:spPr>
        <p:txBody>
          <a:bodyPr wrap="square" rtlCol="0">
            <a:spAutoFit/>
          </a:bodyPr>
          <a:lstStyle/>
          <a:p>
            <a:r>
              <a:rPr lang="en-GB" sz="2000" dirty="0">
                <a:solidFill>
                  <a:srgbClr val="002060"/>
                </a:solidFill>
                <a:latin typeface="Century Gothic" panose="020B0502020202020204" pitchFamily="34" charset="0"/>
              </a:rPr>
              <a:t>3. </a:t>
            </a:r>
            <a:r>
              <a:rPr lang="en-GB" sz="2000" dirty="0" err="1">
                <a:solidFill>
                  <a:srgbClr val="002060"/>
                </a:solidFill>
                <a:latin typeface="Century Gothic" panose="020B0502020202020204" pitchFamily="34" charset="0"/>
              </a:rPr>
              <a:t>Pétanaue</a:t>
            </a:r>
            <a:r>
              <a:rPr lang="en-GB" sz="2000" dirty="0">
                <a:solidFill>
                  <a:srgbClr val="002060"/>
                </a:solidFill>
                <a:latin typeface="Century Gothic" panose="020B0502020202020204" pitchFamily="34" charset="0"/>
              </a:rPr>
              <a:t> is played:</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in Asia and Europe|  only in Europe|  only in France</a:t>
            </a:r>
          </a:p>
        </p:txBody>
      </p:sp>
      <p:sp>
        <p:nvSpPr>
          <p:cNvPr id="33" name="Rectangle: Rounded Corners 32">
            <a:extLst>
              <a:ext uri="{FF2B5EF4-FFF2-40B4-BE49-F238E27FC236}">
                <a16:creationId xmlns:a16="http://schemas.microsoft.com/office/drawing/2014/main" id="{4F578CA0-F248-40D9-8FAE-8BDA9210545C}"/>
              </a:ext>
            </a:extLst>
          </p:cNvPr>
          <p:cNvSpPr/>
          <p:nvPr/>
        </p:nvSpPr>
        <p:spPr>
          <a:xfrm>
            <a:off x="150213" y="6008709"/>
            <a:ext cx="2487401" cy="368402"/>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1F46C313-AD02-4F46-B74B-AAE3D5651CC1}"/>
              </a:ext>
            </a:extLst>
          </p:cNvPr>
          <p:cNvSpPr txBox="1"/>
          <p:nvPr/>
        </p:nvSpPr>
        <p:spPr>
          <a:xfrm>
            <a:off x="59552" y="3933535"/>
            <a:ext cx="6555523" cy="1015663"/>
          </a:xfrm>
          <a:prstGeom prst="rect">
            <a:avLst/>
          </a:prstGeom>
          <a:solidFill>
            <a:srgbClr val="FFFFEB"/>
          </a:solidFill>
        </p:spPr>
        <p:txBody>
          <a:bodyPr wrap="square" rtlCol="0">
            <a:spAutoFit/>
          </a:bodyPr>
          <a:lstStyle/>
          <a:p>
            <a:pPr algn="ctr"/>
            <a:r>
              <a:rPr lang="en-GB" sz="2000" dirty="0">
                <a:solidFill>
                  <a:srgbClr val="002060"/>
                </a:solidFill>
                <a:latin typeface="Century Gothic" panose="020B0502020202020204" pitchFamily="34" charset="0"/>
              </a:rPr>
              <a:t>4. This sport is played by:</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males only| males &amp; females together|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males &amp; females separately</a:t>
            </a:r>
          </a:p>
        </p:txBody>
      </p:sp>
      <p:sp>
        <p:nvSpPr>
          <p:cNvPr id="35" name="Rectangle: Rounded Corners 34">
            <a:extLst>
              <a:ext uri="{FF2B5EF4-FFF2-40B4-BE49-F238E27FC236}">
                <a16:creationId xmlns:a16="http://schemas.microsoft.com/office/drawing/2014/main" id="{A35937C5-F1F3-46FE-AFEB-C754C72382A3}"/>
              </a:ext>
            </a:extLst>
          </p:cNvPr>
          <p:cNvSpPr/>
          <p:nvPr/>
        </p:nvSpPr>
        <p:spPr>
          <a:xfrm>
            <a:off x="2380891" y="4317390"/>
            <a:ext cx="3266874" cy="26200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58D82CF3-3C43-4071-9EF9-3C39D4BC82E3}"/>
              </a:ext>
            </a:extLst>
          </p:cNvPr>
          <p:cNvCxnSpPr>
            <a:cxnSpLocks/>
          </p:cNvCxnSpPr>
          <p:nvPr/>
        </p:nvCxnSpPr>
        <p:spPr>
          <a:xfrm flipH="1" flipV="1">
            <a:off x="10542494" y="4947805"/>
            <a:ext cx="782361" cy="52858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00B0821-D727-4EDD-883D-96BBC6D93912}"/>
              </a:ext>
            </a:extLst>
          </p:cNvPr>
          <p:cNvSpPr txBox="1"/>
          <p:nvPr/>
        </p:nvSpPr>
        <p:spPr>
          <a:xfrm>
            <a:off x="10399059" y="5619281"/>
            <a:ext cx="1543450" cy="400110"/>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boule</a:t>
            </a:r>
          </a:p>
        </p:txBody>
      </p:sp>
      <p:sp>
        <p:nvSpPr>
          <p:cNvPr id="8" name="Rectangle: Rounded Corners 7">
            <a:extLst>
              <a:ext uri="{FF2B5EF4-FFF2-40B4-BE49-F238E27FC236}">
                <a16:creationId xmlns:a16="http://schemas.microsoft.com/office/drawing/2014/main" id="{4C2E3D42-029E-4B03-8F64-9C19DDABE851}"/>
              </a:ext>
            </a:extLst>
          </p:cNvPr>
          <p:cNvSpPr/>
          <p:nvPr/>
        </p:nvSpPr>
        <p:spPr>
          <a:xfrm>
            <a:off x="187997" y="1255059"/>
            <a:ext cx="1336003" cy="366973"/>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4DA5CB95-19F7-45C0-B3F4-0334704286C0}"/>
              </a:ext>
            </a:extLst>
          </p:cNvPr>
          <p:cNvSpPr/>
          <p:nvPr/>
        </p:nvSpPr>
        <p:spPr>
          <a:xfrm>
            <a:off x="5113610" y="1242949"/>
            <a:ext cx="1501465" cy="397012"/>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6A2EED47-F61D-4CA0-8316-A07DDBEDFC95}"/>
              </a:ext>
            </a:extLst>
          </p:cNvPr>
          <p:cNvSpPr/>
          <p:nvPr/>
        </p:nvSpPr>
        <p:spPr>
          <a:xfrm>
            <a:off x="4523206" y="1945812"/>
            <a:ext cx="1336003" cy="366973"/>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337F34A9-9020-48E5-BECC-132BA4CA13AE}"/>
              </a:ext>
            </a:extLst>
          </p:cNvPr>
          <p:cNvSpPr/>
          <p:nvPr/>
        </p:nvSpPr>
        <p:spPr>
          <a:xfrm>
            <a:off x="153762" y="2985869"/>
            <a:ext cx="1172174" cy="443131"/>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2BE12406-FD9D-41FE-A4B0-C84BC530D38F}"/>
              </a:ext>
            </a:extLst>
          </p:cNvPr>
          <p:cNvSpPr/>
          <p:nvPr/>
        </p:nvSpPr>
        <p:spPr>
          <a:xfrm>
            <a:off x="2655543" y="2967089"/>
            <a:ext cx="1360645" cy="402635"/>
          </a:xfrm>
          <a:prstGeom prst="roundRect">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C8E0820-31AF-4AC5-A6F8-8DE13C157C44}"/>
              </a:ext>
            </a:extLst>
          </p:cNvPr>
          <p:cNvSpPr txBox="1"/>
          <p:nvPr/>
        </p:nvSpPr>
        <p:spPr>
          <a:xfrm>
            <a:off x="9371543" y="377689"/>
            <a:ext cx="148213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eleventh</a:t>
            </a:r>
          </a:p>
        </p:txBody>
      </p:sp>
      <p:sp>
        <p:nvSpPr>
          <p:cNvPr id="42" name="TextBox 41">
            <a:extLst>
              <a:ext uri="{FF2B5EF4-FFF2-40B4-BE49-F238E27FC236}">
                <a16:creationId xmlns:a16="http://schemas.microsoft.com/office/drawing/2014/main" id="{2328EFA5-AEA1-4DAB-B7D9-A751214F9FBA}"/>
              </a:ext>
            </a:extLst>
          </p:cNvPr>
          <p:cNvSpPr txBox="1"/>
          <p:nvPr/>
        </p:nvSpPr>
        <p:spPr>
          <a:xfrm>
            <a:off x="9397756" y="909541"/>
            <a:ext cx="148213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popular</a:t>
            </a:r>
          </a:p>
        </p:txBody>
      </p:sp>
      <p:sp>
        <p:nvSpPr>
          <p:cNvPr id="43" name="TextBox 42">
            <a:extLst>
              <a:ext uri="{FF2B5EF4-FFF2-40B4-BE49-F238E27FC236}">
                <a16:creationId xmlns:a16="http://schemas.microsoft.com/office/drawing/2014/main" id="{1CD6C49B-E143-4822-BC86-ECBF46E363D6}"/>
              </a:ext>
            </a:extLst>
          </p:cNvPr>
          <p:cNvSpPr txBox="1"/>
          <p:nvPr/>
        </p:nvSpPr>
        <p:spPr>
          <a:xfrm>
            <a:off x="9397756" y="1426305"/>
            <a:ext cx="148213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China</a:t>
            </a:r>
          </a:p>
        </p:txBody>
      </p:sp>
      <p:sp>
        <p:nvSpPr>
          <p:cNvPr id="44" name="TextBox 43">
            <a:extLst>
              <a:ext uri="{FF2B5EF4-FFF2-40B4-BE49-F238E27FC236}">
                <a16:creationId xmlns:a16="http://schemas.microsoft.com/office/drawing/2014/main" id="{E18D6652-4439-4DF3-AB19-18FFB8074725}"/>
              </a:ext>
            </a:extLst>
          </p:cNvPr>
          <p:cNvSpPr txBox="1"/>
          <p:nvPr/>
        </p:nvSpPr>
        <p:spPr>
          <a:xfrm>
            <a:off x="9397756" y="1977793"/>
            <a:ext cx="148213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players</a:t>
            </a:r>
          </a:p>
        </p:txBody>
      </p:sp>
      <p:sp>
        <p:nvSpPr>
          <p:cNvPr id="45" name="TextBox 44">
            <a:extLst>
              <a:ext uri="{FF2B5EF4-FFF2-40B4-BE49-F238E27FC236}">
                <a16:creationId xmlns:a16="http://schemas.microsoft.com/office/drawing/2014/main" id="{34C87983-9C26-4204-BCA5-4A9E6F4B3585}"/>
              </a:ext>
            </a:extLst>
          </p:cNvPr>
          <p:cNvSpPr txBox="1"/>
          <p:nvPr/>
        </p:nvSpPr>
        <p:spPr>
          <a:xfrm>
            <a:off x="9413969" y="2536307"/>
            <a:ext cx="1482130" cy="461665"/>
          </a:xfrm>
          <a:prstGeom prst="rect">
            <a:avLst/>
          </a:prstGeom>
          <a:solidFill>
            <a:schemeClr val="bg1"/>
          </a:solidFill>
        </p:spPr>
        <p:txBody>
          <a:bodyPr wrap="square" rtlCol="0">
            <a:spAutoFit/>
          </a:bodyPr>
          <a:lstStyle/>
          <a:p>
            <a:pPr algn="ctr"/>
            <a:r>
              <a:rPr lang="en-GB" sz="2400" dirty="0">
                <a:solidFill>
                  <a:srgbClr val="002060"/>
                </a:solidFill>
                <a:latin typeface="Century Gothic" panose="020B0502020202020204" pitchFamily="34" charset="0"/>
              </a:rPr>
              <a:t>men</a:t>
            </a:r>
          </a:p>
        </p:txBody>
      </p:sp>
    </p:spTree>
    <p:extLst>
      <p:ext uri="{BB962C8B-B14F-4D97-AF65-F5344CB8AC3E}">
        <p14:creationId xmlns:p14="http://schemas.microsoft.com/office/powerpoint/2010/main" val="150331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32"/>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3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p:bldP spid="16" grpId="1"/>
      <p:bldP spid="17" grpId="0" animBg="1"/>
      <p:bldP spid="17" grpId="1" animBg="1"/>
      <p:bldP spid="18" grpId="0" animBg="1"/>
      <p:bldP spid="18" grpId="1" animBg="1"/>
      <p:bldP spid="19" grpId="0" animBg="1"/>
      <p:bldP spid="19" grpId="1" animBg="1"/>
      <p:bldP spid="32" grpId="0" animBg="1"/>
      <p:bldP spid="32" grpId="1" animBg="1"/>
      <p:bldP spid="33" grpId="0" animBg="1"/>
      <p:bldP spid="33" grpId="1" animBg="1"/>
      <p:bldP spid="34" grpId="0" animBg="1"/>
      <p:bldP spid="34" grpId="1" animBg="1"/>
      <p:bldP spid="35" grpId="0" animBg="1"/>
      <p:bldP spid="35" grpId="1" animBg="1"/>
      <p:bldP spid="8" grpId="0" animBg="1"/>
      <p:bldP spid="37" grpId="0" animBg="1"/>
      <p:bldP spid="38" grpId="0" animBg="1"/>
      <p:bldP spid="40" grpId="0" animBg="1"/>
      <p:bldP spid="41" grpId="0" animBg="1"/>
      <p:bldP spid="9"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extLst>
              <p:ext uri="{D42A27DB-BD31-4B8C-83A1-F6EECF244321}">
                <p14:modId xmlns:p14="http://schemas.microsoft.com/office/powerpoint/2010/main" val="3520219943"/>
              </p:ext>
            </p:extLst>
          </p:nvPr>
        </p:nvGraphicFramePr>
        <p:xfrm>
          <a:off x="460025" y="1572268"/>
          <a:ext cx="9296832" cy="4869431"/>
        </p:xfrm>
        <a:graphic>
          <a:graphicData uri="http://schemas.openxmlformats.org/drawingml/2006/table">
            <a:tbl>
              <a:tblPr firstRow="1" bandRow="1">
                <a:tableStyleId>{5940675A-B579-460E-94D1-54222C63F5DA}</a:tableStyleId>
              </a:tblPr>
              <a:tblGrid>
                <a:gridCol w="803910">
                  <a:extLst>
                    <a:ext uri="{9D8B030D-6E8A-4147-A177-3AD203B41FA5}">
                      <a16:colId xmlns:a16="http://schemas.microsoft.com/office/drawing/2014/main" val="1264770506"/>
                    </a:ext>
                  </a:extLst>
                </a:gridCol>
                <a:gridCol w="1527391">
                  <a:extLst>
                    <a:ext uri="{9D8B030D-6E8A-4147-A177-3AD203B41FA5}">
                      <a16:colId xmlns:a16="http://schemas.microsoft.com/office/drawing/2014/main" val="2692967244"/>
                    </a:ext>
                  </a:extLst>
                </a:gridCol>
                <a:gridCol w="1620253">
                  <a:extLst>
                    <a:ext uri="{9D8B030D-6E8A-4147-A177-3AD203B41FA5}">
                      <a16:colId xmlns:a16="http://schemas.microsoft.com/office/drawing/2014/main" val="605799539"/>
                    </a:ext>
                  </a:extLst>
                </a:gridCol>
                <a:gridCol w="5345278">
                  <a:extLst>
                    <a:ext uri="{9D8B030D-6E8A-4147-A177-3AD203B41FA5}">
                      <a16:colId xmlns:a16="http://schemas.microsoft.com/office/drawing/2014/main" val="1148658663"/>
                    </a:ext>
                  </a:extLst>
                </a:gridCol>
              </a:tblGrid>
              <a:tr h="606991">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like(s)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play(s)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84172311"/>
                  </a:ext>
                </a:extLst>
              </a:tr>
              <a:tr h="606991">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522207">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522207">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522207">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522207">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522207">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r h="522207">
                <a:tc>
                  <a:txBody>
                    <a:bodyPr/>
                    <a:lstStyle/>
                    <a:p>
                      <a:pPr algn="ctr"/>
                      <a:r>
                        <a:rPr lang="en-GB" sz="2000" b="1" dirty="0">
                          <a:solidFill>
                            <a:srgbClr val="002060"/>
                          </a:solidFill>
                          <a:latin typeface="Century Gothic" panose="020B0502020202020204" pitchFamily="34" charset="0"/>
                        </a:rPr>
                        <a:t>7</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618807335"/>
                  </a:ext>
                </a:extLst>
              </a:tr>
              <a:tr h="522207">
                <a:tc>
                  <a:txBody>
                    <a:bodyPr/>
                    <a:lstStyle/>
                    <a:p>
                      <a:pPr algn="ctr"/>
                      <a:r>
                        <a:rPr lang="en-GB" sz="2000" b="1" dirty="0">
                          <a:solidFill>
                            <a:srgbClr val="002060"/>
                          </a:solidFill>
                          <a:latin typeface="Century Gothic" panose="020B0502020202020204" pitchFamily="34" charset="0"/>
                        </a:rPr>
                        <a:t>8</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02737491"/>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29335"/>
            <a:ext cx="914400" cy="914400"/>
          </a:xfrm>
          <a:prstGeom prst="rect">
            <a:avLst/>
          </a:prstGeom>
        </p:spPr>
      </p:pic>
      <p:sp>
        <p:nvSpPr>
          <p:cNvPr id="28" name="Google Shape;108;p3">
            <a:hlinkClick r:id="" action="ppaction://noaction">
              <a:snd r:embed="rId6" name="5_i.wav"/>
            </a:hlinkClick>
            <a:extLst>
              <a:ext uri="{FF2B5EF4-FFF2-40B4-BE49-F238E27FC236}">
                <a16:creationId xmlns:a16="http://schemas.microsoft.com/office/drawing/2014/main" id="{8A172C33-597D-45A1-8713-22EC248A9CBC}"/>
              </a:ext>
            </a:extLst>
          </p:cNvPr>
          <p:cNvSpPr txBox="1"/>
          <p:nvPr/>
        </p:nvSpPr>
        <p:spPr>
          <a:xfrm>
            <a:off x="1001321" y="129832"/>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Is Adèle talking about liking or playing?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7" name="5.1.wav"/>
            </a:hlinkClick>
            <a:extLst>
              <a:ext uri="{FF2B5EF4-FFF2-40B4-BE49-F238E27FC236}">
                <a16:creationId xmlns:a16="http://schemas.microsoft.com/office/drawing/2014/main" id="{B5DAEBB0-64B5-478E-B786-6F10B6DE0C33}"/>
              </a:ext>
            </a:extLst>
          </p:cNvPr>
          <p:cNvSpPr/>
          <p:nvPr/>
        </p:nvSpPr>
        <p:spPr>
          <a:xfrm>
            <a:off x="633489" y="224074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8" name="5.2.wav"/>
            </a:hlinkClick>
            <a:extLst>
              <a:ext uri="{FF2B5EF4-FFF2-40B4-BE49-F238E27FC236}">
                <a16:creationId xmlns:a16="http://schemas.microsoft.com/office/drawing/2014/main" id="{EC88ABF6-9C78-477A-B4F4-F55DABC44DAC}"/>
              </a:ext>
            </a:extLst>
          </p:cNvPr>
          <p:cNvSpPr/>
          <p:nvPr/>
        </p:nvSpPr>
        <p:spPr>
          <a:xfrm>
            <a:off x="633489" y="2799791"/>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9" name="5.3.wav"/>
            </a:hlinkClick>
            <a:extLst>
              <a:ext uri="{FF2B5EF4-FFF2-40B4-BE49-F238E27FC236}">
                <a16:creationId xmlns:a16="http://schemas.microsoft.com/office/drawing/2014/main" id="{9D13DB54-7E2E-4862-A969-D31110DCD956}"/>
              </a:ext>
            </a:extLst>
          </p:cNvPr>
          <p:cNvSpPr/>
          <p:nvPr/>
        </p:nvSpPr>
        <p:spPr>
          <a:xfrm>
            <a:off x="633489" y="335994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0" name="5.4.wav"/>
            </a:hlinkClick>
            <a:extLst>
              <a:ext uri="{FF2B5EF4-FFF2-40B4-BE49-F238E27FC236}">
                <a16:creationId xmlns:a16="http://schemas.microsoft.com/office/drawing/2014/main" id="{41E14685-A06B-469E-9013-0F6A34980F09}"/>
              </a:ext>
            </a:extLst>
          </p:cNvPr>
          <p:cNvSpPr/>
          <p:nvPr/>
        </p:nvSpPr>
        <p:spPr>
          <a:xfrm>
            <a:off x="621211" y="388784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11" name="5.5.wav"/>
            </a:hlinkClick>
            <a:extLst>
              <a:ext uri="{FF2B5EF4-FFF2-40B4-BE49-F238E27FC236}">
                <a16:creationId xmlns:a16="http://schemas.microsoft.com/office/drawing/2014/main" id="{BBC9D6AA-C499-4994-9511-45F0F460A3C2}"/>
              </a:ext>
            </a:extLst>
          </p:cNvPr>
          <p:cNvSpPr/>
          <p:nvPr/>
        </p:nvSpPr>
        <p:spPr>
          <a:xfrm>
            <a:off x="633489" y="438639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2" name="5.6.wav"/>
            </a:hlinkClick>
            <a:extLst>
              <a:ext uri="{FF2B5EF4-FFF2-40B4-BE49-F238E27FC236}">
                <a16:creationId xmlns:a16="http://schemas.microsoft.com/office/drawing/2014/main" id="{4F08F8EF-CC1F-46C2-AF9C-834B76A83EF1}"/>
              </a:ext>
            </a:extLst>
          </p:cNvPr>
          <p:cNvSpPr/>
          <p:nvPr/>
        </p:nvSpPr>
        <p:spPr>
          <a:xfrm>
            <a:off x="621211" y="4914283"/>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21" name="TextBox 20">
            <a:extLst>
              <a:ext uri="{FF2B5EF4-FFF2-40B4-BE49-F238E27FC236}">
                <a16:creationId xmlns:a16="http://schemas.microsoft.com/office/drawing/2014/main" id="{9800540E-B8FB-4412-BE86-586095EEAD87}"/>
              </a:ext>
            </a:extLst>
          </p:cNvPr>
          <p:cNvSpPr txBox="1"/>
          <p:nvPr/>
        </p:nvSpPr>
        <p:spPr>
          <a:xfrm>
            <a:off x="4483960" y="228887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Pierre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likes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2873939" y="723248"/>
            <a:ext cx="7287994"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a:t>
            </a:r>
            <a:r>
              <a:rPr lang="en-GB" sz="2000" dirty="0">
                <a:solidFill>
                  <a:srgbClr val="002060"/>
                </a:solidFill>
                <a:latin typeface="Century Gothic" panose="020F0302020204030204"/>
              </a:rPr>
              <a:t>The verb is missing.  Listen to what follows to work out if the meaning is liking or playing.</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0" name="Rectangle 39">
            <a:hlinkClick r:id="" action="ppaction://noaction">
              <a:snd r:embed="rId13" name="5.7.wav"/>
            </a:hlinkClick>
            <a:extLst>
              <a:ext uri="{FF2B5EF4-FFF2-40B4-BE49-F238E27FC236}">
                <a16:creationId xmlns:a16="http://schemas.microsoft.com/office/drawing/2014/main" id="{3BBDC162-4E37-449C-BFD8-773B179AD5F8}"/>
              </a:ext>
            </a:extLst>
          </p:cNvPr>
          <p:cNvSpPr/>
          <p:nvPr/>
        </p:nvSpPr>
        <p:spPr>
          <a:xfrm>
            <a:off x="633489" y="54181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4" name="5.8.wav"/>
            </a:hlinkClick>
            <a:extLst>
              <a:ext uri="{FF2B5EF4-FFF2-40B4-BE49-F238E27FC236}">
                <a16:creationId xmlns:a16="http://schemas.microsoft.com/office/drawing/2014/main" id="{3F6C0CD6-0DC7-4429-9BC9-CE855AFD580D}"/>
              </a:ext>
            </a:extLst>
          </p:cNvPr>
          <p:cNvSpPr/>
          <p:nvPr/>
        </p:nvSpPr>
        <p:spPr>
          <a:xfrm>
            <a:off x="633489" y="595441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45" name="TextBox 44">
            <a:extLst>
              <a:ext uri="{FF2B5EF4-FFF2-40B4-BE49-F238E27FC236}">
                <a16:creationId xmlns:a16="http://schemas.microsoft.com/office/drawing/2014/main" id="{6E5B1E52-BCE5-41AD-A348-26D66A36B6B8}"/>
              </a:ext>
            </a:extLst>
          </p:cNvPr>
          <p:cNvSpPr txBox="1"/>
          <p:nvPr/>
        </p:nvSpPr>
        <p:spPr>
          <a:xfrm>
            <a:off x="4500002" y="282246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Mum likes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pétanque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94E9D7AE-2A23-477A-865E-19827632A037}"/>
              </a:ext>
            </a:extLst>
          </p:cNvPr>
          <p:cNvSpPr txBox="1"/>
          <p:nvPr/>
        </p:nvSpPr>
        <p:spPr>
          <a:xfrm>
            <a:off x="4475854" y="333917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Dad also plays football.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D5E70E14-25F0-4DCB-A33F-B22C4D9E7375}"/>
              </a:ext>
            </a:extLst>
          </p:cNvPr>
          <p:cNvSpPr txBox="1"/>
          <p:nvPr/>
        </p:nvSpPr>
        <p:spPr>
          <a:xfrm>
            <a:off x="4475854" y="388784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play volleyball.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A0905F94-DF20-45C7-BA65-36E671D1A258}"/>
              </a:ext>
            </a:extLst>
          </p:cNvPr>
          <p:cNvSpPr txBox="1"/>
          <p:nvPr/>
        </p:nvSpPr>
        <p:spPr>
          <a:xfrm>
            <a:off x="4491896" y="442143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likes hockey.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D8D55668-C7BD-4925-AFED-A0AC6DC6D6D8}"/>
              </a:ext>
            </a:extLst>
          </p:cNvPr>
          <p:cNvSpPr txBox="1"/>
          <p:nvPr/>
        </p:nvSpPr>
        <p:spPr>
          <a:xfrm>
            <a:off x="4467748" y="4938147"/>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 also plays tennis with 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79E2542D-B034-4348-B507-6A4B5BCF2CB8}"/>
              </a:ext>
            </a:extLst>
          </p:cNvPr>
          <p:cNvSpPr txBox="1"/>
          <p:nvPr/>
        </p:nvSpPr>
        <p:spPr>
          <a:xfrm>
            <a:off x="4475854" y="544273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Pierre plays basketball at school.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30ECB330-9707-437B-AF9D-2DD0E8C71F69}"/>
              </a:ext>
            </a:extLst>
          </p:cNvPr>
          <p:cNvSpPr txBox="1"/>
          <p:nvPr/>
        </p:nvSpPr>
        <p:spPr>
          <a:xfrm>
            <a:off x="4491896" y="597632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Yves likes handball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9402" y="2240744"/>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3359" y="2804916"/>
            <a:ext cx="409801" cy="426875"/>
          </a:xfrm>
          <a:prstGeom prst="rect">
            <a:avLst/>
          </a:prstGeom>
        </p:spPr>
      </p:pic>
      <p:pic>
        <p:nvPicPr>
          <p:cNvPr id="55" name="Picture 54">
            <a:extLst>
              <a:ext uri="{FF2B5EF4-FFF2-40B4-BE49-F238E27FC236}">
                <a16:creationId xmlns:a16="http://schemas.microsoft.com/office/drawing/2014/main" id="{B7CF37D9-DBE6-4976-AA80-AD4F745BC0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28789" y="3339177"/>
            <a:ext cx="409801" cy="426875"/>
          </a:xfrm>
          <a:prstGeom prst="rect">
            <a:avLst/>
          </a:prstGeom>
        </p:spPr>
      </p:pic>
      <p:pic>
        <p:nvPicPr>
          <p:cNvPr id="56" name="Picture 55">
            <a:extLst>
              <a:ext uri="{FF2B5EF4-FFF2-40B4-BE49-F238E27FC236}">
                <a16:creationId xmlns:a16="http://schemas.microsoft.com/office/drawing/2014/main" id="{A9A31AC9-5CE6-4379-A618-5697F478AD3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5052" y="3877971"/>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29402" y="4376742"/>
            <a:ext cx="409801" cy="426875"/>
          </a:xfrm>
          <a:prstGeom prst="rect">
            <a:avLst/>
          </a:prstGeom>
        </p:spPr>
      </p:pic>
      <p:pic>
        <p:nvPicPr>
          <p:cNvPr id="58" name="Picture 57">
            <a:extLst>
              <a:ext uri="{FF2B5EF4-FFF2-40B4-BE49-F238E27FC236}">
                <a16:creationId xmlns:a16="http://schemas.microsoft.com/office/drawing/2014/main" id="{BFA24863-6B54-4291-888F-146EF8D4B3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28789" y="4914283"/>
            <a:ext cx="409801" cy="426875"/>
          </a:xfrm>
          <a:prstGeom prst="rect">
            <a:avLst/>
          </a:prstGeom>
        </p:spPr>
      </p:pic>
      <p:pic>
        <p:nvPicPr>
          <p:cNvPr id="59" name="Picture 58">
            <a:extLst>
              <a:ext uri="{FF2B5EF4-FFF2-40B4-BE49-F238E27FC236}">
                <a16:creationId xmlns:a16="http://schemas.microsoft.com/office/drawing/2014/main" id="{7FC32CEB-DE72-4012-9D84-FF7E02C671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2574" y="5442734"/>
            <a:ext cx="409801" cy="426875"/>
          </a:xfrm>
          <a:prstGeom prst="rect">
            <a:avLst/>
          </a:prstGeom>
        </p:spPr>
      </p:pic>
      <p:pic>
        <p:nvPicPr>
          <p:cNvPr id="60" name="Picture 59">
            <a:extLst>
              <a:ext uri="{FF2B5EF4-FFF2-40B4-BE49-F238E27FC236}">
                <a16:creationId xmlns:a16="http://schemas.microsoft.com/office/drawing/2014/main" id="{CF43C6F2-B2DE-4A10-A1F0-CDAB1F80A3D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65786" y="5976324"/>
            <a:ext cx="409801" cy="426875"/>
          </a:xfrm>
          <a:prstGeom prst="rect">
            <a:avLst/>
          </a:prstGeom>
        </p:spPr>
      </p:pic>
      <p:sp>
        <p:nvSpPr>
          <p:cNvPr id="33" name="Rectangle 32">
            <a:hlinkClick r:id="" action="ppaction://noaction">
              <a:snd r:embed="rId16" name="5.1full.wav"/>
            </a:hlinkClick>
            <a:extLst>
              <a:ext uri="{FF2B5EF4-FFF2-40B4-BE49-F238E27FC236}">
                <a16:creationId xmlns:a16="http://schemas.microsoft.com/office/drawing/2014/main" id="{8C08FBC1-8C20-4590-BF66-F3DFEBDD0106}"/>
              </a:ext>
            </a:extLst>
          </p:cNvPr>
          <p:cNvSpPr/>
          <p:nvPr/>
        </p:nvSpPr>
        <p:spPr>
          <a:xfrm>
            <a:off x="9866358" y="2240744"/>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1</a:t>
            </a:r>
          </a:p>
        </p:txBody>
      </p:sp>
      <p:sp>
        <p:nvSpPr>
          <p:cNvPr id="34" name="Rectangle 33">
            <a:hlinkClick r:id="" action="ppaction://noaction">
              <a:snd r:embed="rId17" name="5.2full.wav"/>
            </a:hlinkClick>
            <a:extLst>
              <a:ext uri="{FF2B5EF4-FFF2-40B4-BE49-F238E27FC236}">
                <a16:creationId xmlns:a16="http://schemas.microsoft.com/office/drawing/2014/main" id="{FB86C79B-3C49-43AE-90E2-308BB052A092}"/>
              </a:ext>
            </a:extLst>
          </p:cNvPr>
          <p:cNvSpPr/>
          <p:nvPr/>
        </p:nvSpPr>
        <p:spPr>
          <a:xfrm>
            <a:off x="9866358" y="2799791"/>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2</a:t>
            </a:r>
          </a:p>
        </p:txBody>
      </p:sp>
      <p:sp>
        <p:nvSpPr>
          <p:cNvPr id="35" name="Rectangle 34">
            <a:hlinkClick r:id="" action="ppaction://noaction">
              <a:snd r:embed="rId18" name="5.3full.wav"/>
            </a:hlinkClick>
            <a:extLst>
              <a:ext uri="{FF2B5EF4-FFF2-40B4-BE49-F238E27FC236}">
                <a16:creationId xmlns:a16="http://schemas.microsoft.com/office/drawing/2014/main" id="{FD9976F4-947F-4225-8789-00C2C5EE6A08}"/>
              </a:ext>
            </a:extLst>
          </p:cNvPr>
          <p:cNvSpPr/>
          <p:nvPr/>
        </p:nvSpPr>
        <p:spPr>
          <a:xfrm>
            <a:off x="9866358" y="335994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3</a:t>
            </a:r>
          </a:p>
        </p:txBody>
      </p:sp>
      <p:sp>
        <p:nvSpPr>
          <p:cNvPr id="36" name="Rectangle 35">
            <a:hlinkClick r:id="" action="ppaction://noaction">
              <a:snd r:embed="rId19" name="5.4full.wav"/>
            </a:hlinkClick>
            <a:extLst>
              <a:ext uri="{FF2B5EF4-FFF2-40B4-BE49-F238E27FC236}">
                <a16:creationId xmlns:a16="http://schemas.microsoft.com/office/drawing/2014/main" id="{2C9105ED-34A8-44CA-92E3-47FEDBCECCA2}"/>
              </a:ext>
            </a:extLst>
          </p:cNvPr>
          <p:cNvSpPr/>
          <p:nvPr/>
        </p:nvSpPr>
        <p:spPr>
          <a:xfrm>
            <a:off x="9854080" y="3887840"/>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4</a:t>
            </a:r>
          </a:p>
        </p:txBody>
      </p:sp>
      <p:sp>
        <p:nvSpPr>
          <p:cNvPr id="38" name="Rectangle 37">
            <a:hlinkClick r:id="" action="ppaction://noaction">
              <a:snd r:embed="rId20" name="5.5full.wav"/>
            </a:hlinkClick>
            <a:extLst>
              <a:ext uri="{FF2B5EF4-FFF2-40B4-BE49-F238E27FC236}">
                <a16:creationId xmlns:a16="http://schemas.microsoft.com/office/drawing/2014/main" id="{03C75110-B24E-4C4C-8D1D-AC1E64DD289D}"/>
              </a:ext>
            </a:extLst>
          </p:cNvPr>
          <p:cNvSpPr/>
          <p:nvPr/>
        </p:nvSpPr>
        <p:spPr>
          <a:xfrm>
            <a:off x="9866358" y="4386390"/>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5</a:t>
            </a:r>
          </a:p>
        </p:txBody>
      </p:sp>
      <p:sp>
        <p:nvSpPr>
          <p:cNvPr id="39" name="Rectangle 38">
            <a:hlinkClick r:id="" action="ppaction://noaction">
              <a:snd r:embed="rId21" name="5.6full.wav"/>
            </a:hlinkClick>
            <a:extLst>
              <a:ext uri="{FF2B5EF4-FFF2-40B4-BE49-F238E27FC236}">
                <a16:creationId xmlns:a16="http://schemas.microsoft.com/office/drawing/2014/main" id="{4F9B040A-4D4F-4C17-921C-4EAE7F717E37}"/>
              </a:ext>
            </a:extLst>
          </p:cNvPr>
          <p:cNvSpPr/>
          <p:nvPr/>
        </p:nvSpPr>
        <p:spPr>
          <a:xfrm>
            <a:off x="9871014" y="4914283"/>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6</a:t>
            </a:r>
          </a:p>
        </p:txBody>
      </p:sp>
      <p:sp>
        <p:nvSpPr>
          <p:cNvPr id="42" name="Rectangle 41">
            <a:hlinkClick r:id="" action="ppaction://noaction">
              <a:snd r:embed="rId22" name="5.7full.wav"/>
            </a:hlinkClick>
            <a:extLst>
              <a:ext uri="{FF2B5EF4-FFF2-40B4-BE49-F238E27FC236}">
                <a16:creationId xmlns:a16="http://schemas.microsoft.com/office/drawing/2014/main" id="{3549D587-0B02-4087-8EA4-341FF4547E44}"/>
              </a:ext>
            </a:extLst>
          </p:cNvPr>
          <p:cNvSpPr/>
          <p:nvPr/>
        </p:nvSpPr>
        <p:spPr>
          <a:xfrm>
            <a:off x="9866358" y="541811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7</a:t>
            </a:r>
          </a:p>
        </p:txBody>
      </p:sp>
      <p:sp>
        <p:nvSpPr>
          <p:cNvPr id="43" name="Rectangle 42">
            <a:hlinkClick r:id="" action="ppaction://noaction">
              <a:snd r:embed="rId23" name="5.8full.wav"/>
            </a:hlinkClick>
            <a:extLst>
              <a:ext uri="{FF2B5EF4-FFF2-40B4-BE49-F238E27FC236}">
                <a16:creationId xmlns:a16="http://schemas.microsoft.com/office/drawing/2014/main" id="{E3436FF3-0973-4284-91CF-DB0E2DC6BCA9}"/>
              </a:ext>
            </a:extLst>
          </p:cNvPr>
          <p:cNvSpPr/>
          <p:nvPr/>
        </p:nvSpPr>
        <p:spPr>
          <a:xfrm>
            <a:off x="9866358" y="595441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8</a:t>
            </a:r>
          </a:p>
        </p:txBody>
      </p:sp>
    </p:spTree>
    <p:extLst>
      <p:ext uri="{BB962C8B-B14F-4D97-AF65-F5344CB8AC3E}">
        <p14:creationId xmlns:p14="http://schemas.microsoft.com/office/powerpoint/2010/main" val="165010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5" grpId="0"/>
      <p:bldP spid="46" grpId="0"/>
      <p:bldP spid="47" grpId="0"/>
      <p:bldP spid="48" grpId="0"/>
      <p:bldP spid="49" grpId="0"/>
      <p:bldP spid="50" grpId="0"/>
      <p:bldP spid="51" grpId="0"/>
      <p:bldP spid="33" grpId="0" animBg="1"/>
      <p:bldP spid="34" grpId="0" animBg="1"/>
      <p:bldP spid="35" grpId="0" animBg="1"/>
      <p:bldP spid="36" grpId="0" animBg="1"/>
      <p:bldP spid="38" grpId="0" animBg="1"/>
      <p:bldP spid="39"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669687" y="2503729"/>
            <a:ext cx="739625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i="0" u="none" strike="noStrike" cap="none" dirty="0" err="1">
                <a:solidFill>
                  <a:srgbClr val="1E4E79"/>
                </a:solidFill>
                <a:latin typeface="Century Gothic"/>
                <a:ea typeface="Century Gothic"/>
                <a:cs typeface="Century Gothic"/>
                <a:sym typeface="Century Gothic"/>
                <a:hlinkClick r:id="" action="ppaction://noaction">
                  <a:snd r:embed="rId5" name="g2.1.wav"/>
                </a:hlinkClick>
              </a:rPr>
              <a:t>Quand</a:t>
            </a:r>
            <a:r>
              <a:rPr lang="en-GB" sz="3600" b="1" i="0" u="none" strike="noStrike" cap="none" dirty="0">
                <a:solidFill>
                  <a:srgbClr val="1E4E79"/>
                </a:solidFill>
                <a:latin typeface="Century Gothic"/>
                <a:ea typeface="Century Gothic"/>
                <a:cs typeface="Century Gothic"/>
                <a:sym typeface="Century Gothic"/>
                <a:hlinkClick r:id="" action="ppaction://noaction">
                  <a:snd r:embed="rId5" name="g2.1.wav"/>
                </a:hlinkClick>
              </a:rPr>
              <a:t> il fait beau…</a:t>
            </a:r>
            <a:endParaRPr lang="en-GB" sz="3600" i="0" u="none" strike="noStrike" cap="none" dirty="0">
              <a:solidFill>
                <a:srgbClr val="1E4E79"/>
              </a:solidFill>
              <a:latin typeface="Century Gothic"/>
              <a:ea typeface="Century Gothic"/>
              <a:cs typeface="Century Gothic"/>
              <a:sym typeface="Century Gothic"/>
              <a:hlinkClick r:id="" action="ppaction://noaction">
                <a:snd r:embed="rId5" name="g2.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861605" y="41433"/>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5299" y="976849"/>
            <a:ext cx="112418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can join two clauses together to make longer sentences: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669687" y="2503729"/>
            <a:ext cx="64260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fait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beau, je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rPr>
              <a:t>joue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 au tennis.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7">
            <a:alphaModFix/>
          </a:blip>
          <a:srcRect/>
          <a:stretch/>
        </p:blipFill>
        <p:spPr>
          <a:xfrm>
            <a:off x="1265632" y="3194576"/>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1669687" y="3102849"/>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When it is fine/good</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weather, I play tennis.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4118887" y="1694493"/>
            <a:ext cx="4628838" cy="623218"/>
          </a:xfrm>
          <a:prstGeom prst="wedgeRoundRectCallout">
            <a:avLst>
              <a:gd name="adj1" fmla="val -32191"/>
              <a:gd name="adj2" fmla="val 99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Put a comma here to represent the pause when you say it.</a:t>
            </a:r>
          </a:p>
        </p:txBody>
      </p:sp>
      <p:sp>
        <p:nvSpPr>
          <p:cNvPr id="33" name="Rectangle: Rounded Corners 32">
            <a:extLst>
              <a:ext uri="{FF2B5EF4-FFF2-40B4-BE49-F238E27FC236}">
                <a16:creationId xmlns:a16="http://schemas.microsoft.com/office/drawing/2014/main" id="{B09BAF0C-50C7-45D8-A9F1-19CD238C3474}"/>
              </a:ext>
            </a:extLst>
          </p:cNvPr>
          <p:cNvSpPr/>
          <p:nvPr/>
        </p:nvSpPr>
        <p:spPr>
          <a:xfrm>
            <a:off x="1669687" y="5263332"/>
            <a:ext cx="739625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Google Shape;171;p8">
            <a:extLst>
              <a:ext uri="{FF2B5EF4-FFF2-40B4-BE49-F238E27FC236}">
                <a16:creationId xmlns:a16="http://schemas.microsoft.com/office/drawing/2014/main" id="{9FBE3D8B-9744-4162-A31B-B6B296537B6A}"/>
              </a:ext>
            </a:extLst>
          </p:cNvPr>
          <p:cNvSpPr txBox="1"/>
          <p:nvPr/>
        </p:nvSpPr>
        <p:spPr>
          <a:xfrm>
            <a:off x="1669686" y="5263332"/>
            <a:ext cx="727359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au ping-pong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il fait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froid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5" name="Google Shape;183;p8">
            <a:extLst>
              <a:ext uri="{FF2B5EF4-FFF2-40B4-BE49-F238E27FC236}">
                <a16:creationId xmlns:a16="http://schemas.microsoft.com/office/drawing/2014/main" id="{62347155-E3D5-447A-A839-788C2A39076A}"/>
              </a:ext>
            </a:extLst>
          </p:cNvPr>
          <p:cNvPicPr preferRelativeResize="0"/>
          <p:nvPr/>
        </p:nvPicPr>
        <p:blipFill rotWithShape="1">
          <a:blip r:embed="rId7">
            <a:alphaModFix/>
          </a:blip>
          <a:srcRect/>
          <a:stretch/>
        </p:blipFill>
        <p:spPr>
          <a:xfrm>
            <a:off x="1265632" y="5954179"/>
            <a:ext cx="404055" cy="551001"/>
          </a:xfrm>
          <a:prstGeom prst="rect">
            <a:avLst/>
          </a:prstGeom>
          <a:noFill/>
          <a:ln>
            <a:noFill/>
          </a:ln>
        </p:spPr>
      </p:pic>
      <p:sp>
        <p:nvSpPr>
          <p:cNvPr id="36" name="Google Shape;171;p8">
            <a:extLst>
              <a:ext uri="{FF2B5EF4-FFF2-40B4-BE49-F238E27FC236}">
                <a16:creationId xmlns:a16="http://schemas.microsoft.com/office/drawing/2014/main" id="{DF9FCD71-C525-4924-9E20-87B5B54FB100}"/>
              </a:ext>
            </a:extLst>
          </p:cNvPr>
          <p:cNvSpPr txBox="1"/>
          <p:nvPr/>
        </p:nvSpPr>
        <p:spPr>
          <a:xfrm>
            <a:off x="1669687" y="5931832"/>
            <a:ext cx="81638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table tennis when it is cold.</a:t>
            </a:r>
          </a:p>
        </p:txBody>
      </p:sp>
      <p:sp>
        <p:nvSpPr>
          <p:cNvPr id="37" name="Speech Bubble: Rectangle with Corners Rounded 36">
            <a:extLst>
              <a:ext uri="{FF2B5EF4-FFF2-40B4-BE49-F238E27FC236}">
                <a16:creationId xmlns:a16="http://schemas.microsoft.com/office/drawing/2014/main" id="{3EF7888F-2C55-4B5E-87DE-41E0ADA8ECC0}"/>
              </a:ext>
            </a:extLst>
          </p:cNvPr>
          <p:cNvSpPr/>
          <p:nvPr/>
        </p:nvSpPr>
        <p:spPr>
          <a:xfrm>
            <a:off x="5140712" y="4494794"/>
            <a:ext cx="2241395" cy="623218"/>
          </a:xfrm>
          <a:prstGeom prst="wedgeRoundRectCallout">
            <a:avLst>
              <a:gd name="adj1" fmla="val -32191"/>
              <a:gd name="adj2" fmla="val 998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 comma is optional here.</a:t>
            </a:r>
          </a:p>
        </p:txBody>
      </p:sp>
      <p:pic>
        <p:nvPicPr>
          <p:cNvPr id="5" name="Picture 4" descr="A picture containing icon&#10;&#10;Description automatically generated">
            <a:extLst>
              <a:ext uri="{FF2B5EF4-FFF2-40B4-BE49-F238E27FC236}">
                <a16:creationId xmlns:a16="http://schemas.microsoft.com/office/drawing/2014/main" id="{E2A52C98-B374-4832-BE54-2C1DB32087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6731" y="5652588"/>
            <a:ext cx="1183362" cy="1081667"/>
          </a:xfrm>
          <a:prstGeom prst="rect">
            <a:avLst/>
          </a:prstGeom>
        </p:spPr>
      </p:pic>
      <p:pic>
        <p:nvPicPr>
          <p:cNvPr id="38" name="Picture 37" descr="A picture containing diagram&#10;&#10;Description automatically generated">
            <a:extLst>
              <a:ext uri="{FF2B5EF4-FFF2-40B4-BE49-F238E27FC236}">
                <a16:creationId xmlns:a16="http://schemas.microsoft.com/office/drawing/2014/main" id="{B87BA774-76CB-457B-8AD1-3E16E52FA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5462" y="5453347"/>
            <a:ext cx="581153" cy="1280908"/>
          </a:xfrm>
          <a:prstGeom prst="rect">
            <a:avLst/>
          </a:prstGeom>
        </p:spPr>
      </p:pic>
      <p:grpSp>
        <p:nvGrpSpPr>
          <p:cNvPr id="47" name="Group 46">
            <a:extLst>
              <a:ext uri="{FF2B5EF4-FFF2-40B4-BE49-F238E27FC236}">
                <a16:creationId xmlns:a16="http://schemas.microsoft.com/office/drawing/2014/main" id="{3CAFF8FC-4979-4354-A2E0-4257141558D2}"/>
              </a:ext>
            </a:extLst>
          </p:cNvPr>
          <p:cNvGrpSpPr/>
          <p:nvPr/>
        </p:nvGrpSpPr>
        <p:grpSpPr>
          <a:xfrm>
            <a:off x="8961051" y="2409690"/>
            <a:ext cx="1183362" cy="1216339"/>
            <a:chOff x="215899" y="1312343"/>
            <a:chExt cx="1743529" cy="1792116"/>
          </a:xfrm>
        </p:grpSpPr>
        <p:pic>
          <p:nvPicPr>
            <p:cNvPr id="51" name="Picture 50" descr="Icon&#10;&#10;Description automatically generated">
              <a:extLst>
                <a:ext uri="{FF2B5EF4-FFF2-40B4-BE49-F238E27FC236}">
                  <a16:creationId xmlns:a16="http://schemas.microsoft.com/office/drawing/2014/main" id="{844BB34E-ECC8-4B5B-9CBD-2A07470C0CDA}"/>
                </a:ext>
              </a:extLst>
            </p:cNvPr>
            <p:cNvPicPr>
              <a:picLocks noChangeAspect="1"/>
            </p:cNvPicPr>
            <p:nvPr/>
          </p:nvPicPr>
          <p:blipFill rotWithShape="1">
            <a:blip r:embed="rId10">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52" name="Picture 51">
              <a:extLst>
                <a:ext uri="{FF2B5EF4-FFF2-40B4-BE49-F238E27FC236}">
                  <a16:creationId xmlns:a16="http://schemas.microsoft.com/office/drawing/2014/main" id="{488AD137-FBF6-4CD1-B6D3-019C59B19B01}"/>
                </a:ext>
              </a:extLst>
            </p:cNvPr>
            <p:cNvPicPr>
              <a:picLocks noChangeAspect="1"/>
            </p:cNvPicPr>
            <p:nvPr/>
          </p:nvPicPr>
          <p:blipFill>
            <a:blip r:embed="rId11"/>
            <a:stretch>
              <a:fillRect/>
            </a:stretch>
          </p:blipFill>
          <p:spPr>
            <a:xfrm>
              <a:off x="893253" y="2265564"/>
              <a:ext cx="1066175" cy="581550"/>
            </a:xfrm>
            <a:prstGeom prst="rect">
              <a:avLst/>
            </a:prstGeom>
          </p:spPr>
        </p:pic>
      </p:grpSp>
      <p:pic>
        <p:nvPicPr>
          <p:cNvPr id="7" name="Picture 6" descr="A tennis racket and a ball&#10;&#10;Description automatically generated with medium confidence">
            <a:extLst>
              <a:ext uri="{FF2B5EF4-FFF2-40B4-BE49-F238E27FC236}">
                <a16:creationId xmlns:a16="http://schemas.microsoft.com/office/drawing/2014/main" id="{ACEEEA73-9963-48D7-8FFC-E6D4814FD3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7001" y="2503729"/>
            <a:ext cx="1379034" cy="689517"/>
          </a:xfrm>
          <a:prstGeom prst="rect">
            <a:avLst/>
          </a:prstGeom>
        </p:spPr>
      </p:pic>
      <p:sp>
        <p:nvSpPr>
          <p:cNvPr id="53" name="Google Shape;169;p8">
            <a:extLst>
              <a:ext uri="{FF2B5EF4-FFF2-40B4-BE49-F238E27FC236}">
                <a16:creationId xmlns:a16="http://schemas.microsoft.com/office/drawing/2014/main" id="{1B34D569-0533-4134-8348-C4A5DB62D0DB}"/>
              </a:ext>
            </a:extLst>
          </p:cNvPr>
          <p:cNvSpPr txBox="1"/>
          <p:nvPr/>
        </p:nvSpPr>
        <p:spPr>
          <a:xfrm>
            <a:off x="0" y="3825866"/>
            <a:ext cx="112418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can use the two clauses the other way around, too:</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688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g2.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g2.3.wav"/>
                                        </p:tgtEl>
                                      </p:cMediaNode>
                                    </p:audio>
                                  </p:sub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p:bldP spid="62" grpId="0"/>
      <p:bldP spid="50" grpId="0"/>
      <p:bldP spid="24" grpId="0" animBg="1"/>
      <p:bldP spid="33" grpId="0" animBg="1"/>
      <p:bldP spid="34" grpId="0"/>
      <p:bldP spid="36" grpId="0"/>
      <p:bldP spid="37" grpId="0" animBg="1"/>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0626433" y="156099"/>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0532936" y="185717"/>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sp>
        <p:nvSpPr>
          <p:cNvPr id="201" name="Oval 200">
            <a:hlinkClick r:id="" action="ppaction://noaction">
              <a:snd r:embed="rId4" name="6.1.wav"/>
            </a:hlinkClick>
            <a:extLst>
              <a:ext uri="{FF2B5EF4-FFF2-40B4-BE49-F238E27FC236}">
                <a16:creationId xmlns:a16="http://schemas.microsoft.com/office/drawing/2014/main" id="{AFF2F5BD-5072-4E37-A855-28024DDFB903}"/>
              </a:ext>
            </a:extLst>
          </p:cNvPr>
          <p:cNvSpPr/>
          <p:nvPr/>
        </p:nvSpPr>
        <p:spPr>
          <a:xfrm>
            <a:off x="120318" y="1084901"/>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TextBox 22">
            <a:extLst>
              <a:ext uri="{FF2B5EF4-FFF2-40B4-BE49-F238E27FC236}">
                <a16:creationId xmlns:a16="http://schemas.microsoft.com/office/drawing/2014/main" id="{3EFF775D-AA4E-4CB9-81F0-0AE0896E5F68}"/>
              </a:ext>
            </a:extLst>
          </p:cNvPr>
          <p:cNvSpPr txBox="1"/>
          <p:nvPr/>
        </p:nvSpPr>
        <p:spPr>
          <a:xfrm>
            <a:off x="-145081" y="-1148981"/>
            <a:ext cx="2299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cuisine.</a:t>
            </a:r>
          </a:p>
        </p:txBody>
      </p:sp>
      <p:sp>
        <p:nvSpPr>
          <p:cNvPr id="205" name="Oval 204">
            <a:hlinkClick r:id="" action="ppaction://noaction">
              <a:snd r:embed="rId5" name="6.2.wav"/>
            </a:hlinkClick>
            <a:extLst>
              <a:ext uri="{FF2B5EF4-FFF2-40B4-BE49-F238E27FC236}">
                <a16:creationId xmlns:a16="http://schemas.microsoft.com/office/drawing/2014/main" id="{EFF7253F-FC10-4EA5-A3A4-3045B9A97724}"/>
              </a:ext>
            </a:extLst>
          </p:cNvPr>
          <p:cNvSpPr/>
          <p:nvPr/>
        </p:nvSpPr>
        <p:spPr>
          <a:xfrm>
            <a:off x="120318" y="1720674"/>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6" name="6.3.wav"/>
            </a:hlinkClick>
            <a:extLst>
              <a:ext uri="{FF2B5EF4-FFF2-40B4-BE49-F238E27FC236}">
                <a16:creationId xmlns:a16="http://schemas.microsoft.com/office/drawing/2014/main" id="{4F82B9B0-4ED8-4F84-BD98-B116D600E1D4}"/>
              </a:ext>
            </a:extLst>
          </p:cNvPr>
          <p:cNvSpPr/>
          <p:nvPr/>
        </p:nvSpPr>
        <p:spPr>
          <a:xfrm>
            <a:off x="120318" y="2400603"/>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7" name="6.4.wav"/>
            </a:hlinkClick>
            <a:extLst>
              <a:ext uri="{FF2B5EF4-FFF2-40B4-BE49-F238E27FC236}">
                <a16:creationId xmlns:a16="http://schemas.microsoft.com/office/drawing/2014/main" id="{CC366D79-54FF-430A-BED9-DEA79F91CDA1}"/>
              </a:ext>
            </a:extLst>
          </p:cNvPr>
          <p:cNvSpPr/>
          <p:nvPr/>
        </p:nvSpPr>
        <p:spPr>
          <a:xfrm>
            <a:off x="150471" y="3267446"/>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8" name="6.5.wav"/>
            </a:hlinkClick>
            <a:extLst>
              <a:ext uri="{FF2B5EF4-FFF2-40B4-BE49-F238E27FC236}">
                <a16:creationId xmlns:a16="http://schemas.microsoft.com/office/drawing/2014/main" id="{72B60403-9A4F-4396-A9DE-9E88D08B6849}"/>
              </a:ext>
            </a:extLst>
          </p:cNvPr>
          <p:cNvSpPr/>
          <p:nvPr/>
        </p:nvSpPr>
        <p:spPr>
          <a:xfrm>
            <a:off x="145129" y="4065922"/>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9" name="6.6.wav"/>
            </a:hlinkClick>
            <a:extLst>
              <a:ext uri="{FF2B5EF4-FFF2-40B4-BE49-F238E27FC236}">
                <a16:creationId xmlns:a16="http://schemas.microsoft.com/office/drawing/2014/main" id="{7F994BF7-65DB-4BB0-965C-65DF5003A744}"/>
              </a:ext>
            </a:extLst>
          </p:cNvPr>
          <p:cNvSpPr/>
          <p:nvPr/>
        </p:nvSpPr>
        <p:spPr>
          <a:xfrm>
            <a:off x="145129" y="4813205"/>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0" name="6.8.wav"/>
            </a:hlinkClick>
            <a:extLst>
              <a:ext uri="{FF2B5EF4-FFF2-40B4-BE49-F238E27FC236}">
                <a16:creationId xmlns:a16="http://schemas.microsoft.com/office/drawing/2014/main" id="{6B8F32F3-D2FF-4C29-8678-A5CBDCA7303D}"/>
              </a:ext>
            </a:extLst>
          </p:cNvPr>
          <p:cNvSpPr/>
          <p:nvPr/>
        </p:nvSpPr>
        <p:spPr>
          <a:xfrm>
            <a:off x="145129" y="6140160"/>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1" name="6.7.wav"/>
            </a:hlinkClick>
            <a:extLst>
              <a:ext uri="{FF2B5EF4-FFF2-40B4-BE49-F238E27FC236}">
                <a16:creationId xmlns:a16="http://schemas.microsoft.com/office/drawing/2014/main" id="{A820D7C6-B623-4E1B-B5AE-C2F7ADC780AA}"/>
              </a:ext>
            </a:extLst>
          </p:cNvPr>
          <p:cNvSpPr/>
          <p:nvPr/>
        </p:nvSpPr>
        <p:spPr>
          <a:xfrm>
            <a:off x="120318" y="5470832"/>
            <a:ext cx="450166" cy="478301"/>
          </a:xfrm>
          <a:prstGeom prst="ellipse">
            <a:avLst/>
          </a:prstGeom>
          <a:solidFill>
            <a:srgbClr val="786EB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Speech Bubble: Rectangle with Corners Rounded 26">
            <a:extLst>
              <a:ext uri="{FF2B5EF4-FFF2-40B4-BE49-F238E27FC236}">
                <a16:creationId xmlns:a16="http://schemas.microsoft.com/office/drawing/2014/main" id="{DF749AA2-084B-41AE-B43E-8060B1D1DAB6}"/>
              </a:ext>
            </a:extLst>
          </p:cNvPr>
          <p:cNvSpPr/>
          <p:nvPr/>
        </p:nvSpPr>
        <p:spPr>
          <a:xfrm>
            <a:off x="1138094" y="185717"/>
            <a:ext cx="700229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hlinkClick r:id="" action="ppaction://noaction">
              <a:snd r:embed="rId12" name="6_i.wav"/>
            </a:hlinkClick>
            <a:extLst>
              <a:ext uri="{FF2B5EF4-FFF2-40B4-BE49-F238E27FC236}">
                <a16:creationId xmlns:a16="http://schemas.microsoft.com/office/drawing/2014/main" id="{290DFEFA-86B3-405D-A2B8-1BCBDD3A64EC}"/>
              </a:ext>
            </a:extLst>
          </p:cNvPr>
          <p:cNvSpPr txBox="1"/>
          <p:nvPr/>
        </p:nvSpPr>
        <p:spPr>
          <a:xfrm>
            <a:off x="1138094" y="175480"/>
            <a:ext cx="66566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et écris les infos en anglais.</a:t>
            </a:r>
          </a:p>
        </p:txBody>
      </p:sp>
      <p:pic>
        <p:nvPicPr>
          <p:cNvPr id="29" name="Graphic 28" descr="Teacher">
            <a:extLst>
              <a:ext uri="{FF2B5EF4-FFF2-40B4-BE49-F238E27FC236}">
                <a16:creationId xmlns:a16="http://schemas.microsoft.com/office/drawing/2014/main" id="{47A0C41F-BDBE-4C9D-B469-E1F7FB1BB5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0108" y="7665"/>
            <a:ext cx="914400" cy="914400"/>
          </a:xfrm>
          <a:prstGeom prst="rect">
            <a:avLst/>
          </a:prstGeom>
        </p:spPr>
      </p:pic>
      <p:sp>
        <p:nvSpPr>
          <p:cNvPr id="3" name="Speech Bubble: Rectangle with Corners Rounded 2">
            <a:extLst>
              <a:ext uri="{FF2B5EF4-FFF2-40B4-BE49-F238E27FC236}">
                <a16:creationId xmlns:a16="http://schemas.microsoft.com/office/drawing/2014/main" id="{D0815C27-CF0A-443A-A93D-BC7F9A84ED52}"/>
              </a:ext>
            </a:extLst>
          </p:cNvPr>
          <p:cNvSpPr/>
          <p:nvPr/>
        </p:nvSpPr>
        <p:spPr>
          <a:xfrm>
            <a:off x="932349" y="1084901"/>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Je </a:t>
            </a:r>
            <a:r>
              <a:rPr lang="en-GB" sz="2000" dirty="0" err="1">
                <a:solidFill>
                  <a:srgbClr val="002060"/>
                </a:solidFill>
                <a:latin typeface="Century Gothic" panose="020B0502020202020204" pitchFamily="34" charset="0"/>
              </a:rPr>
              <a:t>joue</a:t>
            </a:r>
            <a:r>
              <a:rPr lang="en-GB" sz="2000" dirty="0">
                <a:solidFill>
                  <a:srgbClr val="002060"/>
                </a:solidFill>
                <a:latin typeface="Century Gothic" panose="020B0502020202020204" pitchFamily="34" charset="0"/>
              </a:rPr>
              <a:t> au tennis </a:t>
            </a:r>
            <a:r>
              <a:rPr lang="en-GB" sz="2000" dirty="0" err="1">
                <a:solidFill>
                  <a:srgbClr val="002060"/>
                </a:solidFill>
                <a:latin typeface="Century Gothic" panose="020B0502020202020204" pitchFamily="34" charset="0"/>
              </a:rPr>
              <a:t>quand</a:t>
            </a:r>
            <a:r>
              <a:rPr lang="en-GB" sz="2000" dirty="0">
                <a:solidFill>
                  <a:srgbClr val="002060"/>
                </a:solidFill>
                <a:latin typeface="Century Gothic" panose="020B0502020202020204" pitchFamily="34" charset="0"/>
              </a:rPr>
              <a:t> il fait beau.</a:t>
            </a:r>
          </a:p>
        </p:txBody>
      </p:sp>
      <p:pic>
        <p:nvPicPr>
          <p:cNvPr id="5" name="Picture 4" descr="A cartoon of a person&#10;&#10;Description automatically generated with low confidence">
            <a:extLst>
              <a:ext uri="{FF2B5EF4-FFF2-40B4-BE49-F238E27FC236}">
                <a16:creationId xmlns:a16="http://schemas.microsoft.com/office/drawing/2014/main" id="{33E5014F-A36D-449E-ACF8-880421593ADE}"/>
              </a:ext>
            </a:extLst>
          </p:cNvPr>
          <p:cNvPicPr>
            <a:picLocks noChangeAspect="1"/>
          </p:cNvPicPr>
          <p:nvPr/>
        </p:nvPicPr>
        <p:blipFill rotWithShape="1">
          <a:blip r:embed="rId15">
            <a:extLst>
              <a:ext uri="{28A0092B-C50C-407E-A947-70E740481C1C}">
                <a14:useLocalDpi xmlns:a14="http://schemas.microsoft.com/office/drawing/2010/main" val="0"/>
              </a:ext>
            </a:extLst>
          </a:blip>
          <a:srcRect b="73426"/>
          <a:stretch/>
        </p:blipFill>
        <p:spPr>
          <a:xfrm>
            <a:off x="9115418" y="243524"/>
            <a:ext cx="1144887" cy="67854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E2D5A51-B86C-4C27-999B-24D6DDBA264E}"/>
              </a:ext>
            </a:extLst>
          </p:cNvPr>
          <p:cNvPicPr>
            <a:picLocks noChangeAspect="1"/>
          </p:cNvPicPr>
          <p:nvPr/>
        </p:nvPicPr>
        <p:blipFill rotWithShape="1">
          <a:blip r:embed="rId16">
            <a:extLst>
              <a:ext uri="{28A0092B-C50C-407E-A947-70E740481C1C}">
                <a14:useLocalDpi xmlns:a14="http://schemas.microsoft.com/office/drawing/2010/main" val="0"/>
              </a:ext>
            </a:extLst>
          </a:blip>
          <a:srcRect b="72711"/>
          <a:stretch/>
        </p:blipFill>
        <p:spPr>
          <a:xfrm>
            <a:off x="9090906" y="2366291"/>
            <a:ext cx="890490" cy="68836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5BD2567B-6902-45BB-A6A9-C0EE65C88843}"/>
              </a:ext>
            </a:extLst>
          </p:cNvPr>
          <p:cNvPicPr>
            <a:picLocks noChangeAspect="1"/>
          </p:cNvPicPr>
          <p:nvPr/>
        </p:nvPicPr>
        <p:blipFill rotWithShape="1">
          <a:blip r:embed="rId17">
            <a:extLst>
              <a:ext uri="{28A0092B-C50C-407E-A947-70E740481C1C}">
                <a14:useLocalDpi xmlns:a14="http://schemas.microsoft.com/office/drawing/2010/main" val="0"/>
              </a:ext>
            </a:extLst>
          </a:blip>
          <a:srcRect b="68827"/>
          <a:stretch/>
        </p:blipFill>
        <p:spPr>
          <a:xfrm>
            <a:off x="9115418" y="4540002"/>
            <a:ext cx="890491" cy="778452"/>
          </a:xfrm>
          <a:prstGeom prst="rect">
            <a:avLst/>
          </a:prstGeom>
        </p:spPr>
      </p:pic>
      <p:sp>
        <p:nvSpPr>
          <p:cNvPr id="10" name="Rectangle 9">
            <a:extLst>
              <a:ext uri="{FF2B5EF4-FFF2-40B4-BE49-F238E27FC236}">
                <a16:creationId xmlns:a16="http://schemas.microsoft.com/office/drawing/2014/main" id="{1B353850-8A1C-4C7E-9FAA-0DF45209D604}"/>
              </a:ext>
            </a:extLst>
          </p:cNvPr>
          <p:cNvSpPr/>
          <p:nvPr/>
        </p:nvSpPr>
        <p:spPr>
          <a:xfrm>
            <a:off x="7025271" y="922065"/>
            <a:ext cx="5015789" cy="138454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073A92C-AB50-422D-A4DC-110EB4E44549}"/>
              </a:ext>
            </a:extLst>
          </p:cNvPr>
          <p:cNvSpPr/>
          <p:nvPr/>
        </p:nvSpPr>
        <p:spPr>
          <a:xfrm>
            <a:off x="7025270" y="3054653"/>
            <a:ext cx="5015790" cy="138454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6D8356F5-ECC4-40C8-927E-737735721F3D}"/>
              </a:ext>
            </a:extLst>
          </p:cNvPr>
          <p:cNvSpPr/>
          <p:nvPr/>
        </p:nvSpPr>
        <p:spPr>
          <a:xfrm>
            <a:off x="7025269" y="5287734"/>
            <a:ext cx="5015791" cy="138454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A0C5B3F-3860-407A-A3DE-B1D700F7476D}"/>
              </a:ext>
            </a:extLst>
          </p:cNvPr>
          <p:cNvSpPr txBox="1"/>
          <p:nvPr/>
        </p:nvSpPr>
        <p:spPr>
          <a:xfrm>
            <a:off x="7136441" y="1004631"/>
            <a:ext cx="4837142"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play tennis, when good weather</a:t>
            </a:r>
          </a:p>
        </p:txBody>
      </p:sp>
      <p:sp>
        <p:nvSpPr>
          <p:cNvPr id="41" name="Speech Bubble: Rectangle with Corners Rounded 40">
            <a:extLst>
              <a:ext uri="{FF2B5EF4-FFF2-40B4-BE49-F238E27FC236}">
                <a16:creationId xmlns:a16="http://schemas.microsoft.com/office/drawing/2014/main" id="{967A7CB5-BEA4-4970-9700-70EDCF462AA2}"/>
              </a:ext>
            </a:extLst>
          </p:cNvPr>
          <p:cNvSpPr/>
          <p:nvPr/>
        </p:nvSpPr>
        <p:spPr>
          <a:xfrm>
            <a:off x="932349" y="1772073"/>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aime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aussi</a:t>
            </a:r>
            <a:r>
              <a:rPr lang="en-GB" sz="2000" dirty="0">
                <a:solidFill>
                  <a:srgbClr val="002060"/>
                </a:solidFill>
                <a:latin typeface="Century Gothic" panose="020B0502020202020204" pitchFamily="34" charset="0"/>
              </a:rPr>
              <a:t> le tennis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été</a:t>
            </a:r>
            <a:r>
              <a:rPr lang="en-GB" sz="2000" dirty="0">
                <a:solidFill>
                  <a:srgbClr val="002060"/>
                </a:solidFill>
                <a:latin typeface="Century Gothic" panose="020B0502020202020204" pitchFamily="34" charset="0"/>
              </a:rPr>
              <a:t>.</a:t>
            </a:r>
          </a:p>
        </p:txBody>
      </p:sp>
      <p:sp>
        <p:nvSpPr>
          <p:cNvPr id="45" name="Speech Bubble: Rectangle with Corners Rounded 44">
            <a:extLst>
              <a:ext uri="{FF2B5EF4-FFF2-40B4-BE49-F238E27FC236}">
                <a16:creationId xmlns:a16="http://schemas.microsoft.com/office/drawing/2014/main" id="{F308A657-597F-4D37-96CB-B3B33CF46003}"/>
              </a:ext>
            </a:extLst>
          </p:cNvPr>
          <p:cNvSpPr/>
          <p:nvPr/>
        </p:nvSpPr>
        <p:spPr>
          <a:xfrm>
            <a:off x="932348" y="2465110"/>
            <a:ext cx="5954083" cy="589543"/>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aime</a:t>
            </a:r>
            <a:r>
              <a:rPr lang="en-GB" sz="2000" dirty="0">
                <a:solidFill>
                  <a:srgbClr val="002060"/>
                </a:solidFill>
                <a:latin typeface="Century Gothic" panose="020B0502020202020204" pitchFamily="34" charset="0"/>
              </a:rPr>
              <a:t> le badminton </a:t>
            </a:r>
            <a:r>
              <a:rPr lang="en-GB" sz="2000" dirty="0" err="1">
                <a:solidFill>
                  <a:srgbClr val="002060"/>
                </a:solidFill>
                <a:latin typeface="Century Gothic" panose="020B0502020202020204" pitchFamily="34" charset="0"/>
              </a:rPr>
              <a:t>mais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elle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préfère</a:t>
            </a:r>
            <a:r>
              <a:rPr lang="en-GB" sz="2000" dirty="0">
                <a:solidFill>
                  <a:srgbClr val="002060"/>
                </a:solidFill>
                <a:latin typeface="Century Gothic" panose="020B0502020202020204" pitchFamily="34" charset="0"/>
              </a:rPr>
              <a:t> le hockey.</a:t>
            </a:r>
          </a:p>
        </p:txBody>
      </p:sp>
      <p:sp>
        <p:nvSpPr>
          <p:cNvPr id="51" name="Speech Bubble: Rectangle with Corners Rounded 50">
            <a:extLst>
              <a:ext uri="{FF2B5EF4-FFF2-40B4-BE49-F238E27FC236}">
                <a16:creationId xmlns:a16="http://schemas.microsoft.com/office/drawing/2014/main" id="{F60DA257-CF69-482E-B38B-9649713DC009}"/>
              </a:ext>
            </a:extLst>
          </p:cNvPr>
          <p:cNvSpPr/>
          <p:nvPr/>
        </p:nvSpPr>
        <p:spPr>
          <a:xfrm>
            <a:off x="962501" y="3278739"/>
            <a:ext cx="5954082" cy="578380"/>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joue</a:t>
            </a:r>
            <a:r>
              <a:rPr lang="en-GB" sz="2000" dirty="0">
                <a:solidFill>
                  <a:srgbClr val="002060"/>
                </a:solidFill>
                <a:latin typeface="Century Gothic" panose="020B0502020202020204" pitchFamily="34" charset="0"/>
              </a:rPr>
              <a:t> au football à </a:t>
            </a:r>
            <a:r>
              <a:rPr lang="en-GB" sz="2000" dirty="0" err="1">
                <a:solidFill>
                  <a:srgbClr val="002060"/>
                </a:solidFill>
                <a:latin typeface="Century Gothic" panose="020B0502020202020204" pitchFamily="34" charset="0"/>
              </a:rPr>
              <a:t>l’école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fois</a:t>
            </a:r>
            <a:r>
              <a:rPr lang="en-GB" sz="2000" dirty="0">
                <a:solidFill>
                  <a:srgbClr val="002060"/>
                </a:solidFill>
                <a:latin typeface="Century Gothic" panose="020B0502020202020204" pitchFamily="34" charset="0"/>
              </a:rPr>
              <a:t> *par </a:t>
            </a:r>
            <a:r>
              <a:rPr lang="en-GB" sz="2000" dirty="0" err="1">
                <a:solidFill>
                  <a:srgbClr val="002060"/>
                </a:solidFill>
                <a:latin typeface="Century Gothic" panose="020B0502020202020204" pitchFamily="34" charset="0"/>
              </a:rPr>
              <a:t>semaine</a:t>
            </a:r>
            <a:r>
              <a:rPr lang="en-GB" sz="2000" dirty="0">
                <a:solidFill>
                  <a:srgbClr val="002060"/>
                </a:solidFill>
                <a:latin typeface="Century Gothic" panose="020B0502020202020204" pitchFamily="34" charset="0"/>
              </a:rPr>
              <a:t>.</a:t>
            </a:r>
          </a:p>
        </p:txBody>
      </p:sp>
      <p:sp>
        <p:nvSpPr>
          <p:cNvPr id="52" name="Speech Bubble: Rectangle with Corners Rounded 51">
            <a:extLst>
              <a:ext uri="{FF2B5EF4-FFF2-40B4-BE49-F238E27FC236}">
                <a16:creationId xmlns:a16="http://schemas.microsoft.com/office/drawing/2014/main" id="{F71BD8C7-2E8D-46CE-ABB4-DE5CD34CE153}"/>
              </a:ext>
            </a:extLst>
          </p:cNvPr>
          <p:cNvSpPr/>
          <p:nvPr/>
        </p:nvSpPr>
        <p:spPr>
          <a:xfrm>
            <a:off x="962501" y="4036616"/>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Je </a:t>
            </a:r>
            <a:r>
              <a:rPr lang="en-GB" sz="2000" dirty="0" err="1">
                <a:solidFill>
                  <a:srgbClr val="002060"/>
                </a:solidFill>
                <a:latin typeface="Century Gothic" panose="020B0502020202020204" pitchFamily="34" charset="0"/>
              </a:rPr>
              <a:t>joue</a:t>
            </a:r>
            <a:r>
              <a:rPr lang="en-GB" sz="2000" dirty="0">
                <a:solidFill>
                  <a:srgbClr val="002060"/>
                </a:solidFill>
                <a:latin typeface="Century Gothic" panose="020B0502020202020204" pitchFamily="34" charset="0"/>
              </a:rPr>
              <a:t> au football dans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équipe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mixte</a:t>
            </a:r>
            <a:r>
              <a:rPr lang="en-GB" sz="2000" dirty="0">
                <a:solidFill>
                  <a:srgbClr val="002060"/>
                </a:solidFill>
                <a:latin typeface="Century Gothic" panose="020B0502020202020204" pitchFamily="34" charset="0"/>
              </a:rPr>
              <a:t>.</a:t>
            </a:r>
          </a:p>
        </p:txBody>
      </p:sp>
      <p:sp>
        <p:nvSpPr>
          <p:cNvPr id="53" name="Speech Bubble: Rectangle with Corners Rounded 52">
            <a:extLst>
              <a:ext uri="{FF2B5EF4-FFF2-40B4-BE49-F238E27FC236}">
                <a16:creationId xmlns:a16="http://schemas.microsoft.com/office/drawing/2014/main" id="{D83682EA-7656-440A-BEFB-0212AB61E5EC}"/>
              </a:ext>
            </a:extLst>
          </p:cNvPr>
          <p:cNvSpPr/>
          <p:nvPr/>
        </p:nvSpPr>
        <p:spPr>
          <a:xfrm>
            <a:off x="962501" y="4854673"/>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Elle ne </a:t>
            </a:r>
            <a:r>
              <a:rPr lang="en-GB" sz="2000" dirty="0" err="1">
                <a:solidFill>
                  <a:srgbClr val="002060"/>
                </a:solidFill>
                <a:latin typeface="Century Gothic" panose="020B0502020202020204" pitchFamily="34" charset="0"/>
              </a:rPr>
              <a:t>joue</a:t>
            </a:r>
            <a:r>
              <a:rPr lang="en-GB" sz="2000" dirty="0">
                <a:solidFill>
                  <a:srgbClr val="002060"/>
                </a:solidFill>
                <a:latin typeface="Century Gothic" panose="020B0502020202020204" pitchFamily="34" charset="0"/>
              </a:rPr>
              <a:t> pas au foot – </a:t>
            </a:r>
            <a:r>
              <a:rPr lang="en-GB" sz="2000" dirty="0" err="1">
                <a:solidFill>
                  <a:srgbClr val="002060"/>
                </a:solidFill>
                <a:latin typeface="Century Gothic" panose="020B0502020202020204" pitchFamily="34" charset="0"/>
              </a:rPr>
              <a:t>elle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déteste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ça</a:t>
            </a:r>
            <a:r>
              <a:rPr lang="en-GB" sz="2000" dirty="0">
                <a:solidFill>
                  <a:srgbClr val="002060"/>
                </a:solidFill>
                <a:latin typeface="Century Gothic" panose="020B0502020202020204" pitchFamily="34" charset="0"/>
              </a:rPr>
              <a:t>.</a:t>
            </a:r>
          </a:p>
        </p:txBody>
      </p:sp>
      <p:sp>
        <p:nvSpPr>
          <p:cNvPr id="54" name="Speech Bubble: Rectangle with Corners Rounded 53">
            <a:extLst>
              <a:ext uri="{FF2B5EF4-FFF2-40B4-BE49-F238E27FC236}">
                <a16:creationId xmlns:a16="http://schemas.microsoft.com/office/drawing/2014/main" id="{1BD29A5C-80D6-41E1-8914-E3E9B8822348}"/>
              </a:ext>
            </a:extLst>
          </p:cNvPr>
          <p:cNvSpPr/>
          <p:nvPr/>
        </p:nvSpPr>
        <p:spPr>
          <a:xfrm>
            <a:off x="962501" y="5523622"/>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aime</a:t>
            </a:r>
            <a:r>
              <a:rPr lang="en-GB" sz="2000" dirty="0">
                <a:solidFill>
                  <a:srgbClr val="002060"/>
                </a:solidFill>
                <a:latin typeface="Century Gothic" panose="020B0502020202020204" pitchFamily="34" charset="0"/>
              </a:rPr>
              <a:t> le volleyball de </a:t>
            </a:r>
            <a:r>
              <a:rPr lang="en-GB" sz="2000" dirty="0" err="1">
                <a:solidFill>
                  <a:srgbClr val="002060"/>
                </a:solidFill>
                <a:latin typeface="Century Gothic" panose="020B0502020202020204" pitchFamily="34" charset="0"/>
              </a:rPr>
              <a:t>plage</a:t>
            </a:r>
            <a:r>
              <a:rPr lang="en-GB" sz="2000" dirty="0">
                <a:solidFill>
                  <a:srgbClr val="002060"/>
                </a:solidFill>
                <a:latin typeface="Century Gothic" panose="020B0502020202020204" pitchFamily="34" charset="0"/>
              </a:rPr>
              <a:t>.</a:t>
            </a:r>
          </a:p>
        </p:txBody>
      </p:sp>
      <p:sp>
        <p:nvSpPr>
          <p:cNvPr id="55" name="Speech Bubble: Rectangle with Corners Rounded 54">
            <a:extLst>
              <a:ext uri="{FF2B5EF4-FFF2-40B4-BE49-F238E27FC236}">
                <a16:creationId xmlns:a16="http://schemas.microsoft.com/office/drawing/2014/main" id="{1E50D571-C81E-4042-B935-86CCCFD1F170}"/>
              </a:ext>
            </a:extLst>
          </p:cNvPr>
          <p:cNvSpPr/>
          <p:nvPr/>
        </p:nvSpPr>
        <p:spPr>
          <a:xfrm>
            <a:off x="962501" y="6165498"/>
            <a:ext cx="5954082" cy="478301"/>
          </a:xfrm>
          <a:prstGeom prst="wedgeRoundRectCallout">
            <a:avLst>
              <a:gd name="adj1" fmla="val -53796"/>
              <a:gd name="adj2" fmla="val -121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n’aime</a:t>
            </a:r>
            <a:r>
              <a:rPr lang="en-GB" sz="2000" dirty="0">
                <a:solidFill>
                  <a:srgbClr val="002060"/>
                </a:solidFill>
                <a:latin typeface="Century Gothic" panose="020B0502020202020204" pitchFamily="34" charset="0"/>
              </a:rPr>
              <a:t> pas le volley </a:t>
            </a:r>
            <a:r>
              <a:rPr lang="en-GB" sz="2000" dirty="0" err="1">
                <a:solidFill>
                  <a:srgbClr val="002060"/>
                </a:solidFill>
                <a:latin typeface="Century Gothic" panose="020B0502020202020204" pitchFamily="34" charset="0"/>
              </a:rPr>
              <a:t>quand</a:t>
            </a:r>
            <a:r>
              <a:rPr lang="en-GB" sz="2000" dirty="0">
                <a:solidFill>
                  <a:srgbClr val="002060"/>
                </a:solidFill>
                <a:latin typeface="Century Gothic" panose="020B0502020202020204" pitchFamily="34" charset="0"/>
              </a:rPr>
              <a:t> il fait </a:t>
            </a:r>
            <a:r>
              <a:rPr lang="en-GB" sz="2000" dirty="0" err="1">
                <a:solidFill>
                  <a:srgbClr val="002060"/>
                </a:solidFill>
                <a:latin typeface="Century Gothic" panose="020B0502020202020204" pitchFamily="34" charset="0"/>
              </a:rPr>
              <a:t>chaud</a:t>
            </a:r>
            <a:r>
              <a:rPr lang="en-GB" sz="2000" dirty="0">
                <a:solidFill>
                  <a:srgbClr val="002060"/>
                </a:solidFill>
                <a:latin typeface="Century Gothic" panose="020B0502020202020204" pitchFamily="34" charset="0"/>
              </a:rPr>
              <a:t>.</a:t>
            </a:r>
          </a:p>
        </p:txBody>
      </p:sp>
      <p:sp>
        <p:nvSpPr>
          <p:cNvPr id="56" name="TextBox 55">
            <a:extLst>
              <a:ext uri="{FF2B5EF4-FFF2-40B4-BE49-F238E27FC236}">
                <a16:creationId xmlns:a16="http://schemas.microsoft.com/office/drawing/2014/main" id="{95757A49-DCA7-4AA7-B113-1D268B229226}"/>
              </a:ext>
            </a:extLst>
          </p:cNvPr>
          <p:cNvSpPr txBox="1"/>
          <p:nvPr/>
        </p:nvSpPr>
        <p:spPr>
          <a:xfrm>
            <a:off x="7136440" y="5359322"/>
            <a:ext cx="4837143"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also likes tennis in summer</a:t>
            </a:r>
          </a:p>
        </p:txBody>
      </p:sp>
      <p:sp>
        <p:nvSpPr>
          <p:cNvPr id="57" name="TextBox 56">
            <a:extLst>
              <a:ext uri="{FF2B5EF4-FFF2-40B4-BE49-F238E27FC236}">
                <a16:creationId xmlns:a16="http://schemas.microsoft.com/office/drawing/2014/main" id="{60232605-ECEA-4385-A7BD-00D9D449D29E}"/>
              </a:ext>
            </a:extLst>
          </p:cNvPr>
          <p:cNvSpPr txBox="1"/>
          <p:nvPr/>
        </p:nvSpPr>
        <p:spPr>
          <a:xfrm>
            <a:off x="7084815" y="3121887"/>
            <a:ext cx="4888768"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likes badminton, prefers hockey</a:t>
            </a:r>
          </a:p>
        </p:txBody>
      </p:sp>
      <p:sp>
        <p:nvSpPr>
          <p:cNvPr id="58" name="TextBox 57">
            <a:extLst>
              <a:ext uri="{FF2B5EF4-FFF2-40B4-BE49-F238E27FC236}">
                <a16:creationId xmlns:a16="http://schemas.microsoft.com/office/drawing/2014/main" id="{C977D4E0-48B0-4914-8A46-8C4CCA9E9385}"/>
              </a:ext>
            </a:extLst>
          </p:cNvPr>
          <p:cNvSpPr txBox="1"/>
          <p:nvPr/>
        </p:nvSpPr>
        <p:spPr>
          <a:xfrm>
            <a:off x="7136440" y="5803319"/>
            <a:ext cx="4837143"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plays football at school once a week</a:t>
            </a:r>
          </a:p>
        </p:txBody>
      </p:sp>
      <p:sp>
        <p:nvSpPr>
          <p:cNvPr id="59" name="TextBox 58">
            <a:extLst>
              <a:ext uri="{FF2B5EF4-FFF2-40B4-BE49-F238E27FC236}">
                <a16:creationId xmlns:a16="http://schemas.microsoft.com/office/drawing/2014/main" id="{BC61E3E8-FB2B-4903-AA60-49B947FD966B}"/>
              </a:ext>
            </a:extLst>
          </p:cNvPr>
          <p:cNvSpPr txBox="1"/>
          <p:nvPr/>
        </p:nvSpPr>
        <p:spPr>
          <a:xfrm>
            <a:off x="7136441" y="1447467"/>
            <a:ext cx="4837142"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play football in a mixed team</a:t>
            </a:r>
          </a:p>
        </p:txBody>
      </p:sp>
      <p:sp>
        <p:nvSpPr>
          <p:cNvPr id="12" name="TextBox 11">
            <a:extLst>
              <a:ext uri="{FF2B5EF4-FFF2-40B4-BE49-F238E27FC236}">
                <a16:creationId xmlns:a16="http://schemas.microsoft.com/office/drawing/2014/main" id="{F2340F2C-01B1-44AC-9982-B7ABB42D8018}"/>
              </a:ext>
            </a:extLst>
          </p:cNvPr>
          <p:cNvSpPr txBox="1"/>
          <p:nvPr/>
        </p:nvSpPr>
        <p:spPr>
          <a:xfrm>
            <a:off x="8233976" y="591343"/>
            <a:ext cx="1405055"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Adèle (I)</a:t>
            </a:r>
          </a:p>
        </p:txBody>
      </p:sp>
      <p:sp>
        <p:nvSpPr>
          <p:cNvPr id="60" name="TextBox 59">
            <a:extLst>
              <a:ext uri="{FF2B5EF4-FFF2-40B4-BE49-F238E27FC236}">
                <a16:creationId xmlns:a16="http://schemas.microsoft.com/office/drawing/2014/main" id="{11DBB649-A34A-4E9A-8BD0-40DE32513DF5}"/>
              </a:ext>
            </a:extLst>
          </p:cNvPr>
          <p:cNvSpPr txBox="1"/>
          <p:nvPr/>
        </p:nvSpPr>
        <p:spPr>
          <a:xfrm>
            <a:off x="8124144" y="2730612"/>
            <a:ext cx="1405055" cy="369332"/>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Léa</a:t>
            </a:r>
            <a:r>
              <a:rPr lang="en-GB" b="1" dirty="0">
                <a:solidFill>
                  <a:srgbClr val="002060"/>
                </a:solidFill>
                <a:latin typeface="Century Gothic" panose="020B0502020202020204" pitchFamily="34" charset="0"/>
              </a:rPr>
              <a:t> (she)</a:t>
            </a:r>
          </a:p>
        </p:txBody>
      </p:sp>
      <p:sp>
        <p:nvSpPr>
          <p:cNvPr id="61" name="TextBox 60">
            <a:extLst>
              <a:ext uri="{FF2B5EF4-FFF2-40B4-BE49-F238E27FC236}">
                <a16:creationId xmlns:a16="http://schemas.microsoft.com/office/drawing/2014/main" id="{43C1B96A-D00E-4737-8107-5BFA0C4BA049}"/>
              </a:ext>
            </a:extLst>
          </p:cNvPr>
          <p:cNvSpPr txBox="1"/>
          <p:nvPr/>
        </p:nvSpPr>
        <p:spPr>
          <a:xfrm>
            <a:off x="8040302" y="4949122"/>
            <a:ext cx="1405055"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Pierre (he)</a:t>
            </a:r>
          </a:p>
        </p:txBody>
      </p:sp>
      <p:sp>
        <p:nvSpPr>
          <p:cNvPr id="62" name="TextBox 61">
            <a:extLst>
              <a:ext uri="{FF2B5EF4-FFF2-40B4-BE49-F238E27FC236}">
                <a16:creationId xmlns:a16="http://schemas.microsoft.com/office/drawing/2014/main" id="{30FA2835-1968-40D5-8406-0E9CD9C01119}"/>
              </a:ext>
            </a:extLst>
          </p:cNvPr>
          <p:cNvSpPr txBox="1"/>
          <p:nvPr/>
        </p:nvSpPr>
        <p:spPr>
          <a:xfrm>
            <a:off x="7084815" y="3564548"/>
            <a:ext cx="4888768"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doesn’t play football, hates it</a:t>
            </a:r>
          </a:p>
        </p:txBody>
      </p:sp>
      <p:sp>
        <p:nvSpPr>
          <p:cNvPr id="63" name="TextBox 62">
            <a:extLst>
              <a:ext uri="{FF2B5EF4-FFF2-40B4-BE49-F238E27FC236}">
                <a16:creationId xmlns:a16="http://schemas.microsoft.com/office/drawing/2014/main" id="{29A448C4-3BAE-490C-89C4-405091E6ED12}"/>
              </a:ext>
            </a:extLst>
          </p:cNvPr>
          <p:cNvSpPr txBox="1"/>
          <p:nvPr/>
        </p:nvSpPr>
        <p:spPr>
          <a:xfrm>
            <a:off x="7091767" y="4019563"/>
            <a:ext cx="4888768"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likes beach volleyball</a:t>
            </a:r>
          </a:p>
        </p:txBody>
      </p:sp>
      <p:sp>
        <p:nvSpPr>
          <p:cNvPr id="64" name="TextBox 63">
            <a:extLst>
              <a:ext uri="{FF2B5EF4-FFF2-40B4-BE49-F238E27FC236}">
                <a16:creationId xmlns:a16="http://schemas.microsoft.com/office/drawing/2014/main" id="{9718DD96-887B-4EDD-8E08-5E8EA8A59AFC}"/>
              </a:ext>
            </a:extLst>
          </p:cNvPr>
          <p:cNvSpPr txBox="1"/>
          <p:nvPr/>
        </p:nvSpPr>
        <p:spPr>
          <a:xfrm>
            <a:off x="7136440" y="6248952"/>
            <a:ext cx="4837143" cy="400110"/>
          </a:xfrm>
          <a:prstGeom prst="rect">
            <a:avLst/>
          </a:prstGeom>
          <a:solidFill>
            <a:schemeClr val="bg1"/>
          </a:solidFill>
        </p:spPr>
        <p:txBody>
          <a:bodyPr wrap="square" rtlCol="0">
            <a:spAutoFit/>
          </a:bodyPr>
          <a:lstStyle/>
          <a:p>
            <a:r>
              <a:rPr lang="en-GB" sz="2000" dirty="0">
                <a:solidFill>
                  <a:srgbClr val="002060"/>
                </a:solidFill>
                <a:latin typeface="Century Gothic" panose="020B0502020202020204" pitchFamily="34" charset="0"/>
              </a:rPr>
              <a:t>doesn’t like volleyball when it’s hot</a:t>
            </a:r>
          </a:p>
        </p:txBody>
      </p:sp>
      <p:sp>
        <p:nvSpPr>
          <p:cNvPr id="65" name="TextBox 64">
            <a:extLst>
              <a:ext uri="{FF2B5EF4-FFF2-40B4-BE49-F238E27FC236}">
                <a16:creationId xmlns:a16="http://schemas.microsoft.com/office/drawing/2014/main" id="{52A39467-B344-456E-A74A-7E8B966A849E}"/>
              </a:ext>
            </a:extLst>
          </p:cNvPr>
          <p:cNvSpPr txBox="1"/>
          <p:nvPr/>
        </p:nvSpPr>
        <p:spPr>
          <a:xfrm>
            <a:off x="5531005" y="3588172"/>
            <a:ext cx="1439922" cy="400110"/>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*par - per</a:t>
            </a:r>
          </a:p>
        </p:txBody>
      </p:sp>
      <p:sp>
        <p:nvSpPr>
          <p:cNvPr id="66" name="TextBox 65">
            <a:extLst>
              <a:ext uri="{FF2B5EF4-FFF2-40B4-BE49-F238E27FC236}">
                <a16:creationId xmlns:a16="http://schemas.microsoft.com/office/drawing/2014/main" id="{E4AEEDC1-B660-4B79-B453-F8DF12A6C8CB}"/>
              </a:ext>
            </a:extLst>
          </p:cNvPr>
          <p:cNvSpPr txBox="1"/>
          <p:nvPr/>
        </p:nvSpPr>
        <p:spPr>
          <a:xfrm>
            <a:off x="4797853" y="4463970"/>
            <a:ext cx="2164750" cy="400110"/>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equipe</a:t>
            </a:r>
            <a:r>
              <a:rPr lang="en-GB" sz="2000" dirty="0">
                <a:solidFill>
                  <a:srgbClr val="002060"/>
                </a:solidFill>
                <a:latin typeface="Century Gothic" panose="020B0502020202020204" pitchFamily="34" charset="0"/>
              </a:rPr>
              <a:t> - team</a:t>
            </a:r>
          </a:p>
        </p:txBody>
      </p:sp>
    </p:spTree>
    <p:extLst>
      <p:ext uri="{BB962C8B-B14F-4D97-AF65-F5344CB8AC3E}">
        <p14:creationId xmlns:p14="http://schemas.microsoft.com/office/powerpoint/2010/main" val="386160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6" grpId="0" animBg="1"/>
      <p:bldP spid="57" grpId="0" animBg="1"/>
      <p:bldP spid="58" grpId="0" animBg="1"/>
      <p:bldP spid="59" grpId="0" animBg="1"/>
      <p:bldP spid="62" grpId="0" animBg="1"/>
      <p:bldP spid="63" grpId="0" animBg="1"/>
      <p:bldP spid="6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16596</TotalTime>
  <Words>2258</Words>
  <Application>Microsoft Office PowerPoint</Application>
  <PresentationFormat>Widescreen</PresentationFormat>
  <Paragraphs>270</Paragraphs>
  <Slides>10</Slides>
  <Notes>10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Arial</vt:lpstr>
      <vt:lpstr>Calibri</vt:lpstr>
      <vt:lpstr>Calibri Light</vt:lpstr>
      <vt:lpstr>Century Gothic</vt:lpstr>
      <vt:lpstr>Modern Love</vt:lpstr>
      <vt:lpstr>Montserrat Medium</vt:lpstr>
      <vt:lpstr>Symbol</vt:lpstr>
      <vt:lpstr>Wingdings</vt:lpstr>
      <vt:lpstr>1_Office Theme</vt:lpstr>
      <vt:lpstr>Office Theme</vt:lpstr>
      <vt:lpstr>3_Office Theme</vt:lpstr>
      <vt:lpstr>Saying what I and others do</vt:lpstr>
      <vt:lpstr> [ien]</vt:lpstr>
      <vt:lpstr> [ien]</vt:lpstr>
      <vt:lpstr>prononcer</vt:lpstr>
      <vt:lpstr>aimer (to like) jouer (to play)</vt:lpstr>
      <vt:lpstr>écouter</vt:lpstr>
      <vt:lpstr>écouter</vt:lpstr>
      <vt:lpstr>Quand il fait beau…</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185</cp:revision>
  <dcterms:created xsi:type="dcterms:W3CDTF">2022-02-25T13:35:14Z</dcterms:created>
  <dcterms:modified xsi:type="dcterms:W3CDTF">2022-05-18T03:09:21Z</dcterms:modified>
</cp:coreProperties>
</file>