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14"/>
  </p:notesMasterIdLst>
  <p:sldIdLst>
    <p:sldId id="275" r:id="rId4"/>
    <p:sldId id="375" r:id="rId5"/>
    <p:sldId id="923" r:id="rId6"/>
    <p:sldId id="938" r:id="rId7"/>
    <p:sldId id="911" r:id="rId8"/>
    <p:sldId id="939" r:id="rId9"/>
    <p:sldId id="940" r:id="rId10"/>
    <p:sldId id="936" r:id="rId11"/>
    <p:sldId id="937"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8A3"/>
    <a:srgbClr val="FFFFEB"/>
    <a:srgbClr val="FF0133"/>
    <a:srgbClr val="786EB1"/>
    <a:srgbClr val="FF0066"/>
    <a:srgbClr val="91E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39013" autoAdjust="0"/>
  </p:normalViewPr>
  <p:slideViewPr>
    <p:cSldViewPr snapToGrid="0">
      <p:cViewPr varScale="1">
        <p:scale>
          <a:sx n="44" d="100"/>
          <a:sy n="44" d="100"/>
        </p:scale>
        <p:origin x="3138" y="5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30/03/2023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[-ien] </a:t>
            </a:r>
            <a:r>
              <a:rPr lang="en-GB" b="1" baseline="0" dirty="0" err="1"/>
              <a:t>ancien</a:t>
            </a:r>
            <a:r>
              <a:rPr lang="en-GB" baseline="0" dirty="0"/>
              <a:t> [392] </a:t>
            </a:r>
            <a:r>
              <a:rPr lang="en-GB" b="1" baseline="0" dirty="0"/>
              <a:t>bien </a:t>
            </a:r>
            <a:r>
              <a:rPr lang="en-GB" baseline="0" dirty="0"/>
              <a:t>[47] </a:t>
            </a:r>
            <a:r>
              <a:rPr lang="en-GB" b="1" baseline="0" dirty="0" err="1"/>
              <a:t>bientôt</a:t>
            </a:r>
            <a:r>
              <a:rPr lang="en-GB" baseline="0" dirty="0"/>
              <a:t> [1208] </a:t>
            </a:r>
            <a:r>
              <a:rPr lang="en-GB" b="1" baseline="0" dirty="0" err="1"/>
              <a:t>chien</a:t>
            </a:r>
            <a:r>
              <a:rPr lang="en-GB" baseline="0" dirty="0"/>
              <a:t> [1744] </a:t>
            </a:r>
            <a:r>
              <a:rPr lang="en-GB" b="1" baseline="0" dirty="0" err="1"/>
              <a:t>combien</a:t>
            </a:r>
            <a:r>
              <a:rPr lang="en-GB" b="1" baseline="0" dirty="0"/>
              <a:t>?</a:t>
            </a:r>
            <a:r>
              <a:rPr lang="en-GB" baseline="0" dirty="0"/>
              <a:t> [800]</a:t>
            </a:r>
            <a:br>
              <a:rPr lang="en-GB" baseline="0" dirty="0"/>
            </a:br>
            <a:endParaRPr lang="fr-FR" sz="12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corde</a:t>
            </a:r>
            <a:r>
              <a:rPr lang="fr-FR" sz="1200" b="0" strike="noStrike" spc="-1" dirty="0">
                <a:solidFill>
                  <a:srgbClr val="FF0066"/>
                </a:solidFill>
                <a:latin typeface="Century Gothic"/>
                <a:ea typeface="Century Gothic"/>
              </a:rPr>
              <a:t> [3784] </a:t>
            </a:r>
            <a:r>
              <a:rPr lang="fr-FR" sz="1200" b="1" strike="noStrike" spc="-1" dirty="0">
                <a:solidFill>
                  <a:srgbClr val="FF0066"/>
                </a:solidFill>
                <a:latin typeface="Century Gothic"/>
                <a:ea typeface="Century Gothic"/>
              </a:rPr>
              <a:t>football </a:t>
            </a:r>
            <a:r>
              <a:rPr lang="fr-FR" sz="1200" b="0" strike="noStrike" spc="-1" dirty="0">
                <a:solidFill>
                  <a:srgbClr val="FF0066"/>
                </a:solidFill>
                <a:latin typeface="Century Gothic"/>
                <a:ea typeface="Century Gothic"/>
              </a:rPr>
              <a:t>[2602] </a:t>
            </a:r>
            <a:r>
              <a:rPr lang="fr-FR" sz="1200" b="1" strike="noStrike" spc="-1" dirty="0">
                <a:solidFill>
                  <a:srgbClr val="FF0066"/>
                </a:solidFill>
                <a:latin typeface="Century Gothic"/>
                <a:ea typeface="Century Gothic"/>
              </a:rPr>
              <a:t>fois</a:t>
            </a:r>
            <a:r>
              <a:rPr lang="fr-FR" sz="1200" b="0" strike="noStrike" spc="-1" dirty="0">
                <a:solidFill>
                  <a:srgbClr val="FF0066"/>
                </a:solidFill>
                <a:latin typeface="Century Gothic"/>
                <a:ea typeface="Century Gothic"/>
              </a:rPr>
              <a:t> [49] </a:t>
            </a:r>
            <a:r>
              <a:rPr lang="fr-FR" sz="1200" b="1" strike="noStrike" spc="-1" dirty="0">
                <a:solidFill>
                  <a:srgbClr val="FF0066"/>
                </a:solidFill>
                <a:latin typeface="Century Gothic"/>
                <a:ea typeface="Century Gothic"/>
              </a:rPr>
              <a:t>tennis </a:t>
            </a:r>
            <a:r>
              <a:rPr lang="fr-FR" sz="1200" b="0" strike="noStrike" spc="-1" dirty="0">
                <a:solidFill>
                  <a:srgbClr val="FF0066"/>
                </a:solidFill>
                <a:latin typeface="Century Gothic"/>
                <a:ea typeface="Century Gothic"/>
              </a:rPr>
              <a:t>[3687] quand [119] </a:t>
            </a:r>
            <a:endParaRPr lang="en-GB" sz="1100" b="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faire [25] je fais, il/elle fait activité [452] cuisine [2618] courses [1289] ménage [2326]</a:t>
            </a: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corriger [1639] expliquer [252] fermer [757] demander [80] écouter [49] regarder [425]  poser  [218] aide [457] classe [778] devoirs [39] idée [239] question [144] phrase [2074] porte [696] professeur/professeure [110]  réponse [456] solution [608]</a:t>
            </a: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a:t>
            </a:r>
            <a:br>
              <a:rPr lang="en-GB" baseline="0" dirty="0"/>
            </a:br>
            <a:br>
              <a:rPr lang="en-GB" baseline="0" dirty="0"/>
            </a:br>
            <a:r>
              <a:rPr lang="en-GB" b="1" baseline="0" dirty="0"/>
              <a:t>Word frequency (1 is the most frequent word in French): </a:t>
            </a:r>
            <a:br>
              <a:rPr lang="en-GB" baseline="0" dirty="0"/>
            </a:br>
            <a:r>
              <a:rPr lang="en-GB" b="1" baseline="0" dirty="0" err="1"/>
              <a:t>ancien</a:t>
            </a:r>
            <a:r>
              <a:rPr lang="en-GB" baseline="0" dirty="0"/>
              <a:t> [392] </a:t>
            </a:r>
            <a:r>
              <a:rPr lang="en-GB" b="1" baseline="0" dirty="0"/>
              <a:t>bien </a:t>
            </a:r>
            <a:r>
              <a:rPr lang="en-GB" baseline="0" dirty="0"/>
              <a:t>[47] </a:t>
            </a:r>
            <a:r>
              <a:rPr lang="en-GB" b="1" baseline="0" dirty="0" err="1"/>
              <a:t>bientôt</a:t>
            </a:r>
            <a:r>
              <a:rPr lang="en-GB" baseline="0" dirty="0"/>
              <a:t> [1208] </a:t>
            </a:r>
            <a:r>
              <a:rPr lang="en-GB" b="1" baseline="0" dirty="0" err="1"/>
              <a:t>chien</a:t>
            </a:r>
            <a:r>
              <a:rPr lang="en-GB" baseline="0" dirty="0"/>
              <a:t> [1744] </a:t>
            </a:r>
            <a:r>
              <a:rPr lang="en-GB" b="1" baseline="0" dirty="0" err="1"/>
              <a:t>combien</a:t>
            </a:r>
            <a:r>
              <a:rPr lang="en-GB" b="1" baseline="0" dirty="0"/>
              <a:t>?</a:t>
            </a:r>
            <a:r>
              <a:rPr lang="en-GB" baseline="0" dirty="0"/>
              <a:t> [800]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ien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[(a)in].</a:t>
            </a:r>
            <a:endParaRPr lang="en-US" b="1"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a:t>
            </a:r>
            <a:r>
              <a:rPr lang="en-GB" b="0" dirty="0"/>
              <a:t>[</a:t>
            </a:r>
            <a:r>
              <a:rPr lang="en-GB" b="0" dirty="0" err="1"/>
              <a:t>ien</a:t>
            </a:r>
            <a:r>
              <a:rPr lang="en-GB" b="0" dirty="0"/>
              <a:t>] and [ain] sound very similar but the ‘</a:t>
            </a:r>
            <a:r>
              <a:rPr lang="en-GB" b="0" dirty="0" err="1"/>
              <a:t>i</a:t>
            </a:r>
            <a:r>
              <a:rPr lang="en-GB" b="0" dirty="0"/>
              <a:t>’ sound in [</a:t>
            </a:r>
            <a:r>
              <a:rPr lang="en-GB" b="0" dirty="0" err="1"/>
              <a:t>ien</a:t>
            </a:r>
            <a:r>
              <a:rPr lang="en-GB" b="0" dirty="0"/>
              <a:t>] is what will help them distinguish.</a:t>
            </a:r>
            <a:endParaRPr lang="en-GB" sz="1200" b="0" kern="1200" dirty="0">
              <a:solidFill>
                <a:schemeClr val="tx1"/>
              </a:solidFill>
              <a:effectLst/>
              <a:latin typeface="+mn-lt"/>
              <a:ea typeface="+mn-ea"/>
              <a:cs typeface="+mn-cs"/>
            </a:endParaRP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lapin</a:t>
            </a: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Calibri" panose="020F0502020204030204" pitchFamily="34" charset="0"/>
              </a:rPr>
              <a:t>pain</a:t>
            </a:r>
          </a:p>
          <a:p>
            <a:pPr algn="l">
              <a:lnSpc>
                <a:spcPct val="107000"/>
              </a:lnSpc>
              <a:spcAft>
                <a:spcPts val="800"/>
              </a:spcAft>
            </a:pPr>
            <a:r>
              <a:rPr lang="en-GB" sz="1800" b="0" dirty="0" err="1">
                <a:effectLst/>
                <a:latin typeface="Calibri" panose="020F0502020204030204" pitchFamily="34" charset="0"/>
                <a:ea typeface="Calibri" panose="020F0502020204030204" pitchFamily="34" charset="0"/>
                <a:cs typeface="Calibri" panose="020F0502020204030204" pitchFamily="34" charset="0"/>
              </a:rPr>
              <a:t>italien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effectLst/>
                <a:latin typeface="Calibri" panose="020F0502020204030204" pitchFamily="34" charset="0"/>
                <a:ea typeface="Calibri" panose="020F0502020204030204" pitchFamily="34" charset="0"/>
                <a:cs typeface="Calibri" panose="020F0502020204030204" pitchFamily="34" charset="0"/>
              </a:rPr>
              <a:t>parisien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effectLst/>
                <a:latin typeface="Calibri" panose="020F0502020204030204" pitchFamily="34" charset="0"/>
                <a:ea typeface="Calibri" panose="020F0502020204030204" pitchFamily="34" charset="0"/>
                <a:cs typeface="Calibri" panose="020F0502020204030204" pitchFamily="34" charset="0"/>
              </a:rPr>
              <a:t>dalmatien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Calibri" panose="020F0502020204030204" pitchFamily="34" charset="0"/>
              </a:rPr>
              <a:t>dessin</a:t>
            </a: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Calibri" panose="020F0502020204030204" pitchFamily="34" charset="0"/>
              </a:rPr>
              <a:t>chemin</a:t>
            </a:r>
          </a:p>
          <a:p>
            <a:pPr algn="l">
              <a:lnSpc>
                <a:spcPct val="107000"/>
              </a:lnSpc>
              <a:spcAft>
                <a:spcPts val="800"/>
              </a:spcAft>
            </a:pPr>
            <a:r>
              <a:rPr lang="en-GB" sz="1800" b="0" dirty="0" err="1">
                <a:effectLst/>
                <a:latin typeface="Calibri" panose="020F0502020204030204" pitchFamily="34" charset="0"/>
                <a:ea typeface="Calibri" panose="020F0502020204030204" pitchFamily="34" charset="0"/>
                <a:cs typeface="Calibri" panose="020F0502020204030204" pitchFamily="34" charset="0"/>
              </a:rPr>
              <a:t>canadien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canadien</a:t>
            </a:r>
            <a:r>
              <a:rPr lang="en-GB" sz="1200" b="0" kern="1200" dirty="0">
                <a:solidFill>
                  <a:schemeClr val="tx1"/>
                </a:solidFill>
                <a:effectLst/>
                <a:latin typeface="+mn-lt"/>
                <a:ea typeface="+mn-ea"/>
                <a:cs typeface="+mn-cs"/>
              </a:rPr>
              <a:t> [611] chemin [859] </a:t>
            </a:r>
            <a:r>
              <a:rPr lang="en-GB" sz="1200" b="0" kern="1200" dirty="0" err="1">
                <a:solidFill>
                  <a:schemeClr val="tx1"/>
                </a:solidFill>
                <a:effectLst/>
                <a:latin typeface="+mn-lt"/>
                <a:ea typeface="+mn-ea"/>
                <a:cs typeface="+mn-cs"/>
              </a:rPr>
              <a:t>dalmatien</a:t>
            </a:r>
            <a:r>
              <a:rPr lang="en-GB" sz="1200" b="0" kern="1200" dirty="0">
                <a:solidFill>
                  <a:schemeClr val="tx1"/>
                </a:solidFill>
                <a:effectLst/>
                <a:latin typeface="+mn-lt"/>
                <a:ea typeface="+mn-ea"/>
                <a:cs typeface="+mn-cs"/>
              </a:rPr>
              <a:t> [&gt;5009] dessin [2624] </a:t>
            </a:r>
            <a:r>
              <a:rPr lang="en-GB" sz="1200" b="0" kern="1200" dirty="0" err="1">
                <a:solidFill>
                  <a:schemeClr val="tx1"/>
                </a:solidFill>
                <a:effectLst/>
                <a:latin typeface="+mn-lt"/>
                <a:ea typeface="+mn-ea"/>
                <a:cs typeface="+mn-cs"/>
              </a:rPr>
              <a:t>italien</a:t>
            </a:r>
            <a:r>
              <a:rPr lang="en-GB" sz="1200" b="0" kern="1200" dirty="0">
                <a:solidFill>
                  <a:schemeClr val="tx1"/>
                </a:solidFill>
                <a:effectLst/>
                <a:latin typeface="+mn-lt"/>
                <a:ea typeface="+mn-ea"/>
                <a:cs typeface="+mn-cs"/>
              </a:rPr>
              <a:t> [1477] lapin [&gt;5009] pain [2802] </a:t>
            </a:r>
            <a:r>
              <a:rPr lang="en-GB" sz="1200" b="0" kern="1200" dirty="0" err="1">
                <a:solidFill>
                  <a:schemeClr val="tx1"/>
                </a:solidFill>
                <a:effectLst/>
                <a:latin typeface="+mn-lt"/>
                <a:ea typeface="+mn-ea"/>
                <a:cs typeface="+mn-cs"/>
              </a:rPr>
              <a:t>parisien</a:t>
            </a:r>
            <a:r>
              <a:rPr lang="en-GB" sz="1200" b="0" kern="1200" dirty="0">
                <a:solidFill>
                  <a:schemeClr val="tx1"/>
                </a:solidFill>
                <a:effectLst/>
                <a:latin typeface="+mn-lt"/>
                <a:ea typeface="+mn-ea"/>
                <a:cs typeface="+mn-cs"/>
              </a:rPr>
              <a:t> [2529]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a:t>aimer</a:t>
            </a:r>
            <a:r>
              <a:rPr lang="en-GB" dirty="0"/>
              <a:t> meaning and its use with </a:t>
            </a:r>
            <a:r>
              <a:rPr lang="en-GB" b="1" dirty="0"/>
              <a:t>definite articles </a:t>
            </a:r>
            <a:r>
              <a:rPr lang="en-GB" dirty="0"/>
              <a:t>and introduce </a:t>
            </a:r>
            <a:r>
              <a:rPr lang="en-GB" b="1" dirty="0" err="1"/>
              <a:t>jouer</a:t>
            </a:r>
            <a:r>
              <a:rPr lang="en-GB" b="1" dirty="0"/>
              <a:t> à </a:t>
            </a:r>
            <a:r>
              <a:rPr lang="en-GB" dirty="0"/>
              <a:t>to say you play a sport.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the French sport of </a:t>
            </a:r>
            <a:r>
              <a:rPr lang="en-GB" sz="1200" b="0" strike="noStrike" spc="-1" dirty="0" err="1">
                <a:solidFill>
                  <a:srgbClr val="000000"/>
                </a:solidFill>
                <a:latin typeface="Calibri"/>
                <a:ea typeface="Calibri"/>
              </a:rPr>
              <a:t>pétanque</a:t>
            </a:r>
            <a:r>
              <a:rPr lang="en-GB" sz="1200" b="0" strike="noStrike" spc="-1" dirty="0">
                <a:solidFill>
                  <a:srgbClr val="000000"/>
                </a:solidFill>
                <a:latin typeface="Calibri"/>
                <a:ea typeface="Calibri"/>
              </a:rPr>
              <a:t>; to practise the comprehension of previously taught language in a longer text and to begin to develop pupils’ lexical inferencing ability, guiding them to use the words they know and some cognates to infer plausible meanings of words they don’t know.</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aloud, so pupils can follow. (Click on the text to hear the audio, if preferred).</a:t>
            </a:r>
          </a:p>
          <a:p>
            <a:pPr marL="229320" indent="-228600">
              <a:lnSpc>
                <a:spcPct val="100000"/>
              </a:lnSpc>
              <a:buAutoNum type="arabicPeriod"/>
            </a:pPr>
            <a:r>
              <a:rPr lang="en-GB" sz="1200" b="0" strike="noStrike" spc="-1" dirty="0">
                <a:solidFill>
                  <a:srgbClr val="000000"/>
                </a:solidFill>
                <a:latin typeface="Calibri"/>
              </a:rPr>
              <a:t>Click for the first question.</a:t>
            </a:r>
          </a:p>
          <a:p>
            <a:pPr marL="229320" indent="-228600">
              <a:lnSpc>
                <a:spcPct val="100000"/>
              </a:lnSpc>
              <a:buAutoNum type="arabicPeriod"/>
            </a:pPr>
            <a:r>
              <a:rPr lang="en-GB" sz="1200" b="0" strike="noStrike" spc="-1" dirty="0">
                <a:solidFill>
                  <a:srgbClr val="000000"/>
                </a:solidFill>
                <a:latin typeface="Calibri"/>
              </a:rPr>
              <a:t>Elicit answers from pupils and click to check the answer.  Refer pupils back to the text.</a:t>
            </a:r>
          </a:p>
          <a:p>
            <a:pPr marL="229320" indent="-228600">
              <a:lnSpc>
                <a:spcPct val="100000"/>
              </a:lnSpc>
              <a:buAutoNum type="arabicPeriod"/>
            </a:pPr>
            <a:r>
              <a:rPr lang="en-GB" sz="1200" b="0" strike="noStrike" spc="-1" dirty="0">
                <a:solidFill>
                  <a:srgbClr val="000000"/>
                </a:solidFill>
                <a:latin typeface="Calibri"/>
              </a:rPr>
              <a:t>Repeat steps 2-3 for the remaining 5 questions.</a:t>
            </a:r>
          </a:p>
          <a:p>
            <a:pPr marL="229320" indent="-228600">
              <a:lnSpc>
                <a:spcPct val="100000"/>
              </a:lnSpc>
              <a:buAutoNum type="arabicPeriod"/>
            </a:pPr>
            <a:r>
              <a:rPr lang="en-GB" sz="1200" b="0" strike="noStrike" spc="-1" dirty="0">
                <a:solidFill>
                  <a:srgbClr val="000000"/>
                </a:solidFill>
                <a:latin typeface="Calibri"/>
              </a:rPr>
              <a:t>Click to highlight words in the text and ask pupils to suggest what they mean. Click to reveal the answers.</a:t>
            </a:r>
            <a:br>
              <a:rPr lang="en-GB" sz="1200" b="0" strike="noStrike" spc="-1" dirty="0">
                <a:solidFill>
                  <a:srgbClr val="000000"/>
                </a:solidFill>
                <a:latin typeface="Calibri"/>
              </a:rPr>
            </a:br>
            <a:r>
              <a:rPr lang="en-GB" sz="1200" b="0" strike="noStrike" spc="-1" dirty="0">
                <a:solidFill>
                  <a:srgbClr val="000000"/>
                </a:solidFill>
                <a:latin typeface="Calibri"/>
              </a:rPr>
              <a:t>Note that teachers should support pupils here, steering them to look at the words they know and what they have understood so far about the text and their English vocabulary.</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br>
              <a:rPr lang="en-US" b="1" dirty="0"/>
            </a:br>
            <a:r>
              <a:rPr lang="en-US" b="0" dirty="0" err="1"/>
              <a:t>pétanque</a:t>
            </a:r>
            <a:r>
              <a:rPr lang="en-US" b="0" dirty="0"/>
              <a:t> [] boule [] </a:t>
            </a:r>
            <a:r>
              <a:rPr lang="en-US" b="0" dirty="0" err="1"/>
              <a:t>onzième</a:t>
            </a:r>
            <a:r>
              <a:rPr lang="en-US" b="0" dirty="0"/>
              <a:t> [] </a:t>
            </a:r>
            <a:r>
              <a:rPr lang="en-US" b="0" dirty="0" err="1"/>
              <a:t>populaire</a:t>
            </a:r>
            <a:r>
              <a:rPr lang="en-US" b="0" dirty="0"/>
              <a:t> [] </a:t>
            </a:r>
            <a:r>
              <a:rPr lang="en-US" b="0" dirty="0" err="1"/>
              <a:t>Espagne</a:t>
            </a:r>
            <a:r>
              <a:rPr lang="en-US" b="0" dirty="0"/>
              <a:t> []</a:t>
            </a:r>
            <a:r>
              <a:rPr lang="en-US" b="1" dirty="0"/>
              <a:t> </a:t>
            </a:r>
            <a:r>
              <a:rPr lang="en-GB" sz="1200" dirty="0" err="1">
                <a:solidFill>
                  <a:srgbClr val="002060"/>
                </a:solidFill>
                <a:latin typeface="Century Gothic"/>
                <a:ea typeface="Century Gothic"/>
                <a:cs typeface="Century Gothic"/>
              </a:rPr>
              <a:t>Thaïlande</a:t>
            </a:r>
            <a:r>
              <a:rPr lang="en-GB" sz="1200" dirty="0">
                <a:solidFill>
                  <a:srgbClr val="002060"/>
                </a:solidFill>
                <a:latin typeface="Century Gothic"/>
                <a:ea typeface="Century Gothic"/>
                <a:cs typeface="Century Gothic"/>
              </a:rPr>
              <a:t> [] Chine [] surtout [] </a:t>
            </a:r>
            <a:r>
              <a:rPr lang="en-GB" sz="1200" dirty="0" err="1">
                <a:solidFill>
                  <a:srgbClr val="002060"/>
                </a:solidFill>
                <a:latin typeface="Century Gothic"/>
                <a:ea typeface="Century Gothic"/>
                <a:cs typeface="Century Gothic"/>
              </a:rPr>
              <a:t>masculin</a:t>
            </a:r>
            <a:r>
              <a:rPr lang="en-GB" sz="1200" dirty="0">
                <a:solidFill>
                  <a:srgbClr val="002060"/>
                </a:solidFill>
                <a:latin typeface="Century Gothic"/>
                <a:ea typeface="Century Gothic"/>
                <a:cs typeface="Century Gothic"/>
              </a:rPr>
              <a:t> [] </a:t>
            </a:r>
            <a:r>
              <a:rPr lang="en-GB" sz="1200" dirty="0" err="1">
                <a:solidFill>
                  <a:srgbClr val="002060"/>
                </a:solidFill>
                <a:latin typeface="Century Gothic"/>
                <a:ea typeface="Century Gothic"/>
                <a:cs typeface="Century Gothic"/>
              </a:rPr>
              <a:t>joueur</a:t>
            </a:r>
            <a:r>
              <a:rPr lang="en-GB" sz="1200" dirty="0">
                <a:solidFill>
                  <a:srgbClr val="002060"/>
                </a:solidFill>
                <a:latin typeface="Century Gothic"/>
                <a:ea typeface="Century Gothic"/>
                <a:cs typeface="Century Gothic"/>
              </a:rPr>
              <a:t> [] homme [] on []</a:t>
            </a:r>
            <a:r>
              <a:rPr lang="en-GB" sz="1200" dirty="0" err="1">
                <a:solidFill>
                  <a:srgbClr val="002060"/>
                </a:solidFill>
                <a:latin typeface="Century Gothic"/>
                <a:ea typeface="Century Gothic"/>
                <a:cs typeface="Century Gothic"/>
              </a:rPr>
              <a:t>compétitionn</a:t>
            </a:r>
            <a:r>
              <a:rPr lang="en-GB" sz="1200" dirty="0">
                <a:solidFill>
                  <a:srgbClr val="002060"/>
                </a:solidFill>
                <a:latin typeface="Century Gothic"/>
                <a:ea typeface="Century Gothic"/>
                <a:cs typeface="Century Gothic"/>
              </a:rPr>
              <a:t> [] </a:t>
            </a:r>
            <a:r>
              <a:rPr lang="en-GB" sz="1200" dirty="0" err="1">
                <a:solidFill>
                  <a:srgbClr val="002060"/>
                </a:solidFill>
                <a:latin typeface="Century Gothic"/>
                <a:ea typeface="Century Gothic"/>
                <a:cs typeface="Century Gothic"/>
              </a:rPr>
              <a:t>mixte</a:t>
            </a:r>
            <a:r>
              <a:rPr lang="en-GB" sz="1200" dirty="0">
                <a:solidFill>
                  <a:srgbClr val="002060"/>
                </a:solidFill>
                <a:latin typeface="Century Gothic"/>
                <a:ea typeface="Century Gothic"/>
                <a:cs typeface="Century Gothic"/>
              </a:rPr>
              <a:t>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attribution: </a:t>
            </a:r>
            <a:r>
              <a:rPr lang="en-US" dirty="0" err="1"/>
              <a:t>Brunobuisson</a:t>
            </a:r>
            <a:r>
              <a:rPr lang="en-US" dirty="0"/>
              <a:t>, CC BY-SA 4.0 via Wikimedia Commons</a:t>
            </a:r>
            <a:br>
              <a:rPr lang="en-US" dirty="0"/>
            </a:br>
            <a:r>
              <a:rPr lang="en-US" b="1" dirty="0"/>
              <a:t>Information</a:t>
            </a:r>
            <a:r>
              <a:rPr lang="en-US" dirty="0"/>
              <a:t>: https://fr.wikipedia.org/wiki/P%C3%A9tanque, https://www.thelocal.fr/20200721/ten-things-you-didnt-know-about-ptanque/ </a:t>
            </a:r>
            <a:endParaRPr lang="en-GB" dirty="0"/>
          </a:p>
          <a:p>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646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r>
              <a:rPr lang="en-US" b="1" dirty="0"/>
              <a:t>Aim: </a:t>
            </a:r>
            <a:r>
              <a:rPr lang="en-US" b="0" dirty="0"/>
              <a:t>to </a:t>
            </a:r>
            <a:r>
              <a:rPr lang="en-US" b="0" dirty="0" err="1"/>
              <a:t>practise</a:t>
            </a:r>
            <a:r>
              <a:rPr lang="en-US" b="0" dirty="0"/>
              <a:t> aural recognition of the ‘le/la’ and ‘au’ and understand their connection to the use and meaning of the two verbs aimer and </a:t>
            </a:r>
            <a:r>
              <a:rPr lang="en-US" b="0" dirty="0" err="1"/>
              <a:t>jouer</a:t>
            </a:r>
            <a:r>
              <a:rPr lang="en-US" b="0" dirty="0"/>
              <a:t>.</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Attending to the word following the beep (which obscures the verb) pupils decide if the meaning is liking or playing.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On the 2</a:t>
            </a:r>
            <a:r>
              <a:rPr lang="en-US" b="0" baseline="30000" dirty="0"/>
              <a:t>nd</a:t>
            </a:r>
            <a:r>
              <a:rPr lang="en-US" b="0" dirty="0"/>
              <a:t> time of listening, pupils write the English meaning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may want to challenge pupils to produce (chorally, not individually) the French for the English sentence answers they can see.  If so, they can click on the 2</a:t>
            </a:r>
            <a:r>
              <a:rPr lang="en-US" b="0" baseline="30000" dirty="0"/>
              <a:t>nd</a:t>
            </a:r>
            <a:r>
              <a:rPr lang="en-US" b="0" dirty="0"/>
              <a:t> set of audio buttons to listen and check with the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if pupils need more support with this task, gapped versions of the English answers could be provided.</a:t>
            </a:r>
          </a:p>
          <a:p>
            <a:endParaRPr lang="en-US" b="1" dirty="0"/>
          </a:p>
          <a:p>
            <a:r>
              <a:rPr lang="en-US" b="1" dirty="0"/>
              <a:t>Transcript:</a:t>
            </a: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Pierre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football.</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Maman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pétanque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Papa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football,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volley.</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Léa</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hockey.</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[joue] au tennis avec moi, aussi.</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Pierre [joue] au basket à l’école.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Yves [aime] le handball.</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a:t>
            </a:r>
            <a:r>
              <a:rPr lang="en-GB" b="1" dirty="0"/>
              <a:t> il fait </a:t>
            </a:r>
            <a:r>
              <a:rPr lang="en-GB" dirty="0"/>
              <a:t>meaning ‘he does, is doing’ and introduce it to mean ‘it is’ for weather.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42442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aseline="0" dirty="0"/>
              <a:t>check more complete understanding of the new vocabulary in longer sentences.</a:t>
            </a:r>
          </a:p>
          <a:p>
            <a:endParaRPr lang="en-US" b="1" dirty="0"/>
          </a:p>
          <a:p>
            <a:r>
              <a:rPr lang="en-US" b="1" dirty="0"/>
              <a:t>Procedure:</a:t>
            </a:r>
          </a:p>
          <a:p>
            <a:r>
              <a:rPr lang="en-US" b="0" dirty="0"/>
              <a:t>1. Pupils read the sentences and record the information (can be in note form) under the three people headings: Adèle (I), Pierre (he), </a:t>
            </a:r>
            <a:r>
              <a:rPr lang="en-US" b="0" dirty="0" err="1"/>
              <a:t>Léa</a:t>
            </a:r>
            <a:r>
              <a:rPr lang="en-US" b="0" dirty="0"/>
              <a:t> (she).</a:t>
            </a:r>
          </a:p>
          <a:p>
            <a:r>
              <a:rPr lang="en-US" b="0" dirty="0"/>
              <a:t>2. Answers are revealed on</a:t>
            </a:r>
            <a:r>
              <a:rPr lang="en-US" b="0" baseline="0" dirty="0"/>
              <a:t> a mouse click.</a:t>
            </a:r>
          </a:p>
          <a:p>
            <a:r>
              <a:rPr lang="en-US" b="0" baseline="0" dirty="0"/>
              <a:t>3. If desired, click the numbered buttons to hear each French sentence.</a:t>
            </a:r>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3896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30/03/2023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64111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30/03/2023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701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30/03/2023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93235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30/03/2023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89741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30/03/2023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82114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30/03/2023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31607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30/03/2023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66810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30/03/2023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51777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30/03/2023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88763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30/03/2023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43264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30/03/2023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85918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030431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80548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7196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3071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110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041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2095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9804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2354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3641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11962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3447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30/03/2023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247348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474505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6.png"/><Relationship Id="rId3" Type="http://schemas.openxmlformats.org/officeDocument/2006/relationships/image" Target="../media/image12.png"/><Relationship Id="rId21" Type="http://schemas.openxmlformats.org/officeDocument/2006/relationships/image" Target="../media/image19.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audio" Target="../media/audio1.wav"/><Relationship Id="rId11" Type="http://schemas.openxmlformats.org/officeDocument/2006/relationships/audio" Target="../media/audio6.wav"/><Relationship Id="rId24"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audio" Target="../media/audio10.wav"/><Relationship Id="rId23" Type="http://schemas.openxmlformats.org/officeDocument/2006/relationships/image" Target="../media/image21.png"/><Relationship Id="rId10" Type="http://schemas.openxmlformats.org/officeDocument/2006/relationships/audio" Target="../media/audio5.wav"/><Relationship Id="rId19" Type="http://schemas.openxmlformats.org/officeDocument/2006/relationships/image" Target="../media/image17.png"/><Relationship Id="rId4" Type="http://schemas.openxmlformats.org/officeDocument/2006/relationships/image" Target="../media/image13.sv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26.jpg"/><Relationship Id="rId7" Type="http://schemas.openxmlformats.org/officeDocument/2006/relationships/audio" Target="../media/audio11.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audio" Target="../media/audio13.wav"/></Relationships>
</file>

<file path=ppt/slides/_rels/slide7.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audio" Target="../media/audio25.wav"/><Relationship Id="rId3" Type="http://schemas.openxmlformats.org/officeDocument/2006/relationships/image" Target="../media/image27.png"/><Relationship Id="rId21" Type="http://schemas.openxmlformats.org/officeDocument/2006/relationships/audio" Target="../media/audio28.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audio" Target="../media/audio24.wav"/><Relationship Id="rId2" Type="http://schemas.openxmlformats.org/officeDocument/2006/relationships/notesSlide" Target="../notesSlides/notesSlide7.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image" Target="../media/image13.svg"/><Relationship Id="rId15" Type="http://schemas.openxmlformats.org/officeDocument/2006/relationships/image" Target="../media/image14.png"/><Relationship Id="rId23" Type="http://schemas.openxmlformats.org/officeDocument/2006/relationships/audio" Target="../media/audio30.wav"/><Relationship Id="rId10" Type="http://schemas.openxmlformats.org/officeDocument/2006/relationships/audio" Target="../media/audio18.wav"/><Relationship Id="rId19" Type="http://schemas.openxmlformats.org/officeDocument/2006/relationships/audio" Target="../media/audio26.wav"/><Relationship Id="rId4" Type="http://schemas.openxmlformats.org/officeDocument/2006/relationships/image" Target="../media/image12.png"/><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audio" Target="../media/audio29.wav"/></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12.png"/><Relationship Id="rId3" Type="http://schemas.openxmlformats.org/officeDocument/2006/relationships/image" Target="../media/image30.png"/><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image" Target="../media/image38.gif"/><Relationship Id="rId2" Type="http://schemas.openxmlformats.org/officeDocument/2006/relationships/notesSlide" Target="../notesSlides/notesSlide9.xml"/><Relationship Id="rId16" Type="http://schemas.openxmlformats.org/officeDocument/2006/relationships/image" Target="../media/image37.gif"/><Relationship Id="rId1" Type="http://schemas.openxmlformats.org/officeDocument/2006/relationships/slideLayout" Target="../slideLayouts/slideLayout18.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5" Type="http://schemas.openxmlformats.org/officeDocument/2006/relationships/image" Target="../media/image36.gif"/><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88473" y="5511688"/>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jouer with sports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[ien]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8" name="Picture 17" descr="A black and white football ball&#10;&#10;Description automatically generated with medium confidence">
            <a:extLst>
              <a:ext uri="{FF2B5EF4-FFF2-40B4-BE49-F238E27FC236}">
                <a16:creationId xmlns:a16="http://schemas.microsoft.com/office/drawing/2014/main" id="{92B14FE9-6EB1-42FD-9B22-49EC3427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437" y="2459306"/>
            <a:ext cx="576396" cy="593077"/>
          </a:xfrm>
          <a:prstGeom prst="rect">
            <a:avLst/>
          </a:prstGeom>
        </p:spPr>
      </p:pic>
      <p:pic>
        <p:nvPicPr>
          <p:cNvPr id="5" name="Picture 4" descr="A picture containing text, shirt&#10;&#10;Description automatically generated">
            <a:extLst>
              <a:ext uri="{FF2B5EF4-FFF2-40B4-BE49-F238E27FC236}">
                <a16:creationId xmlns:a16="http://schemas.microsoft.com/office/drawing/2014/main" id="{FB18D624-DB6E-4CFA-BEBC-FA709CAAEDCD}"/>
              </a:ext>
            </a:extLst>
          </p:cNvPr>
          <p:cNvPicPr>
            <a:picLocks noChangeAspect="1"/>
          </p:cNvPicPr>
          <p:nvPr/>
        </p:nvPicPr>
        <p:blipFill rotWithShape="1">
          <a:blip r:embed="rId5">
            <a:extLst>
              <a:ext uri="{28A0092B-C50C-407E-A947-70E740481C1C}">
                <a14:useLocalDpi xmlns:a14="http://schemas.microsoft.com/office/drawing/2010/main" val="0"/>
              </a:ext>
            </a:extLst>
          </a:blip>
          <a:srcRect r="55317"/>
          <a:stretch/>
        </p:blipFill>
        <p:spPr>
          <a:xfrm>
            <a:off x="346922" y="1479886"/>
            <a:ext cx="1365086" cy="1468645"/>
          </a:xfrm>
          <a:prstGeom prst="rect">
            <a:avLst/>
          </a:prstGeom>
        </p:spPr>
      </p:pic>
      <p:pic>
        <p:nvPicPr>
          <p:cNvPr id="32" name="Picture 31" descr="A tennis racket on a green background&#10;&#10;Description automatically generated with medium confidence">
            <a:extLst>
              <a:ext uri="{FF2B5EF4-FFF2-40B4-BE49-F238E27FC236}">
                <a16:creationId xmlns:a16="http://schemas.microsoft.com/office/drawing/2014/main" id="{BEACC32D-9979-4561-9E11-7D12E6ABB1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6232" y="3105148"/>
            <a:ext cx="2628203" cy="1834267"/>
          </a:xfrm>
          <a:prstGeom prst="rect">
            <a:avLst/>
          </a:prstGeom>
        </p:spPr>
      </p:pic>
      <p:pic>
        <p:nvPicPr>
          <p:cNvPr id="21" name="Picture 20" descr="Shape, circle&#10;&#10;Description automatically generated">
            <a:extLst>
              <a:ext uri="{FF2B5EF4-FFF2-40B4-BE49-F238E27FC236}">
                <a16:creationId xmlns:a16="http://schemas.microsoft.com/office/drawing/2014/main" id="{FAFB7890-2C75-463F-8147-8E398EBED9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1111" y="3208928"/>
            <a:ext cx="663324" cy="440143"/>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algn="ctr"/>
            <a:r>
              <a:rPr lang="en-GB" sz="8000" dirty="0">
                <a:solidFill>
                  <a:srgbClr val="002060"/>
                </a:solidFill>
                <a:latin typeface="Century Gothic" panose="020B0502020202020204" pitchFamily="34" charset="0"/>
              </a:rPr>
              <a:t>b</a:t>
            </a:r>
            <a:r>
              <a:rPr lang="en-GB" sz="8000" b="1" dirty="0">
                <a:solidFill>
                  <a:srgbClr val="FF0066"/>
                </a:solidFill>
                <a:latin typeface="Century Gothic" panose="020B0502020202020204" pitchFamily="34" charset="0"/>
              </a:rPr>
              <a:t>ien </a:t>
            </a:r>
            <a:endParaRPr lang="en-GB" sz="8000" dirty="0">
              <a:solidFill>
                <a:srgbClr val="002060"/>
              </a:solidFill>
              <a:latin typeface="Century Gothic" panose="020B0502020202020204" pitchFamily="34" charset="0"/>
            </a:endParaRPr>
          </a:p>
        </p:txBody>
      </p:sp>
      <p:grpSp>
        <p:nvGrpSpPr>
          <p:cNvPr id="4" name="Group 3">
            <a:extLst>
              <a:ext uri="{FF2B5EF4-FFF2-40B4-BE49-F238E27FC236}">
                <a16:creationId xmlns:a16="http://schemas.microsoft.com/office/drawing/2014/main" id="{AEDE7562-F100-4BFB-89E3-356864E1792E}"/>
              </a:ext>
            </a:extLst>
          </p:cNvPr>
          <p:cNvGrpSpPr/>
          <p:nvPr/>
        </p:nvGrpSpPr>
        <p:grpSpPr>
          <a:xfrm>
            <a:off x="3747752" y="287436"/>
            <a:ext cx="4470470" cy="4470470"/>
            <a:chOff x="3747752" y="287436"/>
            <a:chExt cx="4470470" cy="4470470"/>
          </a:xfrm>
        </p:grpSpPr>
        <p:pic>
          <p:nvPicPr>
            <p:cNvPr id="12" name="Picture 11" descr="A picture containing tool&#10;&#10;Description automatically generated">
              <a:extLst>
                <a:ext uri="{FF2B5EF4-FFF2-40B4-BE49-F238E27FC236}">
                  <a16:creationId xmlns:a16="http://schemas.microsoft.com/office/drawing/2014/main" id="{D3CB442D-F1D2-4258-9882-9A1127B7A44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752" y="287436"/>
              <a:ext cx="4470470" cy="4470470"/>
            </a:xfrm>
            <a:prstGeom prst="rect">
              <a:avLst/>
            </a:prstGeom>
          </p:spPr>
        </p:pic>
        <p:sp>
          <p:nvSpPr>
            <p:cNvPr id="3" name="TextBox 2">
              <a:extLst>
                <a:ext uri="{FF2B5EF4-FFF2-40B4-BE49-F238E27FC236}">
                  <a16:creationId xmlns:a16="http://schemas.microsoft.com/office/drawing/2014/main" id="{C3F9BC53-7291-457A-8789-DD209C9214C6}"/>
                </a:ext>
              </a:extLst>
            </p:cNvPr>
            <p:cNvSpPr txBox="1"/>
            <p:nvPr/>
          </p:nvSpPr>
          <p:spPr>
            <a:xfrm>
              <a:off x="4566045" y="3594428"/>
              <a:ext cx="2550017"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good, well</a:t>
              </a:r>
            </a:p>
          </p:txBody>
        </p:sp>
      </p:grpSp>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ol&#10;&#10;Description automatically generated">
            <a:extLst>
              <a:ext uri="{FF2B5EF4-FFF2-40B4-BE49-F238E27FC236}">
                <a16:creationId xmlns:a16="http://schemas.microsoft.com/office/drawing/2014/main" id="{E9D67341-E844-439F-B48A-56F88DE3CC4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8258" y="917942"/>
            <a:ext cx="3694740" cy="3694740"/>
          </a:xfrm>
          <a:prstGeom prst="rect">
            <a:avLst/>
          </a:prstGeom>
        </p:spPr>
      </p:pic>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anc</a:t>
            </a:r>
            <a:r>
              <a:rPr lang="en-GB" sz="4800" b="1" dirty="0" err="1">
                <a:solidFill>
                  <a:srgbClr val="FF0066"/>
                </a:solidFill>
                <a:latin typeface="Century Gothic" panose="020B0502020202020204" pitchFamily="34" charset="0"/>
              </a:rPr>
              <a:t>ien</a:t>
            </a:r>
            <a:endParaRPr lang="en-GB" sz="48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ch</a:t>
            </a:r>
            <a:r>
              <a:rPr lang="en-GB" sz="4800" b="1" dirty="0" err="1">
                <a:solidFill>
                  <a:srgbClr val="FF0066"/>
                </a:solidFill>
                <a:latin typeface="Century Gothic" panose="020B0502020202020204" pitchFamily="34" charset="0"/>
              </a:rPr>
              <a:t>ien</a:t>
            </a:r>
            <a:endParaRPr lang="en-GB" sz="48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comb</a:t>
            </a:r>
            <a:r>
              <a:rPr lang="en-GB" sz="4800" b="1" dirty="0" err="1">
                <a:solidFill>
                  <a:srgbClr val="FF0066"/>
                </a:solidFill>
                <a:latin typeface="Century Gothic" panose="020B0502020202020204" pitchFamily="34" charset="0"/>
              </a:rPr>
              <a:t>ien</a:t>
            </a:r>
            <a:endParaRPr lang="en-GB" sz="4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b</a:t>
            </a:r>
            <a:r>
              <a:rPr lang="en-GB" sz="4800" b="1" dirty="0" err="1">
                <a:solidFill>
                  <a:srgbClr val="FF0066"/>
                </a:solidFill>
                <a:latin typeface="Century Gothic" panose="020B0502020202020204" pitchFamily="34" charset="0"/>
              </a:rPr>
              <a:t>ien</a:t>
            </a:r>
            <a:r>
              <a:rPr lang="en-GB" sz="4800" dirty="0" err="1">
                <a:solidFill>
                  <a:srgbClr val="002060"/>
                </a:solidFill>
                <a:latin typeface="Century Gothic" panose="020B0502020202020204" pitchFamily="34" charset="0"/>
              </a:rPr>
              <a:t>tôt</a:t>
            </a:r>
            <a:endParaRPr lang="en-GB" sz="48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b</a:t>
            </a:r>
            <a:r>
              <a:rPr lang="en-GB" sz="6000" b="1" dirty="0">
                <a:solidFill>
                  <a:srgbClr val="FF0066"/>
                </a:solidFill>
                <a:latin typeface="Century Gothic" panose="020B0502020202020204" pitchFamily="34" charset="0"/>
              </a:rPr>
              <a:t>ien </a:t>
            </a:r>
            <a:endParaRPr lang="en-GB" sz="6000" dirty="0">
              <a:solidFill>
                <a:srgbClr val="002060"/>
              </a:solidFill>
              <a:latin typeface="Century Gothic" panose="020B0502020202020204" pitchFamily="34" charset="0"/>
            </a:endParaRPr>
          </a:p>
        </p:txBody>
      </p:sp>
      <p:grpSp>
        <p:nvGrpSpPr>
          <p:cNvPr id="15" name="Group 14" descr="price tag with a question mark">
            <a:extLst>
              <a:ext uri="{FF2B5EF4-FFF2-40B4-BE49-F238E27FC236}">
                <a16:creationId xmlns:a16="http://schemas.microsoft.com/office/drawing/2014/main" id="{FC0347E5-504B-4998-A9B5-77FB65D2583A}"/>
              </a:ext>
            </a:extLst>
          </p:cNvPr>
          <p:cNvGrpSpPr/>
          <p:nvPr/>
        </p:nvGrpSpPr>
        <p:grpSpPr>
          <a:xfrm>
            <a:off x="9374006" y="4233002"/>
            <a:ext cx="1798274" cy="1588475"/>
            <a:chOff x="9234453" y="4685759"/>
            <a:chExt cx="1798274" cy="1588475"/>
          </a:xfrm>
        </p:grpSpPr>
        <p:pic>
          <p:nvPicPr>
            <p:cNvPr id="16" name="Picture 15" descr="price tag with a question mark">
              <a:extLst>
                <a:ext uri="{FF2B5EF4-FFF2-40B4-BE49-F238E27FC236}">
                  <a16:creationId xmlns:a16="http://schemas.microsoft.com/office/drawing/2014/main" id="{06659E14-012A-457D-BE08-080562390D88}"/>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17" name="TextBox 16">
              <a:extLst>
                <a:ext uri="{FF2B5EF4-FFF2-40B4-BE49-F238E27FC236}">
                  <a16:creationId xmlns:a16="http://schemas.microsoft.com/office/drawing/2014/main" id="{EA86EB08-FD42-4250-9829-9C711F64E4A5}"/>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pic>
        <p:nvPicPr>
          <p:cNvPr id="5" name="Picture 4" descr="A picture containing text&#10;&#10;Description automatically generated">
            <a:extLst>
              <a:ext uri="{FF2B5EF4-FFF2-40B4-BE49-F238E27FC236}">
                <a16:creationId xmlns:a16="http://schemas.microsoft.com/office/drawing/2014/main" id="{4A1BB3E2-A229-48D2-8E9F-6BCDF6BB9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771" y="1415729"/>
            <a:ext cx="1286502" cy="1534689"/>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9D0E74CE-0719-401B-929B-50A465568214}"/>
              </a:ext>
            </a:extLst>
          </p:cNvPr>
          <p:cNvPicPr>
            <a:picLocks noChangeAspect="1"/>
          </p:cNvPicPr>
          <p:nvPr/>
        </p:nvPicPr>
        <p:blipFill rotWithShape="1">
          <a:blip r:embed="rId7">
            <a:extLst>
              <a:ext uri="{28A0092B-C50C-407E-A947-70E740481C1C}">
                <a14:useLocalDpi xmlns:a14="http://schemas.microsoft.com/office/drawing/2010/main" val="0"/>
              </a:ext>
            </a:extLst>
          </a:blip>
          <a:srcRect l="15800" t="36119" r="16436" b="38504"/>
          <a:stretch/>
        </p:blipFill>
        <p:spPr>
          <a:xfrm rot="21249678">
            <a:off x="1357056" y="4379661"/>
            <a:ext cx="2020052" cy="756490"/>
          </a:xfrm>
          <a:prstGeom prst="rect">
            <a:avLst/>
          </a:prstGeom>
          <a:effectLst>
            <a:outerShdw blurRad="50800" dist="38100" dir="5400000" algn="t"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378EF6F1-9995-470F-A5DE-6409FE93C2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6384" y="1150510"/>
            <a:ext cx="1196306" cy="1732208"/>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1150674" y="938107"/>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25" y="122646"/>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50674" y="285337"/>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p_i.wav"/>
            </a:hlinkClick>
            <a:extLst>
              <a:ext uri="{FF2B5EF4-FFF2-40B4-BE49-F238E27FC236}">
                <a16:creationId xmlns:a16="http://schemas.microsoft.com/office/drawing/2014/main" id="{C70F02DE-1360-45C2-820F-0466DACA58C9}"/>
              </a:ext>
            </a:extLst>
          </p:cNvPr>
          <p:cNvSpPr txBox="1"/>
          <p:nvPr/>
        </p:nvSpPr>
        <p:spPr>
          <a:xfrm>
            <a:off x="1150674" y="274043"/>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Écoute. C’est [ien] ou [(a)in]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1140077" y="934595"/>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nvGraphicFramePr>
        <p:xfrm>
          <a:off x="714222" y="2197315"/>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 a p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p a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t a l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p a r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s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1599590" y="2529777"/>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62" name="CustomShape 23">
            <a:hlinkClick r:id="" action="ppaction://noaction">
              <a:snd r:embed="rId8" name="p.1.wav"/>
            </a:hlinkClick>
            <a:extLst>
              <a:ext uri="{FF2B5EF4-FFF2-40B4-BE49-F238E27FC236}">
                <a16:creationId xmlns:a16="http://schemas.microsoft.com/office/drawing/2014/main" id="{18357F38-4629-4504-8130-18685F357253}"/>
              </a:ext>
            </a:extLst>
          </p:cNvPr>
          <p:cNvSpPr/>
          <p:nvPr/>
        </p:nvSpPr>
        <p:spPr>
          <a:xfrm>
            <a:off x="130023" y="252977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p.2.wav"/>
            </a:hlinkClick>
            <a:extLst>
              <a:ext uri="{FF2B5EF4-FFF2-40B4-BE49-F238E27FC236}">
                <a16:creationId xmlns:a16="http://schemas.microsoft.com/office/drawing/2014/main" id="{9C609E5B-9C28-4A4E-AB17-0E89C9A4577E}"/>
              </a:ext>
            </a:extLst>
          </p:cNvPr>
          <p:cNvSpPr/>
          <p:nvPr/>
        </p:nvSpPr>
        <p:spPr>
          <a:xfrm>
            <a:off x="130023" y="36406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p.3.wav"/>
            </a:hlinkClick>
            <a:extLst>
              <a:ext uri="{FF2B5EF4-FFF2-40B4-BE49-F238E27FC236}">
                <a16:creationId xmlns:a16="http://schemas.microsoft.com/office/drawing/2014/main" id="{B6D49E85-6D00-4851-9322-3553AB362F4F}"/>
              </a:ext>
            </a:extLst>
          </p:cNvPr>
          <p:cNvSpPr/>
          <p:nvPr/>
        </p:nvSpPr>
        <p:spPr>
          <a:xfrm>
            <a:off x="123171" y="471779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p.4.wav"/>
            </a:hlinkClick>
            <a:extLst>
              <a:ext uri="{FF2B5EF4-FFF2-40B4-BE49-F238E27FC236}">
                <a16:creationId xmlns:a16="http://schemas.microsoft.com/office/drawing/2014/main" id="{91D1AAA7-8FED-47BF-B457-946A889EAB4E}"/>
              </a:ext>
            </a:extLst>
          </p:cNvPr>
          <p:cNvSpPr/>
          <p:nvPr/>
        </p:nvSpPr>
        <p:spPr>
          <a:xfrm>
            <a:off x="119475" y="569015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2" name="p.5.wav"/>
            </a:hlinkClick>
            <a:extLst>
              <a:ext uri="{FF2B5EF4-FFF2-40B4-BE49-F238E27FC236}">
                <a16:creationId xmlns:a16="http://schemas.microsoft.com/office/drawing/2014/main" id="{1D8B56E6-C9CC-406C-B406-BCBA708EE8A3}"/>
              </a:ext>
            </a:extLst>
          </p:cNvPr>
          <p:cNvSpPr/>
          <p:nvPr/>
        </p:nvSpPr>
        <p:spPr>
          <a:xfrm>
            <a:off x="5778197" y="24482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p.6.wav"/>
            </a:hlinkClick>
            <a:extLst>
              <a:ext uri="{FF2B5EF4-FFF2-40B4-BE49-F238E27FC236}">
                <a16:creationId xmlns:a16="http://schemas.microsoft.com/office/drawing/2014/main" id="{D93598D6-2017-4D37-83A2-C405909C51F8}"/>
              </a:ext>
            </a:extLst>
          </p:cNvPr>
          <p:cNvSpPr/>
          <p:nvPr/>
        </p:nvSpPr>
        <p:spPr>
          <a:xfrm>
            <a:off x="5774771" y="350943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p.7.wav"/>
            </a:hlinkClick>
            <a:extLst>
              <a:ext uri="{FF2B5EF4-FFF2-40B4-BE49-F238E27FC236}">
                <a16:creationId xmlns:a16="http://schemas.microsoft.com/office/drawing/2014/main" id="{A2C5CBD5-9859-4015-B9CD-958C4D712334}"/>
              </a:ext>
            </a:extLst>
          </p:cNvPr>
          <p:cNvSpPr/>
          <p:nvPr/>
        </p:nvSpPr>
        <p:spPr>
          <a:xfrm>
            <a:off x="5774771" y="457061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p.8.wav"/>
            </a:hlinkClick>
            <a:extLst>
              <a:ext uri="{FF2B5EF4-FFF2-40B4-BE49-F238E27FC236}">
                <a16:creationId xmlns:a16="http://schemas.microsoft.com/office/drawing/2014/main" id="{F77B39E7-D6D6-4AA3-A708-88925F0CF699}"/>
              </a:ext>
            </a:extLst>
          </p:cNvPr>
          <p:cNvSpPr/>
          <p:nvPr/>
        </p:nvSpPr>
        <p:spPr>
          <a:xfrm>
            <a:off x="5774771" y="573360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B75F065E-B1E8-452B-9AB5-9729A9234862}"/>
              </a:ext>
            </a:extLst>
          </p:cNvPr>
          <p:cNvSpPr/>
          <p:nvPr/>
        </p:nvSpPr>
        <p:spPr>
          <a:xfrm>
            <a:off x="1140077" y="3623805"/>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1" name="Rectangle: Rounded Corners 40">
            <a:extLst>
              <a:ext uri="{FF2B5EF4-FFF2-40B4-BE49-F238E27FC236}">
                <a16:creationId xmlns:a16="http://schemas.microsoft.com/office/drawing/2014/main" id="{5D90ABA8-C6CD-4EDA-9586-BA331544BFCB}"/>
              </a:ext>
            </a:extLst>
          </p:cNvPr>
          <p:cNvSpPr/>
          <p:nvPr/>
        </p:nvSpPr>
        <p:spPr>
          <a:xfrm>
            <a:off x="1686491" y="4632995"/>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3" name="Rectangle: Rounded Corners 42">
            <a:extLst>
              <a:ext uri="{FF2B5EF4-FFF2-40B4-BE49-F238E27FC236}">
                <a16:creationId xmlns:a16="http://schemas.microsoft.com/office/drawing/2014/main" id="{CF65A9B8-93F6-4846-9121-36BBA5ED9AC3}"/>
              </a:ext>
            </a:extLst>
          </p:cNvPr>
          <p:cNvSpPr/>
          <p:nvPr/>
        </p:nvSpPr>
        <p:spPr>
          <a:xfrm>
            <a:off x="2133340" y="5763141"/>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4" name="TextBox 43">
            <a:extLst>
              <a:ext uri="{FF2B5EF4-FFF2-40B4-BE49-F238E27FC236}">
                <a16:creationId xmlns:a16="http://schemas.microsoft.com/office/drawing/2014/main" id="{204326FB-5859-4F2B-BEBC-BDF41F326776}"/>
              </a:ext>
            </a:extLst>
          </p:cNvPr>
          <p:cNvSpPr txBox="1"/>
          <p:nvPr/>
        </p:nvSpPr>
        <p:spPr>
          <a:xfrm>
            <a:off x="3980922" y="1771947"/>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ien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[(a)in]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5" name="Picture 44">
            <a:extLst>
              <a:ext uri="{FF2B5EF4-FFF2-40B4-BE49-F238E27FC236}">
                <a16:creationId xmlns:a16="http://schemas.microsoft.com/office/drawing/2014/main" id="{EB9A85D9-7170-4458-B21F-06929300B6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07548" y="2479069"/>
            <a:ext cx="409801" cy="426875"/>
          </a:xfrm>
          <a:prstGeom prst="rect">
            <a:avLst/>
          </a:prstGeom>
        </p:spPr>
      </p:pic>
      <p:pic>
        <p:nvPicPr>
          <p:cNvPr id="46" name="Picture 45">
            <a:extLst>
              <a:ext uri="{FF2B5EF4-FFF2-40B4-BE49-F238E27FC236}">
                <a16:creationId xmlns:a16="http://schemas.microsoft.com/office/drawing/2014/main" id="{249E050B-E97E-4E9F-88D5-7E89FF8B850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4" y="5831783"/>
            <a:ext cx="409801" cy="426875"/>
          </a:xfrm>
          <a:prstGeom prst="rect">
            <a:avLst/>
          </a:prstGeom>
        </p:spPr>
      </p:pic>
      <p:pic>
        <p:nvPicPr>
          <p:cNvPr id="47" name="Picture 46">
            <a:extLst>
              <a:ext uri="{FF2B5EF4-FFF2-40B4-BE49-F238E27FC236}">
                <a16:creationId xmlns:a16="http://schemas.microsoft.com/office/drawing/2014/main" id="{46B88436-53D6-4517-91FF-E220810CCA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09279" y="3579321"/>
            <a:ext cx="409801" cy="426875"/>
          </a:xfrm>
          <a:prstGeom prst="rect">
            <a:avLst/>
          </a:prstGeom>
        </p:spPr>
      </p:pic>
      <p:pic>
        <p:nvPicPr>
          <p:cNvPr id="48" name="Picture 47">
            <a:extLst>
              <a:ext uri="{FF2B5EF4-FFF2-40B4-BE49-F238E27FC236}">
                <a16:creationId xmlns:a16="http://schemas.microsoft.com/office/drawing/2014/main" id="{FC5D1F3D-771D-4275-BAD7-FE13B6A72A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71510" y="4629123"/>
            <a:ext cx="409801" cy="426875"/>
          </a:xfrm>
          <a:prstGeom prst="rect">
            <a:avLst/>
          </a:prstGeom>
        </p:spPr>
      </p:pic>
      <p:graphicFrame>
        <p:nvGraphicFramePr>
          <p:cNvPr id="50" name="Table 4">
            <a:extLst>
              <a:ext uri="{FF2B5EF4-FFF2-40B4-BE49-F238E27FC236}">
                <a16:creationId xmlns:a16="http://schemas.microsoft.com/office/drawing/2014/main" id="{87CCD923-8E9E-40EA-9365-48BA049694D7}"/>
              </a:ext>
            </a:extLst>
          </p:cNvPr>
          <p:cNvGraphicFramePr>
            <a:graphicFrameLocks noGrp="1"/>
          </p:cNvGraphicFramePr>
          <p:nvPr/>
        </p:nvGraphicFramePr>
        <p:xfrm>
          <a:off x="6434914" y="2222179"/>
          <a:ext cx="5591182" cy="4332440"/>
        </p:xfrm>
        <a:graphic>
          <a:graphicData uri="http://schemas.openxmlformats.org/drawingml/2006/table">
            <a:tbl>
              <a:tblPr firstRow="1" bandRow="1">
                <a:tableStyleId>{5940675A-B579-460E-94D1-54222C63F5DA}</a:tableStyleId>
              </a:tblPr>
              <a:tblGrid>
                <a:gridCol w="4109623">
                  <a:extLst>
                    <a:ext uri="{9D8B030D-6E8A-4147-A177-3AD203B41FA5}">
                      <a16:colId xmlns:a16="http://schemas.microsoft.com/office/drawing/2014/main" val="1697490510"/>
                    </a:ext>
                  </a:extLst>
                </a:gridCol>
                <a:gridCol w="729205">
                  <a:extLst>
                    <a:ext uri="{9D8B030D-6E8A-4147-A177-3AD203B41FA5}">
                      <a16:colId xmlns:a16="http://schemas.microsoft.com/office/drawing/2014/main" val="2312480290"/>
                    </a:ext>
                  </a:extLst>
                </a:gridCol>
                <a:gridCol w="752354">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d a l m a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d e s </a:t>
                      </a:r>
                      <a:r>
                        <a:rPr lang="en-GB" sz="2800" b="1" dirty="0" err="1">
                          <a:solidFill>
                            <a:srgbClr val="002060"/>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c h e m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c a n a d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51" name="Rectangle: Rounded Corners 50">
            <a:extLst>
              <a:ext uri="{FF2B5EF4-FFF2-40B4-BE49-F238E27FC236}">
                <a16:creationId xmlns:a16="http://schemas.microsoft.com/office/drawing/2014/main" id="{EC16BEB2-AA2E-4167-94A1-76C4370A2F74}"/>
              </a:ext>
            </a:extLst>
          </p:cNvPr>
          <p:cNvSpPr/>
          <p:nvPr/>
        </p:nvSpPr>
        <p:spPr>
          <a:xfrm>
            <a:off x="8334750" y="2577489"/>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4" name="Rectangle: Rounded Corners 53">
            <a:extLst>
              <a:ext uri="{FF2B5EF4-FFF2-40B4-BE49-F238E27FC236}">
                <a16:creationId xmlns:a16="http://schemas.microsoft.com/office/drawing/2014/main" id="{D8A9599C-5382-4A8B-8480-EA262CEF89B3}"/>
              </a:ext>
            </a:extLst>
          </p:cNvPr>
          <p:cNvSpPr/>
          <p:nvPr/>
        </p:nvSpPr>
        <p:spPr>
          <a:xfrm>
            <a:off x="7668409" y="3568379"/>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5" name="Rectangle: Rounded Corners 54">
            <a:extLst>
              <a:ext uri="{FF2B5EF4-FFF2-40B4-BE49-F238E27FC236}">
                <a16:creationId xmlns:a16="http://schemas.microsoft.com/office/drawing/2014/main" id="{5A60B0D1-BB60-4E8C-A672-3ECB158E1837}"/>
              </a:ext>
            </a:extLst>
          </p:cNvPr>
          <p:cNvSpPr/>
          <p:nvPr/>
        </p:nvSpPr>
        <p:spPr>
          <a:xfrm>
            <a:off x="7852874" y="470097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6" name="Rectangle: Rounded Corners 55">
            <a:extLst>
              <a:ext uri="{FF2B5EF4-FFF2-40B4-BE49-F238E27FC236}">
                <a16:creationId xmlns:a16="http://schemas.microsoft.com/office/drawing/2014/main" id="{1728487B-048F-4F39-9B08-5FC3884C8FEC}"/>
              </a:ext>
            </a:extLst>
          </p:cNvPr>
          <p:cNvSpPr/>
          <p:nvPr/>
        </p:nvSpPr>
        <p:spPr>
          <a:xfrm>
            <a:off x="8273275" y="5761271"/>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pic>
        <p:nvPicPr>
          <p:cNvPr id="66" name="Picture 65">
            <a:extLst>
              <a:ext uri="{FF2B5EF4-FFF2-40B4-BE49-F238E27FC236}">
                <a16:creationId xmlns:a16="http://schemas.microsoft.com/office/drawing/2014/main" id="{BAA2EDD4-93D8-4750-9765-ED894E5137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54668" y="2541829"/>
            <a:ext cx="409801" cy="426875"/>
          </a:xfrm>
          <a:prstGeom prst="rect">
            <a:avLst/>
          </a:prstGeom>
        </p:spPr>
      </p:pic>
      <p:pic>
        <p:nvPicPr>
          <p:cNvPr id="70" name="Picture 69">
            <a:extLst>
              <a:ext uri="{FF2B5EF4-FFF2-40B4-BE49-F238E27FC236}">
                <a16:creationId xmlns:a16="http://schemas.microsoft.com/office/drawing/2014/main" id="{F4D71762-ED05-4211-B8C4-5EB5B598E2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89330" y="5920990"/>
            <a:ext cx="409801" cy="426875"/>
          </a:xfrm>
          <a:prstGeom prst="rect">
            <a:avLst/>
          </a:prstGeom>
        </p:spPr>
      </p:pic>
      <p:pic>
        <p:nvPicPr>
          <p:cNvPr id="77" name="Picture 76">
            <a:extLst>
              <a:ext uri="{FF2B5EF4-FFF2-40B4-BE49-F238E27FC236}">
                <a16:creationId xmlns:a16="http://schemas.microsoft.com/office/drawing/2014/main" id="{8737E62C-590D-453A-A059-09BABC8C14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60102" y="3630740"/>
            <a:ext cx="409801" cy="426875"/>
          </a:xfrm>
          <a:prstGeom prst="rect">
            <a:avLst/>
          </a:prstGeom>
        </p:spPr>
      </p:pic>
      <p:pic>
        <p:nvPicPr>
          <p:cNvPr id="81" name="Picture 80">
            <a:extLst>
              <a:ext uri="{FF2B5EF4-FFF2-40B4-BE49-F238E27FC236}">
                <a16:creationId xmlns:a16="http://schemas.microsoft.com/office/drawing/2014/main" id="{C240CCBD-AE12-4EC3-9073-15D5F8677A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3698" y="4801445"/>
            <a:ext cx="409801" cy="426875"/>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pic>
        <p:nvPicPr>
          <p:cNvPr id="49" name="Picture 48" descr="Icon&#10;&#10;Description automatically generated">
            <a:extLst>
              <a:ext uri="{FF2B5EF4-FFF2-40B4-BE49-F238E27FC236}">
                <a16:creationId xmlns:a16="http://schemas.microsoft.com/office/drawing/2014/main" id="{EC94FA92-A2FF-4770-B633-5D99DD4F2D2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03931" y="5574552"/>
            <a:ext cx="868738" cy="868738"/>
          </a:xfrm>
          <a:prstGeom prst="rect">
            <a:avLst/>
          </a:prstGeom>
        </p:spPr>
      </p:pic>
      <p:pic>
        <p:nvPicPr>
          <p:cNvPr id="52" name="Picture 51">
            <a:extLst>
              <a:ext uri="{FF2B5EF4-FFF2-40B4-BE49-F238E27FC236}">
                <a16:creationId xmlns:a16="http://schemas.microsoft.com/office/drawing/2014/main" id="{6E41DD3C-4AD6-48CB-A318-1121A07AF57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66753" y="2173143"/>
            <a:ext cx="1174932" cy="1174932"/>
          </a:xfrm>
          <a:prstGeom prst="rect">
            <a:avLst/>
          </a:prstGeom>
        </p:spPr>
      </p:pic>
      <p:pic>
        <p:nvPicPr>
          <p:cNvPr id="53" name="Picture 52" descr="Icon&#10;&#10;Description automatically generated with medium confidence">
            <a:extLst>
              <a:ext uri="{FF2B5EF4-FFF2-40B4-BE49-F238E27FC236}">
                <a16:creationId xmlns:a16="http://schemas.microsoft.com/office/drawing/2014/main" id="{622BFF6E-84E8-4990-98DA-518343C77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26702" y="4465026"/>
            <a:ext cx="831237" cy="831237"/>
          </a:xfrm>
          <a:prstGeom prst="rect">
            <a:avLst/>
          </a:prstGeom>
        </p:spPr>
      </p:pic>
      <p:sp>
        <p:nvSpPr>
          <p:cNvPr id="67" name="TextBox 66">
            <a:extLst>
              <a:ext uri="{FF2B5EF4-FFF2-40B4-BE49-F238E27FC236}">
                <a16:creationId xmlns:a16="http://schemas.microsoft.com/office/drawing/2014/main" id="{9F70650E-2DDE-4D6D-8E8B-CA11C3B2A09F}"/>
              </a:ext>
            </a:extLst>
          </p:cNvPr>
          <p:cNvSpPr txBox="1"/>
          <p:nvPr/>
        </p:nvSpPr>
        <p:spPr>
          <a:xfrm>
            <a:off x="10472669" y="1771947"/>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ien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[(a)in]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8" name="Picture 2" descr="Dog, Nose, Spot, Cute, Tongue, Ears">
            <a:extLst>
              <a:ext uri="{FF2B5EF4-FFF2-40B4-BE49-F238E27FC236}">
                <a16:creationId xmlns:a16="http://schemas.microsoft.com/office/drawing/2014/main" id="{3C7F36FA-53CE-49C0-9900-B7315D05E4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578932" y="2356288"/>
            <a:ext cx="884392" cy="8422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icon&#10;&#10;Description automatically generated">
            <a:extLst>
              <a:ext uri="{FF2B5EF4-FFF2-40B4-BE49-F238E27FC236}">
                <a16:creationId xmlns:a16="http://schemas.microsoft.com/office/drawing/2014/main" id="{5E22DB19-A2C3-4DBA-8144-6AE9DFAA87A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53433" y="3496837"/>
            <a:ext cx="1183688" cy="591844"/>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0BA38F2D-7DE2-440C-9A7C-E03AB9E4FCB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89546" y="5481416"/>
            <a:ext cx="480937" cy="961874"/>
          </a:xfrm>
          <a:prstGeom prst="rect">
            <a:avLst/>
          </a:prstGeom>
        </p:spPr>
      </p:pic>
      <p:pic>
        <p:nvPicPr>
          <p:cNvPr id="57" name="Picture 56" descr="A picture containing text, stationary&#10;&#10;Description automatically generated">
            <a:extLst>
              <a:ext uri="{FF2B5EF4-FFF2-40B4-BE49-F238E27FC236}">
                <a16:creationId xmlns:a16="http://schemas.microsoft.com/office/drawing/2014/main" id="{6BEFD2C8-395A-4BF2-817A-BE6CCF3BF81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18797" y="3429084"/>
            <a:ext cx="1049030" cy="849515"/>
          </a:xfrm>
          <a:prstGeom prst="rect">
            <a:avLst/>
          </a:prstGeom>
          <a:solidFill>
            <a:schemeClr val="bg1"/>
          </a:solidFill>
        </p:spPr>
      </p:pic>
      <p:pic>
        <p:nvPicPr>
          <p:cNvPr id="11" name="Picture 10" descr="Icon&#10;&#10;Description automatically generated">
            <a:extLst>
              <a:ext uri="{FF2B5EF4-FFF2-40B4-BE49-F238E27FC236}">
                <a16:creationId xmlns:a16="http://schemas.microsoft.com/office/drawing/2014/main" id="{9D0D99A0-F64A-4119-8D52-A878E6BCBA6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19677" y="4434718"/>
            <a:ext cx="771870" cy="842279"/>
          </a:xfrm>
          <a:prstGeom prst="rect">
            <a:avLst/>
          </a:prstGeom>
        </p:spPr>
      </p:pic>
      <p:sp>
        <p:nvSpPr>
          <p:cNvPr id="16" name="TextBox 15">
            <a:extLst>
              <a:ext uri="{FF2B5EF4-FFF2-40B4-BE49-F238E27FC236}">
                <a16:creationId xmlns:a16="http://schemas.microsoft.com/office/drawing/2014/main" id="{FB1826A1-F68A-454B-8D5B-6224E6952F4A}"/>
              </a:ext>
            </a:extLst>
          </p:cNvPr>
          <p:cNvSpPr txBox="1"/>
          <p:nvPr/>
        </p:nvSpPr>
        <p:spPr>
          <a:xfrm>
            <a:off x="9111694" y="5128295"/>
            <a:ext cx="15082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way, path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9"/>
                                        </p:tgtEl>
                                      </p:cBhvr>
                                    </p:animEffect>
                                    <p:set>
                                      <p:cBhvr>
                                        <p:cTn id="14" dur="1" fill="hold">
                                          <p:stCondLst>
                                            <p:cond delay="499"/>
                                          </p:stCondLst>
                                        </p:cTn>
                                        <p:tgtEl>
                                          <p:spTgt spid="3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51"/>
                                        </p:tgtEl>
                                      </p:cBhvr>
                                    </p:animEffect>
                                    <p:set>
                                      <p:cBhvr>
                                        <p:cTn id="35" dur="1" fill="hold">
                                          <p:stCondLst>
                                            <p:cond delay="499"/>
                                          </p:stCondLst>
                                        </p:cTn>
                                        <p:tgtEl>
                                          <p:spTgt spid="51"/>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5"/>
                                        </p:tgtEl>
                                      </p:cBhvr>
                                    </p:animEffect>
                                    <p:set>
                                      <p:cBhvr>
                                        <p:cTn id="49" dur="1" fill="hold">
                                          <p:stCondLst>
                                            <p:cond delay="499"/>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6"/>
                                        </p:tgtEl>
                                      </p:cBhvr>
                                    </p:animEffect>
                                    <p:set>
                                      <p:cBhvr>
                                        <p:cTn id="56" dur="1" fill="hold">
                                          <p:stCondLst>
                                            <p:cond delay="499"/>
                                          </p:stCondLst>
                                        </p:cTn>
                                        <p:tgtEl>
                                          <p:spTgt spid="56"/>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9" grpId="0" animBg="1"/>
      <p:bldP spid="41" grpId="0" animBg="1"/>
      <p:bldP spid="43" grpId="0" animBg="1"/>
      <p:bldP spid="51" grpId="0" animBg="1"/>
      <p:bldP spid="54" grpId="0" animBg="1"/>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329374" y="1762801"/>
            <a:ext cx="410373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aimer </a:t>
            </a:r>
            <a:r>
              <a:rPr lang="en-GB" sz="3600" dirty="0">
                <a:solidFill>
                  <a:srgbClr val="1E4E79"/>
                </a:solidFill>
                <a:latin typeface="Century Gothic"/>
                <a:ea typeface="Century Gothic"/>
                <a:cs typeface="Century Gothic"/>
                <a:sym typeface="Century Gothic"/>
              </a:rPr>
              <a:t>(to like) </a:t>
            </a:r>
            <a:r>
              <a:rPr lang="en-GB" sz="3600" b="1" dirty="0" err="1">
                <a:solidFill>
                  <a:srgbClr val="1E4E79"/>
                </a:solidFill>
                <a:latin typeface="Century Gothic"/>
                <a:ea typeface="Century Gothic"/>
                <a:cs typeface="Century Gothic"/>
                <a:sym typeface="Century Gothic"/>
              </a:rPr>
              <a:t>jouer</a:t>
            </a:r>
            <a:r>
              <a:rPr lang="en-GB" sz="3600" b="1" dirty="0">
                <a:solidFill>
                  <a:srgbClr val="1E4E79"/>
                </a:solidFill>
                <a:latin typeface="Century Gothic"/>
                <a:ea typeface="Century Gothic"/>
                <a:cs typeface="Century Gothic"/>
                <a:sym typeface="Century Gothic"/>
              </a:rPr>
              <a:t> </a:t>
            </a:r>
            <a:r>
              <a:rPr lang="en-GB" sz="3600" dirty="0">
                <a:solidFill>
                  <a:srgbClr val="1E4E79"/>
                </a:solidFill>
                <a:latin typeface="Century Gothic"/>
                <a:ea typeface="Century Gothic"/>
                <a:cs typeface="Century Gothic"/>
                <a:sym typeface="Century Gothic"/>
              </a:rPr>
              <a:t>(to play)</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76974" y="97823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aimer </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le/la/les </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you </a:t>
            </a:r>
            <a:r>
              <a:rPr kumimoji="0" lang="en-GB" sz="280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like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302112" y="1771363"/>
            <a:ext cx="34915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J’aime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le </a:t>
            </a:r>
            <a:r>
              <a:rPr lang="en-GB" sz="2800" dirty="0">
                <a:solidFill>
                  <a:srgbClr val="002060"/>
                </a:solidFill>
                <a:latin typeface="Century Gothic" panose="020B0502020202020204" pitchFamily="34" charset="0"/>
              </a:rPr>
              <a:t>football.</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5383935" y="1752510"/>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5252" y="176488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like football.</a:t>
            </a:r>
          </a:p>
        </p:txBody>
      </p:sp>
      <p:sp>
        <p:nvSpPr>
          <p:cNvPr id="21" name="Google Shape;169;p8">
            <a:extLst>
              <a:ext uri="{FF2B5EF4-FFF2-40B4-BE49-F238E27FC236}">
                <a16:creationId xmlns:a16="http://schemas.microsoft.com/office/drawing/2014/main" id="{314B7FE4-9AF2-4CF1-9C47-18006FA2E0D6}"/>
              </a:ext>
            </a:extLst>
          </p:cNvPr>
          <p:cNvSpPr txBox="1"/>
          <p:nvPr/>
        </p:nvSpPr>
        <p:spPr>
          <a:xfrm>
            <a:off x="176974" y="3315501"/>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FF0133"/>
                </a:solidFill>
                <a:effectLst/>
                <a:uLnTx/>
                <a:uFillTx/>
                <a:latin typeface="Century Gothic"/>
                <a:ea typeface="Century Gothic"/>
                <a:cs typeface="Century Gothic"/>
                <a:sym typeface="Century Gothic"/>
              </a:rPr>
              <a:t>à</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le/la/les</a:t>
            </a:r>
            <a:r>
              <a:rPr kumimoji="0" lang="en-GB" sz="2800" b="1" i="0" u="none" strike="noStrike" kern="120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2800" i="0" u="none" strike="noStrike" kern="1200" cap="none" spc="0" normalizeH="0" noProof="0" dirty="0">
                <a:ln>
                  <a:noFill/>
                </a:ln>
                <a:solidFill>
                  <a:srgbClr val="1E4E79"/>
                </a:solidFill>
                <a:effectLst/>
                <a:uLnTx/>
                <a:uFillTx/>
                <a:latin typeface="Century Gothic"/>
                <a:ea typeface="Century Gothic"/>
                <a:cs typeface="Century Gothic"/>
                <a:sym typeface="Century Gothic"/>
              </a:rPr>
              <a:t>to say what you </a:t>
            </a:r>
            <a:r>
              <a:rPr kumimoji="0" lang="en-GB" sz="2800" i="0" u="sng" strike="noStrike" kern="1200" cap="none" spc="0" normalizeH="0" noProof="0" dirty="0">
                <a:ln>
                  <a:noFill/>
                </a:ln>
                <a:solidFill>
                  <a:srgbClr val="1E4E79"/>
                </a:solidFill>
                <a:effectLst/>
                <a:uLnTx/>
                <a:uFillTx/>
                <a:latin typeface="Century Gothic"/>
                <a:ea typeface="Century Gothic"/>
                <a:cs typeface="Century Gothic"/>
                <a:sym typeface="Century Gothic"/>
              </a:rPr>
              <a:t>play</a:t>
            </a:r>
            <a:r>
              <a:rPr kumimoji="0" lang="en-GB" sz="2800" i="0" u="none" strike="noStrike" kern="1200" cap="none" spc="0" normalizeH="0" noProof="0" dirty="0">
                <a:ln>
                  <a:noFill/>
                </a:ln>
                <a:solidFill>
                  <a:srgbClr val="1E4E79"/>
                </a:solidFill>
                <a:effectLst/>
                <a:uLnTx/>
                <a:uFillTx/>
                <a:latin typeface="Century Gothic"/>
                <a:ea typeface="Century Gothic"/>
                <a:cs typeface="Century Gothic"/>
                <a:sym typeface="Century Gothic"/>
              </a:rPr>
              <a:t>:</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5" name="Rectangle: Rounded Corners 24">
            <a:extLst>
              <a:ext uri="{FF2B5EF4-FFF2-40B4-BE49-F238E27FC236}">
                <a16:creationId xmlns:a16="http://schemas.microsoft.com/office/drawing/2014/main" id="{1A64050D-70F4-443B-A72C-7D95C16F9434}"/>
              </a:ext>
            </a:extLst>
          </p:cNvPr>
          <p:cNvSpPr/>
          <p:nvPr/>
        </p:nvSpPr>
        <p:spPr>
          <a:xfrm>
            <a:off x="329374" y="2623122"/>
            <a:ext cx="406132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3F759C0D-9F9E-46C2-AAA6-6839950CC040}"/>
              </a:ext>
            </a:extLst>
          </p:cNvPr>
          <p:cNvSpPr txBox="1"/>
          <p:nvPr/>
        </p:nvSpPr>
        <p:spPr>
          <a:xfrm>
            <a:off x="329374" y="2640652"/>
            <a:ext cx="383879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aime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le </a:t>
            </a:r>
            <a:r>
              <a:rPr lang="en-GB" sz="2800" dirty="0">
                <a:solidFill>
                  <a:srgbClr val="002060"/>
                </a:solidFill>
                <a:latin typeface="Century Gothic" panose="020B0502020202020204" pitchFamily="34" charset="0"/>
              </a:rPr>
              <a:t>tennis.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65620E2F-84D2-4E99-9612-26E9B1C8239F}"/>
              </a:ext>
            </a:extLst>
          </p:cNvPr>
          <p:cNvPicPr preferRelativeResize="0"/>
          <p:nvPr/>
        </p:nvPicPr>
        <p:blipFill rotWithShape="1">
          <a:blip r:embed="rId4">
            <a:alphaModFix/>
          </a:blip>
          <a:srcRect/>
          <a:stretch/>
        </p:blipFill>
        <p:spPr>
          <a:xfrm>
            <a:off x="5356673" y="2588740"/>
            <a:ext cx="521722" cy="551001"/>
          </a:xfrm>
          <a:prstGeom prst="rect">
            <a:avLst/>
          </a:prstGeom>
          <a:noFill/>
          <a:ln>
            <a:noFill/>
          </a:ln>
        </p:spPr>
      </p:pic>
      <p:sp>
        <p:nvSpPr>
          <p:cNvPr id="29" name="Google Shape;171;p8">
            <a:extLst>
              <a:ext uri="{FF2B5EF4-FFF2-40B4-BE49-F238E27FC236}">
                <a16:creationId xmlns:a16="http://schemas.microsoft.com/office/drawing/2014/main" id="{D7908171-5BE7-4937-9D5A-B9E5C3F221E8}"/>
              </a:ext>
            </a:extLst>
          </p:cNvPr>
          <p:cNvSpPr txBox="1"/>
          <p:nvPr/>
        </p:nvSpPr>
        <p:spPr>
          <a:xfrm>
            <a:off x="5872199" y="2551542"/>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likes tennis.</a:t>
            </a: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29374" y="4055690"/>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302111" y="4069668"/>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joue</a:t>
            </a:r>
            <a:r>
              <a:rPr lang="en-GB" sz="2800" dirty="0">
                <a:solidFill>
                  <a:srgbClr val="002060"/>
                </a:solidFill>
                <a:latin typeface="Century Gothic" panose="020B0502020202020204" pitchFamily="34" charset="0"/>
              </a:rPr>
              <a:t> </a:t>
            </a:r>
            <a:r>
              <a:rPr lang="en-GB" sz="2800" b="1" dirty="0">
                <a:solidFill>
                  <a:srgbClr val="FF0133"/>
                </a:solidFill>
                <a:latin typeface="Century Gothic" panose="020B0502020202020204" pitchFamily="34" charset="0"/>
              </a:rPr>
              <a:t>au</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football.</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4">
            <a:alphaModFix/>
          </a:blip>
          <a:srcRect/>
          <a:stretch/>
        </p:blipFill>
        <p:spPr>
          <a:xfrm>
            <a:off x="5383935" y="4045399"/>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5815252" y="4079461"/>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302111" y="4737639"/>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415544" y="4744595"/>
            <a:ext cx="36355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joue</a:t>
            </a:r>
            <a:r>
              <a:rPr lang="en-GB" sz="2800" dirty="0">
                <a:solidFill>
                  <a:srgbClr val="002060"/>
                </a:solidFill>
                <a:latin typeface="Century Gothic" panose="020B0502020202020204" pitchFamily="34" charset="0"/>
              </a:rPr>
              <a:t> </a:t>
            </a:r>
            <a:r>
              <a:rPr lang="en-GB" sz="2800" b="1" dirty="0">
                <a:solidFill>
                  <a:srgbClr val="FF0133"/>
                </a:solidFill>
                <a:latin typeface="Century Gothic" panose="020B0502020202020204" pitchFamily="34" charset="0"/>
              </a:rPr>
              <a:t>au</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tennis.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4">
            <a:alphaModFix/>
          </a:blip>
          <a:srcRect/>
          <a:stretch/>
        </p:blipFill>
        <p:spPr>
          <a:xfrm>
            <a:off x="5356673" y="4727348"/>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5787990" y="476141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He plays tennis.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Rectangle: Rounded Corners 43">
            <a:extLst>
              <a:ext uri="{FF2B5EF4-FFF2-40B4-BE49-F238E27FC236}">
                <a16:creationId xmlns:a16="http://schemas.microsoft.com/office/drawing/2014/main" id="{49662785-27A7-4F36-BA41-CAFE1B04038C}"/>
              </a:ext>
            </a:extLst>
          </p:cNvPr>
          <p:cNvSpPr/>
          <p:nvPr/>
        </p:nvSpPr>
        <p:spPr>
          <a:xfrm>
            <a:off x="302111" y="5437576"/>
            <a:ext cx="452453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Google Shape;171;p8">
            <a:extLst>
              <a:ext uri="{FF2B5EF4-FFF2-40B4-BE49-F238E27FC236}">
                <a16:creationId xmlns:a16="http://schemas.microsoft.com/office/drawing/2014/main" id="{6406C500-24C4-4541-8E04-12529630294C}"/>
              </a:ext>
            </a:extLst>
          </p:cNvPr>
          <p:cNvSpPr txBox="1"/>
          <p:nvPr/>
        </p:nvSpPr>
        <p:spPr>
          <a:xfrm>
            <a:off x="329374" y="5430620"/>
            <a:ext cx="38889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Elle </a:t>
            </a:r>
            <a:r>
              <a:rPr lang="en-GB" sz="2800" dirty="0" err="1">
                <a:solidFill>
                  <a:srgbClr val="002060"/>
                </a:solidFill>
                <a:latin typeface="Century Gothic" panose="020B0502020202020204" pitchFamily="34" charset="0"/>
              </a:rPr>
              <a:t>joue</a:t>
            </a:r>
            <a:r>
              <a:rPr lang="en-GB" sz="2800" dirty="0">
                <a:solidFill>
                  <a:srgbClr val="002060"/>
                </a:solidFill>
                <a:latin typeface="Century Gothic" panose="020B0502020202020204" pitchFamily="34" charset="0"/>
              </a:rPr>
              <a:t> </a:t>
            </a:r>
            <a:r>
              <a:rPr lang="en-GB" sz="2800" b="1" dirty="0">
                <a:solidFill>
                  <a:srgbClr val="FF0133"/>
                </a:solidFill>
                <a:latin typeface="Century Gothic" panose="020B0502020202020204" pitchFamily="34" charset="0"/>
              </a:rPr>
              <a:t>à la </a:t>
            </a:r>
            <a:r>
              <a:rPr lang="en-GB" sz="2800" dirty="0" err="1">
                <a:solidFill>
                  <a:srgbClr val="002060"/>
                </a:solidFill>
                <a:latin typeface="Century Gothic" panose="020B0502020202020204" pitchFamily="34" charset="0"/>
              </a:rPr>
              <a:t>corde</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DA58BFAF-B0EA-4E44-AB6E-9EB43AA81806}"/>
              </a:ext>
            </a:extLst>
          </p:cNvPr>
          <p:cNvPicPr preferRelativeResize="0"/>
          <p:nvPr/>
        </p:nvPicPr>
        <p:blipFill rotWithShape="1">
          <a:blip r:embed="rId4">
            <a:alphaModFix/>
          </a:blip>
          <a:srcRect/>
          <a:stretch/>
        </p:blipFill>
        <p:spPr>
          <a:xfrm>
            <a:off x="5356673" y="5423666"/>
            <a:ext cx="404055" cy="551001"/>
          </a:xfrm>
          <a:prstGeom prst="rect">
            <a:avLst/>
          </a:prstGeom>
          <a:noFill/>
          <a:ln>
            <a:noFill/>
          </a:ln>
        </p:spPr>
      </p:pic>
      <p:sp>
        <p:nvSpPr>
          <p:cNvPr id="48" name="Google Shape;171;p8">
            <a:extLst>
              <a:ext uri="{FF2B5EF4-FFF2-40B4-BE49-F238E27FC236}">
                <a16:creationId xmlns:a16="http://schemas.microsoft.com/office/drawing/2014/main" id="{A33BD792-AA78-4108-A0F4-4C673A5D0A1D}"/>
              </a:ext>
            </a:extLst>
          </p:cNvPr>
          <p:cNvSpPr txBox="1"/>
          <p:nvPr/>
        </p:nvSpPr>
        <p:spPr>
          <a:xfrm>
            <a:off x="5787990" y="545772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She plays skipping.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7247008" y="123533"/>
            <a:ext cx="3113462" cy="770175"/>
          </a:xfrm>
          <a:prstGeom prst="wedgeRoundRectCallout">
            <a:avLst>
              <a:gd name="adj1" fmla="val -67075"/>
              <a:gd name="adj2" fmla="val 1745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leave out ‘the’ in English.</a:t>
            </a:r>
          </a:p>
        </p:txBody>
      </p:sp>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8636766" y="3298768"/>
            <a:ext cx="2532804" cy="770175"/>
          </a:xfrm>
          <a:prstGeom prst="wedgeRoundRectCallout">
            <a:avLst>
              <a:gd name="adj1" fmla="val -42539"/>
              <a:gd name="adj2" fmla="val 1008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à</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0"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au</a:t>
            </a:r>
            <a:endParaRPr kumimoji="0" lang="en-GB" sz="2400" b="0" i="0" u="none" strike="noStrike" kern="1200" cap="none" spc="0" normalizeH="0" baseline="0" noProof="0" dirty="0">
              <a:ln>
                <a:noFill/>
              </a:ln>
              <a:solidFill>
                <a:srgbClr val="FF0133"/>
              </a:solidFill>
              <a:effectLst/>
              <a:uLnTx/>
              <a:uFillTx/>
              <a:latin typeface="Century Gothic" panose="020F0302020204030204"/>
            </a:endParaRPr>
          </a:p>
        </p:txBody>
      </p:sp>
      <p:sp>
        <p:nvSpPr>
          <p:cNvPr id="34" name="Rectangle: Rounded Corners 33">
            <a:extLst>
              <a:ext uri="{FF2B5EF4-FFF2-40B4-BE49-F238E27FC236}">
                <a16:creationId xmlns:a16="http://schemas.microsoft.com/office/drawing/2014/main" id="{2056E75D-6383-4B3C-8678-6797215A1197}"/>
              </a:ext>
            </a:extLst>
          </p:cNvPr>
          <p:cNvSpPr/>
          <p:nvPr/>
        </p:nvSpPr>
        <p:spPr>
          <a:xfrm>
            <a:off x="274848" y="6120698"/>
            <a:ext cx="4551795"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71;p8">
            <a:extLst>
              <a:ext uri="{FF2B5EF4-FFF2-40B4-BE49-F238E27FC236}">
                <a16:creationId xmlns:a16="http://schemas.microsoft.com/office/drawing/2014/main" id="{B5637B2B-C345-4084-811D-FD38288929C2}"/>
              </a:ext>
            </a:extLst>
          </p:cNvPr>
          <p:cNvSpPr txBox="1"/>
          <p:nvPr/>
        </p:nvSpPr>
        <p:spPr>
          <a:xfrm>
            <a:off x="247586" y="6112503"/>
            <a:ext cx="45361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Tu </a:t>
            </a:r>
            <a:r>
              <a:rPr lang="en-GB" sz="2800" dirty="0" err="1">
                <a:solidFill>
                  <a:srgbClr val="002060"/>
                </a:solidFill>
                <a:latin typeface="Century Gothic" panose="020B0502020202020204" pitchFamily="34" charset="0"/>
              </a:rPr>
              <a:t>joues</a:t>
            </a:r>
            <a:r>
              <a:rPr lang="en-GB" sz="2800" dirty="0">
                <a:solidFill>
                  <a:srgbClr val="002060"/>
                </a:solidFill>
                <a:latin typeface="Century Gothic" panose="020B0502020202020204" pitchFamily="34" charset="0"/>
              </a:rPr>
              <a:t> </a:t>
            </a:r>
            <a:r>
              <a:rPr lang="en-GB" sz="2800" b="1" dirty="0">
                <a:solidFill>
                  <a:srgbClr val="FF0133"/>
                </a:solidFill>
                <a:latin typeface="Century Gothic" panose="020B0502020202020204" pitchFamily="34" charset="0"/>
              </a:rPr>
              <a:t>à la </a:t>
            </a:r>
            <a:r>
              <a:rPr lang="en-GB" sz="2800" dirty="0" err="1">
                <a:solidFill>
                  <a:srgbClr val="002060"/>
                </a:solidFill>
                <a:latin typeface="Century Gothic" panose="020B0502020202020204" pitchFamily="34" charset="0"/>
              </a:rPr>
              <a:t>pétanque</a:t>
            </a:r>
            <a:r>
              <a:rPr lang="en-GB" sz="2800" dirty="0">
                <a:solidFill>
                  <a:srgbClr val="002060"/>
                </a:solidFill>
                <a:latin typeface="Century Gothic" panose="020B0502020202020204" pitchFamily="34" charset="0"/>
              </a:rPr>
              <a:t> ?</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6" name="Google Shape;183;p8">
            <a:extLst>
              <a:ext uri="{FF2B5EF4-FFF2-40B4-BE49-F238E27FC236}">
                <a16:creationId xmlns:a16="http://schemas.microsoft.com/office/drawing/2014/main" id="{82E1AEA3-375A-4942-8760-41E6DEB5D24F}"/>
              </a:ext>
            </a:extLst>
          </p:cNvPr>
          <p:cNvPicPr preferRelativeResize="0"/>
          <p:nvPr/>
        </p:nvPicPr>
        <p:blipFill rotWithShape="1">
          <a:blip r:embed="rId4">
            <a:alphaModFix/>
          </a:blip>
          <a:srcRect/>
          <a:stretch/>
        </p:blipFill>
        <p:spPr>
          <a:xfrm>
            <a:off x="5329411" y="6106788"/>
            <a:ext cx="404055" cy="551001"/>
          </a:xfrm>
          <a:prstGeom prst="rect">
            <a:avLst/>
          </a:prstGeom>
          <a:noFill/>
          <a:ln>
            <a:noFill/>
          </a:ln>
        </p:spPr>
      </p:pic>
      <p:sp>
        <p:nvSpPr>
          <p:cNvPr id="37" name="Google Shape;171;p8">
            <a:extLst>
              <a:ext uri="{FF2B5EF4-FFF2-40B4-BE49-F238E27FC236}">
                <a16:creationId xmlns:a16="http://schemas.microsoft.com/office/drawing/2014/main" id="{4D8F48EA-C721-4BCA-8A78-B60CFEE030AD}"/>
              </a:ext>
            </a:extLst>
          </p:cNvPr>
          <p:cNvSpPr txBox="1"/>
          <p:nvPr/>
        </p:nvSpPr>
        <p:spPr>
          <a:xfrm>
            <a:off x="5760728" y="614085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Do you play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pétanque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38" name="Picture 37" descr="Shape&#10;&#10;Description automatically generated with low confidence">
            <a:extLst>
              <a:ext uri="{FF2B5EF4-FFF2-40B4-BE49-F238E27FC236}">
                <a16:creationId xmlns:a16="http://schemas.microsoft.com/office/drawing/2014/main" id="{4E503A09-D52D-4D41-9F89-87B766C19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7338" y="4924762"/>
            <a:ext cx="609334" cy="1218668"/>
          </a:xfrm>
          <a:prstGeom prst="rect">
            <a:avLst/>
          </a:prstGeom>
        </p:spPr>
      </p:pic>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35"/>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500"/>
                                        <p:tgtEl>
                                          <p:spTgt spid="36"/>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21" grpId="0" animBg="1"/>
      <p:bldP spid="25" grpId="0" animBg="1"/>
      <p:bldP spid="27" grpId="0"/>
      <p:bldP spid="29" grpId="0"/>
      <p:bldP spid="30" grpId="0" animBg="1"/>
      <p:bldP spid="31" grpId="0"/>
      <p:bldP spid="39" grpId="0"/>
      <p:bldP spid="40" grpId="0" animBg="1"/>
      <p:bldP spid="41" grpId="0"/>
      <p:bldP spid="43" grpId="0"/>
      <p:bldP spid="44" grpId="0" animBg="1"/>
      <p:bldP spid="45" grpId="0"/>
      <p:bldP spid="48" grpId="0"/>
      <p:bldP spid="24" grpId="0" animBg="1"/>
      <p:bldP spid="33" grpId="0" animBg="1"/>
      <p:bldP spid="34" grpId="0" animBg="1"/>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eapon, projectile&#10;&#10;Description automatically generated">
            <a:extLst>
              <a:ext uri="{FF2B5EF4-FFF2-40B4-BE49-F238E27FC236}">
                <a16:creationId xmlns:a16="http://schemas.microsoft.com/office/drawing/2014/main" id="{75BC7B2D-41D8-4B23-A947-9FB0B29E3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647402" y="1312978"/>
            <a:ext cx="6348714" cy="4232044"/>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1309" y="1002956"/>
            <a:ext cx="896796" cy="896796"/>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88797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1233E7A3-DFF2-40E7-8E05-F98F02389877}"/>
              </a:ext>
            </a:extLst>
          </p:cNvPr>
          <p:cNvGrpSpPr/>
          <p:nvPr/>
        </p:nvGrpSpPr>
        <p:grpSpPr>
          <a:xfrm>
            <a:off x="10829837" y="25788"/>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hlinkClick r:id="" action="ppaction://noaction">
              <a:snd r:embed="rId7" name="la_petanque.wav"/>
            </a:hlinkClick>
            <a:extLst>
              <a:ext uri="{FF2B5EF4-FFF2-40B4-BE49-F238E27FC236}">
                <a16:creationId xmlns:a16="http://schemas.microsoft.com/office/drawing/2014/main" id="{019FFAE4-50D3-40D3-9F99-B53AD7485A79}"/>
              </a:ext>
            </a:extLst>
          </p:cNvPr>
          <p:cNvSpPr txBox="1"/>
          <p:nvPr/>
        </p:nvSpPr>
        <p:spPr>
          <a:xfrm>
            <a:off x="187997" y="70444"/>
            <a:ext cx="451100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pétanque</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3" name="Google Shape;169;p8">
            <a:hlinkClick r:id="" action="ppaction://noaction">
              <a:snd r:embed="rId8" name="petanque_1.wav"/>
            </a:hlinkClick>
            <a:extLst>
              <a:ext uri="{FF2B5EF4-FFF2-40B4-BE49-F238E27FC236}">
                <a16:creationId xmlns:a16="http://schemas.microsoft.com/office/drawing/2014/main" id="{FAADA2A1-F4B9-43E1-B46E-DD15CB44BD76}"/>
              </a:ext>
            </a:extLst>
          </p:cNvPr>
          <p:cNvSpPr txBox="1"/>
          <p:nvPr/>
        </p:nvSpPr>
        <p:spPr>
          <a:xfrm>
            <a:off x="134935" y="819471"/>
            <a:ext cx="6570802" cy="1569620"/>
          </a:xfrm>
          <a:prstGeom prst="rect">
            <a:avLst/>
          </a:prstGeom>
          <a:solidFill>
            <a:schemeClr val="accent2">
              <a:lumMod val="20000"/>
              <a:lumOff val="8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pétanque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 jeu de boules.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onzième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sport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France et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populaire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dans beaucoup de pays, par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exemple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Espagne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rPr>
              <a:t>Thaïlande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rPr>
              <a:t> et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rPr>
              <a:t>en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rPr>
              <a:t> Chine.</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6" name="Google Shape;169;p8">
            <a:hlinkClick r:id="" action="ppaction://noaction">
              <a:snd r:embed="rId9" name="petanque_2.wav"/>
            </a:hlinkClick>
            <a:extLst>
              <a:ext uri="{FF2B5EF4-FFF2-40B4-BE49-F238E27FC236}">
                <a16:creationId xmlns:a16="http://schemas.microsoft.com/office/drawing/2014/main" id="{46DE20A2-91C8-447A-B375-798590A99FDE}"/>
              </a:ext>
            </a:extLst>
          </p:cNvPr>
          <p:cNvSpPr txBox="1"/>
          <p:nvPr/>
        </p:nvSpPr>
        <p:spPr>
          <a:xfrm>
            <a:off x="166740" y="2587627"/>
            <a:ext cx="6538997" cy="1200288"/>
          </a:xfrm>
          <a:prstGeom prst="rect">
            <a:avLst/>
          </a:prstGeom>
          <a:solidFill>
            <a:schemeClr val="accent2">
              <a:lumMod val="20000"/>
              <a:lumOff val="8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 sport *surtout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masculin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(85% des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joueurs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sont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des hommes),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mais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on organise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aussi</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des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compétitions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mixtes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7" name="Picture 26" descr="Icon&#10;&#10;Description automatically generated">
            <a:extLst>
              <a:ext uri="{FF2B5EF4-FFF2-40B4-BE49-F238E27FC236}">
                <a16:creationId xmlns:a16="http://schemas.microsoft.com/office/drawing/2014/main" id="{A5EA2C8A-7F91-428E-9B58-50A4A1FB0BF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1309" y="2304123"/>
            <a:ext cx="914400" cy="914400"/>
          </a:xfrm>
          <a:prstGeom prst="rect">
            <a:avLst/>
          </a:prstGeom>
        </p:spPr>
      </p:pic>
      <p:sp>
        <p:nvSpPr>
          <p:cNvPr id="28" name="Title 2">
            <a:extLst>
              <a:ext uri="{FF2B5EF4-FFF2-40B4-BE49-F238E27FC236}">
                <a16:creationId xmlns:a16="http://schemas.microsoft.com/office/drawing/2014/main" id="{E6D616A2-FCA3-4A0E-B493-77FA8C82126F}"/>
              </a:ext>
            </a:extLst>
          </p:cNvPr>
          <p:cNvSpPr txBox="1">
            <a:spLocks/>
          </p:cNvSpPr>
          <p:nvPr/>
        </p:nvSpPr>
        <p:spPr>
          <a:xfrm>
            <a:off x="11294509" y="3176898"/>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9" name="Title 13">
            <a:extLst>
              <a:ext uri="{FF2B5EF4-FFF2-40B4-BE49-F238E27FC236}">
                <a16:creationId xmlns:a16="http://schemas.microsoft.com/office/drawing/2014/main" id="{D76B6D6C-F16C-45A4-AD90-B1764A63F1DF}"/>
              </a:ext>
            </a:extLst>
          </p:cNvPr>
          <p:cNvSpPr txBox="1">
            <a:spLocks/>
          </p:cNvSpPr>
          <p:nvPr/>
        </p:nvSpPr>
        <p:spPr>
          <a:xfrm>
            <a:off x="11192210" y="3197799"/>
            <a:ext cx="834994" cy="350672"/>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lire</a:t>
            </a:r>
          </a:p>
        </p:txBody>
      </p:sp>
      <p:sp>
        <p:nvSpPr>
          <p:cNvPr id="3" name="TextBox 2">
            <a:extLst>
              <a:ext uri="{FF2B5EF4-FFF2-40B4-BE49-F238E27FC236}">
                <a16:creationId xmlns:a16="http://schemas.microsoft.com/office/drawing/2014/main" id="{685008E5-30DA-46B3-A95D-DF524EE22914}"/>
              </a:ext>
            </a:extLst>
          </p:cNvPr>
          <p:cNvSpPr txBox="1"/>
          <p:nvPr/>
        </p:nvSpPr>
        <p:spPr>
          <a:xfrm>
            <a:off x="4529915" y="264841"/>
            <a:ext cx="217582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*surtout - mainly</a:t>
            </a:r>
          </a:p>
        </p:txBody>
      </p:sp>
      <p:sp>
        <p:nvSpPr>
          <p:cNvPr id="15" name="TextBox 14">
            <a:extLst>
              <a:ext uri="{FF2B5EF4-FFF2-40B4-BE49-F238E27FC236}">
                <a16:creationId xmlns:a16="http://schemas.microsoft.com/office/drawing/2014/main" id="{EBCFA45F-AB09-439E-9285-17A46ECEB1E9}"/>
              </a:ext>
            </a:extLst>
          </p:cNvPr>
          <p:cNvSpPr txBox="1"/>
          <p:nvPr/>
        </p:nvSpPr>
        <p:spPr>
          <a:xfrm>
            <a:off x="137418" y="3891830"/>
            <a:ext cx="6555523" cy="1056904"/>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FCC32AD3-6583-46FE-8F97-FDFCF2DE2879}"/>
              </a:ext>
            </a:extLst>
          </p:cNvPr>
          <p:cNvSpPr txBox="1"/>
          <p:nvPr/>
        </p:nvSpPr>
        <p:spPr>
          <a:xfrm>
            <a:off x="134935" y="4005528"/>
            <a:ext cx="66911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1. The text is mostly about: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countries   |    a sport	   | a competition</a:t>
            </a:r>
          </a:p>
        </p:txBody>
      </p:sp>
      <p:sp>
        <p:nvSpPr>
          <p:cNvPr id="17" name="Rectangle: Rounded Corners 16">
            <a:extLst>
              <a:ext uri="{FF2B5EF4-FFF2-40B4-BE49-F238E27FC236}">
                <a16:creationId xmlns:a16="http://schemas.microsoft.com/office/drawing/2014/main" id="{E6223863-8867-4496-98ED-7BC0C9325CD3}"/>
              </a:ext>
            </a:extLst>
          </p:cNvPr>
          <p:cNvSpPr/>
          <p:nvPr/>
        </p:nvSpPr>
        <p:spPr>
          <a:xfrm>
            <a:off x="2637615" y="4359471"/>
            <a:ext cx="1378573"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TextBox 17">
            <a:extLst>
              <a:ext uri="{FF2B5EF4-FFF2-40B4-BE49-F238E27FC236}">
                <a16:creationId xmlns:a16="http://schemas.microsoft.com/office/drawing/2014/main" id="{9E7AD128-6F4B-42CD-B8B6-9DDC82BE15D0}"/>
              </a:ext>
            </a:extLst>
          </p:cNvPr>
          <p:cNvSpPr txBox="1"/>
          <p:nvPr/>
        </p:nvSpPr>
        <p:spPr>
          <a:xfrm>
            <a:off x="150214" y="4947805"/>
            <a:ext cx="6555523" cy="707886"/>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2. In </a:t>
            </a:r>
            <a:r>
              <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rPr>
              <a:t>France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this sport is:</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not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popular   |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the most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popular   |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very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popular</a:t>
            </a:r>
          </a:p>
        </p:txBody>
      </p:sp>
      <p:sp>
        <p:nvSpPr>
          <p:cNvPr id="19" name="Rectangle: Rounded Corners 18">
            <a:extLst>
              <a:ext uri="{FF2B5EF4-FFF2-40B4-BE49-F238E27FC236}">
                <a16:creationId xmlns:a16="http://schemas.microsoft.com/office/drawing/2014/main" id="{312FA40F-C33E-4448-8405-BB6D30AFE8A3}"/>
              </a:ext>
            </a:extLst>
          </p:cNvPr>
          <p:cNvSpPr/>
          <p:nvPr/>
        </p:nvSpPr>
        <p:spPr>
          <a:xfrm>
            <a:off x="4784611" y="5317140"/>
            <a:ext cx="1908330" cy="33855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TextBox 31">
            <a:extLst>
              <a:ext uri="{FF2B5EF4-FFF2-40B4-BE49-F238E27FC236}">
                <a16:creationId xmlns:a16="http://schemas.microsoft.com/office/drawing/2014/main" id="{DEA3D0BA-20A2-4F26-BA65-7DA337A2DC45}"/>
              </a:ext>
            </a:extLst>
          </p:cNvPr>
          <p:cNvSpPr txBox="1"/>
          <p:nvPr/>
        </p:nvSpPr>
        <p:spPr>
          <a:xfrm>
            <a:off x="134935" y="5670154"/>
            <a:ext cx="6555523" cy="707886"/>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3.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Pétanaue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 played:</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in Asia and Europe|  only in Europe|  only in France</a:t>
            </a:r>
          </a:p>
        </p:txBody>
      </p:sp>
      <p:sp>
        <p:nvSpPr>
          <p:cNvPr id="33" name="Rectangle: Rounded Corners 32">
            <a:extLst>
              <a:ext uri="{FF2B5EF4-FFF2-40B4-BE49-F238E27FC236}">
                <a16:creationId xmlns:a16="http://schemas.microsoft.com/office/drawing/2014/main" id="{4F578CA0-F248-40D9-8FAE-8BDA9210545C}"/>
              </a:ext>
            </a:extLst>
          </p:cNvPr>
          <p:cNvSpPr/>
          <p:nvPr/>
        </p:nvSpPr>
        <p:spPr>
          <a:xfrm>
            <a:off x="150213" y="6008709"/>
            <a:ext cx="2487401" cy="368402"/>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TextBox 33">
            <a:extLst>
              <a:ext uri="{FF2B5EF4-FFF2-40B4-BE49-F238E27FC236}">
                <a16:creationId xmlns:a16="http://schemas.microsoft.com/office/drawing/2014/main" id="{1F46C313-AD02-4F46-B74B-AAE3D5651CC1}"/>
              </a:ext>
            </a:extLst>
          </p:cNvPr>
          <p:cNvSpPr txBox="1"/>
          <p:nvPr/>
        </p:nvSpPr>
        <p:spPr>
          <a:xfrm>
            <a:off x="59552" y="3933535"/>
            <a:ext cx="6555523" cy="1015663"/>
          </a:xfrm>
          <a:prstGeom prst="rect">
            <a:avLst/>
          </a:prstGeom>
          <a:solidFill>
            <a:srgbClr val="FFFFE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4. This sport is played by:</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males only| males &amp; females together|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males &amp; females separately</a:t>
            </a:r>
          </a:p>
        </p:txBody>
      </p:sp>
      <p:sp>
        <p:nvSpPr>
          <p:cNvPr id="35" name="Rectangle: Rounded Corners 34">
            <a:extLst>
              <a:ext uri="{FF2B5EF4-FFF2-40B4-BE49-F238E27FC236}">
                <a16:creationId xmlns:a16="http://schemas.microsoft.com/office/drawing/2014/main" id="{A35937C5-F1F3-46FE-AFEB-C754C72382A3}"/>
              </a:ext>
            </a:extLst>
          </p:cNvPr>
          <p:cNvSpPr/>
          <p:nvPr/>
        </p:nvSpPr>
        <p:spPr>
          <a:xfrm>
            <a:off x="2380891" y="4317390"/>
            <a:ext cx="3266874" cy="26200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cxnSp>
        <p:nvCxnSpPr>
          <p:cNvPr id="5" name="Straight Arrow Connector 4">
            <a:extLst>
              <a:ext uri="{FF2B5EF4-FFF2-40B4-BE49-F238E27FC236}">
                <a16:creationId xmlns:a16="http://schemas.microsoft.com/office/drawing/2014/main" id="{58D82CF3-3C43-4071-9EF9-3C39D4BC82E3}"/>
              </a:ext>
            </a:extLst>
          </p:cNvPr>
          <p:cNvCxnSpPr>
            <a:cxnSpLocks/>
          </p:cNvCxnSpPr>
          <p:nvPr/>
        </p:nvCxnSpPr>
        <p:spPr>
          <a:xfrm flipH="1" flipV="1">
            <a:off x="10542494" y="4947805"/>
            <a:ext cx="782361" cy="528582"/>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00B0821-D727-4EDD-883D-96BBC6D93912}"/>
              </a:ext>
            </a:extLst>
          </p:cNvPr>
          <p:cNvSpPr txBox="1"/>
          <p:nvPr/>
        </p:nvSpPr>
        <p:spPr>
          <a:xfrm>
            <a:off x="10399059" y="5619281"/>
            <a:ext cx="1543450"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boule</a:t>
            </a:r>
          </a:p>
        </p:txBody>
      </p:sp>
      <p:sp>
        <p:nvSpPr>
          <p:cNvPr id="8" name="Rectangle: Rounded Corners 7">
            <a:extLst>
              <a:ext uri="{FF2B5EF4-FFF2-40B4-BE49-F238E27FC236}">
                <a16:creationId xmlns:a16="http://schemas.microsoft.com/office/drawing/2014/main" id="{4C2E3D42-029E-4B03-8F64-9C19DDABE851}"/>
              </a:ext>
            </a:extLst>
          </p:cNvPr>
          <p:cNvSpPr/>
          <p:nvPr/>
        </p:nvSpPr>
        <p:spPr>
          <a:xfrm>
            <a:off x="187997" y="1255059"/>
            <a:ext cx="1336003" cy="366973"/>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Rectangle: Rounded Corners 36">
            <a:extLst>
              <a:ext uri="{FF2B5EF4-FFF2-40B4-BE49-F238E27FC236}">
                <a16:creationId xmlns:a16="http://schemas.microsoft.com/office/drawing/2014/main" id="{4DA5CB95-19F7-45C0-B3F4-0334704286C0}"/>
              </a:ext>
            </a:extLst>
          </p:cNvPr>
          <p:cNvSpPr/>
          <p:nvPr/>
        </p:nvSpPr>
        <p:spPr>
          <a:xfrm>
            <a:off x="5113610" y="1242949"/>
            <a:ext cx="1501465" cy="397012"/>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Rectangle: Rounded Corners 37">
            <a:extLst>
              <a:ext uri="{FF2B5EF4-FFF2-40B4-BE49-F238E27FC236}">
                <a16:creationId xmlns:a16="http://schemas.microsoft.com/office/drawing/2014/main" id="{6A2EED47-F61D-4CA0-8316-A07DDBEDFC95}"/>
              </a:ext>
            </a:extLst>
          </p:cNvPr>
          <p:cNvSpPr/>
          <p:nvPr/>
        </p:nvSpPr>
        <p:spPr>
          <a:xfrm>
            <a:off x="4523206" y="1945812"/>
            <a:ext cx="1336003" cy="366973"/>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0" name="Rectangle: Rounded Corners 39">
            <a:extLst>
              <a:ext uri="{FF2B5EF4-FFF2-40B4-BE49-F238E27FC236}">
                <a16:creationId xmlns:a16="http://schemas.microsoft.com/office/drawing/2014/main" id="{337F34A9-9020-48E5-BECC-132BA4CA13AE}"/>
              </a:ext>
            </a:extLst>
          </p:cNvPr>
          <p:cNvSpPr/>
          <p:nvPr/>
        </p:nvSpPr>
        <p:spPr>
          <a:xfrm>
            <a:off x="153762" y="2985869"/>
            <a:ext cx="1172174" cy="443131"/>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Rectangle: Rounded Corners 40">
            <a:extLst>
              <a:ext uri="{FF2B5EF4-FFF2-40B4-BE49-F238E27FC236}">
                <a16:creationId xmlns:a16="http://schemas.microsoft.com/office/drawing/2014/main" id="{2BE12406-FD9D-41FE-A4B0-C84BC530D38F}"/>
              </a:ext>
            </a:extLst>
          </p:cNvPr>
          <p:cNvSpPr/>
          <p:nvPr/>
        </p:nvSpPr>
        <p:spPr>
          <a:xfrm>
            <a:off x="2655543" y="2967089"/>
            <a:ext cx="1360645" cy="402635"/>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 name="TextBox 8">
            <a:extLst>
              <a:ext uri="{FF2B5EF4-FFF2-40B4-BE49-F238E27FC236}">
                <a16:creationId xmlns:a16="http://schemas.microsoft.com/office/drawing/2014/main" id="{0C8E0820-31AF-4AC5-A6F8-8DE13C157C44}"/>
              </a:ext>
            </a:extLst>
          </p:cNvPr>
          <p:cNvSpPr txBox="1"/>
          <p:nvPr/>
        </p:nvSpPr>
        <p:spPr>
          <a:xfrm>
            <a:off x="9371543" y="377689"/>
            <a:ext cx="14821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eleventh</a:t>
            </a:r>
          </a:p>
        </p:txBody>
      </p:sp>
      <p:sp>
        <p:nvSpPr>
          <p:cNvPr id="42" name="TextBox 41">
            <a:extLst>
              <a:ext uri="{FF2B5EF4-FFF2-40B4-BE49-F238E27FC236}">
                <a16:creationId xmlns:a16="http://schemas.microsoft.com/office/drawing/2014/main" id="{2328EFA5-AEA1-4DAB-B7D9-A751214F9FBA}"/>
              </a:ext>
            </a:extLst>
          </p:cNvPr>
          <p:cNvSpPr txBox="1"/>
          <p:nvPr/>
        </p:nvSpPr>
        <p:spPr>
          <a:xfrm>
            <a:off x="9397756" y="909541"/>
            <a:ext cx="14821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popular</a:t>
            </a:r>
          </a:p>
        </p:txBody>
      </p:sp>
      <p:sp>
        <p:nvSpPr>
          <p:cNvPr id="43" name="TextBox 42">
            <a:extLst>
              <a:ext uri="{FF2B5EF4-FFF2-40B4-BE49-F238E27FC236}">
                <a16:creationId xmlns:a16="http://schemas.microsoft.com/office/drawing/2014/main" id="{1CD6C49B-E143-4822-BC86-ECBF46E363D6}"/>
              </a:ext>
            </a:extLst>
          </p:cNvPr>
          <p:cNvSpPr txBox="1"/>
          <p:nvPr/>
        </p:nvSpPr>
        <p:spPr>
          <a:xfrm>
            <a:off x="9397756" y="1426305"/>
            <a:ext cx="14821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China</a:t>
            </a:r>
          </a:p>
        </p:txBody>
      </p:sp>
      <p:sp>
        <p:nvSpPr>
          <p:cNvPr id="44" name="TextBox 43">
            <a:extLst>
              <a:ext uri="{FF2B5EF4-FFF2-40B4-BE49-F238E27FC236}">
                <a16:creationId xmlns:a16="http://schemas.microsoft.com/office/drawing/2014/main" id="{E18D6652-4439-4DF3-AB19-18FFB8074725}"/>
              </a:ext>
            </a:extLst>
          </p:cNvPr>
          <p:cNvSpPr txBox="1"/>
          <p:nvPr/>
        </p:nvSpPr>
        <p:spPr>
          <a:xfrm>
            <a:off x="9397756" y="1977793"/>
            <a:ext cx="14821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players</a:t>
            </a:r>
          </a:p>
        </p:txBody>
      </p:sp>
      <p:sp>
        <p:nvSpPr>
          <p:cNvPr id="45" name="TextBox 44">
            <a:extLst>
              <a:ext uri="{FF2B5EF4-FFF2-40B4-BE49-F238E27FC236}">
                <a16:creationId xmlns:a16="http://schemas.microsoft.com/office/drawing/2014/main" id="{34C87983-9C26-4204-BCA5-4A9E6F4B3585}"/>
              </a:ext>
            </a:extLst>
          </p:cNvPr>
          <p:cNvSpPr txBox="1"/>
          <p:nvPr/>
        </p:nvSpPr>
        <p:spPr>
          <a:xfrm>
            <a:off x="9413969" y="2536307"/>
            <a:ext cx="14821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men</a:t>
            </a:r>
          </a:p>
        </p:txBody>
      </p:sp>
    </p:spTree>
    <p:extLst>
      <p:ext uri="{BB962C8B-B14F-4D97-AF65-F5344CB8AC3E}">
        <p14:creationId xmlns:p14="http://schemas.microsoft.com/office/powerpoint/2010/main" val="38525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32"/>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3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P spid="16" grpId="1"/>
      <p:bldP spid="17" grpId="0" animBg="1"/>
      <p:bldP spid="17" grpId="1" animBg="1"/>
      <p:bldP spid="18" grpId="0" animBg="1"/>
      <p:bldP spid="18" grpId="1" animBg="1"/>
      <p:bldP spid="19" grpId="0" animBg="1"/>
      <p:bldP spid="19" grpId="1" animBg="1"/>
      <p:bldP spid="32" grpId="0" animBg="1"/>
      <p:bldP spid="32" grpId="1" animBg="1"/>
      <p:bldP spid="33" grpId="0" animBg="1"/>
      <p:bldP spid="33" grpId="1" animBg="1"/>
      <p:bldP spid="34" grpId="0" animBg="1"/>
      <p:bldP spid="34" grpId="1" animBg="1"/>
      <p:bldP spid="35" grpId="0" animBg="1"/>
      <p:bldP spid="35" grpId="1" animBg="1"/>
      <p:bldP spid="8" grpId="0" animBg="1"/>
      <p:bldP spid="37" grpId="0" animBg="1"/>
      <p:bldP spid="38" grpId="0" animBg="1"/>
      <p:bldP spid="40" grpId="0" animBg="1"/>
      <p:bldP spid="41" grpId="0" animBg="1"/>
      <p:bldP spid="9" grpId="0" animBg="1"/>
      <p:bldP spid="42"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nvGraphicFramePr>
        <p:xfrm>
          <a:off x="460025" y="1572268"/>
          <a:ext cx="9296832" cy="4869431"/>
        </p:xfrm>
        <a:graphic>
          <a:graphicData uri="http://schemas.openxmlformats.org/drawingml/2006/table">
            <a:tbl>
              <a:tblPr firstRow="1" bandRow="1">
                <a:tableStyleId>{5940675A-B579-460E-94D1-54222C63F5DA}</a:tableStyleId>
              </a:tblPr>
              <a:tblGrid>
                <a:gridCol w="803910">
                  <a:extLst>
                    <a:ext uri="{9D8B030D-6E8A-4147-A177-3AD203B41FA5}">
                      <a16:colId xmlns:a16="http://schemas.microsoft.com/office/drawing/2014/main" val="1264770506"/>
                    </a:ext>
                  </a:extLst>
                </a:gridCol>
                <a:gridCol w="1527391">
                  <a:extLst>
                    <a:ext uri="{9D8B030D-6E8A-4147-A177-3AD203B41FA5}">
                      <a16:colId xmlns:a16="http://schemas.microsoft.com/office/drawing/2014/main" val="2692967244"/>
                    </a:ext>
                  </a:extLst>
                </a:gridCol>
                <a:gridCol w="1620253">
                  <a:extLst>
                    <a:ext uri="{9D8B030D-6E8A-4147-A177-3AD203B41FA5}">
                      <a16:colId xmlns:a16="http://schemas.microsoft.com/office/drawing/2014/main" val="605799539"/>
                    </a:ext>
                  </a:extLst>
                </a:gridCol>
                <a:gridCol w="5345278">
                  <a:extLst>
                    <a:ext uri="{9D8B030D-6E8A-4147-A177-3AD203B41FA5}">
                      <a16:colId xmlns:a16="http://schemas.microsoft.com/office/drawing/2014/main" val="1148658663"/>
                    </a:ext>
                  </a:extLst>
                </a:gridCol>
              </a:tblGrid>
              <a:tr h="606991">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like(s)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play(s)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anglais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84172311"/>
                  </a:ext>
                </a:extLst>
              </a:tr>
              <a:tr h="606991">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522207">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522207">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522207">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r h="522207">
                <a:tc>
                  <a:txBody>
                    <a:bodyPr/>
                    <a:lstStyle/>
                    <a:p>
                      <a:pPr algn="ctr"/>
                      <a:r>
                        <a:rPr lang="en-GB" sz="2000" b="1" dirty="0">
                          <a:solidFill>
                            <a:srgbClr val="002060"/>
                          </a:solidFill>
                          <a:latin typeface="Century Gothic" panose="020B0502020202020204" pitchFamily="34" charset="0"/>
                        </a:rPr>
                        <a:t>5</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166149781"/>
                  </a:ext>
                </a:extLst>
              </a:tr>
              <a:tr h="522207">
                <a:tc>
                  <a:txBody>
                    <a:bodyPr/>
                    <a:lstStyle/>
                    <a:p>
                      <a:pPr algn="ctr"/>
                      <a:r>
                        <a:rPr lang="en-GB" sz="2000" b="1" dirty="0">
                          <a:solidFill>
                            <a:srgbClr val="002060"/>
                          </a:solidFill>
                          <a:latin typeface="Century Gothic" panose="020B0502020202020204" pitchFamily="34" charset="0"/>
                        </a:rPr>
                        <a:t>6</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206919552"/>
                  </a:ext>
                </a:extLst>
              </a:tr>
              <a:tr h="522207">
                <a:tc>
                  <a:txBody>
                    <a:bodyPr/>
                    <a:lstStyle/>
                    <a:p>
                      <a:pPr algn="ctr"/>
                      <a:r>
                        <a:rPr lang="en-GB" sz="2000" b="1" dirty="0">
                          <a:solidFill>
                            <a:srgbClr val="002060"/>
                          </a:solidFill>
                          <a:latin typeface="Century Gothic" panose="020B0502020202020204" pitchFamily="34" charset="0"/>
                        </a:rPr>
                        <a:t>7</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618807335"/>
                  </a:ext>
                </a:extLst>
              </a:tr>
              <a:tr h="522207">
                <a:tc>
                  <a:txBody>
                    <a:bodyPr/>
                    <a:lstStyle/>
                    <a:p>
                      <a:pPr algn="ctr"/>
                      <a:r>
                        <a:rPr lang="en-GB" sz="2000" b="1" dirty="0">
                          <a:solidFill>
                            <a:srgbClr val="002060"/>
                          </a:solidFill>
                          <a:latin typeface="Century Gothic" panose="020B0502020202020204" pitchFamily="34" charset="0"/>
                        </a:rPr>
                        <a:t>8</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02737491"/>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29335"/>
            <a:ext cx="914400" cy="914400"/>
          </a:xfrm>
          <a:prstGeom prst="rect">
            <a:avLst/>
          </a:prstGeom>
        </p:spPr>
      </p:pic>
      <p:sp>
        <p:nvSpPr>
          <p:cNvPr id="28" name="Google Shape;108;p3">
            <a:hlinkClick r:id="" action="ppaction://noaction">
              <a:snd r:embed="rId6" name="5_i.wav"/>
            </a:hlinkClick>
            <a:extLst>
              <a:ext uri="{FF2B5EF4-FFF2-40B4-BE49-F238E27FC236}">
                <a16:creationId xmlns:a16="http://schemas.microsoft.com/office/drawing/2014/main" id="{8A172C33-597D-45A1-8713-22EC248A9CBC}"/>
              </a:ext>
            </a:extLst>
          </p:cNvPr>
          <p:cNvSpPr txBox="1"/>
          <p:nvPr/>
        </p:nvSpPr>
        <p:spPr>
          <a:xfrm>
            <a:off x="1001321" y="129832"/>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Is Adèle talking about liking or playing?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7" name="5.1.wav"/>
            </a:hlinkClick>
            <a:extLst>
              <a:ext uri="{FF2B5EF4-FFF2-40B4-BE49-F238E27FC236}">
                <a16:creationId xmlns:a16="http://schemas.microsoft.com/office/drawing/2014/main" id="{B5DAEBB0-64B5-478E-B786-6F10B6DE0C33}"/>
              </a:ext>
            </a:extLst>
          </p:cNvPr>
          <p:cNvSpPr/>
          <p:nvPr/>
        </p:nvSpPr>
        <p:spPr>
          <a:xfrm>
            <a:off x="633489" y="224074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8" name="5.2.wav"/>
            </a:hlinkClick>
            <a:extLst>
              <a:ext uri="{FF2B5EF4-FFF2-40B4-BE49-F238E27FC236}">
                <a16:creationId xmlns:a16="http://schemas.microsoft.com/office/drawing/2014/main" id="{EC88ABF6-9C78-477A-B4F4-F55DABC44DAC}"/>
              </a:ext>
            </a:extLst>
          </p:cNvPr>
          <p:cNvSpPr/>
          <p:nvPr/>
        </p:nvSpPr>
        <p:spPr>
          <a:xfrm>
            <a:off x="633489" y="2799791"/>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9" name="5.3.wav"/>
            </a:hlinkClick>
            <a:extLst>
              <a:ext uri="{FF2B5EF4-FFF2-40B4-BE49-F238E27FC236}">
                <a16:creationId xmlns:a16="http://schemas.microsoft.com/office/drawing/2014/main" id="{9D13DB54-7E2E-4862-A969-D31110DCD956}"/>
              </a:ext>
            </a:extLst>
          </p:cNvPr>
          <p:cNvSpPr/>
          <p:nvPr/>
        </p:nvSpPr>
        <p:spPr>
          <a:xfrm>
            <a:off x="633489" y="335994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10" name="5.4.wav"/>
            </a:hlinkClick>
            <a:extLst>
              <a:ext uri="{FF2B5EF4-FFF2-40B4-BE49-F238E27FC236}">
                <a16:creationId xmlns:a16="http://schemas.microsoft.com/office/drawing/2014/main" id="{41E14685-A06B-469E-9013-0F6A34980F09}"/>
              </a:ext>
            </a:extLst>
          </p:cNvPr>
          <p:cNvSpPr/>
          <p:nvPr/>
        </p:nvSpPr>
        <p:spPr>
          <a:xfrm>
            <a:off x="621211" y="388784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96" name="Rectangle 95">
            <a:hlinkClick r:id="" action="ppaction://noaction">
              <a:snd r:embed="rId11" name="5.5.wav"/>
            </a:hlinkClick>
            <a:extLst>
              <a:ext uri="{FF2B5EF4-FFF2-40B4-BE49-F238E27FC236}">
                <a16:creationId xmlns:a16="http://schemas.microsoft.com/office/drawing/2014/main" id="{BBC9D6AA-C499-4994-9511-45F0F460A3C2}"/>
              </a:ext>
            </a:extLst>
          </p:cNvPr>
          <p:cNvSpPr/>
          <p:nvPr/>
        </p:nvSpPr>
        <p:spPr>
          <a:xfrm>
            <a:off x="633489" y="438639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2" name="5.6.wav"/>
            </a:hlinkClick>
            <a:extLst>
              <a:ext uri="{FF2B5EF4-FFF2-40B4-BE49-F238E27FC236}">
                <a16:creationId xmlns:a16="http://schemas.microsoft.com/office/drawing/2014/main" id="{4F08F8EF-CC1F-46C2-AF9C-834B76A83EF1}"/>
              </a:ext>
            </a:extLst>
          </p:cNvPr>
          <p:cNvSpPr/>
          <p:nvPr/>
        </p:nvSpPr>
        <p:spPr>
          <a:xfrm>
            <a:off x="621211" y="4914283"/>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21" name="TextBox 20">
            <a:extLst>
              <a:ext uri="{FF2B5EF4-FFF2-40B4-BE49-F238E27FC236}">
                <a16:creationId xmlns:a16="http://schemas.microsoft.com/office/drawing/2014/main" id="{9800540E-B8FB-4412-BE86-586095EEAD87}"/>
              </a:ext>
            </a:extLst>
          </p:cNvPr>
          <p:cNvSpPr txBox="1"/>
          <p:nvPr/>
        </p:nvSpPr>
        <p:spPr>
          <a:xfrm>
            <a:off x="4483960" y="228887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Pierre likes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2873939" y="723248"/>
            <a:ext cx="7287994" cy="706168"/>
          </a:xfrm>
          <a:prstGeom prst="wedgeRoundRectCallout">
            <a:avLst>
              <a:gd name="adj1" fmla="val -54842"/>
              <a:gd name="adj2" fmla="val 413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The verb is missing.  Listen to what follows to work out if the meaning is liking or playing.</a:t>
            </a:r>
          </a:p>
        </p:txBody>
      </p:sp>
      <p:sp>
        <p:nvSpPr>
          <p:cNvPr id="40" name="Rectangle 39">
            <a:hlinkClick r:id="" action="ppaction://noaction">
              <a:snd r:embed="rId13" name="5.7.wav"/>
            </a:hlinkClick>
            <a:extLst>
              <a:ext uri="{FF2B5EF4-FFF2-40B4-BE49-F238E27FC236}">
                <a16:creationId xmlns:a16="http://schemas.microsoft.com/office/drawing/2014/main" id="{3BBDC162-4E37-449C-BFD8-773B179AD5F8}"/>
              </a:ext>
            </a:extLst>
          </p:cNvPr>
          <p:cNvSpPr/>
          <p:nvPr/>
        </p:nvSpPr>
        <p:spPr>
          <a:xfrm>
            <a:off x="633489" y="541811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1" name="Rectangle 40">
            <a:hlinkClick r:id="" action="ppaction://noaction">
              <a:snd r:embed="rId14" name="5.8.wav"/>
            </a:hlinkClick>
            <a:extLst>
              <a:ext uri="{FF2B5EF4-FFF2-40B4-BE49-F238E27FC236}">
                <a16:creationId xmlns:a16="http://schemas.microsoft.com/office/drawing/2014/main" id="{3F6C0CD6-0DC7-4429-9BC9-CE855AFD580D}"/>
              </a:ext>
            </a:extLst>
          </p:cNvPr>
          <p:cNvSpPr/>
          <p:nvPr/>
        </p:nvSpPr>
        <p:spPr>
          <a:xfrm>
            <a:off x="633489" y="595441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sp>
        <p:nvSpPr>
          <p:cNvPr id="45" name="TextBox 44">
            <a:extLst>
              <a:ext uri="{FF2B5EF4-FFF2-40B4-BE49-F238E27FC236}">
                <a16:creationId xmlns:a16="http://schemas.microsoft.com/office/drawing/2014/main" id="{6E5B1E52-BCE5-41AD-A348-26D66A36B6B8}"/>
              </a:ext>
            </a:extLst>
          </p:cNvPr>
          <p:cNvSpPr txBox="1"/>
          <p:nvPr/>
        </p:nvSpPr>
        <p:spPr>
          <a:xfrm>
            <a:off x="4500002" y="282246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Mum likes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pétanque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94E9D7AE-2A23-477A-865E-19827632A037}"/>
              </a:ext>
            </a:extLst>
          </p:cNvPr>
          <p:cNvSpPr txBox="1"/>
          <p:nvPr/>
        </p:nvSpPr>
        <p:spPr>
          <a:xfrm>
            <a:off x="4475854" y="3339177"/>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Dad also plays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D5E70E14-25F0-4DCB-A33F-B22C4D9E7375}"/>
              </a:ext>
            </a:extLst>
          </p:cNvPr>
          <p:cNvSpPr txBox="1"/>
          <p:nvPr/>
        </p:nvSpPr>
        <p:spPr>
          <a:xfrm>
            <a:off x="4475854" y="388784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play volleyball.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A0905F94-DF20-45C7-BA65-36E671D1A258}"/>
              </a:ext>
            </a:extLst>
          </p:cNvPr>
          <p:cNvSpPr txBox="1"/>
          <p:nvPr/>
        </p:nvSpPr>
        <p:spPr>
          <a:xfrm>
            <a:off x="4491896" y="442143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likes hockey.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D8D55668-C7BD-4925-AFED-A0AC6DC6D6D8}"/>
              </a:ext>
            </a:extLst>
          </p:cNvPr>
          <p:cNvSpPr txBox="1"/>
          <p:nvPr/>
        </p:nvSpPr>
        <p:spPr>
          <a:xfrm>
            <a:off x="4467748" y="4938147"/>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 also plays tennis with 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79E2542D-B034-4348-B507-6A4B5BCF2CB8}"/>
              </a:ext>
            </a:extLst>
          </p:cNvPr>
          <p:cNvSpPr txBox="1"/>
          <p:nvPr/>
        </p:nvSpPr>
        <p:spPr>
          <a:xfrm>
            <a:off x="4475854" y="544273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Pierre plays basketball at school.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30ECB330-9707-437B-AF9D-2DD0E8C71F69}"/>
              </a:ext>
            </a:extLst>
          </p:cNvPr>
          <p:cNvSpPr txBox="1"/>
          <p:nvPr/>
        </p:nvSpPr>
        <p:spPr>
          <a:xfrm>
            <a:off x="4491896" y="597632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Yves likes handball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9402" y="2240744"/>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3359" y="2804916"/>
            <a:ext cx="409801" cy="426875"/>
          </a:xfrm>
          <a:prstGeom prst="rect">
            <a:avLst/>
          </a:prstGeom>
        </p:spPr>
      </p:pic>
      <p:pic>
        <p:nvPicPr>
          <p:cNvPr id="55" name="Picture 54">
            <a:extLst>
              <a:ext uri="{FF2B5EF4-FFF2-40B4-BE49-F238E27FC236}">
                <a16:creationId xmlns:a16="http://schemas.microsoft.com/office/drawing/2014/main" id="{B7CF37D9-DBE6-4976-AA80-AD4F745BC0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28789" y="3339177"/>
            <a:ext cx="409801" cy="426875"/>
          </a:xfrm>
          <a:prstGeom prst="rect">
            <a:avLst/>
          </a:prstGeom>
        </p:spPr>
      </p:pic>
      <p:pic>
        <p:nvPicPr>
          <p:cNvPr id="56" name="Picture 55">
            <a:extLst>
              <a:ext uri="{FF2B5EF4-FFF2-40B4-BE49-F238E27FC236}">
                <a16:creationId xmlns:a16="http://schemas.microsoft.com/office/drawing/2014/main" id="{A9A31AC9-5CE6-4379-A618-5697F478AD3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45052" y="3877971"/>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9402" y="4376742"/>
            <a:ext cx="409801" cy="426875"/>
          </a:xfrm>
          <a:prstGeom prst="rect">
            <a:avLst/>
          </a:prstGeom>
        </p:spPr>
      </p:pic>
      <p:pic>
        <p:nvPicPr>
          <p:cNvPr id="58" name="Picture 57">
            <a:extLst>
              <a:ext uri="{FF2B5EF4-FFF2-40B4-BE49-F238E27FC236}">
                <a16:creationId xmlns:a16="http://schemas.microsoft.com/office/drawing/2014/main" id="{BFA24863-6B54-4291-888F-146EF8D4B3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28789" y="4914283"/>
            <a:ext cx="409801" cy="426875"/>
          </a:xfrm>
          <a:prstGeom prst="rect">
            <a:avLst/>
          </a:prstGeom>
        </p:spPr>
      </p:pic>
      <p:pic>
        <p:nvPicPr>
          <p:cNvPr id="59" name="Picture 58">
            <a:extLst>
              <a:ext uri="{FF2B5EF4-FFF2-40B4-BE49-F238E27FC236}">
                <a16:creationId xmlns:a16="http://schemas.microsoft.com/office/drawing/2014/main" id="{7FC32CEB-DE72-4012-9D84-FF7E02C671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62574" y="5442734"/>
            <a:ext cx="409801" cy="426875"/>
          </a:xfrm>
          <a:prstGeom prst="rect">
            <a:avLst/>
          </a:prstGeom>
        </p:spPr>
      </p:pic>
      <p:pic>
        <p:nvPicPr>
          <p:cNvPr id="60" name="Picture 59">
            <a:extLst>
              <a:ext uri="{FF2B5EF4-FFF2-40B4-BE49-F238E27FC236}">
                <a16:creationId xmlns:a16="http://schemas.microsoft.com/office/drawing/2014/main" id="{CF43C6F2-B2DE-4A10-A1F0-CDAB1F80A3D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65786" y="5976324"/>
            <a:ext cx="409801" cy="426875"/>
          </a:xfrm>
          <a:prstGeom prst="rect">
            <a:avLst/>
          </a:prstGeom>
        </p:spPr>
      </p:pic>
      <p:sp>
        <p:nvSpPr>
          <p:cNvPr id="33" name="Rectangle 32">
            <a:hlinkClick r:id="" action="ppaction://noaction">
              <a:snd r:embed="rId16" name="5.1full.wav"/>
            </a:hlinkClick>
            <a:extLst>
              <a:ext uri="{FF2B5EF4-FFF2-40B4-BE49-F238E27FC236}">
                <a16:creationId xmlns:a16="http://schemas.microsoft.com/office/drawing/2014/main" id="{8C08FBC1-8C20-4590-BF66-F3DFEBDD0106}"/>
              </a:ext>
            </a:extLst>
          </p:cNvPr>
          <p:cNvSpPr/>
          <p:nvPr/>
        </p:nvSpPr>
        <p:spPr>
          <a:xfrm>
            <a:off x="9866358" y="2240744"/>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1</a:t>
            </a:r>
          </a:p>
        </p:txBody>
      </p:sp>
      <p:sp>
        <p:nvSpPr>
          <p:cNvPr id="34" name="Rectangle 33">
            <a:hlinkClick r:id="" action="ppaction://noaction">
              <a:snd r:embed="rId17" name="5.2full.wav"/>
            </a:hlinkClick>
            <a:extLst>
              <a:ext uri="{FF2B5EF4-FFF2-40B4-BE49-F238E27FC236}">
                <a16:creationId xmlns:a16="http://schemas.microsoft.com/office/drawing/2014/main" id="{FB86C79B-3C49-43AE-90E2-308BB052A092}"/>
              </a:ext>
            </a:extLst>
          </p:cNvPr>
          <p:cNvSpPr/>
          <p:nvPr/>
        </p:nvSpPr>
        <p:spPr>
          <a:xfrm>
            <a:off x="9866358" y="2799791"/>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2</a:t>
            </a:r>
          </a:p>
        </p:txBody>
      </p:sp>
      <p:sp>
        <p:nvSpPr>
          <p:cNvPr id="35" name="Rectangle 34">
            <a:hlinkClick r:id="" action="ppaction://noaction">
              <a:snd r:embed="rId18" name="5.3full.wav"/>
            </a:hlinkClick>
            <a:extLst>
              <a:ext uri="{FF2B5EF4-FFF2-40B4-BE49-F238E27FC236}">
                <a16:creationId xmlns:a16="http://schemas.microsoft.com/office/drawing/2014/main" id="{FD9976F4-947F-4225-8789-00C2C5EE6A08}"/>
              </a:ext>
            </a:extLst>
          </p:cNvPr>
          <p:cNvSpPr/>
          <p:nvPr/>
        </p:nvSpPr>
        <p:spPr>
          <a:xfrm>
            <a:off x="9866358" y="335994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3</a:t>
            </a:r>
          </a:p>
        </p:txBody>
      </p:sp>
      <p:sp>
        <p:nvSpPr>
          <p:cNvPr id="36" name="Rectangle 35">
            <a:hlinkClick r:id="" action="ppaction://noaction">
              <a:snd r:embed="rId19" name="5.4full.wav"/>
            </a:hlinkClick>
            <a:extLst>
              <a:ext uri="{FF2B5EF4-FFF2-40B4-BE49-F238E27FC236}">
                <a16:creationId xmlns:a16="http://schemas.microsoft.com/office/drawing/2014/main" id="{2C9105ED-34A8-44CA-92E3-47FEDBCECCA2}"/>
              </a:ext>
            </a:extLst>
          </p:cNvPr>
          <p:cNvSpPr/>
          <p:nvPr/>
        </p:nvSpPr>
        <p:spPr>
          <a:xfrm>
            <a:off x="9854080" y="3887840"/>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4</a:t>
            </a:r>
          </a:p>
        </p:txBody>
      </p:sp>
      <p:sp>
        <p:nvSpPr>
          <p:cNvPr id="38" name="Rectangle 37">
            <a:hlinkClick r:id="" action="ppaction://noaction">
              <a:snd r:embed="rId20" name="5.5full.wav"/>
            </a:hlinkClick>
            <a:extLst>
              <a:ext uri="{FF2B5EF4-FFF2-40B4-BE49-F238E27FC236}">
                <a16:creationId xmlns:a16="http://schemas.microsoft.com/office/drawing/2014/main" id="{03C75110-B24E-4C4C-8D1D-AC1E64DD289D}"/>
              </a:ext>
            </a:extLst>
          </p:cNvPr>
          <p:cNvSpPr/>
          <p:nvPr/>
        </p:nvSpPr>
        <p:spPr>
          <a:xfrm>
            <a:off x="9866358" y="4386390"/>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5</a:t>
            </a:r>
          </a:p>
        </p:txBody>
      </p:sp>
      <p:sp>
        <p:nvSpPr>
          <p:cNvPr id="39" name="Rectangle 38">
            <a:hlinkClick r:id="" action="ppaction://noaction">
              <a:snd r:embed="rId21" name="5.6full.wav"/>
            </a:hlinkClick>
            <a:extLst>
              <a:ext uri="{FF2B5EF4-FFF2-40B4-BE49-F238E27FC236}">
                <a16:creationId xmlns:a16="http://schemas.microsoft.com/office/drawing/2014/main" id="{4F9B040A-4D4F-4C17-921C-4EAE7F717E37}"/>
              </a:ext>
            </a:extLst>
          </p:cNvPr>
          <p:cNvSpPr/>
          <p:nvPr/>
        </p:nvSpPr>
        <p:spPr>
          <a:xfrm>
            <a:off x="9871014" y="4914283"/>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6</a:t>
            </a:r>
          </a:p>
        </p:txBody>
      </p:sp>
      <p:sp>
        <p:nvSpPr>
          <p:cNvPr id="42" name="Rectangle 41">
            <a:hlinkClick r:id="" action="ppaction://noaction">
              <a:snd r:embed="rId22" name="5.7full.wav"/>
            </a:hlinkClick>
            <a:extLst>
              <a:ext uri="{FF2B5EF4-FFF2-40B4-BE49-F238E27FC236}">
                <a16:creationId xmlns:a16="http://schemas.microsoft.com/office/drawing/2014/main" id="{3549D587-0B02-4087-8EA4-341FF4547E44}"/>
              </a:ext>
            </a:extLst>
          </p:cNvPr>
          <p:cNvSpPr/>
          <p:nvPr/>
        </p:nvSpPr>
        <p:spPr>
          <a:xfrm>
            <a:off x="9866358" y="541811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7</a:t>
            </a:r>
          </a:p>
        </p:txBody>
      </p:sp>
      <p:sp>
        <p:nvSpPr>
          <p:cNvPr id="43" name="Rectangle 42">
            <a:hlinkClick r:id="" action="ppaction://noaction">
              <a:snd r:embed="rId23" name="5.8full.wav"/>
            </a:hlinkClick>
            <a:extLst>
              <a:ext uri="{FF2B5EF4-FFF2-40B4-BE49-F238E27FC236}">
                <a16:creationId xmlns:a16="http://schemas.microsoft.com/office/drawing/2014/main" id="{E3436FF3-0973-4284-91CF-DB0E2DC6BCA9}"/>
              </a:ext>
            </a:extLst>
          </p:cNvPr>
          <p:cNvSpPr/>
          <p:nvPr/>
        </p:nvSpPr>
        <p:spPr>
          <a:xfrm>
            <a:off x="9866358" y="595441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8</a:t>
            </a:r>
          </a:p>
        </p:txBody>
      </p:sp>
    </p:spTree>
    <p:extLst>
      <p:ext uri="{BB962C8B-B14F-4D97-AF65-F5344CB8AC3E}">
        <p14:creationId xmlns:p14="http://schemas.microsoft.com/office/powerpoint/2010/main" val="387711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5" grpId="0"/>
      <p:bldP spid="46" grpId="0"/>
      <p:bldP spid="47" grpId="0"/>
      <p:bldP spid="48" grpId="0"/>
      <p:bldP spid="49" grpId="0"/>
      <p:bldP spid="50" grpId="0"/>
      <p:bldP spid="51" grpId="0"/>
      <p:bldP spid="33" grpId="0" animBg="1"/>
      <p:bldP spid="34" grpId="0" animBg="1"/>
      <p:bldP spid="35" grpId="0" animBg="1"/>
      <p:bldP spid="36" grpId="0" animBg="1"/>
      <p:bldP spid="38" grpId="0" animBg="1"/>
      <p:bldP spid="39"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1669687" y="2503729"/>
            <a:ext cx="739625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i="0" u="none" strike="noStrike" cap="none" dirty="0" err="1">
                <a:solidFill>
                  <a:srgbClr val="1E4E79"/>
                </a:solidFill>
                <a:latin typeface="Century Gothic"/>
                <a:ea typeface="Century Gothic"/>
                <a:cs typeface="Century Gothic"/>
                <a:sym typeface="Century Gothic"/>
              </a:rPr>
              <a:t>Quand</a:t>
            </a:r>
            <a:r>
              <a:rPr lang="en-GB" sz="3600" b="1" i="0" u="none" strike="noStrike" cap="none" dirty="0">
                <a:solidFill>
                  <a:srgbClr val="1E4E79"/>
                </a:solidFill>
                <a:latin typeface="Century Gothic"/>
                <a:ea typeface="Century Gothic"/>
                <a:cs typeface="Century Gothic"/>
                <a:sym typeface="Century Gothic"/>
              </a:rPr>
              <a:t> il fait du soleil…</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61605" y="41433"/>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5299" y="976849"/>
            <a:ext cx="112418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can join two clauses together to make longer sentences: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1669687" y="2503729"/>
            <a:ext cx="64260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fait</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beau, je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joue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au tennis.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1265632" y="3194576"/>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1669687" y="3102849"/>
            <a:ext cx="81638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When it is fine/good</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weather, I play tennis.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4118887" y="1694493"/>
            <a:ext cx="4628838" cy="623218"/>
          </a:xfrm>
          <a:prstGeom prst="wedgeRoundRectCallout">
            <a:avLst>
              <a:gd name="adj1" fmla="val -32191"/>
              <a:gd name="adj2" fmla="val 998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Put a comma here to represent the pause when you say it.</a:t>
            </a:r>
          </a:p>
        </p:txBody>
      </p:sp>
      <p:sp>
        <p:nvSpPr>
          <p:cNvPr id="33" name="Rectangle: Rounded Corners 32">
            <a:extLst>
              <a:ext uri="{FF2B5EF4-FFF2-40B4-BE49-F238E27FC236}">
                <a16:creationId xmlns:a16="http://schemas.microsoft.com/office/drawing/2014/main" id="{B09BAF0C-50C7-45D8-A9F1-19CD238C3474}"/>
              </a:ext>
            </a:extLst>
          </p:cNvPr>
          <p:cNvSpPr/>
          <p:nvPr/>
        </p:nvSpPr>
        <p:spPr>
          <a:xfrm>
            <a:off x="1669687" y="5263332"/>
            <a:ext cx="739625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Google Shape;171;p8">
            <a:extLst>
              <a:ext uri="{FF2B5EF4-FFF2-40B4-BE49-F238E27FC236}">
                <a16:creationId xmlns:a16="http://schemas.microsoft.com/office/drawing/2014/main" id="{9FBE3D8B-9744-4162-A31B-B6B296537B6A}"/>
              </a:ext>
            </a:extLst>
          </p:cNvPr>
          <p:cNvSpPr txBox="1"/>
          <p:nvPr/>
        </p:nvSpPr>
        <p:spPr>
          <a:xfrm>
            <a:off x="1669686" y="5263332"/>
            <a:ext cx="727359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au ping-pong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fait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froid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5" name="Google Shape;183;p8">
            <a:extLst>
              <a:ext uri="{FF2B5EF4-FFF2-40B4-BE49-F238E27FC236}">
                <a16:creationId xmlns:a16="http://schemas.microsoft.com/office/drawing/2014/main" id="{62347155-E3D5-447A-A839-788C2A39076A}"/>
              </a:ext>
            </a:extLst>
          </p:cNvPr>
          <p:cNvPicPr preferRelativeResize="0"/>
          <p:nvPr/>
        </p:nvPicPr>
        <p:blipFill rotWithShape="1">
          <a:blip r:embed="rId4">
            <a:alphaModFix/>
          </a:blip>
          <a:srcRect/>
          <a:stretch/>
        </p:blipFill>
        <p:spPr>
          <a:xfrm>
            <a:off x="1265632" y="5954179"/>
            <a:ext cx="404055" cy="551001"/>
          </a:xfrm>
          <a:prstGeom prst="rect">
            <a:avLst/>
          </a:prstGeom>
          <a:noFill/>
          <a:ln>
            <a:noFill/>
          </a:ln>
        </p:spPr>
      </p:pic>
      <p:sp>
        <p:nvSpPr>
          <p:cNvPr id="36" name="Google Shape;171;p8">
            <a:extLst>
              <a:ext uri="{FF2B5EF4-FFF2-40B4-BE49-F238E27FC236}">
                <a16:creationId xmlns:a16="http://schemas.microsoft.com/office/drawing/2014/main" id="{DF9FCD71-C525-4924-9E20-87B5B54FB100}"/>
              </a:ext>
            </a:extLst>
          </p:cNvPr>
          <p:cNvSpPr txBox="1"/>
          <p:nvPr/>
        </p:nvSpPr>
        <p:spPr>
          <a:xfrm>
            <a:off x="1669687" y="5931832"/>
            <a:ext cx="81638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table tennis when it is cold.</a:t>
            </a:r>
          </a:p>
        </p:txBody>
      </p:sp>
      <p:sp>
        <p:nvSpPr>
          <p:cNvPr id="37" name="Speech Bubble: Rectangle with Corners Rounded 36">
            <a:extLst>
              <a:ext uri="{FF2B5EF4-FFF2-40B4-BE49-F238E27FC236}">
                <a16:creationId xmlns:a16="http://schemas.microsoft.com/office/drawing/2014/main" id="{3EF7888F-2C55-4B5E-87DE-41E0ADA8ECC0}"/>
              </a:ext>
            </a:extLst>
          </p:cNvPr>
          <p:cNvSpPr/>
          <p:nvPr/>
        </p:nvSpPr>
        <p:spPr>
          <a:xfrm>
            <a:off x="5140712" y="4494794"/>
            <a:ext cx="2241395" cy="623218"/>
          </a:xfrm>
          <a:prstGeom prst="wedgeRoundRectCallout">
            <a:avLst>
              <a:gd name="adj1" fmla="val -32191"/>
              <a:gd name="adj2" fmla="val 998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 comma is optional here.</a:t>
            </a:r>
          </a:p>
        </p:txBody>
      </p:sp>
      <p:pic>
        <p:nvPicPr>
          <p:cNvPr id="5" name="Picture 4" descr="A picture containing icon&#10;&#10;Description automatically generated">
            <a:extLst>
              <a:ext uri="{FF2B5EF4-FFF2-40B4-BE49-F238E27FC236}">
                <a16:creationId xmlns:a16="http://schemas.microsoft.com/office/drawing/2014/main" id="{E2A52C98-B374-4832-BE54-2C1DB32087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6731" y="5652588"/>
            <a:ext cx="1183362" cy="1081667"/>
          </a:xfrm>
          <a:prstGeom prst="rect">
            <a:avLst/>
          </a:prstGeom>
        </p:spPr>
      </p:pic>
      <p:pic>
        <p:nvPicPr>
          <p:cNvPr id="38" name="Picture 37" descr="A picture containing diagram&#10;&#10;Description automatically generated">
            <a:extLst>
              <a:ext uri="{FF2B5EF4-FFF2-40B4-BE49-F238E27FC236}">
                <a16:creationId xmlns:a16="http://schemas.microsoft.com/office/drawing/2014/main" id="{B87BA774-76CB-457B-8AD1-3E16E52FAF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5462" y="5453347"/>
            <a:ext cx="581153" cy="1280908"/>
          </a:xfrm>
          <a:prstGeom prst="rect">
            <a:avLst/>
          </a:prstGeom>
        </p:spPr>
      </p:pic>
      <p:grpSp>
        <p:nvGrpSpPr>
          <p:cNvPr id="47" name="Group 46">
            <a:extLst>
              <a:ext uri="{FF2B5EF4-FFF2-40B4-BE49-F238E27FC236}">
                <a16:creationId xmlns:a16="http://schemas.microsoft.com/office/drawing/2014/main" id="{3CAFF8FC-4979-4354-A2E0-4257141558D2}"/>
              </a:ext>
            </a:extLst>
          </p:cNvPr>
          <p:cNvGrpSpPr/>
          <p:nvPr/>
        </p:nvGrpSpPr>
        <p:grpSpPr>
          <a:xfrm>
            <a:off x="8961051" y="2409690"/>
            <a:ext cx="1183362" cy="1216339"/>
            <a:chOff x="215899" y="1312343"/>
            <a:chExt cx="1743529" cy="1792116"/>
          </a:xfrm>
        </p:grpSpPr>
        <p:pic>
          <p:nvPicPr>
            <p:cNvPr id="51" name="Picture 50" descr="Icon&#10;&#10;Description automatically generated">
              <a:extLst>
                <a:ext uri="{FF2B5EF4-FFF2-40B4-BE49-F238E27FC236}">
                  <a16:creationId xmlns:a16="http://schemas.microsoft.com/office/drawing/2014/main" id="{844BB34E-ECC8-4B5B-9CBD-2A07470C0CDA}"/>
                </a:ext>
              </a:extLst>
            </p:cNvPr>
            <p:cNvPicPr>
              <a:picLocks noChangeAspect="1"/>
            </p:cNvPicPr>
            <p:nvPr/>
          </p:nvPicPr>
          <p:blipFill rotWithShape="1">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52" name="Picture 51">
              <a:extLst>
                <a:ext uri="{FF2B5EF4-FFF2-40B4-BE49-F238E27FC236}">
                  <a16:creationId xmlns:a16="http://schemas.microsoft.com/office/drawing/2014/main" id="{488AD137-FBF6-4CD1-B6D3-019C59B19B01}"/>
                </a:ext>
              </a:extLst>
            </p:cNvPr>
            <p:cNvPicPr>
              <a:picLocks noChangeAspect="1"/>
            </p:cNvPicPr>
            <p:nvPr/>
          </p:nvPicPr>
          <p:blipFill>
            <a:blip r:embed="rId8"/>
            <a:stretch>
              <a:fillRect/>
            </a:stretch>
          </p:blipFill>
          <p:spPr>
            <a:xfrm>
              <a:off x="893253" y="2265564"/>
              <a:ext cx="1066175" cy="581550"/>
            </a:xfrm>
            <a:prstGeom prst="rect">
              <a:avLst/>
            </a:prstGeom>
          </p:spPr>
        </p:pic>
      </p:grpSp>
      <p:pic>
        <p:nvPicPr>
          <p:cNvPr id="7" name="Picture 6" descr="A tennis racket and a ball&#10;&#10;Description automatically generated with medium confidence">
            <a:extLst>
              <a:ext uri="{FF2B5EF4-FFF2-40B4-BE49-F238E27FC236}">
                <a16:creationId xmlns:a16="http://schemas.microsoft.com/office/drawing/2014/main" id="{ACEEEA73-9963-48D7-8FFC-E6D4814FD3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7001" y="2503729"/>
            <a:ext cx="1379034" cy="689517"/>
          </a:xfrm>
          <a:prstGeom prst="rect">
            <a:avLst/>
          </a:prstGeom>
        </p:spPr>
      </p:pic>
      <p:sp>
        <p:nvSpPr>
          <p:cNvPr id="53" name="Google Shape;169;p8">
            <a:extLst>
              <a:ext uri="{FF2B5EF4-FFF2-40B4-BE49-F238E27FC236}">
                <a16:creationId xmlns:a16="http://schemas.microsoft.com/office/drawing/2014/main" id="{1B34D569-0533-4134-8348-C4A5DB62D0DB}"/>
              </a:ext>
            </a:extLst>
          </p:cNvPr>
          <p:cNvSpPr txBox="1"/>
          <p:nvPr/>
        </p:nvSpPr>
        <p:spPr>
          <a:xfrm>
            <a:off x="0" y="3825866"/>
            <a:ext cx="112418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can use the two clauses the other way around, too:</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688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6" grpId="0"/>
      <p:bldP spid="62" grpId="0"/>
      <p:bldP spid="50" grpId="0"/>
      <p:bldP spid="24" grpId="0" animBg="1"/>
      <p:bldP spid="33" grpId="0" animBg="1"/>
      <p:bldP spid="34" grpId="0"/>
      <p:bldP spid="36" grpId="0"/>
      <p:bldP spid="37" grpId="0" animBg="1"/>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0626433" y="156099"/>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0532936" y="185717"/>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sp>
        <p:nvSpPr>
          <p:cNvPr id="201" name="Oval 200">
            <a:hlinkClick r:id="" action="ppaction://noaction">
              <a:snd r:embed="rId4" name="6.1.wav"/>
            </a:hlinkClick>
            <a:extLst>
              <a:ext uri="{FF2B5EF4-FFF2-40B4-BE49-F238E27FC236}">
                <a16:creationId xmlns:a16="http://schemas.microsoft.com/office/drawing/2014/main" id="{AFF2F5BD-5072-4E37-A855-28024DDFB903}"/>
              </a:ext>
            </a:extLst>
          </p:cNvPr>
          <p:cNvSpPr/>
          <p:nvPr/>
        </p:nvSpPr>
        <p:spPr>
          <a:xfrm>
            <a:off x="120318" y="1084901"/>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TextBox 22">
            <a:extLst>
              <a:ext uri="{FF2B5EF4-FFF2-40B4-BE49-F238E27FC236}">
                <a16:creationId xmlns:a16="http://schemas.microsoft.com/office/drawing/2014/main" id="{3EFF775D-AA4E-4CB9-81F0-0AE0896E5F68}"/>
              </a:ext>
            </a:extLst>
          </p:cNvPr>
          <p:cNvSpPr txBox="1"/>
          <p:nvPr/>
        </p:nvSpPr>
        <p:spPr>
          <a:xfrm>
            <a:off x="-145081" y="-1148981"/>
            <a:ext cx="2299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cuisine.</a:t>
            </a:r>
          </a:p>
        </p:txBody>
      </p:sp>
      <p:sp>
        <p:nvSpPr>
          <p:cNvPr id="205" name="Oval 204">
            <a:hlinkClick r:id="" action="ppaction://noaction">
              <a:snd r:embed="rId5" name="6.2.wav"/>
            </a:hlinkClick>
            <a:extLst>
              <a:ext uri="{FF2B5EF4-FFF2-40B4-BE49-F238E27FC236}">
                <a16:creationId xmlns:a16="http://schemas.microsoft.com/office/drawing/2014/main" id="{EFF7253F-FC10-4EA5-A3A4-3045B9A97724}"/>
              </a:ext>
            </a:extLst>
          </p:cNvPr>
          <p:cNvSpPr/>
          <p:nvPr/>
        </p:nvSpPr>
        <p:spPr>
          <a:xfrm>
            <a:off x="120318" y="1720674"/>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8" name="Oval 207">
            <a:hlinkClick r:id="" action="ppaction://noaction">
              <a:snd r:embed="rId6" name="6.3.wav"/>
            </a:hlinkClick>
            <a:extLst>
              <a:ext uri="{FF2B5EF4-FFF2-40B4-BE49-F238E27FC236}">
                <a16:creationId xmlns:a16="http://schemas.microsoft.com/office/drawing/2014/main" id="{4F82B9B0-4ED8-4F84-BD98-B116D600E1D4}"/>
              </a:ext>
            </a:extLst>
          </p:cNvPr>
          <p:cNvSpPr/>
          <p:nvPr/>
        </p:nvSpPr>
        <p:spPr>
          <a:xfrm>
            <a:off x="120318" y="2400603"/>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1" name="Oval 210">
            <a:hlinkClick r:id="" action="ppaction://noaction">
              <a:snd r:embed="rId7" name="6.4.wav"/>
            </a:hlinkClick>
            <a:extLst>
              <a:ext uri="{FF2B5EF4-FFF2-40B4-BE49-F238E27FC236}">
                <a16:creationId xmlns:a16="http://schemas.microsoft.com/office/drawing/2014/main" id="{CC366D79-54FF-430A-BED9-DEA79F91CDA1}"/>
              </a:ext>
            </a:extLst>
          </p:cNvPr>
          <p:cNvSpPr/>
          <p:nvPr/>
        </p:nvSpPr>
        <p:spPr>
          <a:xfrm>
            <a:off x="150471" y="3267446"/>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5" name="Oval 214">
            <a:hlinkClick r:id="" action="ppaction://noaction">
              <a:snd r:embed="rId8" name="6.5.wav"/>
            </a:hlinkClick>
            <a:extLst>
              <a:ext uri="{FF2B5EF4-FFF2-40B4-BE49-F238E27FC236}">
                <a16:creationId xmlns:a16="http://schemas.microsoft.com/office/drawing/2014/main" id="{72B60403-9A4F-4396-A9DE-9E88D08B6849}"/>
              </a:ext>
            </a:extLst>
          </p:cNvPr>
          <p:cNvSpPr/>
          <p:nvPr/>
        </p:nvSpPr>
        <p:spPr>
          <a:xfrm>
            <a:off x="145129" y="4065922"/>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8" name="Oval 217">
            <a:hlinkClick r:id="" action="ppaction://noaction">
              <a:snd r:embed="rId9" name="6.6.wav"/>
            </a:hlinkClick>
            <a:extLst>
              <a:ext uri="{FF2B5EF4-FFF2-40B4-BE49-F238E27FC236}">
                <a16:creationId xmlns:a16="http://schemas.microsoft.com/office/drawing/2014/main" id="{7F994BF7-65DB-4BB0-965C-65DF5003A744}"/>
              </a:ext>
            </a:extLst>
          </p:cNvPr>
          <p:cNvSpPr/>
          <p:nvPr/>
        </p:nvSpPr>
        <p:spPr>
          <a:xfrm>
            <a:off x="145129" y="4813205"/>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1" name="Oval 220">
            <a:hlinkClick r:id="" action="ppaction://noaction">
              <a:snd r:embed="rId10" name="6.8.wav"/>
            </a:hlinkClick>
            <a:extLst>
              <a:ext uri="{FF2B5EF4-FFF2-40B4-BE49-F238E27FC236}">
                <a16:creationId xmlns:a16="http://schemas.microsoft.com/office/drawing/2014/main" id="{6B8F32F3-D2FF-4C29-8678-A5CBDCA7303D}"/>
              </a:ext>
            </a:extLst>
          </p:cNvPr>
          <p:cNvSpPr/>
          <p:nvPr/>
        </p:nvSpPr>
        <p:spPr>
          <a:xfrm>
            <a:off x="145129" y="6140160"/>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5" name="Oval 224">
            <a:hlinkClick r:id="" action="ppaction://noaction">
              <a:snd r:embed="rId11" name="6.7.wav"/>
            </a:hlinkClick>
            <a:extLst>
              <a:ext uri="{FF2B5EF4-FFF2-40B4-BE49-F238E27FC236}">
                <a16:creationId xmlns:a16="http://schemas.microsoft.com/office/drawing/2014/main" id="{A820D7C6-B623-4E1B-B5AE-C2F7ADC780AA}"/>
              </a:ext>
            </a:extLst>
          </p:cNvPr>
          <p:cNvSpPr/>
          <p:nvPr/>
        </p:nvSpPr>
        <p:spPr>
          <a:xfrm>
            <a:off x="120318" y="5470832"/>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Speech Bubble: Rectangle with Corners Rounded 26">
            <a:extLst>
              <a:ext uri="{FF2B5EF4-FFF2-40B4-BE49-F238E27FC236}">
                <a16:creationId xmlns:a16="http://schemas.microsoft.com/office/drawing/2014/main" id="{DF749AA2-084B-41AE-B43E-8060B1D1DAB6}"/>
              </a:ext>
            </a:extLst>
          </p:cNvPr>
          <p:cNvSpPr/>
          <p:nvPr/>
        </p:nvSpPr>
        <p:spPr>
          <a:xfrm>
            <a:off x="1138094" y="185717"/>
            <a:ext cx="700229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hlinkClick r:id="" action="ppaction://noaction">
              <a:snd r:embed="rId12" name="6_i.wav"/>
            </a:hlinkClick>
            <a:extLst>
              <a:ext uri="{FF2B5EF4-FFF2-40B4-BE49-F238E27FC236}">
                <a16:creationId xmlns:a16="http://schemas.microsoft.com/office/drawing/2014/main" id="{290DFEFA-86B3-405D-A2B8-1BCBDD3A64EC}"/>
              </a:ext>
            </a:extLst>
          </p:cNvPr>
          <p:cNvSpPr txBox="1"/>
          <p:nvPr/>
        </p:nvSpPr>
        <p:spPr>
          <a:xfrm>
            <a:off x="1138094" y="175480"/>
            <a:ext cx="66566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et écris les infos en anglais.</a:t>
            </a:r>
          </a:p>
        </p:txBody>
      </p:sp>
      <p:pic>
        <p:nvPicPr>
          <p:cNvPr id="29" name="Graphic 28" descr="Teacher">
            <a:extLst>
              <a:ext uri="{FF2B5EF4-FFF2-40B4-BE49-F238E27FC236}">
                <a16:creationId xmlns:a16="http://schemas.microsoft.com/office/drawing/2014/main" id="{47A0C41F-BDBE-4C9D-B469-E1F7FB1BB5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0108" y="7665"/>
            <a:ext cx="914400" cy="914400"/>
          </a:xfrm>
          <a:prstGeom prst="rect">
            <a:avLst/>
          </a:prstGeom>
        </p:spPr>
      </p:pic>
      <p:sp>
        <p:nvSpPr>
          <p:cNvPr id="3" name="Speech Bubble: Rectangle with Corners Rounded 2">
            <a:extLst>
              <a:ext uri="{FF2B5EF4-FFF2-40B4-BE49-F238E27FC236}">
                <a16:creationId xmlns:a16="http://schemas.microsoft.com/office/drawing/2014/main" id="{D0815C27-CF0A-443A-A93D-BC7F9A84ED52}"/>
              </a:ext>
            </a:extLst>
          </p:cNvPr>
          <p:cNvSpPr/>
          <p:nvPr/>
        </p:nvSpPr>
        <p:spPr>
          <a:xfrm>
            <a:off x="932349" y="1084901"/>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tennis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quand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fait beau.</a:t>
            </a:r>
          </a:p>
        </p:txBody>
      </p:sp>
      <p:pic>
        <p:nvPicPr>
          <p:cNvPr id="5" name="Picture 4" descr="A cartoon of a person&#10;&#10;Description automatically generated with low confidence">
            <a:extLst>
              <a:ext uri="{FF2B5EF4-FFF2-40B4-BE49-F238E27FC236}">
                <a16:creationId xmlns:a16="http://schemas.microsoft.com/office/drawing/2014/main" id="{33E5014F-A36D-449E-ACF8-880421593ADE}"/>
              </a:ext>
            </a:extLst>
          </p:cNvPr>
          <p:cNvPicPr>
            <a:picLocks noChangeAspect="1"/>
          </p:cNvPicPr>
          <p:nvPr/>
        </p:nvPicPr>
        <p:blipFill rotWithShape="1">
          <a:blip r:embed="rId15">
            <a:extLst>
              <a:ext uri="{28A0092B-C50C-407E-A947-70E740481C1C}">
                <a14:useLocalDpi xmlns:a14="http://schemas.microsoft.com/office/drawing/2010/main" val="0"/>
              </a:ext>
            </a:extLst>
          </a:blip>
          <a:srcRect b="73426"/>
          <a:stretch/>
        </p:blipFill>
        <p:spPr>
          <a:xfrm>
            <a:off x="9115418" y="243524"/>
            <a:ext cx="1144887" cy="67854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E2D5A51-B86C-4C27-999B-24D6DDBA264E}"/>
              </a:ext>
            </a:extLst>
          </p:cNvPr>
          <p:cNvPicPr>
            <a:picLocks noChangeAspect="1"/>
          </p:cNvPicPr>
          <p:nvPr/>
        </p:nvPicPr>
        <p:blipFill rotWithShape="1">
          <a:blip r:embed="rId16">
            <a:extLst>
              <a:ext uri="{28A0092B-C50C-407E-A947-70E740481C1C}">
                <a14:useLocalDpi xmlns:a14="http://schemas.microsoft.com/office/drawing/2010/main" val="0"/>
              </a:ext>
            </a:extLst>
          </a:blip>
          <a:srcRect b="72711"/>
          <a:stretch/>
        </p:blipFill>
        <p:spPr>
          <a:xfrm>
            <a:off x="9090906" y="2366291"/>
            <a:ext cx="890490" cy="68836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5BD2567B-6902-45BB-A6A9-C0EE65C88843}"/>
              </a:ext>
            </a:extLst>
          </p:cNvPr>
          <p:cNvPicPr>
            <a:picLocks noChangeAspect="1"/>
          </p:cNvPicPr>
          <p:nvPr/>
        </p:nvPicPr>
        <p:blipFill rotWithShape="1">
          <a:blip r:embed="rId17">
            <a:extLst>
              <a:ext uri="{28A0092B-C50C-407E-A947-70E740481C1C}">
                <a14:useLocalDpi xmlns:a14="http://schemas.microsoft.com/office/drawing/2010/main" val="0"/>
              </a:ext>
            </a:extLst>
          </a:blip>
          <a:srcRect b="68827"/>
          <a:stretch/>
        </p:blipFill>
        <p:spPr>
          <a:xfrm>
            <a:off x="9115418" y="4540002"/>
            <a:ext cx="890491" cy="778452"/>
          </a:xfrm>
          <a:prstGeom prst="rect">
            <a:avLst/>
          </a:prstGeom>
        </p:spPr>
      </p:pic>
      <p:sp>
        <p:nvSpPr>
          <p:cNvPr id="10" name="Rectangle 9">
            <a:extLst>
              <a:ext uri="{FF2B5EF4-FFF2-40B4-BE49-F238E27FC236}">
                <a16:creationId xmlns:a16="http://schemas.microsoft.com/office/drawing/2014/main" id="{1B353850-8A1C-4C7E-9FAA-0DF45209D604}"/>
              </a:ext>
            </a:extLst>
          </p:cNvPr>
          <p:cNvSpPr/>
          <p:nvPr/>
        </p:nvSpPr>
        <p:spPr>
          <a:xfrm>
            <a:off x="7025271" y="922065"/>
            <a:ext cx="5015789" cy="138454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073A92C-AB50-422D-A4DC-110EB4E44549}"/>
              </a:ext>
            </a:extLst>
          </p:cNvPr>
          <p:cNvSpPr/>
          <p:nvPr/>
        </p:nvSpPr>
        <p:spPr>
          <a:xfrm>
            <a:off x="7025270" y="3054653"/>
            <a:ext cx="5015790" cy="138454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6D8356F5-ECC4-40C8-927E-737735721F3D}"/>
              </a:ext>
            </a:extLst>
          </p:cNvPr>
          <p:cNvSpPr/>
          <p:nvPr/>
        </p:nvSpPr>
        <p:spPr>
          <a:xfrm>
            <a:off x="7025269" y="5287734"/>
            <a:ext cx="5015791" cy="138454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A0C5B3F-3860-407A-A3DE-B1D700F7476D}"/>
              </a:ext>
            </a:extLst>
          </p:cNvPr>
          <p:cNvSpPr txBox="1"/>
          <p:nvPr/>
        </p:nvSpPr>
        <p:spPr>
          <a:xfrm>
            <a:off x="7136441" y="1004631"/>
            <a:ext cx="483714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tennis, when good weather</a:t>
            </a:r>
          </a:p>
        </p:txBody>
      </p:sp>
      <p:sp>
        <p:nvSpPr>
          <p:cNvPr id="41" name="Speech Bubble: Rectangle with Corners Rounded 40">
            <a:extLst>
              <a:ext uri="{FF2B5EF4-FFF2-40B4-BE49-F238E27FC236}">
                <a16:creationId xmlns:a16="http://schemas.microsoft.com/office/drawing/2014/main" id="{967A7CB5-BEA4-4970-9700-70EDCF462AA2}"/>
              </a:ext>
            </a:extLst>
          </p:cNvPr>
          <p:cNvSpPr/>
          <p:nvPr/>
        </p:nvSpPr>
        <p:spPr>
          <a:xfrm>
            <a:off x="932349" y="1772073"/>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tennis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été</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5" name="Speech Bubble: Rectangle with Corners Rounded 44">
            <a:extLst>
              <a:ext uri="{FF2B5EF4-FFF2-40B4-BE49-F238E27FC236}">
                <a16:creationId xmlns:a16="http://schemas.microsoft.com/office/drawing/2014/main" id="{F308A657-597F-4D37-96CB-B3B33CF46003}"/>
              </a:ext>
            </a:extLst>
          </p:cNvPr>
          <p:cNvSpPr/>
          <p:nvPr/>
        </p:nvSpPr>
        <p:spPr>
          <a:xfrm>
            <a:off x="932348" y="2465110"/>
            <a:ext cx="5954083" cy="589543"/>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badminton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préfère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hockey.</a:t>
            </a:r>
          </a:p>
        </p:txBody>
      </p:sp>
      <p:sp>
        <p:nvSpPr>
          <p:cNvPr id="51" name="Speech Bubble: Rectangle with Corners Rounded 50">
            <a:extLst>
              <a:ext uri="{FF2B5EF4-FFF2-40B4-BE49-F238E27FC236}">
                <a16:creationId xmlns:a16="http://schemas.microsoft.com/office/drawing/2014/main" id="{F60DA257-CF69-482E-B38B-9649713DC009}"/>
              </a:ext>
            </a:extLst>
          </p:cNvPr>
          <p:cNvSpPr/>
          <p:nvPr/>
        </p:nvSpPr>
        <p:spPr>
          <a:xfrm>
            <a:off x="962501" y="3278739"/>
            <a:ext cx="5954082" cy="578380"/>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football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Speech Bubble: Rectangle with Corners Rounded 51">
            <a:extLst>
              <a:ext uri="{FF2B5EF4-FFF2-40B4-BE49-F238E27FC236}">
                <a16:creationId xmlns:a16="http://schemas.microsoft.com/office/drawing/2014/main" id="{F71BD8C7-2E8D-46CE-ABB4-DE5CD34CE153}"/>
              </a:ext>
            </a:extLst>
          </p:cNvPr>
          <p:cNvSpPr/>
          <p:nvPr/>
        </p:nvSpPr>
        <p:spPr>
          <a:xfrm>
            <a:off x="962501" y="4036616"/>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football dans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équipe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mixte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Speech Bubble: Rectangle with Corners Rounded 52">
            <a:extLst>
              <a:ext uri="{FF2B5EF4-FFF2-40B4-BE49-F238E27FC236}">
                <a16:creationId xmlns:a16="http://schemas.microsoft.com/office/drawing/2014/main" id="{D83682EA-7656-440A-BEFB-0212AB61E5EC}"/>
              </a:ext>
            </a:extLst>
          </p:cNvPr>
          <p:cNvSpPr/>
          <p:nvPr/>
        </p:nvSpPr>
        <p:spPr>
          <a:xfrm>
            <a:off x="962501" y="4854673"/>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ne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au foot –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Speech Bubble: Rectangle with Corners Rounded 53">
            <a:extLst>
              <a:ext uri="{FF2B5EF4-FFF2-40B4-BE49-F238E27FC236}">
                <a16:creationId xmlns:a16="http://schemas.microsoft.com/office/drawing/2014/main" id="{1BD29A5C-80D6-41E1-8914-E3E9B8822348}"/>
              </a:ext>
            </a:extLst>
          </p:cNvPr>
          <p:cNvSpPr/>
          <p:nvPr/>
        </p:nvSpPr>
        <p:spPr>
          <a:xfrm>
            <a:off x="962501" y="5523622"/>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volleyball de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Speech Bubble: Rectangle with Corners Rounded 54">
            <a:extLst>
              <a:ext uri="{FF2B5EF4-FFF2-40B4-BE49-F238E27FC236}">
                <a16:creationId xmlns:a16="http://schemas.microsoft.com/office/drawing/2014/main" id="{1E50D571-C81E-4042-B935-86CCCFD1F170}"/>
              </a:ext>
            </a:extLst>
          </p:cNvPr>
          <p:cNvSpPr/>
          <p:nvPr/>
        </p:nvSpPr>
        <p:spPr>
          <a:xfrm>
            <a:off x="962501" y="6165498"/>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n’aime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 volley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quand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fait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chaud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TextBox 55">
            <a:extLst>
              <a:ext uri="{FF2B5EF4-FFF2-40B4-BE49-F238E27FC236}">
                <a16:creationId xmlns:a16="http://schemas.microsoft.com/office/drawing/2014/main" id="{95757A49-DCA7-4AA7-B113-1D268B229226}"/>
              </a:ext>
            </a:extLst>
          </p:cNvPr>
          <p:cNvSpPr txBox="1"/>
          <p:nvPr/>
        </p:nvSpPr>
        <p:spPr>
          <a:xfrm>
            <a:off x="7136440" y="5359322"/>
            <a:ext cx="483714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also likes tennis in summer</a:t>
            </a:r>
          </a:p>
        </p:txBody>
      </p:sp>
      <p:sp>
        <p:nvSpPr>
          <p:cNvPr id="57" name="TextBox 56">
            <a:extLst>
              <a:ext uri="{FF2B5EF4-FFF2-40B4-BE49-F238E27FC236}">
                <a16:creationId xmlns:a16="http://schemas.microsoft.com/office/drawing/2014/main" id="{60232605-ECEA-4385-A7BD-00D9D449D29E}"/>
              </a:ext>
            </a:extLst>
          </p:cNvPr>
          <p:cNvSpPr txBox="1"/>
          <p:nvPr/>
        </p:nvSpPr>
        <p:spPr>
          <a:xfrm>
            <a:off x="7084815" y="3121887"/>
            <a:ext cx="488876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likes badminton, prefers hockey</a:t>
            </a:r>
          </a:p>
        </p:txBody>
      </p:sp>
      <p:sp>
        <p:nvSpPr>
          <p:cNvPr id="58" name="TextBox 57">
            <a:extLst>
              <a:ext uri="{FF2B5EF4-FFF2-40B4-BE49-F238E27FC236}">
                <a16:creationId xmlns:a16="http://schemas.microsoft.com/office/drawing/2014/main" id="{C977D4E0-48B0-4914-8A46-8C4CCA9E9385}"/>
              </a:ext>
            </a:extLst>
          </p:cNvPr>
          <p:cNvSpPr txBox="1"/>
          <p:nvPr/>
        </p:nvSpPr>
        <p:spPr>
          <a:xfrm>
            <a:off x="7136440" y="5803319"/>
            <a:ext cx="483714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plays football at school once a week</a:t>
            </a:r>
          </a:p>
        </p:txBody>
      </p:sp>
      <p:sp>
        <p:nvSpPr>
          <p:cNvPr id="59" name="TextBox 58">
            <a:extLst>
              <a:ext uri="{FF2B5EF4-FFF2-40B4-BE49-F238E27FC236}">
                <a16:creationId xmlns:a16="http://schemas.microsoft.com/office/drawing/2014/main" id="{BC61E3E8-FB2B-4903-AA60-49B947FD966B}"/>
              </a:ext>
            </a:extLst>
          </p:cNvPr>
          <p:cNvSpPr txBox="1"/>
          <p:nvPr/>
        </p:nvSpPr>
        <p:spPr>
          <a:xfrm>
            <a:off x="7136441" y="1447467"/>
            <a:ext cx="483714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football in a mixed team</a:t>
            </a:r>
          </a:p>
        </p:txBody>
      </p:sp>
      <p:sp>
        <p:nvSpPr>
          <p:cNvPr id="12" name="TextBox 11">
            <a:extLst>
              <a:ext uri="{FF2B5EF4-FFF2-40B4-BE49-F238E27FC236}">
                <a16:creationId xmlns:a16="http://schemas.microsoft.com/office/drawing/2014/main" id="{F2340F2C-01B1-44AC-9982-B7ABB42D8018}"/>
              </a:ext>
            </a:extLst>
          </p:cNvPr>
          <p:cNvSpPr txBox="1"/>
          <p:nvPr/>
        </p:nvSpPr>
        <p:spPr>
          <a:xfrm>
            <a:off x="8233976" y="591343"/>
            <a:ext cx="14050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(I)</a:t>
            </a:r>
          </a:p>
        </p:txBody>
      </p:sp>
      <p:sp>
        <p:nvSpPr>
          <p:cNvPr id="60" name="TextBox 59">
            <a:extLst>
              <a:ext uri="{FF2B5EF4-FFF2-40B4-BE49-F238E27FC236}">
                <a16:creationId xmlns:a16="http://schemas.microsoft.com/office/drawing/2014/main" id="{11DBB649-A34A-4E9A-8BD0-40DE32513DF5}"/>
              </a:ext>
            </a:extLst>
          </p:cNvPr>
          <p:cNvSpPr txBox="1"/>
          <p:nvPr/>
        </p:nvSpPr>
        <p:spPr>
          <a:xfrm>
            <a:off x="8124144" y="2730612"/>
            <a:ext cx="14050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a:t>
            </a:r>
          </a:p>
        </p:txBody>
      </p:sp>
      <p:sp>
        <p:nvSpPr>
          <p:cNvPr id="61" name="TextBox 60">
            <a:extLst>
              <a:ext uri="{FF2B5EF4-FFF2-40B4-BE49-F238E27FC236}">
                <a16:creationId xmlns:a16="http://schemas.microsoft.com/office/drawing/2014/main" id="{43C1B96A-D00E-4737-8107-5BFA0C4BA049}"/>
              </a:ext>
            </a:extLst>
          </p:cNvPr>
          <p:cNvSpPr txBox="1"/>
          <p:nvPr/>
        </p:nvSpPr>
        <p:spPr>
          <a:xfrm>
            <a:off x="8040302" y="4949122"/>
            <a:ext cx="14050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(he)</a:t>
            </a:r>
          </a:p>
        </p:txBody>
      </p:sp>
      <p:sp>
        <p:nvSpPr>
          <p:cNvPr id="62" name="TextBox 61">
            <a:extLst>
              <a:ext uri="{FF2B5EF4-FFF2-40B4-BE49-F238E27FC236}">
                <a16:creationId xmlns:a16="http://schemas.microsoft.com/office/drawing/2014/main" id="{30FA2835-1968-40D5-8406-0E9CD9C01119}"/>
              </a:ext>
            </a:extLst>
          </p:cNvPr>
          <p:cNvSpPr txBox="1"/>
          <p:nvPr/>
        </p:nvSpPr>
        <p:spPr>
          <a:xfrm>
            <a:off x="7084815" y="3564548"/>
            <a:ext cx="488876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doesn’t play football, hates it</a:t>
            </a:r>
          </a:p>
        </p:txBody>
      </p:sp>
      <p:sp>
        <p:nvSpPr>
          <p:cNvPr id="63" name="TextBox 62">
            <a:extLst>
              <a:ext uri="{FF2B5EF4-FFF2-40B4-BE49-F238E27FC236}">
                <a16:creationId xmlns:a16="http://schemas.microsoft.com/office/drawing/2014/main" id="{29A448C4-3BAE-490C-89C4-405091E6ED12}"/>
              </a:ext>
            </a:extLst>
          </p:cNvPr>
          <p:cNvSpPr txBox="1"/>
          <p:nvPr/>
        </p:nvSpPr>
        <p:spPr>
          <a:xfrm>
            <a:off x="7091767" y="4019563"/>
            <a:ext cx="488876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likes beach volleyball</a:t>
            </a:r>
          </a:p>
        </p:txBody>
      </p:sp>
      <p:sp>
        <p:nvSpPr>
          <p:cNvPr id="64" name="TextBox 63">
            <a:extLst>
              <a:ext uri="{FF2B5EF4-FFF2-40B4-BE49-F238E27FC236}">
                <a16:creationId xmlns:a16="http://schemas.microsoft.com/office/drawing/2014/main" id="{9718DD96-887B-4EDD-8E08-5E8EA8A59AFC}"/>
              </a:ext>
            </a:extLst>
          </p:cNvPr>
          <p:cNvSpPr txBox="1"/>
          <p:nvPr/>
        </p:nvSpPr>
        <p:spPr>
          <a:xfrm>
            <a:off x="7136440" y="6248952"/>
            <a:ext cx="483714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doesn’t like volleyball when it’s hot</a:t>
            </a:r>
          </a:p>
        </p:txBody>
      </p:sp>
      <p:sp>
        <p:nvSpPr>
          <p:cNvPr id="65" name="TextBox 64">
            <a:extLst>
              <a:ext uri="{FF2B5EF4-FFF2-40B4-BE49-F238E27FC236}">
                <a16:creationId xmlns:a16="http://schemas.microsoft.com/office/drawing/2014/main" id="{52A39467-B344-456E-A74A-7E8B966A849E}"/>
              </a:ext>
            </a:extLst>
          </p:cNvPr>
          <p:cNvSpPr txBox="1"/>
          <p:nvPr/>
        </p:nvSpPr>
        <p:spPr>
          <a:xfrm>
            <a:off x="5531005" y="3588172"/>
            <a:ext cx="143992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 - per</a:t>
            </a:r>
          </a:p>
        </p:txBody>
      </p:sp>
      <p:sp>
        <p:nvSpPr>
          <p:cNvPr id="66" name="TextBox 65">
            <a:extLst>
              <a:ext uri="{FF2B5EF4-FFF2-40B4-BE49-F238E27FC236}">
                <a16:creationId xmlns:a16="http://schemas.microsoft.com/office/drawing/2014/main" id="{E4AEEDC1-B660-4B79-B453-F8DF12A6C8CB}"/>
              </a:ext>
            </a:extLst>
          </p:cNvPr>
          <p:cNvSpPr txBox="1"/>
          <p:nvPr/>
        </p:nvSpPr>
        <p:spPr>
          <a:xfrm>
            <a:off x="4797853" y="4463970"/>
            <a:ext cx="2164750"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equipe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team</a:t>
            </a:r>
          </a:p>
        </p:txBody>
      </p:sp>
    </p:spTree>
    <p:extLst>
      <p:ext uri="{BB962C8B-B14F-4D97-AF65-F5344CB8AC3E}">
        <p14:creationId xmlns:p14="http://schemas.microsoft.com/office/powerpoint/2010/main" val="22634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6" grpId="0" animBg="1"/>
      <p:bldP spid="57" grpId="0" animBg="1"/>
      <p:bldP spid="58" grpId="0" animBg="1"/>
      <p:bldP spid="59" grpId="0" animBg="1"/>
      <p:bldP spid="62" grpId="0" animBg="1"/>
      <p:bldP spid="63" grpId="0" animBg="1"/>
      <p:bldP spid="6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17320</TotalTime>
  <Words>2256</Words>
  <Application>Microsoft Office PowerPoint</Application>
  <PresentationFormat>Widescreen</PresentationFormat>
  <Paragraphs>270</Paragraphs>
  <Slides>10</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vt:i4>
      </vt:variant>
    </vt:vector>
  </HeadingPairs>
  <TitlesOfParts>
    <vt:vector size="21" baseType="lpstr">
      <vt:lpstr>Arial</vt:lpstr>
      <vt:lpstr>Calibri</vt:lpstr>
      <vt:lpstr>Calibri Light</vt:lpstr>
      <vt:lpstr>Century Gothic</vt:lpstr>
      <vt:lpstr>Modern Love</vt:lpstr>
      <vt:lpstr>Montserrat Medium</vt:lpstr>
      <vt:lpstr>Symbol</vt:lpstr>
      <vt:lpstr>Wingdings</vt:lpstr>
      <vt:lpstr>1_Office Theme</vt:lpstr>
      <vt:lpstr>Office Theme</vt:lpstr>
      <vt:lpstr>3_Office Theme</vt:lpstr>
      <vt:lpstr>Saying what I and others do</vt:lpstr>
      <vt:lpstr> [ien]</vt:lpstr>
      <vt:lpstr> [ien]</vt:lpstr>
      <vt:lpstr>prononcer</vt:lpstr>
      <vt:lpstr>aimer (to like) jouer (to play)</vt:lpstr>
      <vt:lpstr>écouter</vt:lpstr>
      <vt:lpstr>écouter</vt:lpstr>
      <vt:lpstr>Quand il fait du soleil…</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187</cp:revision>
  <dcterms:created xsi:type="dcterms:W3CDTF">2022-02-25T13:35:14Z</dcterms:created>
  <dcterms:modified xsi:type="dcterms:W3CDTF">2023-03-31T03:02:36Z</dcterms:modified>
</cp:coreProperties>
</file>