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16"/>
  </p:notesMasterIdLst>
  <p:sldIdLst>
    <p:sldId id="275" r:id="rId4"/>
    <p:sldId id="375" r:id="rId5"/>
    <p:sldId id="948" r:id="rId6"/>
    <p:sldId id="925" r:id="rId7"/>
    <p:sldId id="374" r:id="rId8"/>
    <p:sldId id="928" r:id="rId9"/>
    <p:sldId id="911" r:id="rId10"/>
    <p:sldId id="929" r:id="rId11"/>
    <p:sldId id="926" r:id="rId12"/>
    <p:sldId id="931" r:id="rId13"/>
    <p:sldId id="932"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EB1"/>
    <a:srgbClr val="F9D8A3"/>
    <a:srgbClr val="FF0133"/>
    <a:srgbClr val="FF0066"/>
    <a:srgbClr val="91E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46063" autoAdjust="0"/>
  </p:normalViewPr>
  <p:slideViewPr>
    <p:cSldViewPr snapToGrid="0">
      <p:cViewPr varScale="1">
        <p:scale>
          <a:sx n="52" d="100"/>
          <a:sy n="52" d="100"/>
        </p:scale>
        <p:origin x="2874" y="108"/>
      </p:cViewPr>
      <p:guideLst/>
    </p:cSldViewPr>
  </p:slideViewPr>
  <p:notesTextViewPr>
    <p:cViewPr>
      <p:scale>
        <a:sx n="3" d="2"/>
        <a:sy n="3" d="2"/>
      </p:scale>
      <p:origin x="0" y="0"/>
    </p:cViewPr>
  </p:notesTextViewPr>
  <p:sorterViewPr>
    <p:cViewPr>
      <p:scale>
        <a:sx n="112" d="100"/>
        <a:sy n="11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04/05/2022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1" strike="noStrike" spc="-1" dirty="0">
                <a:solidFill>
                  <a:srgbClr val="002060"/>
                </a:solidFill>
                <a:latin typeface="Century Gothic"/>
                <a:ea typeface="Century Gothic"/>
              </a:rPr>
              <a:t>tion] </a:t>
            </a: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international </a:t>
            </a:r>
            <a:r>
              <a:rPr lang="fr-FR" sz="1200" b="0" baseline="0" dirty="0">
                <a:solidFill>
                  <a:srgbClr val="115076"/>
                </a:solidFill>
                <a:latin typeface="Century Gothic" panose="020B0502020202020204" pitchFamily="34" charset="0"/>
                <a:cs typeface="Calibri" panose="020F0502020204030204" pitchFamily="34" charset="0"/>
              </a:rPr>
              <a:t>[282]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question </a:t>
            </a:r>
            <a:r>
              <a:rPr lang="fr-FR" sz="1200" b="0" baseline="0" dirty="0">
                <a:solidFill>
                  <a:srgbClr val="115076"/>
                </a:solidFill>
                <a:latin typeface="Century Gothic" panose="020B0502020202020204" pitchFamily="34" charset="0"/>
                <a:cs typeface="Calibri" panose="020F0502020204030204" pitchFamily="34" charset="0"/>
              </a:rPr>
              <a:t>[144]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Il fait</a:t>
            </a:r>
            <a:r>
              <a:rPr lang="fr-FR" sz="1200" b="1" strike="noStrike" spc="-1" baseline="30000" dirty="0">
                <a:solidFill>
                  <a:srgbClr val="FF0066"/>
                </a:solidFill>
                <a:latin typeface="Century Gothic"/>
                <a:ea typeface="Century Gothic"/>
              </a:rPr>
              <a:t>2</a:t>
            </a:r>
            <a:r>
              <a:rPr lang="fr-FR" sz="1200" b="1"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[25] </a:t>
            </a:r>
            <a:r>
              <a:rPr lang="fr-FR" sz="1200" b="1" strike="noStrike" spc="-1" dirty="0">
                <a:solidFill>
                  <a:srgbClr val="FF0066"/>
                </a:solidFill>
                <a:latin typeface="Century Gothic"/>
                <a:ea typeface="Century Gothic"/>
              </a:rPr>
              <a:t>automne </a:t>
            </a:r>
            <a:r>
              <a:rPr lang="fr-FR" sz="1200" b="0" strike="noStrike" spc="-1" dirty="0">
                <a:solidFill>
                  <a:srgbClr val="FF0066"/>
                </a:solidFill>
                <a:latin typeface="Century Gothic"/>
                <a:ea typeface="Century Gothic"/>
              </a:rPr>
              <a:t>[1503] </a:t>
            </a:r>
            <a:r>
              <a:rPr lang="fr-FR" sz="1200" b="1" strike="noStrike" spc="-1" dirty="0">
                <a:solidFill>
                  <a:srgbClr val="FF0066"/>
                </a:solidFill>
                <a:latin typeface="Century Gothic"/>
                <a:ea typeface="Century Gothic"/>
              </a:rPr>
              <a:t>été </a:t>
            </a:r>
            <a:r>
              <a:rPr lang="fr-FR" sz="1200" b="0" strike="noStrike" spc="-1" dirty="0">
                <a:solidFill>
                  <a:srgbClr val="FF0066"/>
                </a:solidFill>
                <a:latin typeface="Century Gothic"/>
                <a:ea typeface="Century Gothic"/>
              </a:rPr>
              <a:t>[623] </a:t>
            </a:r>
            <a:r>
              <a:rPr lang="fr-FR" sz="1200" b="1" strike="noStrike" spc="-1" dirty="0">
                <a:solidFill>
                  <a:srgbClr val="FF0066"/>
                </a:solidFill>
                <a:latin typeface="Century Gothic"/>
                <a:ea typeface="Century Gothic"/>
              </a:rPr>
              <a:t>printemps </a:t>
            </a:r>
            <a:r>
              <a:rPr lang="fr-FR" sz="1200" b="0" strike="noStrike" spc="-1" dirty="0">
                <a:solidFill>
                  <a:srgbClr val="FF0066"/>
                </a:solidFill>
                <a:latin typeface="Century Gothic"/>
                <a:ea typeface="Century Gothic"/>
              </a:rPr>
              <a:t>[1288] </a:t>
            </a:r>
            <a:r>
              <a:rPr lang="fr-FR" sz="1200" b="1" strike="noStrike" spc="-1" dirty="0">
                <a:solidFill>
                  <a:srgbClr val="FF0066"/>
                </a:solidFill>
                <a:latin typeface="Century Gothic"/>
                <a:ea typeface="Century Gothic"/>
              </a:rPr>
              <a:t>hiver </a:t>
            </a:r>
            <a:r>
              <a:rPr lang="fr-FR" sz="1200" b="0" strike="noStrike" spc="-1" dirty="0">
                <a:solidFill>
                  <a:srgbClr val="FF0066"/>
                </a:solidFill>
                <a:latin typeface="Century Gothic"/>
                <a:ea typeface="Century Gothic"/>
              </a:rPr>
              <a:t>[1586] </a:t>
            </a:r>
            <a:r>
              <a:rPr lang="fr-FR" sz="1200" b="1" strike="noStrike" spc="-1" dirty="0">
                <a:solidFill>
                  <a:srgbClr val="FF0066"/>
                </a:solidFill>
                <a:latin typeface="Century Gothic"/>
                <a:ea typeface="Century Gothic"/>
              </a:rPr>
              <a:t>beau </a:t>
            </a:r>
            <a:r>
              <a:rPr lang="fr-FR" sz="1200" b="0" strike="noStrike" spc="-1" dirty="0">
                <a:solidFill>
                  <a:srgbClr val="FF0066"/>
                </a:solidFill>
                <a:latin typeface="Century Gothic"/>
                <a:ea typeface="Century Gothic"/>
              </a:rPr>
              <a:t>[393] </a:t>
            </a:r>
            <a:r>
              <a:rPr lang="fr-FR" sz="1200" b="1" strike="noStrike" spc="-1" dirty="0">
                <a:solidFill>
                  <a:srgbClr val="FF0066"/>
                </a:solidFill>
                <a:latin typeface="Century Gothic"/>
                <a:ea typeface="Century Gothic"/>
              </a:rPr>
              <a:t>mauvais</a:t>
            </a:r>
            <a:r>
              <a:rPr lang="fr-FR" sz="1200" b="0" strike="noStrike" spc="-1" dirty="0">
                <a:solidFill>
                  <a:srgbClr val="FF0066"/>
                </a:solidFill>
                <a:latin typeface="Century Gothic"/>
                <a:ea typeface="Century Gothic"/>
              </a:rPr>
              <a:t> [274] chaud [1852] froid [1307] quand [119]</a:t>
            </a:r>
            <a:endParaRPr lang="en-GB" sz="1100" b="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tu vas je vais  [53] tu es je suis [5] à (meaning ‘at/in/to’)[4] marché [280] piscine [&gt;5000]</a:t>
            </a: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aimer [242] arriver [174] célébrer [2170]  organiser [701] porter [105] préparer [368] année [102]  fête [1490] gens [236] histoire [262] santé [641] vêtement [2383] </a:t>
            </a: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aseline="0" dirty="0"/>
              <a:t>check more complete understanding of the new vocabulary and of the person of the verb used in each sentence, engaging the pupils again with the grammar feature from the past 2-3 weeks (singular persons of the verb </a:t>
            </a:r>
            <a:r>
              <a:rPr lang="en-GB" i="1" baseline="0" dirty="0"/>
              <a:t>faire</a:t>
            </a:r>
            <a:r>
              <a:rPr lang="en-GB" baseline="0" dirty="0"/>
              <a:t>).</a:t>
            </a:r>
          </a:p>
          <a:p>
            <a:endParaRPr lang="en-US" b="1" dirty="0"/>
          </a:p>
          <a:p>
            <a:r>
              <a:rPr lang="en-US" b="1" dirty="0"/>
              <a:t>Procedure:</a:t>
            </a:r>
          </a:p>
          <a:p>
            <a:r>
              <a:rPr lang="en-US" b="0" dirty="0"/>
              <a:t>1. Pupils translate</a:t>
            </a:r>
            <a:r>
              <a:rPr lang="en-US" b="0" baseline="0" dirty="0"/>
              <a:t> each sentence into English. This could be orally, on mini whiteboards or in exercise books.</a:t>
            </a:r>
            <a:endParaRPr lang="en-US" b="0" dirty="0"/>
          </a:p>
          <a:p>
            <a:r>
              <a:rPr lang="en-US" b="0" dirty="0"/>
              <a:t>2. Answers are revealed on</a:t>
            </a:r>
            <a:r>
              <a:rPr lang="en-US" b="0" baseline="0" dirty="0"/>
              <a:t> a mouse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that is time is short, teachers can elicit answers orally or omit this activity.</a:t>
            </a:r>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38960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2 minutes</a:t>
            </a:r>
          </a:p>
          <a:p>
            <a:endParaRPr lang="en-US" b="1" dirty="0"/>
          </a:p>
          <a:p>
            <a:r>
              <a:rPr lang="en-US" b="1" dirty="0"/>
              <a:t>Aim: </a:t>
            </a:r>
            <a:r>
              <a:rPr lang="en-US" b="0" dirty="0"/>
              <a:t>to introduce the French words for ‘London’ and ‘Paris’ and another use of ‘faire’.</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see and hear the French names of the cities.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Pupils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Pupils alternate between saying the English and French city names as many times as necessary.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information about the new construction with </a:t>
            </a:r>
            <a:r>
              <a:rPr lang="en-GB" b="0" i="1" baseline="0" dirty="0"/>
              <a:t>faire.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hear the audio.  Pupils listen and repeat.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646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Clarify the meaning (Watch out!  Take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word would be </a:t>
            </a:r>
            <a:r>
              <a:rPr lang="en-GB" dirty="0"/>
              <a:t>to hold up the right index finger up and waggle it quickly from side to side as a gesture of warning. </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sz="1200" b="1" dirty="0">
                <a:solidFill>
                  <a:srgbClr val="115076"/>
                </a:solidFill>
                <a:latin typeface="Century Gothic" panose="020B0502020202020204" pitchFamily="34" charset="0"/>
                <a:cs typeface="Calibri" panose="020F0502020204030204" pitchFamily="34" charset="0"/>
              </a:rPr>
              <a:t>]</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aseline="0" dirty="0"/>
              <a:t>and then the </a:t>
            </a:r>
            <a:r>
              <a:rPr lang="en-GB" b="1" baseline="0" dirty="0"/>
              <a:t>source</a:t>
            </a:r>
            <a:r>
              <a:rPr lang="en-GB" baseline="0" dirty="0"/>
              <a:t> word again ‘</a:t>
            </a:r>
            <a:r>
              <a:rPr lang="en-GB" b="1" baseline="0" dirty="0"/>
              <a:t>Attention !</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mainly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motion</a:t>
            </a:r>
            <a:r>
              <a:rPr lang="fr-FR" sz="1200" b="0" baseline="0" dirty="0">
                <a:solidFill>
                  <a:srgbClr val="115076"/>
                </a:solidFill>
                <a:latin typeface="Century Gothic" panose="020B0502020202020204" pitchFamily="34" charset="0"/>
                <a:cs typeface="Calibri" panose="020F0502020204030204" pitchFamily="34" charset="0"/>
              </a:rPr>
              <a:t> [855] </a:t>
            </a:r>
            <a:r>
              <a:rPr lang="fr-FR" sz="1200" b="1" baseline="0" dirty="0">
                <a:solidFill>
                  <a:srgbClr val="115076"/>
                </a:solidFill>
                <a:latin typeface="Century Gothic" panose="020B0502020202020204" pitchFamily="34" charset="0"/>
                <a:cs typeface="Calibri" panose="020F0502020204030204" pitchFamily="34" charset="0"/>
              </a:rPr>
              <a:t>pollution </a:t>
            </a:r>
            <a:r>
              <a:rPr lang="fr-FR" sz="1200" b="0" baseline="0" dirty="0">
                <a:solidFill>
                  <a:srgbClr val="115076"/>
                </a:solidFill>
                <a:latin typeface="Century Gothic" panose="020B0502020202020204" pitchFamily="34" charset="0"/>
                <a:cs typeface="Calibri" panose="020F0502020204030204" pitchFamily="34" charset="0"/>
              </a:rPr>
              <a:t>[3073]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c</a:t>
            </a:r>
            <a:r>
              <a:rPr lang="en-GB" sz="1200" b="0" kern="1200" dirty="0">
                <a:solidFill>
                  <a:schemeClr val="tx1"/>
                </a:solidFill>
                <a:effectLst/>
                <a:latin typeface="+mn-lt"/>
                <a:ea typeface="+mn-ea"/>
                <a:cs typeface="+mn-cs"/>
              </a:rPr>
              <a:t> before a, o, u.</a:t>
            </a:r>
            <a:endParaRPr lang="en-US" b="1"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if they hear the a soft ‘c’ sound, the spelling is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Otherwise it is ‘c’.</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leçon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action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façon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maçon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solution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situation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natation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garçon</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action</a:t>
            </a:r>
            <a:r>
              <a:rPr lang="en-GB" sz="1200" b="0" kern="1200" dirty="0">
                <a:solidFill>
                  <a:schemeClr val="tx1"/>
                </a:solidFill>
                <a:effectLst/>
                <a:latin typeface="+mn-lt"/>
                <a:ea typeface="+mn-ea"/>
                <a:cs typeface="+mn-cs"/>
              </a:rPr>
              <a:t> [355] </a:t>
            </a:r>
            <a:r>
              <a:rPr lang="en-GB" sz="1200" b="1" kern="1200" dirty="0" err="1">
                <a:solidFill>
                  <a:schemeClr val="tx1"/>
                </a:solidFill>
                <a:effectLst/>
                <a:latin typeface="+mn-lt"/>
                <a:ea typeface="+mn-ea"/>
                <a:cs typeface="+mn-cs"/>
              </a:rPr>
              <a:t>façon</a:t>
            </a:r>
            <a:r>
              <a:rPr lang="en-GB" sz="1200" b="0" kern="1200" dirty="0">
                <a:solidFill>
                  <a:schemeClr val="tx1"/>
                </a:solidFill>
                <a:effectLst/>
                <a:latin typeface="+mn-lt"/>
                <a:ea typeface="+mn-ea"/>
                <a:cs typeface="+mn-cs"/>
              </a:rPr>
              <a:t> [4029] </a:t>
            </a:r>
            <a:r>
              <a:rPr lang="en-GB" sz="1200" b="1" kern="1200" dirty="0" err="1">
                <a:solidFill>
                  <a:schemeClr val="tx1"/>
                </a:solidFill>
                <a:effectLst/>
                <a:latin typeface="+mn-lt"/>
                <a:ea typeface="+mn-ea"/>
                <a:cs typeface="+mn-cs"/>
              </a:rPr>
              <a:t>leçon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[1300] </a:t>
            </a:r>
            <a:r>
              <a:rPr lang="en-GB" sz="1200" b="1" kern="1200" dirty="0" err="1">
                <a:solidFill>
                  <a:schemeClr val="tx1"/>
                </a:solidFill>
                <a:effectLst/>
                <a:latin typeface="+mn-lt"/>
                <a:ea typeface="+mn-ea"/>
                <a:cs typeface="+mn-cs"/>
              </a:rPr>
              <a:t>maçon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[&gt;5000] </a:t>
            </a:r>
            <a:r>
              <a:rPr lang="en-GB" sz="1200" b="1" kern="1200" dirty="0">
                <a:solidFill>
                  <a:schemeClr val="tx1"/>
                </a:solidFill>
                <a:effectLst/>
                <a:latin typeface="+mn-lt"/>
                <a:ea typeface="+mn-ea"/>
                <a:cs typeface="+mn-cs"/>
              </a:rPr>
              <a:t>solution </a:t>
            </a:r>
            <a:r>
              <a:rPr lang="en-GB" sz="1200" b="0" kern="1200" dirty="0">
                <a:solidFill>
                  <a:schemeClr val="tx1"/>
                </a:solidFill>
                <a:effectLst/>
                <a:latin typeface="+mn-lt"/>
                <a:ea typeface="+mn-ea"/>
                <a:cs typeface="+mn-cs"/>
              </a:rPr>
              <a:t>[608] </a:t>
            </a:r>
            <a:r>
              <a:rPr lang="en-GB" sz="1200" b="1" kern="1200" dirty="0">
                <a:solidFill>
                  <a:schemeClr val="tx1"/>
                </a:solidFill>
                <a:effectLst/>
                <a:latin typeface="+mn-lt"/>
                <a:ea typeface="+mn-ea"/>
                <a:cs typeface="+mn-cs"/>
              </a:rPr>
              <a:t>situation </a:t>
            </a:r>
            <a:r>
              <a:rPr lang="en-GB" sz="1200" b="0" kern="1200" dirty="0">
                <a:solidFill>
                  <a:schemeClr val="tx1"/>
                </a:solidFill>
                <a:effectLst/>
                <a:latin typeface="+mn-lt"/>
                <a:ea typeface="+mn-ea"/>
                <a:cs typeface="+mn-cs"/>
              </a:rPr>
              <a:t>[223] </a:t>
            </a:r>
            <a:r>
              <a:rPr lang="en-GB" sz="1200" b="1" kern="1200" dirty="0">
                <a:solidFill>
                  <a:schemeClr val="tx1"/>
                </a:solidFill>
                <a:effectLst/>
                <a:latin typeface="+mn-lt"/>
                <a:ea typeface="+mn-ea"/>
                <a:cs typeface="+mn-cs"/>
              </a:rPr>
              <a:t>natation </a:t>
            </a:r>
            <a:r>
              <a:rPr lang="en-GB" sz="1200" b="0" kern="1200" dirty="0">
                <a:solidFill>
                  <a:schemeClr val="tx1"/>
                </a:solidFill>
                <a:effectLst/>
                <a:latin typeface="+mn-lt"/>
                <a:ea typeface="+mn-ea"/>
                <a:cs typeface="+mn-cs"/>
              </a:rPr>
              <a:t>[&gt;5000] </a:t>
            </a:r>
            <a:r>
              <a:rPr lang="en-GB" sz="1200" b="1" kern="1200" dirty="0">
                <a:solidFill>
                  <a:schemeClr val="tx1"/>
                </a:solidFill>
                <a:effectLst/>
                <a:latin typeface="+mn-lt"/>
                <a:ea typeface="+mn-ea"/>
                <a:cs typeface="+mn-cs"/>
              </a:rPr>
              <a:t>garçon </a:t>
            </a:r>
            <a:r>
              <a:rPr lang="en-GB" sz="1200" b="0" kern="1200" dirty="0">
                <a:solidFill>
                  <a:schemeClr val="tx1"/>
                </a:solidFill>
                <a:effectLst/>
                <a:latin typeface="+mn-lt"/>
                <a:ea typeface="+mn-ea"/>
                <a:cs typeface="+mn-cs"/>
              </a:rPr>
              <a:t>[1599]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vocabulary (</a:t>
            </a:r>
            <a:r>
              <a:rPr lang="en-GB" sz="1200" b="0" strike="noStrike" spc="-1" dirty="0" err="1">
                <a:solidFill>
                  <a:srgbClr val="000000"/>
                </a:solidFill>
                <a:latin typeface="Calibri"/>
                <a:ea typeface="Calibri"/>
              </a:rPr>
              <a:t>chaud</a:t>
            </a:r>
            <a:r>
              <a:rPr lang="en-GB" sz="1200" b="0" strike="noStrike" spc="-1" dirty="0">
                <a:solidFill>
                  <a:srgbClr val="000000"/>
                </a:solidFill>
                <a:latin typeface="Calibri"/>
                <a:ea typeface="Calibri"/>
              </a:rPr>
              <a:t>/</a:t>
            </a:r>
            <a:r>
              <a:rPr lang="en-GB" sz="1200" b="0" strike="noStrike" spc="-1" dirty="0" err="1">
                <a:solidFill>
                  <a:srgbClr val="000000"/>
                </a:solidFill>
                <a:latin typeface="Calibri"/>
                <a:ea typeface="Calibri"/>
              </a:rPr>
              <a:t>froid</a:t>
            </a:r>
            <a:r>
              <a:rPr lang="en-GB" sz="1200" b="0" strike="noStrike" spc="-1" dirty="0">
                <a:solidFill>
                  <a:srgbClr val="000000"/>
                </a:solidFill>
                <a:latin typeface="Calibri"/>
                <a:ea typeface="Calibri"/>
              </a:rPr>
              <a:t>) and the six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the French word and say the word together with the pupils.</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English meaning.</a:t>
            </a:r>
          </a:p>
          <a:p>
            <a:pPr marL="0" marR="0" lvl="0" indent="0" algn="l" rtl="0">
              <a:lnSpc>
                <a:spcPct val="100000"/>
              </a:lnSpc>
              <a:spcBef>
                <a:spcPts val="0"/>
              </a:spcBef>
              <a:spcAft>
                <a:spcPts val="0"/>
              </a:spcAft>
              <a:buClr>
                <a:schemeClr val="dk1"/>
              </a:buClr>
              <a:buSzPts val="1200"/>
              <a:buFont typeface="Calibri"/>
              <a:buNone/>
            </a:pPr>
            <a:r>
              <a:rPr lang="en-GB" b="0" dirty="0"/>
              <a:t>3. Click to animate the French word again and elicit repetition of the word.</a:t>
            </a:r>
          </a:p>
          <a:p>
            <a:pPr marL="0" marR="0" lvl="0" indent="0" algn="l" rtl="0">
              <a:lnSpc>
                <a:spcPct val="100000"/>
              </a:lnSpc>
              <a:spcBef>
                <a:spcPts val="0"/>
              </a:spcBef>
              <a:spcAft>
                <a:spcPts val="0"/>
              </a:spcAft>
              <a:buClr>
                <a:schemeClr val="dk1"/>
              </a:buClr>
              <a:buSzPts val="1200"/>
              <a:buFont typeface="Calibri"/>
              <a:buNone/>
            </a:pPr>
            <a:r>
              <a:rPr lang="en-GB" b="0" dirty="0"/>
              <a:t>4. Repeat with all 8 items and then proceed to the next slide.</a:t>
            </a:r>
          </a:p>
          <a:p>
            <a:pPr marL="0" marR="0" lvl="0" indent="0" algn="l" rtl="0">
              <a:lnSpc>
                <a:spcPct val="100000"/>
              </a:lnSpc>
              <a:spcBef>
                <a:spcPts val="0"/>
              </a:spcBef>
              <a:spcAft>
                <a:spcPts val="0"/>
              </a:spcAft>
              <a:buClr>
                <a:schemeClr val="dk1"/>
              </a:buClr>
              <a:buSzPts val="1200"/>
              <a:buFont typeface="Calibri"/>
              <a:buNone/>
            </a:pP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and read aloud of previously taught vocabulary and the six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an English picture/word prompt. </a:t>
            </a:r>
          </a:p>
          <a:p>
            <a:pPr marL="0" marR="0" lvl="0" indent="0" algn="l" rtl="0">
              <a:lnSpc>
                <a:spcPct val="100000"/>
              </a:lnSpc>
              <a:spcBef>
                <a:spcPts val="0"/>
              </a:spcBef>
              <a:spcAft>
                <a:spcPts val="0"/>
              </a:spcAft>
              <a:buClr>
                <a:schemeClr val="dk1"/>
              </a:buClr>
              <a:buSzPts val="1200"/>
              <a:buFont typeface="Calibri"/>
              <a:buNone/>
            </a:pPr>
            <a:r>
              <a:rPr lang="en-GB" b="0" dirty="0"/>
              <a:t>2. Pupils find the corresponding French word and read it aloud, chorally. </a:t>
            </a:r>
          </a:p>
          <a:p>
            <a:pPr marL="0" marR="0" lvl="0" indent="0" algn="l" rtl="0">
              <a:lnSpc>
                <a:spcPct val="100000"/>
              </a:lnSpc>
              <a:spcBef>
                <a:spcPts val="0"/>
              </a:spcBef>
              <a:spcAft>
                <a:spcPts val="0"/>
              </a:spcAft>
              <a:buClr>
                <a:schemeClr val="dk1"/>
              </a:buClr>
              <a:buSzPts val="1200"/>
              <a:buFont typeface="Calibri"/>
              <a:buNone/>
            </a:pPr>
            <a:r>
              <a:rPr lang="en-GB" b="0" dirty="0"/>
              <a:t>3. Repeat with all 8 items.</a:t>
            </a:r>
          </a:p>
          <a:p>
            <a:pPr marL="0" marR="0" lvl="0" indent="0" algn="l" rtl="0">
              <a:lnSpc>
                <a:spcPct val="100000"/>
              </a:lnSpc>
              <a:spcBef>
                <a:spcPts val="0"/>
              </a:spcBef>
              <a:spcAft>
                <a:spcPts val="0"/>
              </a:spcAft>
              <a:buClr>
                <a:schemeClr val="dk1"/>
              </a:buClr>
              <a:buSzPts val="1200"/>
              <a:buFont typeface="Calibri"/>
              <a:buNone/>
            </a:pPr>
            <a:r>
              <a:rPr lang="en-GB" b="0" dirty="0"/>
              <a:t>4. Click on the French word to hear it pronounced, if desired.</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1854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a:t>
            </a:r>
            <a:r>
              <a:rPr lang="en-GB" b="1" dirty="0"/>
              <a:t> il fait </a:t>
            </a:r>
            <a:r>
              <a:rPr lang="en-GB" dirty="0"/>
              <a:t>meaning ‘he does, is doing’ and introduce it to mean ‘it is’ for weather.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r>
              <a:rPr lang="en-US" b="1" dirty="0"/>
              <a:t>Aim: </a:t>
            </a:r>
            <a:r>
              <a:rPr lang="en-US" b="0" dirty="0"/>
              <a:t>to </a:t>
            </a:r>
            <a:r>
              <a:rPr lang="en-US" b="0" dirty="0" err="1"/>
              <a:t>practise</a:t>
            </a:r>
            <a:r>
              <a:rPr lang="en-US" b="0" dirty="0"/>
              <a:t> aural recognition of vocabulary and its connection with two meanings of ‘il fait’.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Attending to the vocabulary following ‘il fait’ pupils decide between Pierre’s activity and a weather expression.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On the 2</a:t>
            </a:r>
            <a:r>
              <a:rPr lang="en-US" b="0" baseline="30000" dirty="0"/>
              <a:t>nd</a:t>
            </a:r>
            <a:r>
              <a:rPr lang="en-US" b="0" dirty="0"/>
              <a:t> time of listening, pupils write the English meaning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endParaRPr lang="en-US" b="1" dirty="0"/>
          </a:p>
          <a:p>
            <a:r>
              <a:rPr lang="en-US" b="1" dirty="0"/>
              <a:t>Transcript:</a:t>
            </a: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fait un voyage.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fait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mauvais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fait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froid</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fait un effort.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fait le ménage.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fait chaud.</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fait beau.</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fait les courses.</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6 minutes</a:t>
            </a:r>
          </a:p>
          <a:p>
            <a:endParaRPr lang="en-US" b="1" dirty="0"/>
          </a:p>
          <a:p>
            <a:r>
              <a:rPr lang="en-US" b="1" dirty="0"/>
              <a:t>Aim:</a:t>
            </a:r>
            <a:r>
              <a:rPr lang="en-US" b="0" dirty="0"/>
              <a:t> to </a:t>
            </a:r>
            <a:r>
              <a:rPr lang="en-US" b="0" dirty="0" err="1"/>
              <a:t>practise</a:t>
            </a:r>
            <a:r>
              <a:rPr lang="en-US" b="0" dirty="0"/>
              <a:t> written recognition of the singular forms of ‘faire’ and connect these with meaning.</a:t>
            </a:r>
            <a:endParaRPr lang="en-US" b="1" dirty="0"/>
          </a:p>
          <a:p>
            <a:endParaRPr lang="en-US" b="1" dirty="0"/>
          </a:p>
          <a:p>
            <a:r>
              <a:rPr lang="en-US" b="1" dirty="0"/>
              <a:t>Procedure:</a:t>
            </a:r>
          </a:p>
          <a:p>
            <a:r>
              <a:rPr lang="en-US" b="0" dirty="0"/>
              <a:t>1. Read the rubric and ensure that pupils understand the task.</a:t>
            </a:r>
          </a:p>
          <a:p>
            <a:r>
              <a:rPr lang="en-US" b="0" dirty="0"/>
              <a:t>2. Pupils read the sentences and note down the letter of the picture. (1=A etc.)</a:t>
            </a:r>
          </a:p>
          <a:p>
            <a:r>
              <a:rPr lang="en-US" b="0" dirty="0"/>
              <a:t>3. Answers revealed on clicks.</a:t>
            </a:r>
          </a:p>
          <a:p>
            <a:r>
              <a:rPr lang="en-US" b="0" dirty="0"/>
              <a:t>4. Optional – click the numbered buttons to hear the full sentences.</a:t>
            </a:r>
          </a:p>
          <a:p>
            <a:r>
              <a:rPr lang="en-US" b="0" dirty="0"/>
              <a:t>5. Ask additional questions to assess comprehension – e.g., who is doing the shopping?  </a:t>
            </a:r>
            <a:endParaRPr lang="en-US" b="1" dirty="0"/>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04/05/2022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64111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04/05/2022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701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04/05/2022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93235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04/05/2022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89741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04/05/2022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82114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04/05/2022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31607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04/05/2022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66810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04/05/2022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51777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04/05/2022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88763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04/05/2022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43264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04/05/2022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85918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030431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80548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7196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3071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110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041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2095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9804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2354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3641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11962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3447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04/05/2022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247348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474505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3" Type="http://schemas.openxmlformats.org/officeDocument/2006/relationships/audio" Target="../media/audio52.wav"/><Relationship Id="rId7" Type="http://schemas.openxmlformats.org/officeDocument/2006/relationships/audio" Target="../media/audio44.wav"/><Relationship Id="rId12" Type="http://schemas.openxmlformats.org/officeDocument/2006/relationships/audio" Target="../media/audio49.wav"/><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audio" Target="../media/audio48.wav"/><Relationship Id="rId5" Type="http://schemas.openxmlformats.org/officeDocument/2006/relationships/image" Target="../media/image15.png"/><Relationship Id="rId10" Type="http://schemas.openxmlformats.org/officeDocument/2006/relationships/audio" Target="../media/audio47.wav"/><Relationship Id="rId4" Type="http://schemas.openxmlformats.org/officeDocument/2006/relationships/image" Target="../media/image53.png"/><Relationship Id="rId9" Type="http://schemas.openxmlformats.org/officeDocument/2006/relationships/audio" Target="../media/audio46.wav"/><Relationship Id="rId14" Type="http://schemas.openxmlformats.org/officeDocument/2006/relationships/audio" Target="../media/audio51.wav"/></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audio" Target="../media/audio58.wav"/><Relationship Id="rId3" Type="http://schemas.openxmlformats.org/officeDocument/2006/relationships/audio" Target="../media/audio53.wav"/><Relationship Id="rId7" Type="http://schemas.openxmlformats.org/officeDocument/2006/relationships/image" Target="../media/image51.png"/><Relationship Id="rId12" Type="http://schemas.openxmlformats.org/officeDocument/2006/relationships/audio" Target="../media/audio57.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audio" Target="../media/audio56.wav"/><Relationship Id="rId5" Type="http://schemas.openxmlformats.org/officeDocument/2006/relationships/image" Target="../media/image59.png"/><Relationship Id="rId15" Type="http://schemas.openxmlformats.org/officeDocument/2006/relationships/audio" Target="../media/audio60.wav"/><Relationship Id="rId10" Type="http://schemas.openxmlformats.org/officeDocument/2006/relationships/audio" Target="../media/audio55.wav"/><Relationship Id="rId4" Type="http://schemas.openxmlformats.org/officeDocument/2006/relationships/audio" Target="../media/audio54.wav"/><Relationship Id="rId9" Type="http://schemas.openxmlformats.org/officeDocument/2006/relationships/image" Target="../media/image62.png"/><Relationship Id="rId14" Type="http://schemas.openxmlformats.org/officeDocument/2006/relationships/audio" Target="../media/audio59.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video" Target="../media/media2.mkv"/><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2.png"/><Relationship Id="rId5" Type="http://schemas.openxmlformats.org/officeDocument/2006/relationships/audio" Target="../media/audio4.wav"/><Relationship Id="rId10" Type="http://schemas.openxmlformats.org/officeDocument/2006/relationships/image" Target="../media/image11.png"/><Relationship Id="rId4" Type="http://schemas.openxmlformats.org/officeDocument/2006/relationships/audio" Target="../media/audio3.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15.png"/><Relationship Id="rId21" Type="http://schemas.openxmlformats.org/officeDocument/2006/relationships/image" Target="../media/image22.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17.pn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30.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25.svg"/><Relationship Id="rId32" Type="http://schemas.openxmlformats.org/officeDocument/2006/relationships/image" Target="../media/image33.svg"/><Relationship Id="rId5" Type="http://schemas.openxmlformats.org/officeDocument/2006/relationships/image" Target="../media/image7.png"/><Relationship Id="rId15" Type="http://schemas.openxmlformats.org/officeDocument/2006/relationships/audio" Target="../media/audio16.wav"/><Relationship Id="rId23" Type="http://schemas.openxmlformats.org/officeDocument/2006/relationships/image" Target="../media/image24.png"/><Relationship Id="rId28" Type="http://schemas.openxmlformats.org/officeDocument/2006/relationships/image" Target="../media/image29.svg"/><Relationship Id="rId10" Type="http://schemas.openxmlformats.org/officeDocument/2006/relationships/audio" Target="../media/audio11.wav"/><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16.sv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5.png"/><Relationship Id="rId18" Type="http://schemas.microsoft.com/office/2007/relationships/hdphoto" Target="../media/hdphoto1.wdp"/><Relationship Id="rId26" Type="http://schemas.openxmlformats.org/officeDocument/2006/relationships/image" Target="../media/image40.png"/><Relationship Id="rId3" Type="http://schemas.openxmlformats.org/officeDocument/2006/relationships/audio" Target="../media/audio17.wav"/><Relationship Id="rId21" Type="http://schemas.openxmlformats.org/officeDocument/2006/relationships/image" Target="../media/image38.png"/><Relationship Id="rId7" Type="http://schemas.openxmlformats.org/officeDocument/2006/relationships/audio" Target="../media/audio21.wav"/><Relationship Id="rId12" Type="http://schemas.openxmlformats.org/officeDocument/2006/relationships/image" Target="../media/image34.png"/><Relationship Id="rId17" Type="http://schemas.openxmlformats.org/officeDocument/2006/relationships/image" Target="../media/image36.png"/><Relationship Id="rId25" Type="http://schemas.openxmlformats.org/officeDocument/2006/relationships/image" Target="../media/image5.png"/><Relationship Id="rId2" Type="http://schemas.openxmlformats.org/officeDocument/2006/relationships/notesSlide" Target="../notesSlides/notesSlide5.xml"/><Relationship Id="rId16" Type="http://schemas.openxmlformats.org/officeDocument/2006/relationships/audio" Target="../media/audio26.wav"/><Relationship Id="rId20" Type="http://schemas.microsoft.com/office/2007/relationships/hdphoto" Target="../media/hdphoto2.wdp"/><Relationship Id="rId29"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audio" Target="../media/audio25.wav"/><Relationship Id="rId24" Type="http://schemas.microsoft.com/office/2007/relationships/hdphoto" Target="../media/hdphoto4.wdp"/><Relationship Id="rId5" Type="http://schemas.openxmlformats.org/officeDocument/2006/relationships/audio" Target="../media/audio19.wav"/><Relationship Id="rId15" Type="http://schemas.openxmlformats.org/officeDocument/2006/relationships/image" Target="../media/image16.svg"/><Relationship Id="rId23" Type="http://schemas.openxmlformats.org/officeDocument/2006/relationships/image" Target="../media/image39.png"/><Relationship Id="rId28" Type="http://schemas.openxmlformats.org/officeDocument/2006/relationships/image" Target="../media/image2.png"/><Relationship Id="rId10" Type="http://schemas.openxmlformats.org/officeDocument/2006/relationships/audio" Target="../media/audio24.wav"/><Relationship Id="rId19" Type="http://schemas.openxmlformats.org/officeDocument/2006/relationships/image" Target="../media/image37.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image" Target="../media/image15.png"/><Relationship Id="rId22" Type="http://schemas.microsoft.com/office/2007/relationships/hdphoto" Target="../media/hdphoto3.wdp"/><Relationship Id="rId27"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audio" Target="../media/audio20.wav"/><Relationship Id="rId21" Type="http://schemas.openxmlformats.org/officeDocument/2006/relationships/image" Target="../media/image16.svg"/><Relationship Id="rId7" Type="http://schemas.openxmlformats.org/officeDocument/2006/relationships/audio" Target="../media/audio23.wav"/><Relationship Id="rId12" Type="http://schemas.openxmlformats.org/officeDocument/2006/relationships/image" Target="../media/image35.png"/><Relationship Id="rId17" Type="http://schemas.openxmlformats.org/officeDocument/2006/relationships/image" Target="../media/image45.png"/><Relationship Id="rId2" Type="http://schemas.openxmlformats.org/officeDocument/2006/relationships/notesSlide" Target="../notesSlides/notesSlide6.xml"/><Relationship Id="rId16" Type="http://schemas.openxmlformats.org/officeDocument/2006/relationships/image" Target="../media/image44.png"/><Relationship Id="rId20"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34.png"/><Relationship Id="rId5" Type="http://schemas.openxmlformats.org/officeDocument/2006/relationships/audio" Target="../media/audio22.wav"/><Relationship Id="rId15" Type="http://schemas.openxmlformats.org/officeDocument/2006/relationships/image" Target="../media/image43.png"/><Relationship Id="rId23" Type="http://schemas.openxmlformats.org/officeDocument/2006/relationships/image" Target="../media/image48.png"/><Relationship Id="rId10" Type="http://schemas.openxmlformats.org/officeDocument/2006/relationships/audio" Target="../media/audio24.wav"/><Relationship Id="rId19" Type="http://schemas.openxmlformats.org/officeDocument/2006/relationships/image" Target="../media/image47.png"/><Relationship Id="rId4" Type="http://schemas.openxmlformats.org/officeDocument/2006/relationships/audio" Target="../media/audio21.wav"/><Relationship Id="rId9" Type="http://schemas.openxmlformats.org/officeDocument/2006/relationships/audio" Target="../media/audio17.wav"/><Relationship Id="rId14" Type="http://schemas.openxmlformats.org/officeDocument/2006/relationships/image" Target="../media/image42.png"/><Relationship Id="rId22" Type="http://schemas.openxmlformats.org/officeDocument/2006/relationships/audio" Target="../media/audio27.wav"/></Relationships>
</file>

<file path=ppt/slides/_rels/slide7.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audio" Target="../media/audio32.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image" Target="../media/image50.png"/><Relationship Id="rId4" Type="http://schemas.openxmlformats.org/officeDocument/2006/relationships/audio" Target="../media/audio29.wav"/><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1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image" Target="../media/image4.png"/><Relationship Id="rId2" Type="http://schemas.openxmlformats.org/officeDocument/2006/relationships/notesSlide" Target="../notesSlides/notesSlide8.xml"/><Relationship Id="rId16" Type="http://schemas.openxmlformats.org/officeDocument/2006/relationships/audio" Target="../media/audio42.wav"/><Relationship Id="rId1" Type="http://schemas.openxmlformats.org/officeDocument/2006/relationships/slideLayout" Target="../slideLayouts/slideLayout5.xml"/><Relationship Id="rId6" Type="http://schemas.openxmlformats.org/officeDocument/2006/relationships/image" Target="../media/image16.svg"/><Relationship Id="rId11" Type="http://schemas.openxmlformats.org/officeDocument/2006/relationships/audio" Target="../media/audio38.wav"/><Relationship Id="rId5" Type="http://schemas.openxmlformats.org/officeDocument/2006/relationships/image" Target="../media/image15.png"/><Relationship Id="rId15" Type="http://schemas.openxmlformats.org/officeDocument/2006/relationships/audio" Target="../media/audio41.wav"/><Relationship Id="rId10" Type="http://schemas.openxmlformats.org/officeDocument/2006/relationships/audio" Target="../media/audio37.wav"/><Relationship Id="rId19" Type="http://schemas.openxmlformats.org/officeDocument/2006/relationships/image" Target="../media/image17.png"/><Relationship Id="rId4" Type="http://schemas.openxmlformats.org/officeDocument/2006/relationships/image" Target="../media/image51.png"/><Relationship Id="rId9" Type="http://schemas.openxmlformats.org/officeDocument/2006/relationships/audio" Target="../media/audio36.wav"/><Relationship Id="rId14" Type="http://schemas.openxmlformats.org/officeDocument/2006/relationships/image" Target="../media/image52.gif"/></Relationships>
</file>

<file path=ppt/slides/_rels/slide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image" Target="../media/image6.png"/><Relationship Id="rId3" Type="http://schemas.openxmlformats.org/officeDocument/2006/relationships/audio" Target="../media/audio43.wav"/><Relationship Id="rId21" Type="http://schemas.openxmlformats.org/officeDocument/2006/relationships/image" Target="../media/image56.png"/><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image" Target="../media/image5.png"/><Relationship Id="rId2" Type="http://schemas.openxmlformats.org/officeDocument/2006/relationships/notesSlide" Target="../notesSlides/notesSlide9.xml"/><Relationship Id="rId16" Type="http://schemas.openxmlformats.org/officeDocument/2006/relationships/image" Target="../media/image4.png"/><Relationship Id="rId20"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audio" Target="../media/audio48.wav"/><Relationship Id="rId5" Type="http://schemas.openxmlformats.org/officeDocument/2006/relationships/image" Target="../media/image15.png"/><Relationship Id="rId15" Type="http://schemas.openxmlformats.org/officeDocument/2006/relationships/image" Target="../media/image2.png"/><Relationship Id="rId23" Type="http://schemas.openxmlformats.org/officeDocument/2006/relationships/image" Target="../media/image58.png"/><Relationship Id="rId10" Type="http://schemas.openxmlformats.org/officeDocument/2006/relationships/audio" Target="../media/audio47.wav"/><Relationship Id="rId19"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audio" Target="../media/audio46.wav"/><Relationship Id="rId14" Type="http://schemas.openxmlformats.org/officeDocument/2006/relationships/audio" Target="../media/audio51.wav"/><Relationship Id="rId22"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88473" y="5511688"/>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faire (il fait) for weather</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[-tion]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9C0F1C7-4991-4A1C-B588-87260FC32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818" y="3246895"/>
            <a:ext cx="800821" cy="1765074"/>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D7D227FA-6C6E-4638-8FCF-747681EA5C21}"/>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2916504" y="1395591"/>
            <a:ext cx="585450" cy="1708867"/>
          </a:xfrm>
          <a:prstGeom prst="rect">
            <a:avLst/>
          </a:prstGeom>
        </p:spPr>
      </p:pic>
      <p:pic>
        <p:nvPicPr>
          <p:cNvPr id="20" name="Picture 19">
            <a:extLst>
              <a:ext uri="{FF2B5EF4-FFF2-40B4-BE49-F238E27FC236}">
                <a16:creationId xmlns:a16="http://schemas.microsoft.com/office/drawing/2014/main" id="{B9354937-ECB9-4EF0-B07B-050362ECA5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095" y="3650369"/>
            <a:ext cx="1590046" cy="1205786"/>
          </a:xfrm>
          <a:prstGeom prst="rect">
            <a:avLst/>
          </a:prstGeom>
        </p:spPr>
      </p:pic>
      <p:grpSp>
        <p:nvGrpSpPr>
          <p:cNvPr id="3" name="Group 2">
            <a:extLst>
              <a:ext uri="{FF2B5EF4-FFF2-40B4-BE49-F238E27FC236}">
                <a16:creationId xmlns:a16="http://schemas.microsoft.com/office/drawing/2014/main" id="{260A8452-714F-431C-A4EF-BDF3D8A7D0AC}"/>
              </a:ext>
            </a:extLst>
          </p:cNvPr>
          <p:cNvGrpSpPr/>
          <p:nvPr/>
        </p:nvGrpSpPr>
        <p:grpSpPr>
          <a:xfrm>
            <a:off x="215899" y="1312343"/>
            <a:ext cx="1743529" cy="1792116"/>
            <a:chOff x="215899" y="1312343"/>
            <a:chExt cx="1743529" cy="1792116"/>
          </a:xfrm>
        </p:grpSpPr>
        <p:pic>
          <p:nvPicPr>
            <p:cNvPr id="14" name="Picture 13" descr="Icon&#10;&#10;Description automatically generated">
              <a:extLst>
                <a:ext uri="{FF2B5EF4-FFF2-40B4-BE49-F238E27FC236}">
                  <a16:creationId xmlns:a16="http://schemas.microsoft.com/office/drawing/2014/main" id="{58BE7B24-3A82-45D5-8253-7CD32120F4F8}"/>
                </a:ext>
              </a:extLst>
            </p:cNvPr>
            <p:cNvPicPr>
              <a:picLocks noChangeAspect="1"/>
            </p:cNvPicPr>
            <p:nvPr/>
          </p:nvPicPr>
          <p:blipFill rotWithShape="1">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22" name="Picture 21">
              <a:extLst>
                <a:ext uri="{FF2B5EF4-FFF2-40B4-BE49-F238E27FC236}">
                  <a16:creationId xmlns:a16="http://schemas.microsoft.com/office/drawing/2014/main" id="{A3947D3D-8060-44CC-B61F-4975DACA5FC3}"/>
                </a:ext>
              </a:extLst>
            </p:cNvPr>
            <p:cNvPicPr>
              <a:picLocks noChangeAspect="1"/>
            </p:cNvPicPr>
            <p:nvPr/>
          </p:nvPicPr>
          <p:blipFill>
            <a:blip r:embed="rId8"/>
            <a:stretch>
              <a:fillRect/>
            </a:stretch>
          </p:blipFill>
          <p:spPr>
            <a:xfrm>
              <a:off x="893253" y="2265564"/>
              <a:ext cx="1066175" cy="581550"/>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hlinkClick r:id="" action="ppaction://noaction">
              <a:snd r:embed="rId3" name="v_i.wav"/>
            </a:hlinkClick>
            <a:extLst>
              <a:ext uri="{FF2B5EF4-FFF2-40B4-BE49-F238E27FC236}">
                <a16:creationId xmlns:a16="http://schemas.microsoft.com/office/drawing/2014/main" id="{A92E9BEE-BB30-419F-BCBA-78C200AA8181}"/>
              </a:ext>
            </a:extLst>
          </p:cNvPr>
          <p:cNvSpPr/>
          <p:nvPr/>
        </p:nvSpPr>
        <p:spPr>
          <a:xfrm>
            <a:off x="1138094" y="185717"/>
            <a:ext cx="251950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v_i.wav"/>
            </a:hlinkClick>
            <a:extLst>
              <a:ext uri="{FF2B5EF4-FFF2-40B4-BE49-F238E27FC236}">
                <a16:creationId xmlns:a16="http://schemas.microsoft.com/office/drawing/2014/main" id="{7946BF25-A249-412D-9D36-BE2DB2C90C88}"/>
              </a:ext>
            </a:extLst>
          </p:cNvPr>
          <p:cNvSpPr txBox="1"/>
          <p:nvPr/>
        </p:nvSpPr>
        <p:spPr>
          <a:xfrm>
            <a:off x="1116940" y="202846"/>
            <a:ext cx="2731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en anglais.</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08" y="7665"/>
            <a:ext cx="914400" cy="914400"/>
          </a:xfrm>
          <a:prstGeom prst="rect">
            <a:avLst/>
          </a:prstGeom>
        </p:spPr>
      </p:pic>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99563" y="899720"/>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extLst>
              <p:ext uri="{D42A27DB-BD31-4B8C-83A1-F6EECF244321}">
                <p14:modId xmlns:p14="http://schemas.microsoft.com/office/powerpoint/2010/main" val="275646397"/>
              </p:ext>
            </p:extLst>
          </p:nvPr>
        </p:nvGraphicFramePr>
        <p:xfrm>
          <a:off x="150940" y="1039871"/>
          <a:ext cx="10364660" cy="5380544"/>
        </p:xfrm>
        <a:graphic>
          <a:graphicData uri="http://schemas.openxmlformats.org/drawingml/2006/table">
            <a:tbl>
              <a:tblPr firstRow="1" bandRow="1"/>
              <a:tblGrid>
                <a:gridCol w="938656">
                  <a:extLst>
                    <a:ext uri="{9D8B030D-6E8A-4147-A177-3AD203B41FA5}">
                      <a16:colId xmlns:a16="http://schemas.microsoft.com/office/drawing/2014/main" val="20000"/>
                    </a:ext>
                  </a:extLst>
                </a:gridCol>
                <a:gridCol w="3711004">
                  <a:extLst>
                    <a:ext uri="{9D8B030D-6E8A-4147-A177-3AD203B41FA5}">
                      <a16:colId xmlns:a16="http://schemas.microsoft.com/office/drawing/2014/main" val="2548973513"/>
                    </a:ext>
                  </a:extLst>
                </a:gridCol>
                <a:gridCol w="5715000">
                  <a:extLst>
                    <a:ext uri="{9D8B030D-6E8A-4147-A177-3AD203B41FA5}">
                      <a16:colId xmlns:a16="http://schemas.microsoft.com/office/drawing/2014/main" val="3862985404"/>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Il fait beau.</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Je </a:t>
                      </a:r>
                      <a:r>
                        <a:rPr lang="en-GB" sz="2800" b="0" dirty="0" err="1">
                          <a:solidFill>
                            <a:schemeClr val="accent5">
                              <a:lumMod val="50000"/>
                            </a:schemeClr>
                          </a:solidFill>
                          <a:latin typeface="Century Gothic" panose="020B0502020202020204" pitchFamily="34" charset="0"/>
                        </a:rPr>
                        <a:t>fais</a:t>
                      </a:r>
                      <a:r>
                        <a:rPr lang="en-GB" sz="2800" b="0" dirty="0">
                          <a:solidFill>
                            <a:schemeClr val="accent5">
                              <a:lumMod val="50000"/>
                            </a:schemeClr>
                          </a:solidFill>
                          <a:latin typeface="Century Gothic" panose="020B0502020202020204" pitchFamily="34" charset="0"/>
                        </a:rPr>
                        <a:t> le ménage.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Il fait un effort.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Il fait </a:t>
                      </a:r>
                      <a:r>
                        <a:rPr lang="en-GB" sz="2800" b="0" dirty="0" err="1">
                          <a:solidFill>
                            <a:schemeClr val="accent5">
                              <a:lumMod val="50000"/>
                            </a:schemeClr>
                          </a:solidFill>
                          <a:latin typeface="Century Gothic" panose="020B0502020202020204" pitchFamily="34" charset="0"/>
                        </a:rPr>
                        <a:t>froid</a:t>
                      </a:r>
                      <a:r>
                        <a:rPr lang="en-GB" sz="28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Tu </a:t>
                      </a:r>
                      <a:r>
                        <a:rPr lang="en-GB" sz="2800" b="0" dirty="0" err="1">
                          <a:solidFill>
                            <a:schemeClr val="accent5">
                              <a:lumMod val="50000"/>
                            </a:schemeClr>
                          </a:solidFill>
                          <a:latin typeface="Century Gothic" panose="020B0502020202020204" pitchFamily="34" charset="0"/>
                        </a:rPr>
                        <a:t>fais</a:t>
                      </a:r>
                      <a:r>
                        <a:rPr lang="en-GB" sz="2800" b="0" dirty="0">
                          <a:solidFill>
                            <a:schemeClr val="accent5">
                              <a:lumMod val="50000"/>
                            </a:schemeClr>
                          </a:solidFill>
                          <a:latin typeface="Century Gothic" panose="020B0502020202020204" pitchFamily="34" charset="0"/>
                        </a:rPr>
                        <a:t> les courses.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Elle fait </a:t>
                      </a:r>
                      <a:r>
                        <a:rPr lang="en-GB" sz="2800" b="0" dirty="0" err="1">
                          <a:solidFill>
                            <a:schemeClr val="accent5">
                              <a:lumMod val="50000"/>
                            </a:schemeClr>
                          </a:solidFill>
                          <a:latin typeface="Century Gothic" panose="020B0502020202020204" pitchFamily="34" charset="0"/>
                        </a:rPr>
                        <a:t>une</a:t>
                      </a:r>
                      <a:r>
                        <a:rPr lang="en-GB" sz="2800" b="0" dirty="0">
                          <a:solidFill>
                            <a:schemeClr val="accent5">
                              <a:lumMod val="50000"/>
                            </a:schemeClr>
                          </a:solidFill>
                          <a:latin typeface="Century Gothic" panose="020B0502020202020204" pitchFamily="34" charset="0"/>
                        </a:rPr>
                        <a:t> </a:t>
                      </a:r>
                      <a:r>
                        <a:rPr lang="en-GB" sz="2800" b="0" dirty="0" err="1">
                          <a:solidFill>
                            <a:schemeClr val="accent5">
                              <a:lumMod val="50000"/>
                            </a:schemeClr>
                          </a:solidFill>
                          <a:latin typeface="Century Gothic" panose="020B0502020202020204" pitchFamily="34" charset="0"/>
                        </a:rPr>
                        <a:t>visite</a:t>
                      </a:r>
                      <a:r>
                        <a:rPr lang="en-GB" sz="28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Il fait </a:t>
                      </a:r>
                      <a:r>
                        <a:rPr lang="en-GB" sz="2800" b="0" dirty="0" err="1">
                          <a:solidFill>
                            <a:schemeClr val="accent5">
                              <a:lumMod val="50000"/>
                            </a:schemeClr>
                          </a:solidFill>
                          <a:latin typeface="Century Gothic" panose="020B0502020202020204" pitchFamily="34" charset="0"/>
                        </a:rPr>
                        <a:t>mauvais</a:t>
                      </a:r>
                      <a:r>
                        <a:rPr lang="en-GB" sz="28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Il fait un </a:t>
                      </a:r>
                      <a:r>
                        <a:rPr lang="en-GB" sz="2800" b="0" dirty="0" err="1">
                          <a:solidFill>
                            <a:schemeClr val="accent5">
                              <a:lumMod val="50000"/>
                            </a:schemeClr>
                          </a:solidFill>
                          <a:latin typeface="Century Gothic" panose="020B0502020202020204" pitchFamily="34" charset="0"/>
                        </a:rPr>
                        <a:t>cadeau</a:t>
                      </a:r>
                      <a:r>
                        <a:rPr lang="en-GB" sz="28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38" name="TextBox 37">
            <a:extLst>
              <a:ext uri="{FF2B5EF4-FFF2-40B4-BE49-F238E27FC236}">
                <a16:creationId xmlns:a16="http://schemas.microsoft.com/office/drawing/2014/main" id="{A190F308-0683-4ACB-B69A-3B7238DC5A63}"/>
              </a:ext>
            </a:extLst>
          </p:cNvPr>
          <p:cNvSpPr txBox="1"/>
          <p:nvPr/>
        </p:nvSpPr>
        <p:spPr>
          <a:xfrm>
            <a:off x="4877768" y="1135296"/>
            <a:ext cx="41919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It</a:t>
            </a:r>
            <a:r>
              <a:rPr kumimoji="0" lang="en-GB" sz="2800" b="1" i="0" u="none" strike="noStrike" kern="1200" cap="none" spc="0" normalizeH="0" noProof="0" dirty="0">
                <a:ln>
                  <a:noFill/>
                </a:ln>
                <a:solidFill>
                  <a:srgbClr val="786EB1"/>
                </a:solidFill>
                <a:effectLst/>
                <a:uLnTx/>
                <a:uFillTx/>
                <a:latin typeface="Century Gothic" panose="020B0502020202020204" pitchFamily="34" charset="0"/>
                <a:ea typeface="+mn-ea"/>
                <a:cs typeface="+mn-cs"/>
              </a:rPr>
              <a:t> is fine</a:t>
            </a:r>
            <a:r>
              <a:rPr lang="en-GB" sz="2800" b="1" dirty="0">
                <a:solidFill>
                  <a:srgbClr val="786EB1"/>
                </a:solidFill>
                <a:latin typeface="Century Gothic" panose="020B0502020202020204" pitchFamily="34" charset="0"/>
              </a:rPr>
              <a:t>/</a:t>
            </a:r>
            <a:r>
              <a:rPr kumimoji="0" lang="en-GB" sz="2800" b="1" i="0" u="none" strike="noStrike" kern="1200" cap="none" spc="0" normalizeH="0" noProof="0" dirty="0">
                <a:ln>
                  <a:noFill/>
                </a:ln>
                <a:solidFill>
                  <a:srgbClr val="786EB1"/>
                </a:solidFill>
                <a:effectLst/>
                <a:uLnTx/>
                <a:uFillTx/>
                <a:latin typeface="Century Gothic" panose="020B0502020202020204" pitchFamily="34" charset="0"/>
                <a:ea typeface="+mn-ea"/>
                <a:cs typeface="+mn-cs"/>
              </a:rPr>
              <a:t>good weather</a:t>
            </a: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a:t>
            </a:r>
          </a:p>
        </p:txBody>
      </p:sp>
      <p:sp>
        <p:nvSpPr>
          <p:cNvPr id="39" name="TextBox 38">
            <a:extLst>
              <a:ext uri="{FF2B5EF4-FFF2-40B4-BE49-F238E27FC236}">
                <a16:creationId xmlns:a16="http://schemas.microsoft.com/office/drawing/2014/main" id="{1DBD212A-0769-4547-A87A-92497E6238D6}"/>
              </a:ext>
            </a:extLst>
          </p:cNvPr>
          <p:cNvSpPr txBox="1"/>
          <p:nvPr/>
        </p:nvSpPr>
        <p:spPr>
          <a:xfrm>
            <a:off x="4768120" y="3779669"/>
            <a:ext cx="59172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You </a:t>
            </a:r>
            <a:r>
              <a:rPr kumimoji="0" lang="en-GB" sz="2800" b="1" i="0" u="none" strike="noStrike" kern="1200" cap="none" spc="0" normalizeH="0" baseline="0" noProof="0" dirty="0" err="1">
                <a:ln>
                  <a:noFill/>
                </a:ln>
                <a:solidFill>
                  <a:srgbClr val="786EB1"/>
                </a:solidFill>
                <a:effectLst/>
                <a:uLnTx/>
                <a:uFillTx/>
                <a:latin typeface="Century Gothic" panose="020B0502020202020204" pitchFamily="34" charset="0"/>
                <a:ea typeface="+mn-ea"/>
                <a:cs typeface="+mn-cs"/>
              </a:rPr>
              <a:t>do|are</a:t>
            </a: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doing the shopping.</a:t>
            </a:r>
          </a:p>
        </p:txBody>
      </p:sp>
      <p:sp>
        <p:nvSpPr>
          <p:cNvPr id="44" name="TextBox 43">
            <a:extLst>
              <a:ext uri="{FF2B5EF4-FFF2-40B4-BE49-F238E27FC236}">
                <a16:creationId xmlns:a16="http://schemas.microsoft.com/office/drawing/2014/main" id="{F9C27868-3825-4993-81C1-D4894EDB4DC0}"/>
              </a:ext>
            </a:extLst>
          </p:cNvPr>
          <p:cNvSpPr txBox="1"/>
          <p:nvPr/>
        </p:nvSpPr>
        <p:spPr>
          <a:xfrm>
            <a:off x="4768120" y="5127407"/>
            <a:ext cx="3695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It is bad weather.</a:t>
            </a:r>
          </a:p>
        </p:txBody>
      </p:sp>
      <p:sp>
        <p:nvSpPr>
          <p:cNvPr id="46" name="TextBox 45">
            <a:extLst>
              <a:ext uri="{FF2B5EF4-FFF2-40B4-BE49-F238E27FC236}">
                <a16:creationId xmlns:a16="http://schemas.microsoft.com/office/drawing/2014/main" id="{A42C9E0C-0E15-4E2F-B3DA-405EF93B1A5A}"/>
              </a:ext>
            </a:extLst>
          </p:cNvPr>
          <p:cNvSpPr txBox="1"/>
          <p:nvPr/>
        </p:nvSpPr>
        <p:spPr>
          <a:xfrm>
            <a:off x="4768120" y="2450998"/>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He </a:t>
            </a:r>
            <a:r>
              <a:rPr kumimoji="0" lang="en-GB" sz="2800" b="1" i="0" u="none" strike="noStrike" kern="1200" cap="none" spc="0" normalizeH="0" baseline="0" noProof="0" dirty="0" err="1">
                <a:ln>
                  <a:noFill/>
                </a:ln>
                <a:solidFill>
                  <a:srgbClr val="786EB1"/>
                </a:solidFill>
                <a:effectLst/>
                <a:uLnTx/>
                <a:uFillTx/>
                <a:latin typeface="Century Gothic" panose="020B0502020202020204" pitchFamily="34" charset="0"/>
                <a:ea typeface="+mn-ea"/>
                <a:cs typeface="+mn-cs"/>
              </a:rPr>
              <a:t>makes|is</a:t>
            </a: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making an effort.</a:t>
            </a:r>
          </a:p>
        </p:txBody>
      </p:sp>
      <p:sp>
        <p:nvSpPr>
          <p:cNvPr id="47" name="TextBox 46">
            <a:extLst>
              <a:ext uri="{FF2B5EF4-FFF2-40B4-BE49-F238E27FC236}">
                <a16:creationId xmlns:a16="http://schemas.microsoft.com/office/drawing/2014/main" id="{A9B4A82A-FF87-4BF4-BAD9-030376850524}"/>
              </a:ext>
            </a:extLst>
          </p:cNvPr>
          <p:cNvSpPr txBox="1"/>
          <p:nvPr/>
        </p:nvSpPr>
        <p:spPr>
          <a:xfrm>
            <a:off x="4768120" y="1843538"/>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I </a:t>
            </a:r>
            <a:r>
              <a:rPr kumimoji="0" lang="en-GB" sz="2800" b="1" i="0" u="none" strike="noStrike" kern="1200" cap="none" spc="0" normalizeH="0" baseline="0" noProof="0" dirty="0" err="1">
                <a:ln>
                  <a:noFill/>
                </a:ln>
                <a:solidFill>
                  <a:srgbClr val="786EB1"/>
                </a:solidFill>
                <a:effectLst/>
                <a:uLnTx/>
                <a:uFillTx/>
                <a:latin typeface="Century Gothic" panose="020B0502020202020204" pitchFamily="34" charset="0"/>
                <a:ea typeface="+mn-ea"/>
                <a:cs typeface="+mn-cs"/>
              </a:rPr>
              <a:t>do|am</a:t>
            </a:r>
            <a:r>
              <a:rPr kumimoji="0" lang="en-GB" sz="2800" b="1" i="0" u="none" strike="noStrike" kern="1200" cap="none" spc="0" normalizeH="0" noProof="0" dirty="0">
                <a:ln>
                  <a:noFill/>
                </a:ln>
                <a:solidFill>
                  <a:srgbClr val="786EB1"/>
                </a:solidFill>
                <a:effectLst/>
                <a:uLnTx/>
                <a:uFillTx/>
                <a:latin typeface="Century Gothic" panose="020B0502020202020204" pitchFamily="34" charset="0"/>
                <a:ea typeface="+mn-ea"/>
                <a:cs typeface="+mn-cs"/>
              </a:rPr>
              <a:t> doing</a:t>
            </a: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the housework.</a:t>
            </a:r>
          </a:p>
        </p:txBody>
      </p:sp>
      <p:sp>
        <p:nvSpPr>
          <p:cNvPr id="48" name="TextBox 47">
            <a:extLst>
              <a:ext uri="{FF2B5EF4-FFF2-40B4-BE49-F238E27FC236}">
                <a16:creationId xmlns:a16="http://schemas.microsoft.com/office/drawing/2014/main" id="{3A7F1E3B-66EA-4148-AEA6-867B52B12BF2}"/>
              </a:ext>
            </a:extLst>
          </p:cNvPr>
          <p:cNvSpPr txBox="1"/>
          <p:nvPr/>
        </p:nvSpPr>
        <p:spPr>
          <a:xfrm>
            <a:off x="4768119" y="3087968"/>
            <a:ext cx="41919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It is cold</a:t>
            </a:r>
            <a:r>
              <a:rPr kumimoji="0" lang="en-GB" sz="2800" b="1" i="0" u="none" strike="noStrike" kern="1200" cap="none" spc="0" normalizeH="0" noProof="0" dirty="0">
                <a:ln>
                  <a:noFill/>
                </a:ln>
                <a:solidFill>
                  <a:srgbClr val="786EB1"/>
                </a:solidFill>
                <a:effectLst/>
                <a:uLnTx/>
                <a:uFillTx/>
                <a:latin typeface="Century Gothic" panose="020B0502020202020204" pitchFamily="34" charset="0"/>
                <a:ea typeface="+mn-ea"/>
                <a:cs typeface="+mn-cs"/>
              </a:rPr>
              <a:t> (weather).</a:t>
            </a:r>
            <a:endPar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523EF533-52B7-454B-9D4A-26635E422F82}"/>
              </a:ext>
            </a:extLst>
          </p:cNvPr>
          <p:cNvSpPr txBox="1"/>
          <p:nvPr/>
        </p:nvSpPr>
        <p:spPr>
          <a:xfrm>
            <a:off x="4768119" y="4435706"/>
            <a:ext cx="53283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She </a:t>
            </a:r>
            <a:r>
              <a:rPr kumimoji="0" lang="en-GB" sz="2800" b="1" i="0" u="none" strike="noStrike" kern="1200" cap="none" spc="0" normalizeH="0" baseline="0" noProof="0" dirty="0" err="1">
                <a:ln>
                  <a:noFill/>
                </a:ln>
                <a:solidFill>
                  <a:srgbClr val="786EB1"/>
                </a:solidFill>
                <a:effectLst/>
                <a:uLnTx/>
                <a:uFillTx/>
                <a:latin typeface="Century Gothic" panose="020B0502020202020204" pitchFamily="34" charset="0"/>
                <a:ea typeface="+mn-ea"/>
                <a:cs typeface="+mn-cs"/>
              </a:rPr>
              <a:t>goes|is</a:t>
            </a: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going </a:t>
            </a:r>
            <a:r>
              <a:rPr kumimoji="0" lang="en-GB" sz="2800" b="1" i="0" u="none" strike="noStrike" kern="1200" cap="none" spc="0" normalizeH="0" noProof="0" dirty="0">
                <a:ln>
                  <a:noFill/>
                </a:ln>
                <a:solidFill>
                  <a:srgbClr val="786EB1"/>
                </a:solidFill>
                <a:effectLst/>
                <a:uLnTx/>
                <a:uFillTx/>
                <a:latin typeface="Century Gothic" panose="020B0502020202020204" pitchFamily="34" charset="0"/>
                <a:ea typeface="+mn-ea"/>
                <a:cs typeface="+mn-cs"/>
              </a:rPr>
              <a:t>on a visit.</a:t>
            </a:r>
            <a:endPar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50E06C61-FEC0-45F0-8E58-26D33673D542}"/>
              </a:ext>
            </a:extLst>
          </p:cNvPr>
          <p:cNvSpPr txBox="1"/>
          <p:nvPr/>
        </p:nvSpPr>
        <p:spPr>
          <a:xfrm>
            <a:off x="4768119" y="5783444"/>
            <a:ext cx="58109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a:t>
            </a:r>
            <a:r>
              <a:rPr lang="en-GB" sz="2800" b="1" dirty="0">
                <a:solidFill>
                  <a:srgbClr val="786EB1"/>
                </a:solidFill>
                <a:latin typeface="Century Gothic" panose="020B0502020202020204" pitchFamily="34" charset="0"/>
              </a:rPr>
              <a:t>He </a:t>
            </a:r>
            <a:r>
              <a:rPr lang="en-GB" sz="2800" b="1" dirty="0" err="1">
                <a:solidFill>
                  <a:srgbClr val="786EB1"/>
                </a:solidFill>
                <a:latin typeface="Century Gothic" panose="020B0502020202020204" pitchFamily="34" charset="0"/>
              </a:rPr>
              <a:t>makes|is</a:t>
            </a:r>
            <a:r>
              <a:rPr lang="en-GB" sz="2800" b="1" dirty="0">
                <a:solidFill>
                  <a:srgbClr val="786EB1"/>
                </a:solidFill>
                <a:latin typeface="Century Gothic" panose="020B0502020202020204" pitchFamily="34" charset="0"/>
              </a:rPr>
              <a:t> making a present.</a:t>
            </a:r>
            <a:endPar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endParaRPr>
          </a:p>
        </p:txBody>
      </p:sp>
      <p:sp>
        <p:nvSpPr>
          <p:cNvPr id="51" name="Oval 50">
            <a:hlinkClick r:id="" action="ppaction://noaction">
              <a:snd r:embed="rId7" name="R.1.wav"/>
            </a:hlinkClick>
            <a:extLst>
              <a:ext uri="{FF2B5EF4-FFF2-40B4-BE49-F238E27FC236}">
                <a16:creationId xmlns:a16="http://schemas.microsoft.com/office/drawing/2014/main" id="{4E38715A-B250-402C-8FF2-DF1694F88E60}"/>
              </a:ext>
            </a:extLst>
          </p:cNvPr>
          <p:cNvSpPr/>
          <p:nvPr/>
        </p:nvSpPr>
        <p:spPr>
          <a:xfrm>
            <a:off x="326063" y="113529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2" name="Oval 51">
            <a:hlinkClick r:id="" action="ppaction://noaction">
              <a:snd r:embed="rId8" name="R.2.wav"/>
            </a:hlinkClick>
            <a:extLst>
              <a:ext uri="{FF2B5EF4-FFF2-40B4-BE49-F238E27FC236}">
                <a16:creationId xmlns:a16="http://schemas.microsoft.com/office/drawing/2014/main" id="{AA0C52EB-EB34-44C2-ACA0-D9AF3EC62298}"/>
              </a:ext>
            </a:extLst>
          </p:cNvPr>
          <p:cNvSpPr/>
          <p:nvPr/>
        </p:nvSpPr>
        <p:spPr>
          <a:xfrm>
            <a:off x="326063" y="177106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3" name="Oval 52">
            <a:hlinkClick r:id="" action="ppaction://noaction">
              <a:snd r:embed="rId9" name="r.3.wav"/>
            </a:hlinkClick>
            <a:extLst>
              <a:ext uri="{FF2B5EF4-FFF2-40B4-BE49-F238E27FC236}">
                <a16:creationId xmlns:a16="http://schemas.microsoft.com/office/drawing/2014/main" id="{029FA976-BB8E-40D1-B80D-DA32C3DB6539}"/>
              </a:ext>
            </a:extLst>
          </p:cNvPr>
          <p:cNvSpPr/>
          <p:nvPr/>
        </p:nvSpPr>
        <p:spPr>
          <a:xfrm>
            <a:off x="326063" y="245099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Oval 53">
            <a:hlinkClick r:id="" action="ppaction://noaction">
              <a:snd r:embed="rId10" name="r.4.wav"/>
            </a:hlinkClick>
            <a:extLst>
              <a:ext uri="{FF2B5EF4-FFF2-40B4-BE49-F238E27FC236}">
                <a16:creationId xmlns:a16="http://schemas.microsoft.com/office/drawing/2014/main" id="{1C93E2B9-887F-427F-ACAC-A67C9DC72E09}"/>
              </a:ext>
            </a:extLst>
          </p:cNvPr>
          <p:cNvSpPr/>
          <p:nvPr/>
        </p:nvSpPr>
        <p:spPr>
          <a:xfrm>
            <a:off x="326063" y="314608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5" name="Oval 54">
            <a:hlinkClick r:id="" action="ppaction://noaction">
              <a:snd r:embed="rId11" name="r.5.wav"/>
            </a:hlinkClick>
            <a:extLst>
              <a:ext uri="{FF2B5EF4-FFF2-40B4-BE49-F238E27FC236}">
                <a16:creationId xmlns:a16="http://schemas.microsoft.com/office/drawing/2014/main" id="{C00C0D07-EDEB-4B8E-A228-DAA0EC7F699E}"/>
              </a:ext>
            </a:extLst>
          </p:cNvPr>
          <p:cNvSpPr/>
          <p:nvPr/>
        </p:nvSpPr>
        <p:spPr>
          <a:xfrm>
            <a:off x="295910" y="380409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6" name="Oval 55">
            <a:hlinkClick r:id="" action="ppaction://noaction">
              <a:snd r:embed="rId12" name="r.6.wav"/>
            </a:hlinkClick>
            <a:extLst>
              <a:ext uri="{FF2B5EF4-FFF2-40B4-BE49-F238E27FC236}">
                <a16:creationId xmlns:a16="http://schemas.microsoft.com/office/drawing/2014/main" id="{3248BD6C-9150-4F55-BD3F-B4A403D16171}"/>
              </a:ext>
            </a:extLst>
          </p:cNvPr>
          <p:cNvSpPr/>
          <p:nvPr/>
        </p:nvSpPr>
        <p:spPr>
          <a:xfrm>
            <a:off x="320721" y="446210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7" name="Oval 56">
            <a:hlinkClick r:id="" action="ppaction://noaction">
              <a:snd r:embed="rId13" name="r.8.wav"/>
            </a:hlinkClick>
            <a:extLst>
              <a:ext uri="{FF2B5EF4-FFF2-40B4-BE49-F238E27FC236}">
                <a16:creationId xmlns:a16="http://schemas.microsoft.com/office/drawing/2014/main" id="{960F5AD6-7B28-42EC-BC95-BDF27E2E5528}"/>
              </a:ext>
            </a:extLst>
          </p:cNvPr>
          <p:cNvSpPr/>
          <p:nvPr/>
        </p:nvSpPr>
        <p:spPr>
          <a:xfrm>
            <a:off x="320721" y="581135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8" name="Oval 57">
            <a:hlinkClick r:id="" action="ppaction://noaction">
              <a:snd r:embed="rId14" name="r.7.wav"/>
            </a:hlinkClick>
            <a:extLst>
              <a:ext uri="{FF2B5EF4-FFF2-40B4-BE49-F238E27FC236}">
                <a16:creationId xmlns:a16="http://schemas.microsoft.com/office/drawing/2014/main" id="{7C406521-D630-47A3-AA15-0B7E655A4C30}"/>
              </a:ext>
            </a:extLst>
          </p:cNvPr>
          <p:cNvSpPr/>
          <p:nvPr/>
        </p:nvSpPr>
        <p:spPr>
          <a:xfrm>
            <a:off x="295910" y="514203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Tree>
    <p:extLst>
      <p:ext uri="{BB962C8B-B14F-4D97-AF65-F5344CB8AC3E}">
        <p14:creationId xmlns:p14="http://schemas.microsoft.com/office/powerpoint/2010/main" val="386160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4" grpId="0"/>
      <p:bldP spid="46" grpId="0"/>
      <p:bldP spid="47" grpId="0"/>
      <p:bldP spid="48"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hlinkClick r:id="" action="ppaction://noaction">
              <a:snd r:embed="rId3" name="tu fais une visite de Paris.wav"/>
            </a:hlinkClick>
            <a:extLst>
              <a:ext uri="{FF2B5EF4-FFF2-40B4-BE49-F238E27FC236}">
                <a16:creationId xmlns:a16="http://schemas.microsoft.com/office/drawing/2014/main" id="{0B9F01C4-0733-473D-9567-93F6E55EDB82}"/>
              </a:ext>
            </a:extLst>
          </p:cNvPr>
          <p:cNvSpPr txBox="1"/>
          <p:nvPr/>
        </p:nvSpPr>
        <p:spPr>
          <a:xfrm>
            <a:off x="6059602" y="5798160"/>
            <a:ext cx="598781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fais</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visite</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de Paris.</a:t>
            </a:r>
          </a:p>
        </p:txBody>
      </p:sp>
      <p:sp>
        <p:nvSpPr>
          <p:cNvPr id="68" name="TextBox 67">
            <a:hlinkClick r:id="" action="ppaction://noaction">
              <a:snd r:embed="rId4" name="paris.wav"/>
            </a:hlinkClick>
            <a:extLst>
              <a:ext uri="{FF2B5EF4-FFF2-40B4-BE49-F238E27FC236}">
                <a16:creationId xmlns:a16="http://schemas.microsoft.com/office/drawing/2014/main" id="{DD1F8300-7595-4E0D-975C-C2EF3EA75D57}"/>
              </a:ext>
            </a:extLst>
          </p:cNvPr>
          <p:cNvSpPr txBox="1"/>
          <p:nvPr/>
        </p:nvSpPr>
        <p:spPr>
          <a:xfrm>
            <a:off x="8365395" y="3415730"/>
            <a:ext cx="12377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Pari</a:t>
            </a:r>
            <a:r>
              <a:rPr kumimoji="0" lang="en-GB" sz="3000" b="1" i="0" u="none" strike="noStrike" kern="1200" cap="none" spc="0" normalizeH="0" baseline="0" noProof="0" dirty="0">
                <a:ln>
                  <a:noFill/>
                </a:ln>
                <a:solidFill>
                  <a:schemeClr val="bg1">
                    <a:lumMod val="50000"/>
                  </a:schemeClr>
                </a:solidFill>
                <a:effectLst/>
                <a:uLnTx/>
                <a:uFillTx/>
                <a:latin typeface="Century Gothic" panose="020F0302020204030204"/>
                <a:ea typeface="+mn-ea"/>
                <a:cs typeface="+mn-cs"/>
              </a:rPr>
              <a:t>s</a:t>
            </a:r>
          </a:p>
        </p:txBody>
      </p:sp>
      <p:pic>
        <p:nvPicPr>
          <p:cNvPr id="65" name="Picture 2" descr="Paris, Panorama, Silhouette, Skyline, City">
            <a:extLst>
              <a:ext uri="{FF2B5EF4-FFF2-40B4-BE49-F238E27FC236}">
                <a16:creationId xmlns:a16="http://schemas.microsoft.com/office/drawing/2014/main" id="{D796AFB1-F1F9-4293-AE07-2EB5CE7ABA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70" y="1131382"/>
            <a:ext cx="4979610" cy="248980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Skyline, London, City, Tower, Ferris Wheel, England">
            <a:extLst>
              <a:ext uri="{FF2B5EF4-FFF2-40B4-BE49-F238E27FC236}">
                <a16:creationId xmlns:a16="http://schemas.microsoft.com/office/drawing/2014/main" id="{34854010-754C-41D8-A96F-2F7DF3A8D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689" y="1152004"/>
            <a:ext cx="4979610" cy="24898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8" name="Speech Bubble: Rectangle with Corners Rounded 37">
            <a:extLst>
              <a:ext uri="{FF2B5EF4-FFF2-40B4-BE49-F238E27FC236}">
                <a16:creationId xmlns:a16="http://schemas.microsoft.com/office/drawing/2014/main" id="{E0F1DBBC-F2F9-44A1-9941-8DEE80676BD7}"/>
              </a:ext>
            </a:extLst>
          </p:cNvPr>
          <p:cNvSpPr/>
          <p:nvPr/>
        </p:nvSpPr>
        <p:spPr>
          <a:xfrm>
            <a:off x="9682392" y="3542713"/>
            <a:ext cx="2287004" cy="928278"/>
          </a:xfrm>
          <a:prstGeom prst="wedgeRoundRectCallout">
            <a:avLst>
              <a:gd name="adj1" fmla="val -59878"/>
              <a:gd name="adj2" fmla="val -42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And remember that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Paris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has a SFC, too!</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grpSp>
        <p:nvGrpSpPr>
          <p:cNvPr id="39" name="Group 38">
            <a:extLst>
              <a:ext uri="{FF2B5EF4-FFF2-40B4-BE49-F238E27FC236}">
                <a16:creationId xmlns:a16="http://schemas.microsoft.com/office/drawing/2014/main" id="{1233E7A3-DFF2-40E7-8E05-F98F02389877}"/>
              </a:ext>
            </a:extLst>
          </p:cNvPr>
          <p:cNvGrpSpPr/>
          <p:nvPr/>
        </p:nvGrpSpPr>
        <p:grpSpPr>
          <a:xfrm>
            <a:off x="9640396" y="124332"/>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extLst>
              <a:ext uri="{FF2B5EF4-FFF2-40B4-BE49-F238E27FC236}">
                <a16:creationId xmlns:a16="http://schemas.microsoft.com/office/drawing/2014/main" id="{019FFAE4-50D3-40D3-9F99-B53AD7485A79}"/>
              </a:ext>
            </a:extLst>
          </p:cNvPr>
          <p:cNvSpPr txBox="1"/>
          <p:nvPr/>
        </p:nvSpPr>
        <p:spPr>
          <a:xfrm>
            <a:off x="187997" y="70444"/>
            <a:ext cx="451100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Londres</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et Paris</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3" name="Google Shape;169;p8">
            <a:extLst>
              <a:ext uri="{FF2B5EF4-FFF2-40B4-BE49-F238E27FC236}">
                <a16:creationId xmlns:a16="http://schemas.microsoft.com/office/drawing/2014/main" id="{FAADA2A1-F4B9-43E1-B46E-DD15CB44BD76}"/>
              </a:ext>
            </a:extLst>
          </p:cNvPr>
          <p:cNvSpPr txBox="1"/>
          <p:nvPr/>
        </p:nvSpPr>
        <p:spPr>
          <a:xfrm>
            <a:off x="138254" y="863653"/>
            <a:ext cx="9886596"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French has its own word for London.</a:t>
            </a:r>
            <a:endParaRPr kumimoji="0"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4" name="TextBox 63">
            <a:extLst>
              <a:ext uri="{FF2B5EF4-FFF2-40B4-BE49-F238E27FC236}">
                <a16:creationId xmlns:a16="http://schemas.microsoft.com/office/drawing/2014/main" id="{B1B3142B-FD27-4185-BDB5-52027E46A6BB}"/>
              </a:ext>
            </a:extLst>
          </p:cNvPr>
          <p:cNvSpPr txBox="1"/>
          <p:nvPr/>
        </p:nvSpPr>
        <p:spPr>
          <a:xfrm>
            <a:off x="138254" y="4640723"/>
            <a:ext cx="98865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say ‘go on</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visit of a city’, use ‘faire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visite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 visit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of</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and the name of the city.</a:t>
            </a:r>
          </a:p>
        </p:txBody>
      </p:sp>
      <p:sp>
        <p:nvSpPr>
          <p:cNvPr id="67" name="TextBox 66">
            <a:hlinkClick r:id="" action="ppaction://noaction">
              <a:snd r:embed="rId10" name="londres.wav"/>
            </a:hlinkClick>
            <a:extLst>
              <a:ext uri="{FF2B5EF4-FFF2-40B4-BE49-F238E27FC236}">
                <a16:creationId xmlns:a16="http://schemas.microsoft.com/office/drawing/2014/main" id="{E2FFE787-56A5-4232-8D3E-8FB40C9EA1F1}"/>
              </a:ext>
            </a:extLst>
          </p:cNvPr>
          <p:cNvSpPr txBox="1"/>
          <p:nvPr/>
        </p:nvSpPr>
        <p:spPr>
          <a:xfrm>
            <a:off x="205883" y="3364810"/>
            <a:ext cx="574270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Londre</a:t>
            </a:r>
            <a:r>
              <a:rPr kumimoji="0" lang="en-GB" sz="3000" b="1" i="0" u="none" strike="noStrike" kern="1200" cap="none" spc="0" normalizeH="0" baseline="0" noProof="0" dirty="0" err="1">
                <a:ln>
                  <a:noFill/>
                </a:ln>
                <a:solidFill>
                  <a:schemeClr val="bg1">
                    <a:lumMod val="50000"/>
                  </a:schemeClr>
                </a:solidFill>
                <a:effectLst/>
                <a:uLnTx/>
                <a:uFillTx/>
                <a:latin typeface="Century Gothic" panose="020F0302020204030204"/>
                <a:ea typeface="+mn-ea"/>
                <a:cs typeface="+mn-cs"/>
              </a:rPr>
              <a:t>s</a:t>
            </a:r>
            <a:endParaRPr kumimoji="0" lang="en-GB" sz="3000" b="1" i="0" u="none" strike="noStrike" kern="1200" cap="none" spc="0" normalizeH="0" baseline="0" noProof="0" dirty="0">
              <a:ln>
                <a:noFill/>
              </a:ln>
              <a:solidFill>
                <a:schemeClr val="bg1">
                  <a:lumMod val="50000"/>
                </a:schemeClr>
              </a:solidFill>
              <a:effectLst/>
              <a:uLnTx/>
              <a:uFillTx/>
              <a:latin typeface="Century Gothic" panose="020F0302020204030204"/>
              <a:ea typeface="+mn-ea"/>
              <a:cs typeface="+mn-cs"/>
            </a:endParaRPr>
          </a:p>
        </p:txBody>
      </p:sp>
      <p:sp>
        <p:nvSpPr>
          <p:cNvPr id="69" name="TextBox 68">
            <a:hlinkClick r:id="" action="ppaction://noaction">
              <a:snd r:embed="rId11" name="je fais une visite de Londres.wav"/>
            </a:hlinkClick>
            <a:extLst>
              <a:ext uri="{FF2B5EF4-FFF2-40B4-BE49-F238E27FC236}">
                <a16:creationId xmlns:a16="http://schemas.microsoft.com/office/drawing/2014/main" id="{A15D7CD3-C7A1-4DEA-8343-46364306F7DC}"/>
              </a:ext>
            </a:extLst>
          </p:cNvPr>
          <p:cNvSpPr txBox="1"/>
          <p:nvPr/>
        </p:nvSpPr>
        <p:spPr>
          <a:xfrm>
            <a:off x="316895" y="5798160"/>
            <a:ext cx="598781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fais</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visite</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Londres</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1" name="Speech Bubble: Rectangle with Corners Rounded 70">
            <a:extLst>
              <a:ext uri="{FF2B5EF4-FFF2-40B4-BE49-F238E27FC236}">
                <a16:creationId xmlns:a16="http://schemas.microsoft.com/office/drawing/2014/main" id="{2AFCE5EC-F7CD-40C9-AB51-4E589C43392F}"/>
              </a:ext>
            </a:extLst>
          </p:cNvPr>
          <p:cNvSpPr/>
          <p:nvPr/>
        </p:nvSpPr>
        <p:spPr>
          <a:xfrm>
            <a:off x="4062655" y="3531634"/>
            <a:ext cx="1885935" cy="748008"/>
          </a:xfrm>
          <a:prstGeom prst="wedgeRoundRectCallout">
            <a:avLst>
              <a:gd name="adj1" fmla="val -61712"/>
              <a:gd name="adj2" fmla="val -254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Londres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has a SFC!</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sp>
        <p:nvSpPr>
          <p:cNvPr id="72" name="Action Button: Go Forward or Next 71">
            <a:hlinkClick r:id="" action="ppaction://noaction" highlightClick="1">
              <a:snd r:embed="rId12" name="c.4.wav"/>
            </a:hlinkClick>
            <a:extLst>
              <a:ext uri="{FF2B5EF4-FFF2-40B4-BE49-F238E27FC236}">
                <a16:creationId xmlns:a16="http://schemas.microsoft.com/office/drawing/2014/main" id="{5D9C84CB-5461-4C99-A13C-9FB90BE131B8}"/>
              </a:ext>
            </a:extLst>
          </p:cNvPr>
          <p:cNvSpPr/>
          <p:nvPr/>
        </p:nvSpPr>
        <p:spPr>
          <a:xfrm>
            <a:off x="6161202" y="5798160"/>
            <a:ext cx="510503" cy="452202"/>
          </a:xfrm>
          <a:prstGeom prst="actionButtonForwardNext">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Action Button: Go Forward or Next 72">
            <a:hlinkClick r:id="" action="ppaction://noaction" highlightClick="1">
              <a:snd r:embed="rId13" name="c.1.wav"/>
            </a:hlinkClick>
            <a:extLst>
              <a:ext uri="{FF2B5EF4-FFF2-40B4-BE49-F238E27FC236}">
                <a16:creationId xmlns:a16="http://schemas.microsoft.com/office/drawing/2014/main" id="{A077192A-9E8E-449E-B51F-5B0644CDA928}"/>
              </a:ext>
            </a:extLst>
          </p:cNvPr>
          <p:cNvSpPr/>
          <p:nvPr/>
        </p:nvSpPr>
        <p:spPr>
          <a:xfrm>
            <a:off x="1717026" y="3494389"/>
            <a:ext cx="510503" cy="452202"/>
          </a:xfrm>
          <a:prstGeom prst="actionButtonForwardNext">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Action Button: Go Forward or Next 73">
            <a:hlinkClick r:id="" action="ppaction://noaction" highlightClick="1">
              <a:snd r:embed="rId14" name="c.2.wav"/>
            </a:hlinkClick>
            <a:extLst>
              <a:ext uri="{FF2B5EF4-FFF2-40B4-BE49-F238E27FC236}">
                <a16:creationId xmlns:a16="http://schemas.microsoft.com/office/drawing/2014/main" id="{7B6AAF95-52A9-4569-8F08-C65BF36373B8}"/>
              </a:ext>
            </a:extLst>
          </p:cNvPr>
          <p:cNvSpPr/>
          <p:nvPr/>
        </p:nvSpPr>
        <p:spPr>
          <a:xfrm>
            <a:off x="7978089" y="3453436"/>
            <a:ext cx="510503" cy="452202"/>
          </a:xfrm>
          <a:prstGeom prst="actionButtonForwardNext">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ction Button: Go Forward or Next 2">
            <a:hlinkClick r:id="" action="ppaction://noaction" highlightClick="1">
              <a:snd r:embed="rId15" name="c.3.wav"/>
            </a:hlinkClick>
            <a:extLst>
              <a:ext uri="{FF2B5EF4-FFF2-40B4-BE49-F238E27FC236}">
                <a16:creationId xmlns:a16="http://schemas.microsoft.com/office/drawing/2014/main" id="{6F5A73D9-2FB4-48A4-9605-D6917011FD56}"/>
              </a:ext>
            </a:extLst>
          </p:cNvPr>
          <p:cNvSpPr/>
          <p:nvPr/>
        </p:nvSpPr>
        <p:spPr>
          <a:xfrm>
            <a:off x="151601" y="5798160"/>
            <a:ext cx="510503" cy="452202"/>
          </a:xfrm>
          <a:prstGeom prst="actionButtonForwardNext">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627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68" grpId="0"/>
      <p:bldP spid="38" grpId="0" animBg="1"/>
      <p:bldP spid="63" grpId="0" animBg="1"/>
      <p:bldP spid="64" grpId="0"/>
      <p:bldP spid="67" grpId="0"/>
      <p:bldP spid="69" grpId="0"/>
      <p:bldP spid="71" grpId="0" animBg="1"/>
      <p:bldP spid="72" grpId="0" animBg="1"/>
      <p:bldP spid="73" grpId="0" animBg="1"/>
      <p:bldP spid="74"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1A342071-269D-467B-A4B8-354368765841}"/>
              </a:ext>
            </a:extLst>
          </p:cNvPr>
          <p:cNvPicPr>
            <a:picLocks noChangeAspect="1"/>
          </p:cNvPicPr>
          <p:nvPr/>
        </p:nvPicPr>
        <p:blipFill rotWithShape="1">
          <a:blip r:embed="rId4">
            <a:extLst>
              <a:ext uri="{28A0092B-C50C-407E-A947-70E740481C1C}">
                <a14:useLocalDpi xmlns:a14="http://schemas.microsoft.com/office/drawing/2010/main" val="0"/>
              </a:ext>
            </a:extLst>
          </a:blip>
          <a:srcRect l="49957" t="50000"/>
          <a:stretch/>
        </p:blipFill>
        <p:spPr>
          <a:xfrm>
            <a:off x="2362084" y="4197596"/>
            <a:ext cx="1760657" cy="1761905"/>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BEF8C675-4F37-4DC2-A54E-A3C36F751503}"/>
              </a:ext>
            </a:extLst>
          </p:cNvPr>
          <p:cNvPicPr>
            <a:picLocks noChangeAspect="1"/>
          </p:cNvPicPr>
          <p:nvPr/>
        </p:nvPicPr>
        <p:blipFill rotWithShape="1">
          <a:blip r:embed="rId4">
            <a:extLst>
              <a:ext uri="{28A0092B-C50C-407E-A947-70E740481C1C}">
                <a14:useLocalDpi xmlns:a14="http://schemas.microsoft.com/office/drawing/2010/main" val="0"/>
              </a:ext>
            </a:extLst>
          </a:blip>
          <a:srcRect t="49743" r="49634"/>
          <a:stretch/>
        </p:blipFill>
        <p:spPr>
          <a:xfrm>
            <a:off x="276985" y="4736488"/>
            <a:ext cx="1742333" cy="174128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44763E1-17EC-4877-B444-12268538580D}"/>
              </a:ext>
            </a:extLst>
          </p:cNvPr>
          <p:cNvPicPr>
            <a:picLocks noChangeAspect="1"/>
          </p:cNvPicPr>
          <p:nvPr/>
        </p:nvPicPr>
        <p:blipFill rotWithShape="1">
          <a:blip r:embed="rId4">
            <a:extLst>
              <a:ext uri="{28A0092B-C50C-407E-A947-70E740481C1C}">
                <a14:useLocalDpi xmlns:a14="http://schemas.microsoft.com/office/drawing/2010/main" val="0"/>
              </a:ext>
            </a:extLst>
          </a:blip>
          <a:srcRect l="49885" b="49665"/>
          <a:stretch/>
        </p:blipFill>
        <p:spPr>
          <a:xfrm>
            <a:off x="2361083" y="897779"/>
            <a:ext cx="1730997" cy="1741288"/>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398E285F-D36F-4D62-8D92-354E5D714ED9}"/>
              </a:ext>
            </a:extLst>
          </p:cNvPr>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r="49959" b="49896"/>
          <a:stretch/>
        </p:blipFill>
        <p:spPr>
          <a:xfrm>
            <a:off x="177029" y="379504"/>
            <a:ext cx="1730997" cy="1735879"/>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128935" y="4822028"/>
            <a:ext cx="418660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Atten</a:t>
            </a:r>
            <a:r>
              <a:rPr lang="en-GB" sz="6000" b="1" dirty="0">
                <a:solidFill>
                  <a:srgbClr val="FF0066"/>
                </a:solidFill>
                <a:latin typeface="Century Gothic" panose="020B0502020202020204" pitchFamily="34" charset="0"/>
              </a:rPr>
              <a:t>tion </a:t>
            </a:r>
            <a:r>
              <a:rPr lang="en-GB" sz="6000" dirty="0">
                <a:solidFill>
                  <a:srgbClr val="002060"/>
                </a:solidFill>
                <a:latin typeface="Century Gothic" panose="020B0502020202020204" pitchFamily="34" charset="0"/>
              </a:rPr>
              <a:t>!</a:t>
            </a:r>
          </a:p>
        </p:txBody>
      </p:sp>
      <p:pic>
        <p:nvPicPr>
          <p:cNvPr id="9" name="Picture 8" descr="a warning sign with someone slipping on it">
            <a:extLst>
              <a:ext uri="{FF2B5EF4-FFF2-40B4-BE49-F238E27FC236}">
                <a16:creationId xmlns:a16="http://schemas.microsoft.com/office/drawing/2014/main" id="{744BDE5F-4F99-4D39-9772-7B6FABEEBE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3045" y="1415729"/>
            <a:ext cx="3558385" cy="3130267"/>
          </a:xfrm>
          <a:prstGeom prst="rect">
            <a:avLst/>
          </a:prstGeom>
        </p:spPr>
      </p:pic>
      <p:pic>
        <p:nvPicPr>
          <p:cNvPr id="3" name="tion BT3W3 video">
            <a:hlinkClick r:id="" action="ppaction://media"/>
            <a:extLst>
              <a:ext uri="{FF2B5EF4-FFF2-40B4-BE49-F238E27FC236}">
                <a16:creationId xmlns:a16="http://schemas.microsoft.com/office/drawing/2014/main" id="{67D13434-C3B1-463D-8912-6F8B35E7C3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22917" r="14375"/>
          <a:stretch/>
        </p:blipFill>
        <p:spPr>
          <a:xfrm>
            <a:off x="304800" y="1422204"/>
            <a:ext cx="3558385" cy="3191907"/>
          </a:xfrm>
          <a:prstGeom prst="rect">
            <a:avLst/>
          </a:prstGeom>
        </p:spPr>
      </p:pic>
      <p:pic>
        <p:nvPicPr>
          <p:cNvPr id="4" name="attention BT3W3 video">
            <a:hlinkClick r:id="" action="ppaction://media"/>
            <a:extLst>
              <a:ext uri="{FF2B5EF4-FFF2-40B4-BE49-F238E27FC236}">
                <a16:creationId xmlns:a16="http://schemas.microsoft.com/office/drawing/2014/main" id="{43132C0A-27F4-467B-BB3E-F08F13D5D0D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22291" r="4896"/>
          <a:stretch/>
        </p:blipFill>
        <p:spPr>
          <a:xfrm>
            <a:off x="8287521" y="1688298"/>
            <a:ext cx="3771900" cy="2913914"/>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ti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597"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attention.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8" name="attentio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4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
                </p:tgtEl>
              </p:cMediaNode>
            </p:video>
            <p:video>
              <p:cMediaNode vol="80000">
                <p:cTn id="29" fill="hold" display="0">
                  <p:stCondLst>
                    <p:cond delay="indefinite"/>
                  </p:stCondLst>
                </p:cTn>
                <p:tgtEl>
                  <p:spTgt spid="4"/>
                </p:tgtEl>
              </p:cMediaNode>
            </p:video>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0331" y="60177"/>
            <a:ext cx="3175220"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pollu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popula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solu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22" name="Picture 21" descr="a warning sign with someone slipping on it">
            <a:extLst>
              <a:ext uri="{FF2B5EF4-FFF2-40B4-BE49-F238E27FC236}">
                <a16:creationId xmlns:a16="http://schemas.microsoft.com/office/drawing/2014/main" id="{771C6620-8A29-4DE7-B2CD-12F10FA827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5921" y="1415729"/>
            <a:ext cx="2743568" cy="2413483"/>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B9B294B0-3582-4331-8CEA-505ADA24AF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7279" y="3795246"/>
            <a:ext cx="1579362" cy="1925318"/>
          </a:xfrm>
          <a:prstGeom prst="rect">
            <a:avLst/>
          </a:prstGeom>
        </p:spPr>
      </p:pic>
      <p:pic>
        <p:nvPicPr>
          <p:cNvPr id="30" name="Picture 29">
            <a:extLst>
              <a:ext uri="{FF2B5EF4-FFF2-40B4-BE49-F238E27FC236}">
                <a16:creationId xmlns:a16="http://schemas.microsoft.com/office/drawing/2014/main" id="{5F0B5525-CD8E-429D-B91B-1BC5381B8B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6371" y="4062350"/>
            <a:ext cx="1538411" cy="1538411"/>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2B04FDF5-0E6A-4A11-9351-D762FA42C9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960" y="1185074"/>
            <a:ext cx="2521548" cy="1800543"/>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D994EE16-B223-4BC0-9876-27C3DB6CC3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08827" y="910866"/>
            <a:ext cx="1995955" cy="1869649"/>
          </a:xfrm>
          <a:prstGeom prst="rect">
            <a:avLst/>
          </a:prstGeom>
        </p:spPr>
      </p:pic>
    </p:spTree>
    <p:extLst>
      <p:ext uri="{BB962C8B-B14F-4D97-AF65-F5344CB8AC3E}">
        <p14:creationId xmlns:p14="http://schemas.microsoft.com/office/powerpoint/2010/main" val="23006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ttention.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subTnLst>
                                    <p:audio>
                                      <p:cMediaNode>
                                        <p:cTn display="0" masterRel="sameClick">
                                          <p:stCondLst>
                                            <p:cond evt="begin" delay="0">
                                              <p:tn val="9"/>
                                            </p:cond>
                                          </p:stCondLst>
                                          <p:endCondLst>
                                            <p:cond evt="onStopAudio" delay="0">
                                              <p:tgtEl>
                                                <p:sldTgt/>
                                              </p:tgtEl>
                                            </p:cond>
                                          </p:endCondLst>
                                        </p:cTn>
                                        <p:tgtEl>
                                          <p:sndTgt r:embed="rId3" name="attention.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p.5.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p.5.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p_pollution.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p_pollution.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p_solution.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p_solution.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p.18.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p.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1150674" y="938107"/>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25" y="122646"/>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50674" y="285337"/>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p_i.wav"/>
            </a:hlinkClick>
            <a:extLst>
              <a:ext uri="{FF2B5EF4-FFF2-40B4-BE49-F238E27FC236}">
                <a16:creationId xmlns:a16="http://schemas.microsoft.com/office/drawing/2014/main" id="{C70F02DE-1360-45C2-820F-0466DACA58C9}"/>
              </a:ext>
            </a:extLst>
          </p:cNvPr>
          <p:cNvSpPr txBox="1"/>
          <p:nvPr/>
        </p:nvSpPr>
        <p:spPr>
          <a:xfrm>
            <a:off x="1150674" y="274043"/>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Écoute. C’est -tion ou -çon ?</a:t>
            </a:r>
            <a:endParaRPr kumimoji="0" lang="en-GB" sz="2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1140077" y="934595"/>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extLst>
              <p:ext uri="{D42A27DB-BD31-4B8C-83A1-F6EECF244321}">
                <p14:modId xmlns:p14="http://schemas.microsoft.com/office/powerpoint/2010/main" val="2906946222"/>
              </p:ext>
            </p:extLst>
          </p:nvPr>
        </p:nvGraphicFramePr>
        <p:xfrm>
          <a:off x="714222" y="2197315"/>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 e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a c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f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m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1317346" y="252981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62" name="CustomShape 23">
            <a:hlinkClick r:id="" action="ppaction://noaction">
              <a:snd r:embed="rId8" name="p.1.wav"/>
            </a:hlinkClick>
            <a:extLst>
              <a:ext uri="{FF2B5EF4-FFF2-40B4-BE49-F238E27FC236}">
                <a16:creationId xmlns:a16="http://schemas.microsoft.com/office/drawing/2014/main" id="{18357F38-4629-4504-8130-18685F357253}"/>
              </a:ext>
            </a:extLst>
          </p:cNvPr>
          <p:cNvSpPr/>
          <p:nvPr/>
        </p:nvSpPr>
        <p:spPr>
          <a:xfrm>
            <a:off x="130023" y="252977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p.2.wav"/>
            </a:hlinkClick>
            <a:extLst>
              <a:ext uri="{FF2B5EF4-FFF2-40B4-BE49-F238E27FC236}">
                <a16:creationId xmlns:a16="http://schemas.microsoft.com/office/drawing/2014/main" id="{9C609E5B-9C28-4A4E-AB17-0E89C9A4577E}"/>
              </a:ext>
            </a:extLst>
          </p:cNvPr>
          <p:cNvSpPr/>
          <p:nvPr/>
        </p:nvSpPr>
        <p:spPr>
          <a:xfrm>
            <a:off x="130023" y="36406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p.3.wav"/>
            </a:hlinkClick>
            <a:extLst>
              <a:ext uri="{FF2B5EF4-FFF2-40B4-BE49-F238E27FC236}">
                <a16:creationId xmlns:a16="http://schemas.microsoft.com/office/drawing/2014/main" id="{B6D49E85-6D00-4851-9322-3553AB362F4F}"/>
              </a:ext>
            </a:extLst>
          </p:cNvPr>
          <p:cNvSpPr/>
          <p:nvPr/>
        </p:nvSpPr>
        <p:spPr>
          <a:xfrm>
            <a:off x="123171" y="471779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p.4.wav"/>
            </a:hlinkClick>
            <a:extLst>
              <a:ext uri="{FF2B5EF4-FFF2-40B4-BE49-F238E27FC236}">
                <a16:creationId xmlns:a16="http://schemas.microsoft.com/office/drawing/2014/main" id="{91D1AAA7-8FED-47BF-B457-946A889EAB4E}"/>
              </a:ext>
            </a:extLst>
          </p:cNvPr>
          <p:cNvSpPr/>
          <p:nvPr/>
        </p:nvSpPr>
        <p:spPr>
          <a:xfrm>
            <a:off x="62272" y="570938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2" name="p.5.wav"/>
            </a:hlinkClick>
            <a:extLst>
              <a:ext uri="{FF2B5EF4-FFF2-40B4-BE49-F238E27FC236}">
                <a16:creationId xmlns:a16="http://schemas.microsoft.com/office/drawing/2014/main" id="{1D8B56E6-C9CC-406C-B406-BCBA708EE8A3}"/>
              </a:ext>
            </a:extLst>
          </p:cNvPr>
          <p:cNvSpPr/>
          <p:nvPr/>
        </p:nvSpPr>
        <p:spPr>
          <a:xfrm>
            <a:off x="5778197" y="24482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p.6.wav"/>
            </a:hlinkClick>
            <a:extLst>
              <a:ext uri="{FF2B5EF4-FFF2-40B4-BE49-F238E27FC236}">
                <a16:creationId xmlns:a16="http://schemas.microsoft.com/office/drawing/2014/main" id="{D93598D6-2017-4D37-83A2-C405909C51F8}"/>
              </a:ext>
            </a:extLst>
          </p:cNvPr>
          <p:cNvSpPr/>
          <p:nvPr/>
        </p:nvSpPr>
        <p:spPr>
          <a:xfrm>
            <a:off x="5774771" y="350943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p.7.wav"/>
            </a:hlinkClick>
            <a:extLst>
              <a:ext uri="{FF2B5EF4-FFF2-40B4-BE49-F238E27FC236}">
                <a16:creationId xmlns:a16="http://schemas.microsoft.com/office/drawing/2014/main" id="{A2C5CBD5-9859-4015-B9CD-958C4D712334}"/>
              </a:ext>
            </a:extLst>
          </p:cNvPr>
          <p:cNvSpPr/>
          <p:nvPr/>
        </p:nvSpPr>
        <p:spPr>
          <a:xfrm>
            <a:off x="5774771" y="457061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p.8.wav"/>
            </a:hlinkClick>
            <a:extLst>
              <a:ext uri="{FF2B5EF4-FFF2-40B4-BE49-F238E27FC236}">
                <a16:creationId xmlns:a16="http://schemas.microsoft.com/office/drawing/2014/main" id="{F77B39E7-D6D6-4AA3-A708-88925F0CF699}"/>
              </a:ext>
            </a:extLst>
          </p:cNvPr>
          <p:cNvSpPr/>
          <p:nvPr/>
        </p:nvSpPr>
        <p:spPr>
          <a:xfrm>
            <a:off x="5774771" y="573360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B75F065E-B1E8-452B-9AB5-9729A9234862}"/>
              </a:ext>
            </a:extLst>
          </p:cNvPr>
          <p:cNvSpPr/>
          <p:nvPr/>
        </p:nvSpPr>
        <p:spPr>
          <a:xfrm>
            <a:off x="1344111" y="3640623"/>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1" name="Rectangle: Rounded Corners 40">
            <a:extLst>
              <a:ext uri="{FF2B5EF4-FFF2-40B4-BE49-F238E27FC236}">
                <a16:creationId xmlns:a16="http://schemas.microsoft.com/office/drawing/2014/main" id="{5D90ABA8-C6CD-4EDA-9586-BA331544BFCB}"/>
              </a:ext>
            </a:extLst>
          </p:cNvPr>
          <p:cNvSpPr/>
          <p:nvPr/>
        </p:nvSpPr>
        <p:spPr>
          <a:xfrm>
            <a:off x="1317346" y="468190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3" name="Rectangle: Rounded Corners 42">
            <a:extLst>
              <a:ext uri="{FF2B5EF4-FFF2-40B4-BE49-F238E27FC236}">
                <a16:creationId xmlns:a16="http://schemas.microsoft.com/office/drawing/2014/main" id="{CF65A9B8-93F6-4846-9121-36BBA5ED9AC3}"/>
              </a:ext>
            </a:extLst>
          </p:cNvPr>
          <p:cNvSpPr/>
          <p:nvPr/>
        </p:nvSpPr>
        <p:spPr>
          <a:xfrm>
            <a:off x="1519396" y="5713854"/>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4" name="TextBox 43">
            <a:extLst>
              <a:ext uri="{FF2B5EF4-FFF2-40B4-BE49-F238E27FC236}">
                <a16:creationId xmlns:a16="http://schemas.microsoft.com/office/drawing/2014/main" id="{204326FB-5859-4F2B-BEBC-BDF41F326776}"/>
              </a:ext>
            </a:extLst>
          </p:cNvPr>
          <p:cNvSpPr txBox="1"/>
          <p:nvPr/>
        </p:nvSpPr>
        <p:spPr>
          <a:xfrm>
            <a:off x="3828085" y="1760514"/>
            <a:ext cx="2373283"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tion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çon</a:t>
            </a:r>
            <a:endParaRPr lang="en-GB" sz="2400" dirty="0"/>
          </a:p>
        </p:txBody>
      </p:sp>
      <p:pic>
        <p:nvPicPr>
          <p:cNvPr id="45" name="Picture 44">
            <a:extLst>
              <a:ext uri="{FF2B5EF4-FFF2-40B4-BE49-F238E27FC236}">
                <a16:creationId xmlns:a16="http://schemas.microsoft.com/office/drawing/2014/main" id="{EB9A85D9-7170-4458-B21F-06929300B6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07548" y="2479069"/>
            <a:ext cx="409801" cy="426875"/>
          </a:xfrm>
          <a:prstGeom prst="rect">
            <a:avLst/>
          </a:prstGeom>
        </p:spPr>
      </p:pic>
      <p:pic>
        <p:nvPicPr>
          <p:cNvPr id="46" name="Picture 45">
            <a:extLst>
              <a:ext uri="{FF2B5EF4-FFF2-40B4-BE49-F238E27FC236}">
                <a16:creationId xmlns:a16="http://schemas.microsoft.com/office/drawing/2014/main" id="{249E050B-E97E-4E9F-88D5-7E89FF8B850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68638" y="5896126"/>
            <a:ext cx="409801" cy="426875"/>
          </a:xfrm>
          <a:prstGeom prst="rect">
            <a:avLst/>
          </a:prstGeom>
        </p:spPr>
      </p:pic>
      <p:pic>
        <p:nvPicPr>
          <p:cNvPr id="47" name="Picture 46">
            <a:extLst>
              <a:ext uri="{FF2B5EF4-FFF2-40B4-BE49-F238E27FC236}">
                <a16:creationId xmlns:a16="http://schemas.microsoft.com/office/drawing/2014/main" id="{46B88436-53D6-4517-91FF-E220810CCA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14757" y="3602592"/>
            <a:ext cx="409801" cy="426875"/>
          </a:xfrm>
          <a:prstGeom prst="rect">
            <a:avLst/>
          </a:prstGeom>
        </p:spPr>
      </p:pic>
      <p:pic>
        <p:nvPicPr>
          <p:cNvPr id="48" name="Picture 47">
            <a:extLst>
              <a:ext uri="{FF2B5EF4-FFF2-40B4-BE49-F238E27FC236}">
                <a16:creationId xmlns:a16="http://schemas.microsoft.com/office/drawing/2014/main" id="{FC5D1F3D-771D-4275-BAD7-FE13B6A72A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14726" y="4642421"/>
            <a:ext cx="409801" cy="426875"/>
          </a:xfrm>
          <a:prstGeom prst="rect">
            <a:avLst/>
          </a:prstGeom>
        </p:spPr>
      </p:pic>
      <p:graphicFrame>
        <p:nvGraphicFramePr>
          <p:cNvPr id="50" name="Table 4">
            <a:extLst>
              <a:ext uri="{FF2B5EF4-FFF2-40B4-BE49-F238E27FC236}">
                <a16:creationId xmlns:a16="http://schemas.microsoft.com/office/drawing/2014/main" id="{87CCD923-8E9E-40EA-9365-48BA049694D7}"/>
              </a:ext>
            </a:extLst>
          </p:cNvPr>
          <p:cNvGraphicFramePr>
            <a:graphicFrameLocks noGrp="1"/>
          </p:cNvGraphicFramePr>
          <p:nvPr>
            <p:extLst>
              <p:ext uri="{D42A27DB-BD31-4B8C-83A1-F6EECF244321}">
                <p14:modId xmlns:p14="http://schemas.microsoft.com/office/powerpoint/2010/main" val="4135436684"/>
              </p:ext>
            </p:extLst>
          </p:nvPr>
        </p:nvGraphicFramePr>
        <p:xfrm>
          <a:off x="6434914" y="2222179"/>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s o l u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s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t u a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n a t a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g a r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51" name="Rectangle: Rounded Corners 50">
            <a:extLst>
              <a:ext uri="{FF2B5EF4-FFF2-40B4-BE49-F238E27FC236}">
                <a16:creationId xmlns:a16="http://schemas.microsoft.com/office/drawing/2014/main" id="{EC16BEB2-AA2E-4167-94A1-76C4370A2F74}"/>
              </a:ext>
            </a:extLst>
          </p:cNvPr>
          <p:cNvSpPr/>
          <p:nvPr/>
        </p:nvSpPr>
        <p:spPr>
          <a:xfrm>
            <a:off x="7591182" y="2459906"/>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4" name="Rectangle: Rounded Corners 53">
            <a:extLst>
              <a:ext uri="{FF2B5EF4-FFF2-40B4-BE49-F238E27FC236}">
                <a16:creationId xmlns:a16="http://schemas.microsoft.com/office/drawing/2014/main" id="{D8A9599C-5382-4A8B-8480-EA262CEF89B3}"/>
              </a:ext>
            </a:extLst>
          </p:cNvPr>
          <p:cNvSpPr/>
          <p:nvPr/>
        </p:nvSpPr>
        <p:spPr>
          <a:xfrm>
            <a:off x="7799348" y="3602662"/>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5" name="Rectangle: Rounded Corners 54">
            <a:extLst>
              <a:ext uri="{FF2B5EF4-FFF2-40B4-BE49-F238E27FC236}">
                <a16:creationId xmlns:a16="http://schemas.microsoft.com/office/drawing/2014/main" id="{5A60B0D1-BB60-4E8C-A672-3ECB158E1837}"/>
              </a:ext>
            </a:extLst>
          </p:cNvPr>
          <p:cNvSpPr/>
          <p:nvPr/>
        </p:nvSpPr>
        <p:spPr>
          <a:xfrm>
            <a:off x="7668409" y="4698579"/>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6" name="Rectangle: Rounded Corners 55">
            <a:extLst>
              <a:ext uri="{FF2B5EF4-FFF2-40B4-BE49-F238E27FC236}">
                <a16:creationId xmlns:a16="http://schemas.microsoft.com/office/drawing/2014/main" id="{1728487B-048F-4F39-9B08-5FC3884C8FEC}"/>
              </a:ext>
            </a:extLst>
          </p:cNvPr>
          <p:cNvSpPr/>
          <p:nvPr/>
        </p:nvSpPr>
        <p:spPr>
          <a:xfrm>
            <a:off x="7402390" y="577073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7" name="TextBox 56">
            <a:extLst>
              <a:ext uri="{FF2B5EF4-FFF2-40B4-BE49-F238E27FC236}">
                <a16:creationId xmlns:a16="http://schemas.microsoft.com/office/drawing/2014/main" id="{E0E6AC3C-E8E6-4C54-A5AA-362BD3F3F16F}"/>
              </a:ext>
            </a:extLst>
          </p:cNvPr>
          <p:cNvSpPr txBox="1"/>
          <p:nvPr/>
        </p:nvSpPr>
        <p:spPr>
          <a:xfrm>
            <a:off x="9548777" y="1785378"/>
            <a:ext cx="2373283"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tion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çon</a:t>
            </a:r>
            <a:endParaRPr lang="en-GB" sz="2400" dirty="0"/>
          </a:p>
        </p:txBody>
      </p:sp>
      <p:pic>
        <p:nvPicPr>
          <p:cNvPr id="66" name="Picture 65">
            <a:extLst>
              <a:ext uri="{FF2B5EF4-FFF2-40B4-BE49-F238E27FC236}">
                <a16:creationId xmlns:a16="http://schemas.microsoft.com/office/drawing/2014/main" id="{BAA2EDD4-93D8-4750-9765-ED894E5137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57181" y="2529777"/>
            <a:ext cx="409801" cy="426875"/>
          </a:xfrm>
          <a:prstGeom prst="rect">
            <a:avLst/>
          </a:prstGeom>
        </p:spPr>
      </p:pic>
      <p:pic>
        <p:nvPicPr>
          <p:cNvPr id="70" name="Picture 69">
            <a:extLst>
              <a:ext uri="{FF2B5EF4-FFF2-40B4-BE49-F238E27FC236}">
                <a16:creationId xmlns:a16="http://schemas.microsoft.com/office/drawing/2014/main" id="{F4D71762-ED05-4211-B8C4-5EB5B598E2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89330" y="5920990"/>
            <a:ext cx="409801" cy="426875"/>
          </a:xfrm>
          <a:prstGeom prst="rect">
            <a:avLst/>
          </a:prstGeom>
        </p:spPr>
      </p:pic>
      <p:pic>
        <p:nvPicPr>
          <p:cNvPr id="77" name="Picture 76">
            <a:extLst>
              <a:ext uri="{FF2B5EF4-FFF2-40B4-BE49-F238E27FC236}">
                <a16:creationId xmlns:a16="http://schemas.microsoft.com/office/drawing/2014/main" id="{8737E62C-590D-453A-A059-09BABC8C14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35449" y="3627456"/>
            <a:ext cx="409801" cy="426875"/>
          </a:xfrm>
          <a:prstGeom prst="rect">
            <a:avLst/>
          </a:prstGeom>
        </p:spPr>
      </p:pic>
      <p:pic>
        <p:nvPicPr>
          <p:cNvPr id="81" name="Picture 80">
            <a:extLst>
              <a:ext uri="{FF2B5EF4-FFF2-40B4-BE49-F238E27FC236}">
                <a16:creationId xmlns:a16="http://schemas.microsoft.com/office/drawing/2014/main" id="{C240CCBD-AE12-4EC3-9073-15D5F8677A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92368" y="4785745"/>
            <a:ext cx="409801" cy="426875"/>
          </a:xfrm>
          <a:prstGeom prst="rect">
            <a:avLst/>
          </a:prstGeom>
        </p:spPr>
      </p:pic>
      <p:pic>
        <p:nvPicPr>
          <p:cNvPr id="5" name="Graphic 4" descr="School boy with solid fill">
            <a:extLst>
              <a:ext uri="{FF2B5EF4-FFF2-40B4-BE49-F238E27FC236}">
                <a16:creationId xmlns:a16="http://schemas.microsoft.com/office/drawing/2014/main" id="{DE2D476B-00D4-4CBE-8F74-8BFE5C4E07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76167" y="5567415"/>
            <a:ext cx="914400" cy="914400"/>
          </a:xfrm>
          <a:prstGeom prst="rect">
            <a:avLst/>
          </a:prstGeom>
        </p:spPr>
      </p:pic>
      <p:pic>
        <p:nvPicPr>
          <p:cNvPr id="8" name="Graphic 7" descr="Swimming with solid fill">
            <a:extLst>
              <a:ext uri="{FF2B5EF4-FFF2-40B4-BE49-F238E27FC236}">
                <a16:creationId xmlns:a16="http://schemas.microsoft.com/office/drawing/2014/main" id="{8714816C-3488-40F3-AFA0-3455EF6A089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873757" y="4502283"/>
            <a:ext cx="914400" cy="914400"/>
          </a:xfrm>
          <a:prstGeom prst="rect">
            <a:avLst/>
          </a:prstGeom>
        </p:spPr>
      </p:pic>
      <p:pic>
        <p:nvPicPr>
          <p:cNvPr id="10" name="Graphic 9" descr="Lightbulb and gear with solid fill">
            <a:extLst>
              <a:ext uri="{FF2B5EF4-FFF2-40B4-BE49-F238E27FC236}">
                <a16:creationId xmlns:a16="http://schemas.microsoft.com/office/drawing/2014/main" id="{DCF0B5B2-B4F7-464E-8894-D996091706B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809235" y="2207400"/>
            <a:ext cx="914400" cy="914400"/>
          </a:xfrm>
          <a:prstGeom prst="rect">
            <a:avLst/>
          </a:prstGeom>
        </p:spPr>
      </p:pic>
      <p:pic>
        <p:nvPicPr>
          <p:cNvPr id="12" name="Graphic 11" descr="Classroom with solid fill">
            <a:extLst>
              <a:ext uri="{FF2B5EF4-FFF2-40B4-BE49-F238E27FC236}">
                <a16:creationId xmlns:a16="http://schemas.microsoft.com/office/drawing/2014/main" id="{9D2CE507-37C6-46B1-81D3-A0DF38EC2A0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819914" y="2327972"/>
            <a:ext cx="914400" cy="914400"/>
          </a:xfrm>
          <a:prstGeom prst="rect">
            <a:avLst/>
          </a:prstGeom>
        </p:spPr>
      </p:pic>
      <p:pic>
        <p:nvPicPr>
          <p:cNvPr id="14" name="Graphic 13" descr="Drawing Figure with solid fill">
            <a:extLst>
              <a:ext uri="{FF2B5EF4-FFF2-40B4-BE49-F238E27FC236}">
                <a16:creationId xmlns:a16="http://schemas.microsoft.com/office/drawing/2014/main" id="{9B51F5C0-7C5E-4160-9327-D1195BE320D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468920" y="3428352"/>
            <a:ext cx="914400" cy="914400"/>
          </a:xfrm>
          <a:prstGeom prst="rect">
            <a:avLst/>
          </a:prstGeom>
        </p:spPr>
      </p:pic>
      <p:pic>
        <p:nvPicPr>
          <p:cNvPr id="17" name="Graphic 16" descr="Drawing Figure with solid fill">
            <a:extLst>
              <a:ext uri="{FF2B5EF4-FFF2-40B4-BE49-F238E27FC236}">
                <a16:creationId xmlns:a16="http://schemas.microsoft.com/office/drawing/2014/main" id="{CBF40DC6-8BD7-4F08-BF96-9594882CD53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167595" y="3444923"/>
            <a:ext cx="914400" cy="914400"/>
          </a:xfrm>
          <a:prstGeom prst="rect">
            <a:avLst/>
          </a:prstGeom>
        </p:spPr>
      </p:pic>
      <p:pic>
        <p:nvPicPr>
          <p:cNvPr id="22" name="Graphic 21" descr="Construction worker female with solid fill">
            <a:extLst>
              <a:ext uri="{FF2B5EF4-FFF2-40B4-BE49-F238E27FC236}">
                <a16:creationId xmlns:a16="http://schemas.microsoft.com/office/drawing/2014/main" id="{DDD41481-493F-45D5-996F-876C3C34A98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619902" y="5507235"/>
            <a:ext cx="914400" cy="914400"/>
          </a:xfrm>
          <a:prstGeom prst="rect">
            <a:avLst/>
          </a:prstGeom>
        </p:spPr>
      </p:pic>
      <p:pic>
        <p:nvPicPr>
          <p:cNvPr id="25" name="Graphic 24" descr="Construction worker male with solid fill">
            <a:extLst>
              <a:ext uri="{FF2B5EF4-FFF2-40B4-BE49-F238E27FC236}">
                <a16:creationId xmlns:a16="http://schemas.microsoft.com/office/drawing/2014/main" id="{997B583D-D8A5-4E46-9C59-388EC0389797}"/>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186420" y="5507235"/>
            <a:ext cx="914400" cy="914400"/>
          </a:xfrm>
          <a:prstGeom prst="rect">
            <a:avLst/>
          </a:prstGeom>
        </p:spPr>
      </p:pic>
      <p:sp>
        <p:nvSpPr>
          <p:cNvPr id="26" name="TextBox 25">
            <a:extLst>
              <a:ext uri="{FF2B5EF4-FFF2-40B4-BE49-F238E27FC236}">
                <a16:creationId xmlns:a16="http://schemas.microsoft.com/office/drawing/2014/main" id="{24489065-127B-46D8-A0D5-0308FA4E1730}"/>
              </a:ext>
            </a:extLst>
          </p:cNvPr>
          <p:cNvSpPr txBox="1"/>
          <p:nvPr/>
        </p:nvSpPr>
        <p:spPr>
          <a:xfrm rot="20790468">
            <a:off x="2576961" y="4642421"/>
            <a:ext cx="1439002" cy="707886"/>
          </a:xfrm>
          <a:prstGeom prst="rect">
            <a:avLst/>
          </a:prstGeom>
          <a:noFill/>
        </p:spPr>
        <p:txBody>
          <a:bodyPr wrap="square" rtlCol="0">
            <a:spAutoFit/>
          </a:bodyPr>
          <a:lstStyle/>
          <a:p>
            <a:pPr algn="ctr"/>
            <a:r>
              <a:rPr lang="en-GB" sz="2000" b="1" dirty="0">
                <a:solidFill>
                  <a:srgbClr val="002060"/>
                </a:solidFill>
                <a:latin typeface="Segoe Print" panose="02000600000000000000" pitchFamily="2" charset="0"/>
              </a:rPr>
              <a:t>way, manner</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9"/>
                                        </p:tgtEl>
                                      </p:cBhvr>
                                    </p:animEffect>
                                    <p:set>
                                      <p:cBhvr>
                                        <p:cTn id="14" dur="1" fill="hold">
                                          <p:stCondLst>
                                            <p:cond delay="499"/>
                                          </p:stCondLst>
                                        </p:cTn>
                                        <p:tgtEl>
                                          <p:spTgt spid="3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51"/>
                                        </p:tgtEl>
                                      </p:cBhvr>
                                    </p:animEffect>
                                    <p:set>
                                      <p:cBhvr>
                                        <p:cTn id="35" dur="1" fill="hold">
                                          <p:stCondLst>
                                            <p:cond delay="499"/>
                                          </p:stCondLst>
                                        </p:cTn>
                                        <p:tgtEl>
                                          <p:spTgt spid="51"/>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5"/>
                                        </p:tgtEl>
                                      </p:cBhvr>
                                    </p:animEffect>
                                    <p:set>
                                      <p:cBhvr>
                                        <p:cTn id="49" dur="1" fill="hold">
                                          <p:stCondLst>
                                            <p:cond delay="499"/>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6"/>
                                        </p:tgtEl>
                                      </p:cBhvr>
                                    </p:animEffect>
                                    <p:set>
                                      <p:cBhvr>
                                        <p:cTn id="56" dur="1" fill="hold">
                                          <p:stCondLst>
                                            <p:cond delay="499"/>
                                          </p:stCondLst>
                                        </p:cTn>
                                        <p:tgtEl>
                                          <p:spTgt spid="56"/>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9" grpId="0" animBg="1"/>
      <p:bldP spid="41" grpId="0" animBg="1"/>
      <p:bldP spid="43" grpId="0" animBg="1"/>
      <p:bldP spid="51" grpId="0" animBg="1"/>
      <p:bldP spid="54" grpId="0" animBg="1"/>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5_i.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600" y="515014"/>
            <a:ext cx="914400" cy="914400"/>
          </a:xfrm>
          <a:prstGeom prst="rect">
            <a:avLst/>
          </a:prstGeom>
        </p:spPr>
      </p:pic>
      <p:sp>
        <p:nvSpPr>
          <p:cNvPr id="37" name="Google Shape;108;p3">
            <a:hlinkClick r:id="" action="ppaction://noaction">
              <a:snd r:embed="rId16" name="5_ii.wav"/>
            </a:hlinkClick>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Écoute et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bien.</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3" name="TextBox 22">
            <a:extLst>
              <a:ext uri="{FF2B5EF4-FFF2-40B4-BE49-F238E27FC236}">
                <a16:creationId xmlns:a16="http://schemas.microsoft.com/office/drawing/2014/main" id="{6FAC89F9-10A7-4D75-BA8A-B4D456808FE9}"/>
              </a:ext>
            </a:extLst>
          </p:cNvPr>
          <p:cNvSpPr txBox="1"/>
          <p:nvPr/>
        </p:nvSpPr>
        <p:spPr>
          <a:xfrm>
            <a:off x="395185" y="1412638"/>
            <a:ext cx="241981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printemps</a:t>
            </a:r>
            <a:endParaRPr lang="en-GB" sz="2400" b="1" dirty="0">
              <a:solidFill>
                <a:srgbClr val="002060"/>
              </a:solidFill>
              <a:latin typeface="Century Gothic" panose="020B0502020202020204" pitchFamily="34" charset="0"/>
            </a:endParaRPr>
          </a:p>
        </p:txBody>
      </p:sp>
      <p:sp>
        <p:nvSpPr>
          <p:cNvPr id="107" name="TextBox 106">
            <a:extLst>
              <a:ext uri="{FF2B5EF4-FFF2-40B4-BE49-F238E27FC236}">
                <a16:creationId xmlns:a16="http://schemas.microsoft.com/office/drawing/2014/main" id="{D291E2FD-A459-47CE-A4A3-ACFA4F87A88C}"/>
              </a:ext>
            </a:extLst>
          </p:cNvPr>
          <p:cNvSpPr txBox="1"/>
          <p:nvPr/>
        </p:nvSpPr>
        <p:spPr>
          <a:xfrm>
            <a:off x="6451415" y="1439151"/>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l’automne</a:t>
            </a:r>
            <a:endParaRPr lang="en-GB" sz="2400" b="1" dirty="0">
              <a:solidFill>
                <a:srgbClr val="002060"/>
              </a:solidFill>
              <a:latin typeface="Century Gothic" panose="020B0502020202020204" pitchFamily="34" charset="0"/>
            </a:endParaRPr>
          </a:p>
        </p:txBody>
      </p:sp>
      <p:sp>
        <p:nvSpPr>
          <p:cNvPr id="108" name="TextBox 107">
            <a:extLst>
              <a:ext uri="{FF2B5EF4-FFF2-40B4-BE49-F238E27FC236}">
                <a16:creationId xmlns:a16="http://schemas.microsoft.com/office/drawing/2014/main" id="{6927C624-6F7E-4ABB-9A33-685C2BF32376}"/>
              </a:ext>
            </a:extLst>
          </p:cNvPr>
          <p:cNvSpPr txBox="1"/>
          <p:nvPr/>
        </p:nvSpPr>
        <p:spPr>
          <a:xfrm>
            <a:off x="9548319" y="1439150"/>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l’hiver</a:t>
            </a:r>
            <a:endParaRPr lang="en-GB" sz="2400" b="1" dirty="0">
              <a:solidFill>
                <a:srgbClr val="002060"/>
              </a:solidFill>
              <a:latin typeface="Century Gothic" panose="020B0502020202020204" pitchFamily="34" charset="0"/>
            </a:endParaRPr>
          </a:p>
        </p:txBody>
      </p:sp>
      <p:sp>
        <p:nvSpPr>
          <p:cNvPr id="109" name="TextBox 108">
            <a:extLst>
              <a:ext uri="{FF2B5EF4-FFF2-40B4-BE49-F238E27FC236}">
                <a16:creationId xmlns:a16="http://schemas.microsoft.com/office/drawing/2014/main" id="{61E726BD-EC09-484A-9583-4A31DAD4A9ED}"/>
              </a:ext>
            </a:extLst>
          </p:cNvPr>
          <p:cNvSpPr txBox="1"/>
          <p:nvPr/>
        </p:nvSpPr>
        <p:spPr>
          <a:xfrm>
            <a:off x="283421" y="4004313"/>
            <a:ext cx="241981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beau</a:t>
            </a:r>
          </a:p>
        </p:txBody>
      </p:sp>
      <p:sp>
        <p:nvSpPr>
          <p:cNvPr id="110" name="TextBox 109">
            <a:extLst>
              <a:ext uri="{FF2B5EF4-FFF2-40B4-BE49-F238E27FC236}">
                <a16:creationId xmlns:a16="http://schemas.microsoft.com/office/drawing/2014/main" id="{5AC3C27C-E3A8-4FAB-B192-03205E7555E7}"/>
              </a:ext>
            </a:extLst>
          </p:cNvPr>
          <p:cNvSpPr txBox="1"/>
          <p:nvPr/>
        </p:nvSpPr>
        <p:spPr>
          <a:xfrm>
            <a:off x="3548660" y="3992820"/>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p:txBody>
      </p:sp>
      <p:sp>
        <p:nvSpPr>
          <p:cNvPr id="111" name="TextBox 110">
            <a:extLst>
              <a:ext uri="{FF2B5EF4-FFF2-40B4-BE49-F238E27FC236}">
                <a16:creationId xmlns:a16="http://schemas.microsoft.com/office/drawing/2014/main" id="{4539EABC-E77C-4713-B669-D024D29E12AD}"/>
              </a:ext>
            </a:extLst>
          </p:cNvPr>
          <p:cNvSpPr txBox="1"/>
          <p:nvPr/>
        </p:nvSpPr>
        <p:spPr>
          <a:xfrm>
            <a:off x="6451415" y="4002557"/>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mauvais</a:t>
            </a:r>
            <a:endParaRPr lang="en-GB" sz="2400" b="1" dirty="0">
              <a:solidFill>
                <a:srgbClr val="002060"/>
              </a:solidFill>
              <a:latin typeface="Century Gothic" panose="020B0502020202020204" pitchFamily="34" charset="0"/>
            </a:endParaRPr>
          </a:p>
        </p:txBody>
      </p:sp>
      <p:sp>
        <p:nvSpPr>
          <p:cNvPr id="113" name="TextBox 112">
            <a:extLst>
              <a:ext uri="{FF2B5EF4-FFF2-40B4-BE49-F238E27FC236}">
                <a16:creationId xmlns:a16="http://schemas.microsoft.com/office/drawing/2014/main" id="{1FD8C5FA-1593-4BCD-9684-2CAD62271FC8}"/>
              </a:ext>
            </a:extLst>
          </p:cNvPr>
          <p:cNvSpPr txBox="1"/>
          <p:nvPr/>
        </p:nvSpPr>
        <p:spPr>
          <a:xfrm>
            <a:off x="9548319" y="4002556"/>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froid</a:t>
            </a:r>
            <a:endParaRPr lang="en-GB" sz="2400" b="1" dirty="0">
              <a:solidFill>
                <a:srgbClr val="002060"/>
              </a:solidFill>
              <a:latin typeface="Century Gothic" panose="020B0502020202020204" pitchFamily="34" charset="0"/>
            </a:endParaRPr>
          </a:p>
        </p:txBody>
      </p:sp>
      <p:grpSp>
        <p:nvGrpSpPr>
          <p:cNvPr id="25" name="Group 24">
            <a:extLst>
              <a:ext uri="{FF2B5EF4-FFF2-40B4-BE49-F238E27FC236}">
                <a16:creationId xmlns:a16="http://schemas.microsoft.com/office/drawing/2014/main" id="{C4BDFA84-6E73-4FE7-AA2F-9E7BFD2929C8}"/>
              </a:ext>
            </a:extLst>
          </p:cNvPr>
          <p:cNvGrpSpPr/>
          <p:nvPr/>
        </p:nvGrpSpPr>
        <p:grpSpPr>
          <a:xfrm>
            <a:off x="3966523" y="1438111"/>
            <a:ext cx="1620135" cy="2419815"/>
            <a:chOff x="3966523" y="1438111"/>
            <a:chExt cx="1620135" cy="2419815"/>
          </a:xfrm>
        </p:grpSpPr>
        <p:pic>
          <p:nvPicPr>
            <p:cNvPr id="70" name="Picture 69">
              <a:extLst>
                <a:ext uri="{FF2B5EF4-FFF2-40B4-BE49-F238E27FC236}">
                  <a16:creationId xmlns:a16="http://schemas.microsoft.com/office/drawing/2014/main" id="{05E2E84A-4AB5-4982-8A68-96835040E486}"/>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966523" y="1851597"/>
              <a:ext cx="1620135" cy="1620135"/>
            </a:xfrm>
            <a:prstGeom prst="rect">
              <a:avLst/>
            </a:prstGeom>
          </p:spPr>
        </p:pic>
        <p:sp>
          <p:nvSpPr>
            <p:cNvPr id="115" name="TextBox 114">
              <a:extLst>
                <a:ext uri="{FF2B5EF4-FFF2-40B4-BE49-F238E27FC236}">
                  <a16:creationId xmlns:a16="http://schemas.microsoft.com/office/drawing/2014/main" id="{74787C3D-A07D-44DD-888D-30A11E6C3D85}"/>
                </a:ext>
              </a:extLst>
            </p:cNvPr>
            <p:cNvSpPr txBox="1"/>
            <p:nvPr/>
          </p:nvSpPr>
          <p:spPr>
            <a:xfrm rot="18784048">
              <a:off x="3511556" y="2417186"/>
              <a:ext cx="241981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summer</a:t>
              </a:r>
            </a:p>
          </p:txBody>
        </p:sp>
      </p:grpSp>
      <p:grpSp>
        <p:nvGrpSpPr>
          <p:cNvPr id="26" name="Group 25">
            <a:extLst>
              <a:ext uri="{FF2B5EF4-FFF2-40B4-BE49-F238E27FC236}">
                <a16:creationId xmlns:a16="http://schemas.microsoft.com/office/drawing/2014/main" id="{EDE92DDC-6F23-4BF8-8C8D-03528A661507}"/>
              </a:ext>
            </a:extLst>
          </p:cNvPr>
          <p:cNvGrpSpPr/>
          <p:nvPr/>
        </p:nvGrpSpPr>
        <p:grpSpPr>
          <a:xfrm>
            <a:off x="416868" y="1867325"/>
            <a:ext cx="2419815" cy="1621089"/>
            <a:chOff x="416868" y="1867325"/>
            <a:chExt cx="2419815" cy="1621089"/>
          </a:xfrm>
        </p:grpSpPr>
        <p:pic>
          <p:nvPicPr>
            <p:cNvPr id="69" name="Picture 68">
              <a:extLst>
                <a:ext uri="{FF2B5EF4-FFF2-40B4-BE49-F238E27FC236}">
                  <a16:creationId xmlns:a16="http://schemas.microsoft.com/office/drawing/2014/main" id="{DB1206B0-463C-48D1-A8AE-31EBF0F93BB9}"/>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66000"/>
                      </a14:imgEffect>
                    </a14:imgLayer>
                  </a14:imgProps>
                </a:ext>
                <a:ext uri="{28A0092B-C50C-407E-A947-70E740481C1C}">
                  <a14:useLocalDpi xmlns:a14="http://schemas.microsoft.com/office/drawing/2010/main" val="0"/>
                </a:ext>
              </a:extLst>
            </a:blip>
            <a:stretch>
              <a:fillRect/>
            </a:stretch>
          </p:blipFill>
          <p:spPr>
            <a:xfrm>
              <a:off x="816535" y="1867325"/>
              <a:ext cx="1621089" cy="1621089"/>
            </a:xfrm>
            <a:prstGeom prst="rect">
              <a:avLst/>
            </a:prstGeom>
          </p:spPr>
        </p:pic>
        <p:sp>
          <p:nvSpPr>
            <p:cNvPr id="116" name="TextBox 115">
              <a:extLst>
                <a:ext uri="{FF2B5EF4-FFF2-40B4-BE49-F238E27FC236}">
                  <a16:creationId xmlns:a16="http://schemas.microsoft.com/office/drawing/2014/main" id="{C68F8D47-19C0-4D75-87D3-04ABEB1F1B33}"/>
                </a:ext>
              </a:extLst>
            </p:cNvPr>
            <p:cNvSpPr txBox="1"/>
            <p:nvPr/>
          </p:nvSpPr>
          <p:spPr>
            <a:xfrm rot="20900075">
              <a:off x="416868" y="2831482"/>
              <a:ext cx="241981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spring</a:t>
              </a:r>
            </a:p>
          </p:txBody>
        </p:sp>
      </p:grpSp>
      <p:sp>
        <p:nvSpPr>
          <p:cNvPr id="106" name="TextBox 105">
            <a:extLst>
              <a:ext uri="{FF2B5EF4-FFF2-40B4-BE49-F238E27FC236}">
                <a16:creationId xmlns:a16="http://schemas.microsoft.com/office/drawing/2014/main" id="{B06C0C21-DBAD-4BE4-9C0E-0BC69A171BB7}"/>
              </a:ext>
            </a:extLst>
          </p:cNvPr>
          <p:cNvSpPr txBox="1"/>
          <p:nvPr/>
        </p:nvSpPr>
        <p:spPr>
          <a:xfrm>
            <a:off x="3548660" y="1429414"/>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l’été</a:t>
            </a:r>
            <a:endParaRPr lang="en-GB" sz="2400" b="1" dirty="0">
              <a:solidFill>
                <a:srgbClr val="002060"/>
              </a:solidFill>
              <a:latin typeface="Century Gothic" panose="020B0502020202020204" pitchFamily="34" charset="0"/>
            </a:endParaRPr>
          </a:p>
        </p:txBody>
      </p:sp>
      <p:grpSp>
        <p:nvGrpSpPr>
          <p:cNvPr id="27" name="Group 26">
            <a:extLst>
              <a:ext uri="{FF2B5EF4-FFF2-40B4-BE49-F238E27FC236}">
                <a16:creationId xmlns:a16="http://schemas.microsoft.com/office/drawing/2014/main" id="{A64FCE0A-BEB6-47CD-9E7A-5BE9EFFC5571}"/>
              </a:ext>
            </a:extLst>
          </p:cNvPr>
          <p:cNvGrpSpPr/>
          <p:nvPr/>
        </p:nvGrpSpPr>
        <p:grpSpPr>
          <a:xfrm>
            <a:off x="6882131" y="1850643"/>
            <a:ext cx="1621089" cy="1621089"/>
            <a:chOff x="6882131" y="1850643"/>
            <a:chExt cx="1621089" cy="1621089"/>
          </a:xfrm>
        </p:grpSpPr>
        <p:pic>
          <p:nvPicPr>
            <p:cNvPr id="71" name="Picture 70">
              <a:extLst>
                <a:ext uri="{FF2B5EF4-FFF2-40B4-BE49-F238E27FC236}">
                  <a16:creationId xmlns:a16="http://schemas.microsoft.com/office/drawing/2014/main" id="{FC2586B4-F5EC-4A16-83BE-8C30376BF06B}"/>
                </a:ext>
              </a:extLst>
            </p:cNvPr>
            <p:cNvPicPr>
              <a:picLocks noChangeAspect="1"/>
            </p:cNvPicPr>
            <p:nvPr/>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882131" y="1850643"/>
              <a:ext cx="1621089" cy="1621089"/>
            </a:xfrm>
            <a:prstGeom prst="rect">
              <a:avLst/>
            </a:prstGeom>
          </p:spPr>
        </p:pic>
        <p:sp>
          <p:nvSpPr>
            <p:cNvPr id="117" name="TextBox 116">
              <a:extLst>
                <a:ext uri="{FF2B5EF4-FFF2-40B4-BE49-F238E27FC236}">
                  <a16:creationId xmlns:a16="http://schemas.microsoft.com/office/drawing/2014/main" id="{3386629A-BD94-461E-A796-662D8131DC8E}"/>
                </a:ext>
              </a:extLst>
            </p:cNvPr>
            <p:cNvSpPr txBox="1"/>
            <p:nvPr/>
          </p:nvSpPr>
          <p:spPr>
            <a:xfrm rot="20381245">
              <a:off x="7060950" y="2311457"/>
              <a:ext cx="136844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autumn</a:t>
              </a:r>
            </a:p>
          </p:txBody>
        </p:sp>
      </p:grpSp>
      <p:grpSp>
        <p:nvGrpSpPr>
          <p:cNvPr id="28" name="Group 27">
            <a:extLst>
              <a:ext uri="{FF2B5EF4-FFF2-40B4-BE49-F238E27FC236}">
                <a16:creationId xmlns:a16="http://schemas.microsoft.com/office/drawing/2014/main" id="{79ADA2BC-09E2-4386-A2F9-3631DDB09B60}"/>
              </a:ext>
            </a:extLst>
          </p:cNvPr>
          <p:cNvGrpSpPr/>
          <p:nvPr/>
        </p:nvGrpSpPr>
        <p:grpSpPr>
          <a:xfrm>
            <a:off x="9939930" y="1829721"/>
            <a:ext cx="1636594" cy="1636594"/>
            <a:chOff x="9939930" y="1829721"/>
            <a:chExt cx="1636594" cy="1636594"/>
          </a:xfrm>
        </p:grpSpPr>
        <p:pic>
          <p:nvPicPr>
            <p:cNvPr id="72" name="Picture 71">
              <a:extLst>
                <a:ext uri="{FF2B5EF4-FFF2-40B4-BE49-F238E27FC236}">
                  <a16:creationId xmlns:a16="http://schemas.microsoft.com/office/drawing/2014/main" id="{ADADFEEC-AB1A-4AF3-9B18-17005A429161}"/>
                </a:ext>
              </a:extLst>
            </p:cNvPr>
            <p:cNvPicPr>
              <a:picLocks noChangeAspect="1"/>
            </p:cNvPicPr>
            <p:nvPr/>
          </p:nvPicPr>
          <p:blipFill>
            <a:blip r:embed="rId23" cstate="print">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9939930" y="1829721"/>
              <a:ext cx="1636594" cy="1636594"/>
            </a:xfrm>
            <a:prstGeom prst="rect">
              <a:avLst/>
            </a:prstGeom>
          </p:spPr>
        </p:pic>
        <p:sp>
          <p:nvSpPr>
            <p:cNvPr id="118" name="TextBox 117">
              <a:extLst>
                <a:ext uri="{FF2B5EF4-FFF2-40B4-BE49-F238E27FC236}">
                  <a16:creationId xmlns:a16="http://schemas.microsoft.com/office/drawing/2014/main" id="{4D66A909-DB75-47E3-80F2-B8D22A5453B9}"/>
                </a:ext>
              </a:extLst>
            </p:cNvPr>
            <p:cNvSpPr txBox="1"/>
            <p:nvPr/>
          </p:nvSpPr>
          <p:spPr>
            <a:xfrm>
              <a:off x="9939930" y="2388014"/>
              <a:ext cx="16210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winter</a:t>
              </a:r>
            </a:p>
          </p:txBody>
        </p:sp>
      </p:grpSp>
      <p:grpSp>
        <p:nvGrpSpPr>
          <p:cNvPr id="29" name="Group 28">
            <a:extLst>
              <a:ext uri="{FF2B5EF4-FFF2-40B4-BE49-F238E27FC236}">
                <a16:creationId xmlns:a16="http://schemas.microsoft.com/office/drawing/2014/main" id="{F51B401C-69C7-4B93-AB74-49907CE51F75}"/>
              </a:ext>
            </a:extLst>
          </p:cNvPr>
          <p:cNvGrpSpPr/>
          <p:nvPr/>
        </p:nvGrpSpPr>
        <p:grpSpPr>
          <a:xfrm>
            <a:off x="519910" y="4465978"/>
            <a:ext cx="2634561" cy="1708867"/>
            <a:chOff x="519910" y="4465978"/>
            <a:chExt cx="2634561" cy="1708867"/>
          </a:xfrm>
        </p:grpSpPr>
        <p:grpSp>
          <p:nvGrpSpPr>
            <p:cNvPr id="22" name="Group 21">
              <a:extLst>
                <a:ext uri="{FF2B5EF4-FFF2-40B4-BE49-F238E27FC236}">
                  <a16:creationId xmlns:a16="http://schemas.microsoft.com/office/drawing/2014/main" id="{9F8D2DE8-C42F-4F9E-84EC-219395304229}"/>
                </a:ext>
              </a:extLst>
            </p:cNvPr>
            <p:cNvGrpSpPr/>
            <p:nvPr/>
          </p:nvGrpSpPr>
          <p:grpSpPr>
            <a:xfrm>
              <a:off x="519910" y="4465978"/>
              <a:ext cx="2183326" cy="1708867"/>
              <a:chOff x="524107" y="3973618"/>
              <a:chExt cx="2183326" cy="1708867"/>
            </a:xfrm>
          </p:grpSpPr>
          <p:pic>
            <p:nvPicPr>
              <p:cNvPr id="76" name="Picture 75" descr="Icon&#10;&#10;Description automatically generated">
                <a:extLst>
                  <a:ext uri="{FF2B5EF4-FFF2-40B4-BE49-F238E27FC236}">
                    <a16:creationId xmlns:a16="http://schemas.microsoft.com/office/drawing/2014/main" id="{F3D676E5-92F3-4053-96A1-3B78BD8926C3}"/>
                  </a:ext>
                </a:extLst>
              </p:cNvPr>
              <p:cNvPicPr>
                <a:picLocks noChangeAspect="1"/>
              </p:cNvPicPr>
              <p:nvPr/>
            </p:nvPicPr>
            <p:blipFill rotWithShape="1">
              <a:blip r:embed="rId25">
                <a:clrChange>
                  <a:clrFrom>
                    <a:srgbClr val="F7F7F7"/>
                  </a:clrFrom>
                  <a:clrTo>
                    <a:srgbClr val="F7F7F7">
                      <a:alpha val="0"/>
                    </a:srgbClr>
                  </a:clrTo>
                </a:clrChange>
                <a:extLst>
                  <a:ext uri="{28A0092B-C50C-407E-A947-70E740481C1C}">
                    <a14:useLocalDpi xmlns:a14="http://schemas.microsoft.com/office/drawing/2010/main" val="0"/>
                  </a:ext>
                </a:extLst>
              </a:blip>
              <a:srcRect l="20391" t="21155" r="23116" b="22992"/>
              <a:stretch/>
            </p:blipFill>
            <p:spPr>
              <a:xfrm>
                <a:off x="524107" y="3973618"/>
                <a:ext cx="1728439" cy="1708867"/>
              </a:xfrm>
              <a:prstGeom prst="rect">
                <a:avLst/>
              </a:prstGeom>
            </p:spPr>
          </p:pic>
          <p:pic>
            <p:nvPicPr>
              <p:cNvPr id="20" name="Picture 19" descr="Shape, icon, arrow&#10;&#10;Description automatically generated">
                <a:extLst>
                  <a:ext uri="{FF2B5EF4-FFF2-40B4-BE49-F238E27FC236}">
                    <a16:creationId xmlns:a16="http://schemas.microsoft.com/office/drawing/2014/main" id="{DB2865AD-32DE-4B46-A89F-33910356E8A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23858" y="4762795"/>
                <a:ext cx="1483575" cy="741788"/>
              </a:xfrm>
              <a:prstGeom prst="rect">
                <a:avLst/>
              </a:prstGeom>
            </p:spPr>
          </p:pic>
        </p:grpSp>
        <p:sp>
          <p:nvSpPr>
            <p:cNvPr id="119" name="TextBox 118">
              <a:extLst>
                <a:ext uri="{FF2B5EF4-FFF2-40B4-BE49-F238E27FC236}">
                  <a16:creationId xmlns:a16="http://schemas.microsoft.com/office/drawing/2014/main" id="{0B7E8355-0F96-4435-81D3-67CAFB9E848E}"/>
                </a:ext>
              </a:extLst>
            </p:cNvPr>
            <p:cNvSpPr txBox="1"/>
            <p:nvPr/>
          </p:nvSpPr>
          <p:spPr>
            <a:xfrm>
              <a:off x="734656" y="5331562"/>
              <a:ext cx="2419815" cy="461665"/>
            </a:xfrm>
            <a:prstGeom prst="rect">
              <a:avLst/>
            </a:prstGeom>
            <a:noFill/>
          </p:spPr>
          <p:txBody>
            <a:bodyPr wrap="square" rtlCol="0">
              <a:spAutoFit/>
            </a:bodyPr>
            <a:lstStyle/>
            <a:p>
              <a:pPr algn="ctr"/>
              <a:r>
                <a:rPr lang="en-GB" sz="2300" dirty="0">
                  <a:solidFill>
                    <a:srgbClr val="002060"/>
                  </a:solidFill>
                  <a:latin typeface="Century Gothic" panose="020B0502020202020204" pitchFamily="34" charset="0"/>
                </a:rPr>
                <a:t>fine/good</a:t>
              </a:r>
            </a:p>
          </p:txBody>
        </p:sp>
      </p:grpSp>
      <p:grpSp>
        <p:nvGrpSpPr>
          <p:cNvPr id="30" name="Group 29">
            <a:extLst>
              <a:ext uri="{FF2B5EF4-FFF2-40B4-BE49-F238E27FC236}">
                <a16:creationId xmlns:a16="http://schemas.microsoft.com/office/drawing/2014/main" id="{AA96F97F-D5D1-4150-B6B1-C2D2CC7C9AF4}"/>
              </a:ext>
            </a:extLst>
          </p:cNvPr>
          <p:cNvGrpSpPr/>
          <p:nvPr/>
        </p:nvGrpSpPr>
        <p:grpSpPr>
          <a:xfrm>
            <a:off x="4368810" y="4465978"/>
            <a:ext cx="836900" cy="1708867"/>
            <a:chOff x="4368810" y="4465978"/>
            <a:chExt cx="836900" cy="1708867"/>
          </a:xfrm>
        </p:grpSpPr>
        <p:pic>
          <p:nvPicPr>
            <p:cNvPr id="74" name="Picture 73" descr="A picture containing icon&#10;&#10;Description automatically generated">
              <a:extLst>
                <a:ext uri="{FF2B5EF4-FFF2-40B4-BE49-F238E27FC236}">
                  <a16:creationId xmlns:a16="http://schemas.microsoft.com/office/drawing/2014/main" id="{2C9E2BBB-7948-40CD-83A3-9D50D0EC5D7C}"/>
                </a:ext>
              </a:extLst>
            </p:cNvPr>
            <p:cNvPicPr>
              <a:picLocks noChangeAspect="1"/>
            </p:cNvPicPr>
            <p:nvPr/>
          </p:nvPicPr>
          <p:blipFill rotWithShape="1">
            <a:blip r:embed="rId27">
              <a:extLst>
                <a:ext uri="{28A0092B-C50C-407E-A947-70E740481C1C}">
                  <a14:useLocalDpi xmlns:a14="http://schemas.microsoft.com/office/drawing/2010/main" val="0"/>
                </a:ext>
              </a:extLst>
            </a:blip>
            <a:srcRect r="80114"/>
            <a:stretch/>
          </p:blipFill>
          <p:spPr>
            <a:xfrm>
              <a:off x="4515480" y="4465978"/>
              <a:ext cx="585450" cy="1708867"/>
            </a:xfrm>
            <a:prstGeom prst="rect">
              <a:avLst/>
            </a:prstGeom>
          </p:spPr>
        </p:pic>
        <p:sp>
          <p:nvSpPr>
            <p:cNvPr id="120" name="TextBox 119">
              <a:extLst>
                <a:ext uri="{FF2B5EF4-FFF2-40B4-BE49-F238E27FC236}">
                  <a16:creationId xmlns:a16="http://schemas.microsoft.com/office/drawing/2014/main" id="{D31C1980-7870-45EC-88F2-5FD34011FD06}"/>
                </a:ext>
              </a:extLst>
            </p:cNvPr>
            <p:cNvSpPr txBox="1"/>
            <p:nvPr/>
          </p:nvSpPr>
          <p:spPr>
            <a:xfrm rot="20794362">
              <a:off x="4368810" y="5728302"/>
              <a:ext cx="836900" cy="369332"/>
            </a:xfrm>
            <a:prstGeom prst="rect">
              <a:avLst/>
            </a:prstGeom>
            <a:noFill/>
          </p:spPr>
          <p:txBody>
            <a:bodyPr wrap="square" rtlCol="0">
              <a:spAutoFit/>
            </a:bodyPr>
            <a:lstStyle/>
            <a:p>
              <a:pPr algn="ctr"/>
              <a:r>
                <a:rPr lang="en-GB" b="1" dirty="0">
                  <a:solidFill>
                    <a:schemeClr val="bg1"/>
                  </a:solidFill>
                  <a:latin typeface="Century Gothic" panose="020B0502020202020204" pitchFamily="34" charset="0"/>
                </a:rPr>
                <a:t>heat</a:t>
              </a:r>
            </a:p>
          </p:txBody>
        </p:sp>
      </p:grpSp>
      <p:grpSp>
        <p:nvGrpSpPr>
          <p:cNvPr id="32" name="Group 31">
            <a:extLst>
              <a:ext uri="{FF2B5EF4-FFF2-40B4-BE49-F238E27FC236}">
                <a16:creationId xmlns:a16="http://schemas.microsoft.com/office/drawing/2014/main" id="{4F375F45-CD3E-4DE0-B202-0D02DBE1B323}"/>
              </a:ext>
            </a:extLst>
          </p:cNvPr>
          <p:cNvGrpSpPr/>
          <p:nvPr/>
        </p:nvGrpSpPr>
        <p:grpSpPr>
          <a:xfrm>
            <a:off x="10396814" y="4465978"/>
            <a:ext cx="961309" cy="1765074"/>
            <a:chOff x="10396814" y="4465978"/>
            <a:chExt cx="961309" cy="1765074"/>
          </a:xfrm>
        </p:grpSpPr>
        <p:pic>
          <p:nvPicPr>
            <p:cNvPr id="73" name="Picture 72" descr="A picture containing diagram&#10;&#10;Description automatically generated">
              <a:extLst>
                <a:ext uri="{FF2B5EF4-FFF2-40B4-BE49-F238E27FC236}">
                  <a16:creationId xmlns:a16="http://schemas.microsoft.com/office/drawing/2014/main" id="{76DB71EC-ACA7-429F-BE78-44DD5512509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516645" y="4465978"/>
              <a:ext cx="800821" cy="1765074"/>
            </a:xfrm>
            <a:prstGeom prst="rect">
              <a:avLst/>
            </a:prstGeom>
          </p:spPr>
        </p:pic>
        <p:sp>
          <p:nvSpPr>
            <p:cNvPr id="121" name="TextBox 120">
              <a:extLst>
                <a:ext uri="{FF2B5EF4-FFF2-40B4-BE49-F238E27FC236}">
                  <a16:creationId xmlns:a16="http://schemas.microsoft.com/office/drawing/2014/main" id="{812A73F9-E1B1-4B3B-919B-0C458630CC30}"/>
                </a:ext>
              </a:extLst>
            </p:cNvPr>
            <p:cNvSpPr txBox="1"/>
            <p:nvPr/>
          </p:nvSpPr>
          <p:spPr>
            <a:xfrm rot="20900075">
              <a:off x="10396814" y="5651538"/>
              <a:ext cx="961309"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cold</a:t>
              </a:r>
            </a:p>
          </p:txBody>
        </p:sp>
      </p:grpSp>
      <p:grpSp>
        <p:nvGrpSpPr>
          <p:cNvPr id="33" name="Group 32">
            <a:extLst>
              <a:ext uri="{FF2B5EF4-FFF2-40B4-BE49-F238E27FC236}">
                <a16:creationId xmlns:a16="http://schemas.microsoft.com/office/drawing/2014/main" id="{92E767D5-42D1-4C33-A967-1973F9167B92}"/>
              </a:ext>
            </a:extLst>
          </p:cNvPr>
          <p:cNvGrpSpPr/>
          <p:nvPr/>
        </p:nvGrpSpPr>
        <p:grpSpPr>
          <a:xfrm>
            <a:off x="6913174" y="4815956"/>
            <a:ext cx="1590046" cy="1205786"/>
            <a:chOff x="6913174" y="4815956"/>
            <a:chExt cx="1590046" cy="1205786"/>
          </a:xfrm>
        </p:grpSpPr>
        <p:pic>
          <p:nvPicPr>
            <p:cNvPr id="84" name="Picture 83">
              <a:extLst>
                <a:ext uri="{FF2B5EF4-FFF2-40B4-BE49-F238E27FC236}">
                  <a16:creationId xmlns:a16="http://schemas.microsoft.com/office/drawing/2014/main" id="{D5359D52-12E4-4098-AE04-36425684A37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913174" y="4815956"/>
              <a:ext cx="1590046" cy="1205786"/>
            </a:xfrm>
            <a:prstGeom prst="rect">
              <a:avLst/>
            </a:prstGeom>
          </p:spPr>
        </p:pic>
        <p:sp>
          <p:nvSpPr>
            <p:cNvPr id="122" name="TextBox 121">
              <a:extLst>
                <a:ext uri="{FF2B5EF4-FFF2-40B4-BE49-F238E27FC236}">
                  <a16:creationId xmlns:a16="http://schemas.microsoft.com/office/drawing/2014/main" id="{CE1FF898-6ED6-483F-BD8C-9D610B316355}"/>
                </a:ext>
              </a:extLst>
            </p:cNvPr>
            <p:cNvSpPr txBox="1"/>
            <p:nvPr/>
          </p:nvSpPr>
          <p:spPr>
            <a:xfrm rot="20384593">
              <a:off x="7240275" y="4915962"/>
              <a:ext cx="986671"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bad</a:t>
              </a:r>
            </a:p>
          </p:txBody>
        </p:sp>
      </p:gr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5.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5.1.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5.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5.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5.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5.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0" name="5.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7" grpId="0"/>
      <p:bldP spid="108" grpId="0"/>
      <p:bldP spid="109" grpId="0"/>
      <p:bldP spid="110" grpId="0"/>
      <p:bldP spid="111" grpId="0"/>
      <p:bldP spid="113" grpId="0"/>
      <p:bldP spid="1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3" name="TextBox 22">
            <a:extLst>
              <a:ext uri="{FF2B5EF4-FFF2-40B4-BE49-F238E27FC236}">
                <a16:creationId xmlns:a16="http://schemas.microsoft.com/office/drawing/2014/main" id="{6FAC89F9-10A7-4D75-BA8A-B4D456808FE9}"/>
              </a:ext>
            </a:extLst>
          </p:cNvPr>
          <p:cNvSpPr txBox="1"/>
          <p:nvPr/>
        </p:nvSpPr>
        <p:spPr>
          <a:xfrm>
            <a:off x="1070884" y="3082821"/>
            <a:ext cx="241981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printemps</a:t>
            </a:r>
            <a:endParaRPr lang="en-GB" sz="2400" b="1" dirty="0">
              <a:solidFill>
                <a:srgbClr val="002060"/>
              </a:solidFill>
              <a:latin typeface="Century Gothic" panose="020B0502020202020204" pitchFamily="34" charset="0"/>
            </a:endParaRPr>
          </a:p>
        </p:txBody>
      </p:sp>
      <p:sp>
        <p:nvSpPr>
          <p:cNvPr id="107" name="TextBox 106">
            <a:extLst>
              <a:ext uri="{FF2B5EF4-FFF2-40B4-BE49-F238E27FC236}">
                <a16:creationId xmlns:a16="http://schemas.microsoft.com/office/drawing/2014/main" id="{D291E2FD-A459-47CE-A4A3-ACFA4F87A88C}"/>
              </a:ext>
            </a:extLst>
          </p:cNvPr>
          <p:cNvSpPr txBox="1"/>
          <p:nvPr/>
        </p:nvSpPr>
        <p:spPr>
          <a:xfrm>
            <a:off x="4664153" y="4832039"/>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l’automne</a:t>
            </a:r>
            <a:endParaRPr lang="en-GB" sz="2400" b="1" dirty="0">
              <a:solidFill>
                <a:srgbClr val="002060"/>
              </a:solidFill>
              <a:latin typeface="Century Gothic" panose="020B0502020202020204" pitchFamily="34" charset="0"/>
            </a:endParaRPr>
          </a:p>
        </p:txBody>
      </p:sp>
      <p:sp>
        <p:nvSpPr>
          <p:cNvPr id="108" name="TextBox 107">
            <a:extLst>
              <a:ext uri="{FF2B5EF4-FFF2-40B4-BE49-F238E27FC236}">
                <a16:creationId xmlns:a16="http://schemas.microsoft.com/office/drawing/2014/main" id="{6927C624-6F7E-4ABB-9A33-685C2BF32376}"/>
              </a:ext>
            </a:extLst>
          </p:cNvPr>
          <p:cNvSpPr txBox="1"/>
          <p:nvPr/>
        </p:nvSpPr>
        <p:spPr>
          <a:xfrm>
            <a:off x="921426" y="1499746"/>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l’hiver</a:t>
            </a:r>
            <a:endParaRPr lang="en-GB" sz="2400" b="1" dirty="0">
              <a:solidFill>
                <a:srgbClr val="002060"/>
              </a:solidFill>
              <a:latin typeface="Century Gothic" panose="020B0502020202020204" pitchFamily="34" charset="0"/>
            </a:endParaRPr>
          </a:p>
        </p:txBody>
      </p:sp>
      <p:sp>
        <p:nvSpPr>
          <p:cNvPr id="109" name="TextBox 108">
            <a:extLst>
              <a:ext uri="{FF2B5EF4-FFF2-40B4-BE49-F238E27FC236}">
                <a16:creationId xmlns:a16="http://schemas.microsoft.com/office/drawing/2014/main" id="{61E726BD-EC09-484A-9583-4A31DAD4A9ED}"/>
              </a:ext>
            </a:extLst>
          </p:cNvPr>
          <p:cNvSpPr txBox="1"/>
          <p:nvPr/>
        </p:nvSpPr>
        <p:spPr>
          <a:xfrm>
            <a:off x="4595202" y="1501966"/>
            <a:ext cx="241981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beau</a:t>
            </a:r>
          </a:p>
        </p:txBody>
      </p:sp>
      <p:sp>
        <p:nvSpPr>
          <p:cNvPr id="110" name="TextBox 109">
            <a:extLst>
              <a:ext uri="{FF2B5EF4-FFF2-40B4-BE49-F238E27FC236}">
                <a16:creationId xmlns:a16="http://schemas.microsoft.com/office/drawing/2014/main" id="{5AC3C27C-E3A8-4FAB-B192-03205E7555E7}"/>
              </a:ext>
            </a:extLst>
          </p:cNvPr>
          <p:cNvSpPr txBox="1"/>
          <p:nvPr/>
        </p:nvSpPr>
        <p:spPr>
          <a:xfrm>
            <a:off x="1001321" y="4832040"/>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p:txBody>
      </p:sp>
      <p:sp>
        <p:nvSpPr>
          <p:cNvPr id="111" name="TextBox 110">
            <a:extLst>
              <a:ext uri="{FF2B5EF4-FFF2-40B4-BE49-F238E27FC236}">
                <a16:creationId xmlns:a16="http://schemas.microsoft.com/office/drawing/2014/main" id="{4539EABC-E77C-4713-B669-D024D29E12AD}"/>
              </a:ext>
            </a:extLst>
          </p:cNvPr>
          <p:cNvSpPr txBox="1"/>
          <p:nvPr/>
        </p:nvSpPr>
        <p:spPr>
          <a:xfrm>
            <a:off x="8326986" y="1501966"/>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mauvais</a:t>
            </a:r>
            <a:endParaRPr lang="en-GB" sz="2400" b="1" dirty="0">
              <a:solidFill>
                <a:srgbClr val="002060"/>
              </a:solidFill>
              <a:latin typeface="Century Gothic" panose="020B0502020202020204" pitchFamily="34" charset="0"/>
            </a:endParaRPr>
          </a:p>
        </p:txBody>
      </p:sp>
      <p:sp>
        <p:nvSpPr>
          <p:cNvPr id="113" name="TextBox 112">
            <a:extLst>
              <a:ext uri="{FF2B5EF4-FFF2-40B4-BE49-F238E27FC236}">
                <a16:creationId xmlns:a16="http://schemas.microsoft.com/office/drawing/2014/main" id="{1FD8C5FA-1593-4BCD-9684-2CAD62271FC8}"/>
              </a:ext>
            </a:extLst>
          </p:cNvPr>
          <p:cNvSpPr txBox="1"/>
          <p:nvPr/>
        </p:nvSpPr>
        <p:spPr>
          <a:xfrm>
            <a:off x="8326986" y="3081761"/>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froid</a:t>
            </a:r>
            <a:endParaRPr lang="en-GB" sz="2400" b="1" dirty="0">
              <a:solidFill>
                <a:srgbClr val="002060"/>
              </a:solidFill>
              <a:latin typeface="Century Gothic" panose="020B0502020202020204" pitchFamily="34" charset="0"/>
            </a:endParaRPr>
          </a:p>
        </p:txBody>
      </p:sp>
      <p:sp>
        <p:nvSpPr>
          <p:cNvPr id="106" name="TextBox 105">
            <a:extLst>
              <a:ext uri="{FF2B5EF4-FFF2-40B4-BE49-F238E27FC236}">
                <a16:creationId xmlns:a16="http://schemas.microsoft.com/office/drawing/2014/main" id="{B06C0C21-DBAD-4BE4-9C0E-0BC69A171BB7}"/>
              </a:ext>
            </a:extLst>
          </p:cNvPr>
          <p:cNvSpPr txBox="1"/>
          <p:nvPr/>
        </p:nvSpPr>
        <p:spPr>
          <a:xfrm>
            <a:off x="8326986" y="4856064"/>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l’été</a:t>
            </a:r>
            <a:endParaRPr lang="en-GB" sz="2400" b="1" dirty="0">
              <a:solidFill>
                <a:srgbClr val="002060"/>
              </a:solidFill>
              <a:latin typeface="Century Gothic" panose="020B0502020202020204" pitchFamily="34" charset="0"/>
            </a:endParaRPr>
          </a:p>
        </p:txBody>
      </p:sp>
      <p:pic>
        <p:nvPicPr>
          <p:cNvPr id="6" name="Picture 5" descr="A picture containing text, sign&#10;&#10;Description automatically generated">
            <a:extLst>
              <a:ext uri="{FF2B5EF4-FFF2-40B4-BE49-F238E27FC236}">
                <a16:creationId xmlns:a16="http://schemas.microsoft.com/office/drawing/2014/main" id="{CEA796A6-1C3E-4EDE-82F7-53A6BA4F29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53622" y="5360854"/>
            <a:ext cx="1040873" cy="991711"/>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E142DCD8-63D8-40D4-9E6E-98A3F2D60C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24162" y="1914103"/>
            <a:ext cx="1371067" cy="1122651"/>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EC373681-38D1-4A29-B307-A865FC82312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74345" y="3481177"/>
            <a:ext cx="720107" cy="1243645"/>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F83D80A6-489B-4903-90BD-48133F25631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79804" y="2710524"/>
            <a:ext cx="2632389" cy="1706897"/>
          </a:xfrm>
          <a:prstGeom prst="rect">
            <a:avLst/>
          </a:prstGeom>
        </p:spPr>
      </p:pic>
      <p:pic>
        <p:nvPicPr>
          <p:cNvPr id="21" name="Picture 20" descr="Icon&#10;&#10;Description automatically generated">
            <a:extLst>
              <a:ext uri="{FF2B5EF4-FFF2-40B4-BE49-F238E27FC236}">
                <a16:creationId xmlns:a16="http://schemas.microsoft.com/office/drawing/2014/main" id="{6B301BBD-6FFE-4DC8-A219-80DC4B38BBE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76061" y="3630650"/>
            <a:ext cx="1319378" cy="896880"/>
          </a:xfrm>
          <a:prstGeom prst="rect">
            <a:avLst/>
          </a:prstGeom>
        </p:spPr>
      </p:pic>
      <p:pic>
        <p:nvPicPr>
          <p:cNvPr id="34" name="Picture 33" descr="A picture containing text, sign, close, subway&#10;&#10;Description automatically generated">
            <a:extLst>
              <a:ext uri="{FF2B5EF4-FFF2-40B4-BE49-F238E27FC236}">
                <a16:creationId xmlns:a16="http://schemas.microsoft.com/office/drawing/2014/main" id="{9BFB21BA-0FEA-44D8-98EC-891F16C2BE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81135" y="2633031"/>
            <a:ext cx="1992303" cy="2086515"/>
          </a:xfrm>
          <a:prstGeom prst="rect">
            <a:avLst/>
          </a:prstGeom>
        </p:spPr>
      </p:pic>
      <p:pic>
        <p:nvPicPr>
          <p:cNvPr id="38" name="Picture 37" descr="A picture containing text, sky, sign&#10;&#10;Description automatically generated">
            <a:extLst>
              <a:ext uri="{FF2B5EF4-FFF2-40B4-BE49-F238E27FC236}">
                <a16:creationId xmlns:a16="http://schemas.microsoft.com/office/drawing/2014/main" id="{DF918301-7FFF-4F69-9970-E4C2479F477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99020" y="2892291"/>
            <a:ext cx="1637623" cy="1637623"/>
          </a:xfrm>
          <a:prstGeom prst="rect">
            <a:avLst/>
          </a:prstGeom>
        </p:spPr>
      </p:pic>
      <p:pic>
        <p:nvPicPr>
          <p:cNvPr id="63" name="Picture 62" descr="A picture containing text, sky, sign&#10;&#10;Description automatically generated">
            <a:extLst>
              <a:ext uri="{FF2B5EF4-FFF2-40B4-BE49-F238E27FC236}">
                <a16:creationId xmlns:a16="http://schemas.microsoft.com/office/drawing/2014/main" id="{0E0B1B12-829A-4981-9403-F64473CEF60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66028" y="2010124"/>
            <a:ext cx="930610" cy="930610"/>
          </a:xfrm>
          <a:prstGeom prst="rect">
            <a:avLst/>
          </a:prstGeom>
        </p:spPr>
      </p:pic>
      <p:pic>
        <p:nvPicPr>
          <p:cNvPr id="65" name="Picture 64" descr="A picture containing icon&#10;&#10;Description automatically generated">
            <a:extLst>
              <a:ext uri="{FF2B5EF4-FFF2-40B4-BE49-F238E27FC236}">
                <a16:creationId xmlns:a16="http://schemas.microsoft.com/office/drawing/2014/main" id="{9EC3F7E8-D364-48F1-8C05-EBB996C57B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68415" y="1767252"/>
            <a:ext cx="1619448" cy="1050085"/>
          </a:xfrm>
          <a:prstGeom prst="rect">
            <a:avLst/>
          </a:prstGeom>
        </p:spPr>
      </p:pic>
      <p:pic>
        <p:nvPicPr>
          <p:cNvPr id="67" name="Picture 66" descr="A picture containing text, sign, close, subway&#10;&#10;Description automatically generated">
            <a:extLst>
              <a:ext uri="{FF2B5EF4-FFF2-40B4-BE49-F238E27FC236}">
                <a16:creationId xmlns:a16="http://schemas.microsoft.com/office/drawing/2014/main" id="{C3003EA8-14A6-447D-BEA1-504323577D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49057" y="5221180"/>
            <a:ext cx="1213668" cy="1271060"/>
          </a:xfrm>
          <a:prstGeom prst="rect">
            <a:avLst/>
          </a:prstGeom>
        </p:spPr>
      </p:pic>
      <p:pic>
        <p:nvPicPr>
          <p:cNvPr id="68" name="Picture 67" descr="A picture containing logo&#10;&#10;Description automatically generated">
            <a:extLst>
              <a:ext uri="{FF2B5EF4-FFF2-40B4-BE49-F238E27FC236}">
                <a16:creationId xmlns:a16="http://schemas.microsoft.com/office/drawing/2014/main" id="{D969E750-7748-4C35-A518-38CE819AC1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87512" y="3225190"/>
            <a:ext cx="1590517" cy="1302340"/>
          </a:xfrm>
          <a:prstGeom prst="rect">
            <a:avLst/>
          </a:prstGeom>
        </p:spPr>
      </p:pic>
      <p:pic>
        <p:nvPicPr>
          <p:cNvPr id="75" name="Picture 74" descr="A picture containing text, sign&#10;&#10;Description automatically generated">
            <a:extLst>
              <a:ext uri="{FF2B5EF4-FFF2-40B4-BE49-F238E27FC236}">
                <a16:creationId xmlns:a16="http://schemas.microsoft.com/office/drawing/2014/main" id="{74723FCE-90C1-49CF-9C67-F7CA5C1548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29538" y="2999104"/>
            <a:ext cx="1701355" cy="1620998"/>
          </a:xfrm>
          <a:prstGeom prst="rect">
            <a:avLst/>
          </a:prstGeom>
        </p:spPr>
      </p:pic>
      <p:pic>
        <p:nvPicPr>
          <p:cNvPr id="78" name="Picture 77" descr="Icon&#10;&#10;Description automatically generated">
            <a:extLst>
              <a:ext uri="{FF2B5EF4-FFF2-40B4-BE49-F238E27FC236}">
                <a16:creationId xmlns:a16="http://schemas.microsoft.com/office/drawing/2014/main" id="{F098F225-6E3A-4C36-B836-4270ECC498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45072" y="2979398"/>
            <a:ext cx="2466133" cy="1676416"/>
          </a:xfrm>
          <a:prstGeom prst="rect">
            <a:avLst/>
          </a:prstGeom>
        </p:spPr>
      </p:pic>
      <p:pic>
        <p:nvPicPr>
          <p:cNvPr id="79" name="Picture 78" descr="A picture containing graphical user interface&#10;&#10;Description automatically generated">
            <a:extLst>
              <a:ext uri="{FF2B5EF4-FFF2-40B4-BE49-F238E27FC236}">
                <a16:creationId xmlns:a16="http://schemas.microsoft.com/office/drawing/2014/main" id="{95E02A0D-5DE2-4DD3-9AC1-47548124219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8417" y="2869180"/>
            <a:ext cx="1025246" cy="1770628"/>
          </a:xfrm>
          <a:prstGeom prst="rect">
            <a:avLst/>
          </a:prstGeom>
        </p:spPr>
      </p:pic>
      <p:sp>
        <p:nvSpPr>
          <p:cNvPr id="35" name="Speech Bubble: Rectangle with Corners Rounded 34">
            <a:extLst>
              <a:ext uri="{FF2B5EF4-FFF2-40B4-BE49-F238E27FC236}">
                <a16:creationId xmlns:a16="http://schemas.microsoft.com/office/drawing/2014/main" id="{101CE0CF-602F-4CB2-8BB9-8FA23998A097}"/>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9" name="Graphic 38" descr="Teacher">
            <a:extLst>
              <a:ext uri="{FF2B5EF4-FFF2-40B4-BE49-F238E27FC236}">
                <a16:creationId xmlns:a16="http://schemas.microsoft.com/office/drawing/2014/main" id="{A44E84B3-CE26-479B-B105-BE6CA0E8773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600" y="515014"/>
            <a:ext cx="914400" cy="914400"/>
          </a:xfrm>
          <a:prstGeom prst="rect">
            <a:avLst/>
          </a:prstGeom>
        </p:spPr>
      </p:pic>
      <p:sp>
        <p:nvSpPr>
          <p:cNvPr id="40" name="Google Shape;108;p3">
            <a:hlinkClick r:id="" action="ppaction://noaction">
              <a:snd r:embed="rId22" name="v_i.wav"/>
            </a:hlinkClick>
            <a:extLst>
              <a:ext uri="{FF2B5EF4-FFF2-40B4-BE49-F238E27FC236}">
                <a16:creationId xmlns:a16="http://schemas.microsoft.com/office/drawing/2014/main" id="{8FB3A78D-784E-43E8-923B-7F307B49D2C9}"/>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5" name="Picture 4" descr="A picture containing diagram&#10;&#10;Description automatically generated">
            <a:extLst>
              <a:ext uri="{FF2B5EF4-FFF2-40B4-BE49-F238E27FC236}">
                <a16:creationId xmlns:a16="http://schemas.microsoft.com/office/drawing/2014/main" id="{6115A33D-3740-4D90-A543-B460C694830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85561" y="2915667"/>
            <a:ext cx="903325" cy="1803879"/>
          </a:xfrm>
          <a:prstGeom prst="rect">
            <a:avLst/>
          </a:prstGeom>
        </p:spPr>
      </p:pic>
      <p:pic>
        <p:nvPicPr>
          <p:cNvPr id="41" name="Picture 40" descr="A picture containing diagram&#10;&#10;Description automatically generated">
            <a:extLst>
              <a:ext uri="{FF2B5EF4-FFF2-40B4-BE49-F238E27FC236}">
                <a16:creationId xmlns:a16="http://schemas.microsoft.com/office/drawing/2014/main" id="{42BD9A17-C07E-45E2-A04F-C323CA0B08D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43950" y="5493667"/>
            <a:ext cx="570649" cy="1139547"/>
          </a:xfrm>
          <a:prstGeom prst="rect">
            <a:avLst/>
          </a:prstGeom>
        </p:spPr>
      </p:pic>
    </p:spTree>
    <p:extLst>
      <p:ext uri="{BB962C8B-B14F-4D97-AF65-F5344CB8AC3E}">
        <p14:creationId xmlns:p14="http://schemas.microsoft.com/office/powerpoint/2010/main" val="1122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8"/>
                                        </p:tgtEl>
                                      </p:cBhvr>
                                    </p:animEffect>
                                    <p:set>
                                      <p:cBhvr>
                                        <p:cTn id="14" dur="1" fill="hold">
                                          <p:stCondLst>
                                            <p:cond delay="499"/>
                                          </p:stCondLst>
                                        </p:cTn>
                                        <p:tgtEl>
                                          <p:spTgt spid="38"/>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subTnLst>
                                    <p:audio>
                                      <p:cMediaNode>
                                        <p:cTn display="0" masterRel="sameClick">
                                          <p:stCondLst>
                                            <p:cond evt="begin" delay="0">
                                              <p:tn val="15"/>
                                            </p:cond>
                                          </p:stCondLst>
                                          <p:endCondLst>
                                            <p:cond evt="onStopAudio" delay="0">
                                              <p:tgtEl>
                                                <p:sldTgt/>
                                              </p:tgtEl>
                                            </p:cond>
                                          </p:endCondLst>
                                        </p:cTn>
                                        <p:tgtEl>
                                          <p:sndTgt r:embed="rId3" name="5.4.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4" name="5.5.wav"/>
                                        </p:tgtEl>
                                      </p:cMediaNode>
                                    </p:audio>
                                  </p:sub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5.8.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34"/>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fade">
                                      <p:cBhvr>
                                        <p:cTn id="58" dur="500"/>
                                        <p:tgtEl>
                                          <p:spTgt spid="67"/>
                                        </p:tgtEl>
                                      </p:cBhvr>
                                    </p:animEffect>
                                  </p:childTnLst>
                                  <p:subTnLst>
                                    <p:audio>
                                      <p:cMediaNode>
                                        <p:cTn display="0" masterRel="sameClick">
                                          <p:stCondLst>
                                            <p:cond evt="begin" delay="0">
                                              <p:tn val="56"/>
                                            </p:cond>
                                          </p:stCondLst>
                                          <p:endCondLst>
                                            <p:cond evt="onStopAudio" delay="0">
                                              <p:tgtEl>
                                                <p:sldTgt/>
                                              </p:tgtEl>
                                            </p:cond>
                                          </p:endCondLst>
                                        </p:cTn>
                                        <p:tgtEl>
                                          <p:sndTgt r:embed="rId6" name="5.2.wav"/>
                                        </p:tgtEl>
                                      </p:cMediaNode>
                                    </p:audio>
                                  </p:sub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p:cTn id="63" dur="500" fill="hold"/>
                                        <p:tgtEl>
                                          <p:spTgt spid="68"/>
                                        </p:tgtEl>
                                        <p:attrNameLst>
                                          <p:attrName>ppt_w</p:attrName>
                                        </p:attrNameLst>
                                      </p:cBhvr>
                                      <p:tavLst>
                                        <p:tav tm="0">
                                          <p:val>
                                            <p:fltVal val="0"/>
                                          </p:val>
                                        </p:tav>
                                        <p:tav tm="100000">
                                          <p:val>
                                            <p:strVal val="#ppt_w"/>
                                          </p:val>
                                        </p:tav>
                                      </p:tavLst>
                                    </p:anim>
                                    <p:anim calcmode="lin" valueType="num">
                                      <p:cBhvr>
                                        <p:cTn id="64" dur="500" fill="hold"/>
                                        <p:tgtEl>
                                          <p:spTgt spid="68"/>
                                        </p:tgtEl>
                                        <p:attrNameLst>
                                          <p:attrName>ppt_h</p:attrName>
                                        </p:attrNameLst>
                                      </p:cBhvr>
                                      <p:tavLst>
                                        <p:tav tm="0">
                                          <p:val>
                                            <p:fltVal val="0"/>
                                          </p:val>
                                        </p:tav>
                                        <p:tav tm="100000">
                                          <p:val>
                                            <p:strVal val="#ppt_h"/>
                                          </p:val>
                                        </p:tav>
                                      </p:tavLst>
                                    </p:anim>
                                    <p:animEffect transition="in" filter="fade">
                                      <p:cBhvr>
                                        <p:cTn id="65" dur="500"/>
                                        <p:tgtEl>
                                          <p:spTgt spid="6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68"/>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subTnLst>
                                    <p:audio>
                                      <p:cMediaNode>
                                        <p:cTn display="0" masterRel="sameClick">
                                          <p:stCondLst>
                                            <p:cond evt="begin" delay="0">
                                              <p:tn val="70"/>
                                            </p:cond>
                                          </p:stCondLst>
                                          <p:endCondLst>
                                            <p:cond evt="onStopAudio" delay="0">
                                              <p:tgtEl>
                                                <p:sldTgt/>
                                              </p:tgtEl>
                                            </p:cond>
                                          </p:endCondLst>
                                        </p:cTn>
                                        <p:tgtEl>
                                          <p:sndTgt r:embed="rId7" name="5.6.wav"/>
                                        </p:tgtEl>
                                      </p:cMediaNode>
                                    </p:audio>
                                  </p:sub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500" fill="hold"/>
                                        <p:tgtEl>
                                          <p:spTgt spid="75"/>
                                        </p:tgtEl>
                                        <p:attrNameLst>
                                          <p:attrName>ppt_w</p:attrName>
                                        </p:attrNameLst>
                                      </p:cBhvr>
                                      <p:tavLst>
                                        <p:tav tm="0">
                                          <p:val>
                                            <p:fltVal val="0"/>
                                          </p:val>
                                        </p:tav>
                                        <p:tav tm="100000">
                                          <p:val>
                                            <p:strVal val="#ppt_w"/>
                                          </p:val>
                                        </p:tav>
                                      </p:tavLst>
                                    </p:anim>
                                    <p:anim calcmode="lin" valueType="num">
                                      <p:cBhvr>
                                        <p:cTn id="78" dur="500" fill="hold"/>
                                        <p:tgtEl>
                                          <p:spTgt spid="75"/>
                                        </p:tgtEl>
                                        <p:attrNameLst>
                                          <p:attrName>ppt_h</p:attrName>
                                        </p:attrNameLst>
                                      </p:cBhvr>
                                      <p:tavLst>
                                        <p:tav tm="0">
                                          <p:val>
                                            <p:fltVal val="0"/>
                                          </p:val>
                                        </p:tav>
                                        <p:tav tm="100000">
                                          <p:val>
                                            <p:strVal val="#ppt_h"/>
                                          </p:val>
                                        </p:tav>
                                      </p:tavLst>
                                    </p:anim>
                                    <p:animEffect transition="in" filter="fade">
                                      <p:cBhvr>
                                        <p:cTn id="79" dur="500"/>
                                        <p:tgtEl>
                                          <p:spTgt spid="75"/>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75"/>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500"/>
                                        <p:tgtEl>
                                          <p:spTgt spid="6"/>
                                        </p:tgtEl>
                                      </p:cBhvr>
                                    </p:animEffect>
                                  </p:childTnLst>
                                  <p:subTnLst>
                                    <p:audio>
                                      <p:cMediaNode>
                                        <p:cTn display="0" masterRel="sameClick">
                                          <p:stCondLst>
                                            <p:cond evt="begin" delay="0">
                                              <p:tn val="84"/>
                                            </p:cond>
                                          </p:stCondLst>
                                          <p:endCondLst>
                                            <p:cond evt="onStopAudio" delay="0">
                                              <p:tgtEl>
                                                <p:sldTgt/>
                                              </p:tgtEl>
                                            </p:cond>
                                          </p:endCondLst>
                                        </p:cTn>
                                        <p:tgtEl>
                                          <p:sndTgt r:embed="rId8" name="5.1.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78"/>
                                        </p:tgtEl>
                                        <p:attrNameLst>
                                          <p:attrName>style.visibility</p:attrName>
                                        </p:attrNameLst>
                                      </p:cBhvr>
                                      <p:to>
                                        <p:strVal val="visible"/>
                                      </p:to>
                                    </p:set>
                                    <p:anim calcmode="lin" valueType="num">
                                      <p:cBhvr>
                                        <p:cTn id="91" dur="500" fill="hold"/>
                                        <p:tgtEl>
                                          <p:spTgt spid="78"/>
                                        </p:tgtEl>
                                        <p:attrNameLst>
                                          <p:attrName>ppt_w</p:attrName>
                                        </p:attrNameLst>
                                      </p:cBhvr>
                                      <p:tavLst>
                                        <p:tav tm="0">
                                          <p:val>
                                            <p:fltVal val="0"/>
                                          </p:val>
                                        </p:tav>
                                        <p:tav tm="100000">
                                          <p:val>
                                            <p:strVal val="#ppt_w"/>
                                          </p:val>
                                        </p:tav>
                                      </p:tavLst>
                                    </p:anim>
                                    <p:anim calcmode="lin" valueType="num">
                                      <p:cBhvr>
                                        <p:cTn id="92" dur="500" fill="hold"/>
                                        <p:tgtEl>
                                          <p:spTgt spid="78"/>
                                        </p:tgtEl>
                                        <p:attrNameLst>
                                          <p:attrName>ppt_h</p:attrName>
                                        </p:attrNameLst>
                                      </p:cBhvr>
                                      <p:tavLst>
                                        <p:tav tm="0">
                                          <p:val>
                                            <p:fltVal val="0"/>
                                          </p:val>
                                        </p:tav>
                                        <p:tav tm="100000">
                                          <p:val>
                                            <p:strVal val="#ppt_h"/>
                                          </p:val>
                                        </p:tav>
                                      </p:tavLst>
                                    </p:anim>
                                    <p:animEffect transition="in" filter="fade">
                                      <p:cBhvr>
                                        <p:cTn id="93" dur="500"/>
                                        <p:tgtEl>
                                          <p:spTgt spid="78"/>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78"/>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500"/>
                                        <p:tgtEl>
                                          <p:spTgt spid="21"/>
                                        </p:tgtEl>
                                      </p:cBhvr>
                                    </p:animEffect>
                                  </p:childTnLst>
                                  <p:subTnLst>
                                    <p:audio>
                                      <p:cMediaNode>
                                        <p:cTn display="0" masterRel="sameClick">
                                          <p:stCondLst>
                                            <p:cond evt="begin" delay="0">
                                              <p:tn val="98"/>
                                            </p:cond>
                                          </p:stCondLst>
                                          <p:endCondLst>
                                            <p:cond evt="onStopAudio" delay="0">
                                              <p:tgtEl>
                                                <p:sldTgt/>
                                              </p:tgtEl>
                                            </p:cond>
                                          </p:endCondLst>
                                        </p:cTn>
                                        <p:tgtEl>
                                          <p:sndTgt r:embed="rId9" name="5.3.wav"/>
                                        </p:tgtEl>
                                      </p:cMediaNode>
                                    </p:audio>
                                  </p:sub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 calcmode="lin" valueType="num">
                                      <p:cBhvr>
                                        <p:cTn id="105" dur="500" fill="hold"/>
                                        <p:tgtEl>
                                          <p:spTgt spid="79"/>
                                        </p:tgtEl>
                                        <p:attrNameLst>
                                          <p:attrName>ppt_w</p:attrName>
                                        </p:attrNameLst>
                                      </p:cBhvr>
                                      <p:tavLst>
                                        <p:tav tm="0">
                                          <p:val>
                                            <p:fltVal val="0"/>
                                          </p:val>
                                        </p:tav>
                                        <p:tav tm="100000">
                                          <p:val>
                                            <p:strVal val="#ppt_w"/>
                                          </p:val>
                                        </p:tav>
                                      </p:tavLst>
                                    </p:anim>
                                    <p:anim calcmode="lin" valueType="num">
                                      <p:cBhvr>
                                        <p:cTn id="106" dur="500" fill="hold"/>
                                        <p:tgtEl>
                                          <p:spTgt spid="79"/>
                                        </p:tgtEl>
                                        <p:attrNameLst>
                                          <p:attrName>ppt_h</p:attrName>
                                        </p:attrNameLst>
                                      </p:cBhvr>
                                      <p:tavLst>
                                        <p:tav tm="0">
                                          <p:val>
                                            <p:fltVal val="0"/>
                                          </p:val>
                                        </p:tav>
                                        <p:tav tm="100000">
                                          <p:val>
                                            <p:strVal val="#ppt_h"/>
                                          </p:val>
                                        </p:tav>
                                      </p:tavLst>
                                    </p:anim>
                                    <p:animEffect transition="in" filter="fade">
                                      <p:cBhvr>
                                        <p:cTn id="107" dur="500"/>
                                        <p:tgtEl>
                                          <p:spTgt spid="79"/>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79"/>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500"/>
                                        <p:tgtEl>
                                          <p:spTgt spid="14"/>
                                        </p:tgtEl>
                                      </p:cBhvr>
                                    </p:animEffect>
                                  </p:childTnLst>
                                  <p:subTnLst>
                                    <p:audio>
                                      <p:cMediaNode>
                                        <p:cTn display="0" masterRel="sameClick">
                                          <p:stCondLst>
                                            <p:cond evt="begin" delay="0">
                                              <p:tn val="112"/>
                                            </p:cond>
                                          </p:stCondLst>
                                          <p:endCondLst>
                                            <p:cond evt="onStopAudio" delay="0">
                                              <p:tgtEl>
                                                <p:sldTgt/>
                                              </p:tgtEl>
                                            </p:cond>
                                          </p:endCondLst>
                                        </p:cTn>
                                        <p:tgtEl>
                                          <p:sndTgt r:embed="rId10" name="5.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329374" y="1762801"/>
            <a:ext cx="3145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hlinkClick r:id="" action="ppaction://noaction">
                  <a:snd r:embed="rId8" name="g.1.wav"/>
                </a:hlinkClick>
              </a:rPr>
              <a:t>faire </a:t>
            </a:r>
            <a:r>
              <a:rPr lang="en-GB" sz="3600" dirty="0">
                <a:solidFill>
                  <a:srgbClr val="1E4E79"/>
                </a:solidFill>
                <a:latin typeface="Century Gothic"/>
                <a:ea typeface="Century Gothic"/>
                <a:cs typeface="Century Gothic"/>
                <a:sym typeface="Century Gothic"/>
                <a:hlinkClick r:id="" action="ppaction://noaction">
                  <a:snd r:embed="rId8" name="g.1.wav"/>
                </a:hlinkClick>
              </a:rPr>
              <a:t>(for weather)</a:t>
            </a:r>
            <a:endParaRPr lang="en-GB" sz="3600" i="0" u="none" strike="noStrike" cap="none" dirty="0">
              <a:solidFill>
                <a:srgbClr val="1E4E79"/>
              </a:solidFill>
              <a:latin typeface="Century Gothic"/>
              <a:ea typeface="Century Gothic"/>
              <a:cs typeface="Century Gothic"/>
              <a:sym typeface="Century Gothic"/>
              <a:hlinkClick r:id="" action="ppaction://noaction">
                <a:snd r:embed="rId8" name="g.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76974" y="97823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know to 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il fait</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‘he does/is doing’:</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01715" y="1780331"/>
            <a:ext cx="29730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fait la cuisine.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0">
            <a:alphaModFix/>
          </a:blip>
          <a:srcRect/>
          <a:stretch/>
        </p:blipFill>
        <p:spPr>
          <a:xfrm>
            <a:off x="5383935" y="1752510"/>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5252" y="176488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does/is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doing the cooking.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Google Shape;169;p8">
            <a:extLst>
              <a:ext uri="{FF2B5EF4-FFF2-40B4-BE49-F238E27FC236}">
                <a16:creationId xmlns:a16="http://schemas.microsoft.com/office/drawing/2014/main" id="{314B7FE4-9AF2-4CF1-9C47-18006FA2E0D6}"/>
              </a:ext>
            </a:extLst>
          </p:cNvPr>
          <p:cNvSpPr txBox="1"/>
          <p:nvPr/>
        </p:nvSpPr>
        <p:spPr>
          <a:xfrm>
            <a:off x="204236" y="2564898"/>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Also 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il fait</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‘it is’ with weather:</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5" name="Rectangle: Rounded Corners 24">
            <a:extLst>
              <a:ext uri="{FF2B5EF4-FFF2-40B4-BE49-F238E27FC236}">
                <a16:creationId xmlns:a16="http://schemas.microsoft.com/office/drawing/2014/main" id="{1A64050D-70F4-443B-A72C-7D95C16F9434}"/>
              </a:ext>
            </a:extLst>
          </p:cNvPr>
          <p:cNvSpPr/>
          <p:nvPr/>
        </p:nvSpPr>
        <p:spPr>
          <a:xfrm>
            <a:off x="329374" y="3224953"/>
            <a:ext cx="3145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3F759C0D-9F9E-46C2-AAA6-6839950CC040}"/>
              </a:ext>
            </a:extLst>
          </p:cNvPr>
          <p:cNvSpPr txBox="1"/>
          <p:nvPr/>
        </p:nvSpPr>
        <p:spPr>
          <a:xfrm>
            <a:off x="501715" y="3242483"/>
            <a:ext cx="29730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fait </a:t>
            </a:r>
            <a:r>
              <a:rPr lang="en-GB" sz="2800" b="1" dirty="0" err="1">
                <a:solidFill>
                  <a:srgbClr val="002060"/>
                </a:solidFill>
                <a:latin typeface="Century Gothic" panose="020B0502020202020204" pitchFamily="34" charset="0"/>
              </a:rPr>
              <a:t>chaud</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65620E2F-84D2-4E99-9612-26E9B1C8239F}"/>
              </a:ext>
            </a:extLst>
          </p:cNvPr>
          <p:cNvPicPr preferRelativeResize="0"/>
          <p:nvPr/>
        </p:nvPicPr>
        <p:blipFill rotWithShape="1">
          <a:blip r:embed="rId10">
            <a:alphaModFix/>
          </a:blip>
          <a:srcRect/>
          <a:stretch/>
        </p:blipFill>
        <p:spPr>
          <a:xfrm>
            <a:off x="5383935" y="3214662"/>
            <a:ext cx="404055" cy="551001"/>
          </a:xfrm>
          <a:prstGeom prst="rect">
            <a:avLst/>
          </a:prstGeom>
          <a:noFill/>
          <a:ln>
            <a:noFill/>
          </a:ln>
        </p:spPr>
      </p:pic>
      <p:sp>
        <p:nvSpPr>
          <p:cNvPr id="29" name="Google Shape;171;p8">
            <a:extLst>
              <a:ext uri="{FF2B5EF4-FFF2-40B4-BE49-F238E27FC236}">
                <a16:creationId xmlns:a16="http://schemas.microsoft.com/office/drawing/2014/main" id="{D7908171-5BE7-4937-9D5A-B9E5C3F221E8}"/>
              </a:ext>
            </a:extLst>
          </p:cNvPr>
          <p:cNvSpPr txBox="1"/>
          <p:nvPr/>
        </p:nvSpPr>
        <p:spPr>
          <a:xfrm>
            <a:off x="5815252" y="3248724"/>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hot.</a:t>
            </a: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29374" y="4055690"/>
            <a:ext cx="3145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501715" y="4073220"/>
            <a:ext cx="29730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fait </a:t>
            </a:r>
            <a:r>
              <a:rPr lang="en-GB" sz="2800" b="1" dirty="0" err="1">
                <a:solidFill>
                  <a:srgbClr val="002060"/>
                </a:solidFill>
                <a:latin typeface="Century Gothic" panose="020B0502020202020204" pitchFamily="34" charset="0"/>
              </a:rPr>
              <a:t>froid</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10">
            <a:alphaModFix/>
          </a:blip>
          <a:srcRect/>
          <a:stretch/>
        </p:blipFill>
        <p:spPr>
          <a:xfrm>
            <a:off x="5383935" y="4045399"/>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5815252" y="4079461"/>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cold.</a:t>
            </a: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302112" y="4910237"/>
            <a:ext cx="3145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474453" y="4927767"/>
            <a:ext cx="29730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fait beau.</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10">
            <a:alphaModFix/>
          </a:blip>
          <a:srcRect/>
          <a:stretch/>
        </p:blipFill>
        <p:spPr>
          <a:xfrm>
            <a:off x="5356673" y="4899946"/>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5787990" y="493400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fine/good (weather).</a:t>
            </a:r>
          </a:p>
        </p:txBody>
      </p:sp>
      <p:sp>
        <p:nvSpPr>
          <p:cNvPr id="44" name="Rectangle: Rounded Corners 43">
            <a:extLst>
              <a:ext uri="{FF2B5EF4-FFF2-40B4-BE49-F238E27FC236}">
                <a16:creationId xmlns:a16="http://schemas.microsoft.com/office/drawing/2014/main" id="{49662785-27A7-4F36-BA41-CAFE1B04038C}"/>
              </a:ext>
            </a:extLst>
          </p:cNvPr>
          <p:cNvSpPr/>
          <p:nvPr/>
        </p:nvSpPr>
        <p:spPr>
          <a:xfrm>
            <a:off x="302112" y="5861317"/>
            <a:ext cx="3145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Google Shape;171;p8">
            <a:extLst>
              <a:ext uri="{FF2B5EF4-FFF2-40B4-BE49-F238E27FC236}">
                <a16:creationId xmlns:a16="http://schemas.microsoft.com/office/drawing/2014/main" id="{6406C500-24C4-4541-8E04-12529630294C}"/>
              </a:ext>
            </a:extLst>
          </p:cNvPr>
          <p:cNvSpPr txBox="1"/>
          <p:nvPr/>
        </p:nvSpPr>
        <p:spPr>
          <a:xfrm>
            <a:off x="474453" y="5878847"/>
            <a:ext cx="29730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fait </a:t>
            </a:r>
            <a:r>
              <a:rPr lang="en-GB" sz="2800" b="1" dirty="0" err="1">
                <a:solidFill>
                  <a:srgbClr val="002060"/>
                </a:solidFill>
                <a:latin typeface="Century Gothic" panose="020B0502020202020204" pitchFamily="34" charset="0"/>
              </a:rPr>
              <a:t>mauvais</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DA58BFAF-B0EA-4E44-AB6E-9EB43AA81806}"/>
              </a:ext>
            </a:extLst>
          </p:cNvPr>
          <p:cNvPicPr preferRelativeResize="0"/>
          <p:nvPr/>
        </p:nvPicPr>
        <p:blipFill rotWithShape="1">
          <a:blip r:embed="rId10">
            <a:alphaModFix/>
          </a:blip>
          <a:srcRect/>
          <a:stretch/>
        </p:blipFill>
        <p:spPr>
          <a:xfrm>
            <a:off x="5356673" y="5851026"/>
            <a:ext cx="404055" cy="551001"/>
          </a:xfrm>
          <a:prstGeom prst="rect">
            <a:avLst/>
          </a:prstGeom>
          <a:noFill/>
          <a:ln>
            <a:noFill/>
          </a:ln>
        </p:spPr>
      </p:pic>
      <p:sp>
        <p:nvSpPr>
          <p:cNvPr id="48" name="Google Shape;171;p8">
            <a:extLst>
              <a:ext uri="{FF2B5EF4-FFF2-40B4-BE49-F238E27FC236}">
                <a16:creationId xmlns:a16="http://schemas.microsoft.com/office/drawing/2014/main" id="{A33BD792-AA78-4108-A0F4-4C673A5D0A1D}"/>
              </a:ext>
            </a:extLst>
          </p:cNvPr>
          <p:cNvSpPr txBox="1"/>
          <p:nvPr/>
        </p:nvSpPr>
        <p:spPr>
          <a:xfrm>
            <a:off x="5787990" y="588508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bad (weather).</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8576823" y="2572956"/>
            <a:ext cx="3113462" cy="669527"/>
          </a:xfrm>
          <a:prstGeom prst="wedgeRoundRectCallout">
            <a:avLst>
              <a:gd name="adj1" fmla="val -68933"/>
              <a:gd name="adj2" fmla="val -2504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This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new </a:t>
            </a:r>
            <a:r>
              <a:rPr kumimoji="0" lang="en-GB" sz="2400" b="0" i="0" u="none" strike="noStrike" kern="1200" cap="none" spc="0" normalizeH="0" baseline="0" noProof="0" dirty="0">
                <a:ln>
                  <a:noFill/>
                </a:ln>
                <a:solidFill>
                  <a:srgbClr val="002060"/>
                </a:solidFill>
                <a:effectLst/>
                <a:uLnTx/>
                <a:uFillTx/>
                <a:latin typeface="Century Gothic" panose="020F0302020204030204"/>
              </a:rPr>
              <a:t>meaning of ‘il fait’.</a:t>
            </a: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g.2.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g.5.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g.6.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g.3.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g.4.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21" grpId="0" animBg="1"/>
      <p:bldP spid="25" grpId="0" animBg="1"/>
      <p:bldP spid="27" grpId="0"/>
      <p:bldP spid="29" grpId="0"/>
      <p:bldP spid="30" grpId="0" animBg="1"/>
      <p:bldP spid="31" grpId="0"/>
      <p:bldP spid="39" grpId="0"/>
      <p:bldP spid="40" grpId="0" animBg="1"/>
      <p:bldP spid="41" grpId="0"/>
      <p:bldP spid="43" grpId="0"/>
      <p:bldP spid="44" grpId="0" animBg="1"/>
      <p:bldP spid="45" grpId="0"/>
      <p:bldP spid="48"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Icon&#10;&#10;Description automatically generated">
            <a:extLst>
              <a:ext uri="{FF2B5EF4-FFF2-40B4-BE49-F238E27FC236}">
                <a16:creationId xmlns:a16="http://schemas.microsoft.com/office/drawing/2014/main" id="{583D37E5-2086-4EDD-BDB6-3AB1793467AD}"/>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546189" y="1270776"/>
            <a:ext cx="1173858" cy="1173858"/>
          </a:xfrm>
          <a:prstGeom prst="rect">
            <a:avLst/>
          </a:prstGeom>
        </p:spPr>
      </p:pic>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extLst>
              <p:ext uri="{D42A27DB-BD31-4B8C-83A1-F6EECF244321}">
                <p14:modId xmlns:p14="http://schemas.microsoft.com/office/powerpoint/2010/main" val="1348309131"/>
              </p:ext>
            </p:extLst>
          </p:nvPr>
        </p:nvGraphicFramePr>
        <p:xfrm>
          <a:off x="460025" y="1572268"/>
          <a:ext cx="9296832" cy="4869431"/>
        </p:xfrm>
        <a:graphic>
          <a:graphicData uri="http://schemas.openxmlformats.org/drawingml/2006/table">
            <a:tbl>
              <a:tblPr firstRow="1" bandRow="1">
                <a:tableStyleId>{5940675A-B579-460E-94D1-54222C63F5DA}</a:tableStyleId>
              </a:tblPr>
              <a:tblGrid>
                <a:gridCol w="803910">
                  <a:extLst>
                    <a:ext uri="{9D8B030D-6E8A-4147-A177-3AD203B41FA5}">
                      <a16:colId xmlns:a16="http://schemas.microsoft.com/office/drawing/2014/main" val="1264770506"/>
                    </a:ext>
                  </a:extLst>
                </a:gridCol>
                <a:gridCol w="1527391">
                  <a:extLst>
                    <a:ext uri="{9D8B030D-6E8A-4147-A177-3AD203B41FA5}">
                      <a16:colId xmlns:a16="http://schemas.microsoft.com/office/drawing/2014/main" val="2692967244"/>
                    </a:ext>
                  </a:extLst>
                </a:gridCol>
                <a:gridCol w="1620253">
                  <a:extLst>
                    <a:ext uri="{9D8B030D-6E8A-4147-A177-3AD203B41FA5}">
                      <a16:colId xmlns:a16="http://schemas.microsoft.com/office/drawing/2014/main" val="605799539"/>
                    </a:ext>
                  </a:extLst>
                </a:gridCol>
                <a:gridCol w="5345278">
                  <a:extLst>
                    <a:ext uri="{9D8B030D-6E8A-4147-A177-3AD203B41FA5}">
                      <a16:colId xmlns:a16="http://schemas.microsoft.com/office/drawing/2014/main" val="1148658663"/>
                    </a:ext>
                  </a:extLst>
                </a:gridCol>
              </a:tblGrid>
              <a:tr h="606991">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anglais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84172311"/>
                  </a:ext>
                </a:extLst>
              </a:tr>
              <a:tr h="606991">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522207">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522207">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522207">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r h="522207">
                <a:tc>
                  <a:txBody>
                    <a:bodyPr/>
                    <a:lstStyle/>
                    <a:p>
                      <a:pPr algn="ctr"/>
                      <a:r>
                        <a:rPr lang="en-GB" sz="2000" b="1" dirty="0">
                          <a:solidFill>
                            <a:srgbClr val="002060"/>
                          </a:solidFill>
                          <a:latin typeface="Century Gothic" panose="020B0502020202020204" pitchFamily="34" charset="0"/>
                        </a:rPr>
                        <a:t>5</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166149781"/>
                  </a:ext>
                </a:extLst>
              </a:tr>
              <a:tr h="522207">
                <a:tc>
                  <a:txBody>
                    <a:bodyPr/>
                    <a:lstStyle/>
                    <a:p>
                      <a:pPr algn="ctr"/>
                      <a:r>
                        <a:rPr lang="en-GB" sz="2000" b="1" dirty="0">
                          <a:solidFill>
                            <a:srgbClr val="002060"/>
                          </a:solidFill>
                          <a:latin typeface="Century Gothic" panose="020B0502020202020204" pitchFamily="34" charset="0"/>
                        </a:rPr>
                        <a:t>6</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206919552"/>
                  </a:ext>
                </a:extLst>
              </a:tr>
              <a:tr h="522207">
                <a:tc>
                  <a:txBody>
                    <a:bodyPr/>
                    <a:lstStyle/>
                    <a:p>
                      <a:pPr algn="ctr"/>
                      <a:r>
                        <a:rPr lang="en-GB" sz="2000" b="1" dirty="0">
                          <a:solidFill>
                            <a:srgbClr val="002060"/>
                          </a:solidFill>
                          <a:latin typeface="Century Gothic" panose="020B0502020202020204" pitchFamily="34" charset="0"/>
                        </a:rPr>
                        <a:t>7</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618807335"/>
                  </a:ext>
                </a:extLst>
              </a:tr>
              <a:tr h="522207">
                <a:tc>
                  <a:txBody>
                    <a:bodyPr/>
                    <a:lstStyle/>
                    <a:p>
                      <a:pPr algn="ctr"/>
                      <a:r>
                        <a:rPr lang="en-GB" sz="2000" b="1" dirty="0">
                          <a:solidFill>
                            <a:srgbClr val="002060"/>
                          </a:solidFill>
                          <a:latin typeface="Century Gothic" panose="020B0502020202020204" pitchFamily="34" charset="0"/>
                        </a:rPr>
                        <a:t>8</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02737491"/>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29335"/>
            <a:ext cx="914400" cy="914400"/>
          </a:xfrm>
          <a:prstGeom prst="rect">
            <a:avLst/>
          </a:prstGeom>
        </p:spPr>
      </p:pic>
      <p:sp>
        <p:nvSpPr>
          <p:cNvPr id="28" name="Google Shape;108;p3">
            <a:hlinkClick r:id="" action="ppaction://noaction">
              <a:snd r:embed="rId7" name="L_i.wav"/>
            </a:hlinkClick>
            <a:extLst>
              <a:ext uri="{FF2B5EF4-FFF2-40B4-BE49-F238E27FC236}">
                <a16:creationId xmlns:a16="http://schemas.microsoft.com/office/drawing/2014/main" id="{8A172C33-597D-45A1-8713-22EC248A9CBC}"/>
              </a:ext>
            </a:extLst>
          </p:cNvPr>
          <p:cNvSpPr txBox="1"/>
          <p:nvPr/>
        </p:nvSpPr>
        <p:spPr>
          <a:xfrm>
            <a:off x="1001321" y="129832"/>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Is it what Pierre </a:t>
            </a:r>
            <a:r>
              <a:rPr lang="en-GB" sz="2400" b="1" dirty="0" err="1">
                <a:solidFill>
                  <a:prstClr val="white"/>
                </a:solidFill>
                <a:latin typeface="Century Gothic" panose="020B0502020202020204" pitchFamily="34" charset="0"/>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 doing or about the weather?</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8" name="L.1.wav"/>
            </a:hlinkClick>
            <a:extLst>
              <a:ext uri="{FF2B5EF4-FFF2-40B4-BE49-F238E27FC236}">
                <a16:creationId xmlns:a16="http://schemas.microsoft.com/office/drawing/2014/main" id="{B5DAEBB0-64B5-478E-B786-6F10B6DE0C33}"/>
              </a:ext>
            </a:extLst>
          </p:cNvPr>
          <p:cNvSpPr/>
          <p:nvPr/>
        </p:nvSpPr>
        <p:spPr>
          <a:xfrm>
            <a:off x="633489" y="224074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9" name="L.2.wav"/>
            </a:hlinkClick>
            <a:extLst>
              <a:ext uri="{FF2B5EF4-FFF2-40B4-BE49-F238E27FC236}">
                <a16:creationId xmlns:a16="http://schemas.microsoft.com/office/drawing/2014/main" id="{EC88ABF6-9C78-477A-B4F4-F55DABC44DAC}"/>
              </a:ext>
            </a:extLst>
          </p:cNvPr>
          <p:cNvSpPr/>
          <p:nvPr/>
        </p:nvSpPr>
        <p:spPr>
          <a:xfrm>
            <a:off x="633489" y="2799791"/>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10" name="L.3.wav"/>
            </a:hlinkClick>
            <a:extLst>
              <a:ext uri="{FF2B5EF4-FFF2-40B4-BE49-F238E27FC236}">
                <a16:creationId xmlns:a16="http://schemas.microsoft.com/office/drawing/2014/main" id="{9D13DB54-7E2E-4862-A969-D31110DCD956}"/>
              </a:ext>
            </a:extLst>
          </p:cNvPr>
          <p:cNvSpPr/>
          <p:nvPr/>
        </p:nvSpPr>
        <p:spPr>
          <a:xfrm>
            <a:off x="633489" y="335994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11" name="L.4.wav"/>
            </a:hlinkClick>
            <a:extLst>
              <a:ext uri="{FF2B5EF4-FFF2-40B4-BE49-F238E27FC236}">
                <a16:creationId xmlns:a16="http://schemas.microsoft.com/office/drawing/2014/main" id="{41E14685-A06B-469E-9013-0F6A34980F09}"/>
              </a:ext>
            </a:extLst>
          </p:cNvPr>
          <p:cNvSpPr/>
          <p:nvPr/>
        </p:nvSpPr>
        <p:spPr>
          <a:xfrm>
            <a:off x="621211" y="388784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96" name="Rectangle 95">
            <a:hlinkClick r:id="" action="ppaction://noaction">
              <a:snd r:embed="rId12" name="L.5.wav"/>
            </a:hlinkClick>
            <a:extLst>
              <a:ext uri="{FF2B5EF4-FFF2-40B4-BE49-F238E27FC236}">
                <a16:creationId xmlns:a16="http://schemas.microsoft.com/office/drawing/2014/main" id="{BBC9D6AA-C499-4994-9511-45F0F460A3C2}"/>
              </a:ext>
            </a:extLst>
          </p:cNvPr>
          <p:cNvSpPr/>
          <p:nvPr/>
        </p:nvSpPr>
        <p:spPr>
          <a:xfrm>
            <a:off x="633489" y="438639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3" name="L.6.wav"/>
            </a:hlinkClick>
            <a:extLst>
              <a:ext uri="{FF2B5EF4-FFF2-40B4-BE49-F238E27FC236}">
                <a16:creationId xmlns:a16="http://schemas.microsoft.com/office/drawing/2014/main" id="{4F08F8EF-CC1F-46C2-AF9C-834B76A83EF1}"/>
              </a:ext>
            </a:extLst>
          </p:cNvPr>
          <p:cNvSpPr/>
          <p:nvPr/>
        </p:nvSpPr>
        <p:spPr>
          <a:xfrm>
            <a:off x="621211" y="4914283"/>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21" name="TextBox 20">
            <a:extLst>
              <a:ext uri="{FF2B5EF4-FFF2-40B4-BE49-F238E27FC236}">
                <a16:creationId xmlns:a16="http://schemas.microsoft.com/office/drawing/2014/main" id="{9800540E-B8FB-4412-BE86-586095EEAD87}"/>
              </a:ext>
            </a:extLst>
          </p:cNvPr>
          <p:cNvSpPr txBox="1"/>
          <p:nvPr/>
        </p:nvSpPr>
        <p:spPr>
          <a:xfrm>
            <a:off x="4483960" y="228887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a:t>
            </a:r>
            <a:r>
              <a:rPr lang="en-GB" sz="2400" b="1" dirty="0" err="1">
                <a:solidFill>
                  <a:srgbClr val="002060"/>
                </a:solidFill>
                <a:latin typeface="Century Gothic" panose="020B0502020202020204" pitchFamily="34" charset="0"/>
              </a:rPr>
              <a:t>makes|is</a:t>
            </a:r>
            <a:r>
              <a:rPr lang="en-GB" sz="2400" b="1" dirty="0">
                <a:solidFill>
                  <a:srgbClr val="002060"/>
                </a:solidFill>
                <a:latin typeface="Century Gothic" panose="020B0502020202020204" pitchFamily="34" charset="0"/>
              </a:rPr>
              <a:t> making </a:t>
            </a:r>
            <a:r>
              <a:rPr lang="en-GB" sz="2400" dirty="0">
                <a:solidFill>
                  <a:srgbClr val="002060"/>
                </a:solidFill>
                <a:latin typeface="Century Gothic" panose="020B0502020202020204" pitchFamily="34" charset="0"/>
              </a:rPr>
              <a:t>a trip.</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2873939" y="723248"/>
            <a:ext cx="7287994" cy="706168"/>
          </a:xfrm>
          <a:prstGeom prst="wedgeRoundRectCallout">
            <a:avLst>
              <a:gd name="adj1" fmla="val -54842"/>
              <a:gd name="adj2" fmla="val 413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Il fait = he does, makes</a:t>
            </a:r>
            <a:r>
              <a:rPr lang="en-GB" sz="2000" dirty="0">
                <a:solidFill>
                  <a:srgbClr val="002060"/>
                </a:solidFill>
                <a:latin typeface="Century Gothic" panose="020F0302020204030204"/>
              </a:rPr>
              <a:t>|</a:t>
            </a:r>
            <a:r>
              <a:rPr kumimoji="0" lang="en-GB" sz="2000" b="0" i="0" u="none" strike="noStrike" kern="1200" cap="none" spc="0" normalizeH="0" baseline="0" noProof="0" dirty="0">
                <a:ln>
                  <a:noFill/>
                </a:ln>
                <a:solidFill>
                  <a:srgbClr val="002060"/>
                </a:solidFill>
                <a:effectLst/>
                <a:uLnTx/>
                <a:uFillTx/>
                <a:latin typeface="Century Gothic" panose="020F0302020204030204"/>
              </a:rPr>
              <a:t>is doing, is making AND = it is …(weather)</a:t>
            </a:r>
          </a:p>
        </p:txBody>
      </p:sp>
      <p:pic>
        <p:nvPicPr>
          <p:cNvPr id="4" name="Picture 3" descr="A picture containing toy, doll&#10;&#10;Description automatically generated">
            <a:extLst>
              <a:ext uri="{FF2B5EF4-FFF2-40B4-BE49-F238E27FC236}">
                <a16:creationId xmlns:a16="http://schemas.microsoft.com/office/drawing/2014/main" id="{AF689761-4A09-42D1-B7CF-23714F69D627}"/>
              </a:ext>
            </a:extLst>
          </p:cNvPr>
          <p:cNvPicPr>
            <a:picLocks noChangeAspect="1"/>
          </p:cNvPicPr>
          <p:nvPr/>
        </p:nvPicPr>
        <p:blipFill rotWithShape="1">
          <a:blip r:embed="rId14">
            <a:extLst>
              <a:ext uri="{28A0092B-C50C-407E-A947-70E740481C1C}">
                <a14:useLocalDpi xmlns:a14="http://schemas.microsoft.com/office/drawing/2010/main" val="0"/>
              </a:ext>
            </a:extLst>
          </a:blip>
          <a:srcRect b="68655"/>
          <a:stretch/>
        </p:blipFill>
        <p:spPr>
          <a:xfrm>
            <a:off x="1572900" y="1305760"/>
            <a:ext cx="973289" cy="855516"/>
          </a:xfrm>
          <a:prstGeom prst="rect">
            <a:avLst/>
          </a:prstGeom>
        </p:spPr>
      </p:pic>
      <p:sp>
        <p:nvSpPr>
          <p:cNvPr id="40" name="Rectangle 39">
            <a:hlinkClick r:id="" action="ppaction://noaction">
              <a:snd r:embed="rId15" name="L.7.wav"/>
            </a:hlinkClick>
            <a:extLst>
              <a:ext uri="{FF2B5EF4-FFF2-40B4-BE49-F238E27FC236}">
                <a16:creationId xmlns:a16="http://schemas.microsoft.com/office/drawing/2014/main" id="{3BBDC162-4E37-449C-BFD8-773B179AD5F8}"/>
              </a:ext>
            </a:extLst>
          </p:cNvPr>
          <p:cNvSpPr/>
          <p:nvPr/>
        </p:nvSpPr>
        <p:spPr>
          <a:xfrm>
            <a:off x="633489" y="541811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1" name="Rectangle 40">
            <a:hlinkClick r:id="" action="ppaction://noaction">
              <a:snd r:embed="rId16" name="L.8.wav"/>
            </a:hlinkClick>
            <a:extLst>
              <a:ext uri="{FF2B5EF4-FFF2-40B4-BE49-F238E27FC236}">
                <a16:creationId xmlns:a16="http://schemas.microsoft.com/office/drawing/2014/main" id="{3F6C0CD6-0DC7-4429-9BC9-CE855AFD580D}"/>
              </a:ext>
            </a:extLst>
          </p:cNvPr>
          <p:cNvSpPr/>
          <p:nvPr/>
        </p:nvSpPr>
        <p:spPr>
          <a:xfrm>
            <a:off x="633489" y="595441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pic>
        <p:nvPicPr>
          <p:cNvPr id="43" name="Picture 42">
            <a:extLst>
              <a:ext uri="{FF2B5EF4-FFF2-40B4-BE49-F238E27FC236}">
                <a16:creationId xmlns:a16="http://schemas.microsoft.com/office/drawing/2014/main" id="{C5E7313A-582B-43BE-9AEC-A57A01F61D6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33690" y="1582702"/>
            <a:ext cx="725283" cy="550007"/>
          </a:xfrm>
          <a:prstGeom prst="rect">
            <a:avLst/>
          </a:prstGeom>
        </p:spPr>
      </p:pic>
      <p:pic>
        <p:nvPicPr>
          <p:cNvPr id="44" name="Picture 43">
            <a:extLst>
              <a:ext uri="{FF2B5EF4-FFF2-40B4-BE49-F238E27FC236}">
                <a16:creationId xmlns:a16="http://schemas.microsoft.com/office/drawing/2014/main" id="{F666CC88-9E0A-4633-A55C-0143CAA4C26B}"/>
              </a:ext>
            </a:extLst>
          </p:cNvPr>
          <p:cNvPicPr>
            <a:picLocks noChangeAspect="1"/>
          </p:cNvPicPr>
          <p:nvPr/>
        </p:nvPicPr>
        <p:blipFill>
          <a:blip r:embed="rId18"/>
          <a:stretch>
            <a:fillRect/>
          </a:stretch>
        </p:blipFill>
        <p:spPr>
          <a:xfrm>
            <a:off x="2873939" y="1897072"/>
            <a:ext cx="432001" cy="235637"/>
          </a:xfrm>
          <a:prstGeom prst="rect">
            <a:avLst/>
          </a:prstGeom>
        </p:spPr>
      </p:pic>
      <p:sp>
        <p:nvSpPr>
          <p:cNvPr id="45" name="TextBox 44">
            <a:extLst>
              <a:ext uri="{FF2B5EF4-FFF2-40B4-BE49-F238E27FC236}">
                <a16:creationId xmlns:a16="http://schemas.microsoft.com/office/drawing/2014/main" id="{6E5B1E52-BCE5-41AD-A348-26D66A36B6B8}"/>
              </a:ext>
            </a:extLst>
          </p:cNvPr>
          <p:cNvSpPr txBox="1"/>
          <p:nvPr/>
        </p:nvSpPr>
        <p:spPr>
          <a:xfrm>
            <a:off x="4500002" y="282246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It is </a:t>
            </a:r>
            <a:r>
              <a:rPr lang="en-GB" sz="2400" dirty="0">
                <a:solidFill>
                  <a:srgbClr val="002060"/>
                </a:solidFill>
                <a:latin typeface="Century Gothic" panose="020B0502020202020204" pitchFamily="34" charset="0"/>
              </a:rPr>
              <a:t>bad weather.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94E9D7AE-2A23-477A-865E-19827632A037}"/>
              </a:ext>
            </a:extLst>
          </p:cNvPr>
          <p:cNvSpPr txBox="1"/>
          <p:nvPr/>
        </p:nvSpPr>
        <p:spPr>
          <a:xfrm>
            <a:off x="4475854" y="3339177"/>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It is </a:t>
            </a:r>
            <a:r>
              <a:rPr lang="en-GB" sz="2400" dirty="0">
                <a:solidFill>
                  <a:srgbClr val="002060"/>
                </a:solidFill>
                <a:latin typeface="Century Gothic" panose="020B0502020202020204" pitchFamily="34" charset="0"/>
              </a:rPr>
              <a:t>cold.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D5E70E14-25F0-4DCB-A33F-B22C4D9E7375}"/>
              </a:ext>
            </a:extLst>
          </p:cNvPr>
          <p:cNvSpPr txBox="1"/>
          <p:nvPr/>
        </p:nvSpPr>
        <p:spPr>
          <a:xfrm>
            <a:off x="4475854" y="388784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a:t>
            </a:r>
            <a:r>
              <a:rPr lang="en-GB" sz="2400" b="1" dirty="0" err="1">
                <a:solidFill>
                  <a:srgbClr val="002060"/>
                </a:solidFill>
                <a:latin typeface="Century Gothic" panose="020B0502020202020204" pitchFamily="34" charset="0"/>
              </a:rPr>
              <a:t>makes|is</a:t>
            </a:r>
            <a:r>
              <a:rPr lang="en-GB" sz="2400" b="1" dirty="0">
                <a:solidFill>
                  <a:srgbClr val="002060"/>
                </a:solidFill>
                <a:latin typeface="Century Gothic" panose="020B0502020202020204" pitchFamily="34" charset="0"/>
              </a:rPr>
              <a:t> making</a:t>
            </a:r>
            <a:r>
              <a:rPr lang="en-GB" sz="2400" dirty="0">
                <a:solidFill>
                  <a:srgbClr val="002060"/>
                </a:solidFill>
                <a:latin typeface="Century Gothic" panose="020B0502020202020204" pitchFamily="34" charset="0"/>
              </a:rPr>
              <a:t> an effort.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A0905F94-DF20-45C7-BA65-36E671D1A258}"/>
              </a:ext>
            </a:extLst>
          </p:cNvPr>
          <p:cNvSpPr txBox="1"/>
          <p:nvPr/>
        </p:nvSpPr>
        <p:spPr>
          <a:xfrm>
            <a:off x="4491896" y="442143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a:t>
            </a:r>
            <a:r>
              <a:rPr lang="en-GB" sz="2400" b="1" dirty="0" err="1">
                <a:solidFill>
                  <a:srgbClr val="002060"/>
                </a:solidFill>
                <a:latin typeface="Century Gothic" panose="020B0502020202020204" pitchFamily="34" charset="0"/>
              </a:rPr>
              <a:t>does|is</a:t>
            </a:r>
            <a:r>
              <a:rPr lang="en-GB" sz="2400" b="1" dirty="0">
                <a:solidFill>
                  <a:srgbClr val="002060"/>
                </a:solidFill>
                <a:latin typeface="Century Gothic" panose="020B0502020202020204" pitchFamily="34" charset="0"/>
              </a:rPr>
              <a:t> doing </a:t>
            </a:r>
            <a:r>
              <a:rPr lang="en-GB" sz="2400" dirty="0">
                <a:solidFill>
                  <a:srgbClr val="002060"/>
                </a:solidFill>
                <a:latin typeface="Century Gothic" panose="020B0502020202020204" pitchFamily="34" charset="0"/>
              </a:rPr>
              <a:t>the housework.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D8D55668-C7BD-4925-AFED-A0AC6DC6D6D8}"/>
              </a:ext>
            </a:extLst>
          </p:cNvPr>
          <p:cNvSpPr txBox="1"/>
          <p:nvPr/>
        </p:nvSpPr>
        <p:spPr>
          <a:xfrm>
            <a:off x="4467748" y="4938147"/>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It is </a:t>
            </a:r>
            <a:r>
              <a:rPr lang="en-GB" sz="2400" dirty="0">
                <a:solidFill>
                  <a:srgbClr val="002060"/>
                </a:solidFill>
                <a:latin typeface="Century Gothic" panose="020B0502020202020204" pitchFamily="34" charset="0"/>
              </a:rPr>
              <a:t>hot.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79E2542D-B034-4348-B507-6A4B5BCF2CB8}"/>
              </a:ext>
            </a:extLst>
          </p:cNvPr>
          <p:cNvSpPr txBox="1"/>
          <p:nvPr/>
        </p:nvSpPr>
        <p:spPr>
          <a:xfrm>
            <a:off x="4475854" y="544273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It is </a:t>
            </a:r>
            <a:r>
              <a:rPr lang="en-GB" sz="2400" dirty="0">
                <a:solidFill>
                  <a:srgbClr val="002060"/>
                </a:solidFill>
                <a:latin typeface="Century Gothic" panose="020B0502020202020204" pitchFamily="34" charset="0"/>
              </a:rPr>
              <a:t>fine weather.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30ECB330-9707-437B-AF9D-2DD0E8C71F69}"/>
              </a:ext>
            </a:extLst>
          </p:cNvPr>
          <p:cNvSpPr txBox="1"/>
          <p:nvPr/>
        </p:nvSpPr>
        <p:spPr>
          <a:xfrm>
            <a:off x="4491896" y="597632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a:t>
            </a:r>
            <a:r>
              <a:rPr lang="en-GB" sz="2400" b="1" dirty="0" err="1">
                <a:solidFill>
                  <a:srgbClr val="002060"/>
                </a:solidFill>
                <a:latin typeface="Century Gothic" panose="020B0502020202020204" pitchFamily="34" charset="0"/>
              </a:rPr>
              <a:t>does|is</a:t>
            </a:r>
            <a:r>
              <a:rPr lang="en-GB" sz="2400" b="1" dirty="0">
                <a:solidFill>
                  <a:srgbClr val="002060"/>
                </a:solidFill>
                <a:latin typeface="Century Gothic" panose="020B0502020202020204" pitchFamily="34" charset="0"/>
              </a:rPr>
              <a:t> doing </a:t>
            </a:r>
            <a:r>
              <a:rPr lang="en-GB" sz="2400" dirty="0">
                <a:solidFill>
                  <a:srgbClr val="002060"/>
                </a:solidFill>
                <a:latin typeface="Century Gothic" panose="020B0502020202020204" pitchFamily="34" charset="0"/>
              </a:rPr>
              <a:t>the shopping.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29402" y="2240744"/>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28789" y="2804916"/>
            <a:ext cx="409801" cy="426875"/>
          </a:xfrm>
          <a:prstGeom prst="rect">
            <a:avLst/>
          </a:prstGeom>
        </p:spPr>
      </p:pic>
      <p:pic>
        <p:nvPicPr>
          <p:cNvPr id="55" name="Picture 54">
            <a:extLst>
              <a:ext uri="{FF2B5EF4-FFF2-40B4-BE49-F238E27FC236}">
                <a16:creationId xmlns:a16="http://schemas.microsoft.com/office/drawing/2014/main" id="{B7CF37D9-DBE6-4976-AA80-AD4F745BC07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28789" y="3339177"/>
            <a:ext cx="409801" cy="426875"/>
          </a:xfrm>
          <a:prstGeom prst="rect">
            <a:avLst/>
          </a:prstGeom>
        </p:spPr>
      </p:pic>
      <p:pic>
        <p:nvPicPr>
          <p:cNvPr id="56" name="Picture 55">
            <a:extLst>
              <a:ext uri="{FF2B5EF4-FFF2-40B4-BE49-F238E27FC236}">
                <a16:creationId xmlns:a16="http://schemas.microsoft.com/office/drawing/2014/main" id="{A9A31AC9-5CE6-4379-A618-5697F478AD3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29402" y="3843769"/>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13360" y="4299185"/>
            <a:ext cx="409801" cy="426875"/>
          </a:xfrm>
          <a:prstGeom prst="rect">
            <a:avLst/>
          </a:prstGeom>
        </p:spPr>
      </p:pic>
      <p:pic>
        <p:nvPicPr>
          <p:cNvPr id="58" name="Picture 57">
            <a:extLst>
              <a:ext uri="{FF2B5EF4-FFF2-40B4-BE49-F238E27FC236}">
                <a16:creationId xmlns:a16="http://schemas.microsoft.com/office/drawing/2014/main" id="{BFA24863-6B54-4291-888F-146EF8D4B39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28789" y="4914283"/>
            <a:ext cx="409801" cy="426875"/>
          </a:xfrm>
          <a:prstGeom prst="rect">
            <a:avLst/>
          </a:prstGeom>
        </p:spPr>
      </p:pic>
      <p:pic>
        <p:nvPicPr>
          <p:cNvPr id="59" name="Picture 58">
            <a:extLst>
              <a:ext uri="{FF2B5EF4-FFF2-40B4-BE49-F238E27FC236}">
                <a16:creationId xmlns:a16="http://schemas.microsoft.com/office/drawing/2014/main" id="{7FC32CEB-DE72-4012-9D84-FF7E02C6714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62574" y="5442734"/>
            <a:ext cx="409801" cy="426875"/>
          </a:xfrm>
          <a:prstGeom prst="rect">
            <a:avLst/>
          </a:prstGeom>
        </p:spPr>
      </p:pic>
      <p:pic>
        <p:nvPicPr>
          <p:cNvPr id="60" name="Picture 59">
            <a:extLst>
              <a:ext uri="{FF2B5EF4-FFF2-40B4-BE49-F238E27FC236}">
                <a16:creationId xmlns:a16="http://schemas.microsoft.com/office/drawing/2014/main" id="{CF43C6F2-B2DE-4A10-A1F0-CDAB1F80A3D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65786" y="5976324"/>
            <a:ext cx="409801" cy="426875"/>
          </a:xfrm>
          <a:prstGeom prst="rect">
            <a:avLst/>
          </a:prstGeom>
        </p:spPr>
      </p:pic>
      <p:sp>
        <p:nvSpPr>
          <p:cNvPr id="38" name="Speech Bubble: Rectangle with Corners Rounded 37">
            <a:extLst>
              <a:ext uri="{FF2B5EF4-FFF2-40B4-BE49-F238E27FC236}">
                <a16:creationId xmlns:a16="http://schemas.microsoft.com/office/drawing/2014/main" id="{E0F1DBBC-F2F9-44A1-9941-8DEE80676BD7}"/>
              </a:ext>
            </a:extLst>
          </p:cNvPr>
          <p:cNvSpPr/>
          <p:nvPr/>
        </p:nvSpPr>
        <p:spPr>
          <a:xfrm>
            <a:off x="9284461" y="1945391"/>
            <a:ext cx="2558560" cy="1020664"/>
          </a:xfrm>
          <a:prstGeom prst="wedgeRoundRectCallout">
            <a:avLst>
              <a:gd name="adj1" fmla="val -73400"/>
              <a:gd name="adj2" fmla="val 135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Or we could say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goes|</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rPr>
              <a:t>is</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 going on a journey</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259307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5" grpId="0"/>
      <p:bldP spid="46" grpId="0"/>
      <p:bldP spid="47" grpId="0"/>
      <p:bldP spid="48" grpId="0"/>
      <p:bldP spid="49" grpId="0"/>
      <p:bldP spid="50" grpId="0"/>
      <p:bldP spid="51"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1138094" y="185717"/>
            <a:ext cx="995236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R_i.wav"/>
            </a:hlinkClick>
            <a:extLst>
              <a:ext uri="{FF2B5EF4-FFF2-40B4-BE49-F238E27FC236}">
                <a16:creationId xmlns:a16="http://schemas.microsoft.com/office/drawing/2014/main" id="{7946BF25-A249-412D-9D36-BE2DB2C90C88}"/>
              </a:ext>
            </a:extLst>
          </p:cNvPr>
          <p:cNvSpPr txBox="1"/>
          <p:nvPr/>
        </p:nvSpPr>
        <p:spPr>
          <a:xfrm>
            <a:off x="1116940" y="202846"/>
            <a:ext cx="9973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et identifie l’image correspondante.</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08" y="7665"/>
            <a:ext cx="914400" cy="914400"/>
          </a:xfrm>
          <a:prstGeom prst="rect">
            <a:avLst/>
          </a:prstGeom>
        </p:spPr>
      </p:pic>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99563" y="899720"/>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extLst>
              <p:ext uri="{D42A27DB-BD31-4B8C-83A1-F6EECF244321}">
                <p14:modId xmlns:p14="http://schemas.microsoft.com/office/powerpoint/2010/main" val="3959746548"/>
              </p:ext>
            </p:extLst>
          </p:nvPr>
        </p:nvGraphicFramePr>
        <p:xfrm>
          <a:off x="150940" y="1039871"/>
          <a:ext cx="4388976" cy="5380544"/>
        </p:xfrm>
        <a:graphic>
          <a:graphicData uri="http://schemas.openxmlformats.org/drawingml/2006/table">
            <a:tbl>
              <a:tblPr firstRow="1" bandRow="1"/>
              <a:tblGrid>
                <a:gridCol w="747418">
                  <a:extLst>
                    <a:ext uri="{9D8B030D-6E8A-4147-A177-3AD203B41FA5}">
                      <a16:colId xmlns:a16="http://schemas.microsoft.com/office/drawing/2014/main" val="20000"/>
                    </a:ext>
                  </a:extLst>
                </a:gridCol>
                <a:gridCol w="3641558">
                  <a:extLst>
                    <a:ext uri="{9D8B030D-6E8A-4147-A177-3AD203B41FA5}">
                      <a16:colId xmlns:a16="http://schemas.microsoft.com/office/drawing/2014/main" val="2548973513"/>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beau.</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 </a:t>
                      </a:r>
                      <a:r>
                        <a:rPr lang="en-GB" sz="2400" b="0" dirty="0" err="1">
                          <a:solidFill>
                            <a:schemeClr val="accent5">
                              <a:lumMod val="50000"/>
                            </a:schemeClr>
                          </a:solidFill>
                          <a:latin typeface="Century Gothic" panose="020B0502020202020204" pitchFamily="34" charset="0"/>
                        </a:rPr>
                        <a:t>fais</a:t>
                      </a:r>
                      <a:r>
                        <a:rPr lang="en-GB" sz="2400" b="0" dirty="0">
                          <a:solidFill>
                            <a:schemeClr val="accent5">
                              <a:lumMod val="50000"/>
                            </a:schemeClr>
                          </a:solidFill>
                          <a:latin typeface="Century Gothic" panose="020B0502020202020204" pitchFamily="34" charset="0"/>
                        </a:rPr>
                        <a:t> le ménage.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un effort.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a:t>
                      </a:r>
                      <a:r>
                        <a:rPr lang="en-GB" sz="2400" b="0" dirty="0" err="1">
                          <a:solidFill>
                            <a:schemeClr val="accent5">
                              <a:lumMod val="50000"/>
                            </a:schemeClr>
                          </a:solidFill>
                          <a:latin typeface="Century Gothic" panose="020B0502020202020204" pitchFamily="34" charset="0"/>
                        </a:rPr>
                        <a:t>froid</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Tu </a:t>
                      </a:r>
                      <a:r>
                        <a:rPr lang="en-GB" sz="2400" b="0" dirty="0" err="1">
                          <a:solidFill>
                            <a:schemeClr val="accent5">
                              <a:lumMod val="50000"/>
                            </a:schemeClr>
                          </a:solidFill>
                          <a:latin typeface="Century Gothic" panose="020B0502020202020204" pitchFamily="34" charset="0"/>
                        </a:rPr>
                        <a:t>fais</a:t>
                      </a:r>
                      <a:r>
                        <a:rPr lang="en-GB" sz="2400" b="0" dirty="0">
                          <a:solidFill>
                            <a:schemeClr val="accent5">
                              <a:lumMod val="50000"/>
                            </a:schemeClr>
                          </a:solidFill>
                          <a:latin typeface="Century Gothic" panose="020B0502020202020204" pitchFamily="34" charset="0"/>
                        </a:rPr>
                        <a:t> les courses.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fait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visite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a:t>
                      </a:r>
                      <a:r>
                        <a:rPr lang="en-GB" sz="2400" b="0" dirty="0" err="1">
                          <a:solidFill>
                            <a:schemeClr val="accent5">
                              <a:lumMod val="50000"/>
                            </a:schemeClr>
                          </a:solidFill>
                          <a:latin typeface="Century Gothic" panose="020B0502020202020204" pitchFamily="34" charset="0"/>
                        </a:rPr>
                        <a:t>mauvais</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un </a:t>
                      </a:r>
                      <a:r>
                        <a:rPr lang="en-GB" sz="2400" b="0" dirty="0" err="1">
                          <a:solidFill>
                            <a:schemeClr val="accent5">
                              <a:lumMod val="50000"/>
                            </a:schemeClr>
                          </a:solidFill>
                          <a:latin typeface="Century Gothic" panose="020B0502020202020204" pitchFamily="34" charset="0"/>
                        </a:rPr>
                        <a:t>cadeau</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201" name="Oval 200">
            <a:hlinkClick r:id="" action="ppaction://noaction">
              <a:snd r:embed="rId7" name="R.1.wav"/>
            </a:hlinkClick>
            <a:extLst>
              <a:ext uri="{FF2B5EF4-FFF2-40B4-BE49-F238E27FC236}">
                <a16:creationId xmlns:a16="http://schemas.microsoft.com/office/drawing/2014/main" id="{AFF2F5BD-5072-4E37-A855-28024DDFB903}"/>
              </a:ext>
            </a:extLst>
          </p:cNvPr>
          <p:cNvSpPr/>
          <p:nvPr/>
        </p:nvSpPr>
        <p:spPr>
          <a:xfrm>
            <a:off x="326063" y="113529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5" name="Oval 204">
            <a:hlinkClick r:id="" action="ppaction://noaction">
              <a:snd r:embed="rId8" name="R.2.wav"/>
            </a:hlinkClick>
            <a:extLst>
              <a:ext uri="{FF2B5EF4-FFF2-40B4-BE49-F238E27FC236}">
                <a16:creationId xmlns:a16="http://schemas.microsoft.com/office/drawing/2014/main" id="{EFF7253F-FC10-4EA5-A3A4-3045B9A97724}"/>
              </a:ext>
            </a:extLst>
          </p:cNvPr>
          <p:cNvSpPr/>
          <p:nvPr/>
        </p:nvSpPr>
        <p:spPr>
          <a:xfrm>
            <a:off x="326063" y="177106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8" name="Oval 207">
            <a:hlinkClick r:id="" action="ppaction://noaction">
              <a:snd r:embed="rId9" name="r.3.wav"/>
            </a:hlinkClick>
            <a:extLst>
              <a:ext uri="{FF2B5EF4-FFF2-40B4-BE49-F238E27FC236}">
                <a16:creationId xmlns:a16="http://schemas.microsoft.com/office/drawing/2014/main" id="{4F82B9B0-4ED8-4F84-BD98-B116D600E1D4}"/>
              </a:ext>
            </a:extLst>
          </p:cNvPr>
          <p:cNvSpPr/>
          <p:nvPr/>
        </p:nvSpPr>
        <p:spPr>
          <a:xfrm>
            <a:off x="326063" y="245099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1" name="Oval 210">
            <a:hlinkClick r:id="" action="ppaction://noaction">
              <a:snd r:embed="rId10" name="r.4.wav"/>
            </a:hlinkClick>
            <a:extLst>
              <a:ext uri="{FF2B5EF4-FFF2-40B4-BE49-F238E27FC236}">
                <a16:creationId xmlns:a16="http://schemas.microsoft.com/office/drawing/2014/main" id="{CC366D79-54FF-430A-BED9-DEA79F91CDA1}"/>
              </a:ext>
            </a:extLst>
          </p:cNvPr>
          <p:cNvSpPr/>
          <p:nvPr/>
        </p:nvSpPr>
        <p:spPr>
          <a:xfrm>
            <a:off x="326063" y="314608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5" name="Oval 214">
            <a:hlinkClick r:id="" action="ppaction://noaction">
              <a:snd r:embed="rId11" name="r.5.wav"/>
            </a:hlinkClick>
            <a:extLst>
              <a:ext uri="{FF2B5EF4-FFF2-40B4-BE49-F238E27FC236}">
                <a16:creationId xmlns:a16="http://schemas.microsoft.com/office/drawing/2014/main" id="{72B60403-9A4F-4396-A9DE-9E88D08B6849}"/>
              </a:ext>
            </a:extLst>
          </p:cNvPr>
          <p:cNvSpPr/>
          <p:nvPr/>
        </p:nvSpPr>
        <p:spPr>
          <a:xfrm>
            <a:off x="295910" y="380409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8" name="Oval 217">
            <a:hlinkClick r:id="" action="ppaction://noaction">
              <a:snd r:embed="rId12" name="r.6.wav"/>
            </a:hlinkClick>
            <a:extLst>
              <a:ext uri="{FF2B5EF4-FFF2-40B4-BE49-F238E27FC236}">
                <a16:creationId xmlns:a16="http://schemas.microsoft.com/office/drawing/2014/main" id="{7F994BF7-65DB-4BB0-965C-65DF5003A744}"/>
              </a:ext>
            </a:extLst>
          </p:cNvPr>
          <p:cNvSpPr/>
          <p:nvPr/>
        </p:nvSpPr>
        <p:spPr>
          <a:xfrm>
            <a:off x="320721" y="446210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1" name="Oval 220">
            <a:hlinkClick r:id="" action="ppaction://noaction">
              <a:snd r:embed="rId13" name="r.8.wav"/>
            </a:hlinkClick>
            <a:extLst>
              <a:ext uri="{FF2B5EF4-FFF2-40B4-BE49-F238E27FC236}">
                <a16:creationId xmlns:a16="http://schemas.microsoft.com/office/drawing/2014/main" id="{6B8F32F3-D2FF-4C29-8678-A5CBDCA7303D}"/>
              </a:ext>
            </a:extLst>
          </p:cNvPr>
          <p:cNvSpPr/>
          <p:nvPr/>
        </p:nvSpPr>
        <p:spPr>
          <a:xfrm>
            <a:off x="320721" y="581135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5" name="Oval 224">
            <a:hlinkClick r:id="" action="ppaction://noaction">
              <a:snd r:embed="rId14" name="r.7.wav"/>
            </a:hlinkClick>
            <a:extLst>
              <a:ext uri="{FF2B5EF4-FFF2-40B4-BE49-F238E27FC236}">
                <a16:creationId xmlns:a16="http://schemas.microsoft.com/office/drawing/2014/main" id="{A820D7C6-B623-4E1B-B5AE-C2F7ADC780AA}"/>
              </a:ext>
            </a:extLst>
          </p:cNvPr>
          <p:cNvSpPr/>
          <p:nvPr/>
        </p:nvSpPr>
        <p:spPr>
          <a:xfrm>
            <a:off x="295910" y="514203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2" name="Table 3">
            <a:extLst>
              <a:ext uri="{FF2B5EF4-FFF2-40B4-BE49-F238E27FC236}">
                <a16:creationId xmlns:a16="http://schemas.microsoft.com/office/drawing/2014/main" id="{9B63F0E6-C7D2-412E-B927-1662B69EA276}"/>
              </a:ext>
            </a:extLst>
          </p:cNvPr>
          <p:cNvGraphicFramePr>
            <a:graphicFrameLocks noGrp="1"/>
          </p:cNvGraphicFramePr>
          <p:nvPr>
            <p:extLst>
              <p:ext uri="{D42A27DB-BD31-4B8C-83A1-F6EECF244321}">
                <p14:modId xmlns:p14="http://schemas.microsoft.com/office/powerpoint/2010/main" val="3179575083"/>
              </p:ext>
            </p:extLst>
          </p:nvPr>
        </p:nvGraphicFramePr>
        <p:xfrm>
          <a:off x="5064397" y="1039870"/>
          <a:ext cx="6062262" cy="5380545"/>
        </p:xfrm>
        <a:graphic>
          <a:graphicData uri="http://schemas.openxmlformats.org/drawingml/2006/table">
            <a:tbl>
              <a:tblPr firstRow="1" bandRow="1">
                <a:tableStyleId>{5940675A-B579-460E-94D1-54222C63F5DA}</a:tableStyleId>
              </a:tblPr>
              <a:tblGrid>
                <a:gridCol w="2020754">
                  <a:extLst>
                    <a:ext uri="{9D8B030D-6E8A-4147-A177-3AD203B41FA5}">
                      <a16:colId xmlns:a16="http://schemas.microsoft.com/office/drawing/2014/main" val="2234228650"/>
                    </a:ext>
                  </a:extLst>
                </a:gridCol>
                <a:gridCol w="2020754">
                  <a:extLst>
                    <a:ext uri="{9D8B030D-6E8A-4147-A177-3AD203B41FA5}">
                      <a16:colId xmlns:a16="http://schemas.microsoft.com/office/drawing/2014/main" val="543636543"/>
                    </a:ext>
                  </a:extLst>
                </a:gridCol>
                <a:gridCol w="2020754">
                  <a:extLst>
                    <a:ext uri="{9D8B030D-6E8A-4147-A177-3AD203B41FA5}">
                      <a16:colId xmlns:a16="http://schemas.microsoft.com/office/drawing/2014/main" val="2757598137"/>
                    </a:ext>
                  </a:extLst>
                </a:gridCol>
              </a:tblGrid>
              <a:tr h="1793515">
                <a:tc>
                  <a:txBody>
                    <a:bodyPr/>
                    <a:lstStyle/>
                    <a:p>
                      <a:r>
                        <a:rPr lang="en-GB" sz="3600" b="1" dirty="0">
                          <a:solidFill>
                            <a:srgbClr val="786EB1"/>
                          </a:solidFill>
                        </a:rPr>
                        <a:t>A</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B</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C</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793515">
                <a:tc>
                  <a:txBody>
                    <a:bodyPr/>
                    <a:lstStyle/>
                    <a:p>
                      <a:r>
                        <a:rPr lang="en-GB" sz="3600" b="1" dirty="0">
                          <a:solidFill>
                            <a:srgbClr val="786EB1"/>
                          </a:solidFill>
                        </a:rPr>
                        <a:t>D</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3600" b="1" dirty="0">
                        <a:solidFill>
                          <a:srgbClr val="786EB1"/>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E</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793515">
                <a:tc>
                  <a:txBody>
                    <a:bodyPr/>
                    <a:lstStyle/>
                    <a:p>
                      <a:r>
                        <a:rPr lang="en-GB" sz="3600" b="1" dirty="0">
                          <a:solidFill>
                            <a:srgbClr val="786EB1"/>
                          </a:solidFill>
                        </a:rPr>
                        <a:t>F</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G</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H</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20" name="Picture 19" descr="A picture containing diagram&#10;&#10;Description automatically generated">
            <a:extLst>
              <a:ext uri="{FF2B5EF4-FFF2-40B4-BE49-F238E27FC236}">
                <a16:creationId xmlns:a16="http://schemas.microsoft.com/office/drawing/2014/main" id="{77CD2882-31CD-4763-A824-8FEA93CF5D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00233" y="4923947"/>
            <a:ext cx="628086" cy="1384352"/>
          </a:xfrm>
          <a:prstGeom prst="rect">
            <a:avLst/>
          </a:prstGeom>
        </p:spPr>
      </p:pic>
      <p:pic>
        <p:nvPicPr>
          <p:cNvPr id="22" name="Picture 21">
            <a:extLst>
              <a:ext uri="{FF2B5EF4-FFF2-40B4-BE49-F238E27FC236}">
                <a16:creationId xmlns:a16="http://schemas.microsoft.com/office/drawing/2014/main" id="{664E3766-9CC1-43A2-B444-80A50C37C83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23790" y="1357693"/>
            <a:ext cx="1590046" cy="1205786"/>
          </a:xfrm>
          <a:prstGeom prst="rect">
            <a:avLst/>
          </a:prstGeom>
        </p:spPr>
      </p:pic>
      <p:grpSp>
        <p:nvGrpSpPr>
          <p:cNvPr id="24" name="Group 23">
            <a:extLst>
              <a:ext uri="{FF2B5EF4-FFF2-40B4-BE49-F238E27FC236}">
                <a16:creationId xmlns:a16="http://schemas.microsoft.com/office/drawing/2014/main" id="{5EC9E3C5-D0A0-4BA5-A1DC-DF706E55935B}"/>
              </a:ext>
            </a:extLst>
          </p:cNvPr>
          <p:cNvGrpSpPr/>
          <p:nvPr/>
        </p:nvGrpSpPr>
        <p:grpSpPr>
          <a:xfrm>
            <a:off x="5245538" y="1056999"/>
            <a:ext cx="1743529" cy="1792116"/>
            <a:chOff x="215899" y="1312343"/>
            <a:chExt cx="1743529" cy="1792116"/>
          </a:xfrm>
        </p:grpSpPr>
        <p:pic>
          <p:nvPicPr>
            <p:cNvPr id="25" name="Picture 24" descr="Icon&#10;&#10;Description automatically generated">
              <a:extLst>
                <a:ext uri="{FF2B5EF4-FFF2-40B4-BE49-F238E27FC236}">
                  <a16:creationId xmlns:a16="http://schemas.microsoft.com/office/drawing/2014/main" id="{BD3CD759-5282-4A68-8D5F-741FAD6C993D}"/>
                </a:ext>
              </a:extLst>
            </p:cNvPr>
            <p:cNvPicPr>
              <a:picLocks noChangeAspect="1"/>
            </p:cNvPicPr>
            <p:nvPr/>
          </p:nvPicPr>
          <p:blipFill rotWithShape="1">
            <a:blip r:embed="rId17">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26" name="Picture 25">
              <a:extLst>
                <a:ext uri="{FF2B5EF4-FFF2-40B4-BE49-F238E27FC236}">
                  <a16:creationId xmlns:a16="http://schemas.microsoft.com/office/drawing/2014/main" id="{B61F92B0-F6C0-4531-A3A5-6D1E98FE9C56}"/>
                </a:ext>
              </a:extLst>
            </p:cNvPr>
            <p:cNvPicPr>
              <a:picLocks noChangeAspect="1"/>
            </p:cNvPicPr>
            <p:nvPr/>
          </p:nvPicPr>
          <p:blipFill>
            <a:blip r:embed="rId18"/>
            <a:stretch>
              <a:fillRect/>
            </a:stretch>
          </p:blipFill>
          <p:spPr>
            <a:xfrm>
              <a:off x="893253" y="2265564"/>
              <a:ext cx="1066175" cy="581550"/>
            </a:xfrm>
            <a:prstGeom prst="rect">
              <a:avLst/>
            </a:prstGeom>
          </p:spPr>
        </p:pic>
      </p:grpSp>
      <p:pic>
        <p:nvPicPr>
          <p:cNvPr id="27" name="Picture 2" descr="Bucket, Cleaning, Supplies, Housework, Household">
            <a:extLst>
              <a:ext uri="{FF2B5EF4-FFF2-40B4-BE49-F238E27FC236}">
                <a16:creationId xmlns:a16="http://schemas.microsoft.com/office/drawing/2014/main" id="{1A963F93-9709-4FF4-8BF4-BC60A99C05F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69509" y="4764441"/>
            <a:ext cx="1415540" cy="13463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Icon&#10;&#10;Description automatically generated">
            <a:extLst>
              <a:ext uri="{FF2B5EF4-FFF2-40B4-BE49-F238E27FC236}">
                <a16:creationId xmlns:a16="http://schemas.microsoft.com/office/drawing/2014/main" id="{9BF92E31-AC05-4C92-96FF-1ADFB3D981D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68064" y="5186694"/>
            <a:ext cx="1520370" cy="1069010"/>
          </a:xfrm>
          <a:prstGeom prst="rect">
            <a:avLst/>
          </a:prstGeom>
        </p:spPr>
      </p:pic>
      <p:pic>
        <p:nvPicPr>
          <p:cNvPr id="29" name="Picture 28" descr="Icon&#10;&#10;Description automatically generated">
            <a:extLst>
              <a:ext uri="{FF2B5EF4-FFF2-40B4-BE49-F238E27FC236}">
                <a16:creationId xmlns:a16="http://schemas.microsoft.com/office/drawing/2014/main" id="{A2F28326-F170-4FD3-BEC7-B346C9B3297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97794" y="3124645"/>
            <a:ext cx="1232964" cy="1179984"/>
          </a:xfrm>
          <a:prstGeom prst="rect">
            <a:avLst/>
          </a:prstGeom>
        </p:spPr>
      </p:pic>
      <p:pic>
        <p:nvPicPr>
          <p:cNvPr id="30" name="Picture 29" descr="Icon&#10;&#10;Description automatically generated">
            <a:extLst>
              <a:ext uri="{FF2B5EF4-FFF2-40B4-BE49-F238E27FC236}">
                <a16:creationId xmlns:a16="http://schemas.microsoft.com/office/drawing/2014/main" id="{ED6C1520-4F83-4FFF-9EF3-2D6B3402C56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503378" y="1136801"/>
            <a:ext cx="1365441" cy="1426747"/>
          </a:xfrm>
          <a:prstGeom prst="rect">
            <a:avLst/>
          </a:prstGeom>
        </p:spPr>
      </p:pic>
      <p:sp>
        <p:nvSpPr>
          <p:cNvPr id="3" name="TextBox 2">
            <a:extLst>
              <a:ext uri="{FF2B5EF4-FFF2-40B4-BE49-F238E27FC236}">
                <a16:creationId xmlns:a16="http://schemas.microsoft.com/office/drawing/2014/main" id="{DE3CE247-BAEE-4472-A650-6FFBDA7ACC17}"/>
              </a:ext>
            </a:extLst>
          </p:cNvPr>
          <p:cNvSpPr txBox="1"/>
          <p:nvPr/>
        </p:nvSpPr>
        <p:spPr>
          <a:xfrm>
            <a:off x="3878873" y="1090377"/>
            <a:ext cx="590550" cy="523220"/>
          </a:xfrm>
          <a:prstGeom prst="rect">
            <a:avLst/>
          </a:prstGeom>
          <a:solidFill>
            <a:srgbClr val="786EB1"/>
          </a:solidFill>
        </p:spPr>
        <p:txBody>
          <a:bodyPr wrap="square" rtlCol="0">
            <a:spAutoFit/>
          </a:bodyPr>
          <a:lstStyle/>
          <a:p>
            <a:pPr algn="ctr"/>
            <a:r>
              <a:rPr lang="en-GB" sz="2800" b="1" dirty="0">
                <a:solidFill>
                  <a:schemeClr val="bg1"/>
                </a:solidFill>
                <a:latin typeface="Century Gothic" panose="020B0502020202020204" pitchFamily="34" charset="0"/>
              </a:rPr>
              <a:t>A</a:t>
            </a:r>
          </a:p>
        </p:txBody>
      </p:sp>
      <p:sp>
        <p:nvSpPr>
          <p:cNvPr id="31" name="TextBox 30">
            <a:extLst>
              <a:ext uri="{FF2B5EF4-FFF2-40B4-BE49-F238E27FC236}">
                <a16:creationId xmlns:a16="http://schemas.microsoft.com/office/drawing/2014/main" id="{1336BC0E-633D-4A17-8033-B08CDD5DB143}"/>
              </a:ext>
            </a:extLst>
          </p:cNvPr>
          <p:cNvSpPr txBox="1"/>
          <p:nvPr/>
        </p:nvSpPr>
        <p:spPr>
          <a:xfrm>
            <a:off x="3886526" y="1777775"/>
            <a:ext cx="590550" cy="523220"/>
          </a:xfrm>
          <a:prstGeom prst="rect">
            <a:avLst/>
          </a:prstGeom>
          <a:solidFill>
            <a:srgbClr val="786EB1"/>
          </a:solidFill>
        </p:spPr>
        <p:txBody>
          <a:bodyPr wrap="square" rtlCol="0">
            <a:spAutoFit/>
          </a:bodyPr>
          <a:lstStyle/>
          <a:p>
            <a:pPr algn="ctr"/>
            <a:r>
              <a:rPr lang="en-GB" sz="2800" b="1" dirty="0">
                <a:solidFill>
                  <a:schemeClr val="bg1"/>
                </a:solidFill>
                <a:latin typeface="Century Gothic" panose="020B0502020202020204" pitchFamily="34" charset="0"/>
              </a:rPr>
              <a:t>H</a:t>
            </a:r>
          </a:p>
        </p:txBody>
      </p:sp>
      <p:sp>
        <p:nvSpPr>
          <p:cNvPr id="32" name="TextBox 31">
            <a:extLst>
              <a:ext uri="{FF2B5EF4-FFF2-40B4-BE49-F238E27FC236}">
                <a16:creationId xmlns:a16="http://schemas.microsoft.com/office/drawing/2014/main" id="{9511BCAE-D15A-440E-818F-8F0E3ED663AA}"/>
              </a:ext>
            </a:extLst>
          </p:cNvPr>
          <p:cNvSpPr txBox="1"/>
          <p:nvPr/>
        </p:nvSpPr>
        <p:spPr>
          <a:xfrm>
            <a:off x="3878873" y="2442899"/>
            <a:ext cx="590550" cy="523220"/>
          </a:xfrm>
          <a:prstGeom prst="rect">
            <a:avLst/>
          </a:prstGeom>
          <a:solidFill>
            <a:srgbClr val="786EB1"/>
          </a:solidFill>
        </p:spPr>
        <p:txBody>
          <a:bodyPr wrap="square" rtlCol="0">
            <a:spAutoFit/>
          </a:bodyPr>
          <a:lstStyle/>
          <a:p>
            <a:pPr algn="ctr"/>
            <a:r>
              <a:rPr lang="en-GB" sz="2800" b="1" dirty="0">
                <a:solidFill>
                  <a:schemeClr val="bg1"/>
                </a:solidFill>
                <a:latin typeface="Century Gothic" panose="020B0502020202020204" pitchFamily="34" charset="0"/>
              </a:rPr>
              <a:t>G</a:t>
            </a:r>
          </a:p>
        </p:txBody>
      </p:sp>
      <p:sp>
        <p:nvSpPr>
          <p:cNvPr id="33" name="TextBox 32">
            <a:extLst>
              <a:ext uri="{FF2B5EF4-FFF2-40B4-BE49-F238E27FC236}">
                <a16:creationId xmlns:a16="http://schemas.microsoft.com/office/drawing/2014/main" id="{FFB4F0C4-2A9A-4E11-8E58-45DBE3A71607}"/>
              </a:ext>
            </a:extLst>
          </p:cNvPr>
          <p:cNvSpPr txBox="1"/>
          <p:nvPr/>
        </p:nvSpPr>
        <p:spPr>
          <a:xfrm>
            <a:off x="3878873" y="3129144"/>
            <a:ext cx="590550" cy="523220"/>
          </a:xfrm>
          <a:prstGeom prst="rect">
            <a:avLst/>
          </a:prstGeom>
          <a:solidFill>
            <a:srgbClr val="786EB1"/>
          </a:solidFill>
        </p:spPr>
        <p:txBody>
          <a:bodyPr wrap="square" rtlCol="0">
            <a:spAutoFit/>
          </a:bodyPr>
          <a:lstStyle/>
          <a:p>
            <a:pPr algn="ctr"/>
            <a:r>
              <a:rPr lang="en-GB" sz="2800" b="1" dirty="0">
                <a:solidFill>
                  <a:schemeClr val="bg1"/>
                </a:solidFill>
                <a:latin typeface="Century Gothic" panose="020B0502020202020204" pitchFamily="34" charset="0"/>
              </a:rPr>
              <a:t>F</a:t>
            </a:r>
          </a:p>
        </p:txBody>
      </p:sp>
      <p:sp>
        <p:nvSpPr>
          <p:cNvPr id="34" name="TextBox 33">
            <a:extLst>
              <a:ext uri="{FF2B5EF4-FFF2-40B4-BE49-F238E27FC236}">
                <a16:creationId xmlns:a16="http://schemas.microsoft.com/office/drawing/2014/main" id="{4FE1F500-C0C9-415E-BEC6-C6C8A966CDDB}"/>
              </a:ext>
            </a:extLst>
          </p:cNvPr>
          <p:cNvSpPr txBox="1"/>
          <p:nvPr/>
        </p:nvSpPr>
        <p:spPr>
          <a:xfrm>
            <a:off x="3878873" y="3795421"/>
            <a:ext cx="590550" cy="523220"/>
          </a:xfrm>
          <a:prstGeom prst="rect">
            <a:avLst/>
          </a:prstGeom>
          <a:solidFill>
            <a:srgbClr val="786EB1"/>
          </a:solidFill>
        </p:spPr>
        <p:txBody>
          <a:bodyPr wrap="square" rtlCol="0">
            <a:spAutoFit/>
          </a:bodyPr>
          <a:lstStyle/>
          <a:p>
            <a:pPr algn="ctr"/>
            <a:r>
              <a:rPr lang="en-GB" sz="2800" b="1" dirty="0">
                <a:solidFill>
                  <a:schemeClr val="bg1"/>
                </a:solidFill>
                <a:latin typeface="Century Gothic" panose="020B0502020202020204" pitchFamily="34" charset="0"/>
              </a:rPr>
              <a:t>D</a:t>
            </a:r>
          </a:p>
        </p:txBody>
      </p:sp>
      <p:sp>
        <p:nvSpPr>
          <p:cNvPr id="35" name="TextBox 34">
            <a:extLst>
              <a:ext uri="{FF2B5EF4-FFF2-40B4-BE49-F238E27FC236}">
                <a16:creationId xmlns:a16="http://schemas.microsoft.com/office/drawing/2014/main" id="{07D89793-0012-4AA8-96EB-FC01BD4A860F}"/>
              </a:ext>
            </a:extLst>
          </p:cNvPr>
          <p:cNvSpPr txBox="1"/>
          <p:nvPr/>
        </p:nvSpPr>
        <p:spPr>
          <a:xfrm>
            <a:off x="3878873" y="4484577"/>
            <a:ext cx="590550" cy="523220"/>
          </a:xfrm>
          <a:prstGeom prst="rect">
            <a:avLst/>
          </a:prstGeom>
          <a:solidFill>
            <a:srgbClr val="786EB1"/>
          </a:solidFill>
        </p:spPr>
        <p:txBody>
          <a:bodyPr wrap="square" rtlCol="0">
            <a:spAutoFit/>
          </a:bodyPr>
          <a:lstStyle/>
          <a:p>
            <a:pPr algn="ctr"/>
            <a:r>
              <a:rPr lang="en-GB" sz="2800" b="1" dirty="0">
                <a:solidFill>
                  <a:schemeClr val="bg1"/>
                </a:solidFill>
                <a:latin typeface="Century Gothic" panose="020B0502020202020204" pitchFamily="34" charset="0"/>
              </a:rPr>
              <a:t>E</a:t>
            </a:r>
          </a:p>
        </p:txBody>
      </p:sp>
      <p:sp>
        <p:nvSpPr>
          <p:cNvPr id="36" name="TextBox 35">
            <a:extLst>
              <a:ext uri="{FF2B5EF4-FFF2-40B4-BE49-F238E27FC236}">
                <a16:creationId xmlns:a16="http://schemas.microsoft.com/office/drawing/2014/main" id="{3ED73C4C-398F-49C5-B0FC-63DBF9C6C817}"/>
              </a:ext>
            </a:extLst>
          </p:cNvPr>
          <p:cNvSpPr txBox="1"/>
          <p:nvPr/>
        </p:nvSpPr>
        <p:spPr>
          <a:xfrm>
            <a:off x="3878873" y="5142030"/>
            <a:ext cx="590550" cy="523220"/>
          </a:xfrm>
          <a:prstGeom prst="rect">
            <a:avLst/>
          </a:prstGeom>
          <a:solidFill>
            <a:srgbClr val="786EB1"/>
          </a:solidFill>
        </p:spPr>
        <p:txBody>
          <a:bodyPr wrap="square" rtlCol="0">
            <a:spAutoFit/>
          </a:bodyPr>
          <a:lstStyle/>
          <a:p>
            <a:pPr algn="ctr"/>
            <a:r>
              <a:rPr lang="en-GB" sz="2800" b="1" dirty="0">
                <a:solidFill>
                  <a:schemeClr val="bg1"/>
                </a:solidFill>
                <a:latin typeface="Century Gothic" panose="020B0502020202020204" pitchFamily="34" charset="0"/>
              </a:rPr>
              <a:t>C</a:t>
            </a:r>
          </a:p>
        </p:txBody>
      </p:sp>
      <p:sp>
        <p:nvSpPr>
          <p:cNvPr id="37" name="TextBox 36">
            <a:extLst>
              <a:ext uri="{FF2B5EF4-FFF2-40B4-BE49-F238E27FC236}">
                <a16:creationId xmlns:a16="http://schemas.microsoft.com/office/drawing/2014/main" id="{DC7AD15D-F89D-487A-8482-3DD303397D31}"/>
              </a:ext>
            </a:extLst>
          </p:cNvPr>
          <p:cNvSpPr txBox="1"/>
          <p:nvPr/>
        </p:nvSpPr>
        <p:spPr>
          <a:xfrm>
            <a:off x="3878873" y="5796268"/>
            <a:ext cx="590550" cy="523220"/>
          </a:xfrm>
          <a:prstGeom prst="rect">
            <a:avLst/>
          </a:prstGeom>
          <a:solidFill>
            <a:srgbClr val="786EB1"/>
          </a:solidFill>
        </p:spPr>
        <p:txBody>
          <a:bodyPr wrap="square" rtlCol="0">
            <a:spAutoFit/>
          </a:bodyPr>
          <a:lstStyle/>
          <a:p>
            <a:pPr algn="ctr"/>
            <a:r>
              <a:rPr lang="en-GB" sz="2800" b="1" dirty="0">
                <a:solidFill>
                  <a:schemeClr val="bg1"/>
                </a:solidFill>
                <a:latin typeface="Century Gothic" panose="020B0502020202020204" pitchFamily="34" charset="0"/>
              </a:rPr>
              <a:t>B</a:t>
            </a:r>
          </a:p>
        </p:txBody>
      </p:sp>
      <p:pic>
        <p:nvPicPr>
          <p:cNvPr id="5" name="Picture 4" descr="A picture containing text&#10;&#10;Description automatically generated">
            <a:extLst>
              <a:ext uri="{FF2B5EF4-FFF2-40B4-BE49-F238E27FC236}">
                <a16:creationId xmlns:a16="http://schemas.microsoft.com/office/drawing/2014/main" id="{7A9E3605-40FE-4A77-A169-67EB0FBF5F6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24278" y="2908752"/>
            <a:ext cx="1038972" cy="1583195"/>
          </a:xfrm>
          <a:prstGeom prst="rect">
            <a:avLst/>
          </a:prstGeom>
        </p:spPr>
      </p:pic>
    </p:spTree>
    <p:extLst>
      <p:ext uri="{BB962C8B-B14F-4D97-AF65-F5344CB8AC3E}">
        <p14:creationId xmlns:p14="http://schemas.microsoft.com/office/powerpoint/2010/main" val="257737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P spid="33" grpId="0" animBg="1"/>
      <p:bldP spid="34" grpId="0" animBg="1"/>
      <p:bldP spid="35" grpId="0" animBg="1"/>
      <p:bldP spid="36" grpId="0" animBg="1"/>
      <p:bldP spid="3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14234</TotalTime>
  <Words>2150</Words>
  <Application>Microsoft Office PowerPoint</Application>
  <PresentationFormat>Widescreen</PresentationFormat>
  <Paragraphs>325</Paragraphs>
  <Slides>12</Slides>
  <Notes>12</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vt:i4>
      </vt:variant>
    </vt:vector>
  </HeadingPairs>
  <TitlesOfParts>
    <vt:vector size="26" baseType="lpstr">
      <vt:lpstr>Arial</vt:lpstr>
      <vt:lpstr>Calibri</vt:lpstr>
      <vt:lpstr>Calibri Light</vt:lpstr>
      <vt:lpstr>Century gothic</vt:lpstr>
      <vt:lpstr>Century gothic</vt:lpstr>
      <vt:lpstr>Eras Demi ITC</vt:lpstr>
      <vt:lpstr>Modern Love</vt:lpstr>
      <vt:lpstr>Montserrat Medium</vt:lpstr>
      <vt:lpstr>Segoe Print</vt:lpstr>
      <vt:lpstr>Symbol</vt:lpstr>
      <vt:lpstr>Wingdings</vt:lpstr>
      <vt:lpstr>1_Office Theme</vt:lpstr>
      <vt:lpstr>Office Theme</vt:lpstr>
      <vt:lpstr>3_Office Theme</vt:lpstr>
      <vt:lpstr>Saying what I and others do</vt:lpstr>
      <vt:lpstr> [-tion]</vt:lpstr>
      <vt:lpstr> [-tion]</vt:lpstr>
      <vt:lpstr>prononcer</vt:lpstr>
      <vt:lpstr>vocabulaire</vt:lpstr>
      <vt:lpstr>vocabulaire</vt:lpstr>
      <vt:lpstr>faire (for weather)</vt:lpstr>
      <vt:lpstr>écouter</vt:lpstr>
      <vt:lpstr>lire</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147</cp:revision>
  <dcterms:created xsi:type="dcterms:W3CDTF">2022-02-25T13:35:14Z</dcterms:created>
  <dcterms:modified xsi:type="dcterms:W3CDTF">2022-05-04T04:07:06Z</dcterms:modified>
</cp:coreProperties>
</file>