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5"/>
  </p:notesMasterIdLst>
  <p:sldIdLst>
    <p:sldId id="257" r:id="rId4"/>
    <p:sldId id="533" r:id="rId5"/>
    <p:sldId id="889" r:id="rId6"/>
    <p:sldId id="921" r:id="rId7"/>
    <p:sldId id="929" r:id="rId8"/>
    <p:sldId id="930" r:id="rId9"/>
    <p:sldId id="931" r:id="rId10"/>
    <p:sldId id="932" r:id="rId11"/>
    <p:sldId id="933" r:id="rId12"/>
    <p:sldId id="934" r:id="rId13"/>
    <p:sldId id="935" r:id="rId14"/>
    <p:sldId id="796" r:id="rId15"/>
    <p:sldId id="925" r:id="rId16"/>
    <p:sldId id="829" r:id="rId17"/>
    <p:sldId id="818" r:id="rId18"/>
    <p:sldId id="918" r:id="rId19"/>
    <p:sldId id="917" r:id="rId20"/>
    <p:sldId id="914" r:id="rId21"/>
    <p:sldId id="922" r:id="rId22"/>
    <p:sldId id="927" r:id="rId23"/>
    <p:sldId id="9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57932" autoAdjust="0"/>
  </p:normalViewPr>
  <p:slideViewPr>
    <p:cSldViewPr snapToGrid="0">
      <p:cViewPr varScale="1">
        <p:scale>
          <a:sx n="66" d="100"/>
          <a:sy n="66" d="100"/>
        </p:scale>
        <p:origin x="1626"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23/04/2022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1" strike="noStrike" spc="-1" dirty="0">
                <a:solidFill>
                  <a:srgbClr val="002060"/>
                </a:solidFill>
                <a:latin typeface="Century Gothic"/>
                <a:ea typeface="Century Gothic"/>
              </a:rPr>
              <a:t>ç/c] </a:t>
            </a:r>
            <a:r>
              <a:rPr lang="fr-FR" sz="2000" b="0" strike="noStrike" spc="-1" dirty="0">
                <a:solidFill>
                  <a:srgbClr val="002060"/>
                </a:solidFill>
                <a:latin typeface="Century Gothic"/>
                <a:ea typeface="Century Gothic"/>
              </a:rPr>
              <a:t>(soft -c) ici [167] français [251] garçon [1599] cinéma [1623] décider [165]</a:t>
            </a:r>
            <a:endParaRPr lang="it-IT" sz="20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20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tu fais </a:t>
            </a:r>
            <a:r>
              <a:rPr lang="fr-FR" sz="2000" b="0" strike="noStrike" spc="-1" dirty="0">
                <a:solidFill>
                  <a:srgbClr val="FF0066"/>
                </a:solidFill>
                <a:latin typeface="Century Gothic"/>
                <a:ea typeface="Century Gothic"/>
              </a:rPr>
              <a:t>[25] </a:t>
            </a:r>
            <a:r>
              <a:rPr lang="fr-FR" sz="2000" b="1" strike="noStrike" spc="-1" dirty="0">
                <a:solidFill>
                  <a:srgbClr val="FF0066"/>
                </a:solidFill>
                <a:latin typeface="Century Gothic"/>
                <a:ea typeface="Century Gothic"/>
              </a:rPr>
              <a:t>effort </a:t>
            </a:r>
            <a:r>
              <a:rPr lang="fr-FR" sz="2000" b="0" strike="noStrike" spc="-1" dirty="0">
                <a:solidFill>
                  <a:srgbClr val="FF0066"/>
                </a:solidFill>
                <a:latin typeface="Century Gothic"/>
                <a:ea typeface="Century Gothic"/>
              </a:rPr>
              <a:t>[388] </a:t>
            </a:r>
            <a:r>
              <a:rPr lang="fr-FR" sz="2000" b="1" strike="noStrike" spc="-1" dirty="0">
                <a:solidFill>
                  <a:srgbClr val="FF0066"/>
                </a:solidFill>
                <a:latin typeface="Century Gothic"/>
                <a:ea typeface="Century Gothic"/>
              </a:rPr>
              <a:t>voyage </a:t>
            </a:r>
            <a:r>
              <a:rPr lang="fr-FR" sz="2000" b="0" strike="noStrike" spc="-1" dirty="0">
                <a:solidFill>
                  <a:srgbClr val="FF0066"/>
                </a:solidFill>
                <a:latin typeface="Century Gothic"/>
                <a:ea typeface="Century Gothic"/>
              </a:rPr>
              <a:t>[904] carte</a:t>
            </a:r>
            <a:r>
              <a:rPr lang="fr-FR" sz="2000" b="1"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[955] gâteau [4845] liste [924]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aller [53] je vais il/elle va à (meaning ‘at/in/to’)[4] Canada [N/A] France [N/A] nord [1090] sud [1242] est [4603] ouest [1690] </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aimer [242] avoir [8]  vous2 [50] animal [1002] cadeau [2298] chapeau [2908] cheval [2220] fanal [&gt;5000] gâteau [4845] feu [786]  jeu [291] vœu [2103]</a:t>
            </a: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038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05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this recap before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use of </a:t>
            </a:r>
            <a:r>
              <a:rPr lang="en-GB" b="1" i="1" dirty="0"/>
              <a:t>Est-</a:t>
            </a:r>
            <a:r>
              <a:rPr lang="en-GB" b="1" i="1" dirty="0" err="1"/>
              <a:t>ce</a:t>
            </a:r>
            <a:r>
              <a:rPr lang="en-GB" b="1" i="1" dirty="0"/>
              <a:t> que </a:t>
            </a:r>
            <a:r>
              <a:rPr lang="en-GB" b="0" dirty="0"/>
              <a:t>to ask questions and introduce </a:t>
            </a:r>
            <a:r>
              <a:rPr lang="en-GB" b="1" i="1" dirty="0"/>
              <a:t>Qu’ </a:t>
            </a:r>
            <a:r>
              <a:rPr lang="en-GB" b="1" i="1" dirty="0" err="1"/>
              <a:t>est-ce</a:t>
            </a:r>
            <a:r>
              <a:rPr lang="en-GB" b="1" i="1" dirty="0"/>
              <a:t> que</a:t>
            </a:r>
            <a:br>
              <a:rPr lang="en-GB" b="1" i="1" dirty="0"/>
            </a:br>
            <a:br>
              <a:rPr lang="en-GB" b="1" i="1" dirty="0"/>
            </a:br>
            <a:r>
              <a:rPr lang="en-GB" b="1" i="1" dirty="0"/>
              <a:t>(Remember that pupils have already also been taught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1" i="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pronouncing </a:t>
            </a:r>
            <a:r>
              <a:rPr lang="en-GB" sz="1200" b="1" i="1" dirty="0" err="1">
                <a:solidFill>
                  <a:srgbClr val="1E4E79"/>
                </a:solidFill>
                <a:latin typeface="Century Gothic"/>
                <a:ea typeface="Century Gothic"/>
                <a:cs typeface="Century Gothic"/>
                <a:sym typeface="Century Gothic"/>
              </a:rPr>
              <a:t>Qu’</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audio button to hear </a:t>
            </a:r>
            <a:r>
              <a:rPr lang="en-GB" sz="1200" b="1" i="1" dirty="0" err="1">
                <a:solidFill>
                  <a:srgbClr val="1E4E79"/>
                </a:solidFill>
                <a:latin typeface="Century Gothic"/>
                <a:ea typeface="Century Gothic"/>
                <a:cs typeface="Century Gothic"/>
                <a:sym typeface="Century Gothic"/>
              </a:rPr>
              <a:t>Qu’</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 </a:t>
            </a:r>
            <a:r>
              <a:rPr lang="en-GB" dirty="0"/>
              <a:t>at two different speeds.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03745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and differentiation between ‘</a:t>
            </a:r>
            <a:r>
              <a:rPr lang="en-GB" b="0" dirty="0" err="1"/>
              <a:t>qu’est-ce</a:t>
            </a:r>
            <a:r>
              <a:rPr lang="en-GB" b="0" dirty="0"/>
              <a:t> que’ and ‘</a:t>
            </a:r>
            <a:r>
              <a:rPr lang="en-GB" b="0" dirty="0" err="1"/>
              <a:t>est-ce</a:t>
            </a:r>
            <a:r>
              <a:rPr lang="en-GB" b="0" dirty="0"/>
              <a:t> que’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 Explain that Est-</a:t>
            </a:r>
            <a:r>
              <a:rPr lang="en-GB" dirty="0" err="1"/>
              <a:t>ce</a:t>
            </a:r>
            <a:r>
              <a:rPr lang="en-GB" dirty="0"/>
              <a:t> que (is/are) questions are ‘yes/no’ questions, but that </a:t>
            </a:r>
            <a:r>
              <a:rPr lang="en-GB" dirty="0" err="1"/>
              <a:t>qu’est-ce</a:t>
            </a:r>
            <a:r>
              <a:rPr lang="en-GB" dirty="0"/>
              <a:t> que (what) questions require information and can’t be answered with a yes/no.</a:t>
            </a:r>
          </a:p>
          <a:p>
            <a:pPr marL="228600" lvl="0" indent="-228600" algn="l" rtl="0">
              <a:spcBef>
                <a:spcPts val="0"/>
              </a:spcBef>
              <a:spcAft>
                <a:spcPts val="0"/>
              </a:spcAft>
              <a:buAutoNum type="arabicPeriod"/>
            </a:pPr>
            <a:r>
              <a:rPr lang="en-GB" dirty="0"/>
              <a:t>Do [1] with the pupils. Click to listen. Pupils write A or B, depending on the question they hear.</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2-5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n-GB" sz="1200" b="0" kern="1200" dirty="0" err="1">
                <a:solidFill>
                  <a:schemeClr val="tx1"/>
                </a:solidFill>
                <a:effectLst/>
                <a:latin typeface="+mn-lt"/>
                <a:ea typeface="+mn-ea"/>
                <a:cs typeface="+mn-cs"/>
              </a:rPr>
              <a:t>Qu’est-ce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maintenant</a:t>
            </a:r>
            <a:r>
              <a:rPr lang="en-GB" sz="1200" b="0" kern="1200" dirty="0">
                <a:solidFill>
                  <a:schemeClr val="tx1"/>
                </a:solidFill>
                <a:effectLst/>
                <a:latin typeface="+mn-lt"/>
                <a:ea typeface="+mn-ea"/>
                <a:cs typeface="+mn-cs"/>
              </a:rPr>
              <a:t> ?</a:t>
            </a:r>
          </a:p>
          <a:p>
            <a:r>
              <a:rPr lang="es-ES_tradnl" sz="1200" b="0" kern="1200" dirty="0">
                <a:solidFill>
                  <a:schemeClr val="tx1"/>
                </a:solidFill>
                <a:effectLst/>
                <a:latin typeface="+mn-lt"/>
                <a:ea typeface="+mn-ea"/>
                <a:cs typeface="+mn-cs"/>
              </a:rPr>
              <a:t>Est-ce que tu fais la cuisine ?</a:t>
            </a:r>
          </a:p>
          <a:p>
            <a:r>
              <a:rPr lang="es-ES_tradnl" sz="1200" b="0" kern="1200" dirty="0">
                <a:solidFill>
                  <a:schemeClr val="tx1"/>
                </a:solidFill>
                <a:effectLst/>
                <a:latin typeface="+mn-lt"/>
                <a:ea typeface="+mn-ea"/>
                <a:cs typeface="+mn-cs"/>
              </a:rPr>
              <a:t>Est-ce que tu as la liste ?</a:t>
            </a:r>
            <a:br>
              <a:rPr lang="es-ES_tradnl"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Qu’est-ce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aujourd’hui</a:t>
            </a:r>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Est-</a:t>
            </a:r>
            <a:r>
              <a:rPr lang="en-GB" sz="1200" b="0" kern="1200" dirty="0" err="1">
                <a:solidFill>
                  <a:schemeClr val="tx1"/>
                </a:solidFill>
                <a:effectLst/>
                <a:latin typeface="+mn-lt"/>
                <a:ea typeface="+mn-ea"/>
                <a:cs typeface="+mn-cs"/>
              </a:rPr>
              <a: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les courses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writes the three activities that start ‘You are doing/making…’ and the three that start ‘I am doing/making…’</a:t>
            </a:r>
          </a:p>
          <a:p>
            <a:r>
              <a:rPr lang="en-US" b="0" dirty="0"/>
              <a:t>3.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 DO NOT DISPLAY DURING THE ACTIVITY</a:t>
            </a:r>
            <a:endParaRPr lang="en-US" b="0" dirty="0"/>
          </a:p>
          <a:p>
            <a:endParaRPr lang="en-US" b="1" dirty="0"/>
          </a:p>
          <a:p>
            <a:r>
              <a:rPr lang="en-US" b="1" dirty="0"/>
              <a:t>Procedure:</a:t>
            </a:r>
          </a:p>
          <a:p>
            <a:pPr marL="228600" indent="-228600">
              <a:buAutoNum type="arabicPeriod"/>
            </a:pPr>
            <a:r>
              <a:rPr lang="en-US" b="0" dirty="0"/>
              <a:t>Elicit French from partner As and English from partner Bs.</a:t>
            </a:r>
          </a:p>
          <a:p>
            <a:pPr marL="228600" indent="-228600">
              <a:buAutoNum type="arabicPeriod"/>
            </a:pPr>
            <a:r>
              <a:rPr lang="en-US" b="0" dirty="0"/>
              <a:t>Click to reveal written answers.</a:t>
            </a:r>
          </a:p>
          <a:p>
            <a:pPr marL="228600" indent="-228600">
              <a:buAutoNum type="arabicPeriod"/>
            </a:pPr>
            <a:r>
              <a:rPr lang="en-US" b="0" dirty="0"/>
              <a:t>Continue with the answers for 4B on the next slide.</a:t>
            </a: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1920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 DO NOT DISPLAY DURING THE ACTIVITY</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42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rtl="0">
              <a:spcBef>
                <a:spcPts val="0"/>
              </a:spcBef>
              <a:spcAft>
                <a:spcPts val="0"/>
              </a:spcAft>
            </a:pPr>
            <a:r>
              <a:rPr lang="en-GB" sz="1200" b="1" i="0" u="none" strike="noStrike" dirty="0">
                <a:solidFill>
                  <a:srgbClr val="000000"/>
                </a:solidFill>
                <a:effectLst/>
                <a:latin typeface="Arial" panose="020B0604020202020204" pitchFamily="34" charset="0"/>
              </a:rPr>
              <a:t>Time:  </a:t>
            </a:r>
            <a:r>
              <a:rPr lang="en-GB" sz="1200" b="0" i="0" u="none" strike="noStrike" dirty="0">
                <a:solidFill>
                  <a:srgbClr val="000000"/>
                </a:solidFill>
                <a:effectLst/>
                <a:latin typeface="Arial" panose="020B0604020202020204" pitchFamily="34" charset="0"/>
              </a:rPr>
              <a:t>6 minutes</a:t>
            </a: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Note</a:t>
            </a:r>
            <a:r>
              <a:rPr lang="en-GB" sz="1200" b="0" i="0" u="none" strike="noStrike" dirty="0">
                <a:solidFill>
                  <a:srgbClr val="000000"/>
                </a:solidFill>
                <a:effectLst/>
                <a:latin typeface="Arial" panose="020B0604020202020204" pitchFamily="34" charset="0"/>
              </a:rPr>
              <a:t>: This</a:t>
            </a:r>
            <a:r>
              <a:rPr lang="en-GB" sz="1200" b="0" i="0" u="none" strike="noStrike" baseline="0" dirty="0">
                <a:solidFill>
                  <a:srgbClr val="000000"/>
                </a:solidFill>
                <a:effectLst/>
                <a:latin typeface="Arial" panose="020B0604020202020204" pitchFamily="34" charset="0"/>
              </a:rPr>
              <a:t> recaps an activity from Term 1 but it feels useful to revisit a few numbers again this week, as we have the theme of </a:t>
            </a:r>
            <a:r>
              <a:rPr lang="en-GB" sz="1200" b="0" i="0" u="none" strike="noStrike" baseline="0" dirty="0" err="1">
                <a:solidFill>
                  <a:srgbClr val="000000"/>
                </a:solidFill>
                <a:effectLst/>
                <a:latin typeface="Arial" panose="020B0604020202020204" pitchFamily="34" charset="0"/>
              </a:rPr>
              <a:t>Léa’s</a:t>
            </a:r>
            <a:r>
              <a:rPr lang="en-GB" sz="1200" b="0" i="0" u="none" strike="noStrike" baseline="0" dirty="0">
                <a:solidFill>
                  <a:srgbClr val="000000"/>
                </a:solidFill>
                <a:effectLst/>
                <a:latin typeface="Arial" panose="020B0604020202020204" pitchFamily="34" charset="0"/>
              </a:rPr>
              <a:t> birthday running across these two weeks.</a:t>
            </a:r>
            <a:br>
              <a:rPr lang="en-GB" sz="1200" b="0" i="0" u="none" strike="noStrike" baseline="0" dirty="0">
                <a:solidFill>
                  <a:srgbClr val="000000"/>
                </a:solidFill>
                <a:effectLst/>
                <a:latin typeface="Arial" panose="020B0604020202020204" pitchFamily="34" charset="0"/>
              </a:rPr>
            </a:b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understanding cardinal numbers in birthday dates. </a:t>
            </a:r>
            <a:endParaRPr lang="en-GB" b="0" dirty="0">
              <a:effectLst/>
            </a:endParaRP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1. Click on each set of balloons to hear the audio.</a:t>
            </a:r>
          </a:p>
          <a:p>
            <a:pPr rtl="0">
              <a:spcBef>
                <a:spcPts val="0"/>
              </a:spcBef>
              <a:spcAft>
                <a:spcPts val="0"/>
              </a:spcAft>
            </a:pPr>
            <a:r>
              <a:rPr lang="en-GB" sz="1200" b="1" i="0" u="none" strike="noStrike" dirty="0">
                <a:solidFill>
                  <a:srgbClr val="000000"/>
                </a:solidFill>
                <a:effectLst/>
                <a:latin typeface="Arial" panose="020B0604020202020204" pitchFamily="34" charset="0"/>
              </a:rPr>
              <a:t>2. </a:t>
            </a:r>
            <a:r>
              <a:rPr lang="en-GB" sz="1200" b="0" i="0" u="none" strike="noStrike" dirty="0">
                <a:solidFill>
                  <a:srgbClr val="000000"/>
                </a:solidFill>
                <a:effectLst/>
                <a:latin typeface="Arial" panose="020B0604020202020204" pitchFamily="34" charset="0"/>
              </a:rPr>
              <a:t>Pupils listen to the date given for each person’s birthday, and write down the number.</a:t>
            </a: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2. </a:t>
            </a:r>
            <a:r>
              <a:rPr lang="en-GB" sz="1200" b="0" i="0" u="none" strike="noStrike" dirty="0">
                <a:solidFill>
                  <a:srgbClr val="000000"/>
                </a:solidFill>
                <a:effectLst/>
                <a:latin typeface="Arial" panose="020B0604020202020204" pitchFamily="34" charset="0"/>
              </a:rPr>
              <a:t>In feedback, teachers can ask: ‘Qui </a:t>
            </a:r>
            <a:r>
              <a:rPr lang="en-GB" sz="1200" b="0" i="0" u="none" strike="noStrike" dirty="0" err="1">
                <a:solidFill>
                  <a:srgbClr val="000000"/>
                </a:solidFill>
                <a:effectLst/>
                <a:latin typeface="Arial" panose="020B0604020202020204" pitchFamily="34" charset="0"/>
              </a:rPr>
              <a:t>dit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mon</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X </a:t>
            </a:r>
            <a:r>
              <a:rPr lang="en-GB" sz="1200" b="0" i="0" u="none" strike="noStrike" dirty="0" err="1">
                <a:solidFill>
                  <a:srgbClr val="000000"/>
                </a:solidFill>
                <a:effectLst/>
                <a:latin typeface="Arial" panose="020B0604020202020204" pitchFamily="34" charset="0"/>
              </a:rPr>
              <a:t>X</a:t>
            </a:r>
            <a:r>
              <a:rPr lang="en-GB" sz="1200" b="0" i="0" u="none" strike="noStrike" dirty="0">
                <a:solidFill>
                  <a:srgbClr val="000000"/>
                </a:solidFill>
                <a:effectLst/>
                <a:latin typeface="Arial" panose="020B0604020202020204" pitchFamily="34" charset="0"/>
              </a:rPr>
              <a:t> ?”’ to elicit the names from pupils, and allow them another opportunity to hear and understand the dates one more time. </a:t>
            </a:r>
            <a:br>
              <a:rPr lang="en-GB" sz="1200" b="0" i="0" u="none" strike="noStrike" dirty="0">
                <a:solidFill>
                  <a:srgbClr val="000000"/>
                </a:solidFill>
                <a:effectLst/>
                <a:latin typeface="Arial" panose="020B0604020202020204" pitchFamily="34" charset="0"/>
              </a:rPr>
            </a:b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[Yves]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22 </a:t>
            </a:r>
            <a:r>
              <a:rPr lang="en-GB" sz="1200" b="0" i="0" u="none" strike="noStrike" dirty="0" err="1">
                <a:solidFill>
                  <a:srgbClr val="000000"/>
                </a:solidFill>
                <a:effectLst/>
                <a:latin typeface="Arial" panose="020B0604020202020204" pitchFamily="34" charset="0"/>
              </a:rPr>
              <a:t>octobre</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[Pierre]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25 </a:t>
            </a:r>
            <a:r>
              <a:rPr lang="en-GB" sz="1200" b="0" i="0" u="none" strike="noStrike" dirty="0" err="1">
                <a:solidFill>
                  <a:srgbClr val="000000"/>
                </a:solidFill>
                <a:effectLst/>
                <a:latin typeface="Arial" panose="020B0604020202020204" pitchFamily="34" charset="0"/>
              </a:rPr>
              <a:t>juin</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[Madame Vidal]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31 </a:t>
            </a:r>
            <a:r>
              <a:rPr lang="en-GB" sz="1200" b="0" i="0" u="none" strike="noStrike" dirty="0" err="1">
                <a:solidFill>
                  <a:srgbClr val="000000"/>
                </a:solidFill>
                <a:effectLst/>
                <a:latin typeface="Arial" panose="020B0604020202020204" pitchFamily="34" charset="0"/>
              </a:rPr>
              <a:t>janvier</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a:t>
            </a:r>
            <a:r>
              <a:rPr lang="en-GB" sz="1200" b="0" i="0" u="none" strike="noStrike" dirty="0" err="1">
                <a:solidFill>
                  <a:srgbClr val="000000"/>
                </a:solidFill>
                <a:effectLst/>
                <a:latin typeface="Arial" panose="020B0604020202020204" pitchFamily="34" charset="0"/>
              </a:rPr>
              <a:t>Léa</a:t>
            </a:r>
            <a:r>
              <a:rPr lang="en-GB" sz="1200" b="0" i="0" u="none" strike="noStrike" dirty="0">
                <a:solidFill>
                  <a:srgbClr val="000000"/>
                </a:solidFill>
                <a:effectLst/>
                <a:latin typeface="Arial" panose="020B0604020202020204" pitchFamily="34" charset="0"/>
              </a:rPr>
              <a:t> ]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16 </a:t>
            </a:r>
            <a:r>
              <a:rPr lang="en-GB" sz="1200" b="0" i="0" u="none" strike="noStrike" dirty="0" err="1">
                <a:solidFill>
                  <a:srgbClr val="000000"/>
                </a:solidFill>
                <a:effectLst/>
                <a:latin typeface="Arial" panose="020B0604020202020204" pitchFamily="34" charset="0"/>
              </a:rPr>
              <a:t>mai</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[Adèle]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15 </a:t>
            </a:r>
            <a:r>
              <a:rPr lang="en-GB" sz="1200" b="0" i="0" u="none" strike="noStrike" dirty="0" err="1">
                <a:solidFill>
                  <a:srgbClr val="000000"/>
                </a:solidFill>
                <a:effectLst/>
                <a:latin typeface="Arial" panose="020B0604020202020204" pitchFamily="34" charset="0"/>
              </a:rPr>
              <a:t>aout</a:t>
            </a:r>
            <a:r>
              <a:rPr lang="en-GB" sz="1200" b="0" i="0" u="none" strike="noStrike" dirty="0">
                <a:solidFill>
                  <a:srgbClr val="000000"/>
                </a:solidFill>
                <a:effectLst/>
                <a:latin typeface="Arial" panose="020B0604020202020204" pitchFamily="34" charset="0"/>
              </a:rPr>
              <a: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a:t>
            </a:r>
            <a:r>
              <a:rPr lang="en-GB" sz="1200" b="0" i="0" u="none" strike="noStrike" dirty="0" err="1">
                <a:solidFill>
                  <a:srgbClr val="000000"/>
                </a:solidFill>
                <a:effectLst/>
                <a:latin typeface="Arial" panose="020B0604020202020204" pitchFamily="34" charset="0"/>
              </a:rPr>
              <a:t>Eugénie</a:t>
            </a:r>
            <a:r>
              <a:rPr lang="en-GB" sz="1200" b="0" i="0" u="none" strike="noStrike" dirty="0">
                <a:solidFill>
                  <a:srgbClr val="000000"/>
                </a:solidFill>
                <a:effectLst/>
                <a:latin typeface="Arial" panose="020B0604020202020204" pitchFamily="34" charset="0"/>
              </a:rPr>
              <a:t>] Mon </a:t>
            </a:r>
            <a:r>
              <a:rPr lang="en-GB" sz="1200" b="0" i="0" u="none" strike="noStrike" dirty="0" err="1">
                <a:solidFill>
                  <a:srgbClr val="000000"/>
                </a:solidFill>
                <a:effectLst/>
                <a:latin typeface="Arial" panose="020B0604020202020204" pitchFamily="34" charset="0"/>
              </a:rPr>
              <a:t>anniversaire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est</a:t>
            </a:r>
            <a:r>
              <a:rPr lang="en-GB" sz="1200" b="0" i="0" u="none" strike="noStrike" dirty="0">
                <a:solidFill>
                  <a:srgbClr val="000000"/>
                </a:solidFill>
                <a:effectLst/>
                <a:latin typeface="Arial" panose="020B0604020202020204" pitchFamily="34" charset="0"/>
              </a:rPr>
              <a:t> le 13 </a:t>
            </a:r>
            <a:r>
              <a:rPr lang="en-GB" sz="1200" b="0" i="0" u="none" strike="noStrike" dirty="0" err="1">
                <a:solidFill>
                  <a:srgbClr val="000000"/>
                </a:solidFill>
                <a:effectLst/>
                <a:latin typeface="Arial" panose="020B0604020202020204" pitchFamily="34" charset="0"/>
              </a:rPr>
              <a:t>avril</a:t>
            </a:r>
            <a:r>
              <a:rPr lang="en-GB" sz="1200" b="0" i="0" u="none" strike="noStrike" dirty="0">
                <a:solidFill>
                  <a:srgbClr val="000000"/>
                </a:solidFill>
                <a:effectLst/>
                <a:latin typeface="Arial" panose="020B0604020202020204" pitchFamily="34" charset="0"/>
              </a:rPr>
              <a:t>.</a:t>
            </a:r>
            <a:endParaRPr lang="en-GB" b="0" dirty="0">
              <a:effectLst/>
            </a:endParaRPr>
          </a:p>
          <a:p>
            <a:pPr rtl="0">
              <a:spcBef>
                <a:spcPts val="0"/>
              </a:spcBef>
              <a:spcAft>
                <a:spcPts val="0"/>
              </a:spcAft>
            </a:pPr>
            <a:r>
              <a:rPr lang="en-GB" sz="1200" b="0" i="0" u="none" strike="noStrike" dirty="0">
                <a:solidFill>
                  <a:srgbClr val="000000"/>
                </a:solidFill>
                <a:effectLst/>
                <a:latin typeface="Arial" panose="020B0604020202020204" pitchFamily="34" charset="0"/>
              </a:rPr>
              <a:t>[</a:t>
            </a:r>
            <a:r>
              <a:rPr lang="en-GB" sz="1200" b="0" i="0" u="none" strike="noStrike" dirty="0" err="1">
                <a:solidFill>
                  <a:srgbClr val="000000"/>
                </a:solidFill>
                <a:effectLst/>
                <a:latin typeface="Arial" panose="020B0604020202020204" pitchFamily="34" charset="0"/>
              </a:rPr>
              <a:t>Clémentine</a:t>
            </a:r>
            <a:r>
              <a:rPr lang="en-GB" sz="1200" b="0" i="0" u="none" strike="noStrike" dirty="0">
                <a:solidFill>
                  <a:srgbClr val="000000"/>
                </a:solidFill>
                <a:effectLst/>
                <a:latin typeface="Arial" panose="020B0604020202020204" pitchFamily="34" charset="0"/>
              </a:rPr>
              <a:t>] </a:t>
            </a:r>
            <a:r>
              <a:rPr lang="es-AR" sz="1200" b="0" dirty="0" err="1">
                <a:solidFill>
                  <a:srgbClr val="002060"/>
                </a:solidFill>
                <a:latin typeface="Century Gothic" panose="020B0502020202020204" pitchFamily="34" charset="0"/>
              </a:rPr>
              <a:t>Mon</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anniversaire</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est</a:t>
            </a:r>
            <a:r>
              <a:rPr lang="es-AR" sz="1200" b="0" dirty="0">
                <a:solidFill>
                  <a:srgbClr val="002060"/>
                </a:solidFill>
                <a:latin typeface="Century Gothic" panose="020B0502020202020204" pitchFamily="34" charset="0"/>
              </a:rPr>
              <a:t> le 27 </a:t>
            </a:r>
            <a:r>
              <a:rPr lang="es-AR" sz="1200" b="0" dirty="0" err="1">
                <a:solidFill>
                  <a:srgbClr val="002060"/>
                </a:solidFill>
                <a:latin typeface="Century Gothic" panose="020B0502020202020204" pitchFamily="34" charset="0"/>
              </a:rPr>
              <a:t>novembre</a:t>
            </a:r>
            <a:r>
              <a:rPr lang="es-AR" sz="1200" b="0" dirty="0">
                <a:solidFill>
                  <a:srgbClr val="002060"/>
                </a:solidFill>
                <a:latin typeface="Century Gothic" panose="020B0502020202020204" pitchFamily="34" charset="0"/>
              </a:rPr>
              <a:t>.</a:t>
            </a:r>
            <a:br>
              <a:rPr lang="es-AR" sz="1200" b="0" dirty="0">
                <a:solidFill>
                  <a:srgbClr val="002060"/>
                </a:solidFill>
                <a:latin typeface="Century Gothic" panose="020B0502020202020204" pitchFamily="34" charset="0"/>
              </a:rPr>
            </a:br>
            <a:r>
              <a:rPr lang="es-AR" sz="1200" b="0" dirty="0">
                <a:solidFill>
                  <a:srgbClr val="002060"/>
                </a:solidFill>
                <a:latin typeface="Century Gothic" panose="020B0502020202020204" pitchFamily="34" charset="0"/>
              </a:rPr>
              <a:t>[Jean-Michel] </a:t>
            </a:r>
            <a:r>
              <a:rPr lang="es-AR" sz="1200" b="0" dirty="0" err="1">
                <a:solidFill>
                  <a:srgbClr val="002060"/>
                </a:solidFill>
                <a:latin typeface="Century Gothic" panose="020B0502020202020204" pitchFamily="34" charset="0"/>
              </a:rPr>
              <a:t>Mon</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anniversaire</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est</a:t>
            </a:r>
            <a:r>
              <a:rPr lang="es-AR" sz="1200" b="0" dirty="0">
                <a:solidFill>
                  <a:srgbClr val="002060"/>
                </a:solidFill>
                <a:latin typeface="Century Gothic" panose="020B0502020202020204" pitchFamily="34" charset="0"/>
              </a:rPr>
              <a:t> le 27 </a:t>
            </a:r>
            <a:r>
              <a:rPr lang="es-AR" sz="1200" b="0" dirty="0" err="1">
                <a:solidFill>
                  <a:srgbClr val="002060"/>
                </a:solidFill>
                <a:latin typeface="Century Gothic" panose="020B0502020202020204" pitchFamily="34" charset="0"/>
              </a:rPr>
              <a:t>novembre</a:t>
            </a:r>
            <a:r>
              <a:rPr lang="es-AR" sz="1200" b="0" dirty="0">
                <a:solidFill>
                  <a:srgbClr val="002060"/>
                </a:solidFill>
                <a:latin typeface="Century Gothic" panose="020B0502020202020204" pitchFamily="34" charset="0"/>
              </a:rPr>
              <a:t>, </a:t>
            </a:r>
            <a:r>
              <a:rPr lang="es-AR" sz="1200" b="0" dirty="0" err="1">
                <a:solidFill>
                  <a:srgbClr val="002060"/>
                </a:solidFill>
                <a:latin typeface="Century Gothic" panose="020B0502020202020204" pitchFamily="34" charset="0"/>
              </a:rPr>
              <a:t>aussi</a:t>
            </a:r>
            <a:r>
              <a:rPr lang="es-AR" sz="1200" b="0" dirty="0">
                <a:solidFill>
                  <a:srgbClr val="002060"/>
                </a:solidFill>
                <a:latin typeface="Century Gothic" panose="020B0502020202020204" pitchFamily="34" charset="0"/>
              </a:rPr>
              <a:t> !</a:t>
            </a:r>
            <a:br>
              <a:rPr lang="en-GB" sz="1200" b="0" i="0" u="none" strike="noStrike" dirty="0">
                <a:solidFill>
                  <a:srgbClr val="000000"/>
                </a:solidFill>
                <a:effectLst/>
                <a:latin typeface="Arial" panose="020B0604020202020204" pitchFamily="34" charset="0"/>
              </a:rPr>
            </a:b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A</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9195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B</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326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for seven slides</a:t>
            </a:r>
          </a:p>
          <a:p>
            <a:endParaRPr lang="en-GB" b="1" dirty="0"/>
          </a:p>
          <a:p>
            <a:r>
              <a:rPr lang="en-GB" b="1" dirty="0"/>
              <a:t>Aim: </a:t>
            </a:r>
            <a:r>
              <a:rPr lang="en-GB" b="0" dirty="0"/>
              <a:t>to practise written or spoken production of vocabulary and grammar learned this week and last week.</a:t>
            </a:r>
            <a:endParaRPr lang="en-GB" b="1" dirty="0"/>
          </a:p>
          <a:p>
            <a:endParaRPr lang="en-GB" b="1" dirty="0"/>
          </a:p>
          <a:p>
            <a:r>
              <a:rPr lang="en-GB" b="1" dirty="0"/>
              <a:t>Procedure:</a:t>
            </a:r>
          </a:p>
          <a:p>
            <a:pPr marL="228600" indent="-228600">
              <a:buAutoNum type="arabicPeriod"/>
            </a:pPr>
            <a:r>
              <a:rPr lang="en-GB" b="0" dirty="0"/>
              <a:t>Click to reveal an image representing a pronoun and an imagine representing an activity.</a:t>
            </a:r>
          </a:p>
          <a:p>
            <a:pPr marL="228600" indent="-228600">
              <a:buAutoNum type="arabicPeriod"/>
            </a:pPr>
            <a:r>
              <a:rPr lang="en-GB" b="0" dirty="0"/>
              <a:t>Pupils write or say the French.</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429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654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156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926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8304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23/04/2022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23/04/2022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5.wav"/><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6.wav"/><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7.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s>
</file>

<file path=ppt/slides/_rels/slide13.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audio" Target="../media/audio42.wav"/></Relationships>
</file>

<file path=ppt/slides/_rels/slide14.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audio" Target="../media/audio43.wav"/><Relationship Id="rId7" Type="http://schemas.openxmlformats.org/officeDocument/2006/relationships/audio" Target="../media/audio45.wav"/><Relationship Id="rId12"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27.gif"/><Relationship Id="rId11" Type="http://schemas.openxmlformats.org/officeDocument/2006/relationships/image" Target="../media/image28.gif"/><Relationship Id="rId5" Type="http://schemas.openxmlformats.org/officeDocument/2006/relationships/audio" Target="../media/audio44.wav"/><Relationship Id="rId10" Type="http://schemas.openxmlformats.org/officeDocument/2006/relationships/audio" Target="../media/audio48.wav"/><Relationship Id="rId4" Type="http://schemas.openxmlformats.org/officeDocument/2006/relationships/image" Target="../media/image2.png"/><Relationship Id="rId9" Type="http://schemas.openxmlformats.org/officeDocument/2006/relationships/audio" Target="../media/audio47.wav"/></Relationships>
</file>

<file path=ppt/slides/_rels/slide15.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audio" Target="../media/audio51.wav"/><Relationship Id="rId4" Type="http://schemas.openxmlformats.org/officeDocument/2006/relationships/audio" Target="../media/audio50.wav"/></Relationships>
</file>

<file path=ppt/slides/_rels/slide16.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audio" Target="../media/audio52.wav"/><Relationship Id="rId7" Type="http://schemas.openxmlformats.org/officeDocument/2006/relationships/audio" Target="../media/audio56.wav"/><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audio" Target="../media/audio55.wav"/><Relationship Id="rId5" Type="http://schemas.openxmlformats.org/officeDocument/2006/relationships/audio" Target="../media/audio54.wav"/><Relationship Id="rId10" Type="http://schemas.openxmlformats.org/officeDocument/2006/relationships/image" Target="../media/image30.gif"/><Relationship Id="rId4" Type="http://schemas.openxmlformats.org/officeDocument/2006/relationships/audio" Target="../media/audio53.wav"/><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58.wav"/><Relationship Id="rId7" Type="http://schemas.openxmlformats.org/officeDocument/2006/relationships/audio" Target="../media/audio62.wav"/><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audio" Target="../media/audio61.wav"/><Relationship Id="rId5" Type="http://schemas.openxmlformats.org/officeDocument/2006/relationships/audio" Target="../media/audio60.wav"/><Relationship Id="rId10" Type="http://schemas.openxmlformats.org/officeDocument/2006/relationships/image" Target="../media/image30.gif"/><Relationship Id="rId4" Type="http://schemas.openxmlformats.org/officeDocument/2006/relationships/audio" Target="../media/audio59.wav"/><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2.png"/><Relationship Id="rId7" Type="http://schemas.openxmlformats.org/officeDocument/2006/relationships/image" Target="../media/image3.gif"/><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audio" Target="../media/audio2.wav"/><Relationship Id="rId15" Type="http://schemas.openxmlformats.org/officeDocument/2006/relationships/image" Target="../media/image5.gif"/><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32.png"/><Relationship Id="rId11" Type="http://schemas.openxmlformats.org/officeDocument/2006/relationships/image" Target="../media/image23.png"/><Relationship Id="rId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image" Target="../media/image30.gif"/><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0.gif"/><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audio" Target="../media/audio25.wav"/><Relationship Id="rId3" Type="http://schemas.openxmlformats.org/officeDocument/2006/relationships/audio" Target="../media/audio10.wav"/><Relationship Id="rId21" Type="http://schemas.openxmlformats.org/officeDocument/2006/relationships/image" Target="../media/image6.pn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16.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9.png"/><Relationship Id="rId5" Type="http://schemas.openxmlformats.org/officeDocument/2006/relationships/audio" Target="../media/audio12.wav"/><Relationship Id="rId15" Type="http://schemas.openxmlformats.org/officeDocument/2006/relationships/audio" Target="../media/audio22.wav"/><Relationship Id="rId23" Type="http://schemas.openxmlformats.org/officeDocument/2006/relationships/image" Target="../media/image8.png"/><Relationship Id="rId10" Type="http://schemas.openxmlformats.org/officeDocument/2006/relationships/audio" Target="../media/audio17.wav"/><Relationship Id="rId19" Type="http://schemas.openxmlformats.org/officeDocument/2006/relationships/audio" Target="../media/audio26.wav"/><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8.wav"/><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audio" Target="../media/audio29.wav"/><Relationship Id="rId5" Type="http://schemas.openxmlformats.org/officeDocument/2006/relationships/image" Target="../media/image12.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1.wav"/><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2.wav"/><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3.wav"/><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4.wav"/><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Elle fait un voyage.</a:t>
            </a:r>
          </a:p>
        </p:txBody>
      </p:sp>
      <p:pic>
        <p:nvPicPr>
          <p:cNvPr id="13" name="Picture 2" descr="C:\Users\wdj\Google Drive\Primary\Y5 SoW\From Tracy\Pronouns\she.png">
            <a:extLst>
              <a:ext uri="{FF2B5EF4-FFF2-40B4-BE49-F238E27FC236}">
                <a16:creationId xmlns:a16="http://schemas.microsoft.com/office/drawing/2014/main" id="{95344578-30B5-43C7-84E8-6B88334FC6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291" y="1538454"/>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D681C0EA-7AED-4354-BEF9-FF36743C0138}"/>
              </a:ext>
            </a:extLst>
          </p:cNvPr>
          <p:cNvGrpSpPr/>
          <p:nvPr/>
        </p:nvGrpSpPr>
        <p:grpSpPr>
          <a:xfrm>
            <a:off x="6917477" y="2450679"/>
            <a:ext cx="3715850" cy="1956642"/>
            <a:chOff x="6395573" y="5207346"/>
            <a:chExt cx="2398151" cy="1135155"/>
          </a:xfrm>
        </p:grpSpPr>
        <p:pic>
          <p:nvPicPr>
            <p:cNvPr id="20" name="Picture 19" descr="Logo, icon&#10;&#10;Description automatically generated">
              <a:extLst>
                <a:ext uri="{FF2B5EF4-FFF2-40B4-BE49-F238E27FC236}">
                  <a16:creationId xmlns:a16="http://schemas.microsoft.com/office/drawing/2014/main" id="{84C6C57F-0CCC-4606-8F56-6BB16F5836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9271" y="5207346"/>
              <a:ext cx="1454453" cy="1135155"/>
            </a:xfrm>
            <a:prstGeom prst="rect">
              <a:avLst/>
            </a:prstGeom>
          </p:spPr>
        </p:pic>
        <p:pic>
          <p:nvPicPr>
            <p:cNvPr id="22" name="Picture 21" descr="Logo&#10;&#10;Description automatically generated">
              <a:extLst>
                <a:ext uri="{FF2B5EF4-FFF2-40B4-BE49-F238E27FC236}">
                  <a16:creationId xmlns:a16="http://schemas.microsoft.com/office/drawing/2014/main" id="{A8C54F62-1319-400E-956F-E69F768193F9}"/>
                </a:ext>
              </a:extLst>
            </p:cNvPr>
            <p:cNvPicPr>
              <a:picLocks noChangeAspect="1"/>
            </p:cNvPicPr>
            <p:nvPr/>
          </p:nvPicPr>
          <p:blipFill rotWithShape="1">
            <a:blip r:embed="rId9">
              <a:extLst>
                <a:ext uri="{28A0092B-C50C-407E-A947-70E740481C1C}">
                  <a14:useLocalDpi xmlns:a14="http://schemas.microsoft.com/office/drawing/2010/main" val="0"/>
                </a:ext>
              </a:extLst>
            </a:blip>
            <a:srcRect l="45230" t="30750" b="3590"/>
            <a:stretch/>
          </p:blipFill>
          <p:spPr>
            <a:xfrm>
              <a:off x="6395573" y="5383786"/>
              <a:ext cx="1003117" cy="852137"/>
            </a:xfrm>
            <a:prstGeom prst="rect">
              <a:avLst/>
            </a:prstGeom>
          </p:spPr>
        </p:pic>
      </p:grpSp>
    </p:spTree>
    <p:extLst>
      <p:ext uri="{BB962C8B-B14F-4D97-AF65-F5344CB8AC3E}">
        <p14:creationId xmlns:p14="http://schemas.microsoft.com/office/powerpoint/2010/main" val="38035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Il  fait un effort.</a:t>
            </a:r>
          </a:p>
        </p:txBody>
      </p:sp>
      <p:pic>
        <p:nvPicPr>
          <p:cNvPr id="15" name="Picture 2" descr="C:\Users\wdj\Google Drive\Primary\Y5 SoW\From Tracy\Pronouns\he.png">
            <a:extLst>
              <a:ext uri="{FF2B5EF4-FFF2-40B4-BE49-F238E27FC236}">
                <a16:creationId xmlns:a16="http://schemas.microsoft.com/office/drawing/2014/main" id="{659B71B3-6D9E-434B-A77B-60DC68F1C1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con&#10;&#10;Description automatically generated">
            <a:extLst>
              <a:ext uri="{FF2B5EF4-FFF2-40B4-BE49-F238E27FC236}">
                <a16:creationId xmlns:a16="http://schemas.microsoft.com/office/drawing/2014/main" id="{8D12DB01-FB8D-474F-AE33-6827049CAD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5328" y="2041983"/>
            <a:ext cx="3208216" cy="2255777"/>
          </a:xfrm>
          <a:prstGeom prst="rect">
            <a:avLst/>
          </a:prstGeom>
        </p:spPr>
      </p:pic>
    </p:spTree>
    <p:extLst>
      <p:ext uri="{BB962C8B-B14F-4D97-AF65-F5344CB8AC3E}">
        <p14:creationId xmlns:p14="http://schemas.microsoft.com/office/powerpoint/2010/main" val="11356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a:solidFill>
                  <a:srgbClr val="1E4E79"/>
                </a:solidFill>
                <a:latin typeface="Century Gothic"/>
                <a:ea typeface="Century Gothic"/>
                <a:cs typeface="Century Gothic"/>
                <a:sym typeface="Century Gothic"/>
              </a:rPr>
              <a:t>Est-</a:t>
            </a:r>
            <a:r>
              <a:rPr lang="en-GB" sz="3600" b="1" i="1" dirty="0" err="1">
                <a:solidFill>
                  <a:srgbClr val="1E4E79"/>
                </a:solidFill>
                <a:latin typeface="Century Gothic"/>
                <a:ea typeface="Century Gothic"/>
                <a:cs typeface="Century Gothic"/>
                <a:sym typeface="Century Gothic"/>
              </a:rPr>
              <a: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vous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8" name="Google Shape;171;p8">
            <a:extLst>
              <a:ext uri="{FF2B5EF4-FFF2-40B4-BE49-F238E27FC236}">
                <a16:creationId xmlns:a16="http://schemas.microsoft.com/office/drawing/2014/main" id="{CFE8DCE3-209E-4DF5-BF5E-63133FAE0361}"/>
              </a:ext>
            </a:extLst>
          </p:cNvPr>
          <p:cNvSpPr txBox="1"/>
          <p:nvPr/>
        </p:nvSpPr>
        <p:spPr>
          <a:xfrm>
            <a:off x="204236" y="1432438"/>
            <a:ext cx="1049753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make it clear that a yes/no question is being asked, we can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start of any statement:</a:t>
            </a:r>
          </a:p>
        </p:txBody>
      </p:sp>
      <p:sp>
        <p:nvSpPr>
          <p:cNvPr id="29" name="Rectangle: Rounded Corners 28">
            <a:extLst>
              <a:ext uri="{FF2B5EF4-FFF2-40B4-BE49-F238E27FC236}">
                <a16:creationId xmlns:a16="http://schemas.microsoft.com/office/drawing/2014/main" id="{89FE8F19-1E3B-4432-8ED7-909D04C74DF8}"/>
              </a:ext>
            </a:extLst>
          </p:cNvPr>
          <p:cNvSpPr/>
          <p:nvPr/>
        </p:nvSpPr>
        <p:spPr>
          <a:xfrm>
            <a:off x="298544" y="248511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Google Shape;171;p8">
            <a:extLst>
              <a:ext uri="{FF2B5EF4-FFF2-40B4-BE49-F238E27FC236}">
                <a16:creationId xmlns:a16="http://schemas.microsoft.com/office/drawing/2014/main" id="{E9663092-2DD9-4237-AC31-402FCE74D2F5}"/>
              </a:ext>
            </a:extLst>
          </p:cNvPr>
          <p:cNvSpPr txBox="1"/>
          <p:nvPr/>
        </p:nvSpPr>
        <p:spPr>
          <a:xfrm>
            <a:off x="239801" y="246818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fait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les courses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9CA3A104-4259-4D60-9AD3-8EB391D523B4}"/>
              </a:ext>
            </a:extLst>
          </p:cNvPr>
          <p:cNvPicPr preferRelativeResize="0"/>
          <p:nvPr/>
        </p:nvPicPr>
        <p:blipFill rotWithShape="1">
          <a:blip r:embed="rId8">
            <a:alphaModFix/>
          </a:blip>
          <a:srcRect/>
          <a:stretch/>
        </p:blipFill>
        <p:spPr>
          <a:xfrm>
            <a:off x="204236" y="3103790"/>
            <a:ext cx="552560" cy="546211"/>
          </a:xfrm>
          <a:prstGeom prst="rect">
            <a:avLst/>
          </a:prstGeom>
          <a:noFill/>
          <a:ln>
            <a:noFill/>
          </a:ln>
        </p:spPr>
      </p:pic>
      <p:sp>
        <p:nvSpPr>
          <p:cNvPr id="33" name="Google Shape;171;p8">
            <a:extLst>
              <a:ext uri="{FF2B5EF4-FFF2-40B4-BE49-F238E27FC236}">
                <a16:creationId xmlns:a16="http://schemas.microsoft.com/office/drawing/2014/main" id="{BBAF4658-FCFC-4E6E-99F2-6FC02530E071}"/>
              </a:ext>
            </a:extLst>
          </p:cNvPr>
          <p:cNvSpPr txBox="1"/>
          <p:nvPr/>
        </p:nvSpPr>
        <p:spPr>
          <a:xfrm>
            <a:off x="756796" y="307689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 the shopping?</a:t>
            </a:r>
          </a:p>
        </p:txBody>
      </p:sp>
      <p:sp>
        <p:nvSpPr>
          <p:cNvPr id="34" name="Rectangle: Rounded Corners 33">
            <a:extLst>
              <a:ext uri="{FF2B5EF4-FFF2-40B4-BE49-F238E27FC236}">
                <a16:creationId xmlns:a16="http://schemas.microsoft.com/office/drawing/2014/main" id="{F6A747E4-F362-430F-B570-7993C37627D5}"/>
              </a:ext>
            </a:extLst>
          </p:cNvPr>
          <p:cNvSpPr/>
          <p:nvPr/>
        </p:nvSpPr>
        <p:spPr>
          <a:xfrm>
            <a:off x="7021712" y="2487280"/>
            <a:ext cx="385583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Google Shape;171;p8">
            <a:extLst>
              <a:ext uri="{FF2B5EF4-FFF2-40B4-BE49-F238E27FC236}">
                <a16:creationId xmlns:a16="http://schemas.microsoft.com/office/drawing/2014/main" id="{C94AFDFD-D24A-4FF5-B77B-AF3BCD4BA4DC}"/>
              </a:ext>
            </a:extLst>
          </p:cNvPr>
          <p:cNvSpPr txBox="1"/>
          <p:nvPr/>
        </p:nvSpPr>
        <p:spPr>
          <a:xfrm>
            <a:off x="7080456" y="2486036"/>
            <a:ext cx="37970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il fait les courses.</a:t>
            </a:r>
          </a:p>
        </p:txBody>
      </p:sp>
      <p:pic>
        <p:nvPicPr>
          <p:cNvPr id="40" name="Google Shape;183;p8">
            <a:extLst>
              <a:ext uri="{FF2B5EF4-FFF2-40B4-BE49-F238E27FC236}">
                <a16:creationId xmlns:a16="http://schemas.microsoft.com/office/drawing/2014/main" id="{37C07470-2BFB-4DE1-B640-ECA85E78A18C}"/>
              </a:ext>
            </a:extLst>
          </p:cNvPr>
          <p:cNvPicPr preferRelativeResize="0"/>
          <p:nvPr/>
        </p:nvPicPr>
        <p:blipFill rotWithShape="1">
          <a:blip r:embed="rId8">
            <a:alphaModFix/>
          </a:blip>
          <a:srcRect/>
          <a:stretch/>
        </p:blipFill>
        <p:spPr>
          <a:xfrm>
            <a:off x="6437182" y="3065378"/>
            <a:ext cx="552560" cy="546211"/>
          </a:xfrm>
          <a:prstGeom prst="rect">
            <a:avLst/>
          </a:prstGeom>
          <a:noFill/>
          <a:ln>
            <a:noFill/>
          </a:ln>
        </p:spPr>
      </p:pic>
      <p:sp>
        <p:nvSpPr>
          <p:cNvPr id="41" name="Google Shape;171;p8">
            <a:extLst>
              <a:ext uri="{FF2B5EF4-FFF2-40B4-BE49-F238E27FC236}">
                <a16:creationId xmlns:a16="http://schemas.microsoft.com/office/drawing/2014/main" id="{47A058B6-6106-4D96-A243-944E0D45E52A}"/>
              </a:ext>
            </a:extLst>
          </p:cNvPr>
          <p:cNvSpPr txBox="1"/>
          <p:nvPr/>
        </p:nvSpPr>
        <p:spPr>
          <a:xfrm>
            <a:off x="7080456" y="3077579"/>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does the shopping.</a:t>
            </a:r>
          </a:p>
        </p:txBody>
      </p:sp>
      <p:sp>
        <p:nvSpPr>
          <p:cNvPr id="24" name="Google Shape;171;p8">
            <a:extLst>
              <a:ext uri="{FF2B5EF4-FFF2-40B4-BE49-F238E27FC236}">
                <a16:creationId xmlns:a16="http://schemas.microsoft.com/office/drawing/2014/main" id="{B5C0932A-205D-4BB9-81E7-1BFB6696D20B}"/>
              </a:ext>
            </a:extLst>
          </p:cNvPr>
          <p:cNvSpPr txBox="1"/>
          <p:nvPr/>
        </p:nvSpPr>
        <p:spPr>
          <a:xfrm>
            <a:off x="756796" y="362615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doing shopping?</a:t>
            </a:r>
          </a:p>
        </p:txBody>
      </p:sp>
      <p:pic>
        <p:nvPicPr>
          <p:cNvPr id="25" name="Google Shape;183;p8">
            <a:extLst>
              <a:ext uri="{FF2B5EF4-FFF2-40B4-BE49-F238E27FC236}">
                <a16:creationId xmlns:a16="http://schemas.microsoft.com/office/drawing/2014/main" id="{A735E470-A6E1-4055-B4F3-0784D4190932}"/>
              </a:ext>
            </a:extLst>
          </p:cNvPr>
          <p:cNvPicPr preferRelativeResize="0"/>
          <p:nvPr/>
        </p:nvPicPr>
        <p:blipFill rotWithShape="1">
          <a:blip r:embed="rId8">
            <a:alphaModFix/>
          </a:blip>
          <a:srcRect/>
          <a:stretch/>
        </p:blipFill>
        <p:spPr>
          <a:xfrm>
            <a:off x="6437182" y="3566388"/>
            <a:ext cx="552560" cy="546211"/>
          </a:xfrm>
          <a:prstGeom prst="rect">
            <a:avLst/>
          </a:prstGeom>
          <a:noFill/>
          <a:ln>
            <a:noFill/>
          </a:ln>
        </p:spPr>
      </p:pic>
      <p:sp>
        <p:nvSpPr>
          <p:cNvPr id="32" name="Google Shape;171;p8">
            <a:extLst>
              <a:ext uri="{FF2B5EF4-FFF2-40B4-BE49-F238E27FC236}">
                <a16:creationId xmlns:a16="http://schemas.microsoft.com/office/drawing/2014/main" id="{1A0E632C-C8DE-48B9-9802-CA4B6117EFCF}"/>
              </a:ext>
            </a:extLst>
          </p:cNvPr>
          <p:cNvSpPr txBox="1"/>
          <p:nvPr/>
        </p:nvSpPr>
        <p:spPr>
          <a:xfrm>
            <a:off x="7080456" y="3531524"/>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is doing the shopping.</a:t>
            </a:r>
          </a:p>
        </p:txBody>
      </p:sp>
      <p:sp>
        <p:nvSpPr>
          <p:cNvPr id="35" name="Google Shape;171;p8">
            <a:extLst>
              <a:ext uri="{FF2B5EF4-FFF2-40B4-BE49-F238E27FC236}">
                <a16:creationId xmlns:a16="http://schemas.microsoft.com/office/drawing/2014/main" id="{99D41127-E2B6-468D-B4AE-ABD065C8819E}"/>
              </a:ext>
            </a:extLst>
          </p:cNvPr>
          <p:cNvSpPr txBox="1"/>
          <p:nvPr/>
        </p:nvSpPr>
        <p:spPr>
          <a:xfrm>
            <a:off x="204236" y="4203693"/>
            <a:ext cx="1169022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ask a ‘what’ question, we can add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is it that…?’) at the start of any statement:</a:t>
            </a:r>
          </a:p>
        </p:txBody>
      </p:sp>
      <p:sp>
        <p:nvSpPr>
          <p:cNvPr id="36" name="Rectangle: Rounded Corners 35">
            <a:extLst>
              <a:ext uri="{FF2B5EF4-FFF2-40B4-BE49-F238E27FC236}">
                <a16:creationId xmlns:a16="http://schemas.microsoft.com/office/drawing/2014/main" id="{15470401-3D8A-4611-98AE-209F2C7700F5}"/>
              </a:ext>
            </a:extLst>
          </p:cNvPr>
          <p:cNvSpPr/>
          <p:nvPr/>
        </p:nvSpPr>
        <p:spPr>
          <a:xfrm>
            <a:off x="334010" y="514964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8EE2AD78-6CC6-48FE-A84E-FD44CA224C06}"/>
              </a:ext>
            </a:extLst>
          </p:cNvPr>
          <p:cNvSpPr txBox="1"/>
          <p:nvPr/>
        </p:nvSpPr>
        <p:spPr>
          <a:xfrm>
            <a:off x="275267" y="513271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38E96EBF-8DD9-458C-BEE0-B568138439E3}"/>
              </a:ext>
            </a:extLst>
          </p:cNvPr>
          <p:cNvSpPr/>
          <p:nvPr/>
        </p:nvSpPr>
        <p:spPr>
          <a:xfrm>
            <a:off x="7057179" y="5151810"/>
            <a:ext cx="382037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CF87DE93-CC4D-432C-BF97-EF919B2810BE}"/>
              </a:ext>
            </a:extLst>
          </p:cNvPr>
          <p:cNvSpPr txBox="1"/>
          <p:nvPr/>
        </p:nvSpPr>
        <p:spPr>
          <a:xfrm>
            <a:off x="7115922" y="5150566"/>
            <a:ext cx="35858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la cuisine.</a:t>
            </a:r>
          </a:p>
        </p:txBody>
      </p:sp>
      <p:pic>
        <p:nvPicPr>
          <p:cNvPr id="43" name="Google Shape;183;p8">
            <a:extLst>
              <a:ext uri="{FF2B5EF4-FFF2-40B4-BE49-F238E27FC236}">
                <a16:creationId xmlns:a16="http://schemas.microsoft.com/office/drawing/2014/main" id="{14F67414-82F5-41DB-B1E4-39D0E76881C4}"/>
              </a:ext>
            </a:extLst>
          </p:cNvPr>
          <p:cNvPicPr preferRelativeResize="0"/>
          <p:nvPr/>
        </p:nvPicPr>
        <p:blipFill rotWithShape="1">
          <a:blip r:embed="rId8">
            <a:alphaModFix/>
          </a:blip>
          <a:srcRect/>
          <a:stretch/>
        </p:blipFill>
        <p:spPr>
          <a:xfrm>
            <a:off x="204236" y="3624050"/>
            <a:ext cx="552560" cy="462482"/>
          </a:xfrm>
          <a:prstGeom prst="rect">
            <a:avLst/>
          </a:prstGeom>
          <a:noFill/>
          <a:ln>
            <a:noFill/>
          </a:ln>
        </p:spPr>
      </p:pic>
      <p:pic>
        <p:nvPicPr>
          <p:cNvPr id="44" name="Google Shape;183;p8">
            <a:extLst>
              <a:ext uri="{FF2B5EF4-FFF2-40B4-BE49-F238E27FC236}">
                <a16:creationId xmlns:a16="http://schemas.microsoft.com/office/drawing/2014/main" id="{E732963E-D1F6-4635-B3E0-526A2AAFD091}"/>
              </a:ext>
            </a:extLst>
          </p:cNvPr>
          <p:cNvPicPr preferRelativeResize="0"/>
          <p:nvPr/>
        </p:nvPicPr>
        <p:blipFill rotWithShape="1">
          <a:blip r:embed="rId8">
            <a:alphaModFix/>
          </a:blip>
          <a:srcRect/>
          <a:stretch/>
        </p:blipFill>
        <p:spPr>
          <a:xfrm>
            <a:off x="343808" y="5754557"/>
            <a:ext cx="552560" cy="546211"/>
          </a:xfrm>
          <a:prstGeom prst="rect">
            <a:avLst/>
          </a:prstGeom>
          <a:noFill/>
          <a:ln>
            <a:noFill/>
          </a:ln>
        </p:spPr>
      </p:pic>
      <p:sp>
        <p:nvSpPr>
          <p:cNvPr id="45" name="Google Shape;171;p8">
            <a:extLst>
              <a:ext uri="{FF2B5EF4-FFF2-40B4-BE49-F238E27FC236}">
                <a16:creationId xmlns:a16="http://schemas.microsoft.com/office/drawing/2014/main" id="{891DA884-2EB9-4FC2-B094-B59C5EC784EA}"/>
              </a:ext>
            </a:extLst>
          </p:cNvPr>
          <p:cNvSpPr txBox="1"/>
          <p:nvPr/>
        </p:nvSpPr>
        <p:spPr>
          <a:xfrm>
            <a:off x="896368" y="5727661"/>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a:t>
            </a:r>
          </a:p>
        </p:txBody>
      </p:sp>
      <p:sp>
        <p:nvSpPr>
          <p:cNvPr id="46" name="Google Shape;171;p8">
            <a:extLst>
              <a:ext uri="{FF2B5EF4-FFF2-40B4-BE49-F238E27FC236}">
                <a16:creationId xmlns:a16="http://schemas.microsoft.com/office/drawing/2014/main" id="{DB336CEF-91D9-4066-AEEF-59C00DDCB665}"/>
              </a:ext>
            </a:extLst>
          </p:cNvPr>
          <p:cNvSpPr txBox="1"/>
          <p:nvPr/>
        </p:nvSpPr>
        <p:spPr>
          <a:xfrm>
            <a:off x="896368" y="625627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you doing?</a:t>
            </a:r>
          </a:p>
        </p:txBody>
      </p:sp>
      <p:pic>
        <p:nvPicPr>
          <p:cNvPr id="55" name="Google Shape;183;p8">
            <a:extLst>
              <a:ext uri="{FF2B5EF4-FFF2-40B4-BE49-F238E27FC236}">
                <a16:creationId xmlns:a16="http://schemas.microsoft.com/office/drawing/2014/main" id="{E5B90041-D4F1-4961-AAE7-EBC016674D6F}"/>
              </a:ext>
            </a:extLst>
          </p:cNvPr>
          <p:cNvPicPr preferRelativeResize="0"/>
          <p:nvPr/>
        </p:nvPicPr>
        <p:blipFill rotWithShape="1">
          <a:blip r:embed="rId8">
            <a:alphaModFix/>
          </a:blip>
          <a:srcRect/>
          <a:stretch/>
        </p:blipFill>
        <p:spPr>
          <a:xfrm>
            <a:off x="343808" y="6274817"/>
            <a:ext cx="552560" cy="462482"/>
          </a:xfrm>
          <a:prstGeom prst="rect">
            <a:avLst/>
          </a:prstGeom>
          <a:noFill/>
          <a:ln>
            <a:noFill/>
          </a:ln>
        </p:spPr>
      </p:pic>
      <p:pic>
        <p:nvPicPr>
          <p:cNvPr id="56" name="Google Shape;183;p8">
            <a:extLst>
              <a:ext uri="{FF2B5EF4-FFF2-40B4-BE49-F238E27FC236}">
                <a16:creationId xmlns:a16="http://schemas.microsoft.com/office/drawing/2014/main" id="{131B1988-4A03-4B28-908A-539E526FC1DE}"/>
              </a:ext>
            </a:extLst>
          </p:cNvPr>
          <p:cNvPicPr preferRelativeResize="0"/>
          <p:nvPr/>
        </p:nvPicPr>
        <p:blipFill rotWithShape="1">
          <a:blip r:embed="rId8">
            <a:alphaModFix/>
          </a:blip>
          <a:srcRect/>
          <a:stretch/>
        </p:blipFill>
        <p:spPr>
          <a:xfrm>
            <a:off x="6561698" y="5732739"/>
            <a:ext cx="552560" cy="546211"/>
          </a:xfrm>
          <a:prstGeom prst="rect">
            <a:avLst/>
          </a:prstGeom>
          <a:noFill/>
          <a:ln>
            <a:noFill/>
          </a:ln>
        </p:spPr>
      </p:pic>
      <p:sp>
        <p:nvSpPr>
          <p:cNvPr id="57" name="Google Shape;171;p8">
            <a:extLst>
              <a:ext uri="{FF2B5EF4-FFF2-40B4-BE49-F238E27FC236}">
                <a16:creationId xmlns:a16="http://schemas.microsoft.com/office/drawing/2014/main" id="{A491C965-87F3-4C3A-B371-F24C5EB46D7A}"/>
              </a:ext>
            </a:extLst>
          </p:cNvPr>
          <p:cNvSpPr txBox="1"/>
          <p:nvPr/>
        </p:nvSpPr>
        <p:spPr>
          <a:xfrm>
            <a:off x="7114258" y="5705843"/>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 the cooking.</a:t>
            </a:r>
          </a:p>
        </p:txBody>
      </p:sp>
      <p:sp>
        <p:nvSpPr>
          <p:cNvPr id="58" name="Google Shape;171;p8">
            <a:extLst>
              <a:ext uri="{FF2B5EF4-FFF2-40B4-BE49-F238E27FC236}">
                <a16:creationId xmlns:a16="http://schemas.microsoft.com/office/drawing/2014/main" id="{4510DA98-CE41-405A-8929-BFD18626A4AE}"/>
              </a:ext>
            </a:extLst>
          </p:cNvPr>
          <p:cNvSpPr txBox="1"/>
          <p:nvPr/>
        </p:nvSpPr>
        <p:spPr>
          <a:xfrm>
            <a:off x="7114258" y="6234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doing the cooking.</a:t>
            </a:r>
          </a:p>
        </p:txBody>
      </p:sp>
      <p:pic>
        <p:nvPicPr>
          <p:cNvPr id="59" name="Google Shape;183;p8">
            <a:extLst>
              <a:ext uri="{FF2B5EF4-FFF2-40B4-BE49-F238E27FC236}">
                <a16:creationId xmlns:a16="http://schemas.microsoft.com/office/drawing/2014/main" id="{5CE9D1B2-AC56-4EF8-8785-88232DD92593}"/>
              </a:ext>
            </a:extLst>
          </p:cNvPr>
          <p:cNvPicPr preferRelativeResize="0"/>
          <p:nvPr/>
        </p:nvPicPr>
        <p:blipFill rotWithShape="1">
          <a:blip r:embed="rId8">
            <a:alphaModFix/>
          </a:blip>
          <a:srcRect/>
          <a:stretch/>
        </p:blipFill>
        <p:spPr>
          <a:xfrm>
            <a:off x="6561698" y="6252999"/>
            <a:ext cx="552560" cy="462482"/>
          </a:xfrm>
          <a:prstGeom prst="rect">
            <a:avLst/>
          </a:prstGeom>
          <a:noFill/>
          <a:ln>
            <a:noFill/>
          </a:ln>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g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g_3.wav"/>
                                        </p:tgtEl>
                                      </p:cMediaNode>
                                    </p:audio>
                                  </p:sub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g_4.wav"/>
                                        </p:tgtEl>
                                      </p:cMediaNode>
                                    </p:audio>
                                  </p:sub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animBg="1"/>
      <p:bldP spid="39" grpId="0"/>
      <p:bldP spid="41" grpId="0"/>
      <p:bldP spid="24" grpId="0"/>
      <p:bldP spid="32" grpId="0"/>
      <p:bldP spid="36" grpId="0" animBg="1"/>
      <p:bldP spid="37" grpId="0"/>
      <p:bldP spid="38" grpId="0" animBg="1"/>
      <p:bldP spid="42" grpId="0"/>
      <p:bldP spid="45" grpId="0"/>
      <p:bldP spid="46" grpId="0"/>
      <p:bldP spid="57"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dirty="0" err="1">
                <a:solidFill>
                  <a:srgbClr val="1E4E79"/>
                </a:solidFill>
                <a:latin typeface="Century Gothic"/>
                <a:ea typeface="Century Gothic"/>
                <a:cs typeface="Century Gothic"/>
                <a:sym typeface="Century Gothic"/>
              </a:rPr>
              <a:t>Q</a:t>
            </a:r>
            <a:r>
              <a:rPr lang="en-GB" sz="3600" b="1" i="1" dirty="0" err="1">
                <a:solidFill>
                  <a:srgbClr val="1E4E79"/>
                </a:solidFill>
                <a:latin typeface="Century Gothic"/>
                <a:ea typeface="Century Gothic"/>
                <a:cs typeface="Century Gothic"/>
                <a:sym typeface="Century Gothic"/>
              </a:rPr>
              <a:t>u’</a:t>
            </a:r>
            <a:r>
              <a:rPr lang="en-GB" sz="3600" b="1" dirty="0" err="1">
                <a:solidFill>
                  <a:srgbClr val="1E4E79"/>
                </a:solidFill>
                <a:latin typeface="Century Gothic"/>
                <a:ea typeface="Century Gothic"/>
                <a:cs typeface="Century Gothic"/>
                <a:sym typeface="Century Gothic"/>
              </a:rPr>
              <a:t>e</a:t>
            </a:r>
            <a:r>
              <a:rPr lang="en-GB" sz="3600" b="1" i="1" dirty="0" err="1">
                <a:solidFill>
                  <a:srgbClr val="1E4E79"/>
                </a:solidFill>
                <a:latin typeface="Century Gothic"/>
                <a:ea typeface="Century Gothic"/>
                <a:cs typeface="Century Gothic"/>
                <a:sym typeface="Century Gothic"/>
              </a:rPr>
              <a:t>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52941" y="1525315"/>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Let’s practise saying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1" i="1"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ea typeface="+mn-ea"/>
                <a:cs typeface="+mn-cs"/>
              </a:rPr>
              <a:t>st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1058380" y="3289370"/>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909789" y="3263887"/>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F60C2A04-D1BD-4B71-ABA3-37A8676DF984}"/>
              </a:ext>
            </a:extLst>
          </p:cNvPr>
          <p:cNvSpPr/>
          <p:nvPr/>
        </p:nvSpPr>
        <p:spPr>
          <a:xfrm>
            <a:off x="4262846" y="2156680"/>
            <a:ext cx="3378152" cy="479350"/>
          </a:xfrm>
          <a:prstGeom prst="wedgeRoundRectCallout">
            <a:avLst>
              <a:gd name="adj1" fmla="val -38465"/>
              <a:gd name="adj2" fmla="val -980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are silent.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E82CEB95-504D-4BA7-9C8A-2D44AABE149F}"/>
              </a:ext>
            </a:extLst>
          </p:cNvPr>
          <p:cNvSpPr/>
          <p:nvPr/>
        </p:nvSpPr>
        <p:spPr>
          <a:xfrm>
            <a:off x="6838977" y="727077"/>
            <a:ext cx="3378152" cy="887285"/>
          </a:xfrm>
          <a:prstGeom prst="wedgeRoundRectCallout">
            <a:avLst>
              <a:gd name="adj1" fmla="val -92306"/>
              <a:gd name="adj2" fmla="val 5853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 sound is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soft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3" name="g_5.wav"/>
            </a:hlinkClick>
            <a:extLst>
              <a:ext uri="{FF2B5EF4-FFF2-40B4-BE49-F238E27FC236}">
                <a16:creationId xmlns:a16="http://schemas.microsoft.com/office/drawing/2014/main" id="{6485FC7D-3F67-4658-889C-A23B7AF27D5E}"/>
              </a:ext>
            </a:extLst>
          </p:cNvPr>
          <p:cNvSpPr/>
          <p:nvPr/>
        </p:nvSpPr>
        <p:spPr>
          <a:xfrm>
            <a:off x="380971" y="33299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F04E3C32-632D-4C82-85D0-B29FAA15CADD}"/>
              </a:ext>
            </a:extLst>
          </p:cNvPr>
          <p:cNvSpPr/>
          <p:nvPr/>
        </p:nvSpPr>
        <p:spPr>
          <a:xfrm>
            <a:off x="824457" y="4563130"/>
            <a:ext cx="4710710" cy="777712"/>
          </a:xfrm>
          <a:prstGeom prst="wedgeRoundRectCallout">
            <a:avLst>
              <a:gd name="adj1" fmla="val -22062"/>
              <a:gd name="adj2" fmla="val -45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When you say it slowly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five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separate 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945F35BF-C238-4DDE-8748-2779C6764D92}"/>
              </a:ext>
            </a:extLst>
          </p:cNvPr>
          <p:cNvSpPr/>
          <p:nvPr/>
        </p:nvSpPr>
        <p:spPr>
          <a:xfrm>
            <a:off x="6969605" y="4560951"/>
            <a:ext cx="4896901" cy="744121"/>
          </a:xfrm>
          <a:prstGeom prst="wedgeRoundRectCallout">
            <a:avLst>
              <a:gd name="adj1" fmla="val -16554"/>
              <a:gd name="adj2" fmla="val -448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conversation we speed up and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four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DB44A33-6375-4D4C-9792-71A5C0AF08F2}"/>
              </a:ext>
            </a:extLst>
          </p:cNvPr>
          <p:cNvSpPr/>
          <p:nvPr/>
        </p:nvSpPr>
        <p:spPr>
          <a:xfrm>
            <a:off x="7402030" y="3304623"/>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Google Shape;171;p8">
            <a:extLst>
              <a:ext uri="{FF2B5EF4-FFF2-40B4-BE49-F238E27FC236}">
                <a16:creationId xmlns:a16="http://schemas.microsoft.com/office/drawing/2014/main" id="{011FD9FF-1E53-44FB-91D0-00A3A666F0B6}"/>
              </a:ext>
            </a:extLst>
          </p:cNvPr>
          <p:cNvSpPr txBox="1"/>
          <p:nvPr/>
        </p:nvSpPr>
        <p:spPr>
          <a:xfrm>
            <a:off x="7253439" y="3279140"/>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4" name="g_6.wav"/>
            </a:hlinkClick>
            <a:extLst>
              <a:ext uri="{FF2B5EF4-FFF2-40B4-BE49-F238E27FC236}">
                <a16:creationId xmlns:a16="http://schemas.microsoft.com/office/drawing/2014/main" id="{B576CDAA-3017-4EAB-897E-96773C45B6CD}"/>
              </a:ext>
            </a:extLst>
          </p:cNvPr>
          <p:cNvSpPr/>
          <p:nvPr/>
        </p:nvSpPr>
        <p:spPr>
          <a:xfrm>
            <a:off x="6724621" y="334522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Google Shape;169;p8">
            <a:extLst>
              <a:ext uri="{FF2B5EF4-FFF2-40B4-BE49-F238E27FC236}">
                <a16:creationId xmlns:a16="http://schemas.microsoft.com/office/drawing/2014/main" id="{D1B167AA-E92B-408A-8A50-FE8ED359A4AF}"/>
              </a:ext>
            </a:extLst>
          </p:cNvPr>
          <p:cNvSpPr txBox="1"/>
          <p:nvPr/>
        </p:nvSpPr>
        <p:spPr>
          <a:xfrm>
            <a:off x="612991" y="3824399"/>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do you do, are you doing?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69;p8">
            <a:extLst>
              <a:ext uri="{FF2B5EF4-FFF2-40B4-BE49-F238E27FC236}">
                <a16:creationId xmlns:a16="http://schemas.microsoft.com/office/drawing/2014/main" id="{DC7D1DEA-1677-4ECC-B734-6E980E1341B7}"/>
              </a:ext>
            </a:extLst>
          </p:cNvPr>
          <p:cNvSpPr txBox="1"/>
          <p:nvPr/>
        </p:nvSpPr>
        <p:spPr>
          <a:xfrm>
            <a:off x="6724621" y="3784745"/>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do you do, are you doing?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756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g_5.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g_6.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24" grpId="0" animBg="1"/>
      <p:bldP spid="25" grpId="0" animBg="1"/>
      <p:bldP spid="32" grpId="0" animBg="1"/>
      <p:bldP spid="44" grpId="0" animBg="1"/>
      <p:bldP spid="45" grpId="0" animBg="1"/>
      <p:bldP spid="19" grpId="0" animBg="1"/>
      <p:bldP spid="20" grpId="0"/>
      <p:bldP spid="21" grpId="0" animBg="1"/>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4 </a:t>
            </a:r>
            <a:endParaRPr lang="en-GB" dirty="0"/>
          </a:p>
        </p:txBody>
      </p:sp>
      <p:sp>
        <p:nvSpPr>
          <p:cNvPr id="158" name="Google Shape;369;p8">
            <a:hlinkClick r:id="" action="ppaction://noaction">
              <a:snd r:embed="rId3" name="l2_i.wav"/>
            </a:hlinkClick>
            <a:extLst>
              <a:ext uri="{FF2B5EF4-FFF2-40B4-BE49-F238E27FC236}">
                <a16:creationId xmlns:a16="http://schemas.microsoft.com/office/drawing/2014/main" id="{7CCC0705-9CE5-4D6B-879F-C58BDCE1EF1A}"/>
              </a:ext>
            </a:extLst>
          </p:cNvPr>
          <p:cNvSpPr txBox="1"/>
          <p:nvPr/>
        </p:nvSpPr>
        <p:spPr>
          <a:xfrm>
            <a:off x="78062" y="679464"/>
            <a:ext cx="918266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Écoute. Quelle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réponse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correspondante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55" name="Google Shape;167;p2">
            <a:extLst>
              <a:ext uri="{FF2B5EF4-FFF2-40B4-BE49-F238E27FC236}">
                <a16:creationId xmlns:a16="http://schemas.microsoft.com/office/drawing/2014/main" id="{33E3DB8C-622C-4AD9-B09C-01AC3F70537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CustomShape 23">
            <a:hlinkClick r:id="" action="ppaction://noaction">
              <a:snd r:embed="rId5" name="l2_1.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sym typeface="Arial"/>
            </a:endParaRPr>
          </a:p>
        </p:txBody>
      </p:sp>
      <p:pic>
        <p:nvPicPr>
          <p:cNvPr id="70" name="Picture 69" descr="A picture containing toy, doll&#10;&#10;Description automatically generated">
            <a:extLst>
              <a:ext uri="{FF2B5EF4-FFF2-40B4-BE49-F238E27FC236}">
                <a16:creationId xmlns:a16="http://schemas.microsoft.com/office/drawing/2014/main" id="{B6B85C97-6314-4125-9403-6AEC1DAB3DD6}"/>
              </a:ext>
            </a:extLst>
          </p:cNvPr>
          <p:cNvPicPr>
            <a:picLocks noChangeAspect="1"/>
          </p:cNvPicPr>
          <p:nvPr/>
        </p:nvPicPr>
        <p:blipFill rotWithShape="1">
          <a:blip r:embed="rId6">
            <a:extLst>
              <a:ext uri="{28A0092B-C50C-407E-A947-70E740481C1C}">
                <a14:useLocalDpi xmlns:a14="http://schemas.microsoft.com/office/drawing/2010/main" val="0"/>
              </a:ext>
            </a:extLst>
          </a:blip>
          <a:srcRect b="68269"/>
          <a:stretch/>
        </p:blipFill>
        <p:spPr>
          <a:xfrm>
            <a:off x="10039474" y="5297758"/>
            <a:ext cx="1681678" cy="1188485"/>
          </a:xfrm>
          <a:prstGeom prst="rect">
            <a:avLst/>
          </a:prstGeom>
        </p:spPr>
      </p:pic>
      <p:sp>
        <p:nvSpPr>
          <p:cNvPr id="72" name="CustomShape 23">
            <a:hlinkClick r:id="" action="ppaction://noaction">
              <a:snd r:embed="rId7" name="l2_2.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sym typeface="Arial"/>
            </a:endParaRPr>
          </a:p>
        </p:txBody>
      </p:sp>
      <p:sp>
        <p:nvSpPr>
          <p:cNvPr id="82" name="CustomShape 23">
            <a:hlinkClick r:id="" action="ppaction://noaction">
              <a:snd r:embed="rId8" name="l2_3.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sym typeface="Arial"/>
            </a:endParaRPr>
          </a:p>
        </p:txBody>
      </p:sp>
      <p:sp>
        <p:nvSpPr>
          <p:cNvPr id="83" name="CustomShape 23">
            <a:hlinkClick r:id="" action="ppaction://noaction">
              <a:snd r:embed="rId9" name="l2_4.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sym typeface="Arial"/>
            </a:endParaRPr>
          </a:p>
        </p:txBody>
      </p:sp>
      <p:sp>
        <p:nvSpPr>
          <p:cNvPr id="84" name="CustomShape 23">
            <a:hlinkClick r:id="" action="ppaction://noaction">
              <a:snd r:embed="rId10" name="l2_5.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sym typeface="Arial"/>
            </a:endParaRPr>
          </a:p>
        </p:txBody>
      </p:sp>
      <p:pic>
        <p:nvPicPr>
          <p:cNvPr id="86" name="Picture 85" descr="A picture containing text&#10;&#10;Description automatically generated">
            <a:extLst>
              <a:ext uri="{FF2B5EF4-FFF2-40B4-BE49-F238E27FC236}">
                <a16:creationId xmlns:a16="http://schemas.microsoft.com/office/drawing/2014/main" id="{B55745D8-E5FF-4C60-B5A9-28AB4312BCF8}"/>
              </a:ext>
            </a:extLst>
          </p:cNvPr>
          <p:cNvPicPr>
            <a:picLocks noChangeAspect="1"/>
          </p:cNvPicPr>
          <p:nvPr/>
        </p:nvPicPr>
        <p:blipFill rotWithShape="1">
          <a:blip r:embed="rId11">
            <a:extLst>
              <a:ext uri="{28A0092B-C50C-407E-A947-70E740481C1C}">
                <a14:useLocalDpi xmlns:a14="http://schemas.microsoft.com/office/drawing/2010/main" val="0"/>
              </a:ext>
            </a:extLst>
          </a:blip>
          <a:srcRect b="53464"/>
          <a:stretch/>
        </p:blipFill>
        <p:spPr>
          <a:xfrm>
            <a:off x="123171" y="1802785"/>
            <a:ext cx="1794712" cy="1364129"/>
          </a:xfrm>
          <a:prstGeom prst="rect">
            <a:avLst/>
          </a:prstGeom>
        </p:spPr>
      </p:pic>
      <p:sp>
        <p:nvSpPr>
          <p:cNvPr id="96" name="Google Shape;108;p3">
            <a:extLst>
              <a:ext uri="{FF2B5EF4-FFF2-40B4-BE49-F238E27FC236}">
                <a16:creationId xmlns:a16="http://schemas.microsoft.com/office/drawing/2014/main" id="{A55DB339-1020-405F-858F-E5C49CDAD0AC}"/>
              </a:ext>
            </a:extLst>
          </p:cNvPr>
          <p:cNvSpPr txBox="1"/>
          <p:nvPr/>
        </p:nvSpPr>
        <p:spPr>
          <a:xfrm>
            <a:off x="2581871" y="2876475"/>
            <a:ext cx="3044558" cy="461624"/>
          </a:xfrm>
          <a:prstGeom prst="rect">
            <a:avLst/>
          </a:prstGeom>
          <a:noFill/>
          <a:ln>
            <a:noFill/>
          </a:ln>
        </p:spPr>
        <p:txBody>
          <a:bodyPr spcFirstLastPara="1" wrap="square" lIns="91425" tIns="45700" rIns="91425" bIns="45700" anchor="t" anchorCtr="0">
            <a:spAutoFit/>
          </a:bodyPr>
          <a:lstStyle/>
          <a:p>
            <a:pPr>
              <a:defRPr/>
            </a:pPr>
            <a:r>
              <a:rPr lang="en-GB" sz="2400" dirty="0" err="1">
                <a:solidFill>
                  <a:srgbClr val="002060"/>
                </a:solidFill>
                <a:latin typeface="Century Gothic" panose="020B0502020202020204" pitchFamily="34" charset="0"/>
              </a:rPr>
              <a:t>Oui</a:t>
            </a:r>
            <a:r>
              <a:rPr lang="en-GB" sz="2400" dirty="0">
                <a:solidFill>
                  <a:srgbClr val="002060"/>
                </a:solidFill>
                <a:latin typeface="Century Gothic" panose="020B0502020202020204" pitchFamily="34" charset="0"/>
              </a:rPr>
              <a:t>, je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le lit.</a:t>
            </a:r>
            <a:endParaRPr sz="2400" b="1" dirty="0">
              <a:solidFill>
                <a:srgbClr val="002060"/>
              </a:solidFill>
              <a:latin typeface="Century Gothic" panose="020B0502020202020204" pitchFamily="34" charset="0"/>
              <a:ea typeface="Calibri"/>
              <a:cs typeface="Calibri"/>
              <a:sym typeface="Calibri"/>
            </a:endParaRPr>
          </a:p>
        </p:txBody>
      </p:sp>
      <p:sp>
        <p:nvSpPr>
          <p:cNvPr id="97" name="Google Shape;108;p3">
            <a:extLst>
              <a:ext uri="{FF2B5EF4-FFF2-40B4-BE49-F238E27FC236}">
                <a16:creationId xmlns:a16="http://schemas.microsoft.com/office/drawing/2014/main" id="{DE2B1731-0B75-44E7-85C3-4FE14A6AF8E2}"/>
              </a:ext>
            </a:extLst>
          </p:cNvPr>
          <p:cNvSpPr txBox="1"/>
          <p:nvPr/>
        </p:nvSpPr>
        <p:spPr>
          <a:xfrm>
            <a:off x="6326099" y="2863298"/>
            <a:ext cx="4225433" cy="461624"/>
          </a:xfrm>
          <a:prstGeom prst="rect">
            <a:avLst/>
          </a:prstGeom>
          <a:noFill/>
          <a:ln>
            <a:noFill/>
          </a:ln>
        </p:spPr>
        <p:txBody>
          <a:bodyPr spcFirstLastPara="1" wrap="square" lIns="91425" tIns="45700" rIns="91425" bIns="45700" anchor="t" anchorCtr="0">
            <a:spAutoFit/>
          </a:bodyPr>
          <a:lstStyle/>
          <a:p>
            <a:pPr>
              <a:defRPr/>
            </a:pPr>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le lit.</a:t>
            </a:r>
            <a:endParaRPr sz="2400" b="1" dirty="0">
              <a:solidFill>
                <a:srgbClr val="002060"/>
              </a:solidFill>
              <a:latin typeface="Century Gothic" panose="020B0502020202020204" pitchFamily="34" charset="0"/>
              <a:ea typeface="Calibri"/>
              <a:cs typeface="Calibri"/>
              <a:sym typeface="Calibri"/>
            </a:endParaRPr>
          </a:p>
        </p:txBody>
      </p:sp>
      <p:sp>
        <p:nvSpPr>
          <p:cNvPr id="98" name="Google Shape;108;p3">
            <a:extLst>
              <a:ext uri="{FF2B5EF4-FFF2-40B4-BE49-F238E27FC236}">
                <a16:creationId xmlns:a16="http://schemas.microsoft.com/office/drawing/2014/main" id="{1865311E-2CCF-4C8D-8979-B4A6A7FC3D63}"/>
              </a:ext>
            </a:extLst>
          </p:cNvPr>
          <p:cNvSpPr txBox="1"/>
          <p:nvPr/>
        </p:nvSpPr>
        <p:spPr>
          <a:xfrm>
            <a:off x="2533452" y="3531956"/>
            <a:ext cx="3531370" cy="461624"/>
          </a:xfrm>
          <a:prstGeom prst="rect">
            <a:avLst/>
          </a:prstGeom>
          <a:noFill/>
          <a:ln>
            <a:noFill/>
          </a:ln>
        </p:spPr>
        <p:txBody>
          <a:bodyPr spcFirstLastPara="1" wrap="square" lIns="91425" tIns="45700" rIns="91425" bIns="45700" anchor="t" anchorCtr="0">
            <a:spAutoFit/>
          </a:bodyPr>
          <a:lstStyle/>
          <a:p>
            <a:pPr>
              <a:defRPr/>
            </a:pPr>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la cuisine.</a:t>
            </a:r>
            <a:endParaRPr sz="2400" b="1" dirty="0">
              <a:solidFill>
                <a:srgbClr val="002060"/>
              </a:solidFill>
              <a:latin typeface="Century Gothic" panose="020B0502020202020204" pitchFamily="34" charset="0"/>
              <a:ea typeface="Calibri"/>
              <a:cs typeface="Calibri"/>
              <a:sym typeface="Calibri"/>
            </a:endParaRPr>
          </a:p>
        </p:txBody>
      </p:sp>
      <p:sp>
        <p:nvSpPr>
          <p:cNvPr id="99" name="Google Shape;108;p3">
            <a:extLst>
              <a:ext uri="{FF2B5EF4-FFF2-40B4-BE49-F238E27FC236}">
                <a16:creationId xmlns:a16="http://schemas.microsoft.com/office/drawing/2014/main" id="{89F23828-AEAC-4242-98F1-FF81CBEA9384}"/>
              </a:ext>
            </a:extLst>
          </p:cNvPr>
          <p:cNvSpPr txBox="1"/>
          <p:nvPr/>
        </p:nvSpPr>
        <p:spPr>
          <a:xfrm>
            <a:off x="2525114" y="4277448"/>
            <a:ext cx="3708815" cy="461624"/>
          </a:xfrm>
          <a:prstGeom prst="rect">
            <a:avLst/>
          </a:prstGeom>
          <a:noFill/>
          <a:ln>
            <a:noFill/>
          </a:ln>
        </p:spPr>
        <p:txBody>
          <a:bodyPr spcFirstLastPara="1" wrap="square" lIns="91425" tIns="45700" rIns="91425" bIns="45700" anchor="t" anchorCtr="0">
            <a:spAutoFit/>
          </a:bodyPr>
          <a:lstStyle/>
          <a:p>
            <a:pPr>
              <a:defRPr/>
            </a:pPr>
            <a:r>
              <a:rPr lang="en-GB" sz="2400" dirty="0" err="1">
                <a:solidFill>
                  <a:srgbClr val="002060"/>
                </a:solidFill>
                <a:latin typeface="Century Gothic" panose="020B0502020202020204" pitchFamily="34" charset="0"/>
              </a:rPr>
              <a:t>J’ai</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liste</a:t>
            </a:r>
            <a:r>
              <a:rPr lang="en-GB" sz="2400" dirty="0">
                <a:solidFill>
                  <a:srgbClr val="002060"/>
                </a:solidFill>
                <a:latin typeface="Century Gothic" panose="020B0502020202020204" pitchFamily="34" charset="0"/>
              </a:rPr>
              <a:t>.</a:t>
            </a:r>
            <a:endParaRPr sz="2400" b="1" dirty="0">
              <a:solidFill>
                <a:srgbClr val="002060"/>
              </a:solidFill>
              <a:latin typeface="Century Gothic" panose="020B0502020202020204" pitchFamily="34" charset="0"/>
              <a:ea typeface="Calibri"/>
              <a:cs typeface="Calibri"/>
              <a:sym typeface="Calibri"/>
            </a:endParaRPr>
          </a:p>
        </p:txBody>
      </p:sp>
      <p:sp>
        <p:nvSpPr>
          <p:cNvPr id="100" name="Google Shape;108;p3">
            <a:extLst>
              <a:ext uri="{FF2B5EF4-FFF2-40B4-BE49-F238E27FC236}">
                <a16:creationId xmlns:a16="http://schemas.microsoft.com/office/drawing/2014/main" id="{2A98F753-5418-4E7A-B687-B68AB76E660A}"/>
              </a:ext>
            </a:extLst>
          </p:cNvPr>
          <p:cNvSpPr txBox="1"/>
          <p:nvPr/>
        </p:nvSpPr>
        <p:spPr>
          <a:xfrm>
            <a:off x="2581871" y="5083404"/>
            <a:ext cx="3300016" cy="461624"/>
          </a:xfrm>
          <a:prstGeom prst="rect">
            <a:avLst/>
          </a:prstGeom>
          <a:noFill/>
          <a:ln>
            <a:noFill/>
          </a:ln>
        </p:spPr>
        <p:txBody>
          <a:bodyPr spcFirstLastPara="1" wrap="square" lIns="91425" tIns="45700" rIns="91425" bIns="45700" anchor="t" anchorCtr="0">
            <a:spAutoFit/>
          </a:bodyPr>
          <a:lstStyle/>
          <a:p>
            <a:pPr>
              <a:defRPr/>
            </a:pPr>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prépare</a:t>
            </a:r>
            <a:r>
              <a:rPr lang="en-GB" sz="2400" dirty="0">
                <a:solidFill>
                  <a:srgbClr val="002060"/>
                </a:solidFill>
                <a:latin typeface="Century Gothic" panose="020B0502020202020204" pitchFamily="34" charset="0"/>
              </a:rPr>
              <a:t> la fête.</a:t>
            </a:r>
            <a:endParaRPr sz="2400" b="1" dirty="0">
              <a:solidFill>
                <a:srgbClr val="002060"/>
              </a:solidFill>
              <a:latin typeface="Century Gothic" panose="020B0502020202020204" pitchFamily="34" charset="0"/>
              <a:ea typeface="Calibri"/>
              <a:cs typeface="Calibri"/>
              <a:sym typeface="Calibri"/>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4822232" cy="1169938"/>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Speech Bubble: Rectangle with Corners Rounded 108">
            <a:extLst>
              <a:ext uri="{FF2B5EF4-FFF2-40B4-BE49-F238E27FC236}">
                <a16:creationId xmlns:a16="http://schemas.microsoft.com/office/drawing/2014/main" id="{3981C090-30AC-45D4-A954-226DC0FCCC51}"/>
              </a:ext>
            </a:extLst>
          </p:cNvPr>
          <p:cNvSpPr/>
          <p:nvPr/>
        </p:nvSpPr>
        <p:spPr>
          <a:xfrm>
            <a:off x="1862611" y="2549364"/>
            <a:ext cx="7915435" cy="4027574"/>
          </a:xfrm>
          <a:prstGeom prst="wedgeRoundRectCallout">
            <a:avLst>
              <a:gd name="adj1" fmla="val 57109"/>
              <a:gd name="adj2" fmla="val 33547"/>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E7645149-8200-4C28-86B1-31ADA25ADE0F}"/>
              </a:ext>
            </a:extLst>
          </p:cNvPr>
          <p:cNvCxnSpPr/>
          <p:nvPr/>
        </p:nvCxnSpPr>
        <p:spPr>
          <a:xfrm>
            <a:off x="5820328" y="2801771"/>
            <a:ext cx="37235" cy="314725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0" name="Google Shape;108;p3">
            <a:extLst>
              <a:ext uri="{FF2B5EF4-FFF2-40B4-BE49-F238E27FC236}">
                <a16:creationId xmlns:a16="http://schemas.microsoft.com/office/drawing/2014/main" id="{B4040453-67E3-4CF6-B2AC-5BCCD2839099}"/>
              </a:ext>
            </a:extLst>
          </p:cNvPr>
          <p:cNvSpPr txBox="1"/>
          <p:nvPr/>
        </p:nvSpPr>
        <p:spPr>
          <a:xfrm>
            <a:off x="2581871" y="5745982"/>
            <a:ext cx="3300016" cy="830956"/>
          </a:xfrm>
          <a:prstGeom prst="rect">
            <a:avLst/>
          </a:prstGeom>
          <a:noFill/>
          <a:ln>
            <a:noFill/>
          </a:ln>
        </p:spPr>
        <p:txBody>
          <a:bodyPr spcFirstLastPara="1" wrap="square" lIns="91425" tIns="45700" rIns="91425" bIns="45700" anchor="t" anchorCtr="0">
            <a:spAutoFit/>
          </a:bodyPr>
          <a:lstStyle/>
          <a:p>
            <a:pPr>
              <a:defRPr/>
            </a:pPr>
            <a:r>
              <a:rPr lang="en-GB" sz="2400" dirty="0">
                <a:solidFill>
                  <a:srgbClr val="002060"/>
                </a:solidFill>
                <a:latin typeface="Century Gothic" panose="020B0502020202020204" pitchFamily="34" charset="0"/>
              </a:rPr>
              <a:t>Non, je ne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pas les courses.</a:t>
            </a:r>
            <a:endParaRPr sz="2400" b="1" dirty="0">
              <a:solidFill>
                <a:srgbClr val="002060"/>
              </a:solidFill>
              <a:latin typeface="Century Gothic" panose="020B0502020202020204" pitchFamily="34" charset="0"/>
              <a:ea typeface="Calibri"/>
              <a:cs typeface="Calibri"/>
              <a:sym typeface="Calibri"/>
            </a:endParaRPr>
          </a:p>
        </p:txBody>
      </p:sp>
      <p:sp>
        <p:nvSpPr>
          <p:cNvPr id="111" name="Google Shape;108;p3">
            <a:extLst>
              <a:ext uri="{FF2B5EF4-FFF2-40B4-BE49-F238E27FC236}">
                <a16:creationId xmlns:a16="http://schemas.microsoft.com/office/drawing/2014/main" id="{C352CC60-0B43-43EE-90F2-4F044EDA59A9}"/>
              </a:ext>
            </a:extLst>
          </p:cNvPr>
          <p:cNvSpPr txBox="1"/>
          <p:nvPr/>
        </p:nvSpPr>
        <p:spPr>
          <a:xfrm>
            <a:off x="6308234" y="3515498"/>
            <a:ext cx="3531370" cy="461624"/>
          </a:xfrm>
          <a:prstGeom prst="rect">
            <a:avLst/>
          </a:prstGeom>
          <a:noFill/>
          <a:ln>
            <a:noFill/>
          </a:ln>
        </p:spPr>
        <p:txBody>
          <a:bodyPr spcFirstLastPara="1" wrap="square" lIns="91425" tIns="45700" rIns="91425" bIns="45700" anchor="t" anchorCtr="0">
            <a:spAutoFit/>
          </a:bodyPr>
          <a:lstStyle/>
          <a:p>
            <a:pPr>
              <a:defRPr/>
            </a:pPr>
            <a:r>
              <a:rPr lang="en-GB" sz="2400" dirty="0" err="1">
                <a:solidFill>
                  <a:srgbClr val="002060"/>
                </a:solidFill>
                <a:latin typeface="Century Gothic" panose="020B0502020202020204" pitchFamily="34" charset="0"/>
              </a:rPr>
              <a:t>Oui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j’aime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ça</a:t>
            </a:r>
            <a:r>
              <a:rPr lang="en-GB" sz="2400" dirty="0">
                <a:solidFill>
                  <a:srgbClr val="002060"/>
                </a:solidFill>
                <a:latin typeface="Century Gothic" panose="020B0502020202020204" pitchFamily="34" charset="0"/>
              </a:rPr>
              <a:t>.</a:t>
            </a:r>
            <a:endParaRPr sz="2400" b="1" dirty="0">
              <a:solidFill>
                <a:srgbClr val="002060"/>
              </a:solidFill>
              <a:latin typeface="Century Gothic" panose="020B0502020202020204" pitchFamily="34" charset="0"/>
              <a:ea typeface="Calibri"/>
              <a:cs typeface="Calibri"/>
              <a:sym typeface="Calibri"/>
            </a:endParaRPr>
          </a:p>
        </p:txBody>
      </p:sp>
      <p:sp>
        <p:nvSpPr>
          <p:cNvPr id="112" name="Google Shape;108;p3">
            <a:extLst>
              <a:ext uri="{FF2B5EF4-FFF2-40B4-BE49-F238E27FC236}">
                <a16:creationId xmlns:a16="http://schemas.microsoft.com/office/drawing/2014/main" id="{88F20A71-4D46-47CC-B0A5-93E3142C05BF}"/>
              </a:ext>
            </a:extLst>
          </p:cNvPr>
          <p:cNvSpPr txBox="1"/>
          <p:nvPr/>
        </p:nvSpPr>
        <p:spPr>
          <a:xfrm>
            <a:off x="6299896" y="4260990"/>
            <a:ext cx="3708815" cy="461624"/>
          </a:xfrm>
          <a:prstGeom prst="rect">
            <a:avLst/>
          </a:prstGeom>
          <a:noFill/>
          <a:ln>
            <a:noFill/>
          </a:ln>
        </p:spPr>
        <p:txBody>
          <a:bodyPr spcFirstLastPara="1" wrap="square" lIns="91425" tIns="45700" rIns="91425" bIns="45700" anchor="t" anchorCtr="0">
            <a:spAutoFit/>
          </a:bodyPr>
          <a:lstStyle/>
          <a:p>
            <a:pPr>
              <a:defRPr/>
            </a:pPr>
            <a:r>
              <a:rPr lang="en-GB" sz="2400" dirty="0" err="1">
                <a:solidFill>
                  <a:srgbClr val="002060"/>
                </a:solidFill>
                <a:latin typeface="Century Gothic" panose="020B0502020202020204" pitchFamily="34" charset="0"/>
              </a:rPr>
              <a:t>Oui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j’ai</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liste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ici</a:t>
            </a:r>
            <a:r>
              <a:rPr lang="en-GB" sz="2400" dirty="0">
                <a:solidFill>
                  <a:srgbClr val="002060"/>
                </a:solidFill>
                <a:latin typeface="Century Gothic" panose="020B0502020202020204" pitchFamily="34" charset="0"/>
              </a:rPr>
              <a:t>.</a:t>
            </a:r>
            <a:endParaRPr sz="2400" b="1" dirty="0">
              <a:solidFill>
                <a:srgbClr val="002060"/>
              </a:solidFill>
              <a:latin typeface="Century Gothic" panose="020B0502020202020204" pitchFamily="34" charset="0"/>
              <a:ea typeface="Calibri"/>
              <a:cs typeface="Calibri"/>
              <a:sym typeface="Calibri"/>
            </a:endParaRPr>
          </a:p>
        </p:txBody>
      </p:sp>
      <p:sp>
        <p:nvSpPr>
          <p:cNvPr id="113" name="Google Shape;108;p3">
            <a:extLst>
              <a:ext uri="{FF2B5EF4-FFF2-40B4-BE49-F238E27FC236}">
                <a16:creationId xmlns:a16="http://schemas.microsoft.com/office/drawing/2014/main" id="{B5CBE876-7110-4439-8C10-5B25AF8CA53C}"/>
              </a:ext>
            </a:extLst>
          </p:cNvPr>
          <p:cNvSpPr txBox="1"/>
          <p:nvPr/>
        </p:nvSpPr>
        <p:spPr>
          <a:xfrm>
            <a:off x="6356653" y="5066946"/>
            <a:ext cx="3850738" cy="461624"/>
          </a:xfrm>
          <a:prstGeom prst="rect">
            <a:avLst/>
          </a:prstGeom>
          <a:noFill/>
          <a:ln>
            <a:noFill/>
          </a:ln>
        </p:spPr>
        <p:txBody>
          <a:bodyPr spcFirstLastPara="1" wrap="square" lIns="91425" tIns="45700" rIns="91425" bIns="45700" anchor="t" anchorCtr="0">
            <a:spAutoFit/>
          </a:bodyPr>
          <a:lstStyle/>
          <a:p>
            <a:pPr>
              <a:defRPr/>
            </a:pPr>
            <a:r>
              <a:rPr lang="en-GB" sz="2400" dirty="0" err="1">
                <a:solidFill>
                  <a:srgbClr val="002060"/>
                </a:solidFill>
                <a:latin typeface="Century Gothic" panose="020B0502020202020204" pitchFamily="34" charset="0"/>
              </a:rPr>
              <a:t>Oui</a:t>
            </a:r>
            <a:r>
              <a:rPr lang="en-GB" sz="2400" dirty="0">
                <a:solidFill>
                  <a:srgbClr val="002060"/>
                </a:solidFill>
                <a:latin typeface="Century Gothic" panose="020B0502020202020204" pitchFamily="34" charset="0"/>
              </a:rPr>
              <a:t>, je </a:t>
            </a:r>
            <a:r>
              <a:rPr lang="en-GB" sz="2400" dirty="0" err="1">
                <a:solidFill>
                  <a:srgbClr val="002060"/>
                </a:solidFill>
                <a:latin typeface="Century Gothic" panose="020B0502020202020204" pitchFamily="34" charset="0"/>
              </a:rPr>
              <a:t>prépare</a:t>
            </a:r>
            <a:r>
              <a:rPr lang="en-GB" sz="2400" dirty="0">
                <a:solidFill>
                  <a:srgbClr val="002060"/>
                </a:solidFill>
                <a:latin typeface="Century Gothic" panose="020B0502020202020204" pitchFamily="34" charset="0"/>
              </a:rPr>
              <a:t> la fête.</a:t>
            </a:r>
            <a:endParaRPr lang="en-GB" sz="2400" b="1" dirty="0">
              <a:solidFill>
                <a:srgbClr val="002060"/>
              </a:solidFill>
              <a:latin typeface="Century Gothic" panose="020B0502020202020204" pitchFamily="34" charset="0"/>
              <a:ea typeface="Calibri"/>
              <a:cs typeface="Calibri"/>
              <a:sym typeface="Calibri"/>
            </a:endParaRPr>
          </a:p>
        </p:txBody>
      </p:sp>
      <p:sp>
        <p:nvSpPr>
          <p:cNvPr id="115" name="Google Shape;108;p3">
            <a:extLst>
              <a:ext uri="{FF2B5EF4-FFF2-40B4-BE49-F238E27FC236}">
                <a16:creationId xmlns:a16="http://schemas.microsoft.com/office/drawing/2014/main" id="{B92A0CB5-CB84-449A-BCB6-E33C93A863C0}"/>
              </a:ext>
            </a:extLst>
          </p:cNvPr>
          <p:cNvSpPr txBox="1"/>
          <p:nvPr/>
        </p:nvSpPr>
        <p:spPr>
          <a:xfrm>
            <a:off x="6356653" y="5729524"/>
            <a:ext cx="3300016" cy="461624"/>
          </a:xfrm>
          <a:prstGeom prst="rect">
            <a:avLst/>
          </a:prstGeom>
          <a:noFill/>
          <a:ln>
            <a:noFill/>
          </a:ln>
        </p:spPr>
        <p:txBody>
          <a:bodyPr spcFirstLastPara="1" wrap="square" lIns="91425" tIns="45700" rIns="91425" bIns="45700" anchor="t" anchorCtr="0">
            <a:spAutoFit/>
          </a:bodyPr>
          <a:lstStyle/>
          <a:p>
            <a:pPr>
              <a:defRPr/>
            </a:pPr>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les courses.</a:t>
            </a:r>
            <a:endParaRPr sz="2400" b="1" dirty="0">
              <a:solidFill>
                <a:srgbClr val="002060"/>
              </a:solidFill>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1C51CF9F-4BD7-459E-AA8D-2B9B0A9785C0}"/>
              </a:ext>
            </a:extLst>
          </p:cNvPr>
          <p:cNvSpPr txBox="1"/>
          <p:nvPr/>
        </p:nvSpPr>
        <p:spPr>
          <a:xfrm>
            <a:off x="2115294" y="2831331"/>
            <a:ext cx="439716"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1</a:t>
            </a:r>
          </a:p>
        </p:txBody>
      </p:sp>
      <p:sp>
        <p:nvSpPr>
          <p:cNvPr id="116" name="TextBox 115">
            <a:extLst>
              <a:ext uri="{FF2B5EF4-FFF2-40B4-BE49-F238E27FC236}">
                <a16:creationId xmlns:a16="http://schemas.microsoft.com/office/drawing/2014/main" id="{251BEB02-865F-48BD-9816-351B4D575A19}"/>
              </a:ext>
            </a:extLst>
          </p:cNvPr>
          <p:cNvSpPr txBox="1"/>
          <p:nvPr/>
        </p:nvSpPr>
        <p:spPr>
          <a:xfrm>
            <a:off x="3613372" y="2472931"/>
            <a:ext cx="439716"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A</a:t>
            </a:r>
          </a:p>
        </p:txBody>
      </p:sp>
      <p:sp>
        <p:nvSpPr>
          <p:cNvPr id="117" name="TextBox 116">
            <a:extLst>
              <a:ext uri="{FF2B5EF4-FFF2-40B4-BE49-F238E27FC236}">
                <a16:creationId xmlns:a16="http://schemas.microsoft.com/office/drawing/2014/main" id="{9FF2AEC2-7021-44AD-A669-020CC589EB2A}"/>
              </a:ext>
            </a:extLst>
          </p:cNvPr>
          <p:cNvSpPr txBox="1"/>
          <p:nvPr/>
        </p:nvSpPr>
        <p:spPr>
          <a:xfrm>
            <a:off x="7404945" y="2501211"/>
            <a:ext cx="439716"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B</a:t>
            </a:r>
          </a:p>
        </p:txBody>
      </p:sp>
      <p:sp>
        <p:nvSpPr>
          <p:cNvPr id="118" name="TextBox 117">
            <a:extLst>
              <a:ext uri="{FF2B5EF4-FFF2-40B4-BE49-F238E27FC236}">
                <a16:creationId xmlns:a16="http://schemas.microsoft.com/office/drawing/2014/main" id="{51E2658E-AC3D-4CD6-8B3F-01207BE2EB33}"/>
              </a:ext>
            </a:extLst>
          </p:cNvPr>
          <p:cNvSpPr txBox="1"/>
          <p:nvPr/>
        </p:nvSpPr>
        <p:spPr>
          <a:xfrm>
            <a:off x="2142155" y="3475112"/>
            <a:ext cx="439716"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2</a:t>
            </a:r>
          </a:p>
        </p:txBody>
      </p:sp>
      <p:sp>
        <p:nvSpPr>
          <p:cNvPr id="119" name="TextBox 118">
            <a:extLst>
              <a:ext uri="{FF2B5EF4-FFF2-40B4-BE49-F238E27FC236}">
                <a16:creationId xmlns:a16="http://schemas.microsoft.com/office/drawing/2014/main" id="{2F5D1B83-4E0C-450A-9553-FB421A9C71F9}"/>
              </a:ext>
            </a:extLst>
          </p:cNvPr>
          <p:cNvSpPr txBox="1"/>
          <p:nvPr/>
        </p:nvSpPr>
        <p:spPr>
          <a:xfrm>
            <a:off x="2152526" y="4217803"/>
            <a:ext cx="439716"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3</a:t>
            </a:r>
          </a:p>
        </p:txBody>
      </p:sp>
      <p:sp>
        <p:nvSpPr>
          <p:cNvPr id="120" name="TextBox 119">
            <a:extLst>
              <a:ext uri="{FF2B5EF4-FFF2-40B4-BE49-F238E27FC236}">
                <a16:creationId xmlns:a16="http://schemas.microsoft.com/office/drawing/2014/main" id="{1FDAD703-90A3-4212-B23E-C4B335ED6EF3}"/>
              </a:ext>
            </a:extLst>
          </p:cNvPr>
          <p:cNvSpPr txBox="1"/>
          <p:nvPr/>
        </p:nvSpPr>
        <p:spPr>
          <a:xfrm>
            <a:off x="2152526" y="5036148"/>
            <a:ext cx="439716"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4</a:t>
            </a:r>
          </a:p>
        </p:txBody>
      </p:sp>
      <p:sp>
        <p:nvSpPr>
          <p:cNvPr id="121" name="TextBox 120">
            <a:extLst>
              <a:ext uri="{FF2B5EF4-FFF2-40B4-BE49-F238E27FC236}">
                <a16:creationId xmlns:a16="http://schemas.microsoft.com/office/drawing/2014/main" id="{F53ED6D5-8995-4EBF-BF99-7A45536635A8}"/>
              </a:ext>
            </a:extLst>
          </p:cNvPr>
          <p:cNvSpPr txBox="1"/>
          <p:nvPr/>
        </p:nvSpPr>
        <p:spPr>
          <a:xfrm>
            <a:off x="2152526" y="5711715"/>
            <a:ext cx="439716"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5</a:t>
            </a:r>
          </a:p>
        </p:txBody>
      </p:sp>
      <p:pic>
        <p:nvPicPr>
          <p:cNvPr id="7" name="Picture 6" descr="A picture containing accessory&#10;&#10;Description automatically generated">
            <a:extLst>
              <a:ext uri="{FF2B5EF4-FFF2-40B4-BE49-F238E27FC236}">
                <a16:creationId xmlns:a16="http://schemas.microsoft.com/office/drawing/2014/main" id="{C020920E-E00F-4E54-9125-2F268655AB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36510">
            <a:off x="7337975" y="10060"/>
            <a:ext cx="5477460" cy="2738730"/>
          </a:xfrm>
          <a:prstGeom prst="rect">
            <a:avLst/>
          </a:prstGeom>
        </p:spPr>
      </p:pic>
      <p:sp>
        <p:nvSpPr>
          <p:cNvPr id="3" name="Rectangle: Rounded Corners 2">
            <a:extLst>
              <a:ext uri="{FF2B5EF4-FFF2-40B4-BE49-F238E27FC236}">
                <a16:creationId xmlns:a16="http://schemas.microsoft.com/office/drawing/2014/main" id="{79F51A3C-D340-4578-97EA-8347E257F62D}"/>
              </a:ext>
            </a:extLst>
          </p:cNvPr>
          <p:cNvSpPr/>
          <p:nvPr/>
        </p:nvSpPr>
        <p:spPr>
          <a:xfrm>
            <a:off x="6308234" y="2863298"/>
            <a:ext cx="1877823"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BB4F1DEB-05A7-4F0F-BA10-284DCFECACD8}"/>
              </a:ext>
            </a:extLst>
          </p:cNvPr>
          <p:cNvSpPr/>
          <p:nvPr/>
        </p:nvSpPr>
        <p:spPr>
          <a:xfrm>
            <a:off x="6326099" y="3534107"/>
            <a:ext cx="2459061"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43362C1-D7A3-4523-A5BB-11547C832E16}"/>
              </a:ext>
            </a:extLst>
          </p:cNvPr>
          <p:cNvSpPr/>
          <p:nvPr/>
        </p:nvSpPr>
        <p:spPr>
          <a:xfrm>
            <a:off x="6356653" y="4265736"/>
            <a:ext cx="2728996"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FAFD11D4-9099-43A6-8A11-3EEB7F135779}"/>
              </a:ext>
            </a:extLst>
          </p:cNvPr>
          <p:cNvSpPr/>
          <p:nvPr/>
        </p:nvSpPr>
        <p:spPr>
          <a:xfrm>
            <a:off x="2599762" y="5093782"/>
            <a:ext cx="2959138"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FEBC7E1C-2B02-4E09-A5BB-A94978BC3CDC}"/>
              </a:ext>
            </a:extLst>
          </p:cNvPr>
          <p:cNvSpPr/>
          <p:nvPr/>
        </p:nvSpPr>
        <p:spPr>
          <a:xfrm>
            <a:off x="2564834" y="5760322"/>
            <a:ext cx="3000960" cy="76871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in)">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in)">
                                      <p:cBhvr>
                                        <p:cTn id="2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5" name="s_i.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797" y="1737840"/>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1" name="TextBox 80">
            <a:extLst>
              <a:ext uri="{FF2B5EF4-FFF2-40B4-BE49-F238E27FC236}">
                <a16:creationId xmlns:a16="http://schemas.microsoft.com/office/drawing/2014/main" id="{2D44D90B-4841-4A27-93B5-B2FC94E24524}"/>
              </a:ext>
            </a:extLst>
          </p:cNvPr>
          <p:cNvSpPr txBox="1"/>
          <p:nvPr/>
        </p:nvSpPr>
        <p:spPr>
          <a:xfrm>
            <a:off x="192831" y="413118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2" name="TextBox 81">
            <a:extLst>
              <a:ext uri="{FF2B5EF4-FFF2-40B4-BE49-F238E27FC236}">
                <a16:creationId xmlns:a16="http://schemas.microsoft.com/office/drawing/2014/main" id="{B1DADC38-168F-4C5C-BE79-6BCE0C3B8860}"/>
              </a:ext>
            </a:extLst>
          </p:cNvPr>
          <p:cNvSpPr txBox="1"/>
          <p:nvPr/>
        </p:nvSpPr>
        <p:spPr>
          <a:xfrm>
            <a:off x="156453" y="11556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What are you doing?</a:t>
            </a:r>
          </a:p>
        </p:txBody>
      </p:sp>
      <p:sp>
        <p:nvSpPr>
          <p:cNvPr id="83" name="TextBox 82">
            <a:extLst>
              <a:ext uri="{FF2B5EF4-FFF2-40B4-BE49-F238E27FC236}">
                <a16:creationId xmlns:a16="http://schemas.microsoft.com/office/drawing/2014/main" id="{DD858CB1-B38F-4C3C-8FA8-258F1857B3A2}"/>
              </a:ext>
            </a:extLst>
          </p:cNvPr>
          <p:cNvSpPr txBox="1"/>
          <p:nvPr/>
        </p:nvSpPr>
        <p:spPr>
          <a:xfrm>
            <a:off x="123171" y="2548150"/>
            <a:ext cx="114242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I am doing/making… and the 3 activities on your card.</a:t>
            </a:r>
          </a:p>
        </p:txBody>
      </p:sp>
      <p:sp>
        <p:nvSpPr>
          <p:cNvPr id="84" name="TextBox 83">
            <a:extLst>
              <a:ext uri="{FF2B5EF4-FFF2-40B4-BE49-F238E27FC236}">
                <a16:creationId xmlns:a16="http://schemas.microsoft.com/office/drawing/2014/main" id="{335EC582-1D42-4AF2-AECE-31C88DC9F2B4}"/>
              </a:ext>
            </a:extLst>
          </p:cNvPr>
          <p:cNvSpPr txBox="1"/>
          <p:nvPr/>
        </p:nvSpPr>
        <p:spPr>
          <a:xfrm>
            <a:off x="138089" y="34017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What am I doing?</a:t>
            </a:r>
          </a:p>
        </p:txBody>
      </p:sp>
      <p:sp>
        <p:nvSpPr>
          <p:cNvPr id="85" name="TextBox 84">
            <a:extLst>
              <a:ext uri="{FF2B5EF4-FFF2-40B4-BE49-F238E27FC236}">
                <a16:creationId xmlns:a16="http://schemas.microsoft.com/office/drawing/2014/main" id="{F5CD6E35-3CF4-41EA-A7C5-CD44A746E843}"/>
              </a:ext>
            </a:extLst>
          </p:cNvPr>
          <p:cNvSpPr txBox="1"/>
          <p:nvPr/>
        </p:nvSpPr>
        <p:spPr>
          <a:xfrm>
            <a:off x="156453" y="4873518"/>
            <a:ext cx="1251451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You are doing/making… and the 3 activities on your card.</a:t>
            </a:r>
          </a:p>
        </p:txBody>
      </p:sp>
      <p:sp>
        <p:nvSpPr>
          <p:cNvPr id="86" name="TextBox 85">
            <a:extLst>
              <a:ext uri="{FF2B5EF4-FFF2-40B4-BE49-F238E27FC236}">
                <a16:creationId xmlns:a16="http://schemas.microsoft.com/office/drawing/2014/main" id="{F7EE5D45-8426-4D78-96A9-C2E2EABA5F7D}"/>
              </a:ext>
            </a:extLst>
          </p:cNvPr>
          <p:cNvSpPr txBox="1"/>
          <p:nvPr/>
        </p:nvSpPr>
        <p:spPr>
          <a:xfrm>
            <a:off x="156453" y="5754923"/>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Make sure you write down all six activities.</a:t>
            </a:r>
          </a:p>
        </p:txBody>
      </p:sp>
      <p:sp>
        <p:nvSpPr>
          <p:cNvPr id="3" name="Speech Bubble: Rectangle with Corners Rounded 2">
            <a:extLst>
              <a:ext uri="{FF2B5EF4-FFF2-40B4-BE49-F238E27FC236}">
                <a16:creationId xmlns:a16="http://schemas.microsoft.com/office/drawing/2014/main" id="{1983CDF6-4B50-4DD2-AB4F-E03587F53754}"/>
              </a:ext>
            </a:extLst>
          </p:cNvPr>
          <p:cNvSpPr/>
          <p:nvPr/>
        </p:nvSpPr>
        <p:spPr>
          <a:xfrm>
            <a:off x="8283160" y="5342191"/>
            <a:ext cx="3383173" cy="1252630"/>
          </a:xfrm>
          <a:prstGeom prst="wedgeRoundRectCallout">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Then swap roles!</a:t>
            </a:r>
          </a:p>
        </p:txBody>
      </p:sp>
      <p:sp>
        <p:nvSpPr>
          <p:cNvPr id="88" name="Speech Bubble: Rectangle with Corners Rounded 87">
            <a:extLst>
              <a:ext uri="{FF2B5EF4-FFF2-40B4-BE49-F238E27FC236}">
                <a16:creationId xmlns:a16="http://schemas.microsoft.com/office/drawing/2014/main" id="{84A08A7C-73B4-41B6-89FE-1DCBDE0E419D}"/>
              </a:ext>
            </a:extLst>
          </p:cNvPr>
          <p:cNvSpPr/>
          <p:nvPr/>
        </p:nvSpPr>
        <p:spPr>
          <a:xfrm>
            <a:off x="7992537" y="3022010"/>
            <a:ext cx="3964418" cy="1877913"/>
          </a:xfrm>
          <a:prstGeom prst="wedgeRoundRectCallout">
            <a:avLst>
              <a:gd name="adj1" fmla="val -61839"/>
              <a:gd name="adj2" fmla="val -23591"/>
              <a:gd name="adj3" fmla="val 16667"/>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b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fais</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means</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 do/make </a:t>
            </a:r>
            <a:r>
              <a:rPr kumimoji="0" lang="en-GB" sz="28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AND</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 am doing/making.</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_i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s_iii.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1" grpId="0"/>
      <p:bldP spid="83" grpId="0"/>
      <p:bldP spid="84" grpId="0"/>
      <p:bldP spid="85" grpId="0"/>
      <p:bldP spid="86" grpId="0"/>
      <p:bldP spid="3" grpId="0" animBg="1"/>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3">
            <a:extLst>
              <a:ext uri="{FF2B5EF4-FFF2-40B4-BE49-F238E27FC236}">
                <a16:creationId xmlns:a16="http://schemas.microsoft.com/office/drawing/2014/main" id="{1E9B8ED9-9755-436E-ABAE-8425A2DAEC2C}"/>
              </a:ext>
            </a:extLst>
          </p:cNvPr>
          <p:cNvGraphicFramePr>
            <a:graphicFrameLocks noGrp="1"/>
          </p:cNvGraphicFramePr>
          <p:nvPr>
            <p:extLst>
              <p:ext uri="{D42A27DB-BD31-4B8C-83A1-F6EECF244321}">
                <p14:modId xmlns:p14="http://schemas.microsoft.com/office/powerpoint/2010/main" val="108381261"/>
              </p:ext>
            </p:extLst>
          </p:nvPr>
        </p:nvGraphicFramePr>
        <p:xfrm>
          <a:off x="5982074" y="1884184"/>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4" name="TextBox 3">
            <a:extLst>
              <a:ext uri="{FF2B5EF4-FFF2-40B4-BE49-F238E27FC236}">
                <a16:creationId xmlns:a16="http://schemas.microsoft.com/office/drawing/2014/main" id="{A4705468-CCC9-4559-87B5-6203D14FA02C}"/>
              </a:ext>
            </a:extLst>
          </p:cNvPr>
          <p:cNvSpPr txBox="1"/>
          <p:nvPr/>
        </p:nvSpPr>
        <p:spPr>
          <a:xfrm>
            <a:off x="952509" y="2065293"/>
            <a:ext cx="25269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C5323D1A-6D42-4759-A55D-2BDEA24C1CDF}"/>
              </a:ext>
            </a:extLst>
          </p:cNvPr>
          <p:cNvSpPr txBox="1"/>
          <p:nvPr/>
        </p:nvSpPr>
        <p:spPr>
          <a:xfrm>
            <a:off x="7173975" y="2048037"/>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 list.</a:t>
            </a:r>
          </a:p>
        </p:txBody>
      </p:sp>
      <p:sp>
        <p:nvSpPr>
          <p:cNvPr id="23" name="TextBox 22">
            <a:extLst>
              <a:ext uri="{FF2B5EF4-FFF2-40B4-BE49-F238E27FC236}">
                <a16:creationId xmlns:a16="http://schemas.microsoft.com/office/drawing/2014/main" id="{2F00D707-6B3A-4CD1-A307-8CF352FA15D2}"/>
              </a:ext>
            </a:extLst>
          </p:cNvPr>
          <p:cNvSpPr txBox="1"/>
          <p:nvPr/>
        </p:nvSpPr>
        <p:spPr>
          <a:xfrm>
            <a:off x="952508" y="2856613"/>
            <a:ext cx="2817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les courses.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201A2977-9CBE-4CE5-93EE-C1F3ACFD244A}"/>
              </a:ext>
            </a:extLst>
          </p:cNvPr>
          <p:cNvSpPr txBox="1"/>
          <p:nvPr/>
        </p:nvSpPr>
        <p:spPr>
          <a:xfrm>
            <a:off x="952508" y="3628189"/>
            <a:ext cx="2768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effort.</a:t>
            </a:r>
          </a:p>
        </p:txBody>
      </p:sp>
      <p:sp>
        <p:nvSpPr>
          <p:cNvPr id="29" name="TextBox 28">
            <a:extLst>
              <a:ext uri="{FF2B5EF4-FFF2-40B4-BE49-F238E27FC236}">
                <a16:creationId xmlns:a16="http://schemas.microsoft.com/office/drawing/2014/main" id="{11F88B5D-E261-4F28-8C99-5A0C338F8814}"/>
              </a:ext>
            </a:extLst>
          </p:cNvPr>
          <p:cNvSpPr txBox="1"/>
          <p:nvPr/>
        </p:nvSpPr>
        <p:spPr>
          <a:xfrm>
            <a:off x="952508" y="4482291"/>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carte.</a:t>
            </a:r>
          </a:p>
        </p:txBody>
      </p:sp>
      <p:sp>
        <p:nvSpPr>
          <p:cNvPr id="32" name="TextBox 31">
            <a:extLst>
              <a:ext uri="{FF2B5EF4-FFF2-40B4-BE49-F238E27FC236}">
                <a16:creationId xmlns:a16="http://schemas.microsoft.com/office/drawing/2014/main" id="{D9A7896F-23BE-4635-8979-5F6E3CB37029}"/>
              </a:ext>
            </a:extLst>
          </p:cNvPr>
          <p:cNvSpPr txBox="1"/>
          <p:nvPr/>
        </p:nvSpPr>
        <p:spPr>
          <a:xfrm>
            <a:off x="984713" y="5248809"/>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devoirs.</a:t>
            </a:r>
          </a:p>
        </p:txBody>
      </p:sp>
      <p:sp>
        <p:nvSpPr>
          <p:cNvPr id="39" name="TextBox 38">
            <a:extLst>
              <a:ext uri="{FF2B5EF4-FFF2-40B4-BE49-F238E27FC236}">
                <a16:creationId xmlns:a16="http://schemas.microsoft.com/office/drawing/2014/main" id="{1A803F51-73E3-4A65-A9BF-2B705D66C02D}"/>
              </a:ext>
            </a:extLst>
          </p:cNvPr>
          <p:cNvSpPr txBox="1"/>
          <p:nvPr/>
        </p:nvSpPr>
        <p:spPr>
          <a:xfrm>
            <a:off x="984713" y="6047246"/>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voyage.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EAF12CD-62F7-4D82-930D-F729B13AFB9D}"/>
              </a:ext>
            </a:extLst>
          </p:cNvPr>
          <p:cNvSpPr txBox="1"/>
          <p:nvPr/>
        </p:nvSpPr>
        <p:spPr>
          <a:xfrm>
            <a:off x="123171" y="125329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42" name="TextBox 41">
            <a:extLst>
              <a:ext uri="{FF2B5EF4-FFF2-40B4-BE49-F238E27FC236}">
                <a16:creationId xmlns:a16="http://schemas.microsoft.com/office/drawing/2014/main" id="{165B1C9A-32BD-46A5-BEA3-2940E51B96D7}"/>
              </a:ext>
            </a:extLst>
          </p:cNvPr>
          <p:cNvSpPr txBox="1"/>
          <p:nvPr/>
        </p:nvSpPr>
        <p:spPr>
          <a:xfrm>
            <a:off x="5980980" y="1484074"/>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a:t>
            </a:r>
          </a:p>
        </p:txBody>
      </p:sp>
      <p:sp>
        <p:nvSpPr>
          <p:cNvPr id="46" name="TextBox 45">
            <a:extLst>
              <a:ext uri="{FF2B5EF4-FFF2-40B4-BE49-F238E27FC236}">
                <a16:creationId xmlns:a16="http://schemas.microsoft.com/office/drawing/2014/main" id="{BD75AAD8-07D2-4DDD-85E1-C7464768E186}"/>
              </a:ext>
            </a:extLst>
          </p:cNvPr>
          <p:cNvSpPr txBox="1"/>
          <p:nvPr/>
        </p:nvSpPr>
        <p:spPr>
          <a:xfrm>
            <a:off x="7173975" y="2856612"/>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the shopping.</a:t>
            </a:r>
          </a:p>
        </p:txBody>
      </p:sp>
      <p:sp>
        <p:nvSpPr>
          <p:cNvPr id="47" name="TextBox 46">
            <a:extLst>
              <a:ext uri="{FF2B5EF4-FFF2-40B4-BE49-F238E27FC236}">
                <a16:creationId xmlns:a16="http://schemas.microsoft.com/office/drawing/2014/main" id="{5D6ECA65-3679-4406-840D-DD60DE7267BF}"/>
              </a:ext>
            </a:extLst>
          </p:cNvPr>
          <p:cNvSpPr txBox="1"/>
          <p:nvPr/>
        </p:nvSpPr>
        <p:spPr>
          <a:xfrm>
            <a:off x="7173975" y="3665187"/>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effort.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5685723-BC58-423E-BBD9-C3CC6AABC81F}"/>
              </a:ext>
            </a:extLst>
          </p:cNvPr>
          <p:cNvSpPr txBox="1"/>
          <p:nvPr/>
        </p:nvSpPr>
        <p:spPr>
          <a:xfrm>
            <a:off x="7637327" y="4408795"/>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 card.</a:t>
            </a:r>
          </a:p>
        </p:txBody>
      </p:sp>
      <p:sp>
        <p:nvSpPr>
          <p:cNvPr id="49" name="TextBox 48">
            <a:extLst>
              <a:ext uri="{FF2B5EF4-FFF2-40B4-BE49-F238E27FC236}">
                <a16:creationId xmlns:a16="http://schemas.microsoft.com/office/drawing/2014/main" id="{71E13E25-262F-46BE-A719-8A1C4C2E8986}"/>
              </a:ext>
            </a:extLst>
          </p:cNvPr>
          <p:cNvSpPr txBox="1"/>
          <p:nvPr/>
        </p:nvSpPr>
        <p:spPr>
          <a:xfrm>
            <a:off x="7629184" y="5252356"/>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homework.</a:t>
            </a:r>
          </a:p>
        </p:txBody>
      </p:sp>
      <p:sp>
        <p:nvSpPr>
          <p:cNvPr id="50" name="TextBox 49">
            <a:extLst>
              <a:ext uri="{FF2B5EF4-FFF2-40B4-BE49-F238E27FC236}">
                <a16:creationId xmlns:a16="http://schemas.microsoft.com/office/drawing/2014/main" id="{3E3A07EA-0757-45FB-B7AF-D76DA9FCFBD9}"/>
              </a:ext>
            </a:extLst>
          </p:cNvPr>
          <p:cNvSpPr txBox="1"/>
          <p:nvPr/>
        </p:nvSpPr>
        <p:spPr>
          <a:xfrm>
            <a:off x="7637327" y="6087556"/>
            <a:ext cx="39193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doing/going</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on a trip.</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00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a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a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sa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sa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sa_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sa_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5" grpId="0"/>
      <p:bldP spid="29" grpId="0"/>
      <p:bldP spid="32" grpId="0"/>
      <p:bldP spid="39" grpId="0"/>
      <p:bldP spid="46" grpId="0"/>
      <p:bldP spid="47" grpId="0"/>
      <p:bldP spid="48" grpId="0"/>
      <p:bldP spid="49"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
            <a:extLst>
              <a:ext uri="{FF2B5EF4-FFF2-40B4-BE49-F238E27FC236}">
                <a16:creationId xmlns:a16="http://schemas.microsoft.com/office/drawing/2014/main" id="{4FAB24F2-E8B4-4741-A193-2092601724E0}"/>
              </a:ext>
            </a:extLst>
          </p:cNvPr>
          <p:cNvGraphicFramePr>
            <a:graphicFrameLocks noGrp="1"/>
          </p:cNvGraphicFramePr>
          <p:nvPr>
            <p:extLst>
              <p:ext uri="{D42A27DB-BD31-4B8C-83A1-F6EECF244321}">
                <p14:modId xmlns:p14="http://schemas.microsoft.com/office/powerpoint/2010/main" val="3259812042"/>
              </p:ext>
            </p:extLst>
          </p:nvPr>
        </p:nvGraphicFramePr>
        <p:xfrm>
          <a:off x="6189508" y="1864456"/>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342229" y="688200"/>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9887" y="525732"/>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6516824" y="680030"/>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419999" y="183487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342229" y="1189542"/>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631844" y="1316991"/>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sp>
        <p:nvSpPr>
          <p:cNvPr id="37" name="TextBox 36">
            <a:extLst>
              <a:ext uri="{FF2B5EF4-FFF2-40B4-BE49-F238E27FC236}">
                <a16:creationId xmlns:a16="http://schemas.microsoft.com/office/drawing/2014/main" id="{AFD7B26E-DE86-4FA1-AB86-8C7E539F31C3}"/>
              </a:ext>
            </a:extLst>
          </p:cNvPr>
          <p:cNvSpPr txBox="1"/>
          <p:nvPr/>
        </p:nvSpPr>
        <p:spPr>
          <a:xfrm>
            <a:off x="1069295" y="1982540"/>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3E202237-8404-4DB1-A908-B8ABE55F76F1}"/>
              </a:ext>
            </a:extLst>
          </p:cNvPr>
          <p:cNvSpPr txBox="1"/>
          <p:nvPr/>
        </p:nvSpPr>
        <p:spPr>
          <a:xfrm>
            <a:off x="7479920" y="2032219"/>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 present.</a:t>
            </a:r>
          </a:p>
        </p:txBody>
      </p:sp>
      <p:sp>
        <p:nvSpPr>
          <p:cNvPr id="42" name="TextBox 41">
            <a:extLst>
              <a:ext uri="{FF2B5EF4-FFF2-40B4-BE49-F238E27FC236}">
                <a16:creationId xmlns:a16="http://schemas.microsoft.com/office/drawing/2014/main" id="{AF4F7F20-9F63-4000-BE95-99032F5F165C}"/>
              </a:ext>
            </a:extLst>
          </p:cNvPr>
          <p:cNvSpPr txBox="1"/>
          <p:nvPr/>
        </p:nvSpPr>
        <p:spPr>
          <a:xfrm>
            <a:off x="1057938" y="2792527"/>
            <a:ext cx="3081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 cuisine.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A35C8C66-B74A-4780-B45B-7BF60B8A2D5D}"/>
              </a:ext>
            </a:extLst>
          </p:cNvPr>
          <p:cNvSpPr txBox="1"/>
          <p:nvPr/>
        </p:nvSpPr>
        <p:spPr>
          <a:xfrm>
            <a:off x="7413100" y="284230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the cooking.</a:t>
            </a:r>
          </a:p>
        </p:txBody>
      </p:sp>
      <p:sp>
        <p:nvSpPr>
          <p:cNvPr id="45" name="TextBox 44">
            <a:extLst>
              <a:ext uri="{FF2B5EF4-FFF2-40B4-BE49-F238E27FC236}">
                <a16:creationId xmlns:a16="http://schemas.microsoft.com/office/drawing/2014/main" id="{D1D65AA8-6CFD-42F3-A7DA-D92175F1B952}"/>
              </a:ext>
            </a:extLst>
          </p:cNvPr>
          <p:cNvSpPr txBox="1"/>
          <p:nvPr/>
        </p:nvSpPr>
        <p:spPr>
          <a:xfrm>
            <a:off x="1101499" y="3602514"/>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activité</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C878774-6956-4852-B339-32BD903B9C19}"/>
              </a:ext>
            </a:extLst>
          </p:cNvPr>
          <p:cNvSpPr txBox="1"/>
          <p:nvPr/>
        </p:nvSpPr>
        <p:spPr>
          <a:xfrm>
            <a:off x="7413100" y="3626371"/>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an activity.</a:t>
            </a:r>
          </a:p>
        </p:txBody>
      </p:sp>
      <p:sp>
        <p:nvSpPr>
          <p:cNvPr id="47" name="TextBox 46">
            <a:extLst>
              <a:ext uri="{FF2B5EF4-FFF2-40B4-BE49-F238E27FC236}">
                <a16:creationId xmlns:a16="http://schemas.microsoft.com/office/drawing/2014/main" id="{D4B8CDDB-D9BA-4076-9157-01838280EE9F}"/>
              </a:ext>
            </a:extLst>
          </p:cNvPr>
          <p:cNvSpPr txBox="1"/>
          <p:nvPr/>
        </p:nvSpPr>
        <p:spPr>
          <a:xfrm>
            <a:off x="1069294" y="4399538"/>
            <a:ext cx="3266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gâteau.</a:t>
            </a:r>
          </a:p>
        </p:txBody>
      </p:sp>
      <p:sp>
        <p:nvSpPr>
          <p:cNvPr id="48" name="TextBox 47">
            <a:extLst>
              <a:ext uri="{FF2B5EF4-FFF2-40B4-BE49-F238E27FC236}">
                <a16:creationId xmlns:a16="http://schemas.microsoft.com/office/drawing/2014/main" id="{433BFE54-437F-4029-8E35-DA6488BFE89E}"/>
              </a:ext>
            </a:extLst>
          </p:cNvPr>
          <p:cNvSpPr txBox="1"/>
          <p:nvPr/>
        </p:nvSpPr>
        <p:spPr>
          <a:xfrm>
            <a:off x="7884366" y="444648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making a cake.</a:t>
            </a:r>
          </a:p>
        </p:txBody>
      </p:sp>
      <p:sp>
        <p:nvSpPr>
          <p:cNvPr id="49" name="TextBox 48">
            <a:extLst>
              <a:ext uri="{FF2B5EF4-FFF2-40B4-BE49-F238E27FC236}">
                <a16:creationId xmlns:a16="http://schemas.microsoft.com/office/drawing/2014/main" id="{90A9E739-00E3-413C-9FF4-33B383CE49EA}"/>
              </a:ext>
            </a:extLst>
          </p:cNvPr>
          <p:cNvSpPr txBox="1"/>
          <p:nvPr/>
        </p:nvSpPr>
        <p:spPr>
          <a:xfrm>
            <a:off x="1101499" y="5166056"/>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ménage.</a:t>
            </a:r>
          </a:p>
        </p:txBody>
      </p:sp>
      <p:sp>
        <p:nvSpPr>
          <p:cNvPr id="50" name="TextBox 49">
            <a:extLst>
              <a:ext uri="{FF2B5EF4-FFF2-40B4-BE49-F238E27FC236}">
                <a16:creationId xmlns:a16="http://schemas.microsoft.com/office/drawing/2014/main" id="{5E7AACB6-549B-45DE-AD1B-33E3809C061E}"/>
              </a:ext>
            </a:extLst>
          </p:cNvPr>
          <p:cNvSpPr txBox="1"/>
          <p:nvPr/>
        </p:nvSpPr>
        <p:spPr>
          <a:xfrm>
            <a:off x="7884366" y="5230551"/>
            <a:ext cx="3545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the housework.</a:t>
            </a:r>
          </a:p>
        </p:txBody>
      </p:sp>
      <p:sp>
        <p:nvSpPr>
          <p:cNvPr id="55" name="TextBox 54">
            <a:extLst>
              <a:ext uri="{FF2B5EF4-FFF2-40B4-BE49-F238E27FC236}">
                <a16:creationId xmlns:a16="http://schemas.microsoft.com/office/drawing/2014/main" id="{F46FABC2-9CA2-484F-99BB-C1771D6092B6}"/>
              </a:ext>
            </a:extLst>
          </p:cNvPr>
          <p:cNvSpPr txBox="1"/>
          <p:nvPr/>
        </p:nvSpPr>
        <p:spPr>
          <a:xfrm>
            <a:off x="7838229" y="6033231"/>
            <a:ext cx="33999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the shopping.</a:t>
            </a:r>
          </a:p>
        </p:txBody>
      </p:sp>
      <p:sp>
        <p:nvSpPr>
          <p:cNvPr id="56" name="TextBox 55">
            <a:extLst>
              <a:ext uri="{FF2B5EF4-FFF2-40B4-BE49-F238E27FC236}">
                <a16:creationId xmlns:a16="http://schemas.microsoft.com/office/drawing/2014/main" id="{7DF609C3-FC5A-4E4F-B5A2-C0E84C2D5484}"/>
              </a:ext>
            </a:extLst>
          </p:cNvPr>
          <p:cNvSpPr txBox="1"/>
          <p:nvPr/>
        </p:nvSpPr>
        <p:spPr>
          <a:xfrm>
            <a:off x="1111342" y="6020344"/>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courses.</a:t>
            </a:r>
          </a:p>
        </p:txBody>
      </p:sp>
    </p:spTree>
    <p:extLst>
      <p:ext uri="{BB962C8B-B14F-4D97-AF65-F5344CB8AC3E}">
        <p14:creationId xmlns:p14="http://schemas.microsoft.com/office/powerpoint/2010/main" val="39705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b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b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sb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sb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sb_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sb_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P spid="45" grpId="0"/>
      <p:bldP spid="46" grpId="0"/>
      <p:bldP spid="47" grpId="0"/>
      <p:bldP spid="48" grpId="0"/>
      <p:bldP spid="49" grpId="0"/>
      <p:bldP spid="50" grpId="0"/>
      <p:bldP spid="55"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35419449-94F5-4667-9E7E-0BAE665A6B8F}"/>
              </a:ext>
            </a:extLst>
          </p:cNvPr>
          <p:cNvGraphicFramePr>
            <a:graphicFrameLocks noGrp="1"/>
          </p:cNvGraphicFramePr>
          <p:nvPr>
            <p:extLst>
              <p:ext uri="{D42A27DB-BD31-4B8C-83A1-F6EECF244321}">
                <p14:modId xmlns:p14="http://schemas.microsoft.com/office/powerpoint/2010/main" val="1630905924"/>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err="1">
                          <a:solidFill>
                            <a:srgbClr val="002060"/>
                          </a:solidFill>
                          <a:latin typeface="Century Gothic" panose="020B0502020202020204" pitchFamily="34" charset="0"/>
                        </a:rPr>
                        <a:t>vous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feu</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vœu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chapeau</a:t>
                      </a:r>
                    </a:p>
                  </a:txBody>
                  <a:tcPr/>
                </a:tc>
                <a:extLst>
                  <a:ext uri="{0D108BD9-81ED-4DB2-BD59-A6C34878D82A}">
                    <a16:rowId xmlns:a16="http://schemas.microsoft.com/office/drawing/2014/main" val="760878619"/>
                  </a:ext>
                </a:extLst>
              </a:tr>
              <a:tr h="92642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sud</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nord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aller</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Canada</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l’ouest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l’effort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voyage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B319C666-AD52-4AB6-A0A7-1870C67984BB}"/>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F958624F-144B-48D0-A664-3651DD444B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C062E9A0-1D59-4607-AF54-C4FBD6E6BF5F}"/>
              </a:ext>
            </a:extLst>
          </p:cNvPr>
          <p:cNvPicPr>
            <a:picLocks noChangeAspect="1"/>
          </p:cNvPicPr>
          <p:nvPr/>
        </p:nvPicPr>
        <p:blipFill>
          <a:blip r:embed="rId7"/>
          <a:stretch>
            <a:fillRect/>
          </a:stretch>
        </p:blipFill>
        <p:spPr>
          <a:xfrm>
            <a:off x="758008" y="5867896"/>
            <a:ext cx="705322" cy="668200"/>
          </a:xfrm>
          <a:prstGeom prst="rect">
            <a:avLst/>
          </a:prstGeom>
        </p:spPr>
      </p:pic>
      <p:sp>
        <p:nvSpPr>
          <p:cNvPr id="21" name="TextBox 20">
            <a:extLst>
              <a:ext uri="{FF2B5EF4-FFF2-40B4-BE49-F238E27FC236}">
                <a16:creationId xmlns:a16="http://schemas.microsoft.com/office/drawing/2014/main" id="{D4AEB167-2541-4DF5-9127-22FEBC05B5C8}"/>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8FA3E320-0740-492B-BB4D-30C983C614EF}"/>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97EF6532-575E-4100-BF7E-E95530C33F21}"/>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4" name="Table 4">
            <a:extLst>
              <a:ext uri="{FF2B5EF4-FFF2-40B4-BE49-F238E27FC236}">
                <a16:creationId xmlns:a16="http://schemas.microsoft.com/office/drawing/2014/main" id="{5767966E-A305-440F-8996-2D660C7175C8}"/>
              </a:ext>
            </a:extLst>
          </p:cNvPr>
          <p:cNvGraphicFramePr>
            <a:graphicFrameLocks noGrp="1"/>
          </p:cNvGraphicFramePr>
          <p:nvPr>
            <p:extLst>
              <p:ext uri="{D42A27DB-BD31-4B8C-83A1-F6EECF244321}">
                <p14:modId xmlns:p14="http://schemas.microsoft.com/office/powerpoint/2010/main" val="2650650996"/>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hat</a:t>
                      </a:r>
                    </a:p>
                  </a:txBody>
                  <a:tcPr/>
                </a:tc>
                <a:tc>
                  <a:txBody>
                    <a:bodyPr/>
                    <a:lstStyle/>
                    <a:p>
                      <a:r>
                        <a:rPr lang="en-GB" sz="2400" b="1" dirty="0">
                          <a:solidFill>
                            <a:srgbClr val="002060"/>
                          </a:solidFill>
                          <a:latin typeface="Century Gothic" panose="020B0502020202020204" pitchFamily="34" charset="0"/>
                        </a:rPr>
                        <a:t>(the) fire</a:t>
                      </a:r>
                    </a:p>
                  </a:txBody>
                  <a:tcPr/>
                </a:tc>
                <a:tc>
                  <a:txBody>
                    <a:bodyPr/>
                    <a:lstStyle/>
                    <a:p>
                      <a:r>
                        <a:rPr lang="en-GB" sz="2400" b="1" dirty="0">
                          <a:solidFill>
                            <a:srgbClr val="002060"/>
                          </a:solidFill>
                          <a:latin typeface="Century Gothic" panose="020B0502020202020204" pitchFamily="34" charset="0"/>
                        </a:rPr>
                        <a:t>(the) good wish</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have, having</a:t>
                      </a:r>
                    </a:p>
                  </a:txBody>
                  <a:tcPr/>
                </a:tc>
                <a:tc>
                  <a:txBody>
                    <a:bodyPr/>
                    <a:lstStyle/>
                    <a:p>
                      <a:r>
                        <a:rPr lang="en-GB" sz="2400" b="1" dirty="0">
                          <a:solidFill>
                            <a:srgbClr val="002060"/>
                          </a:solidFill>
                          <a:latin typeface="Century Gothic" panose="020B0502020202020204" pitchFamily="34" charset="0"/>
                        </a:rPr>
                        <a:t>you (all, formal)</a:t>
                      </a:r>
                    </a:p>
                  </a:txBody>
                  <a:tcPr/>
                </a:tc>
                <a:extLst>
                  <a:ext uri="{0D108BD9-81ED-4DB2-BD59-A6C34878D82A}">
                    <a16:rowId xmlns:a16="http://schemas.microsoft.com/office/drawing/2014/main" val="760878619"/>
                  </a:ext>
                </a:extLst>
              </a:tr>
              <a:tr h="92642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south</a:t>
                      </a:r>
                    </a:p>
                  </a:txBody>
                  <a:tcPr/>
                </a:tc>
                <a:tc>
                  <a:txBody>
                    <a:bodyPr/>
                    <a:lstStyle/>
                    <a:p>
                      <a:r>
                        <a:rPr lang="en-GB" sz="2400" b="1" dirty="0">
                          <a:solidFill>
                            <a:srgbClr val="002060"/>
                          </a:solidFill>
                          <a:latin typeface="Century Gothic" panose="020B0502020202020204" pitchFamily="34" charset="0"/>
                        </a:rPr>
                        <a:t>(the) east</a:t>
                      </a:r>
                    </a:p>
                  </a:txBody>
                  <a:tcPr/>
                </a:tc>
                <a:tc>
                  <a:txBody>
                    <a:bodyPr/>
                    <a:lstStyle/>
                    <a:p>
                      <a:r>
                        <a:rPr lang="en-GB" sz="2400" b="1" dirty="0">
                          <a:solidFill>
                            <a:srgbClr val="002060"/>
                          </a:solidFill>
                          <a:latin typeface="Century Gothic" panose="020B0502020202020204" pitchFamily="34" charset="0"/>
                        </a:rPr>
                        <a:t>(the) west</a:t>
                      </a:r>
                    </a:p>
                  </a:txBody>
                  <a:tcPr/>
                </a:tc>
                <a:extLst>
                  <a:ext uri="{0D108BD9-81ED-4DB2-BD59-A6C34878D82A}">
                    <a16:rowId xmlns:a16="http://schemas.microsoft.com/office/drawing/2014/main" val="1047692962"/>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in</a:t>
                      </a:r>
                    </a:p>
                  </a:txBody>
                  <a:tcPr/>
                </a:tc>
                <a:tc>
                  <a:txBody>
                    <a:bodyPr/>
                    <a:lstStyle/>
                    <a:p>
                      <a:r>
                        <a:rPr lang="en-GB" sz="2300" b="1" dirty="0">
                          <a:solidFill>
                            <a:srgbClr val="002060"/>
                          </a:solidFill>
                          <a:latin typeface="Century Gothic" panose="020B0502020202020204" pitchFamily="34" charset="0"/>
                        </a:rPr>
                        <a:t>(the) Canada</a:t>
                      </a:r>
                    </a:p>
                  </a:txBody>
                  <a:tcPr/>
                </a:tc>
                <a:tc>
                  <a:txBody>
                    <a:bodyPr/>
                    <a:lstStyle/>
                    <a:p>
                      <a:r>
                        <a:rPr lang="en-GB" sz="2400" b="1" dirty="0">
                          <a:solidFill>
                            <a:srgbClr val="002060"/>
                          </a:solidFill>
                          <a:latin typeface="Century Gothic" panose="020B0502020202020204" pitchFamily="34" charset="0"/>
                        </a:rPr>
                        <a:t>(the) north</a:t>
                      </a:r>
                    </a:p>
                  </a:txBody>
                  <a:tcPr/>
                </a:tc>
                <a:extLst>
                  <a:ext uri="{0D108BD9-81ED-4DB2-BD59-A6C34878D82A}">
                    <a16:rowId xmlns:a16="http://schemas.microsoft.com/office/drawing/2014/main" val="3903794855"/>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200" b="1" dirty="0">
                          <a:solidFill>
                            <a:srgbClr val="00206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926428">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400" b="1" dirty="0">
                          <a:solidFill>
                            <a:srgbClr val="002060"/>
                          </a:solidFill>
                          <a:latin typeface="Century Gothic" panose="020B0502020202020204" pitchFamily="34" charset="0"/>
                        </a:rPr>
                        <a:t>(the) journey</a:t>
                      </a:r>
                    </a:p>
                  </a:txBody>
                  <a:tcPr/>
                </a:tc>
                <a:tc>
                  <a:txBody>
                    <a:bodyPr/>
                    <a:lstStyle/>
                    <a:p>
                      <a:r>
                        <a:rPr lang="en-GB" sz="2400" b="1" dirty="0">
                          <a:solidFill>
                            <a:srgbClr val="002060"/>
                          </a:solidFill>
                          <a:latin typeface="Century Gothic" panose="020B0502020202020204" pitchFamily="34" charset="0"/>
                        </a:rPr>
                        <a:t>(the) effort</a:t>
                      </a:r>
                    </a:p>
                  </a:txBody>
                  <a:tcPr/>
                </a:tc>
                <a:extLst>
                  <a:ext uri="{0D108BD9-81ED-4DB2-BD59-A6C34878D82A}">
                    <a16:rowId xmlns:a16="http://schemas.microsoft.com/office/drawing/2014/main" val="3232139915"/>
                  </a:ext>
                </a:extLst>
              </a:tr>
            </a:tbl>
          </a:graphicData>
        </a:graphic>
      </p:graphicFrame>
      <p:pic>
        <p:nvPicPr>
          <p:cNvPr id="25" name="Picture 24">
            <a:extLst>
              <a:ext uri="{FF2B5EF4-FFF2-40B4-BE49-F238E27FC236}">
                <a16:creationId xmlns:a16="http://schemas.microsoft.com/office/drawing/2014/main" id="{AB763178-403A-49A8-8C91-24D44A1C805B}"/>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9D22CFF6-65B7-4D3F-9239-3880EDBC8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68073672-535B-41FC-B308-334AC5C7703C}"/>
              </a:ext>
            </a:extLst>
          </p:cNvPr>
          <p:cNvPicPr>
            <a:picLocks noChangeAspect="1"/>
          </p:cNvPicPr>
          <p:nvPr/>
        </p:nvPicPr>
        <p:blipFill>
          <a:blip r:embed="rId7"/>
          <a:stretch>
            <a:fillRect/>
          </a:stretch>
        </p:blipFill>
        <p:spPr>
          <a:xfrm>
            <a:off x="758008" y="5867896"/>
            <a:ext cx="705322" cy="668200"/>
          </a:xfrm>
          <a:prstGeom prst="rect">
            <a:avLst/>
          </a:prstGeom>
        </p:spPr>
      </p:pic>
      <p:sp>
        <p:nvSpPr>
          <p:cNvPr id="28" name="TextBox 27">
            <a:extLst>
              <a:ext uri="{FF2B5EF4-FFF2-40B4-BE49-F238E27FC236}">
                <a16:creationId xmlns:a16="http://schemas.microsoft.com/office/drawing/2014/main" id="{1FC6D9F5-D84B-4C99-B0CA-100486AE3F87}"/>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87D32FA8-CBAB-4847-BA7A-B849CD39F1B1}"/>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480FCB80-4E5D-4CC8-A32F-4C7235572DC1}"/>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EF9B4D02-A8C1-44E8-AEA5-D917C0E0D1D1}"/>
              </a:ext>
            </a:extLst>
          </p:cNvPr>
          <p:cNvSpPr txBox="1">
            <a:spLocks/>
          </p:cNvSpPr>
          <p:nvPr/>
        </p:nvSpPr>
        <p:spPr>
          <a:xfrm>
            <a:off x="10950576" y="1017092"/>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788685" y="137066"/>
            <a:ext cx="3458349" cy="424815"/>
          </a:xfrm>
          <a:noFill/>
        </p:spPr>
        <p:txBody>
          <a:bodyPr/>
          <a:lstStyle/>
          <a:p>
            <a:r>
              <a:rPr lang="en-GB" sz="3200" b="1" kern="0" dirty="0">
                <a:solidFill>
                  <a:srgbClr val="002060"/>
                </a:solidFill>
                <a:latin typeface="Century Gothic" panose="020B0502020202020204" pitchFamily="34" charset="0"/>
                <a:cs typeface="Arial"/>
                <a:sym typeface="Arial"/>
              </a:rPr>
              <a:t>Follow up 1</a:t>
            </a:r>
            <a:endParaRPr lang="en-GB" sz="3200" dirty="0">
              <a:solidFill>
                <a:srgbClr val="002060"/>
              </a:solidFill>
              <a:latin typeface="Century Gothic" panose="020B0502020202020204" pitchFamily="34" charset="0"/>
            </a:endParaRPr>
          </a:p>
        </p:txBody>
      </p:sp>
      <p:sp>
        <p:nvSpPr>
          <p:cNvPr id="5" name="TextBox 4">
            <a:hlinkClick r:id="" action="ppaction://noaction">
              <a:snd r:embed="rId4" name="l_i.wav"/>
            </a:hlinkClick>
            <a:extLst>
              <a:ext uri="{FF2B5EF4-FFF2-40B4-BE49-F238E27FC236}">
                <a16:creationId xmlns:a16="http://schemas.microsoft.com/office/drawing/2014/main" id="{B051BC99-C739-4AA5-96AE-8363F3385E5F}"/>
              </a:ext>
            </a:extLst>
          </p:cNvPr>
          <p:cNvSpPr txBox="1"/>
          <p:nvPr/>
        </p:nvSpPr>
        <p:spPr>
          <a:xfrm>
            <a:off x="3232534" y="11492"/>
            <a:ext cx="32255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TextBox 5">
            <a:hlinkClick r:id="" action="ppaction://noaction">
              <a:snd r:embed="rId5" name="l_ii.wav"/>
            </a:hlinkClick>
            <a:extLst>
              <a:ext uri="{FF2B5EF4-FFF2-40B4-BE49-F238E27FC236}">
                <a16:creationId xmlns:a16="http://schemas.microsoft.com/office/drawing/2014/main" id="{224EF98E-5DF5-4B11-AE01-AF613B02B528}"/>
              </a:ext>
            </a:extLst>
          </p:cNvPr>
          <p:cNvSpPr txBox="1"/>
          <p:nvPr/>
        </p:nvSpPr>
        <p:spPr>
          <a:xfrm>
            <a:off x="48467" y="681360"/>
            <a:ext cx="99529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Léa pose la question : C’est quand, ton anniversaire</a:t>
            </a: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s-A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5F2D2013-66A1-4024-90F6-291B1CF11882}"/>
              </a:ext>
            </a:extLst>
          </p:cNvPr>
          <p:cNvSpPr txBox="1"/>
          <p:nvPr/>
        </p:nvSpPr>
        <p:spPr>
          <a:xfrm>
            <a:off x="8077814" y="1467014"/>
            <a:ext cx="2540509" cy="461665"/>
          </a:xfrm>
          <a:prstGeom prst="rect">
            <a:avLst/>
          </a:prstGeom>
          <a:solidFill>
            <a:schemeClr val="bg1"/>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Madame Vidal</a:t>
            </a:r>
          </a:p>
        </p:txBody>
      </p:sp>
      <p:sp>
        <p:nvSpPr>
          <p:cNvPr id="12" name="Rectangle 11">
            <a:extLst>
              <a:ext uri="{FF2B5EF4-FFF2-40B4-BE49-F238E27FC236}">
                <a16:creationId xmlns:a16="http://schemas.microsoft.com/office/drawing/2014/main" id="{E01D6E1E-ED5E-4F70-9474-71A1FC1255B5}"/>
              </a:ext>
            </a:extLst>
          </p:cNvPr>
          <p:cNvSpPr/>
          <p:nvPr/>
        </p:nvSpPr>
        <p:spPr>
          <a:xfrm>
            <a:off x="8354678" y="2039074"/>
            <a:ext cx="2236624" cy="873686"/>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31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janvier</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15">
            <a:extLst>
              <a:ext uri="{FF2B5EF4-FFF2-40B4-BE49-F238E27FC236}">
                <a16:creationId xmlns:a16="http://schemas.microsoft.com/office/drawing/2014/main" id="{779EB22E-278B-42C7-9118-7FB00CDF187E}"/>
              </a:ext>
            </a:extLst>
          </p:cNvPr>
          <p:cNvSpPr/>
          <p:nvPr/>
        </p:nvSpPr>
        <p:spPr>
          <a:xfrm>
            <a:off x="9458320" y="2112079"/>
            <a:ext cx="758746" cy="347155"/>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15" name="TextBox 14">
            <a:extLst>
              <a:ext uri="{FF2B5EF4-FFF2-40B4-BE49-F238E27FC236}">
                <a16:creationId xmlns:a16="http://schemas.microsoft.com/office/drawing/2014/main" id="{7390CBC0-0A7B-46A9-9F64-16A3807AEE98}"/>
              </a:ext>
            </a:extLst>
          </p:cNvPr>
          <p:cNvSpPr txBox="1"/>
          <p:nvPr/>
        </p:nvSpPr>
        <p:spPr>
          <a:xfrm>
            <a:off x="5660316" y="4987746"/>
            <a:ext cx="2540509"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Eugénie</a:t>
            </a:r>
            <a:endPar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CB510EA0-4022-45B0-82B9-5A62221BBAE9}"/>
              </a:ext>
            </a:extLst>
          </p:cNvPr>
          <p:cNvSpPr/>
          <p:nvPr/>
        </p:nvSpPr>
        <p:spPr>
          <a:xfrm>
            <a:off x="5684213" y="5558518"/>
            <a:ext cx="2277035" cy="987474"/>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13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avril</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ounded Rectangle 19">
            <a:extLst>
              <a:ext uri="{FF2B5EF4-FFF2-40B4-BE49-F238E27FC236}">
                <a16:creationId xmlns:a16="http://schemas.microsoft.com/office/drawing/2014/main" id="{C34506B5-7FF1-485F-A5FA-5DDA21E53854}"/>
              </a:ext>
            </a:extLst>
          </p:cNvPr>
          <p:cNvSpPr/>
          <p:nvPr/>
        </p:nvSpPr>
        <p:spPr>
          <a:xfrm>
            <a:off x="6228739" y="5875909"/>
            <a:ext cx="758746" cy="365384"/>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p>
        </p:txBody>
      </p:sp>
      <p:sp>
        <p:nvSpPr>
          <p:cNvPr id="18" name="TextBox 17">
            <a:extLst>
              <a:ext uri="{FF2B5EF4-FFF2-40B4-BE49-F238E27FC236}">
                <a16:creationId xmlns:a16="http://schemas.microsoft.com/office/drawing/2014/main" id="{69328CA2-B79F-4E88-8849-E1FDFA466F22}"/>
              </a:ext>
            </a:extLst>
          </p:cNvPr>
          <p:cNvSpPr txBox="1"/>
          <p:nvPr/>
        </p:nvSpPr>
        <p:spPr>
          <a:xfrm>
            <a:off x="3101577" y="1460393"/>
            <a:ext cx="901057"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Yves</a:t>
            </a:r>
          </a:p>
        </p:txBody>
      </p:sp>
      <p:sp>
        <p:nvSpPr>
          <p:cNvPr id="19" name="Rectangle 18">
            <a:extLst>
              <a:ext uri="{FF2B5EF4-FFF2-40B4-BE49-F238E27FC236}">
                <a16:creationId xmlns:a16="http://schemas.microsoft.com/office/drawing/2014/main" id="{9726C673-1A84-45CB-9DF6-0C805A27EFB8}"/>
              </a:ext>
            </a:extLst>
          </p:cNvPr>
          <p:cNvSpPr/>
          <p:nvPr/>
        </p:nvSpPr>
        <p:spPr>
          <a:xfrm>
            <a:off x="3148247" y="2044462"/>
            <a:ext cx="2236624" cy="873686"/>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22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octobre</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22">
            <a:extLst>
              <a:ext uri="{FF2B5EF4-FFF2-40B4-BE49-F238E27FC236}">
                <a16:creationId xmlns:a16="http://schemas.microsoft.com/office/drawing/2014/main" id="{C1B31F39-044D-43D4-9F79-2D8457E3FB6A}"/>
              </a:ext>
            </a:extLst>
          </p:cNvPr>
          <p:cNvSpPr/>
          <p:nvPr/>
        </p:nvSpPr>
        <p:spPr>
          <a:xfrm>
            <a:off x="4266206" y="2119186"/>
            <a:ext cx="758746" cy="37382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22" name="TextBox 21">
            <a:extLst>
              <a:ext uri="{FF2B5EF4-FFF2-40B4-BE49-F238E27FC236}">
                <a16:creationId xmlns:a16="http://schemas.microsoft.com/office/drawing/2014/main" id="{1B5BDAF5-147E-4E67-A85E-BB22F030986A}"/>
              </a:ext>
            </a:extLst>
          </p:cNvPr>
          <p:cNvSpPr txBox="1"/>
          <p:nvPr/>
        </p:nvSpPr>
        <p:spPr>
          <a:xfrm>
            <a:off x="5504647" y="1498262"/>
            <a:ext cx="1212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Pierre</a:t>
            </a:r>
          </a:p>
        </p:txBody>
      </p:sp>
      <p:sp>
        <p:nvSpPr>
          <p:cNvPr id="23" name="Rectangle 22">
            <a:extLst>
              <a:ext uri="{FF2B5EF4-FFF2-40B4-BE49-F238E27FC236}">
                <a16:creationId xmlns:a16="http://schemas.microsoft.com/office/drawing/2014/main" id="{C4906FB7-9433-447D-8FAB-3C8BD7BC92AB}"/>
              </a:ext>
            </a:extLst>
          </p:cNvPr>
          <p:cNvSpPr/>
          <p:nvPr/>
        </p:nvSpPr>
        <p:spPr>
          <a:xfrm>
            <a:off x="5662463" y="2024814"/>
            <a:ext cx="2236624" cy="847982"/>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25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juin</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27">
            <a:extLst>
              <a:ext uri="{FF2B5EF4-FFF2-40B4-BE49-F238E27FC236}">
                <a16:creationId xmlns:a16="http://schemas.microsoft.com/office/drawing/2014/main" id="{261E9691-A3C0-4BF3-A603-03815AED073F}"/>
              </a:ext>
            </a:extLst>
          </p:cNvPr>
          <p:cNvSpPr/>
          <p:nvPr/>
        </p:nvSpPr>
        <p:spPr>
          <a:xfrm>
            <a:off x="6241221" y="2264089"/>
            <a:ext cx="758746" cy="347155"/>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p>
        </p:txBody>
      </p:sp>
      <p:sp>
        <p:nvSpPr>
          <p:cNvPr id="25" name="TextBox 24">
            <a:extLst>
              <a:ext uri="{FF2B5EF4-FFF2-40B4-BE49-F238E27FC236}">
                <a16:creationId xmlns:a16="http://schemas.microsoft.com/office/drawing/2014/main" id="{80BBCB63-9E6B-423D-AA67-E3F77CB3CF93}"/>
              </a:ext>
            </a:extLst>
          </p:cNvPr>
          <p:cNvSpPr txBox="1"/>
          <p:nvPr/>
        </p:nvSpPr>
        <p:spPr>
          <a:xfrm>
            <a:off x="5706562" y="3248647"/>
            <a:ext cx="2610472"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endPar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E83252F5-7C2E-4E70-A3B9-3510FC17F9C1}"/>
              </a:ext>
            </a:extLst>
          </p:cNvPr>
          <p:cNvSpPr/>
          <p:nvPr/>
        </p:nvSpPr>
        <p:spPr>
          <a:xfrm>
            <a:off x="5643008" y="3740401"/>
            <a:ext cx="2300092" cy="953991"/>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16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ounded Rectangle 30">
            <a:extLst>
              <a:ext uri="{FF2B5EF4-FFF2-40B4-BE49-F238E27FC236}">
                <a16:creationId xmlns:a16="http://schemas.microsoft.com/office/drawing/2014/main" id="{69111740-8BE1-4E15-BA14-9652CF1834A6}"/>
              </a:ext>
            </a:extLst>
          </p:cNvPr>
          <p:cNvSpPr/>
          <p:nvPr/>
        </p:nvSpPr>
        <p:spPr>
          <a:xfrm>
            <a:off x="6253052" y="4060353"/>
            <a:ext cx="758746" cy="347155"/>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28" name="TextBox 27">
            <a:extLst>
              <a:ext uri="{FF2B5EF4-FFF2-40B4-BE49-F238E27FC236}">
                <a16:creationId xmlns:a16="http://schemas.microsoft.com/office/drawing/2014/main" id="{BDC8E6A7-8149-4732-AEA3-EA0AF7F8266A}"/>
              </a:ext>
            </a:extLst>
          </p:cNvPr>
          <p:cNvSpPr txBox="1"/>
          <p:nvPr/>
        </p:nvSpPr>
        <p:spPr>
          <a:xfrm>
            <a:off x="8307217" y="4945633"/>
            <a:ext cx="2179767"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Clémentine</a:t>
            </a:r>
            <a:endPar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6718026-612D-4EDF-949C-349D1126D840}"/>
              </a:ext>
            </a:extLst>
          </p:cNvPr>
          <p:cNvSpPr/>
          <p:nvPr/>
        </p:nvSpPr>
        <p:spPr>
          <a:xfrm>
            <a:off x="8393082" y="5531334"/>
            <a:ext cx="2225241" cy="975376"/>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27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novembre</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ounded Rectangle 33">
            <a:extLst>
              <a:ext uri="{FF2B5EF4-FFF2-40B4-BE49-F238E27FC236}">
                <a16:creationId xmlns:a16="http://schemas.microsoft.com/office/drawing/2014/main" id="{B7B8084E-4B43-4ACC-B449-6088AD2341BA}"/>
              </a:ext>
            </a:extLst>
          </p:cNvPr>
          <p:cNvSpPr/>
          <p:nvPr/>
        </p:nvSpPr>
        <p:spPr>
          <a:xfrm>
            <a:off x="9458320" y="5637719"/>
            <a:ext cx="758746" cy="365384"/>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p>
        </p:txBody>
      </p:sp>
      <p:sp>
        <p:nvSpPr>
          <p:cNvPr id="31" name="TextBox 30">
            <a:extLst>
              <a:ext uri="{FF2B5EF4-FFF2-40B4-BE49-F238E27FC236}">
                <a16:creationId xmlns:a16="http://schemas.microsoft.com/office/drawing/2014/main" id="{EC2B2790-A23F-4594-A2FA-49470F121E98}"/>
              </a:ext>
            </a:extLst>
          </p:cNvPr>
          <p:cNvSpPr txBox="1"/>
          <p:nvPr/>
        </p:nvSpPr>
        <p:spPr>
          <a:xfrm>
            <a:off x="8350780" y="3195267"/>
            <a:ext cx="2540509" cy="461665"/>
          </a:xfrm>
          <a:prstGeom prst="rect">
            <a:avLst/>
          </a:prstGeom>
          <a:solidFill>
            <a:schemeClr val="bg1"/>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4472C4">
                    <a:lumMod val="50000"/>
                  </a:srgbClr>
                </a:solidFill>
                <a:effectLst/>
                <a:uLnTx/>
                <a:uFillTx/>
                <a:latin typeface="Century Gothic" panose="020F0302020204030204"/>
              </a:rPr>
              <a:t>Adèle</a:t>
            </a:r>
            <a:r>
              <a:rPr kumimoji="0" lang="es-A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2" name="Rectangle 31">
            <a:extLst>
              <a:ext uri="{FF2B5EF4-FFF2-40B4-BE49-F238E27FC236}">
                <a16:creationId xmlns:a16="http://schemas.microsoft.com/office/drawing/2014/main" id="{E344672B-AB44-4F03-B93B-D0A97C01B63C}"/>
              </a:ext>
            </a:extLst>
          </p:cNvPr>
          <p:cNvSpPr/>
          <p:nvPr/>
        </p:nvSpPr>
        <p:spPr>
          <a:xfrm>
            <a:off x="8381699" y="3763838"/>
            <a:ext cx="2236624" cy="873686"/>
          </a:xfrm>
          <a:prstGeom prst="rect">
            <a:avLst/>
          </a:prstGeom>
          <a:solidFill>
            <a:schemeClr val="bg1"/>
          </a:solidFill>
          <a:ln w="38100">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15 </a:t>
            </a:r>
            <a:r>
              <a:rPr kumimoji="0" lang="es-A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aout</a:t>
            </a: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ounded Rectangle 22">
            <a:extLst>
              <a:ext uri="{FF2B5EF4-FFF2-40B4-BE49-F238E27FC236}">
                <a16:creationId xmlns:a16="http://schemas.microsoft.com/office/drawing/2014/main" id="{D578B1AF-2C10-4F46-B8EA-4E31FCE8FAF1}"/>
              </a:ext>
            </a:extLst>
          </p:cNvPr>
          <p:cNvSpPr/>
          <p:nvPr/>
        </p:nvSpPr>
        <p:spPr>
          <a:xfrm>
            <a:off x="8968695" y="4060924"/>
            <a:ext cx="531316" cy="332069"/>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grpSp>
        <p:nvGrpSpPr>
          <p:cNvPr id="10" name="Group 9">
            <a:extLst>
              <a:ext uri="{FF2B5EF4-FFF2-40B4-BE49-F238E27FC236}">
                <a16:creationId xmlns:a16="http://schemas.microsoft.com/office/drawing/2014/main" id="{8C1BF8E1-332B-4DB6-8EAC-C7AFE68DDE02}"/>
              </a:ext>
            </a:extLst>
          </p:cNvPr>
          <p:cNvGrpSpPr/>
          <p:nvPr/>
        </p:nvGrpSpPr>
        <p:grpSpPr>
          <a:xfrm>
            <a:off x="1625924" y="3238525"/>
            <a:ext cx="2935200" cy="2319993"/>
            <a:chOff x="80562" y="1308186"/>
            <a:chExt cx="2935200" cy="2319993"/>
          </a:xfrm>
        </p:grpSpPr>
        <p:sp>
          <p:nvSpPr>
            <p:cNvPr id="20" name="Oval Callout 13">
              <a:extLst>
                <a:ext uri="{FF2B5EF4-FFF2-40B4-BE49-F238E27FC236}">
                  <a16:creationId xmlns:a16="http://schemas.microsoft.com/office/drawing/2014/main" id="{8C23B8BE-C178-4B44-8297-DF4DE16301D5}"/>
                </a:ext>
              </a:extLst>
            </p:cNvPr>
            <p:cNvSpPr/>
            <p:nvPr/>
          </p:nvSpPr>
          <p:spPr>
            <a:xfrm>
              <a:off x="80562" y="1308186"/>
              <a:ext cx="2935200" cy="2319993"/>
            </a:xfrm>
            <a:prstGeom prst="wedgeEllipseCallout">
              <a:avLst>
                <a:gd name="adj1" fmla="val -65287"/>
                <a:gd name="adj2" fmla="val -62335"/>
              </a:avLst>
            </a:prstGeom>
            <a:solidFill>
              <a:schemeClr val="accent3">
                <a:lumMod val="75000"/>
              </a:schemeClr>
            </a:solid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sp>
          <p:nvSpPr>
            <p:cNvPr id="8" name="Rectangle 7">
              <a:extLst>
                <a:ext uri="{FF2B5EF4-FFF2-40B4-BE49-F238E27FC236}">
                  <a16:creationId xmlns:a16="http://schemas.microsoft.com/office/drawing/2014/main" id="{771F5BF3-3B2E-4C37-B87B-7D8FCD180FF0}"/>
                </a:ext>
              </a:extLst>
            </p:cNvPr>
            <p:cNvSpPr/>
            <p:nvPr/>
          </p:nvSpPr>
          <p:spPr>
            <a:xfrm>
              <a:off x="226733" y="1702876"/>
              <a:ext cx="266328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rPr>
                <a:t>Use </a:t>
              </a:r>
              <a:r>
                <a:rPr kumimoji="0" lang="en-GB" sz="2400" b="1" i="1" u="none" strike="noStrike" kern="1200" cap="none" spc="0" normalizeH="0" baseline="0" noProof="0" dirty="0">
                  <a:ln>
                    <a:noFill/>
                  </a:ln>
                  <a:solidFill>
                    <a:prstClr val="white"/>
                  </a:solidFill>
                  <a:effectLst/>
                  <a:uLnTx/>
                  <a:uFillTx/>
                  <a:latin typeface="Century Gothic" panose="020F0302020204030204"/>
                </a:rPr>
                <a:t>le</a:t>
              </a:r>
              <a:r>
                <a:rPr kumimoji="0" lang="en-GB" sz="2400" b="0" i="0" u="none" strike="noStrike" kern="1200" cap="none" spc="0" normalizeH="0" baseline="0" noProof="0" dirty="0">
                  <a:ln>
                    <a:noFill/>
                  </a:ln>
                  <a:solidFill>
                    <a:prstClr val="white"/>
                  </a:solidFill>
                  <a:effectLst/>
                  <a:uLnTx/>
                  <a:uFillTx/>
                  <a:latin typeface="Century Gothic" panose="020F0302020204030204"/>
                </a:rPr>
                <a:t> before the number </a:t>
              </a:r>
              <a:br>
                <a:rPr kumimoji="0" lang="en-GB" sz="2400" b="0" i="0" u="none" strike="noStrike" kern="1200" cap="none" spc="0" normalizeH="0" baseline="0" noProof="0" dirty="0">
                  <a:ln>
                    <a:noFill/>
                  </a:ln>
                  <a:solidFill>
                    <a:prstClr val="white"/>
                  </a:solidFill>
                  <a:effectLst/>
                  <a:uLnTx/>
                  <a:uFillTx/>
                  <a:latin typeface="Century Gothic" panose="020F0302020204030204"/>
                </a:rPr>
              </a:br>
              <a:r>
                <a:rPr kumimoji="0" lang="en-GB" sz="2400" b="0" i="0" u="none" strike="noStrike" kern="1200" cap="none" spc="0" normalizeH="0" baseline="0" noProof="0" dirty="0">
                  <a:ln>
                    <a:noFill/>
                  </a:ln>
                  <a:solidFill>
                    <a:prstClr val="white"/>
                  </a:solidFill>
                  <a:effectLst/>
                  <a:uLnTx/>
                  <a:uFillTx/>
                  <a:latin typeface="Century Gothic" panose="020F0302020204030204"/>
                </a:rPr>
                <a:t>to mean </a:t>
              </a:r>
              <a:r>
                <a:rPr kumimoji="0" lang="en-GB" sz="2400" b="0" i="1" u="none" strike="noStrike" kern="1200" cap="none" spc="0" normalizeH="0" baseline="0" noProof="0" dirty="0">
                  <a:ln>
                    <a:noFill/>
                  </a:ln>
                  <a:solidFill>
                    <a:prstClr val="white"/>
                  </a:solidFill>
                  <a:effectLst/>
                  <a:uLnTx/>
                  <a:uFillTx/>
                  <a:latin typeface="Century Gothic" panose="020F0302020204030204"/>
                </a:rPr>
                <a:t>‘(on) the’ </a:t>
              </a:r>
              <a:r>
                <a:rPr kumimoji="0" lang="en-GB" sz="2400" b="0" i="0" u="none" strike="noStrike" kern="1200" cap="none" spc="0" normalizeH="0" baseline="0" noProof="0" dirty="0">
                  <a:ln>
                    <a:noFill/>
                  </a:ln>
                  <a:solidFill>
                    <a:prstClr val="white"/>
                  </a:solidFill>
                  <a:effectLst/>
                  <a:uLnTx/>
                  <a:uFillTx/>
                  <a:latin typeface="Century Gothic" panose="020F0302020204030204"/>
                </a:rPr>
                <a:t>with dates.</a:t>
              </a: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grpSp>
      <p:pic>
        <p:nvPicPr>
          <p:cNvPr id="41" name="Picture 40">
            <a:hlinkClick r:id="" action="ppaction://noaction">
              <a:snd r:embed="rId6" name="s13_1.wav"/>
            </a:hlinkClick>
            <a:extLst>
              <a:ext uri="{FF2B5EF4-FFF2-40B4-BE49-F238E27FC236}">
                <a16:creationId xmlns:a16="http://schemas.microsoft.com/office/drawing/2014/main" id="{5B5DFD35-6115-45C5-82BE-61F891B9416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2634" y="1177508"/>
            <a:ext cx="717055" cy="800083"/>
          </a:xfrm>
          <a:prstGeom prst="rect">
            <a:avLst/>
          </a:prstGeom>
        </p:spPr>
      </p:pic>
      <p:pic>
        <p:nvPicPr>
          <p:cNvPr id="42" name="Picture 41">
            <a:hlinkClick r:id="" action="ppaction://noaction">
              <a:snd r:embed="rId8" name="s13_2.wav"/>
            </a:hlinkClick>
            <a:extLst>
              <a:ext uri="{FF2B5EF4-FFF2-40B4-BE49-F238E27FC236}">
                <a16:creationId xmlns:a16="http://schemas.microsoft.com/office/drawing/2014/main" id="{798473A0-5B34-4358-8882-E1211DA9C2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3846" y="1190970"/>
            <a:ext cx="717055" cy="800083"/>
          </a:xfrm>
          <a:prstGeom prst="rect">
            <a:avLst/>
          </a:prstGeom>
        </p:spPr>
      </p:pic>
      <p:pic>
        <p:nvPicPr>
          <p:cNvPr id="43" name="Picture 42">
            <a:hlinkClick r:id="" action="ppaction://noaction">
              <a:snd r:embed="rId9" name="s13_3.wav"/>
            </a:hlinkClick>
            <a:extLst>
              <a:ext uri="{FF2B5EF4-FFF2-40B4-BE49-F238E27FC236}">
                <a16:creationId xmlns:a16="http://schemas.microsoft.com/office/drawing/2014/main" id="{ACAE62C5-FF92-4E40-8789-1192C3A441A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53805" y="1192060"/>
            <a:ext cx="717055" cy="800083"/>
          </a:xfrm>
          <a:prstGeom prst="rect">
            <a:avLst/>
          </a:prstGeom>
        </p:spPr>
      </p:pic>
      <p:pic>
        <p:nvPicPr>
          <p:cNvPr id="44" name="Picture 43">
            <a:hlinkClick r:id="" action="ppaction://noaction">
              <a:snd r:embed="rId10" name="s13_4.wav"/>
            </a:hlinkClick>
            <a:extLst>
              <a:ext uri="{FF2B5EF4-FFF2-40B4-BE49-F238E27FC236}">
                <a16:creationId xmlns:a16="http://schemas.microsoft.com/office/drawing/2014/main" id="{B771E102-215F-4F94-9DCB-99432F6629B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72044" y="2959797"/>
            <a:ext cx="717055" cy="800083"/>
          </a:xfrm>
          <a:prstGeom prst="rect">
            <a:avLst/>
          </a:prstGeom>
        </p:spPr>
      </p:pic>
      <p:pic>
        <p:nvPicPr>
          <p:cNvPr id="45" name="Picture 44">
            <a:hlinkClick r:id="" action="ppaction://noaction">
              <a:snd r:embed="rId11" name="s13_5.wav"/>
            </a:hlinkClick>
            <a:extLst>
              <a:ext uri="{FF2B5EF4-FFF2-40B4-BE49-F238E27FC236}">
                <a16:creationId xmlns:a16="http://schemas.microsoft.com/office/drawing/2014/main" id="{97DA203E-F931-4BB4-9907-8CAEEB93C63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00011" y="2959797"/>
            <a:ext cx="717055" cy="800083"/>
          </a:xfrm>
          <a:prstGeom prst="rect">
            <a:avLst/>
          </a:prstGeom>
        </p:spPr>
      </p:pic>
      <p:pic>
        <p:nvPicPr>
          <p:cNvPr id="46" name="Picture 45">
            <a:hlinkClick r:id="" action="ppaction://noaction">
              <a:snd r:embed="rId12" name="s13_7.wav"/>
            </a:hlinkClick>
            <a:extLst>
              <a:ext uri="{FF2B5EF4-FFF2-40B4-BE49-F238E27FC236}">
                <a16:creationId xmlns:a16="http://schemas.microsoft.com/office/drawing/2014/main" id="{30C5E72D-9223-4DBD-AD5B-A549E4756A8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2517" y="4694392"/>
            <a:ext cx="717055" cy="800083"/>
          </a:xfrm>
          <a:prstGeom prst="rect">
            <a:avLst/>
          </a:prstGeom>
        </p:spPr>
      </p:pic>
      <p:pic>
        <p:nvPicPr>
          <p:cNvPr id="47" name="Picture 46">
            <a:hlinkClick r:id="" action="ppaction://noaction">
              <a:snd r:embed="rId13" name="s13_6.wav"/>
            </a:hlinkClick>
            <a:extLst>
              <a:ext uri="{FF2B5EF4-FFF2-40B4-BE49-F238E27FC236}">
                <a16:creationId xmlns:a16="http://schemas.microsoft.com/office/drawing/2014/main" id="{729AF331-B717-46EC-A4C5-CDE54BBEF7A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8046" y="4713565"/>
            <a:ext cx="717055" cy="800083"/>
          </a:xfrm>
          <a:prstGeom prst="rect">
            <a:avLst/>
          </a:prstGeom>
        </p:spPr>
      </p:pic>
      <p:pic>
        <p:nvPicPr>
          <p:cNvPr id="48" name="Picture 47">
            <a:extLst>
              <a:ext uri="{FF2B5EF4-FFF2-40B4-BE49-F238E27FC236}">
                <a16:creationId xmlns:a16="http://schemas.microsoft.com/office/drawing/2014/main" id="{6980BCC2-6DEF-4F3C-8E07-F17BCDF293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2164" y="143922"/>
            <a:ext cx="949138" cy="915918"/>
          </a:xfrm>
          <a:prstGeom prst="rect">
            <a:avLst/>
          </a:prstGeom>
        </p:spPr>
      </p:pic>
      <p:sp>
        <p:nvSpPr>
          <p:cNvPr id="51" name="Google Shape;167;p2">
            <a:extLst>
              <a:ext uri="{FF2B5EF4-FFF2-40B4-BE49-F238E27FC236}">
                <a16:creationId xmlns:a16="http://schemas.microsoft.com/office/drawing/2014/main" id="{18608A84-562B-4A3C-ABD5-E28C542E69C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cartoon of a child&#10;&#10;Description automatically generated with low confidence">
            <a:extLst>
              <a:ext uri="{FF2B5EF4-FFF2-40B4-BE49-F238E27FC236}">
                <a16:creationId xmlns:a16="http://schemas.microsoft.com/office/drawing/2014/main" id="{E5586798-FBA4-40FF-9086-0B646F564E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7531" y="1922058"/>
            <a:ext cx="1646112" cy="4929066"/>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1" grpId="0" animBg="1"/>
      <p:bldP spid="24" grpId="0" animBg="1"/>
      <p:bldP spid="27" grpId="0" animBg="1"/>
      <p:bldP spid="30"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5980980" y="1213119"/>
            <a:ext cx="5191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 with either ‘doing’ or ‘making’.</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extLst>
              <p:ext uri="{D42A27DB-BD31-4B8C-83A1-F6EECF244321}">
                <p14:modId xmlns:p14="http://schemas.microsoft.com/office/powerpoint/2010/main" val="669502390"/>
              </p:ext>
            </p:extLst>
          </p:nvPr>
        </p:nvGraphicFramePr>
        <p:xfrm>
          <a:off x="6096000" y="1921005"/>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6" name="Picture 5" descr="Logo&#10;&#10;Description automatically generated">
            <a:extLst>
              <a:ext uri="{FF2B5EF4-FFF2-40B4-BE49-F238E27FC236}">
                <a16:creationId xmlns:a16="http://schemas.microsoft.com/office/drawing/2014/main" id="{1908CEA1-5AFD-4209-992A-6B8282725D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789" y="4336440"/>
            <a:ext cx="751954" cy="75195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1FA1F00-228D-4B99-AEAD-E30B9E36AC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9789" y="1876577"/>
            <a:ext cx="613588" cy="848156"/>
          </a:xfrm>
          <a:prstGeom prst="rect">
            <a:avLst/>
          </a:prstGeom>
        </p:spPr>
      </p:pic>
      <p:pic>
        <p:nvPicPr>
          <p:cNvPr id="27" name="Picture 4" descr="Notepad Issue Write - Free image on Pixabay">
            <a:extLst>
              <a:ext uri="{FF2B5EF4-FFF2-40B4-BE49-F238E27FC236}">
                <a16:creationId xmlns:a16="http://schemas.microsoft.com/office/drawing/2014/main" id="{67D4A65F-949D-4E08-8A41-B8EC1998CA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9789" y="5211843"/>
            <a:ext cx="728533" cy="7078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con&#10;&#10;Description automatically generated">
            <a:extLst>
              <a:ext uri="{FF2B5EF4-FFF2-40B4-BE49-F238E27FC236}">
                <a16:creationId xmlns:a16="http://schemas.microsoft.com/office/drawing/2014/main" id="{3917B5B2-5B11-4881-BD0A-AAA2A4D6BC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9868" y="3628691"/>
            <a:ext cx="882539" cy="620535"/>
          </a:xfrm>
          <a:prstGeom prst="rect">
            <a:avLst/>
          </a:prstGeom>
        </p:spPr>
      </p:pic>
      <p:pic>
        <p:nvPicPr>
          <p:cNvPr id="34" name="Picture 33" descr="Icon&#10;&#10;Description automatically generated">
            <a:extLst>
              <a:ext uri="{FF2B5EF4-FFF2-40B4-BE49-F238E27FC236}">
                <a16:creationId xmlns:a16="http://schemas.microsoft.com/office/drawing/2014/main" id="{A42AC1F7-90AD-4FAD-9C67-471C254D6A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691" y="2724733"/>
            <a:ext cx="785716" cy="751954"/>
          </a:xfrm>
          <a:prstGeom prst="rect">
            <a:avLst/>
          </a:prstGeom>
        </p:spPr>
      </p:pic>
      <p:grpSp>
        <p:nvGrpSpPr>
          <p:cNvPr id="45" name="Group 44">
            <a:extLst>
              <a:ext uri="{FF2B5EF4-FFF2-40B4-BE49-F238E27FC236}">
                <a16:creationId xmlns:a16="http://schemas.microsoft.com/office/drawing/2014/main" id="{366AE791-E563-4A45-AB0D-571E7747C605}"/>
              </a:ext>
            </a:extLst>
          </p:cNvPr>
          <p:cNvGrpSpPr/>
          <p:nvPr/>
        </p:nvGrpSpPr>
        <p:grpSpPr>
          <a:xfrm>
            <a:off x="3585823" y="6033133"/>
            <a:ext cx="1290627" cy="637018"/>
            <a:chOff x="6395573" y="5207346"/>
            <a:chExt cx="2398151" cy="1135155"/>
          </a:xfrm>
        </p:grpSpPr>
        <p:pic>
          <p:nvPicPr>
            <p:cNvPr id="46" name="Picture 45" descr="Logo, icon&#10;&#10;Description automatically generated">
              <a:extLst>
                <a:ext uri="{FF2B5EF4-FFF2-40B4-BE49-F238E27FC236}">
                  <a16:creationId xmlns:a16="http://schemas.microsoft.com/office/drawing/2014/main" id="{6D29BF74-9F38-4537-9BAD-A0B2422EA2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9271" y="5207346"/>
              <a:ext cx="1454453" cy="1135155"/>
            </a:xfrm>
            <a:prstGeom prst="rect">
              <a:avLst/>
            </a:prstGeom>
          </p:spPr>
        </p:pic>
        <p:pic>
          <p:nvPicPr>
            <p:cNvPr id="47" name="Picture 46" descr="Logo&#10;&#10;Description automatically generated">
              <a:extLst>
                <a:ext uri="{FF2B5EF4-FFF2-40B4-BE49-F238E27FC236}">
                  <a16:creationId xmlns:a16="http://schemas.microsoft.com/office/drawing/2014/main" id="{3704C4DC-7EC7-4AE7-9D42-F332B1973DC1}"/>
                </a:ext>
              </a:extLst>
            </p:cNvPr>
            <p:cNvPicPr>
              <a:picLocks noChangeAspect="1"/>
            </p:cNvPicPr>
            <p:nvPr/>
          </p:nvPicPr>
          <p:blipFill rotWithShape="1">
            <a:blip r:embed="rId11">
              <a:extLst>
                <a:ext uri="{28A0092B-C50C-407E-A947-70E740481C1C}">
                  <a14:useLocalDpi xmlns:a14="http://schemas.microsoft.com/office/drawing/2010/main" val="0"/>
                </a:ext>
              </a:extLst>
            </a:blip>
            <a:srcRect l="45230" t="30750" b="3590"/>
            <a:stretch/>
          </p:blipFill>
          <p:spPr>
            <a:xfrm>
              <a:off x="6395573" y="5383786"/>
              <a:ext cx="1003117" cy="852137"/>
            </a:xfrm>
            <a:prstGeom prst="rect">
              <a:avLst/>
            </a:prstGeom>
          </p:spPr>
        </p:pic>
      </p:grpSp>
    </p:spTree>
    <p:extLst>
      <p:ext uri="{BB962C8B-B14F-4D97-AF65-F5344CB8AC3E}">
        <p14:creationId xmlns:p14="http://schemas.microsoft.com/office/powerpoint/2010/main" val="4204483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6112456" y="726099"/>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114" y="563631"/>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194477" y="710575"/>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extLst>
              <p:ext uri="{D42A27DB-BD31-4B8C-83A1-F6EECF244321}">
                <p14:modId xmlns:p14="http://schemas.microsoft.com/office/powerpoint/2010/main" val="1217061110"/>
              </p:ext>
            </p:extLst>
          </p:nvPr>
        </p:nvGraphicFramePr>
        <p:xfrm>
          <a:off x="6038452" y="1887803"/>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1" name="TextBox 20">
            <a:extLst>
              <a:ext uri="{FF2B5EF4-FFF2-40B4-BE49-F238E27FC236}">
                <a16:creationId xmlns:a16="http://schemas.microsoft.com/office/drawing/2014/main" id="{901C68F1-7CF4-4533-B25C-6C1A76A334E7}"/>
              </a:ext>
            </a:extLst>
          </p:cNvPr>
          <p:cNvSpPr txBox="1"/>
          <p:nvPr/>
        </p:nvSpPr>
        <p:spPr>
          <a:xfrm>
            <a:off x="5836290" y="119408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23" name="TextBox 22">
            <a:extLst>
              <a:ext uri="{FF2B5EF4-FFF2-40B4-BE49-F238E27FC236}">
                <a16:creationId xmlns:a16="http://schemas.microsoft.com/office/drawing/2014/main" id="{3EEF91F1-13B6-4699-8592-B266C388E90C}"/>
              </a:ext>
            </a:extLst>
          </p:cNvPr>
          <p:cNvSpPr txBox="1"/>
          <p:nvPr/>
        </p:nvSpPr>
        <p:spPr>
          <a:xfrm>
            <a:off x="46447" y="1231462"/>
            <a:ext cx="5191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 with either ‘doing’ or ‘making’.</a:t>
            </a:r>
          </a:p>
        </p:txBody>
      </p:sp>
      <p:graphicFrame>
        <p:nvGraphicFramePr>
          <p:cNvPr id="24" name="Table 3">
            <a:extLst>
              <a:ext uri="{FF2B5EF4-FFF2-40B4-BE49-F238E27FC236}">
                <a16:creationId xmlns:a16="http://schemas.microsoft.com/office/drawing/2014/main" id="{BB01DD21-3308-4892-8FA6-88B277F7A4D9}"/>
              </a:ext>
            </a:extLst>
          </p:cNvPr>
          <p:cNvGraphicFramePr>
            <a:graphicFrameLocks noGrp="1"/>
          </p:cNvGraphicFramePr>
          <p:nvPr>
            <p:extLst>
              <p:ext uri="{D42A27DB-BD31-4B8C-83A1-F6EECF244321}">
                <p14:modId xmlns:p14="http://schemas.microsoft.com/office/powerpoint/2010/main" val="337976576"/>
              </p:ext>
            </p:extLst>
          </p:nvPr>
        </p:nvGraphicFramePr>
        <p:xfrm>
          <a:off x="123171" y="1921005"/>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5" name="Picture 24" descr="Icon&#10;&#10;Description automatically generated">
            <a:extLst>
              <a:ext uri="{FF2B5EF4-FFF2-40B4-BE49-F238E27FC236}">
                <a16:creationId xmlns:a16="http://schemas.microsoft.com/office/drawing/2014/main" id="{DF8E1B49-6295-496F-AC33-C4BEBC4D7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2520" y="1785786"/>
            <a:ext cx="888449" cy="928339"/>
          </a:xfrm>
          <a:prstGeom prst="rect">
            <a:avLst/>
          </a:prstGeom>
        </p:spPr>
      </p:pic>
      <p:pic>
        <p:nvPicPr>
          <p:cNvPr id="26" name="Picture 2" descr="Bucket, Cleaning, Supplies, Housework, Household">
            <a:extLst>
              <a:ext uri="{FF2B5EF4-FFF2-40B4-BE49-F238E27FC236}">
                <a16:creationId xmlns:a16="http://schemas.microsoft.com/office/drawing/2014/main" id="{6D514F08-21DE-427A-AE9B-A1155B7943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9429" y="4956006"/>
            <a:ext cx="991142" cy="9426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graphical user interface&#10;&#10;Description automatically generated">
            <a:extLst>
              <a:ext uri="{FF2B5EF4-FFF2-40B4-BE49-F238E27FC236}">
                <a16:creationId xmlns:a16="http://schemas.microsoft.com/office/drawing/2014/main" id="{C46269A1-434A-43FB-92AB-2C4A3478B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3172" y="2671431"/>
            <a:ext cx="578946" cy="844983"/>
          </a:xfrm>
          <a:prstGeom prst="rect">
            <a:avLst/>
          </a:prstGeom>
        </p:spPr>
      </p:pic>
      <p:grpSp>
        <p:nvGrpSpPr>
          <p:cNvPr id="28" name="Group 27">
            <a:extLst>
              <a:ext uri="{FF2B5EF4-FFF2-40B4-BE49-F238E27FC236}">
                <a16:creationId xmlns:a16="http://schemas.microsoft.com/office/drawing/2014/main" id="{27E85B54-09C0-43A9-AD61-1C2A2F14C4D0}"/>
              </a:ext>
            </a:extLst>
          </p:cNvPr>
          <p:cNvGrpSpPr/>
          <p:nvPr/>
        </p:nvGrpSpPr>
        <p:grpSpPr>
          <a:xfrm>
            <a:off x="9461488" y="3516655"/>
            <a:ext cx="1308090" cy="836493"/>
            <a:chOff x="9184028" y="3389018"/>
            <a:chExt cx="2305360" cy="1474223"/>
          </a:xfrm>
        </p:grpSpPr>
        <p:pic>
          <p:nvPicPr>
            <p:cNvPr id="31" name="Picture 30" descr="A picture containing text&#10;&#10;Description automatically generated">
              <a:extLst>
                <a:ext uri="{FF2B5EF4-FFF2-40B4-BE49-F238E27FC236}">
                  <a16:creationId xmlns:a16="http://schemas.microsoft.com/office/drawing/2014/main" id="{529247F5-51CD-45B4-8670-AC90A65D1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3448" y="3691136"/>
              <a:ext cx="2045940" cy="1022970"/>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122FA077-D06C-42AF-8068-EEE1146ACD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4028" y="3985721"/>
              <a:ext cx="960022" cy="877520"/>
            </a:xfrm>
            <a:prstGeom prst="rect">
              <a:avLst/>
            </a:prstGeom>
          </p:spPr>
        </p:pic>
        <p:pic>
          <p:nvPicPr>
            <p:cNvPr id="35" name="Picture 34" descr="A picture containing toy&#10;&#10;Description automatically generated">
              <a:extLst>
                <a:ext uri="{FF2B5EF4-FFF2-40B4-BE49-F238E27FC236}">
                  <a16:creationId xmlns:a16="http://schemas.microsoft.com/office/drawing/2014/main" id="{EF7E2FA5-EC9F-4609-A964-1B4822E28678}"/>
                </a:ext>
              </a:extLst>
            </p:cNvPr>
            <p:cNvPicPr>
              <a:picLocks noChangeAspect="1"/>
            </p:cNvPicPr>
            <p:nvPr/>
          </p:nvPicPr>
          <p:blipFill rotWithShape="1">
            <a:blip r:embed="rId10">
              <a:extLst>
                <a:ext uri="{28A0092B-C50C-407E-A947-70E740481C1C}">
                  <a14:useLocalDpi xmlns:a14="http://schemas.microsoft.com/office/drawing/2010/main" val="0"/>
                </a:ext>
              </a:extLst>
            </a:blip>
            <a:srcRect r="59881"/>
            <a:stretch/>
          </p:blipFill>
          <p:spPr>
            <a:xfrm>
              <a:off x="10890173" y="3389018"/>
              <a:ext cx="583341" cy="1122324"/>
            </a:xfrm>
            <a:prstGeom prst="rect">
              <a:avLst/>
            </a:prstGeom>
          </p:spPr>
        </p:pic>
      </p:grpSp>
      <p:pic>
        <p:nvPicPr>
          <p:cNvPr id="36" name="Picture 35" descr="A picture containing text, cake, plant, decorated&#10;&#10;Description automatically generated">
            <a:extLst>
              <a:ext uri="{FF2B5EF4-FFF2-40B4-BE49-F238E27FC236}">
                <a16:creationId xmlns:a16="http://schemas.microsoft.com/office/drawing/2014/main" id="{61AEB821-D1C5-48E3-B4FD-2286ADD908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2169" y="4421644"/>
            <a:ext cx="672904" cy="578277"/>
          </a:xfrm>
          <a:prstGeom prst="rect">
            <a:avLst/>
          </a:prstGeom>
        </p:spPr>
      </p:pic>
      <p:pic>
        <p:nvPicPr>
          <p:cNvPr id="37" name="Picture 36" descr="Icon&#10;&#10;Description automatically generated">
            <a:extLst>
              <a:ext uri="{FF2B5EF4-FFF2-40B4-BE49-F238E27FC236}">
                <a16:creationId xmlns:a16="http://schemas.microsoft.com/office/drawing/2014/main" id="{86A89548-32B2-4D47-922A-F8DD70DC6C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3862" y="5932711"/>
            <a:ext cx="785716" cy="751954"/>
          </a:xfrm>
          <a:prstGeom prst="rect">
            <a:avLst/>
          </a:prstGeom>
        </p:spPr>
      </p:pic>
    </p:spTree>
    <p:extLst>
      <p:ext uri="{BB962C8B-B14F-4D97-AF65-F5344CB8AC3E}">
        <p14:creationId xmlns:p14="http://schemas.microsoft.com/office/powerpoint/2010/main" val="344898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025663460"/>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aimer</a:t>
                      </a:r>
                    </a:p>
                  </a:txBody>
                  <a:tcPr/>
                </a:tc>
                <a:tc>
                  <a:txBody>
                    <a:bodyPr/>
                    <a:lstStyle/>
                    <a:p>
                      <a:r>
                        <a:rPr lang="en-GB" sz="2400" b="1" dirty="0" err="1">
                          <a:solidFill>
                            <a:srgbClr val="00B0F0"/>
                          </a:solidFill>
                          <a:latin typeface="Century Gothic" panose="020B0502020202020204" pitchFamily="34" charset="0"/>
                        </a:rPr>
                        <a:t>vous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feu</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vœu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chapeau</a:t>
                      </a:r>
                    </a:p>
                  </a:txBody>
                  <a:tcPr/>
                </a:tc>
                <a:extLst>
                  <a:ext uri="{0D108BD9-81ED-4DB2-BD59-A6C34878D82A}">
                    <a16:rowId xmlns:a16="http://schemas.microsoft.com/office/drawing/2014/main" val="760878619"/>
                  </a:ext>
                </a:extLst>
              </a:tr>
              <a:tr h="92642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à</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sud</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nord</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aller</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l’est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Canada</a:t>
                      </a: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va</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l’ouest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l’effort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voyage</a:t>
                      </a: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882147" y="3352863"/>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58008" y="5867896"/>
            <a:ext cx="705322" cy="668200"/>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effort</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trip, journey</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02994" y="632397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do, make</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Canada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she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west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go,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east</a:t>
            </a:r>
          </a:p>
        </p:txBody>
      </p:sp>
      <p:sp>
        <p:nvSpPr>
          <p:cNvPr id="63" name="TextBox 62">
            <a:extLst>
              <a:ext uri="{FF2B5EF4-FFF2-40B4-BE49-F238E27FC236}">
                <a16:creationId xmlns:a16="http://schemas.microsoft.com/office/drawing/2014/main" id="{343A6B05-3CAB-43D7-A9C5-C42EF2807B41}"/>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in</a:t>
            </a:r>
          </a:p>
        </p:txBody>
      </p:sp>
      <p:sp>
        <p:nvSpPr>
          <p:cNvPr id="64" name="TextBox 63">
            <a:extLst>
              <a:ext uri="{FF2B5EF4-FFF2-40B4-BE49-F238E27FC236}">
                <a16:creationId xmlns:a16="http://schemas.microsoft.com/office/drawing/2014/main" id="{5423A409-DA13-4432-8806-46B9FB1DC030}"/>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south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7134AB6E-D5F6-4E80-8917-6BE820B91141}"/>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north</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252704" y="259951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fire</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good wish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5803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297328" y="149456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to like, liking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681763" y="147980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you (all, formal)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go,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952443515"/>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hat</a:t>
                      </a:r>
                    </a:p>
                  </a:txBody>
                  <a:tcPr/>
                </a:tc>
                <a:tc>
                  <a:txBody>
                    <a:bodyPr/>
                    <a:lstStyle/>
                    <a:p>
                      <a:r>
                        <a:rPr lang="en-GB" sz="2400" b="1" dirty="0">
                          <a:solidFill>
                            <a:srgbClr val="00B0F0"/>
                          </a:solidFill>
                          <a:latin typeface="Century Gothic" panose="020B0502020202020204" pitchFamily="34" charset="0"/>
                        </a:rPr>
                        <a:t>(the) fire</a:t>
                      </a:r>
                    </a:p>
                  </a:txBody>
                  <a:tcPr/>
                </a:tc>
                <a:tc>
                  <a:txBody>
                    <a:bodyPr/>
                    <a:lstStyle/>
                    <a:p>
                      <a:r>
                        <a:rPr lang="en-GB" sz="2400" b="1" dirty="0">
                          <a:solidFill>
                            <a:srgbClr val="00B0F0"/>
                          </a:solidFill>
                          <a:latin typeface="Century Gothic" panose="020B0502020202020204" pitchFamily="34" charset="0"/>
                        </a:rPr>
                        <a:t>(the) good wish</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400" b="1" dirty="0">
                          <a:solidFill>
                            <a:srgbClr val="00B0F0"/>
                          </a:solidFill>
                          <a:latin typeface="Century Gothic" panose="020B0502020202020204" pitchFamily="34" charset="0"/>
                        </a:rPr>
                        <a:t>to have, having</a:t>
                      </a:r>
                    </a:p>
                  </a:txBody>
                  <a:tcPr/>
                </a:tc>
                <a:tc>
                  <a:txBody>
                    <a:bodyPr/>
                    <a:lstStyle/>
                    <a:p>
                      <a:r>
                        <a:rPr lang="en-GB" sz="2400" b="1" dirty="0">
                          <a:solidFill>
                            <a:srgbClr val="00B0F0"/>
                          </a:solidFill>
                          <a:latin typeface="Century Gothic" panose="020B0502020202020204" pitchFamily="34" charset="0"/>
                        </a:rPr>
                        <a:t>you (all, formal)</a:t>
                      </a:r>
                    </a:p>
                  </a:txBody>
                  <a:tcPr/>
                </a:tc>
                <a:extLst>
                  <a:ext uri="{0D108BD9-81ED-4DB2-BD59-A6C34878D82A}">
                    <a16:rowId xmlns:a16="http://schemas.microsoft.com/office/drawing/2014/main" val="760878619"/>
                  </a:ext>
                </a:extLst>
              </a:tr>
              <a:tr h="92642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south</a:t>
                      </a:r>
                    </a:p>
                  </a:txBody>
                  <a:tcPr/>
                </a:tc>
                <a:tc>
                  <a:txBody>
                    <a:bodyPr/>
                    <a:lstStyle/>
                    <a:p>
                      <a:r>
                        <a:rPr lang="en-GB" sz="2400" b="1" dirty="0">
                          <a:solidFill>
                            <a:srgbClr val="92D050"/>
                          </a:solidFill>
                          <a:latin typeface="Century Gothic" panose="020B0502020202020204" pitchFamily="34" charset="0"/>
                        </a:rPr>
                        <a:t>(the) east</a:t>
                      </a:r>
                    </a:p>
                  </a:txBody>
                  <a:tcPr/>
                </a:tc>
                <a:tc>
                  <a:txBody>
                    <a:bodyPr/>
                    <a:lstStyle/>
                    <a:p>
                      <a:r>
                        <a:rPr lang="en-GB" sz="2400" b="1" dirty="0">
                          <a:solidFill>
                            <a:srgbClr val="92D050"/>
                          </a:solidFill>
                          <a:latin typeface="Century Gothic" panose="020B0502020202020204" pitchFamily="34" charset="0"/>
                        </a:rPr>
                        <a:t>(the) west</a:t>
                      </a:r>
                    </a:p>
                  </a:txBody>
                  <a:tcPr/>
                </a:tc>
                <a:extLst>
                  <a:ext uri="{0D108BD9-81ED-4DB2-BD59-A6C34878D82A}">
                    <a16:rowId xmlns:a16="http://schemas.microsoft.com/office/drawing/2014/main" val="1047692962"/>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at, in</a:t>
                      </a:r>
                    </a:p>
                  </a:txBody>
                  <a:tcPr/>
                </a:tc>
                <a:tc>
                  <a:txBody>
                    <a:bodyPr/>
                    <a:lstStyle/>
                    <a:p>
                      <a:r>
                        <a:rPr lang="en-GB" sz="2300" b="1" dirty="0">
                          <a:solidFill>
                            <a:srgbClr val="92D050"/>
                          </a:solidFill>
                          <a:latin typeface="Century Gothic" panose="020B0502020202020204" pitchFamily="34" charset="0"/>
                        </a:rPr>
                        <a:t>(the) Canada</a:t>
                      </a:r>
                    </a:p>
                  </a:txBody>
                  <a:tcPr/>
                </a:tc>
                <a:tc>
                  <a:txBody>
                    <a:bodyPr/>
                    <a:lstStyle/>
                    <a:p>
                      <a:r>
                        <a:rPr lang="en-GB" sz="2400" b="1" dirty="0">
                          <a:solidFill>
                            <a:srgbClr val="92D050"/>
                          </a:solidFill>
                          <a:latin typeface="Century Gothic" panose="020B0502020202020204" pitchFamily="34" charset="0"/>
                        </a:rPr>
                        <a:t>(the) north</a:t>
                      </a:r>
                    </a:p>
                  </a:txBody>
                  <a:tcPr/>
                </a:tc>
                <a:extLst>
                  <a:ext uri="{0D108BD9-81ED-4DB2-BD59-A6C34878D82A}">
                    <a16:rowId xmlns:a16="http://schemas.microsoft.com/office/drawing/2014/main" val="3903794855"/>
                  </a:ext>
                </a:extLst>
              </a:tr>
              <a:tr h="92642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go, going</a:t>
                      </a: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200" b="1" dirty="0">
                          <a:solidFill>
                            <a:srgbClr val="92D05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926428">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do, make</a:t>
                      </a:r>
                    </a:p>
                  </a:txBody>
                  <a:tcPr/>
                </a:tc>
                <a:tc>
                  <a:txBody>
                    <a:bodyPr/>
                    <a:lstStyle/>
                    <a:p>
                      <a:r>
                        <a:rPr lang="en-GB" sz="2400" b="1" dirty="0">
                          <a:solidFill>
                            <a:srgbClr val="FF3399"/>
                          </a:solidFill>
                          <a:latin typeface="Century Gothic" panose="020B0502020202020204" pitchFamily="34" charset="0"/>
                        </a:rPr>
                        <a:t>(the) journey</a:t>
                      </a:r>
                    </a:p>
                  </a:txBody>
                  <a:tcPr/>
                </a:tc>
                <a:tc>
                  <a:txBody>
                    <a:bodyPr/>
                    <a:lstStyle/>
                    <a:p>
                      <a:r>
                        <a:rPr lang="en-GB" sz="2400" b="1" dirty="0">
                          <a:solidFill>
                            <a:srgbClr val="FF3399"/>
                          </a:solidFill>
                          <a:latin typeface="Century Gothic" panose="020B0502020202020204" pitchFamily="34" charset="0"/>
                        </a:rPr>
                        <a:t>(the) effort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882147" y="335286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758008" y="5867896"/>
            <a:ext cx="705322" cy="668200"/>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593379" y="593113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158599" y="46332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110669" y="241484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voyage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2994" y="632397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l’effort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Canada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nord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l’ouest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403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aimer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avoir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02994" y="25803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297328" y="149456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le chapeau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681763" y="147980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feu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F9DDD565-5814-4993-962E-FD415220E5F1}"/>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vœu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6" name="w_i.wav"/>
            </a:hlinkClick>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8" name="w_ii.wav"/>
            </a:hlinkClick>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9" name="Picture 4" descr="Notepad Issue Write - Free image on Pixabay">
            <a:extLst>
              <a:ext uri="{FF2B5EF4-FFF2-40B4-BE49-F238E27FC236}">
                <a16:creationId xmlns:a16="http://schemas.microsoft.com/office/drawing/2014/main" id="{8147AE34-9710-47C3-BA3D-786FE6CDFD7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3202" y="2134400"/>
            <a:ext cx="2664718" cy="2589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wdj\Google Drive\Primary\Y5 SoW\From Tracy\Pronouns\i.png">
            <a:extLst>
              <a:ext uri="{FF2B5EF4-FFF2-40B4-BE49-F238E27FC236}">
                <a16:creationId xmlns:a16="http://schemas.microsoft.com/office/drawing/2014/main" id="{F506E380-0C3C-450E-BD65-C84D6A212E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1522" y="1381013"/>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r>
              <a:rPr lang="en-GB" sz="7200" dirty="0">
                <a:solidFill>
                  <a:srgbClr val="002060"/>
                </a:solidFill>
                <a:latin typeface="Century Gothic" panose="020B0502020202020204" pitchFamily="34" charset="0"/>
              </a:rPr>
              <a:t>Je </a:t>
            </a:r>
            <a:r>
              <a:rPr lang="en-GB" sz="7200" dirty="0" err="1">
                <a:solidFill>
                  <a:srgbClr val="002060"/>
                </a:solidFill>
                <a:latin typeface="Century Gothic" panose="020B0502020202020204" pitchFamily="34" charset="0"/>
              </a:rPr>
              <a:t>fais</a:t>
            </a:r>
            <a:r>
              <a:rPr lang="en-GB" sz="7200" dirty="0">
                <a:solidFill>
                  <a:srgbClr val="002060"/>
                </a:solidFill>
                <a:latin typeface="Century Gothic" panose="020B0502020202020204" pitchFamily="34" charset="0"/>
              </a:rPr>
              <a:t> les devoirs.</a:t>
            </a:r>
          </a:p>
        </p:txBody>
      </p:sp>
    </p:spTree>
    <p:extLst>
      <p:ext uri="{BB962C8B-B14F-4D97-AF65-F5344CB8AC3E}">
        <p14:creationId xmlns:p14="http://schemas.microsoft.com/office/powerpoint/2010/main" val="19949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Il fait la cuisine.</a:t>
            </a:r>
          </a:p>
        </p:txBody>
      </p:sp>
      <p:pic>
        <p:nvPicPr>
          <p:cNvPr id="13" name="Picture 2" descr="C:\Users\wdj\Google Drive\Primary\Y5 SoW\From Tracy\Pronouns\he.png">
            <a:extLst>
              <a:ext uri="{FF2B5EF4-FFF2-40B4-BE49-F238E27FC236}">
                <a16:creationId xmlns:a16="http://schemas.microsoft.com/office/drawing/2014/main" id="{5EC12DD1-6660-4CD7-B2E5-EA9FDE25CC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graphical user interface&#10;&#10;Description automatically generated">
            <a:extLst>
              <a:ext uri="{FF2B5EF4-FFF2-40B4-BE49-F238E27FC236}">
                <a16:creationId xmlns:a16="http://schemas.microsoft.com/office/drawing/2014/main" id="{E4DD8CEB-614B-4177-843C-E3EA5820F8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5121" y="1650654"/>
            <a:ext cx="2144022" cy="3129243"/>
          </a:xfrm>
          <a:prstGeom prst="rect">
            <a:avLst/>
          </a:prstGeom>
        </p:spPr>
      </p:pic>
    </p:spTree>
    <p:extLst>
      <p:ext uri="{BB962C8B-B14F-4D97-AF65-F5344CB8AC3E}">
        <p14:creationId xmlns:p14="http://schemas.microsoft.com/office/powerpoint/2010/main" val="21979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Elle fait les courses.</a:t>
            </a:r>
          </a:p>
        </p:txBody>
      </p:sp>
      <p:pic>
        <p:nvPicPr>
          <p:cNvPr id="15" name="Picture 2" descr="C:\Users\wdj\Google Drive\Primary\Y5 SoW\From Tracy\Pronouns\she.png">
            <a:extLst>
              <a:ext uri="{FF2B5EF4-FFF2-40B4-BE49-F238E27FC236}">
                <a16:creationId xmlns:a16="http://schemas.microsoft.com/office/drawing/2014/main" id="{2C2CBD95-AAA7-4E40-994A-8DD7BD7F16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291" y="1538454"/>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con&#10;&#10;Description automatically generated">
            <a:extLst>
              <a:ext uri="{FF2B5EF4-FFF2-40B4-BE49-F238E27FC236}">
                <a16:creationId xmlns:a16="http://schemas.microsoft.com/office/drawing/2014/main" id="{55059910-CA80-44AA-BBD1-7AC36A902F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3975" y="1819126"/>
            <a:ext cx="3194983" cy="3057696"/>
          </a:xfrm>
          <a:prstGeom prst="rect">
            <a:avLst/>
          </a:prstGeom>
        </p:spPr>
      </p:pic>
    </p:spTree>
    <p:extLst>
      <p:ext uri="{BB962C8B-B14F-4D97-AF65-F5344CB8AC3E}">
        <p14:creationId xmlns:p14="http://schemas.microsoft.com/office/powerpoint/2010/main" val="273454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Tu </a:t>
            </a:r>
            <a:r>
              <a:rPr lang="en-GB" sz="7200" dirty="0" err="1">
                <a:solidFill>
                  <a:srgbClr val="002060"/>
                </a:solidFill>
                <a:latin typeface="Century Gothic" panose="020B0502020202020204" pitchFamily="34" charset="0"/>
              </a:rPr>
              <a:t>fais</a:t>
            </a:r>
            <a:r>
              <a:rPr lang="en-GB" sz="7200" dirty="0">
                <a:solidFill>
                  <a:srgbClr val="002060"/>
                </a:solidFill>
                <a:latin typeface="Century Gothic" panose="020B0502020202020204" pitchFamily="34" charset="0"/>
              </a:rPr>
              <a:t> le ménage.</a:t>
            </a:r>
          </a:p>
        </p:txBody>
      </p:sp>
      <p:pic>
        <p:nvPicPr>
          <p:cNvPr id="13" name="Picture 3" descr="C:\Users\wdj\Google Drive\Primary\Y5 SoW\From Tracy\Pronouns\you.png">
            <a:extLst>
              <a:ext uri="{FF2B5EF4-FFF2-40B4-BE49-F238E27FC236}">
                <a16:creationId xmlns:a16="http://schemas.microsoft.com/office/drawing/2014/main" id="{0B12C51B-320E-4148-81B7-DCB0DA3D46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0379" y="1563821"/>
            <a:ext cx="3426411" cy="301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Bucket, Cleaning, Supplies, Housework, Household">
            <a:extLst>
              <a:ext uri="{FF2B5EF4-FFF2-40B4-BE49-F238E27FC236}">
                <a16:creationId xmlns:a16="http://schemas.microsoft.com/office/drawing/2014/main" id="{678801D2-C545-450F-9BD4-7E17F20A96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8009" y="1594030"/>
            <a:ext cx="3140067" cy="2986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9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500" b="1" dirty="0">
                <a:solidFill>
                  <a:srgbClr val="002060"/>
                </a:solidFill>
                <a:latin typeface="Century Gothic" panose="020B0502020202020204" pitchFamily="34" charset="0"/>
              </a:rPr>
              <a:t>.</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2308324"/>
          </a:xfrm>
          <a:prstGeom prst="rect">
            <a:avLst/>
          </a:prstGeom>
          <a:noFill/>
        </p:spPr>
        <p:txBody>
          <a:bodyPr wrap="square" rtlCol="0">
            <a:spAutoFit/>
          </a:bodyPr>
          <a:lstStyle/>
          <a:p>
            <a:pPr algn="ctr"/>
            <a:r>
              <a:rPr lang="en-GB" sz="7200" dirty="0">
                <a:solidFill>
                  <a:srgbClr val="002060"/>
                </a:solidFill>
                <a:latin typeface="Century Gothic" panose="020B0502020202020204" pitchFamily="34" charset="0"/>
              </a:rPr>
              <a:t>Je </a:t>
            </a:r>
            <a:r>
              <a:rPr lang="en-GB" sz="7200" dirty="0" err="1">
                <a:solidFill>
                  <a:srgbClr val="002060"/>
                </a:solidFill>
                <a:latin typeface="Century Gothic" panose="020B0502020202020204" pitchFamily="34" charset="0"/>
              </a:rPr>
              <a:t>fais</a:t>
            </a:r>
            <a:r>
              <a:rPr lang="en-GB" sz="7200" dirty="0">
                <a:solidFill>
                  <a:srgbClr val="002060"/>
                </a:solidFill>
                <a:latin typeface="Century Gothic" panose="020B0502020202020204" pitchFamily="34" charset="0"/>
              </a:rPr>
              <a:t> </a:t>
            </a:r>
            <a:r>
              <a:rPr lang="en-GB" sz="7200" dirty="0" err="1">
                <a:solidFill>
                  <a:srgbClr val="002060"/>
                </a:solidFill>
                <a:latin typeface="Century Gothic" panose="020B0502020202020204" pitchFamily="34" charset="0"/>
              </a:rPr>
              <a:t>une</a:t>
            </a:r>
            <a:r>
              <a:rPr lang="en-GB" sz="7200" dirty="0">
                <a:solidFill>
                  <a:srgbClr val="002060"/>
                </a:solidFill>
                <a:latin typeface="Century Gothic" panose="020B0502020202020204" pitchFamily="34" charset="0"/>
              </a:rPr>
              <a:t> </a:t>
            </a:r>
            <a:r>
              <a:rPr lang="en-GB" sz="7200" dirty="0" err="1">
                <a:solidFill>
                  <a:srgbClr val="002060"/>
                </a:solidFill>
                <a:latin typeface="Century Gothic" panose="020B0502020202020204" pitchFamily="34" charset="0"/>
              </a:rPr>
              <a:t>activité</a:t>
            </a:r>
            <a:r>
              <a:rPr lang="en-GB" sz="7200" dirty="0">
                <a:solidFill>
                  <a:srgbClr val="002060"/>
                </a:solidFill>
                <a:latin typeface="Century Gothic" panose="020B0502020202020204" pitchFamily="34" charset="0"/>
              </a:rPr>
              <a:t> avec </a:t>
            </a:r>
            <a:r>
              <a:rPr lang="en-GB" sz="7200" dirty="0" err="1">
                <a:solidFill>
                  <a:srgbClr val="002060"/>
                </a:solidFill>
                <a:latin typeface="Century Gothic" panose="020B0502020202020204" pitchFamily="34" charset="0"/>
              </a:rPr>
              <a:t>mon</a:t>
            </a:r>
            <a:r>
              <a:rPr lang="en-GB" sz="7200" dirty="0">
                <a:solidFill>
                  <a:srgbClr val="002060"/>
                </a:solidFill>
                <a:latin typeface="Century Gothic" panose="020B0502020202020204" pitchFamily="34" charset="0"/>
              </a:rPr>
              <a:t> amie.</a:t>
            </a:r>
          </a:p>
        </p:txBody>
      </p:sp>
      <p:pic>
        <p:nvPicPr>
          <p:cNvPr id="15" name="Picture 2" descr="C:\Users\wdj\Google Drive\Primary\Y5 SoW\From Tracy\Pronouns\i.png">
            <a:extLst>
              <a:ext uri="{FF2B5EF4-FFF2-40B4-BE49-F238E27FC236}">
                <a16:creationId xmlns:a16="http://schemas.microsoft.com/office/drawing/2014/main" id="{7EF2F3AE-EE6D-4DF5-B855-D94808453E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1522" y="1381013"/>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 group of people dancing&#10;&#10;Description automatically generated with low confidence">
            <a:extLst>
              <a:ext uri="{FF2B5EF4-FFF2-40B4-BE49-F238E27FC236}">
                <a16:creationId xmlns:a16="http://schemas.microsoft.com/office/drawing/2014/main" id="{3FCB0C6B-D627-40AD-AB32-C555AB5A241F}"/>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7622367" y="1834059"/>
            <a:ext cx="2290890" cy="2746559"/>
          </a:xfrm>
          <a:prstGeom prst="rect">
            <a:avLst/>
          </a:prstGeom>
        </p:spPr>
      </p:pic>
    </p:spTree>
    <p:extLst>
      <p:ext uri="{BB962C8B-B14F-4D97-AF65-F5344CB8AC3E}">
        <p14:creationId xmlns:p14="http://schemas.microsoft.com/office/powerpoint/2010/main" val="26747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TotalTime>
  <Words>2740</Words>
  <Application>Microsoft Office PowerPoint</Application>
  <PresentationFormat>Widescreen</PresentationFormat>
  <Paragraphs>488</Paragraphs>
  <Slides>21</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Saying what I and others do </vt:lpstr>
      <vt:lpstr>Follow up 1</vt:lpstr>
      <vt:lpstr>vocabulaire</vt:lpstr>
      <vt:lpstr>vocabulaire</vt:lpstr>
      <vt:lpstr>Follow up 3: </vt:lpstr>
      <vt:lpstr>Follow up 3: </vt:lpstr>
      <vt:lpstr>Follow up 3: </vt:lpstr>
      <vt:lpstr>Follow up 3: </vt:lpstr>
      <vt:lpstr>Follow up 3: </vt:lpstr>
      <vt:lpstr>Follow up 3: </vt:lpstr>
      <vt:lpstr>Follow up 3: </vt:lpstr>
      <vt:lpstr>Asking questions using Est-ce que…</vt:lpstr>
      <vt:lpstr>Asking questions using ‘Qu’est-ce que…</vt:lpstr>
      <vt:lpstr>Follow up 4 </vt:lpstr>
      <vt:lpstr>Follow up 5: </vt:lpstr>
      <vt:lpstr>Follow up 4A: </vt:lpstr>
      <vt:lpstr>Follow up 4B: </vt:lpstr>
      <vt:lpstr>vocabulaire</vt:lpstr>
      <vt:lpstr>vocabulaire</vt:lpstr>
      <vt:lpstr>Follow up 4A: </vt:lpstr>
      <vt:lpstr>Follow up 4B: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22</cp:revision>
  <dcterms:created xsi:type="dcterms:W3CDTF">2022-04-17T18:00:57Z</dcterms:created>
  <dcterms:modified xsi:type="dcterms:W3CDTF">2022-04-24T11:20:37Z</dcterms:modified>
</cp:coreProperties>
</file>