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</p:sldMasterIdLst>
  <p:notesMasterIdLst>
    <p:notesMasterId r:id="rId15"/>
  </p:notesMasterIdLst>
  <p:sldIdLst>
    <p:sldId id="275" r:id="rId4"/>
    <p:sldId id="375" r:id="rId5"/>
    <p:sldId id="736" r:id="rId6"/>
    <p:sldId id="923" r:id="rId7"/>
    <p:sldId id="374" r:id="rId8"/>
    <p:sldId id="911" r:id="rId9"/>
    <p:sldId id="922" r:id="rId10"/>
    <p:sldId id="912" r:id="rId11"/>
    <p:sldId id="924" r:id="rId12"/>
    <p:sldId id="925" r:id="rId13"/>
    <p:sldId id="29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91EAD2"/>
    <a:srgbClr val="786E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36710" autoAdjust="0"/>
  </p:normalViewPr>
  <p:slideViewPr>
    <p:cSldViewPr snapToGrid="0">
      <p:cViewPr varScale="1">
        <p:scale>
          <a:sx n="31" d="100"/>
          <a:sy n="31" d="100"/>
        </p:scale>
        <p:origin x="2674" y="3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6ADB5-C1E0-4A82-8B38-0A7B9E666057}" type="datetimeFigureOut">
              <a:rPr lang="en-GB" smtClean="0"/>
              <a:t>25/03/2023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265D2F-EDF6-462E-BECC-5D63D38CC9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2377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Revisit SSC [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SFe] -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vrai [292] maison [325] aider [413] raison [72] aimer [242] semaine [245]</a:t>
            </a:r>
            <a:endParaRPr lang="fr-FR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b="1" strike="noStrike" spc="-1" dirty="0">
              <a:solidFill>
                <a:srgbClr val="FF0066"/>
              </a:solidFill>
              <a:latin typeface="Century Gothic"/>
              <a:ea typeface="Century Gothic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Vocabulary </a:t>
            </a:r>
            <a:r>
              <a:rPr lang="it-IT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(new words in </a:t>
            </a:r>
            <a:r>
              <a:rPr lang="it-IT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bold</a:t>
            </a:r>
            <a:r>
              <a:rPr lang="it-IT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): </a:t>
            </a:r>
            <a:r>
              <a:rPr lang="fr-FR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faire, je fais, il/elle fait </a:t>
            </a:r>
            <a:r>
              <a:rPr lang="fr-FR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[25] </a:t>
            </a:r>
            <a:r>
              <a:rPr lang="fr-FR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activité </a:t>
            </a:r>
            <a:r>
              <a:rPr lang="fr-FR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[452] </a:t>
            </a:r>
            <a:r>
              <a:rPr lang="fr-FR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cuisine </a:t>
            </a:r>
            <a:r>
              <a:rPr lang="fr-FR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[2618] </a:t>
            </a:r>
            <a:r>
              <a:rPr lang="fr-FR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courses </a:t>
            </a:r>
            <a:r>
              <a:rPr lang="fr-FR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[1289] </a:t>
            </a:r>
            <a:r>
              <a:rPr lang="fr-FR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ménage </a:t>
            </a:r>
            <a:r>
              <a:rPr lang="fr-FR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[2326]</a:t>
            </a: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100" dirty="0">
              <a:solidFill>
                <a:srgbClr val="FF0066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1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lang="fr-FR" sz="11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il y a un [3] deux [41], trois [115], quatre [253], cinq [288], six [450], sept [905], huit [877], neuf [787], dix [372], onze [2447], douze [1664] des [2] combien [800] treize [3285], quatorze [3359], quinze [1472], seize [3285], dix-sept [3812], dix-huit [3592], dix-neuf [4851], vingt [1273], vingt et un [1273/6/3], vingt-deux, vingt-trois, vingt-quatre, vingt-cinq, vingt-six, vingt-sept, vingt-huit, vingt-neuf, trente [1646]</a:t>
            </a:r>
          </a:p>
          <a:p>
            <a:pPr marL="0" indent="-216000">
              <a:lnSpc>
                <a:spcPct val="100000"/>
              </a:lnSpc>
            </a:pPr>
            <a:r>
              <a:rPr lang="en-GB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2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r>
              <a:rPr lang="en-GB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fr-FR" sz="11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célébrer [2170] échanger [1452] fabriquer [1231] souhaiter [403] feu d'artifice [&gt;5000] rue [598] tout le monde [n/a] </a:t>
            </a:r>
          </a:p>
          <a:p>
            <a:pPr marL="0" indent="-216000">
              <a:lnSpc>
                <a:spcPct val="100000"/>
              </a:lnSpc>
            </a:pPr>
            <a:endParaRPr lang="en-GB" sz="1100" dirty="0">
              <a:solidFill>
                <a:srgbClr val="FF0066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FF0066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 introduced in these resources are given in the SOW and in the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resources that first introduced and formally re-visited those words. </a:t>
            </a:r>
            <a:endParaRPr lang="en-GB" sz="11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FF0066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Timing: 5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aural comprehension of this week’s vocabulary and use of 1</a:t>
            </a:r>
            <a:r>
              <a:rPr lang="en-US" b="0" baseline="30000" dirty="0"/>
              <a:t>st</a:t>
            </a:r>
            <a:r>
              <a:rPr lang="en-US" b="0" dirty="0"/>
              <a:t> and 3</a:t>
            </a:r>
            <a:r>
              <a:rPr lang="en-US" b="0" baseline="30000" dirty="0"/>
              <a:t>rd</a:t>
            </a:r>
            <a:r>
              <a:rPr lang="en-US" b="0" dirty="0"/>
              <a:t> persons of faire.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Pupils listen to each phrase.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Pupils note what each person does as well as any extra information they hear.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Click first to reveal what they do and then to reveal the extra information. </a:t>
            </a:r>
          </a:p>
          <a:p>
            <a:endParaRPr lang="en-US" b="1" dirty="0"/>
          </a:p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lit et je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 devoirs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tous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jours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Le weekend, je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cuisine.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err="1"/>
              <a:t>Parfois</a:t>
            </a:r>
            <a:r>
              <a:rPr lang="en-US" b="0" dirty="0"/>
              <a:t>, je </a:t>
            </a:r>
            <a:r>
              <a:rPr lang="en-US" b="0" dirty="0" err="1"/>
              <a:t>fais</a:t>
            </a:r>
            <a:r>
              <a:rPr lang="en-US" b="0" dirty="0"/>
              <a:t> le ménage. Je </a:t>
            </a:r>
            <a:r>
              <a:rPr lang="en-US" b="0" dirty="0" err="1"/>
              <a:t>fais</a:t>
            </a:r>
            <a:r>
              <a:rPr lang="en-US" b="0" dirty="0"/>
              <a:t> beaucoup </a:t>
            </a:r>
            <a:r>
              <a:rPr lang="en-US" b="0" dirty="0" err="1"/>
              <a:t>d’activités</a:t>
            </a:r>
            <a:r>
              <a:rPr lang="en-US" b="0" dirty="0"/>
              <a:t> dans le </a:t>
            </a:r>
            <a:r>
              <a:rPr lang="en-US" b="0" dirty="0" err="1"/>
              <a:t>jardin</a:t>
            </a:r>
            <a:r>
              <a:rPr lang="en-US" b="0" dirty="0"/>
              <a:t>, </a:t>
            </a:r>
            <a:r>
              <a:rPr lang="en-US" b="0" dirty="0" err="1"/>
              <a:t>aussi</a:t>
            </a:r>
            <a:r>
              <a:rPr lang="en-US" b="0" dirty="0"/>
              <a:t>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err="1"/>
              <a:t>J’ai</a:t>
            </a:r>
            <a:r>
              <a:rPr lang="en-US" b="0" dirty="0"/>
              <a:t> </a:t>
            </a:r>
            <a:r>
              <a:rPr lang="en-US" b="0" dirty="0" err="1"/>
              <a:t>une</a:t>
            </a:r>
            <a:r>
              <a:rPr lang="en-US" b="0" dirty="0"/>
              <a:t> voiture et </a:t>
            </a:r>
            <a:r>
              <a:rPr lang="en-US" b="0" dirty="0" err="1"/>
              <a:t>samedi</a:t>
            </a:r>
            <a:r>
              <a:rPr lang="en-US" b="0" dirty="0"/>
              <a:t> je </a:t>
            </a:r>
            <a:r>
              <a:rPr lang="en-US" b="0" dirty="0" err="1"/>
              <a:t>fais</a:t>
            </a:r>
            <a:r>
              <a:rPr lang="en-US" b="0" dirty="0"/>
              <a:t> les courses.  </a:t>
            </a:r>
            <a:r>
              <a:rPr lang="en-US" b="0" dirty="0" err="1"/>
              <a:t>En</a:t>
            </a:r>
            <a:r>
              <a:rPr lang="en-US" b="0" dirty="0"/>
              <a:t> </a:t>
            </a:r>
            <a:r>
              <a:rPr lang="en-US" b="0" dirty="0" err="1"/>
              <a:t>ce</a:t>
            </a:r>
            <a:r>
              <a:rPr lang="en-US" b="0" dirty="0"/>
              <a:t> moment, je </a:t>
            </a:r>
            <a:r>
              <a:rPr lang="en-US" b="0" dirty="0" err="1"/>
              <a:t>fais</a:t>
            </a:r>
            <a:r>
              <a:rPr lang="en-US" b="0" dirty="0"/>
              <a:t> la cuisine.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of unknown vocabulary used (1 is the most frequent word in French): </a:t>
            </a:r>
            <a:br>
              <a:rPr lang="en-GB" baseline="0" dirty="0"/>
            </a:br>
            <a:r>
              <a:rPr lang="en-GB" baseline="0" dirty="0"/>
              <a:t>sur [16], week-end [2475], </a:t>
            </a:r>
            <a:r>
              <a:rPr lang="en-GB" baseline="0" dirty="0" err="1"/>
              <a:t>normalement</a:t>
            </a:r>
            <a:r>
              <a:rPr lang="en-GB" baseline="0" dirty="0"/>
              <a:t> [2018]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4522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[SFC] with –t, -s, -d, -x and introduce awareness of consonants –c, -r, -f, and –l, which are often pronounced.</a:t>
            </a: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Click through the animations to present the information.</a:t>
            </a:r>
            <a:br>
              <a:rPr lang="en-GB" sz="1200" b="0" strike="noStrike" spc="-1" dirty="0">
                <a:solidFill>
                  <a:srgbClr val="000000"/>
                </a:solidFill>
                <a:latin typeface="Arial"/>
              </a:rPr>
            </a:b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354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recap SSC </a:t>
            </a:r>
            <a:r>
              <a:rPr lang="en-GB" b="1" dirty="0"/>
              <a:t>[</a:t>
            </a:r>
            <a:r>
              <a:rPr lang="en-GB" b="1" dirty="0" err="1"/>
              <a:t>SFe</a:t>
            </a:r>
            <a:r>
              <a:rPr lang="en-GB" b="1" dirty="0"/>
              <a:t>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1. Practise the pronunciation of the </a:t>
            </a:r>
            <a:r>
              <a:rPr lang="en-GB" b="1" dirty="0"/>
              <a:t>individual SSC [</a:t>
            </a:r>
            <a:r>
              <a:rPr lang="en-GB" b="1" dirty="0" err="1"/>
              <a:t>SFe</a:t>
            </a:r>
            <a:r>
              <a:rPr lang="en-GB" b="1" dirty="0"/>
              <a:t>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again ‘</a:t>
            </a:r>
            <a:r>
              <a:rPr lang="en-GB" b="1" dirty="0" err="1"/>
              <a:t>timide</a:t>
            </a:r>
            <a:r>
              <a:rPr lang="en-GB" dirty="0"/>
              <a:t>’ (with gesture, if using).</a:t>
            </a:r>
            <a:br>
              <a:rPr lang="en-GB" dirty="0"/>
            </a:br>
            <a:r>
              <a:rPr lang="en-GB" dirty="0"/>
              <a:t>2. Then present and elicit the pronunciation of the four </a:t>
            </a:r>
            <a:r>
              <a:rPr lang="en-GB" b="1" dirty="0"/>
              <a:t>cluster</a:t>
            </a:r>
            <a:r>
              <a:rPr lang="en-GB" dirty="0"/>
              <a:t>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Frequency: </a:t>
            </a:r>
            <a:br>
              <a:rPr lang="en-GB" dirty="0"/>
            </a:br>
            <a:r>
              <a:rPr lang="en-GB" b="1" dirty="0"/>
              <a:t>monde</a:t>
            </a:r>
            <a:r>
              <a:rPr lang="en-GB" dirty="0"/>
              <a:t> [77] </a:t>
            </a:r>
            <a:r>
              <a:rPr lang="en-GB" b="1" dirty="0" err="1"/>
              <a:t>moderne</a:t>
            </a:r>
            <a:r>
              <a:rPr lang="en-GB" b="1" dirty="0"/>
              <a:t> </a:t>
            </a:r>
            <a:r>
              <a:rPr lang="en-GB" b="0" dirty="0"/>
              <a:t>[1239]</a:t>
            </a:r>
            <a:r>
              <a:rPr lang="en-GB" dirty="0"/>
              <a:t> </a:t>
            </a:r>
            <a:r>
              <a:rPr lang="en-GB" b="1" dirty="0"/>
              <a:t>centre </a:t>
            </a:r>
            <a:r>
              <a:rPr lang="en-GB" dirty="0"/>
              <a:t>[491] </a:t>
            </a:r>
            <a:r>
              <a:rPr lang="en-GB" b="1" dirty="0"/>
              <a:t>vie</a:t>
            </a:r>
            <a:r>
              <a:rPr lang="en-GB" dirty="0"/>
              <a:t> [132] </a:t>
            </a:r>
            <a:r>
              <a:rPr lang="en-GB" b="1" dirty="0" err="1"/>
              <a:t>douze</a:t>
            </a:r>
            <a:r>
              <a:rPr lang="en-GB" dirty="0"/>
              <a:t> [1664] </a:t>
            </a:r>
            <a:r>
              <a:rPr lang="en-GB" b="1" dirty="0" err="1"/>
              <a:t>timide</a:t>
            </a:r>
            <a:r>
              <a:rPr lang="en-GB" b="1" dirty="0"/>
              <a:t> </a:t>
            </a:r>
            <a:r>
              <a:rPr lang="en-GB" dirty="0"/>
              <a:t>[3835]</a:t>
            </a:r>
            <a:br>
              <a:rPr lang="en-GB" dirty="0"/>
            </a:br>
            <a:r>
              <a:rPr lang="en-GB" sz="1200" b="0" i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Source: </a:t>
            </a:r>
            <a:r>
              <a:rPr lang="en-GB" sz="12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Londsale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D., &amp; Le Bras, Y. (2009). </a:t>
            </a:r>
            <a:r>
              <a:rPr lang="en-GB" sz="1200" i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London: Routledge.</a:t>
            </a:r>
            <a:endParaRPr lang="en-GB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141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Timing: 5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aural distinction between words with </a:t>
            </a:r>
            <a:r>
              <a:rPr lang="en-US" b="0" dirty="0" err="1"/>
              <a:t>SFe</a:t>
            </a:r>
            <a:r>
              <a:rPr lang="en-US" b="0" dirty="0"/>
              <a:t> and SFC.</a:t>
            </a: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Read the instruction.</a:t>
            </a:r>
          </a:p>
          <a:p>
            <a:pPr marL="228600" indent="-228600">
              <a:buAutoNum type="arabicPeriod"/>
            </a:pPr>
            <a:r>
              <a:rPr lang="en-US" b="0" dirty="0"/>
              <a:t>Do the first one with pupils. Remind them that if they hear the final consonant pronounced there is a </a:t>
            </a:r>
            <a:r>
              <a:rPr lang="en-US" b="0" dirty="0" err="1"/>
              <a:t>SFe</a:t>
            </a:r>
            <a:r>
              <a:rPr lang="en-US" b="0" dirty="0"/>
              <a:t>.</a:t>
            </a:r>
          </a:p>
          <a:p>
            <a:pPr marL="228600" indent="-228600">
              <a:buAutoNum type="arabicPeriod"/>
            </a:pPr>
            <a:r>
              <a:rPr lang="en-US" b="0" dirty="0"/>
              <a:t>They can write down either [e] or [--].</a:t>
            </a:r>
          </a:p>
          <a:p>
            <a:pPr marL="228600" indent="-228600">
              <a:buAutoNum type="arabicPeriod"/>
            </a:pPr>
            <a:r>
              <a:rPr lang="en-US" b="0" dirty="0"/>
              <a:t>Elicit responses chorally, and click to reveal the answers.</a:t>
            </a:r>
          </a:p>
          <a:p>
            <a:pPr marL="228600" indent="-228600">
              <a:buAutoNum type="arabicPeriod"/>
            </a:pPr>
            <a:endParaRPr lang="en-US" b="0" dirty="0"/>
          </a:p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cuisine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course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carte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poète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effort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pont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 of unknown words and cognates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fr-FR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course(s) </a:t>
            </a:r>
            <a:r>
              <a:rPr lang="fr-FR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[1289] </a:t>
            </a:r>
            <a:r>
              <a:rPr lang="fr-FR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cuisine </a:t>
            </a:r>
            <a:r>
              <a:rPr lang="fr-FR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[2618]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effort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[388]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poète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[2307] </a:t>
            </a:r>
            <a:r>
              <a:rPr lang="en-GB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pont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[j1889]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b="0" dirty="0"/>
          </a:p>
          <a:p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written comprehension and read aloud of the new vocabulary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 French word. Elicit pronunciation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for the English meaning and picture prompt. Elicit the French word again.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Present all five words like this, in order.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Click for one English meaning to disappear.  Elicit the English meaning from pupils. Continue with the remaining items.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5. Click for the French word to disappear.  Elicit the French from pupils. Continue with the remaining items.</a:t>
            </a:r>
            <a:br>
              <a:rPr lang="en-GB" b="0" dirty="0"/>
            </a:b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971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1A2A5C5-5043-4518-B089-45895BB67D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2 minutes</a:t>
            </a:r>
          </a:p>
          <a:p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dirty="0"/>
              <a:t>to introduce two forms of the irregular verb faire.</a:t>
            </a:r>
            <a:br>
              <a:rPr lang="en-GB" dirty="0"/>
            </a:b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5896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1A2A5C5-5043-4518-B089-45895BB67D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2 minutes</a:t>
            </a:r>
          </a:p>
          <a:p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dirty="0"/>
              <a:t>to introduce an idiomatic expression with ‘faire’.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Explain that Ascension day is a national holiday in France and falls on a Thursday this year, so many people will take Friday off work and create a bridge from </a:t>
            </a:r>
            <a:r>
              <a:rPr lang="en-GB" dirty="0" err="1"/>
              <a:t>jeudi</a:t>
            </a:r>
            <a:r>
              <a:rPr lang="en-GB" dirty="0"/>
              <a:t> (Thursday) to </a:t>
            </a:r>
            <a:r>
              <a:rPr lang="en-GB" dirty="0" err="1"/>
              <a:t>dimanche</a:t>
            </a:r>
            <a:r>
              <a:rPr lang="en-GB" dirty="0"/>
              <a:t> (Sunday).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9503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Timing: 5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consolidate understanding and pronunciation of faire + complementary nouns.</a:t>
            </a: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Click for French prompt.</a:t>
            </a:r>
          </a:p>
          <a:p>
            <a:pPr marL="228600" indent="-228600">
              <a:buAutoNum type="arabicPeriod"/>
            </a:pPr>
            <a:r>
              <a:rPr lang="en-US" b="0" dirty="0"/>
              <a:t>Elicit English from pupils, paying attention to when it is it ‘to do’ and when ‘to make’.</a:t>
            </a:r>
          </a:p>
          <a:p>
            <a:pPr marL="228600" indent="-228600">
              <a:buAutoNum type="arabicPeriod"/>
            </a:pPr>
            <a:r>
              <a:rPr lang="en-US" b="0" dirty="0"/>
              <a:t>Click to confirm.</a:t>
            </a:r>
          </a:p>
          <a:p>
            <a:pPr marL="228600" indent="-228600">
              <a:buAutoNum type="arabicPeriod"/>
            </a:pPr>
            <a:r>
              <a:rPr lang="en-US" b="0" dirty="0"/>
              <a:t>Then click again to reveal each picture again and use the English to elicit the French for each phrase from pupils.</a:t>
            </a:r>
          </a:p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r>
              <a:rPr lang="en-US" b="1" dirty="0"/>
              <a:t>Note</a:t>
            </a:r>
            <a:r>
              <a:rPr lang="en-US" b="0" dirty="0"/>
              <a:t>: with the exception of the cognate ‘effort’, all words have been previously taught or presented this lesson.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of unknown words or cognates used (1 is the most frequent word in French): </a:t>
            </a:r>
            <a:br>
              <a:rPr lang="en-GB" baseline="0" dirty="0"/>
            </a:br>
            <a:r>
              <a:rPr lang="en-GB" baseline="0" dirty="0"/>
              <a:t>effort [388]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endParaRPr lang="en-US" b="0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041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Timing: 5 minutes</a:t>
            </a:r>
          </a:p>
          <a:p>
            <a:endParaRPr lang="en-US" b="1" dirty="0"/>
          </a:p>
          <a:p>
            <a:r>
              <a:rPr lang="en-US" b="1" dirty="0"/>
              <a:t>Aim:</a:t>
            </a:r>
            <a:r>
              <a:rPr lang="en-US" b="0" dirty="0"/>
              <a:t> to </a:t>
            </a:r>
            <a:r>
              <a:rPr lang="en-US" b="0" dirty="0" err="1"/>
              <a:t>practise</a:t>
            </a:r>
            <a:r>
              <a:rPr lang="en-US" b="0" dirty="0"/>
              <a:t> written recognition of the first and third person singular forms of ‘faire’ and connect these with meaning.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Pupils read the parts of sentences they can see and tick who they think it applies to. They should use their knowledge of verb forms to decide.</a:t>
            </a:r>
          </a:p>
          <a:p>
            <a:r>
              <a:rPr lang="en-US" b="0" dirty="0"/>
              <a:t>2. Answers revealed on clicks.</a:t>
            </a:r>
          </a:p>
          <a:p>
            <a:r>
              <a:rPr lang="en-US" b="0" dirty="0"/>
              <a:t>3. Optional – click the numbered buttons to hear the full sentences.</a:t>
            </a:r>
          </a:p>
          <a:p>
            <a:r>
              <a:rPr lang="en-US" b="0" dirty="0"/>
              <a:t>4. Ask additional questions to assess comprehension – e.g., who does the shopping?  Who makes an effort?</a:t>
            </a:r>
          </a:p>
          <a:p>
            <a:r>
              <a:rPr lang="en-US" b="0" dirty="0"/>
              <a:t>5. Finally, ask pupils if any of the statements surprises them (e.g. </a:t>
            </a:r>
            <a:r>
              <a:rPr lang="en-US" b="0" dirty="0" err="1"/>
              <a:t>Clémentine</a:t>
            </a:r>
            <a:r>
              <a:rPr lang="en-US" b="0" dirty="0"/>
              <a:t> doing the cooking, or her mum doing a music lesson) – ask them if they do the same things as </a:t>
            </a:r>
            <a:r>
              <a:rPr lang="en-US" b="0" dirty="0" err="1"/>
              <a:t>Clémentine</a:t>
            </a:r>
            <a:r>
              <a:rPr lang="en-US" b="0" dirty="0"/>
              <a:t> at home.  Do any of them do different things – e.g. the housework, the shopping or music lessons?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of unknown words or cognates used (1 is the most frequent word in French): </a:t>
            </a:r>
            <a:br>
              <a:rPr lang="en-GB" baseline="0" dirty="0"/>
            </a:br>
            <a:r>
              <a:rPr lang="en-GB" baseline="0" dirty="0"/>
              <a:t>effort [388]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endParaRPr lang="en-GB" b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329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6277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4342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9765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56797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7A33-7853-4EB4-AABF-D3211206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7E99E-6FCB-4FCA-8969-E90EE53F0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FBE9-B5D3-4673-A314-8D9E0E61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25/03/2023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CC368-178C-428D-98B4-B4E8BEDE8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92F28-0C9A-467D-8ADB-1D4D102A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4111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0E70-BBA3-4B2E-B9AD-BFE4BC3A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01FA7-821A-43B4-B251-82C810CE4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99174-0327-423C-96F9-F48BDB21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25/03/2023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DBC09-EA88-4787-811F-A95F590F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74032-3A40-4A2D-A74D-1E7A134D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010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6C07-4500-48E6-A183-498520A7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D7393-22A0-44D5-9E80-1BC5F448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AA88A-337A-4458-B56E-10892C3E1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25/03/2023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A783A-5BAC-408B-8877-5DA45579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EB7F1-E283-4AEF-9829-7233074F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32359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5853-2E4F-4701-B16F-30221528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832FC-8C71-4F15-A291-7220897D2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98AAA-2D0E-40D2-B393-BF26A3FE6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710F7-BAA5-42F1-A101-D452AED44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25/03/2023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B7D1F-37B9-44ED-95FA-64FEAB58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83197-B57A-4D84-8650-5DBEBE4B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74124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B426-6E99-4EB5-9357-2D584BE6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3702C-52F9-4D45-BB99-BC1EA3BD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C230B-93EA-4D78-AEF4-F376CFA6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4EA5C-E5B8-4961-B661-F1A80580E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7A84C-2A26-4E4A-885D-DAB8B448E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F56EFE-FE4D-49D8-9C6D-FF4A1996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25/03/2023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EDFCFE-F667-45A2-A121-BD131CF5B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ADA1-81BC-46E2-85F5-BBB52B84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21145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8566-1D78-4B06-ABEA-138CF234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0745A-78E4-4416-B3ED-5797215C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25/03/2023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91CFD-0F8F-438F-8683-676E59BA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48A81-B10C-4101-8631-A3FB3AC9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0795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48194-4584-4E99-9700-3EF1000B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25/03/2023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155DA-17D8-4399-8718-4C3CA036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4926E-F98D-4F43-9641-FA4E08F9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101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83330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A1346-C444-4A28-A57C-C2896334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EFD7-A4CD-4690-8F82-50142C990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4CA21-E9A0-493C-9F46-8DC21CAFE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A6D6A-B165-4F0F-9B8B-E2541E77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25/03/2023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47729-2965-4BCA-8EC5-B5996E88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809A8-E04C-404A-9B4F-0C81EA76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7774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0831-FBDC-44C5-8CB8-AB04EFAA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2C45F9-3AC3-4172-BB7E-744F81DE3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7CA0A-A523-4E1F-BE5A-2C94AA4F0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EC818-213F-4E30-A4E4-B8133A48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25/03/2023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A90B6-C618-43F8-9370-20EAEED4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6722-F9AF-4076-9093-3AE24367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76343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9209-D0AF-44BB-A51E-DA713623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CFE05-944B-4310-9F4A-BA473BFC1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4F8C7-E8FA-4099-8EDD-CC2492E7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25/03/2023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72B05-CFA8-4557-9E7E-5CFFE6E9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89F9C-65B9-47E0-BFAD-B949E8A8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32642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146D5-3023-4B01-92B0-AD4E0FCF4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A46E7-F170-4885-BDE5-5D6374215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2A555-ED81-4885-8D15-6B796FF3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25/03/2023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67B3B-7F82-450A-A581-EF371414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08BEC-A723-4C42-9C2F-78814C80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59188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4313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05485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19641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0717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1109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0414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09753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09515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8047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23543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6414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19625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3447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1797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0122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7521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855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2360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9067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431560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33F5D0-871A-4F15-ACCE-99DFF964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77838-3430-45A2-8B4C-9D0CC9234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C005E-A6DC-40C2-AC17-C56A800AD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2A7EC-56B3-430A-B84F-D46E877EB8AA}" type="datetimeFigureOut">
              <a:rPr lang="en-GB" smtClean="0"/>
              <a:t>25/03/2023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A7A08-8008-4D3D-9E57-F43FBE25F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78C35-43A8-492B-87C4-32819E45A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4734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47450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50.png"/><Relationship Id="rId7" Type="http://schemas.openxmlformats.org/officeDocument/2006/relationships/image" Target="../media/image34.png"/><Relationship Id="rId12" Type="http://schemas.openxmlformats.org/officeDocument/2006/relationships/image" Target="../media/image5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5.wav"/><Relationship Id="rId11" Type="http://schemas.openxmlformats.org/officeDocument/2006/relationships/image" Target="../media/image51.gif"/><Relationship Id="rId5" Type="http://schemas.openxmlformats.org/officeDocument/2006/relationships/audio" Target="../media/audio24.wav"/><Relationship Id="rId10" Type="http://schemas.openxmlformats.org/officeDocument/2006/relationships/image" Target="../media/image48.gif"/><Relationship Id="rId4" Type="http://schemas.openxmlformats.org/officeDocument/2006/relationships/audio" Target="../media/audio23.wav"/><Relationship Id="rId9" Type="http://schemas.openxmlformats.org/officeDocument/2006/relationships/audio" Target="../media/audio26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svg"/><Relationship Id="rId10" Type="http://schemas.openxmlformats.org/officeDocument/2006/relationships/image" Target="../media/image14.gif"/><Relationship Id="rId4" Type="http://schemas.openxmlformats.org/officeDocument/2006/relationships/image" Target="../media/image8.png"/><Relationship Id="rId9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audio" Target="../media/audio10.wav"/><Relationship Id="rId18" Type="http://schemas.openxmlformats.org/officeDocument/2006/relationships/image" Target="../media/image28.png"/><Relationship Id="rId3" Type="http://schemas.openxmlformats.org/officeDocument/2006/relationships/image" Target="../media/image24.png"/><Relationship Id="rId21" Type="http://schemas.openxmlformats.org/officeDocument/2006/relationships/image" Target="../media/image2.png"/><Relationship Id="rId7" Type="http://schemas.openxmlformats.org/officeDocument/2006/relationships/audio" Target="../media/audio4.wav"/><Relationship Id="rId12" Type="http://schemas.openxmlformats.org/officeDocument/2006/relationships/audio" Target="../media/audio9.wav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30.xml"/><Relationship Id="rId6" Type="http://schemas.openxmlformats.org/officeDocument/2006/relationships/audio" Target="../media/audio3.wav"/><Relationship Id="rId11" Type="http://schemas.openxmlformats.org/officeDocument/2006/relationships/audio" Target="../media/audio8.wav"/><Relationship Id="rId5" Type="http://schemas.openxmlformats.org/officeDocument/2006/relationships/image" Target="../media/image7.png"/><Relationship Id="rId15" Type="http://schemas.openxmlformats.org/officeDocument/2006/relationships/audio" Target="../media/audio12.wav"/><Relationship Id="rId23" Type="http://schemas.openxmlformats.org/officeDocument/2006/relationships/image" Target="../media/image3.png"/><Relationship Id="rId10" Type="http://schemas.openxmlformats.org/officeDocument/2006/relationships/audio" Target="../media/audio7.wav"/><Relationship Id="rId19" Type="http://schemas.openxmlformats.org/officeDocument/2006/relationships/image" Target="../media/image29.png"/><Relationship Id="rId4" Type="http://schemas.openxmlformats.org/officeDocument/2006/relationships/image" Target="../media/image25.svg"/><Relationship Id="rId9" Type="http://schemas.openxmlformats.org/officeDocument/2006/relationships/audio" Target="../media/audio6.wav"/><Relationship Id="rId14" Type="http://schemas.openxmlformats.org/officeDocument/2006/relationships/audio" Target="../media/audio11.wav"/><Relationship Id="rId22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2.png"/><Relationship Id="rId7" Type="http://schemas.openxmlformats.org/officeDocument/2006/relationships/image" Target="../media/image2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svg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8.png"/><Relationship Id="rId3" Type="http://schemas.openxmlformats.org/officeDocument/2006/relationships/image" Target="../media/image32.png"/><Relationship Id="rId7" Type="http://schemas.openxmlformats.org/officeDocument/2006/relationships/image" Target="../media/image3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svg"/><Relationship Id="rId11" Type="http://schemas.openxmlformats.org/officeDocument/2006/relationships/image" Target="../media/image36.png"/><Relationship Id="rId5" Type="http://schemas.openxmlformats.org/officeDocument/2006/relationships/image" Target="../media/image34.png"/><Relationship Id="rId15" Type="http://schemas.openxmlformats.org/officeDocument/2006/relationships/image" Target="../media/image6.png"/><Relationship Id="rId10" Type="http://schemas.openxmlformats.org/officeDocument/2006/relationships/image" Target="../media/image5.png"/><Relationship Id="rId4" Type="http://schemas.openxmlformats.org/officeDocument/2006/relationships/image" Target="../media/image33.png"/><Relationship Id="rId9" Type="http://schemas.openxmlformats.org/officeDocument/2006/relationships/image" Target="../media/image2.pn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13" Type="http://schemas.openxmlformats.org/officeDocument/2006/relationships/audio" Target="../media/audio18.wav"/><Relationship Id="rId18" Type="http://schemas.openxmlformats.org/officeDocument/2006/relationships/image" Target="../media/image49.png"/><Relationship Id="rId3" Type="http://schemas.openxmlformats.org/officeDocument/2006/relationships/audio" Target="../media/audio13.wav"/><Relationship Id="rId7" Type="http://schemas.openxmlformats.org/officeDocument/2006/relationships/audio" Target="../media/audio14.wav"/><Relationship Id="rId12" Type="http://schemas.openxmlformats.org/officeDocument/2006/relationships/audio" Target="../media/audio17.wav"/><Relationship Id="rId17" Type="http://schemas.openxmlformats.org/officeDocument/2006/relationships/audio" Target="../media/audio22.wav"/><Relationship Id="rId2" Type="http://schemas.openxmlformats.org/officeDocument/2006/relationships/notesSlide" Target="../notesSlides/notesSlide9.xml"/><Relationship Id="rId16" Type="http://schemas.openxmlformats.org/officeDocument/2006/relationships/audio" Target="../media/audio2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svg"/><Relationship Id="rId11" Type="http://schemas.openxmlformats.org/officeDocument/2006/relationships/audio" Target="../media/audio16.wav"/><Relationship Id="rId5" Type="http://schemas.openxmlformats.org/officeDocument/2006/relationships/image" Target="../media/image34.png"/><Relationship Id="rId15" Type="http://schemas.openxmlformats.org/officeDocument/2006/relationships/audio" Target="../media/audio20.wav"/><Relationship Id="rId10" Type="http://schemas.openxmlformats.org/officeDocument/2006/relationships/audio" Target="../media/audio15.wav"/><Relationship Id="rId4" Type="http://schemas.openxmlformats.org/officeDocument/2006/relationships/image" Target="../media/image46.png"/><Relationship Id="rId9" Type="http://schemas.openxmlformats.org/officeDocument/2006/relationships/image" Target="../media/image48.gif"/><Relationship Id="rId14" Type="http://schemas.openxmlformats.org/officeDocument/2006/relationships/audio" Target="../media/audio1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C8EC6C81-7B1C-48AC-8CEE-B881474E6344}"/>
              </a:ext>
            </a:extLst>
          </p:cNvPr>
          <p:cNvSpPr/>
          <p:nvPr/>
        </p:nvSpPr>
        <p:spPr>
          <a:xfrm>
            <a:off x="0" y="0"/>
            <a:ext cx="457128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kumimoji="0" lang="en-GB" sz="9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120137" y="5742657"/>
            <a:ext cx="4571280" cy="229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faire (je fais, tu fais)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SFe or SFC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95" y="167543"/>
            <a:ext cx="4350240" cy="1144800"/>
          </a:xfrm>
        </p:spPr>
        <p:txBody>
          <a:bodyPr/>
          <a:lstStyle/>
          <a:p>
            <a:pPr algn="ctr"/>
            <a:r>
              <a:rPr lang="en-GB" sz="36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Saying what I and others do</a:t>
            </a:r>
            <a:endParaRPr lang="en-GB" sz="3600" dirty="0"/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62613AF7-FCAD-4FBE-B45D-96F6B6573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19" y="1933280"/>
            <a:ext cx="1555582" cy="1488739"/>
          </a:xfrm>
          <a:prstGeom prst="rect">
            <a:avLst/>
          </a:prstGeom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97AF7C2-E4A8-4B75-B993-82F8843000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987" y="3123074"/>
            <a:ext cx="1104043" cy="1611374"/>
          </a:xfrm>
          <a:prstGeom prst="rect">
            <a:avLst/>
          </a:prstGeom>
        </p:spPr>
      </p:pic>
      <p:pic>
        <p:nvPicPr>
          <p:cNvPr id="10" name="Picture 9" descr="A picture containing text, clipart&#10;&#10;Description automatically generated">
            <a:hlinkClick r:id="" action="ppaction://noaction">
              <a:snd r:embed="rId6" name="5_2.wav"/>
            </a:hlinkClick>
            <a:extLst>
              <a:ext uri="{FF2B5EF4-FFF2-40B4-BE49-F238E27FC236}">
                <a16:creationId xmlns:a16="http://schemas.microsoft.com/office/drawing/2014/main" id="{F4F80981-8FAB-4372-AB26-44AF3B1D6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161" y="3885602"/>
            <a:ext cx="1477193" cy="833229"/>
          </a:xfrm>
          <a:prstGeom prst="rect">
            <a:avLst/>
          </a:prstGeom>
        </p:spPr>
      </p:pic>
      <p:pic>
        <p:nvPicPr>
          <p:cNvPr id="11" name="Picture 4" descr="Notepad Issue Write - Free image on Pixabay">
            <a:hlinkClick r:id="" action="ppaction://noaction">
              <a:snd r:embed="rId8" name="5_4.wav"/>
            </a:hlinkClick>
            <a:extLst>
              <a:ext uri="{FF2B5EF4-FFF2-40B4-BE49-F238E27FC236}">
                <a16:creationId xmlns:a16="http://schemas.microsoft.com/office/drawing/2014/main" id="{3E1CFB6D-79ED-49C9-9450-6D60E3608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476" y="2242922"/>
            <a:ext cx="1273807" cy="123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Bucket, Cleaning, Supplies, Housework, Household">
            <a:extLst>
              <a:ext uri="{FF2B5EF4-FFF2-40B4-BE49-F238E27FC236}">
                <a16:creationId xmlns:a16="http://schemas.microsoft.com/office/drawing/2014/main" id="{7E572796-0BA7-4ED1-9C5D-8A7DC78C7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83" y="3349890"/>
            <a:ext cx="1672485" cy="159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61C9DCB-1EB1-4F71-8C58-009579B0F7D9}"/>
              </a:ext>
            </a:extLst>
          </p:cNvPr>
          <p:cNvGraphicFramePr>
            <a:graphicFrameLocks noGrp="1"/>
          </p:cNvGraphicFramePr>
          <p:nvPr/>
        </p:nvGraphicFramePr>
        <p:xfrm>
          <a:off x="2069123" y="1484655"/>
          <a:ext cx="8053753" cy="4443199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58815">
                  <a:extLst>
                    <a:ext uri="{9D8B030D-6E8A-4147-A177-3AD203B41FA5}">
                      <a16:colId xmlns:a16="http://schemas.microsoft.com/office/drawing/2014/main" val="2145662844"/>
                    </a:ext>
                  </a:extLst>
                </a:gridCol>
                <a:gridCol w="2976913">
                  <a:extLst>
                    <a:ext uri="{9D8B030D-6E8A-4147-A177-3AD203B41FA5}">
                      <a16:colId xmlns:a16="http://schemas.microsoft.com/office/drawing/2014/main" val="2633898058"/>
                    </a:ext>
                  </a:extLst>
                </a:gridCol>
                <a:gridCol w="3418025">
                  <a:extLst>
                    <a:ext uri="{9D8B030D-6E8A-4147-A177-3AD203B41FA5}">
                      <a16:colId xmlns:a16="http://schemas.microsoft.com/office/drawing/2014/main" val="1120597939"/>
                    </a:ext>
                  </a:extLst>
                </a:gridCol>
              </a:tblGrid>
              <a:tr h="101330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Activité</a:t>
                      </a: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Extra info</a:t>
                      </a: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9229281"/>
                  </a:ext>
                </a:extLst>
              </a:tr>
              <a:tr h="11432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91642162"/>
                  </a:ext>
                </a:extLst>
              </a:tr>
              <a:tr h="11432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6182386"/>
                  </a:ext>
                </a:extLst>
              </a:tr>
              <a:tr h="114329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1729277"/>
                  </a:ext>
                </a:extLst>
              </a:tr>
            </a:tbl>
          </a:graphicData>
        </a:graphic>
      </p:graphicFrame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CustomShape 23">
            <a:hlinkClick r:id="" action="ppaction://noaction">
              <a:snd r:embed="rId4" name="7_2.wav"/>
            </a:hlinkClick>
            <a:extLst>
              <a:ext uri="{FF2B5EF4-FFF2-40B4-BE49-F238E27FC236}">
                <a16:creationId xmlns:a16="http://schemas.microsoft.com/office/drawing/2014/main" id="{CB73AB5D-F244-4241-81E4-DCB1D86D59E2}"/>
              </a:ext>
            </a:extLst>
          </p:cNvPr>
          <p:cNvSpPr/>
          <p:nvPr/>
        </p:nvSpPr>
        <p:spPr>
          <a:xfrm>
            <a:off x="2621239" y="2610534"/>
            <a:ext cx="464040" cy="396360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4" name="CustomShape 23">
            <a:hlinkClick r:id="" action="ppaction://noaction">
              <a:snd r:embed="rId5" name="7_3.wav"/>
            </a:hlinkClick>
            <a:extLst>
              <a:ext uri="{FF2B5EF4-FFF2-40B4-BE49-F238E27FC236}">
                <a16:creationId xmlns:a16="http://schemas.microsoft.com/office/drawing/2014/main" id="{90B2F28D-4EB2-41BD-9F69-F2A2A5527988}"/>
              </a:ext>
            </a:extLst>
          </p:cNvPr>
          <p:cNvSpPr/>
          <p:nvPr/>
        </p:nvSpPr>
        <p:spPr>
          <a:xfrm>
            <a:off x="2625623" y="3924450"/>
            <a:ext cx="464040" cy="396360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5" name="CustomShape 23">
            <a:hlinkClick r:id="" action="ppaction://noaction">
              <a:snd r:embed="rId6" name="7_4.wav"/>
            </a:hlinkClick>
            <a:extLst>
              <a:ext uri="{FF2B5EF4-FFF2-40B4-BE49-F238E27FC236}">
                <a16:creationId xmlns:a16="http://schemas.microsoft.com/office/drawing/2014/main" id="{87968B7F-3859-4FC4-B3E1-8651F8BB28C0}"/>
              </a:ext>
            </a:extLst>
          </p:cNvPr>
          <p:cNvSpPr/>
          <p:nvPr/>
        </p:nvSpPr>
        <p:spPr>
          <a:xfrm>
            <a:off x="2637514" y="5073117"/>
            <a:ext cx="464040" cy="396360"/>
          </a:xfrm>
          <a:prstGeom prst="actionButtonBlank">
            <a:avLst/>
          </a:prstGeom>
          <a:solidFill>
            <a:srgbClr val="91EAD2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707B8F4F-12CC-4EA2-A7AE-D37EA0BB3712}"/>
              </a:ext>
            </a:extLst>
          </p:cNvPr>
          <p:cNvSpPr/>
          <p:nvPr/>
        </p:nvSpPr>
        <p:spPr>
          <a:xfrm>
            <a:off x="1001321" y="685199"/>
            <a:ext cx="8513478" cy="461665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2" name="Graphic 31" descr="Teacher">
            <a:extLst>
              <a:ext uri="{FF2B5EF4-FFF2-40B4-BE49-F238E27FC236}">
                <a16:creationId xmlns:a16="http://schemas.microsoft.com/office/drawing/2014/main" id="{1E67F460-53BE-4CAE-A86D-40429475B4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600" y="515014"/>
            <a:ext cx="914400" cy="914400"/>
          </a:xfrm>
          <a:prstGeom prst="rect">
            <a:avLst/>
          </a:prstGeom>
        </p:spPr>
      </p:pic>
      <p:sp>
        <p:nvSpPr>
          <p:cNvPr id="28" name="Google Shape;108;p3">
            <a:hlinkClick r:id="" action="ppaction://noaction">
              <a:snd r:embed="rId9" name="7_1.wav"/>
            </a:hlinkClick>
            <a:extLst>
              <a:ext uri="{FF2B5EF4-FFF2-40B4-BE49-F238E27FC236}">
                <a16:creationId xmlns:a16="http://schemas.microsoft.com/office/drawing/2014/main" id="{8A172C33-597D-45A1-8713-22EC248A9CBC}"/>
              </a:ext>
            </a:extLst>
          </p:cNvPr>
          <p:cNvSpPr txBox="1"/>
          <p:nvPr/>
        </p:nvSpPr>
        <p:spPr>
          <a:xfrm>
            <a:off x="1001321" y="674181"/>
            <a:ext cx="851347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Qui fait quoi ?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anglais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D6E7A1-0F13-4A67-A5D0-4A0798D4574C}"/>
              </a:ext>
            </a:extLst>
          </p:cNvPr>
          <p:cNvSpPr txBox="1"/>
          <p:nvPr/>
        </p:nvSpPr>
        <p:spPr>
          <a:xfrm>
            <a:off x="1956443" y="3212048"/>
            <a:ext cx="1793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Clémentine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E21B625-C7B8-4E85-BE93-47765563920F}"/>
              </a:ext>
            </a:extLst>
          </p:cNvPr>
          <p:cNvSpPr txBox="1"/>
          <p:nvPr/>
        </p:nvSpPr>
        <p:spPr>
          <a:xfrm>
            <a:off x="2000732" y="4379574"/>
            <a:ext cx="1793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Jean-Michel</a:t>
            </a:r>
          </a:p>
        </p:txBody>
      </p:sp>
      <p:pic>
        <p:nvPicPr>
          <p:cNvPr id="57" name="Picture 5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32E7C753-F2A6-4349-B232-9906767997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362" y="2597494"/>
            <a:ext cx="613883" cy="1012440"/>
          </a:xfrm>
          <a:prstGeom prst="rect">
            <a:avLst/>
          </a:prstGeom>
        </p:spPr>
      </p:pic>
      <p:pic>
        <p:nvPicPr>
          <p:cNvPr id="6" name="Picture 5" descr="A person wearing a striped shirt&#10;&#10;Description automatically generated with medium confidence">
            <a:extLst>
              <a:ext uri="{FF2B5EF4-FFF2-40B4-BE49-F238E27FC236}">
                <a16:creationId xmlns:a16="http://schemas.microsoft.com/office/drawing/2014/main" id="{C3D2ADE8-A369-4BFA-AFDE-CBFAB88360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92" y="3810328"/>
            <a:ext cx="827728" cy="840462"/>
          </a:xfrm>
          <a:prstGeom prst="rect">
            <a:avLst/>
          </a:prstGeom>
        </p:spPr>
      </p:pic>
      <p:pic>
        <p:nvPicPr>
          <p:cNvPr id="58" name="Picture 5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D964D41-3B90-4162-B0A9-0ABC1E58C3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30" y="4942936"/>
            <a:ext cx="898669" cy="936861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654BF156-B07A-4197-B497-77EEF84EB544}"/>
              </a:ext>
            </a:extLst>
          </p:cNvPr>
          <p:cNvSpPr txBox="1"/>
          <p:nvPr/>
        </p:nvSpPr>
        <p:spPr>
          <a:xfrm>
            <a:off x="2040244" y="5550640"/>
            <a:ext cx="1793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Jacques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DB40D4-A6C1-4AF7-B36C-A9B9F313E532}"/>
              </a:ext>
            </a:extLst>
          </p:cNvPr>
          <p:cNvSpPr txBox="1"/>
          <p:nvPr/>
        </p:nvSpPr>
        <p:spPr>
          <a:xfrm>
            <a:off x="3962397" y="2526086"/>
            <a:ext cx="2497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makes bed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FA94FC7-7E26-4F38-B4C0-889E5B547531}"/>
              </a:ext>
            </a:extLst>
          </p:cNvPr>
          <p:cNvSpPr txBox="1"/>
          <p:nvPr/>
        </p:nvSpPr>
        <p:spPr>
          <a:xfrm>
            <a:off x="3955463" y="2926196"/>
            <a:ext cx="2497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does homework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343C55-5630-4F71-9AE5-5152051CD1C3}"/>
              </a:ext>
            </a:extLst>
          </p:cNvPr>
          <p:cNvSpPr txBox="1"/>
          <p:nvPr/>
        </p:nvSpPr>
        <p:spPr>
          <a:xfrm>
            <a:off x="3962398" y="3306144"/>
            <a:ext cx="2497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does cooking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A33E2A2-294C-4237-AF3A-9774A859DBA6}"/>
              </a:ext>
            </a:extLst>
          </p:cNvPr>
          <p:cNvSpPr txBox="1"/>
          <p:nvPr/>
        </p:nvSpPr>
        <p:spPr>
          <a:xfrm>
            <a:off x="7481996" y="3662274"/>
            <a:ext cx="2497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sometimes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8117C4F-0FA0-4427-AF23-7AE2E6EEE2DB}"/>
              </a:ext>
            </a:extLst>
          </p:cNvPr>
          <p:cNvSpPr txBox="1"/>
          <p:nvPr/>
        </p:nvSpPr>
        <p:spPr>
          <a:xfrm>
            <a:off x="7209688" y="3235494"/>
            <a:ext cx="2497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at the weekend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858C82E-4A15-4C2D-8DE8-707C05DC417A}"/>
              </a:ext>
            </a:extLst>
          </p:cNvPr>
          <p:cNvCxnSpPr/>
          <p:nvPr/>
        </p:nvCxnSpPr>
        <p:spPr>
          <a:xfrm>
            <a:off x="5582576" y="2668298"/>
            <a:ext cx="1627112" cy="140416"/>
          </a:xfrm>
          <a:prstGeom prst="straightConnector1">
            <a:avLst/>
          </a:prstGeom>
          <a:ln w="38100">
            <a:solidFill>
              <a:srgbClr val="91EAD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B6C73A94-2760-4572-99C3-68968E039154}"/>
              </a:ext>
            </a:extLst>
          </p:cNvPr>
          <p:cNvCxnSpPr>
            <a:cxnSpLocks/>
          </p:cNvCxnSpPr>
          <p:nvPr/>
        </p:nvCxnSpPr>
        <p:spPr>
          <a:xfrm flipV="1">
            <a:off x="6059751" y="2926196"/>
            <a:ext cx="1149937" cy="200055"/>
          </a:xfrm>
          <a:prstGeom prst="straightConnector1">
            <a:avLst/>
          </a:prstGeom>
          <a:ln w="38100">
            <a:solidFill>
              <a:srgbClr val="91EAD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8ECA2A5C-3DA9-43E1-9B30-18847A0B4317}"/>
              </a:ext>
            </a:extLst>
          </p:cNvPr>
          <p:cNvCxnSpPr>
            <a:cxnSpLocks/>
            <a:endCxn id="63" idx="1"/>
          </p:cNvCxnSpPr>
          <p:nvPr/>
        </p:nvCxnSpPr>
        <p:spPr>
          <a:xfrm flipV="1">
            <a:off x="5821163" y="3435549"/>
            <a:ext cx="1388525" cy="100028"/>
          </a:xfrm>
          <a:prstGeom prst="straightConnector1">
            <a:avLst/>
          </a:prstGeom>
          <a:ln w="38100">
            <a:solidFill>
              <a:srgbClr val="91EAD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029A0132-41CD-4F6A-833D-85BF973636AA}"/>
              </a:ext>
            </a:extLst>
          </p:cNvPr>
          <p:cNvSpPr txBox="1"/>
          <p:nvPr/>
        </p:nvSpPr>
        <p:spPr>
          <a:xfrm>
            <a:off x="3969333" y="3686093"/>
            <a:ext cx="2497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does housework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B3BF75C-902A-4C48-8F77-75EA2EB90B83}"/>
              </a:ext>
            </a:extLst>
          </p:cNvPr>
          <p:cNvSpPr txBox="1"/>
          <p:nvPr/>
        </p:nvSpPr>
        <p:spPr>
          <a:xfrm>
            <a:off x="3976268" y="3979464"/>
            <a:ext cx="2497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does (lots of) activities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9CA4536-E183-4D27-A40E-9CB917BB2F6B}"/>
              </a:ext>
            </a:extLst>
          </p:cNvPr>
          <p:cNvSpPr txBox="1"/>
          <p:nvPr/>
        </p:nvSpPr>
        <p:spPr>
          <a:xfrm>
            <a:off x="7481996" y="2773384"/>
            <a:ext cx="2497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every day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E9393DC5-8606-4E38-8699-60B281E510D1}"/>
              </a:ext>
            </a:extLst>
          </p:cNvPr>
          <p:cNvCxnSpPr>
            <a:cxnSpLocks/>
          </p:cNvCxnSpPr>
          <p:nvPr/>
        </p:nvCxnSpPr>
        <p:spPr>
          <a:xfrm>
            <a:off x="6157149" y="3876350"/>
            <a:ext cx="1317912" cy="0"/>
          </a:xfrm>
          <a:prstGeom prst="straightConnector1">
            <a:avLst/>
          </a:prstGeom>
          <a:ln w="38100">
            <a:solidFill>
              <a:srgbClr val="91EAD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1D3E7113-5408-4174-B2E9-429E22FD6B5D}"/>
              </a:ext>
            </a:extLst>
          </p:cNvPr>
          <p:cNvSpPr txBox="1"/>
          <p:nvPr/>
        </p:nvSpPr>
        <p:spPr>
          <a:xfrm>
            <a:off x="7359888" y="4133352"/>
            <a:ext cx="2497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 the garden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85A36C35-24ED-43AF-BFD5-346C88E0909D}"/>
              </a:ext>
            </a:extLst>
          </p:cNvPr>
          <p:cNvCxnSpPr>
            <a:cxnSpLocks/>
          </p:cNvCxnSpPr>
          <p:nvPr/>
        </p:nvCxnSpPr>
        <p:spPr>
          <a:xfrm>
            <a:off x="5856469" y="4316897"/>
            <a:ext cx="1317912" cy="0"/>
          </a:xfrm>
          <a:prstGeom prst="straightConnector1">
            <a:avLst/>
          </a:prstGeom>
          <a:ln w="38100">
            <a:solidFill>
              <a:srgbClr val="91EAD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1B54CD99-D302-422C-9C8D-D99465E105CA}"/>
              </a:ext>
            </a:extLst>
          </p:cNvPr>
          <p:cNvSpPr txBox="1"/>
          <p:nvPr/>
        </p:nvSpPr>
        <p:spPr>
          <a:xfrm>
            <a:off x="3996097" y="4879658"/>
            <a:ext cx="2497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does shopping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F05F8A1-9E86-4F53-8D91-5A85463913E9}"/>
              </a:ext>
            </a:extLst>
          </p:cNvPr>
          <p:cNvSpPr txBox="1"/>
          <p:nvPr/>
        </p:nvSpPr>
        <p:spPr>
          <a:xfrm>
            <a:off x="3996097" y="5324929"/>
            <a:ext cx="2497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is doing cooking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695622F-274F-486B-925D-3836FAC3E9DF}"/>
              </a:ext>
            </a:extLst>
          </p:cNvPr>
          <p:cNvSpPr txBox="1"/>
          <p:nvPr/>
        </p:nvSpPr>
        <p:spPr>
          <a:xfrm>
            <a:off x="7481996" y="4849749"/>
            <a:ext cx="2497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on Saturday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17C86BEE-B883-4515-A7D8-7146BF59F054}"/>
              </a:ext>
            </a:extLst>
          </p:cNvPr>
          <p:cNvCxnSpPr>
            <a:cxnSpLocks/>
          </p:cNvCxnSpPr>
          <p:nvPr/>
        </p:nvCxnSpPr>
        <p:spPr>
          <a:xfrm>
            <a:off x="6097061" y="5045891"/>
            <a:ext cx="1317912" cy="0"/>
          </a:xfrm>
          <a:prstGeom prst="straightConnector1">
            <a:avLst/>
          </a:prstGeom>
          <a:ln w="38100">
            <a:solidFill>
              <a:srgbClr val="91EAD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FE1A1F26-603F-4056-BFC6-BAB84A80D5F3}"/>
              </a:ext>
            </a:extLst>
          </p:cNvPr>
          <p:cNvSpPr txBox="1"/>
          <p:nvPr/>
        </p:nvSpPr>
        <p:spPr>
          <a:xfrm>
            <a:off x="7475061" y="5120772"/>
            <a:ext cx="2497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has a car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7187420-7DA5-4407-9040-B0DB3847D82A}"/>
              </a:ext>
            </a:extLst>
          </p:cNvPr>
          <p:cNvSpPr txBox="1"/>
          <p:nvPr/>
        </p:nvSpPr>
        <p:spPr>
          <a:xfrm>
            <a:off x="7475324" y="5485833"/>
            <a:ext cx="2497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at the moment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AF277B14-5E96-486F-ABBE-03ACFC24C512}"/>
              </a:ext>
            </a:extLst>
          </p:cNvPr>
          <p:cNvCxnSpPr>
            <a:cxnSpLocks/>
            <a:endCxn id="77" idx="1"/>
          </p:cNvCxnSpPr>
          <p:nvPr/>
        </p:nvCxnSpPr>
        <p:spPr>
          <a:xfrm>
            <a:off x="6164084" y="5567406"/>
            <a:ext cx="1311240" cy="118482"/>
          </a:xfrm>
          <a:prstGeom prst="straightConnector1">
            <a:avLst/>
          </a:prstGeom>
          <a:ln w="38100">
            <a:solidFill>
              <a:srgbClr val="91EAD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491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0" grpId="0"/>
      <p:bldP spid="61" grpId="0"/>
      <p:bldP spid="62" grpId="0"/>
      <p:bldP spid="63" grpId="0"/>
      <p:bldP spid="66" grpId="0"/>
      <p:bldP spid="67" grpId="0"/>
      <p:bldP spid="68" grpId="0"/>
      <p:bldP spid="70" grpId="0"/>
      <p:bldP spid="72" grpId="0"/>
      <p:bldP spid="73" grpId="0"/>
      <p:bldP spid="74" grpId="0"/>
      <p:bldP spid="76" grpId="0"/>
      <p:bldP spid="7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159CC3EE-6418-4B96-B169-9D62FD17399A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kumimoji="0" lang="en-GB" sz="9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283981" y="12773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604782" y="1053061"/>
            <a:ext cx="1587218" cy="362668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8579" y="145694"/>
            <a:ext cx="10135598" cy="994003"/>
          </a:xfrm>
        </p:spPr>
        <p:txBody>
          <a:bodyPr/>
          <a:lstStyle/>
          <a:p>
            <a:r>
              <a:rPr lang="en-GB" sz="72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[SFC] </a:t>
            </a:r>
            <a:r>
              <a:rPr lang="en-GB" sz="4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</a:t>
            </a:r>
            <a:r>
              <a:rPr lang="en-GB" sz="4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ilent </a:t>
            </a:r>
            <a:r>
              <a:rPr lang="en-GB" sz="4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f</a:t>
            </a:r>
            <a:r>
              <a:rPr lang="en-GB" sz="4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inal </a:t>
            </a:r>
            <a:r>
              <a:rPr lang="en-GB" sz="4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c</a:t>
            </a:r>
            <a:r>
              <a:rPr lang="en-GB" sz="4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onsonant</a:t>
            </a:r>
            <a:endParaRPr lang="en-GB" sz="7200" dirty="0"/>
          </a:p>
        </p:txBody>
      </p:sp>
      <p:pic>
        <p:nvPicPr>
          <p:cNvPr id="14" name="Graphic 13" descr="Line arrow Clockwise curve">
            <a:extLst>
              <a:ext uri="{FF2B5EF4-FFF2-40B4-BE49-F238E27FC236}">
                <a16:creationId xmlns:a16="http://schemas.microsoft.com/office/drawing/2014/main" id="{B2A0F508-E858-4CC9-88AE-BD31AA9A3D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245837">
            <a:off x="10642485" y="2268840"/>
            <a:ext cx="722713" cy="11242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236F7BE-3C01-427B-9BB8-9750416C4946}"/>
              </a:ext>
            </a:extLst>
          </p:cNvPr>
          <p:cNvSpPr txBox="1"/>
          <p:nvPr/>
        </p:nvSpPr>
        <p:spPr>
          <a:xfrm>
            <a:off x="154561" y="1589531"/>
            <a:ext cx="101355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sym typeface="Arial"/>
              </a:rPr>
              <a:t>You know that in French we often don’t pronounce the final consonant:</a:t>
            </a:r>
          </a:p>
        </p:txBody>
      </p:sp>
      <p:sp>
        <p:nvSpPr>
          <p:cNvPr id="16" name="CustomShape 2">
            <a:extLst>
              <a:ext uri="{FF2B5EF4-FFF2-40B4-BE49-F238E27FC236}">
                <a16:creationId xmlns:a16="http://schemas.microsoft.com/office/drawing/2014/main" id="{AC940620-1FAC-4229-983E-699903015FE9}"/>
              </a:ext>
            </a:extLst>
          </p:cNvPr>
          <p:cNvSpPr/>
          <p:nvPr/>
        </p:nvSpPr>
        <p:spPr>
          <a:xfrm>
            <a:off x="154561" y="2734253"/>
            <a:ext cx="2251020" cy="13035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peti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t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20" name="Picture 2" descr="Quiet Sign Clip Art">
            <a:extLst>
              <a:ext uri="{FF2B5EF4-FFF2-40B4-BE49-F238E27FC236}">
                <a16:creationId xmlns:a16="http://schemas.microsoft.com/office/drawing/2014/main" id="{0346402E-D20F-40B6-A062-9EAC4FE76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468" y="3684010"/>
            <a:ext cx="281678" cy="39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 descr="a tall boy and a small boy with arrow pointing to the small boy">
            <a:extLst>
              <a:ext uri="{FF2B5EF4-FFF2-40B4-BE49-F238E27FC236}">
                <a16:creationId xmlns:a16="http://schemas.microsoft.com/office/drawing/2014/main" id="{A202648D-50D2-47C6-BD4D-E017A82D48CC}"/>
              </a:ext>
            </a:extLst>
          </p:cNvPr>
          <p:cNvGrpSpPr/>
          <p:nvPr/>
        </p:nvGrpSpPr>
        <p:grpSpPr>
          <a:xfrm>
            <a:off x="651894" y="3814882"/>
            <a:ext cx="1270697" cy="1661838"/>
            <a:chOff x="1199148" y="1347764"/>
            <a:chExt cx="1423730" cy="1953518"/>
          </a:xfrm>
        </p:grpSpPr>
        <p:pic>
          <p:nvPicPr>
            <p:cNvPr id="22" name="Picture 21" descr="tall boy">
              <a:extLst>
                <a:ext uri="{FF2B5EF4-FFF2-40B4-BE49-F238E27FC236}">
                  <a16:creationId xmlns:a16="http://schemas.microsoft.com/office/drawing/2014/main" id="{3E178296-08B2-486B-8D73-B7D695935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9148" y="1347764"/>
              <a:ext cx="976759" cy="1953518"/>
            </a:xfrm>
            <a:prstGeom prst="rect">
              <a:avLst/>
            </a:prstGeom>
          </p:spPr>
        </p:pic>
        <p:pic>
          <p:nvPicPr>
            <p:cNvPr id="23" name="Picture 22" descr="small boy">
              <a:extLst>
                <a:ext uri="{FF2B5EF4-FFF2-40B4-BE49-F238E27FC236}">
                  <a16:creationId xmlns:a16="http://schemas.microsoft.com/office/drawing/2014/main" id="{4AB97B3F-39EF-432E-8B61-EC0B54E31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6404" y="2048334"/>
              <a:ext cx="626474" cy="1252948"/>
            </a:xfrm>
            <a:prstGeom prst="rect">
              <a:avLst/>
            </a:prstGeom>
          </p:spPr>
        </p:pic>
        <p:sp>
          <p:nvSpPr>
            <p:cNvPr id="24" name="Down Arrow 32">
              <a:extLst>
                <a:ext uri="{FF2B5EF4-FFF2-40B4-BE49-F238E27FC236}">
                  <a16:creationId xmlns:a16="http://schemas.microsoft.com/office/drawing/2014/main" id="{0B6F8139-ECFB-4AE1-A346-06CE54578B8D}"/>
                </a:ext>
              </a:extLst>
            </p:cNvPr>
            <p:cNvSpPr/>
            <p:nvPr/>
          </p:nvSpPr>
          <p:spPr>
            <a:xfrm>
              <a:off x="2151840" y="1347764"/>
              <a:ext cx="315601" cy="635876"/>
            </a:xfrm>
            <a:prstGeom prst="downArrow">
              <a:avLst/>
            </a:prstGeom>
            <a:solidFill>
              <a:srgbClr val="E65D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5" name="CustomShape 2">
            <a:extLst>
              <a:ext uri="{FF2B5EF4-FFF2-40B4-BE49-F238E27FC236}">
                <a16:creationId xmlns:a16="http://schemas.microsoft.com/office/drawing/2014/main" id="{C4924EEC-6437-4D96-A65A-6238BC306CA2}"/>
              </a:ext>
            </a:extLst>
          </p:cNvPr>
          <p:cNvSpPr/>
          <p:nvPr/>
        </p:nvSpPr>
        <p:spPr>
          <a:xfrm>
            <a:off x="3224863" y="2681617"/>
            <a:ext cx="2145226" cy="9571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mai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s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26" name="Google Shape;375;p6" descr="face icon to show 'but'">
            <a:extLst>
              <a:ext uri="{FF2B5EF4-FFF2-40B4-BE49-F238E27FC236}">
                <a16:creationId xmlns:a16="http://schemas.microsoft.com/office/drawing/2014/main" id="{3CF736BD-F27D-4192-8399-4E5861FE180C}"/>
              </a:ext>
            </a:extLst>
          </p:cNvPr>
          <p:cNvPicPr preferRelativeResize="0"/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3848110" y="4112866"/>
            <a:ext cx="1125872" cy="106587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78C702B-61C7-4F7F-995E-ADA91C7DEBCA}"/>
              </a:ext>
            </a:extLst>
          </p:cNvPr>
          <p:cNvSpPr txBox="1"/>
          <p:nvPr/>
        </p:nvSpPr>
        <p:spPr>
          <a:xfrm>
            <a:off x="3719451" y="3537346"/>
            <a:ext cx="1596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[but]</a:t>
            </a:r>
          </a:p>
        </p:txBody>
      </p:sp>
      <p:sp>
        <p:nvSpPr>
          <p:cNvPr id="28" name="CustomShape 2">
            <a:extLst>
              <a:ext uri="{FF2B5EF4-FFF2-40B4-BE49-F238E27FC236}">
                <a16:creationId xmlns:a16="http://schemas.microsoft.com/office/drawing/2014/main" id="{76172B6B-8BFE-42E7-9BDC-7883FD40D69E}"/>
              </a:ext>
            </a:extLst>
          </p:cNvPr>
          <p:cNvSpPr/>
          <p:nvPr/>
        </p:nvSpPr>
        <p:spPr>
          <a:xfrm>
            <a:off x="6096000" y="2722280"/>
            <a:ext cx="2789312" cy="10658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gr</a:t>
            </a:r>
            <a:r>
              <a:rPr kumimoji="0" lang="en-GB" sz="6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d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29" name="Image3">
            <a:extLst>
              <a:ext uri="{FF2B5EF4-FFF2-40B4-BE49-F238E27FC236}">
                <a16:creationId xmlns:a16="http://schemas.microsoft.com/office/drawing/2014/main" id="{46B5915B-E55A-4AB6-B247-1AC1E61E235B}"/>
              </a:ext>
            </a:extLst>
          </p:cNvPr>
          <p:cNvPicPr/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6538282" y="3737740"/>
            <a:ext cx="1817670" cy="1346219"/>
          </a:xfrm>
          <a:prstGeom prst="rect">
            <a:avLst/>
          </a:prstGeom>
        </p:spPr>
      </p:pic>
      <p:sp>
        <p:nvSpPr>
          <p:cNvPr id="30" name="CustomShape 2">
            <a:extLst>
              <a:ext uri="{FF2B5EF4-FFF2-40B4-BE49-F238E27FC236}">
                <a16:creationId xmlns:a16="http://schemas.microsoft.com/office/drawing/2014/main" id="{92449A7A-091F-4FCF-9F66-F8C8332A2184}"/>
              </a:ext>
            </a:extLst>
          </p:cNvPr>
          <p:cNvSpPr/>
          <p:nvPr/>
        </p:nvSpPr>
        <p:spPr>
          <a:xfrm>
            <a:off x="9486978" y="2711517"/>
            <a:ext cx="2368774" cy="10200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deu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x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46D260EC-3EB0-41CA-94C9-BCA8A64862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471" y="3881483"/>
            <a:ext cx="1062489" cy="1062489"/>
          </a:xfrm>
          <a:prstGeom prst="rect">
            <a:avLst/>
          </a:prstGeom>
        </p:spPr>
      </p:pic>
      <p:pic>
        <p:nvPicPr>
          <p:cNvPr id="32" name="Graphic 31" descr="Line arrow Clockwise curve">
            <a:extLst>
              <a:ext uri="{FF2B5EF4-FFF2-40B4-BE49-F238E27FC236}">
                <a16:creationId xmlns:a16="http://schemas.microsoft.com/office/drawing/2014/main" id="{62F1A0DF-C6E5-468E-876E-E036AE5B47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3961320">
            <a:off x="8740539" y="2701660"/>
            <a:ext cx="589546" cy="917096"/>
          </a:xfrm>
          <a:prstGeom prst="rect">
            <a:avLst/>
          </a:prstGeom>
        </p:spPr>
      </p:pic>
      <p:pic>
        <p:nvPicPr>
          <p:cNvPr id="33" name="Graphic 32" descr="Line arrow Clockwise curve">
            <a:extLst>
              <a:ext uri="{FF2B5EF4-FFF2-40B4-BE49-F238E27FC236}">
                <a16:creationId xmlns:a16="http://schemas.microsoft.com/office/drawing/2014/main" id="{37F15B06-0872-4925-A618-00315C53F3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5894500">
            <a:off x="5499818" y="2371071"/>
            <a:ext cx="589546" cy="1480619"/>
          </a:xfrm>
          <a:prstGeom prst="rect">
            <a:avLst/>
          </a:prstGeom>
        </p:spPr>
      </p:pic>
      <p:pic>
        <p:nvPicPr>
          <p:cNvPr id="34" name="Graphic 33" descr="Line arrow Clockwise curve">
            <a:extLst>
              <a:ext uri="{FF2B5EF4-FFF2-40B4-BE49-F238E27FC236}">
                <a16:creationId xmlns:a16="http://schemas.microsoft.com/office/drawing/2014/main" id="{0A7FBE82-EB1A-42B6-A672-FCD021423D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5894500">
            <a:off x="2591557" y="2419898"/>
            <a:ext cx="589546" cy="1480619"/>
          </a:xfrm>
          <a:prstGeom prst="rect">
            <a:avLst/>
          </a:prstGeom>
        </p:spPr>
      </p:pic>
      <p:pic>
        <p:nvPicPr>
          <p:cNvPr id="35" name="Picture 2" descr="Quiet Sign Clip Art">
            <a:extLst>
              <a:ext uri="{FF2B5EF4-FFF2-40B4-BE49-F238E27FC236}">
                <a16:creationId xmlns:a16="http://schemas.microsoft.com/office/drawing/2014/main" id="{E83AC353-2261-4DFB-87D9-7617E694E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801" y="3666493"/>
            <a:ext cx="281678" cy="39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Quiet Sign Clip Art">
            <a:extLst>
              <a:ext uri="{FF2B5EF4-FFF2-40B4-BE49-F238E27FC236}">
                <a16:creationId xmlns:a16="http://schemas.microsoft.com/office/drawing/2014/main" id="{6F72D68B-C050-4102-AE65-021FFE6A6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954" y="3666493"/>
            <a:ext cx="281678" cy="39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Quiet Sign Clip Art">
            <a:extLst>
              <a:ext uri="{FF2B5EF4-FFF2-40B4-BE49-F238E27FC236}">
                <a16:creationId xmlns:a16="http://schemas.microsoft.com/office/drawing/2014/main" id="{DB69DF11-D6FA-4110-8CCC-F2B8F9D7E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3376" y="3667168"/>
            <a:ext cx="281678" cy="39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82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5" grpId="0"/>
      <p:bldP spid="27" grpId="0"/>
      <p:bldP spid="28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249940" y="1521820"/>
            <a:ext cx="5798947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timid</a:t>
            </a: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4668" y="934595"/>
            <a:ext cx="1437332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-1" y="-75270"/>
            <a:ext cx="3143115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SFe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5" name="Google Shape;335;p5" descr="boy holding a sign that says 'shy'">
            <a:extLst>
              <a:ext uri="{FF2B5EF4-FFF2-40B4-BE49-F238E27FC236}">
                <a16:creationId xmlns:a16="http://schemas.microsoft.com/office/drawing/2014/main" id="{2046586F-8E19-4200-BBB6-A6089C9C0CF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59669" y="3167103"/>
            <a:ext cx="2034010" cy="271957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336;p5">
            <a:extLst>
              <a:ext uri="{FF2B5EF4-FFF2-40B4-BE49-F238E27FC236}">
                <a16:creationId xmlns:a16="http://schemas.microsoft.com/office/drawing/2014/main" id="{CC59E0EC-69D4-4243-B52D-87A7956C5DE9}"/>
              </a:ext>
            </a:extLst>
          </p:cNvPr>
          <p:cNvSpPr/>
          <p:nvPr/>
        </p:nvSpPr>
        <p:spPr>
          <a:xfrm>
            <a:off x="5351954" y="3978131"/>
            <a:ext cx="144943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076"/>
              </a:buClr>
              <a:buSzPts val="4400"/>
              <a:buFont typeface="Century Gothic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[shy]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" name="Picture 8" descr="A picture containing balloon, aircraft, transport&#10;&#10;Description automatically generated">
            <a:extLst>
              <a:ext uri="{FF2B5EF4-FFF2-40B4-BE49-F238E27FC236}">
                <a16:creationId xmlns:a16="http://schemas.microsoft.com/office/drawing/2014/main" id="{04E18F8F-2D9B-458D-9F07-083BFBAD16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13" y="2531297"/>
            <a:ext cx="1668885" cy="1668885"/>
          </a:xfrm>
          <a:prstGeom prst="rect">
            <a:avLst/>
          </a:prstGeom>
        </p:spPr>
      </p:pic>
      <p:sp>
        <p:nvSpPr>
          <p:cNvPr id="10" name="CustomShape 2">
            <a:extLst>
              <a:ext uri="{FF2B5EF4-FFF2-40B4-BE49-F238E27FC236}">
                <a16:creationId xmlns:a16="http://schemas.microsoft.com/office/drawing/2014/main" id="{CE2B4022-FEA4-4C02-8FB5-B337760E503E}"/>
              </a:ext>
            </a:extLst>
          </p:cNvPr>
          <p:cNvSpPr/>
          <p:nvPr/>
        </p:nvSpPr>
        <p:spPr>
          <a:xfrm>
            <a:off x="-146245" y="1517919"/>
            <a:ext cx="3879599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mond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C4F70807-1D11-4FEC-BD47-819389FFB350}"/>
              </a:ext>
            </a:extLst>
          </p:cNvPr>
          <p:cNvSpPr/>
          <p:nvPr/>
        </p:nvSpPr>
        <p:spPr>
          <a:xfrm>
            <a:off x="-146246" y="4330774"/>
            <a:ext cx="3879599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centr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2" name="Google Shape;356;p6" descr="target with an arrow in the centre">
            <a:extLst>
              <a:ext uri="{FF2B5EF4-FFF2-40B4-BE49-F238E27FC236}">
                <a16:creationId xmlns:a16="http://schemas.microsoft.com/office/drawing/2014/main" id="{AA18C156-BBDB-419E-811F-F8EE39C9848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3139" y="5504867"/>
            <a:ext cx="1042296" cy="102801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ustomShape 2">
            <a:extLst>
              <a:ext uri="{FF2B5EF4-FFF2-40B4-BE49-F238E27FC236}">
                <a16:creationId xmlns:a16="http://schemas.microsoft.com/office/drawing/2014/main" id="{17A8F196-F5B8-4B4F-97E9-CC6751347F06}"/>
              </a:ext>
            </a:extLst>
          </p:cNvPr>
          <p:cNvSpPr/>
          <p:nvPr/>
        </p:nvSpPr>
        <p:spPr>
          <a:xfrm>
            <a:off x="7909560" y="4287934"/>
            <a:ext cx="4108647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modern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4" name="Google Shape;360;p6" descr="yellow sports car">
            <a:extLst>
              <a:ext uri="{FF2B5EF4-FFF2-40B4-BE49-F238E27FC236}">
                <a16:creationId xmlns:a16="http://schemas.microsoft.com/office/drawing/2014/main" id="{7D46B2BE-1708-4063-885B-ED9F7457ED0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033548" y="5862021"/>
            <a:ext cx="1912451" cy="95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361;p6" descr="green checkmark">
            <a:extLst>
              <a:ext uri="{FF2B5EF4-FFF2-40B4-BE49-F238E27FC236}">
                <a16:creationId xmlns:a16="http://schemas.microsoft.com/office/drawing/2014/main" id="{353EB380-DB55-4519-9872-78E969954EF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989773" y="5357179"/>
            <a:ext cx="480045" cy="500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362;p6" descr="old red car">
            <a:extLst>
              <a:ext uri="{FF2B5EF4-FFF2-40B4-BE49-F238E27FC236}">
                <a16:creationId xmlns:a16="http://schemas.microsoft.com/office/drawing/2014/main" id="{3769F06B-0D26-4369-9C31-8DED36CDB6C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017360" y="5857225"/>
            <a:ext cx="1437332" cy="90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63;p6" descr="red cross">
            <a:extLst>
              <a:ext uri="{FF2B5EF4-FFF2-40B4-BE49-F238E27FC236}">
                <a16:creationId xmlns:a16="http://schemas.microsoft.com/office/drawing/2014/main" id="{56469352-B744-481F-A3CA-B858571C808D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641434" y="5340545"/>
            <a:ext cx="497082" cy="56689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CustomShape 2">
            <a:extLst>
              <a:ext uri="{FF2B5EF4-FFF2-40B4-BE49-F238E27FC236}">
                <a16:creationId xmlns:a16="http://schemas.microsoft.com/office/drawing/2014/main" id="{A2528893-39F6-4F15-976D-18379AA7B5D3}"/>
              </a:ext>
            </a:extLst>
          </p:cNvPr>
          <p:cNvSpPr/>
          <p:nvPr/>
        </p:nvSpPr>
        <p:spPr>
          <a:xfrm>
            <a:off x="8336425" y="1470724"/>
            <a:ext cx="4108647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douz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1" name="Google Shape;365;p6" descr="the number twelve">
            <a:extLst>
              <a:ext uri="{FF2B5EF4-FFF2-40B4-BE49-F238E27FC236}">
                <a16:creationId xmlns:a16="http://schemas.microsoft.com/office/drawing/2014/main" id="{C79B6EEA-D9C8-4E61-98C3-5F19199B402F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657783" y="2531297"/>
            <a:ext cx="1815551" cy="145794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452895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peech Bubble: Rectangle with Corners Rounded 126">
            <a:extLst>
              <a:ext uri="{FF2B5EF4-FFF2-40B4-BE49-F238E27FC236}">
                <a16:creationId xmlns:a16="http://schemas.microsoft.com/office/drawing/2014/main" id="{5EB1F263-9A0B-4C99-937F-4354E614ECAA}"/>
              </a:ext>
            </a:extLst>
          </p:cNvPr>
          <p:cNvSpPr/>
          <p:nvPr/>
        </p:nvSpPr>
        <p:spPr>
          <a:xfrm>
            <a:off x="1054349" y="1200577"/>
            <a:ext cx="3685431" cy="461665"/>
          </a:xfrm>
          <a:prstGeom prst="wedgeRoundRectCallout">
            <a:avLst>
              <a:gd name="adj1" fmla="val -54733"/>
              <a:gd name="adj2" fmla="val 798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6" name="Graphic 125" descr="Teacher">
            <a:extLst>
              <a:ext uri="{FF2B5EF4-FFF2-40B4-BE49-F238E27FC236}">
                <a16:creationId xmlns:a16="http://schemas.microsoft.com/office/drawing/2014/main" id="{CCC0190A-5754-4636-896A-9864C0BE64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01141"/>
            <a:ext cx="1043752" cy="1043752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B1FE294-85CB-49D0-8AD0-304BBDC1FAA3}"/>
              </a:ext>
            </a:extLst>
          </p:cNvPr>
          <p:cNvSpPr/>
          <p:nvPr/>
        </p:nvSpPr>
        <p:spPr>
          <a:xfrm>
            <a:off x="1054349" y="663832"/>
            <a:ext cx="5270950" cy="461665"/>
          </a:xfrm>
          <a:prstGeom prst="wedgeRoundRectCallout">
            <a:avLst>
              <a:gd name="adj1" fmla="val -54733"/>
              <a:gd name="adj2" fmla="val 798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604"/>
            <a:ext cx="6481860" cy="675762"/>
          </a:xfrm>
        </p:spPr>
        <p:txBody>
          <a:bodyPr>
            <a:norm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SFe</a:t>
            </a:r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SFC ?  </a:t>
            </a:r>
            <a:endParaRPr lang="en-GB" sz="3200" dirty="0"/>
          </a:p>
        </p:txBody>
      </p:sp>
      <p:pic>
        <p:nvPicPr>
          <p:cNvPr id="19" name="Google Shape;111;p3">
            <a:extLst>
              <a:ext uri="{FF2B5EF4-FFF2-40B4-BE49-F238E27FC236}">
                <a16:creationId xmlns:a16="http://schemas.microsoft.com/office/drawing/2014/main" id="{8EE364A6-7F02-42E5-AD55-8D6D557A235C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A27F0D73-D063-40FF-85EB-F4BE0D1BB089}"/>
              </a:ext>
            </a:extLst>
          </p:cNvPr>
          <p:cNvSpPr txBox="1">
            <a:spLocks/>
          </p:cNvSpPr>
          <p:nvPr/>
        </p:nvSpPr>
        <p:spPr>
          <a:xfrm>
            <a:off x="10754668" y="934595"/>
            <a:ext cx="1437332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prononcer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58" name="TextBox 57">
            <a:hlinkClick r:id="" action="ppaction://noaction">
              <a:snd r:embed="rId6" name="2_1.wav"/>
            </a:hlinkClick>
            <a:extLst>
              <a:ext uri="{FF2B5EF4-FFF2-40B4-BE49-F238E27FC236}">
                <a16:creationId xmlns:a16="http://schemas.microsoft.com/office/drawing/2014/main" id="{C70F02DE-1360-45C2-820F-0466DACA58C9}"/>
              </a:ext>
            </a:extLst>
          </p:cNvPr>
          <p:cNvSpPr txBox="1"/>
          <p:nvPr/>
        </p:nvSpPr>
        <p:spPr>
          <a:xfrm>
            <a:off x="1054349" y="690060"/>
            <a:ext cx="5640930" cy="46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Écoute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C’est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avec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‘e’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sans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‘e’ 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TextBox 58">
            <a:hlinkClick r:id="" action="ppaction://noaction">
              <a:snd r:embed="rId7" name="2_2.wav"/>
            </a:hlinkClick>
            <a:extLst>
              <a:ext uri="{FF2B5EF4-FFF2-40B4-BE49-F238E27FC236}">
                <a16:creationId xmlns:a16="http://schemas.microsoft.com/office/drawing/2014/main" id="{7A7AC9BC-ABE0-45B0-9F28-0E29F2C9AA3E}"/>
              </a:ext>
            </a:extLst>
          </p:cNvPr>
          <p:cNvSpPr txBox="1"/>
          <p:nvPr/>
        </p:nvSpPr>
        <p:spPr>
          <a:xfrm>
            <a:off x="1054349" y="1159024"/>
            <a:ext cx="3817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prononce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les mots.</a:t>
            </a:r>
          </a:p>
        </p:txBody>
      </p:sp>
      <p:graphicFrame>
        <p:nvGraphicFramePr>
          <p:cNvPr id="60" name="Table 4">
            <a:extLst>
              <a:ext uri="{FF2B5EF4-FFF2-40B4-BE49-F238E27FC236}">
                <a16:creationId xmlns:a16="http://schemas.microsoft.com/office/drawing/2014/main" id="{5ADE297E-979A-462F-B473-C1D025C5BBBD}"/>
              </a:ext>
            </a:extLst>
          </p:cNvPr>
          <p:cNvGraphicFramePr>
            <a:graphicFrameLocks noGrp="1"/>
          </p:cNvGraphicFramePr>
          <p:nvPr/>
        </p:nvGraphicFramePr>
        <p:xfrm>
          <a:off x="714222" y="1988540"/>
          <a:ext cx="5454650" cy="39840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02000">
                  <a:extLst>
                    <a:ext uri="{9D8B030D-6E8A-4147-A177-3AD203B41FA5}">
                      <a16:colId xmlns:a16="http://schemas.microsoft.com/office/drawing/2014/main" val="1697490510"/>
                    </a:ext>
                  </a:extLst>
                </a:gridCol>
                <a:gridCol w="2152650">
                  <a:extLst>
                    <a:ext uri="{9D8B030D-6E8A-4147-A177-3AD203B41FA5}">
                      <a16:colId xmlns:a16="http://schemas.microsoft.com/office/drawing/2014/main" val="2312480290"/>
                    </a:ext>
                  </a:extLst>
                </a:gridCol>
              </a:tblGrid>
              <a:tr h="99600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 u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s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n 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3754542"/>
                  </a:ext>
                </a:extLst>
              </a:tr>
              <a:tr h="99600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2467240"/>
                  </a:ext>
                </a:extLst>
              </a:tr>
              <a:tr h="99600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 o u r s 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1902142"/>
                  </a:ext>
                </a:extLst>
              </a:tr>
              <a:tr h="99600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s t 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1003426"/>
                  </a:ext>
                </a:extLst>
              </a:tr>
            </a:tbl>
          </a:graphicData>
        </a:graphic>
      </p:graphicFrame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34A754FA-BC24-49C8-98A3-B308193AC560}"/>
              </a:ext>
            </a:extLst>
          </p:cNvPr>
          <p:cNvSpPr/>
          <p:nvPr/>
        </p:nvSpPr>
        <p:spPr>
          <a:xfrm>
            <a:off x="2958388" y="2268713"/>
            <a:ext cx="323850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62" name="CustomShape 23">
            <a:hlinkClick r:id="" action="ppaction://noaction">
              <a:snd r:embed="rId8" name="2_3.wav"/>
            </a:hlinkClick>
            <a:extLst>
              <a:ext uri="{FF2B5EF4-FFF2-40B4-BE49-F238E27FC236}">
                <a16:creationId xmlns:a16="http://schemas.microsoft.com/office/drawing/2014/main" id="{18357F38-4629-4504-8130-18685F357253}"/>
              </a:ext>
            </a:extLst>
          </p:cNvPr>
          <p:cNvSpPr/>
          <p:nvPr/>
        </p:nvSpPr>
        <p:spPr>
          <a:xfrm>
            <a:off x="126597" y="2295885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3" name="CustomShape 23">
            <a:hlinkClick r:id="" action="ppaction://noaction">
              <a:snd r:embed="rId9" name="2_4.wav"/>
            </a:hlinkClick>
            <a:extLst>
              <a:ext uri="{FF2B5EF4-FFF2-40B4-BE49-F238E27FC236}">
                <a16:creationId xmlns:a16="http://schemas.microsoft.com/office/drawing/2014/main" id="{9C609E5B-9C28-4A4E-AB17-0E89C9A4577E}"/>
              </a:ext>
            </a:extLst>
          </p:cNvPr>
          <p:cNvSpPr/>
          <p:nvPr/>
        </p:nvSpPr>
        <p:spPr>
          <a:xfrm>
            <a:off x="130023" y="3270637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4" name="CustomShape 23">
            <a:hlinkClick r:id="" action="ppaction://noaction">
              <a:snd r:embed="rId10" name="2_5.wav"/>
            </a:hlinkClick>
            <a:extLst>
              <a:ext uri="{FF2B5EF4-FFF2-40B4-BE49-F238E27FC236}">
                <a16:creationId xmlns:a16="http://schemas.microsoft.com/office/drawing/2014/main" id="{B6D49E85-6D00-4851-9322-3553AB362F4F}"/>
              </a:ext>
            </a:extLst>
          </p:cNvPr>
          <p:cNvSpPr/>
          <p:nvPr/>
        </p:nvSpPr>
        <p:spPr>
          <a:xfrm>
            <a:off x="123171" y="4361922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CustomShape 23">
            <a:hlinkClick r:id="" action="ppaction://noaction">
              <a:snd r:embed="rId11" name="2_6.wav"/>
            </a:hlinkClick>
            <a:extLst>
              <a:ext uri="{FF2B5EF4-FFF2-40B4-BE49-F238E27FC236}">
                <a16:creationId xmlns:a16="http://schemas.microsoft.com/office/drawing/2014/main" id="{91D1AAA7-8FED-47BF-B457-946A889EAB4E}"/>
              </a:ext>
            </a:extLst>
          </p:cNvPr>
          <p:cNvSpPr/>
          <p:nvPr/>
        </p:nvSpPr>
        <p:spPr>
          <a:xfrm>
            <a:off x="126597" y="5336674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897189CE-609E-4B5F-B444-752407AA95D7}"/>
              </a:ext>
            </a:extLst>
          </p:cNvPr>
          <p:cNvSpPr/>
          <p:nvPr/>
        </p:nvSpPr>
        <p:spPr>
          <a:xfrm>
            <a:off x="2632551" y="3248037"/>
            <a:ext cx="323850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4731381C-027F-44F9-8963-A9EFEB20248C}"/>
              </a:ext>
            </a:extLst>
          </p:cNvPr>
          <p:cNvSpPr/>
          <p:nvPr/>
        </p:nvSpPr>
        <p:spPr>
          <a:xfrm>
            <a:off x="2905806" y="4227361"/>
            <a:ext cx="323850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2248678F-1432-48DD-869F-ED25B9ED2951}"/>
              </a:ext>
            </a:extLst>
          </p:cNvPr>
          <p:cNvSpPr/>
          <p:nvPr/>
        </p:nvSpPr>
        <p:spPr>
          <a:xfrm>
            <a:off x="2601041" y="5220636"/>
            <a:ext cx="323850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graphicFrame>
        <p:nvGraphicFramePr>
          <p:cNvPr id="71" name="Table 4">
            <a:extLst>
              <a:ext uri="{FF2B5EF4-FFF2-40B4-BE49-F238E27FC236}">
                <a16:creationId xmlns:a16="http://schemas.microsoft.com/office/drawing/2014/main" id="{9FAF584D-E5A0-415E-8657-CDF82A819069}"/>
              </a:ext>
            </a:extLst>
          </p:cNvPr>
          <p:cNvGraphicFramePr>
            <a:graphicFrameLocks noGrp="1"/>
          </p:cNvGraphicFramePr>
          <p:nvPr/>
        </p:nvGraphicFramePr>
        <p:xfrm>
          <a:off x="6808493" y="1965940"/>
          <a:ext cx="5245975" cy="39840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93068">
                  <a:extLst>
                    <a:ext uri="{9D8B030D-6E8A-4147-A177-3AD203B41FA5}">
                      <a16:colId xmlns:a16="http://schemas.microsoft.com/office/drawing/2014/main" val="1697490510"/>
                    </a:ext>
                  </a:extLst>
                </a:gridCol>
                <a:gridCol w="2352907">
                  <a:extLst>
                    <a:ext uri="{9D8B030D-6E8A-4147-A177-3AD203B41FA5}">
                      <a16:colId xmlns:a16="http://schemas.microsoft.com/office/drawing/2014/main" val="2312480290"/>
                    </a:ext>
                  </a:extLst>
                </a:gridCol>
              </a:tblGrid>
              <a:tr h="99600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 a r t 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3754542"/>
                  </a:ext>
                </a:extLst>
              </a:tr>
              <a:tr h="99600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 o è t 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2467240"/>
                  </a:ext>
                </a:extLst>
              </a:tr>
              <a:tr h="99600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 f 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o r 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1902142"/>
                  </a:ext>
                </a:extLst>
              </a:tr>
              <a:tr h="99600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 o n 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1003426"/>
                  </a:ext>
                </a:extLst>
              </a:tr>
            </a:tbl>
          </a:graphicData>
        </a:graphic>
      </p:graphicFrame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97221E66-6C7C-4490-8233-D04310E60FA8}"/>
              </a:ext>
            </a:extLst>
          </p:cNvPr>
          <p:cNvSpPr/>
          <p:nvPr/>
        </p:nvSpPr>
        <p:spPr>
          <a:xfrm>
            <a:off x="8678598" y="2204214"/>
            <a:ext cx="323850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73" name="CustomShape 23">
            <a:hlinkClick r:id="" action="ppaction://noaction">
              <a:snd r:embed="rId12" name="2_7.wav"/>
            </a:hlinkClick>
            <a:extLst>
              <a:ext uri="{FF2B5EF4-FFF2-40B4-BE49-F238E27FC236}">
                <a16:creationId xmlns:a16="http://schemas.microsoft.com/office/drawing/2014/main" id="{1D8B56E6-C9CC-406C-B406-BCBA708EE8A3}"/>
              </a:ext>
            </a:extLst>
          </p:cNvPr>
          <p:cNvSpPr/>
          <p:nvPr/>
        </p:nvSpPr>
        <p:spPr>
          <a:xfrm>
            <a:off x="6220868" y="2273285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4" name="CustomShape 23">
            <a:hlinkClick r:id="" action="ppaction://noaction">
              <a:snd r:embed="rId13" name="2_8.wav"/>
            </a:hlinkClick>
            <a:extLst>
              <a:ext uri="{FF2B5EF4-FFF2-40B4-BE49-F238E27FC236}">
                <a16:creationId xmlns:a16="http://schemas.microsoft.com/office/drawing/2014/main" id="{D93598D6-2017-4D37-83A2-C405909C51F8}"/>
              </a:ext>
            </a:extLst>
          </p:cNvPr>
          <p:cNvSpPr/>
          <p:nvPr/>
        </p:nvSpPr>
        <p:spPr>
          <a:xfrm>
            <a:off x="6224294" y="3248037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5" name="CustomShape 23">
            <a:hlinkClick r:id="" action="ppaction://noaction">
              <a:snd r:embed="rId14" name="2_9.wav"/>
            </a:hlinkClick>
            <a:extLst>
              <a:ext uri="{FF2B5EF4-FFF2-40B4-BE49-F238E27FC236}">
                <a16:creationId xmlns:a16="http://schemas.microsoft.com/office/drawing/2014/main" id="{A2C5CBD5-9859-4015-B9CD-958C4D712334}"/>
              </a:ext>
            </a:extLst>
          </p:cNvPr>
          <p:cNvSpPr/>
          <p:nvPr/>
        </p:nvSpPr>
        <p:spPr>
          <a:xfrm>
            <a:off x="6217442" y="4339322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7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6" name="CustomShape 23">
            <a:hlinkClick r:id="" action="ppaction://noaction">
              <a:snd r:embed="rId15" name="2_10.wav"/>
            </a:hlinkClick>
            <a:extLst>
              <a:ext uri="{FF2B5EF4-FFF2-40B4-BE49-F238E27FC236}">
                <a16:creationId xmlns:a16="http://schemas.microsoft.com/office/drawing/2014/main" id="{F77B39E7-D6D6-4AA3-A708-88925F0CF699}"/>
              </a:ext>
            </a:extLst>
          </p:cNvPr>
          <p:cNvSpPr/>
          <p:nvPr/>
        </p:nvSpPr>
        <p:spPr>
          <a:xfrm>
            <a:off x="6220868" y="5314074"/>
            <a:ext cx="498726" cy="461665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8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D66ABD8E-EDC9-40A5-8334-8B7CB3F2B791}"/>
              </a:ext>
            </a:extLst>
          </p:cNvPr>
          <p:cNvSpPr/>
          <p:nvPr/>
        </p:nvSpPr>
        <p:spPr>
          <a:xfrm>
            <a:off x="8675953" y="3231219"/>
            <a:ext cx="323850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7CEBF648-8ADB-4D80-A783-8411C6B95C5A}"/>
              </a:ext>
            </a:extLst>
          </p:cNvPr>
          <p:cNvSpPr/>
          <p:nvPr/>
        </p:nvSpPr>
        <p:spPr>
          <a:xfrm>
            <a:off x="8974220" y="4212276"/>
            <a:ext cx="323850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FB1494D7-C68F-494A-9CF2-7A0DE8410B61}"/>
              </a:ext>
            </a:extLst>
          </p:cNvPr>
          <p:cNvSpPr/>
          <p:nvPr/>
        </p:nvSpPr>
        <p:spPr>
          <a:xfrm>
            <a:off x="8821742" y="5220636"/>
            <a:ext cx="323850" cy="495300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D7ED8141-C593-4C62-9F2F-9FDB90729A3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152" y="3108048"/>
            <a:ext cx="1437332" cy="718666"/>
          </a:xfrm>
          <a:prstGeom prst="rect">
            <a:avLst/>
          </a:prstGeom>
        </p:spPr>
      </p:pic>
      <p:pic>
        <p:nvPicPr>
          <p:cNvPr id="28" name="Picture 27" descr="Logo&#10;&#10;Description automatically generated">
            <a:extLst>
              <a:ext uri="{FF2B5EF4-FFF2-40B4-BE49-F238E27FC236}">
                <a16:creationId xmlns:a16="http://schemas.microsoft.com/office/drawing/2014/main" id="{23700F73-C896-4A2A-AD7B-4AA10B72759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346" y="2005825"/>
            <a:ext cx="892077" cy="892077"/>
          </a:xfrm>
          <a:prstGeom prst="rect">
            <a:avLst/>
          </a:prstGeom>
        </p:spPr>
      </p:pic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2C1289CF-D255-415E-8409-D2E73697C1E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652" y="5060010"/>
            <a:ext cx="584753" cy="808298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A7CF688D-EF40-4A96-96F7-9B61C9C13B8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297" y="5000166"/>
            <a:ext cx="825832" cy="851785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34D98D25-437A-48E7-B685-9424301B891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911" y="3995549"/>
            <a:ext cx="1145512" cy="805438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1CB45BDC-B89A-4678-8A90-0D56AAFB73B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709" y="4039987"/>
            <a:ext cx="896032" cy="857530"/>
          </a:xfrm>
          <a:prstGeom prst="rect">
            <a:avLst/>
          </a:prstGeom>
        </p:spPr>
      </p:pic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DF08E94-5EE9-45A5-9C21-1795797537AE}"/>
              </a:ext>
            </a:extLst>
          </p:cNvPr>
          <p:cNvPicPr>
            <a:picLocks noChangeAspect="1"/>
          </p:cNvPicPr>
          <p:nvPr/>
        </p:nvPicPr>
        <p:blipFill>
          <a:blip r:embed="rId2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3296" y="3007630"/>
            <a:ext cx="692317" cy="950322"/>
          </a:xfrm>
          <a:prstGeom prst="rect">
            <a:avLst/>
          </a:prstGeom>
        </p:spPr>
      </p:pic>
      <p:pic>
        <p:nvPicPr>
          <p:cNvPr id="48" name="Picture 4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C6ABC02-D626-4781-B18C-08F88C7D222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780" y="1988540"/>
            <a:ext cx="646304" cy="9432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7" grpId="0" animBg="1"/>
      <p:bldP spid="68" grpId="0" animBg="1"/>
      <p:bldP spid="69" grpId="0" animBg="1"/>
      <p:bldP spid="72" grpId="0" animBg="1"/>
      <p:bldP spid="78" grpId="0" animBg="1"/>
      <p:bldP spid="79" grpId="0" animBg="1"/>
      <p:bldP spid="8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Vocabulaire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57BDC1D-ACEF-4729-9FBF-14BBA62ABAE2}"/>
              </a:ext>
            </a:extLst>
          </p:cNvPr>
          <p:cNvSpPr txBox="1"/>
          <p:nvPr/>
        </p:nvSpPr>
        <p:spPr>
          <a:xfrm>
            <a:off x="3650527" y="2604444"/>
            <a:ext cx="2178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cuisine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BED56CE-4AAF-4EAD-89BA-3B71597F682C}"/>
              </a:ext>
            </a:extLst>
          </p:cNvPr>
          <p:cNvSpPr txBox="1"/>
          <p:nvPr/>
        </p:nvSpPr>
        <p:spPr>
          <a:xfrm>
            <a:off x="8952010" y="2612680"/>
            <a:ext cx="2178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ménage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80741DC-B5E3-4139-AB4D-AEC8E3708A3B}"/>
              </a:ext>
            </a:extLst>
          </p:cNvPr>
          <p:cNvSpPr txBox="1"/>
          <p:nvPr/>
        </p:nvSpPr>
        <p:spPr>
          <a:xfrm>
            <a:off x="3650527" y="5169610"/>
            <a:ext cx="2178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les courses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1D6AC94-FD1B-4898-AE43-C6D73443C750}"/>
              </a:ext>
            </a:extLst>
          </p:cNvPr>
          <p:cNvSpPr txBox="1"/>
          <p:nvPr/>
        </p:nvSpPr>
        <p:spPr>
          <a:xfrm>
            <a:off x="8405464" y="5431220"/>
            <a:ext cx="2178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l’activité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3E914796-F4E5-4B5F-89B5-B43A2FA8F23C}"/>
              </a:ext>
            </a:extLst>
          </p:cNvPr>
          <p:cNvSpPr/>
          <p:nvPr/>
        </p:nvSpPr>
        <p:spPr>
          <a:xfrm>
            <a:off x="1001321" y="685199"/>
            <a:ext cx="5094678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6" name="Graphic 35" descr="Teacher">
            <a:extLst>
              <a:ext uri="{FF2B5EF4-FFF2-40B4-BE49-F238E27FC236}">
                <a16:creationId xmlns:a16="http://schemas.microsoft.com/office/drawing/2014/main" id="{09E20F91-D265-4481-8603-D2DC71DF37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600" y="515014"/>
            <a:ext cx="914400" cy="914400"/>
          </a:xfrm>
          <a:prstGeom prst="rect">
            <a:avLst/>
          </a:prstGeom>
        </p:spPr>
      </p:pic>
      <p:sp>
        <p:nvSpPr>
          <p:cNvPr id="37" name="Google Shape;108;p3">
            <a:extLst>
              <a:ext uri="{FF2B5EF4-FFF2-40B4-BE49-F238E27FC236}">
                <a16:creationId xmlns:a16="http://schemas.microsoft.com/office/drawing/2014/main" id="{0DB4AD3F-2F02-4608-B0CC-ABEA8332644B}"/>
              </a:ext>
            </a:extLst>
          </p:cNvPr>
          <p:cNvSpPr txBox="1"/>
          <p:nvPr/>
        </p:nvSpPr>
        <p:spPr>
          <a:xfrm>
            <a:off x="1001322" y="710855"/>
            <a:ext cx="509467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Comment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-on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ça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français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D78D028-98CC-43C3-95C8-43846ACBE71B}"/>
              </a:ext>
            </a:extLst>
          </p:cNvPr>
          <p:cNvGrpSpPr/>
          <p:nvPr/>
        </p:nvGrpSpPr>
        <p:grpSpPr>
          <a:xfrm>
            <a:off x="1660354" y="4520281"/>
            <a:ext cx="2178295" cy="1839450"/>
            <a:chOff x="1660354" y="4520281"/>
            <a:chExt cx="2178295" cy="1839450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EBD99B1E-A740-4DE5-834D-879EEF0F91EF}"/>
                </a:ext>
              </a:extLst>
            </p:cNvPr>
            <p:cNvSpPr txBox="1"/>
            <p:nvPr/>
          </p:nvSpPr>
          <p:spPr>
            <a:xfrm>
              <a:off x="1660354" y="5836511"/>
              <a:ext cx="21782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shopping</a:t>
              </a:r>
            </a:p>
          </p:txBody>
        </p:sp>
        <p:pic>
          <p:nvPicPr>
            <p:cNvPr id="38" name="Picture 37" descr="Icon&#10;&#10;Description automatically generated">
              <a:extLst>
                <a:ext uri="{FF2B5EF4-FFF2-40B4-BE49-F238E27FC236}">
                  <a16:creationId xmlns:a16="http://schemas.microsoft.com/office/drawing/2014/main" id="{21FDA8F3-13CD-49C3-908B-0E39DDDD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3993" y="4520281"/>
              <a:ext cx="1300262" cy="1244390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2CF200A-3EBD-49AA-86DD-E311BB63B26F}"/>
              </a:ext>
            </a:extLst>
          </p:cNvPr>
          <p:cNvGrpSpPr/>
          <p:nvPr/>
        </p:nvGrpSpPr>
        <p:grpSpPr>
          <a:xfrm>
            <a:off x="6745350" y="944219"/>
            <a:ext cx="2240708" cy="2706665"/>
            <a:chOff x="6745350" y="944219"/>
            <a:chExt cx="2240708" cy="2706665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3BAE229-5DF4-4931-9535-AA66254DD594}"/>
                </a:ext>
              </a:extLst>
            </p:cNvPr>
            <p:cNvSpPr txBox="1"/>
            <p:nvPr/>
          </p:nvSpPr>
          <p:spPr>
            <a:xfrm>
              <a:off x="6807763" y="3127664"/>
              <a:ext cx="21782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housework</a:t>
              </a:r>
            </a:p>
          </p:txBody>
        </p:sp>
        <p:pic>
          <p:nvPicPr>
            <p:cNvPr id="39" name="Picture 2" descr="Bucket, Cleaning, Supplies, Housework, Household">
              <a:extLst>
                <a:ext uri="{FF2B5EF4-FFF2-40B4-BE49-F238E27FC236}">
                  <a16:creationId xmlns:a16="http://schemas.microsoft.com/office/drawing/2014/main" id="{E8FBDF6E-8B8A-4CBE-A474-E1A703FD09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5350" y="944219"/>
              <a:ext cx="2172494" cy="20663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95D7AEA-560A-4CA2-94C2-A12BBBD8D1D5}"/>
              </a:ext>
            </a:extLst>
          </p:cNvPr>
          <p:cNvGrpSpPr/>
          <p:nvPr/>
        </p:nvGrpSpPr>
        <p:grpSpPr>
          <a:xfrm>
            <a:off x="1582438" y="1413056"/>
            <a:ext cx="2339865" cy="2238047"/>
            <a:chOff x="1582438" y="1413056"/>
            <a:chExt cx="2339865" cy="2238047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84F3C63-BBB8-40C9-B901-2EAC6F49A399}"/>
                </a:ext>
              </a:extLst>
            </p:cNvPr>
            <p:cNvSpPr txBox="1"/>
            <p:nvPr/>
          </p:nvSpPr>
          <p:spPr>
            <a:xfrm>
              <a:off x="1582438" y="3127883"/>
              <a:ext cx="23398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cooking</a:t>
              </a:r>
            </a:p>
          </p:txBody>
        </p:sp>
        <p:pic>
          <p:nvPicPr>
            <p:cNvPr id="8" name="Picture 7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DBE5E95B-C18A-4E44-81DB-44724FFE3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3993" y="1413056"/>
              <a:ext cx="1104043" cy="1611374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6B429EC-EEE4-4FDA-844B-D6E50F42DD0A}"/>
              </a:ext>
            </a:extLst>
          </p:cNvPr>
          <p:cNvGrpSpPr/>
          <p:nvPr/>
        </p:nvGrpSpPr>
        <p:grpSpPr>
          <a:xfrm>
            <a:off x="6457868" y="4189660"/>
            <a:ext cx="2660699" cy="2392485"/>
            <a:chOff x="6457868" y="4189660"/>
            <a:chExt cx="2660699" cy="2392485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9B4FB96-D782-402D-92BD-65144D155DD6}"/>
                </a:ext>
              </a:extLst>
            </p:cNvPr>
            <p:cNvSpPr txBox="1"/>
            <p:nvPr/>
          </p:nvSpPr>
          <p:spPr>
            <a:xfrm>
              <a:off x="6814047" y="6058925"/>
              <a:ext cx="21782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activity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EF0D86D-7C7A-4CFE-A52C-E728B5AEA7FE}"/>
                </a:ext>
              </a:extLst>
            </p:cNvPr>
            <p:cNvGrpSpPr/>
            <p:nvPr/>
          </p:nvGrpSpPr>
          <p:grpSpPr>
            <a:xfrm>
              <a:off x="6457868" y="4189660"/>
              <a:ext cx="2660699" cy="2013914"/>
              <a:chOff x="6457868" y="4189660"/>
              <a:chExt cx="2660699" cy="2013914"/>
            </a:xfrm>
          </p:grpSpPr>
          <p:pic>
            <p:nvPicPr>
              <p:cNvPr id="22" name="Picture 21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612D9BD1-FD01-4C8A-89F2-337454E9B0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72627" y="4790864"/>
                <a:ext cx="2045940" cy="1022970"/>
              </a:xfrm>
              <a:prstGeom prst="rect">
                <a:avLst/>
              </a:prstGeom>
            </p:spPr>
          </p:pic>
          <p:pic>
            <p:nvPicPr>
              <p:cNvPr id="14" name="Picture 13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30962AF4-0768-4194-A311-135F6107E3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57868" y="5182085"/>
                <a:ext cx="1117526" cy="1021489"/>
              </a:xfrm>
              <a:prstGeom prst="rect">
                <a:avLst/>
              </a:prstGeom>
            </p:spPr>
          </p:pic>
          <p:pic>
            <p:nvPicPr>
              <p:cNvPr id="16" name="Picture 15" descr="A picture containing toy&#10;&#10;Description automatically generated">
                <a:extLst>
                  <a:ext uri="{FF2B5EF4-FFF2-40B4-BE49-F238E27FC236}">
                    <a16:creationId xmlns:a16="http://schemas.microsoft.com/office/drawing/2014/main" id="{A2C08E61-192C-423F-A0F1-B5B0B5E29B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9881"/>
              <a:stretch/>
            </p:blipFill>
            <p:spPr>
              <a:xfrm>
                <a:off x="8411005" y="4189660"/>
                <a:ext cx="707562" cy="136132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37719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6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8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0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29" grpId="2"/>
      <p:bldP spid="69" grpId="0"/>
      <p:bldP spid="69" grpId="1"/>
      <p:bldP spid="69" grpId="2"/>
      <p:bldP spid="71" grpId="0"/>
      <p:bldP spid="71" grpId="1"/>
      <p:bldP spid="71" grpId="2"/>
      <p:bldP spid="73" grpId="0"/>
      <p:bldP spid="73" grpId="1"/>
      <p:bldP spid="73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AA337944-6D25-4473-B07E-B9B3D545B6C7}"/>
              </a:ext>
            </a:extLst>
          </p:cNvPr>
          <p:cNvSpPr/>
          <p:nvPr/>
        </p:nvSpPr>
        <p:spPr>
          <a:xfrm>
            <a:off x="608291" y="2277670"/>
            <a:ext cx="1361055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39007"/>
            <a:ext cx="10515600" cy="770175"/>
          </a:xfrm>
        </p:spPr>
        <p:txBody>
          <a:bodyPr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faire (to do </a:t>
            </a:r>
            <a:r>
              <a:rPr lang="en-GB" sz="36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</a:t>
            </a: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to make)</a:t>
            </a:r>
            <a:endParaRPr lang="en-GB" sz="36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52599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9;p8">
            <a:extLst>
              <a:ext uri="{FF2B5EF4-FFF2-40B4-BE49-F238E27FC236}">
                <a16:creationId xmlns:a16="http://schemas.microsoft.com/office/drawing/2014/main" id="{B4F132BF-0F27-4183-A033-D182D0CEA9FB}"/>
              </a:ext>
            </a:extLst>
          </p:cNvPr>
          <p:cNvSpPr txBox="1"/>
          <p:nvPr/>
        </p:nvSpPr>
        <p:spPr>
          <a:xfrm>
            <a:off x="87398" y="718722"/>
            <a:ext cx="9886596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We use the verb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faire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to mean to do and to make.</a:t>
            </a:r>
            <a:endParaRPr kumimoji="0" sz="280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" name="Google Shape;171;p8">
            <a:extLst>
              <a:ext uri="{FF2B5EF4-FFF2-40B4-BE49-F238E27FC236}">
                <a16:creationId xmlns:a16="http://schemas.microsoft.com/office/drawing/2014/main" id="{39EBB1DC-9A49-4F60-AA18-4DAF95C63A01}"/>
              </a:ext>
            </a:extLst>
          </p:cNvPr>
          <p:cNvSpPr txBox="1"/>
          <p:nvPr/>
        </p:nvSpPr>
        <p:spPr>
          <a:xfrm>
            <a:off x="608291" y="2255755"/>
            <a:ext cx="13610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20BCB21-4DC4-4A9C-B35C-DDD3478EB7F8}"/>
              </a:ext>
            </a:extLst>
          </p:cNvPr>
          <p:cNvSpPr/>
          <p:nvPr/>
        </p:nvSpPr>
        <p:spPr>
          <a:xfrm>
            <a:off x="554784" y="3974265"/>
            <a:ext cx="1387300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8" name="Google Shape;171;p8">
            <a:extLst>
              <a:ext uri="{FF2B5EF4-FFF2-40B4-BE49-F238E27FC236}">
                <a16:creationId xmlns:a16="http://schemas.microsoft.com/office/drawing/2014/main" id="{589B453E-A937-47D8-B641-606223AAB20E}"/>
              </a:ext>
            </a:extLst>
          </p:cNvPr>
          <p:cNvSpPr txBox="1"/>
          <p:nvPr/>
        </p:nvSpPr>
        <p:spPr>
          <a:xfrm>
            <a:off x="552169" y="3958528"/>
            <a:ext cx="168006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fai</a:t>
            </a:r>
            <a:r>
              <a:rPr lang="en-GB" sz="2800" b="1" dirty="0">
                <a:solidFill>
                  <a:srgbClr val="E7E6E6">
                    <a:lumMod val="50000"/>
                  </a:srgbClr>
                </a:solidFill>
                <a:latin typeface="Century Gothic" panose="020B0502020202020204" pitchFamily="34" charset="0"/>
              </a:rPr>
              <a:t>t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9" name="Google Shape;183;p8">
            <a:extLst>
              <a:ext uri="{FF2B5EF4-FFF2-40B4-BE49-F238E27FC236}">
                <a16:creationId xmlns:a16="http://schemas.microsoft.com/office/drawing/2014/main" id="{BF6E94AB-F60E-42E2-9961-058820224A2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4236" y="2851229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171;p8">
            <a:extLst>
              <a:ext uri="{FF2B5EF4-FFF2-40B4-BE49-F238E27FC236}">
                <a16:creationId xmlns:a16="http://schemas.microsoft.com/office/drawing/2014/main" id="{CA59F190-701E-4F9B-A376-146EBD2996B6}"/>
              </a:ext>
            </a:extLst>
          </p:cNvPr>
          <p:cNvSpPr txBox="1"/>
          <p:nvPr/>
        </p:nvSpPr>
        <p:spPr>
          <a:xfrm>
            <a:off x="581029" y="2791186"/>
            <a:ext cx="52069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do|I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make</a:t>
            </a:r>
          </a:p>
        </p:txBody>
      </p:sp>
      <p:pic>
        <p:nvPicPr>
          <p:cNvPr id="53" name="Google Shape;183;p8">
            <a:extLst>
              <a:ext uri="{FF2B5EF4-FFF2-40B4-BE49-F238E27FC236}">
                <a16:creationId xmlns:a16="http://schemas.microsoft.com/office/drawing/2014/main" id="{F8FE3886-AC29-41D0-B13C-086296F6D6A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6974" y="4640389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171;p8">
            <a:extLst>
              <a:ext uri="{FF2B5EF4-FFF2-40B4-BE49-F238E27FC236}">
                <a16:creationId xmlns:a16="http://schemas.microsoft.com/office/drawing/2014/main" id="{C7DC68D2-40AE-4CE2-B400-36CDC6A02D65}"/>
              </a:ext>
            </a:extLst>
          </p:cNvPr>
          <p:cNvSpPr txBox="1"/>
          <p:nvPr/>
        </p:nvSpPr>
        <p:spPr>
          <a:xfrm>
            <a:off x="581029" y="4591887"/>
            <a:ext cx="520696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 does | he makes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4B26E00-060E-4A05-852F-01B47EADDEEB}"/>
              </a:ext>
            </a:extLst>
          </p:cNvPr>
          <p:cNvSpPr/>
          <p:nvPr/>
        </p:nvSpPr>
        <p:spPr>
          <a:xfrm>
            <a:off x="581030" y="5348873"/>
            <a:ext cx="1449954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9" name="Google Shape;171;p8">
            <a:extLst>
              <a:ext uri="{FF2B5EF4-FFF2-40B4-BE49-F238E27FC236}">
                <a16:creationId xmlns:a16="http://schemas.microsoft.com/office/drawing/2014/main" id="{7079B9F2-F7A8-447E-87BE-94C04E5E07D0}"/>
              </a:ext>
            </a:extLst>
          </p:cNvPr>
          <p:cNvSpPr txBox="1"/>
          <p:nvPr/>
        </p:nvSpPr>
        <p:spPr>
          <a:xfrm>
            <a:off x="581027" y="5329349"/>
            <a:ext cx="144995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Elle fai</a:t>
            </a:r>
            <a:r>
              <a:rPr lang="en-GB" sz="2800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t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F600F83A-3EF9-45C8-9E9D-5C0888F7D47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3220" y="6014997"/>
            <a:ext cx="404055" cy="551001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171;p8">
            <a:extLst>
              <a:ext uri="{FF2B5EF4-FFF2-40B4-BE49-F238E27FC236}">
                <a16:creationId xmlns:a16="http://schemas.microsoft.com/office/drawing/2014/main" id="{DFE39671-1593-42FE-8980-0339F902CDE4}"/>
              </a:ext>
            </a:extLst>
          </p:cNvPr>
          <p:cNvSpPr txBox="1"/>
          <p:nvPr/>
        </p:nvSpPr>
        <p:spPr>
          <a:xfrm>
            <a:off x="607274" y="5966495"/>
            <a:ext cx="693550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she does | she makes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8EDBE8D4-A191-4C16-AEB1-EC4BB55E2EFF}"/>
              </a:ext>
            </a:extLst>
          </p:cNvPr>
          <p:cNvSpPr/>
          <p:nvPr/>
        </p:nvSpPr>
        <p:spPr>
          <a:xfrm>
            <a:off x="2743944" y="2037595"/>
            <a:ext cx="6674561" cy="548094"/>
          </a:xfrm>
          <a:prstGeom prst="wedgeRoundRectCallout">
            <a:avLst>
              <a:gd name="adj1" fmla="val -61225"/>
              <a:gd name="adj2" fmla="val 3874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The –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is 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ilent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F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inal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onsonant (SFC).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31D35A32-1492-4B57-B274-B6251155C5A3}"/>
              </a:ext>
            </a:extLst>
          </p:cNvPr>
          <p:cNvSpPr/>
          <p:nvPr/>
        </p:nvSpPr>
        <p:spPr>
          <a:xfrm>
            <a:off x="2450710" y="3744543"/>
            <a:ext cx="6674561" cy="548094"/>
          </a:xfrm>
          <a:prstGeom prst="wedgeRoundRectCallout">
            <a:avLst>
              <a:gd name="adj1" fmla="val -61225"/>
              <a:gd name="adj2" fmla="val 3874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The –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 is 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ilent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F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inal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onsonant (SFC).</a:t>
            </a:r>
          </a:p>
        </p:txBody>
      </p:sp>
      <p:pic>
        <p:nvPicPr>
          <p:cNvPr id="23" name="Picture 22" descr="Quiet Sign Clip Art">
            <a:extLst>
              <a:ext uri="{FF2B5EF4-FFF2-40B4-BE49-F238E27FC236}">
                <a16:creationId xmlns:a16="http://schemas.microsoft.com/office/drawing/2014/main" id="{C75CF578-0AA5-4B84-888B-684DE1015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462" y="1602547"/>
            <a:ext cx="419088" cy="59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Quiet Sign Clip Art">
            <a:extLst>
              <a:ext uri="{FF2B5EF4-FFF2-40B4-BE49-F238E27FC236}">
                <a16:creationId xmlns:a16="http://schemas.microsoft.com/office/drawing/2014/main" id="{F4668298-30AC-474B-86C2-22FBC96A3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434" y="3348533"/>
            <a:ext cx="424406" cy="60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98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62" grpId="0"/>
      <p:bldP spid="47" grpId="0" animBg="1"/>
      <p:bldP spid="38" grpId="0"/>
      <p:bldP spid="50" grpId="0"/>
      <p:bldP spid="54" grpId="0"/>
      <p:bldP spid="28" grpId="0" animBg="1"/>
      <p:bldP spid="29" grpId="0"/>
      <p:bldP spid="31" grpId="0"/>
      <p:bldP spid="24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39007"/>
            <a:ext cx="10515600" cy="770175"/>
          </a:xfrm>
        </p:spPr>
        <p:txBody>
          <a:bodyPr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36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faire le </a:t>
            </a:r>
            <a:r>
              <a:rPr lang="en-GB" sz="3600" b="1" dirty="0" err="1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pont</a:t>
            </a:r>
            <a:endParaRPr lang="en-GB" sz="36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" name="Google Shape;169;p8">
            <a:extLst>
              <a:ext uri="{FF2B5EF4-FFF2-40B4-BE49-F238E27FC236}">
                <a16:creationId xmlns:a16="http://schemas.microsoft.com/office/drawing/2014/main" id="{B4F132BF-0F27-4183-A033-D182D0CEA9FB}"/>
              </a:ext>
            </a:extLst>
          </p:cNvPr>
          <p:cNvSpPr txBox="1"/>
          <p:nvPr/>
        </p:nvSpPr>
        <p:spPr>
          <a:xfrm>
            <a:off x="87398" y="718722"/>
            <a:ext cx="9886596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Faire le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pont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literally means ‘to make the bridge’.</a:t>
            </a:r>
            <a:endParaRPr kumimoji="0" sz="280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90DE5DCC-3BE0-4212-95D9-F1FA08133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47" y="1921617"/>
            <a:ext cx="3986345" cy="4111622"/>
          </a:xfrm>
          <a:prstGeom prst="rect">
            <a:avLst/>
          </a:prstGeom>
        </p:spPr>
      </p:pic>
      <p:sp>
        <p:nvSpPr>
          <p:cNvPr id="25" name="Google Shape;169;p8">
            <a:extLst>
              <a:ext uri="{FF2B5EF4-FFF2-40B4-BE49-F238E27FC236}">
                <a16:creationId xmlns:a16="http://schemas.microsoft.com/office/drawing/2014/main" id="{B3DAE0E8-D798-434D-A205-754AD78F7277}"/>
              </a:ext>
            </a:extLst>
          </p:cNvPr>
          <p:cNvSpPr txBox="1"/>
          <p:nvPr/>
        </p:nvSpPr>
        <p:spPr>
          <a:xfrm>
            <a:off x="4860566" y="1921617"/>
            <a:ext cx="6941290" cy="83095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But French people say this to mean ‘to take a long weekend’.</a:t>
            </a:r>
            <a:endParaRPr kumimoji="0" sz="240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C3ABD81-18D0-4AB9-9E6E-EF89C893FF1E}"/>
              </a:ext>
            </a:extLst>
          </p:cNvPr>
          <p:cNvGrpSpPr/>
          <p:nvPr/>
        </p:nvGrpSpPr>
        <p:grpSpPr>
          <a:xfrm>
            <a:off x="10485061" y="174215"/>
            <a:ext cx="1706939" cy="1089014"/>
            <a:chOff x="10462370" y="146240"/>
            <a:chExt cx="1901190" cy="1224686"/>
          </a:xfrm>
        </p:grpSpPr>
        <p:pic>
          <p:nvPicPr>
            <p:cNvPr id="32" name="Picture 31" descr="Icon&#10;&#10;Description automatically generated">
              <a:extLst>
                <a:ext uri="{FF2B5EF4-FFF2-40B4-BE49-F238E27FC236}">
                  <a16:creationId xmlns:a16="http://schemas.microsoft.com/office/drawing/2014/main" id="{1BEF2536-3030-4166-940E-B90BECF80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49" t="21908" r="30637" b="40986"/>
            <a:stretch/>
          </p:blipFill>
          <p:spPr>
            <a:xfrm>
              <a:off x="10869282" y="146240"/>
              <a:ext cx="1215043" cy="1224686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02FAC80-397E-48E2-8454-6C88CDF0E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45017">
              <a:off x="10462370" y="359676"/>
              <a:ext cx="1901190" cy="755495"/>
            </a:xfrm>
            <a:prstGeom prst="rect">
              <a:avLst/>
            </a:prstGeom>
          </p:spPr>
        </p:pic>
      </p:grpSp>
      <p:sp>
        <p:nvSpPr>
          <p:cNvPr id="35" name="Google Shape;169;p8">
            <a:extLst>
              <a:ext uri="{FF2B5EF4-FFF2-40B4-BE49-F238E27FC236}">
                <a16:creationId xmlns:a16="http://schemas.microsoft.com/office/drawing/2014/main" id="{1AD7C83C-B1D9-46D5-96F9-E5188EDFB281}"/>
              </a:ext>
            </a:extLst>
          </p:cNvPr>
          <p:cNvSpPr txBox="1"/>
          <p:nvPr/>
        </p:nvSpPr>
        <p:spPr>
          <a:xfrm>
            <a:off x="4820316" y="3023361"/>
            <a:ext cx="6941290" cy="12002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When a national holiday day falls on a Tuesday or Thursday, many people will ‘faire le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pont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 to make a four-day weekend.</a:t>
            </a:r>
            <a:endParaRPr kumimoji="0" sz="240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28245353-590B-4D50-92FD-326E9F0C01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3306873"/>
              </p:ext>
            </p:extLst>
          </p:nvPr>
        </p:nvGraphicFramePr>
        <p:xfrm>
          <a:off x="4718521" y="5243982"/>
          <a:ext cx="7225379" cy="792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32197">
                  <a:extLst>
                    <a:ext uri="{9D8B030D-6E8A-4147-A177-3AD203B41FA5}">
                      <a16:colId xmlns:a16="http://schemas.microsoft.com/office/drawing/2014/main" val="1924417510"/>
                    </a:ext>
                  </a:extLst>
                </a:gridCol>
                <a:gridCol w="1032197">
                  <a:extLst>
                    <a:ext uri="{9D8B030D-6E8A-4147-A177-3AD203B41FA5}">
                      <a16:colId xmlns:a16="http://schemas.microsoft.com/office/drawing/2014/main" val="3200514299"/>
                    </a:ext>
                  </a:extLst>
                </a:gridCol>
                <a:gridCol w="1032197">
                  <a:extLst>
                    <a:ext uri="{9D8B030D-6E8A-4147-A177-3AD203B41FA5}">
                      <a16:colId xmlns:a16="http://schemas.microsoft.com/office/drawing/2014/main" val="2579978478"/>
                    </a:ext>
                  </a:extLst>
                </a:gridCol>
                <a:gridCol w="1032197">
                  <a:extLst>
                    <a:ext uri="{9D8B030D-6E8A-4147-A177-3AD203B41FA5}">
                      <a16:colId xmlns:a16="http://schemas.microsoft.com/office/drawing/2014/main" val="3317500984"/>
                    </a:ext>
                  </a:extLst>
                </a:gridCol>
                <a:gridCol w="1032197">
                  <a:extLst>
                    <a:ext uri="{9D8B030D-6E8A-4147-A177-3AD203B41FA5}">
                      <a16:colId xmlns:a16="http://schemas.microsoft.com/office/drawing/2014/main" val="949152719"/>
                    </a:ext>
                  </a:extLst>
                </a:gridCol>
                <a:gridCol w="1032197">
                  <a:extLst>
                    <a:ext uri="{9D8B030D-6E8A-4147-A177-3AD203B41FA5}">
                      <a16:colId xmlns:a16="http://schemas.microsoft.com/office/drawing/2014/main" val="1458302132"/>
                    </a:ext>
                  </a:extLst>
                </a:gridCol>
                <a:gridCol w="1032197">
                  <a:extLst>
                    <a:ext uri="{9D8B030D-6E8A-4147-A177-3AD203B41FA5}">
                      <a16:colId xmlns:a16="http://schemas.microsoft.com/office/drawing/2014/main" val="7139786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Lu.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Je.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97578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26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2568082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C304AF06-5FE1-4997-B7DC-50B2D9DD1F3B}"/>
              </a:ext>
            </a:extLst>
          </p:cNvPr>
          <p:cNvSpPr txBox="1"/>
          <p:nvPr/>
        </p:nvSpPr>
        <p:spPr>
          <a:xfrm>
            <a:off x="4718521" y="4792823"/>
            <a:ext cx="16768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Mai 2022</a:t>
            </a:r>
            <a:endParaRPr lang="en-GB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0515BE-EFAE-429F-A833-FB8307AB1D91}"/>
              </a:ext>
            </a:extLst>
          </p:cNvPr>
          <p:cNvSpPr txBox="1"/>
          <p:nvPr/>
        </p:nvSpPr>
        <p:spPr>
          <a:xfrm>
            <a:off x="7632192" y="6012078"/>
            <a:ext cx="1499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Ascension</a:t>
            </a:r>
          </a:p>
        </p:txBody>
      </p:sp>
      <p:pic>
        <p:nvPicPr>
          <p:cNvPr id="7" name="Graphic 6" descr="Bridge scene outline">
            <a:extLst>
              <a:ext uri="{FF2B5EF4-FFF2-40B4-BE49-F238E27FC236}">
                <a16:creationId xmlns:a16="http://schemas.microsoft.com/office/drawing/2014/main" id="{4CAC8D04-080F-4D33-AE32-C10C331923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46253" y="4347016"/>
            <a:ext cx="914400" cy="914400"/>
          </a:xfrm>
          <a:prstGeom prst="rect">
            <a:avLst/>
          </a:prstGeom>
        </p:spPr>
      </p:pic>
      <p:pic>
        <p:nvPicPr>
          <p:cNvPr id="37" name="Graphic 36" descr="Bridge scene outline">
            <a:extLst>
              <a:ext uri="{FF2B5EF4-FFF2-40B4-BE49-F238E27FC236}">
                <a16:creationId xmlns:a16="http://schemas.microsoft.com/office/drawing/2014/main" id="{97E10554-7A64-4FEC-ADFE-2D53AF9AB4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61602" y="4350338"/>
            <a:ext cx="914400" cy="914400"/>
          </a:xfrm>
          <a:prstGeom prst="rect">
            <a:avLst/>
          </a:prstGeom>
        </p:spPr>
      </p:pic>
      <p:pic>
        <p:nvPicPr>
          <p:cNvPr id="39" name="Graphic 38" descr="Bridge scene outline">
            <a:extLst>
              <a:ext uri="{FF2B5EF4-FFF2-40B4-BE49-F238E27FC236}">
                <a16:creationId xmlns:a16="http://schemas.microsoft.com/office/drawing/2014/main" id="{73FC9C48-2C85-413E-BFBB-5179CA4E0D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36446" y="4344796"/>
            <a:ext cx="914400" cy="914400"/>
          </a:xfrm>
          <a:prstGeom prst="rect">
            <a:avLst/>
          </a:prstGeom>
        </p:spPr>
      </p:pic>
      <p:pic>
        <p:nvPicPr>
          <p:cNvPr id="40" name="Graphic 39" descr="Bridge scene outline">
            <a:extLst>
              <a:ext uri="{FF2B5EF4-FFF2-40B4-BE49-F238E27FC236}">
                <a16:creationId xmlns:a16="http://schemas.microsoft.com/office/drawing/2014/main" id="{03451BE2-7AA3-4D90-9517-3968DA604C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36658" y="4344796"/>
            <a:ext cx="914400" cy="914400"/>
          </a:xfrm>
          <a:prstGeom prst="rect">
            <a:avLst/>
          </a:prstGeom>
        </p:spPr>
      </p:pic>
      <p:pic>
        <p:nvPicPr>
          <p:cNvPr id="41" name="Graphic 40" descr="Bridge scene outline">
            <a:extLst>
              <a:ext uri="{FF2B5EF4-FFF2-40B4-BE49-F238E27FC236}">
                <a16:creationId xmlns:a16="http://schemas.microsoft.com/office/drawing/2014/main" id="{2DA10A60-3E51-4A96-8365-F559CF9A6B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21300" y="4341474"/>
            <a:ext cx="914400" cy="9144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F186F9D-301D-4F1D-A9FA-DEDEC3CE239A}"/>
              </a:ext>
            </a:extLst>
          </p:cNvPr>
          <p:cNvSpPr/>
          <p:nvPr/>
        </p:nvSpPr>
        <p:spPr>
          <a:xfrm>
            <a:off x="7808422" y="5240507"/>
            <a:ext cx="4127278" cy="769351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13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5" grpId="0" animBg="1"/>
      <p:bldP spid="36" grpId="0"/>
      <p:bldP spid="5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2259" y="1219471"/>
            <a:ext cx="1564111" cy="387362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AFEB51BE-B85C-4F2E-9F86-B27EE4481D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517" y="11651"/>
            <a:ext cx="1139687" cy="1143194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05B21B8F-DC2D-4AA5-B37B-D71698B1C7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509" y="76277"/>
            <a:ext cx="933659" cy="933659"/>
          </a:xfrm>
          <a:prstGeom prst="rect">
            <a:avLst/>
          </a:prstGeom>
        </p:spPr>
      </p:pic>
      <p:sp>
        <p:nvSpPr>
          <p:cNvPr id="23" name="Explosion: 8 Points 22">
            <a:extLst>
              <a:ext uri="{FF2B5EF4-FFF2-40B4-BE49-F238E27FC236}">
                <a16:creationId xmlns:a16="http://schemas.microsoft.com/office/drawing/2014/main" id="{F8D2D11E-7F41-40BE-93E6-D25E4B408B5E}"/>
              </a:ext>
            </a:extLst>
          </p:cNvPr>
          <p:cNvSpPr/>
          <p:nvPr/>
        </p:nvSpPr>
        <p:spPr>
          <a:xfrm rot="20101036">
            <a:off x="11011096" y="159852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4" name="Explosion: 8 Points 23">
            <a:extLst>
              <a:ext uri="{FF2B5EF4-FFF2-40B4-BE49-F238E27FC236}">
                <a16:creationId xmlns:a16="http://schemas.microsoft.com/office/drawing/2014/main" id="{61565835-75E6-4332-B890-B3D8F70AECD2}"/>
              </a:ext>
            </a:extLst>
          </p:cNvPr>
          <p:cNvSpPr/>
          <p:nvPr/>
        </p:nvSpPr>
        <p:spPr>
          <a:xfrm rot="20101036">
            <a:off x="11015612" y="155779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F1BBEF-6A54-4D1A-8AEE-3B2DEDE02771}"/>
              </a:ext>
            </a:extLst>
          </p:cNvPr>
          <p:cNvSpPr txBox="1"/>
          <p:nvPr/>
        </p:nvSpPr>
        <p:spPr>
          <a:xfrm rot="20326871">
            <a:off x="10975407" y="344888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10" name="CustomShape 3">
            <a:extLst>
              <a:ext uri="{FF2B5EF4-FFF2-40B4-BE49-F238E27FC236}">
                <a16:creationId xmlns:a16="http://schemas.microsoft.com/office/drawing/2014/main" id="{C0D59737-CA62-42E4-A5BD-C2FB0C7315AF}"/>
              </a:ext>
            </a:extLst>
          </p:cNvPr>
          <p:cNvSpPr/>
          <p:nvPr/>
        </p:nvSpPr>
        <p:spPr>
          <a:xfrm>
            <a:off x="160200" y="44640"/>
            <a:ext cx="93546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Vocabulaire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9C808193-45EC-4ACD-904C-1743325D42D1}"/>
              </a:ext>
            </a:extLst>
          </p:cNvPr>
          <p:cNvSpPr/>
          <p:nvPr/>
        </p:nvSpPr>
        <p:spPr>
          <a:xfrm>
            <a:off x="1001321" y="685199"/>
            <a:ext cx="5094678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46F02B8B-0ED4-442C-8336-2CCCFBF634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600" y="515014"/>
            <a:ext cx="914400" cy="914400"/>
          </a:xfrm>
          <a:prstGeom prst="rect">
            <a:avLst/>
          </a:prstGeom>
        </p:spPr>
      </p:pic>
      <p:sp>
        <p:nvSpPr>
          <p:cNvPr id="13" name="Google Shape;108;p3">
            <a:extLst>
              <a:ext uri="{FF2B5EF4-FFF2-40B4-BE49-F238E27FC236}">
                <a16:creationId xmlns:a16="http://schemas.microsoft.com/office/drawing/2014/main" id="{A13FBA02-E3E7-4B3F-B00B-90BBC8093EA1}"/>
              </a:ext>
            </a:extLst>
          </p:cNvPr>
          <p:cNvSpPr txBox="1"/>
          <p:nvPr/>
        </p:nvSpPr>
        <p:spPr>
          <a:xfrm>
            <a:off x="1001322" y="710855"/>
            <a:ext cx="509467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Comment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-on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ça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anglais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A779059-75BA-4E3B-98AF-BE5F73CB3B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2808569"/>
              </p:ext>
            </p:extLst>
          </p:nvPr>
        </p:nvGraphicFramePr>
        <p:xfrm>
          <a:off x="1378693" y="1899238"/>
          <a:ext cx="9409736" cy="36259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2434">
                  <a:extLst>
                    <a:ext uri="{9D8B030D-6E8A-4147-A177-3AD203B41FA5}">
                      <a16:colId xmlns:a16="http://schemas.microsoft.com/office/drawing/2014/main" val="1369646778"/>
                    </a:ext>
                  </a:extLst>
                </a:gridCol>
                <a:gridCol w="2352434">
                  <a:extLst>
                    <a:ext uri="{9D8B030D-6E8A-4147-A177-3AD203B41FA5}">
                      <a16:colId xmlns:a16="http://schemas.microsoft.com/office/drawing/2014/main" val="3828758490"/>
                    </a:ext>
                  </a:extLst>
                </a:gridCol>
                <a:gridCol w="2352434">
                  <a:extLst>
                    <a:ext uri="{9D8B030D-6E8A-4147-A177-3AD203B41FA5}">
                      <a16:colId xmlns:a16="http://schemas.microsoft.com/office/drawing/2014/main" val="4083932608"/>
                    </a:ext>
                  </a:extLst>
                </a:gridCol>
                <a:gridCol w="2352434">
                  <a:extLst>
                    <a:ext uri="{9D8B030D-6E8A-4147-A177-3AD203B41FA5}">
                      <a16:colId xmlns:a16="http://schemas.microsoft.com/office/drawing/2014/main" val="3673066663"/>
                    </a:ext>
                  </a:extLst>
                </a:gridCol>
              </a:tblGrid>
              <a:tr h="181295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4759632"/>
                  </a:ext>
                </a:extLst>
              </a:tr>
              <a:tr h="1812956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600190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E1D2F33-F9A1-48BC-A981-3254ECF24F2C}"/>
              </a:ext>
            </a:extLst>
          </p:cNvPr>
          <p:cNvSpPr txBox="1"/>
          <p:nvPr/>
        </p:nvSpPr>
        <p:spPr>
          <a:xfrm>
            <a:off x="1378693" y="3199850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activity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2470CF-B894-400C-87D7-F1D96C1DED05}"/>
              </a:ext>
            </a:extLst>
          </p:cNvPr>
          <p:cNvSpPr txBox="1"/>
          <p:nvPr/>
        </p:nvSpPr>
        <p:spPr>
          <a:xfrm>
            <a:off x="3743693" y="3166840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effort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B47676-6E15-4C10-8A8A-DE85DA6270DF}"/>
              </a:ext>
            </a:extLst>
          </p:cNvPr>
          <p:cNvSpPr txBox="1"/>
          <p:nvPr/>
        </p:nvSpPr>
        <p:spPr>
          <a:xfrm>
            <a:off x="6077278" y="3199850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AB7BB1-B82C-4E31-B138-9B94FC9F7F98}"/>
              </a:ext>
            </a:extLst>
          </p:cNvPr>
          <p:cNvSpPr txBox="1"/>
          <p:nvPr/>
        </p:nvSpPr>
        <p:spPr>
          <a:xfrm>
            <a:off x="8473693" y="3199850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cooking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FCFC60-9D49-4565-8E1D-E459165EE1AB}"/>
              </a:ext>
            </a:extLst>
          </p:cNvPr>
          <p:cNvSpPr txBox="1"/>
          <p:nvPr/>
        </p:nvSpPr>
        <p:spPr>
          <a:xfrm>
            <a:off x="1312263" y="495907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shopping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6206A8-E059-480A-8E74-584AF89841E8}"/>
              </a:ext>
            </a:extLst>
          </p:cNvPr>
          <p:cNvSpPr txBox="1"/>
          <p:nvPr/>
        </p:nvSpPr>
        <p:spPr>
          <a:xfrm>
            <a:off x="3674703" y="4975415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music lesson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F14F37A-A906-46CF-A084-C7A804A7965D}"/>
              </a:ext>
            </a:extLst>
          </p:cNvPr>
          <p:cNvSpPr txBox="1"/>
          <p:nvPr/>
        </p:nvSpPr>
        <p:spPr>
          <a:xfrm>
            <a:off x="6108693" y="4990672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homework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D55ECB8-AC94-434A-B2E6-BEC9F77662C0}"/>
              </a:ext>
            </a:extLst>
          </p:cNvPr>
          <p:cNvSpPr txBox="1"/>
          <p:nvPr/>
        </p:nvSpPr>
        <p:spPr>
          <a:xfrm>
            <a:off x="8407263" y="495907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housework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B01312C-5FEC-4AFE-83AD-97569F49293E}"/>
              </a:ext>
            </a:extLst>
          </p:cNvPr>
          <p:cNvSpPr/>
          <p:nvPr/>
        </p:nvSpPr>
        <p:spPr>
          <a:xfrm>
            <a:off x="2985613" y="5726467"/>
            <a:ext cx="5666553" cy="94873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faire la cuisine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8ED78437-EAB1-4EAC-B219-45367F34D606}"/>
              </a:ext>
            </a:extLst>
          </p:cNvPr>
          <p:cNvSpPr/>
          <p:nvPr/>
        </p:nvSpPr>
        <p:spPr>
          <a:xfrm>
            <a:off x="2959243" y="5754621"/>
            <a:ext cx="5692923" cy="94873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faire le lit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285A7C5D-80B1-444A-BA3F-A154FCB3D86C}"/>
              </a:ext>
            </a:extLst>
          </p:cNvPr>
          <p:cNvSpPr/>
          <p:nvPr/>
        </p:nvSpPr>
        <p:spPr>
          <a:xfrm>
            <a:off x="2636324" y="5736555"/>
            <a:ext cx="6272859" cy="991589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faire les courses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B21FA7D-2A21-4A82-B055-1412F6E551B3}"/>
              </a:ext>
            </a:extLst>
          </p:cNvPr>
          <p:cNvSpPr/>
          <p:nvPr/>
        </p:nvSpPr>
        <p:spPr>
          <a:xfrm>
            <a:off x="1366400" y="3727970"/>
            <a:ext cx="2351741" cy="1790469"/>
          </a:xfrm>
          <a:prstGeom prst="rect">
            <a:avLst/>
          </a:prstGeom>
          <a:solidFill>
            <a:schemeClr val="accent4">
              <a:lumMod val="20000"/>
              <a:lumOff val="8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44A64834-349F-4F1A-B451-5AF77957C4D9}"/>
              </a:ext>
            </a:extLst>
          </p:cNvPr>
          <p:cNvSpPr/>
          <p:nvPr/>
        </p:nvSpPr>
        <p:spPr>
          <a:xfrm>
            <a:off x="2678933" y="5744533"/>
            <a:ext cx="6230250" cy="948733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faire les devoirs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D84B7C9B-A084-4615-A854-65CE7B411963}"/>
              </a:ext>
            </a:extLst>
          </p:cNvPr>
          <p:cNvSpPr/>
          <p:nvPr/>
        </p:nvSpPr>
        <p:spPr>
          <a:xfrm>
            <a:off x="2597288" y="5726684"/>
            <a:ext cx="6508656" cy="1017016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faire </a:t>
            </a: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activité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A4CA84B6-974D-4CAB-A407-FF02113AEDF6}"/>
              </a:ext>
            </a:extLst>
          </p:cNvPr>
          <p:cNvSpPr/>
          <p:nvPr/>
        </p:nvSpPr>
        <p:spPr>
          <a:xfrm>
            <a:off x="2596562" y="5744161"/>
            <a:ext cx="6497182" cy="1015496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faire un effort 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BCD9651C-61F3-4B00-9672-60F960AE34F5}"/>
              </a:ext>
            </a:extLst>
          </p:cNvPr>
          <p:cNvSpPr/>
          <p:nvPr/>
        </p:nvSpPr>
        <p:spPr>
          <a:xfrm>
            <a:off x="2666733" y="5742047"/>
            <a:ext cx="6427011" cy="1014207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faire le ménage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C78EE61-443F-49A0-9FD0-EFE6C74E4FFB}"/>
              </a:ext>
            </a:extLst>
          </p:cNvPr>
          <p:cNvSpPr/>
          <p:nvPr/>
        </p:nvSpPr>
        <p:spPr>
          <a:xfrm>
            <a:off x="1155459" y="5691940"/>
            <a:ext cx="9857058" cy="1066712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faire un </a:t>
            </a: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cours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de musique</a:t>
            </a:r>
          </a:p>
        </p:txBody>
      </p:sp>
      <p:pic>
        <p:nvPicPr>
          <p:cNvPr id="72" name="Picture 7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0E5F788-C2F8-49B9-B1F7-62E92CC3A2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589" y="2003738"/>
            <a:ext cx="867098" cy="126554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F308C6A-88F1-44CE-9E32-AE699F6DCF86}"/>
              </a:ext>
            </a:extLst>
          </p:cNvPr>
          <p:cNvSpPr/>
          <p:nvPr/>
        </p:nvSpPr>
        <p:spPr>
          <a:xfrm>
            <a:off x="8461966" y="1909129"/>
            <a:ext cx="2310298" cy="1790469"/>
          </a:xfrm>
          <a:prstGeom prst="rect">
            <a:avLst/>
          </a:prstGeom>
          <a:solidFill>
            <a:schemeClr val="accent4">
              <a:lumMod val="20000"/>
              <a:lumOff val="8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3" name="Picture 7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B69970F-DCD7-4CA4-8EBA-8265EE4A9A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929" y="2367417"/>
            <a:ext cx="1477193" cy="833229"/>
          </a:xfrm>
          <a:prstGeom prst="rect">
            <a:avLst/>
          </a:prstGeom>
        </p:spPr>
      </p:pic>
      <p:pic>
        <p:nvPicPr>
          <p:cNvPr id="74" name="Picture 73" descr="Icon&#10;&#10;Description automatically generated">
            <a:extLst>
              <a:ext uri="{FF2B5EF4-FFF2-40B4-BE49-F238E27FC236}">
                <a16:creationId xmlns:a16="http://schemas.microsoft.com/office/drawing/2014/main" id="{477BE392-3984-4178-BF57-21F5FF7F91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014" y="3817856"/>
            <a:ext cx="1232964" cy="1179984"/>
          </a:xfrm>
          <a:prstGeom prst="rect">
            <a:avLst/>
          </a:prstGeom>
        </p:spPr>
      </p:pic>
      <p:pic>
        <p:nvPicPr>
          <p:cNvPr id="75" name="Picture 4" descr="Notepad Issue Write - Free image on Pixabay">
            <a:extLst>
              <a:ext uri="{FF2B5EF4-FFF2-40B4-BE49-F238E27FC236}">
                <a16:creationId xmlns:a16="http://schemas.microsoft.com/office/drawing/2014/main" id="{CA8396F9-2088-4D55-B258-01823148E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066" y="3830975"/>
            <a:ext cx="1273807" cy="123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76" descr="A picture containing text&#10;&#10;Description automatically generated">
            <a:extLst>
              <a:ext uri="{FF2B5EF4-FFF2-40B4-BE49-F238E27FC236}">
                <a16:creationId xmlns:a16="http://schemas.microsoft.com/office/drawing/2014/main" id="{F45766AE-FB31-4527-8B42-1E0CC4A9E9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7" y="2160375"/>
            <a:ext cx="2045940" cy="1022970"/>
          </a:xfrm>
          <a:prstGeom prst="rect">
            <a:avLst/>
          </a:prstGeom>
        </p:spPr>
      </p:pic>
      <p:pic>
        <p:nvPicPr>
          <p:cNvPr id="78" name="Picture 77" descr="A picture containing icon&#10;&#10;Description automatically generated">
            <a:extLst>
              <a:ext uri="{FF2B5EF4-FFF2-40B4-BE49-F238E27FC236}">
                <a16:creationId xmlns:a16="http://schemas.microsoft.com/office/drawing/2014/main" id="{E1F7A2CE-7246-40BC-BAA0-9D09F8E68B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237" y="2454960"/>
            <a:ext cx="960022" cy="877520"/>
          </a:xfrm>
          <a:prstGeom prst="rect">
            <a:avLst/>
          </a:prstGeom>
        </p:spPr>
      </p:pic>
      <p:pic>
        <p:nvPicPr>
          <p:cNvPr id="79" name="Picture 78" descr="A picture containing toy&#10;&#10;Description automatically generated">
            <a:extLst>
              <a:ext uri="{FF2B5EF4-FFF2-40B4-BE49-F238E27FC236}">
                <a16:creationId xmlns:a16="http://schemas.microsoft.com/office/drawing/2014/main" id="{1AB87E96-9891-4C78-8455-A58EE5B3B1D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81"/>
          <a:stretch/>
        </p:blipFill>
        <p:spPr>
          <a:xfrm>
            <a:off x="3083382" y="1858257"/>
            <a:ext cx="583341" cy="1122324"/>
          </a:xfrm>
          <a:prstGeom prst="rect">
            <a:avLst/>
          </a:prstGeom>
        </p:spPr>
      </p:pic>
      <p:pic>
        <p:nvPicPr>
          <p:cNvPr id="80" name="Picture 79" descr="Icon&#10;&#10;Description automatically generated">
            <a:extLst>
              <a:ext uri="{FF2B5EF4-FFF2-40B4-BE49-F238E27FC236}">
                <a16:creationId xmlns:a16="http://schemas.microsoft.com/office/drawing/2014/main" id="{FCAEF496-7B80-44E0-8B6D-D05DF6305A2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557" y="1962681"/>
            <a:ext cx="1832795" cy="1288684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B2AEF98F-1E7F-42A1-B5E0-94DD310ADAF7}"/>
              </a:ext>
            </a:extLst>
          </p:cNvPr>
          <p:cNvSpPr/>
          <p:nvPr/>
        </p:nvSpPr>
        <p:spPr>
          <a:xfrm>
            <a:off x="3737918" y="1917369"/>
            <a:ext cx="2326156" cy="1790469"/>
          </a:xfrm>
          <a:prstGeom prst="rect">
            <a:avLst/>
          </a:prstGeom>
          <a:solidFill>
            <a:schemeClr val="accent4">
              <a:lumMod val="20000"/>
              <a:lumOff val="8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81" name="Picture 2" descr="Bucket, Cleaning, Supplies, Housework, Household">
            <a:extLst>
              <a:ext uri="{FF2B5EF4-FFF2-40B4-BE49-F238E27FC236}">
                <a16:creationId xmlns:a16="http://schemas.microsoft.com/office/drawing/2014/main" id="{FA83C599-3C04-4052-9752-43B0FB20B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376" y="3766393"/>
            <a:ext cx="1415540" cy="134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6D657D1-FA8D-494F-87B0-E158E224C6C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880" y="3873874"/>
            <a:ext cx="862987" cy="1121445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002EA261-57FB-4097-8745-9CBAF3E5F151}"/>
              </a:ext>
            </a:extLst>
          </p:cNvPr>
          <p:cNvSpPr/>
          <p:nvPr/>
        </p:nvSpPr>
        <p:spPr>
          <a:xfrm>
            <a:off x="3742204" y="3732257"/>
            <a:ext cx="2332026" cy="1790469"/>
          </a:xfrm>
          <a:prstGeom prst="rect">
            <a:avLst/>
          </a:prstGeom>
          <a:solidFill>
            <a:schemeClr val="accent4">
              <a:lumMod val="20000"/>
              <a:lumOff val="8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6094735-ACAC-43B5-B4E4-04892F3A9F51}"/>
              </a:ext>
            </a:extLst>
          </p:cNvPr>
          <p:cNvSpPr/>
          <p:nvPr/>
        </p:nvSpPr>
        <p:spPr>
          <a:xfrm>
            <a:off x="6057589" y="1921065"/>
            <a:ext cx="2364999" cy="1790469"/>
          </a:xfrm>
          <a:prstGeom prst="rect">
            <a:avLst/>
          </a:prstGeom>
          <a:solidFill>
            <a:schemeClr val="accent4">
              <a:lumMod val="20000"/>
              <a:lumOff val="8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4276490-E4C3-43B1-906A-CCE75F2A4E68}"/>
              </a:ext>
            </a:extLst>
          </p:cNvPr>
          <p:cNvSpPr/>
          <p:nvPr/>
        </p:nvSpPr>
        <p:spPr>
          <a:xfrm>
            <a:off x="1386629" y="1902041"/>
            <a:ext cx="2340900" cy="1790469"/>
          </a:xfrm>
          <a:prstGeom prst="rect">
            <a:avLst/>
          </a:prstGeom>
          <a:solidFill>
            <a:schemeClr val="accent4">
              <a:lumMod val="20000"/>
              <a:lumOff val="8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2B47D28-D7EB-4799-89BA-02EF12DE3B19}"/>
              </a:ext>
            </a:extLst>
          </p:cNvPr>
          <p:cNvSpPr/>
          <p:nvPr/>
        </p:nvSpPr>
        <p:spPr>
          <a:xfrm>
            <a:off x="6077278" y="3719512"/>
            <a:ext cx="2345310" cy="1790469"/>
          </a:xfrm>
          <a:prstGeom prst="rect">
            <a:avLst/>
          </a:prstGeom>
          <a:solidFill>
            <a:schemeClr val="accent4">
              <a:lumMod val="20000"/>
              <a:lumOff val="8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99C9F25C-BF0C-47D1-AB04-90E7CE2E42F6}"/>
              </a:ext>
            </a:extLst>
          </p:cNvPr>
          <p:cNvSpPr/>
          <p:nvPr/>
        </p:nvSpPr>
        <p:spPr>
          <a:xfrm>
            <a:off x="8439964" y="3723070"/>
            <a:ext cx="2348466" cy="1790469"/>
          </a:xfrm>
          <a:prstGeom prst="rect">
            <a:avLst/>
          </a:prstGeom>
          <a:solidFill>
            <a:schemeClr val="accent4">
              <a:lumMod val="20000"/>
              <a:lumOff val="8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4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1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6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9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9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9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56" grpId="0" animBg="1"/>
      <p:bldP spid="56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2" grpId="0" animBg="1"/>
      <p:bldP spid="62" grpId="1" animBg="1"/>
      <p:bldP spid="64" grpId="0" animBg="1"/>
      <p:bldP spid="64" grpId="1" animBg="1"/>
      <p:bldP spid="66" grpId="0" animBg="1"/>
      <p:bldP spid="66" grpId="1" animBg="1"/>
      <p:bldP spid="68" grpId="0" animBg="1"/>
      <p:bldP spid="68" grpId="1" animBg="1"/>
      <p:bldP spid="14" grpId="0" animBg="1"/>
      <p:bldP spid="14" grpId="1" animBg="1"/>
      <p:bldP spid="65" grpId="0" animBg="1"/>
      <p:bldP spid="65" grpId="1" animBg="1"/>
      <p:bldP spid="69" grpId="0" animBg="1"/>
      <p:bldP spid="69" grpId="1" animBg="1"/>
      <p:bldP spid="57" grpId="0" animBg="1"/>
      <p:bldP spid="57" grpId="1" animBg="1"/>
      <p:bldP spid="63" grpId="0" animBg="1"/>
      <p:bldP spid="63" grpId="1" animBg="1"/>
      <p:bldP spid="61" grpId="0" animBg="1"/>
      <p:bldP spid="61" grpId="1" animBg="1"/>
      <p:bldP spid="67" grpId="0" animBg="1"/>
      <p:bldP spid="6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7" name="Table 96">
            <a:extLst>
              <a:ext uri="{FF2B5EF4-FFF2-40B4-BE49-F238E27FC236}">
                <a16:creationId xmlns:a16="http://schemas.microsoft.com/office/drawing/2014/main" id="{97C34D5D-D5E3-4F04-B1C1-F252FC3456E6}"/>
              </a:ext>
            </a:extLst>
          </p:cNvPr>
          <p:cNvGraphicFramePr>
            <a:graphicFrameLocks noGrp="1"/>
          </p:cNvGraphicFramePr>
          <p:nvPr/>
        </p:nvGraphicFramePr>
        <p:xfrm>
          <a:off x="383856" y="1657353"/>
          <a:ext cx="5669099" cy="377387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224758">
                  <a:extLst>
                    <a:ext uri="{9D8B030D-6E8A-4147-A177-3AD203B41FA5}">
                      <a16:colId xmlns:a16="http://schemas.microsoft.com/office/drawing/2014/main" val="2145662844"/>
                    </a:ext>
                  </a:extLst>
                </a:gridCol>
                <a:gridCol w="1214255">
                  <a:extLst>
                    <a:ext uri="{9D8B030D-6E8A-4147-A177-3AD203B41FA5}">
                      <a16:colId xmlns:a16="http://schemas.microsoft.com/office/drawing/2014/main" val="2633898058"/>
                    </a:ext>
                  </a:extLst>
                </a:gridCol>
                <a:gridCol w="1230086">
                  <a:extLst>
                    <a:ext uri="{9D8B030D-6E8A-4147-A177-3AD203B41FA5}">
                      <a16:colId xmlns:a16="http://schemas.microsoft.com/office/drawing/2014/main" val="1120597939"/>
                    </a:ext>
                  </a:extLst>
                </a:gridCol>
              </a:tblGrid>
              <a:tr h="57280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2400" b="1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2400" b="1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(je)</a:t>
                      </a:r>
                    </a:p>
                  </a:txBody>
                  <a:tcPr marL="91450" marR="91450" marT="45725" marB="45725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</a:t>
                      </a:r>
                      <a:r>
                        <a:rPr lang="en-GB" sz="2400" b="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elle</a:t>
                      </a: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)</a:t>
                      </a: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9229281"/>
                  </a:ext>
                </a:extLst>
              </a:tr>
              <a:tr h="6462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Je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fais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la cuisine.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91642162"/>
                  </a:ext>
                </a:extLst>
              </a:tr>
              <a:tr h="6462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Je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fais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un effort.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6182386"/>
                  </a:ext>
                </a:extLst>
              </a:tr>
              <a:tr h="6462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Elle fait le ménage.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1729277"/>
                  </a:ext>
                </a:extLst>
              </a:tr>
              <a:tr h="6462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Je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fais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les devoirs.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5243315"/>
                  </a:ext>
                </a:extLst>
              </a:tr>
            </a:tbl>
          </a:graphicData>
        </a:graphic>
      </p:graphicFrame>
      <p:sp>
        <p:nvSpPr>
          <p:cNvPr id="110" name="TextBox 109">
            <a:extLst>
              <a:ext uri="{FF2B5EF4-FFF2-40B4-BE49-F238E27FC236}">
                <a16:creationId xmlns:a16="http://schemas.microsoft.com/office/drawing/2014/main" id="{FC774BB8-B7A3-483B-A275-B0B00586723F}"/>
              </a:ext>
            </a:extLst>
          </p:cNvPr>
          <p:cNvSpPr txBox="1"/>
          <p:nvPr/>
        </p:nvSpPr>
        <p:spPr>
          <a:xfrm>
            <a:off x="6424404" y="-1664245"/>
            <a:ext cx="7905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A92E9BEE-BB30-419F-BCBA-78C200AA8181}"/>
              </a:ext>
            </a:extLst>
          </p:cNvPr>
          <p:cNvSpPr/>
          <p:nvPr/>
        </p:nvSpPr>
        <p:spPr>
          <a:xfrm>
            <a:off x="1138094" y="714403"/>
            <a:ext cx="9952364" cy="461665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hlinkClick r:id="" action="ppaction://noaction">
              <a:snd r:embed="rId3" name="Instruction.wav"/>
            </a:hlinkClick>
            <a:extLst>
              <a:ext uri="{FF2B5EF4-FFF2-40B4-BE49-F238E27FC236}">
                <a16:creationId xmlns:a16="http://schemas.microsoft.com/office/drawing/2014/main" id="{7946BF25-A249-412D-9D36-BE2DB2C90C88}"/>
              </a:ext>
            </a:extLst>
          </p:cNvPr>
          <p:cNvSpPr txBox="1"/>
          <p:nvPr/>
        </p:nvSpPr>
        <p:spPr>
          <a:xfrm>
            <a:off x="1116940" y="731532"/>
            <a:ext cx="9973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 fait quoi ? C’est Clémentine (I...) ou sa mère Annick (she...) ?</a:t>
            </a:r>
          </a:p>
        </p:txBody>
      </p:sp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435CC907-215B-430E-82FA-78AF7A81BAC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458" y="39603"/>
            <a:ext cx="1101542" cy="1101542"/>
          </a:xfrm>
          <a:prstGeom prst="rect">
            <a:avLst/>
          </a:prstGeom>
        </p:spPr>
      </p:pic>
      <p:sp>
        <p:nvSpPr>
          <p:cNvPr id="43" name="Title 2">
            <a:extLst>
              <a:ext uri="{FF2B5EF4-FFF2-40B4-BE49-F238E27FC236}">
                <a16:creationId xmlns:a16="http://schemas.microsoft.com/office/drawing/2014/main" id="{B9661320-71DD-4D7C-BDAE-6FFA098FDAD9}"/>
              </a:ext>
            </a:extLst>
          </p:cNvPr>
          <p:cNvSpPr txBox="1">
            <a:spLocks/>
          </p:cNvSpPr>
          <p:nvPr/>
        </p:nvSpPr>
        <p:spPr>
          <a:xfrm>
            <a:off x="11317229" y="1106123"/>
            <a:ext cx="648000" cy="374973"/>
          </a:xfrm>
          <a:prstGeom prst="rect">
            <a:avLst/>
          </a:prstGeom>
          <a:solidFill>
            <a:srgbClr val="786EB1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45" name="Graphic 44" descr="Teacher">
            <a:extLst>
              <a:ext uri="{FF2B5EF4-FFF2-40B4-BE49-F238E27FC236}">
                <a16:creationId xmlns:a16="http://schemas.microsoft.com/office/drawing/2014/main" id="{958D41CB-263D-4C47-877F-BBBCD697C1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0108" y="536351"/>
            <a:ext cx="914400" cy="914400"/>
          </a:xfrm>
          <a:prstGeom prst="rect">
            <a:avLst/>
          </a:prstGeom>
        </p:spPr>
      </p:pic>
      <p:sp>
        <p:nvSpPr>
          <p:cNvPr id="3" name="TextBox 2">
            <a:hlinkClick r:id="" action="ppaction://noaction">
              <a:snd r:embed="rId7" name="6_1.wav"/>
            </a:hlinkClick>
            <a:extLst>
              <a:ext uri="{FF2B5EF4-FFF2-40B4-BE49-F238E27FC236}">
                <a16:creationId xmlns:a16="http://schemas.microsoft.com/office/drawing/2014/main" id="{CDA0A80D-F423-4A44-8CDD-A3D1AAFC658D}"/>
              </a:ext>
            </a:extLst>
          </p:cNvPr>
          <p:cNvSpPr txBox="1"/>
          <p:nvPr/>
        </p:nvSpPr>
        <p:spPr>
          <a:xfrm>
            <a:off x="130108" y="164409"/>
            <a:ext cx="82270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Clémentine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décrit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activités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et les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activités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mère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</p:txBody>
      </p:sp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4CFFDA4-DB87-4579-8FC7-2DC13C35D2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121" y="1686962"/>
            <a:ext cx="450618" cy="765816"/>
          </a:xfrm>
          <a:prstGeom prst="rect">
            <a:avLst/>
          </a:prstGeom>
        </p:spPr>
      </p:pic>
      <p:pic>
        <p:nvPicPr>
          <p:cNvPr id="10" name="Picture 9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1CA53EC9-DF1A-4086-82F7-D9CE7377FC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371" y="1678447"/>
            <a:ext cx="509606" cy="8404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A8F53D-6ED9-488E-A7A3-742BE57B62FA}"/>
              </a:ext>
            </a:extLst>
          </p:cNvPr>
          <p:cNvSpPr txBox="1"/>
          <p:nvPr/>
        </p:nvSpPr>
        <p:spPr>
          <a:xfrm>
            <a:off x="10430043" y="6450945"/>
            <a:ext cx="1774371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her</a:t>
            </a:r>
          </a:p>
        </p:txBody>
      </p:sp>
      <p:graphicFrame>
        <p:nvGraphicFramePr>
          <p:cNvPr id="98" name="Table 97">
            <a:extLst>
              <a:ext uri="{FF2B5EF4-FFF2-40B4-BE49-F238E27FC236}">
                <a16:creationId xmlns:a16="http://schemas.microsoft.com/office/drawing/2014/main" id="{97830F7C-8086-42DC-B0CC-B89C22DE7247}"/>
              </a:ext>
            </a:extLst>
          </p:cNvPr>
          <p:cNvGraphicFramePr>
            <a:graphicFrameLocks noGrp="1"/>
          </p:cNvGraphicFramePr>
          <p:nvPr/>
        </p:nvGraphicFramePr>
        <p:xfrm>
          <a:off x="6379698" y="1661831"/>
          <a:ext cx="5669099" cy="3950558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482759">
                  <a:extLst>
                    <a:ext uri="{9D8B030D-6E8A-4147-A177-3AD203B41FA5}">
                      <a16:colId xmlns:a16="http://schemas.microsoft.com/office/drawing/2014/main" val="214566284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633898058"/>
                    </a:ext>
                  </a:extLst>
                </a:gridCol>
                <a:gridCol w="1043340">
                  <a:extLst>
                    <a:ext uri="{9D8B030D-6E8A-4147-A177-3AD203B41FA5}">
                      <a16:colId xmlns:a16="http://schemas.microsoft.com/office/drawing/2014/main" val="1120597939"/>
                    </a:ext>
                  </a:extLst>
                </a:gridCol>
              </a:tblGrid>
              <a:tr h="57280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2400" b="1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2400" b="1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(je)</a:t>
                      </a:r>
                    </a:p>
                  </a:txBody>
                  <a:tcPr marL="91450" marR="91450" marT="45725" marB="45725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</a:t>
                      </a:r>
                      <a:r>
                        <a:rPr lang="en-GB" sz="2400" b="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elle</a:t>
                      </a: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)</a:t>
                      </a: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9229281"/>
                  </a:ext>
                </a:extLst>
              </a:tr>
              <a:tr h="6462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Elle fait un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cours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de  musique.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91642162"/>
                  </a:ext>
                </a:extLst>
              </a:tr>
              <a:tr h="6462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Elle fait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une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activité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6182386"/>
                  </a:ext>
                </a:extLst>
              </a:tr>
              <a:tr h="6462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Je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fais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le lit.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1729277"/>
                  </a:ext>
                </a:extLst>
              </a:tr>
              <a:tr h="6462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Elle fait les courses.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5243315"/>
                  </a:ext>
                </a:extLst>
              </a:tr>
            </a:tbl>
          </a:graphicData>
        </a:graphic>
      </p:graphicFrame>
      <p:pic>
        <p:nvPicPr>
          <p:cNvPr id="101" name="Picture 10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EDCF31E4-C79B-4D5F-B146-839D8D0117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963" y="1691440"/>
            <a:ext cx="450618" cy="765816"/>
          </a:xfrm>
          <a:prstGeom prst="rect">
            <a:avLst/>
          </a:prstGeom>
        </p:spPr>
      </p:pic>
      <p:pic>
        <p:nvPicPr>
          <p:cNvPr id="102" name="Picture 101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92B0DFE-1777-47DD-BE7A-F7CC7EB5CA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476" y="1631681"/>
            <a:ext cx="509606" cy="840462"/>
          </a:xfrm>
          <a:prstGeom prst="rect">
            <a:avLst/>
          </a:prstGeom>
        </p:spPr>
      </p:pic>
      <p:sp>
        <p:nvSpPr>
          <p:cNvPr id="12" name="Explosion: 14 Points 11">
            <a:extLst>
              <a:ext uri="{FF2B5EF4-FFF2-40B4-BE49-F238E27FC236}">
                <a16:creationId xmlns:a16="http://schemas.microsoft.com/office/drawing/2014/main" id="{1931CBEB-6984-4CD2-A70D-87B7B3836435}"/>
              </a:ext>
            </a:extLst>
          </p:cNvPr>
          <p:cNvSpPr/>
          <p:nvPr/>
        </p:nvSpPr>
        <p:spPr>
          <a:xfrm rot="20824785" flipH="1">
            <a:off x="496603" y="4177468"/>
            <a:ext cx="674945" cy="565508"/>
          </a:xfrm>
          <a:prstGeom prst="irregularSeal2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Explosion: 14 Points 102">
            <a:extLst>
              <a:ext uri="{FF2B5EF4-FFF2-40B4-BE49-F238E27FC236}">
                <a16:creationId xmlns:a16="http://schemas.microsoft.com/office/drawing/2014/main" id="{2641673B-0B97-4BD9-A7B0-142A5D756135}"/>
              </a:ext>
            </a:extLst>
          </p:cNvPr>
          <p:cNvSpPr/>
          <p:nvPr/>
        </p:nvSpPr>
        <p:spPr>
          <a:xfrm rot="20824785" flipH="1">
            <a:off x="496549" y="2903804"/>
            <a:ext cx="674945" cy="565508"/>
          </a:xfrm>
          <a:prstGeom prst="irregularSeal2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>
            <a:hlinkClick r:id="" action="ppaction://noaction">
              <a:snd r:embed="rId10" name="6_2.wav"/>
            </a:hlinkClick>
            <a:extLst>
              <a:ext uri="{FF2B5EF4-FFF2-40B4-BE49-F238E27FC236}">
                <a16:creationId xmlns:a16="http://schemas.microsoft.com/office/drawing/2014/main" id="{CC488709-38C4-4BBE-8C0A-9BF6921A9723}"/>
              </a:ext>
            </a:extLst>
          </p:cNvPr>
          <p:cNvSpPr/>
          <p:nvPr/>
        </p:nvSpPr>
        <p:spPr>
          <a:xfrm>
            <a:off x="57113" y="2898056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04" name="Explosion: 14 Points 103">
            <a:extLst>
              <a:ext uri="{FF2B5EF4-FFF2-40B4-BE49-F238E27FC236}">
                <a16:creationId xmlns:a16="http://schemas.microsoft.com/office/drawing/2014/main" id="{61E3E8F5-A535-4A42-805B-BE8685CE2FFB}"/>
              </a:ext>
            </a:extLst>
          </p:cNvPr>
          <p:cNvSpPr/>
          <p:nvPr/>
        </p:nvSpPr>
        <p:spPr>
          <a:xfrm rot="20824785" flipH="1">
            <a:off x="485340" y="3536856"/>
            <a:ext cx="674945" cy="565508"/>
          </a:xfrm>
          <a:prstGeom prst="irregularSeal2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Explosion: 14 Points 104">
            <a:extLst>
              <a:ext uri="{FF2B5EF4-FFF2-40B4-BE49-F238E27FC236}">
                <a16:creationId xmlns:a16="http://schemas.microsoft.com/office/drawing/2014/main" id="{9D9C174F-6C25-4906-8408-BF7434134627}"/>
              </a:ext>
            </a:extLst>
          </p:cNvPr>
          <p:cNvSpPr/>
          <p:nvPr/>
        </p:nvSpPr>
        <p:spPr>
          <a:xfrm rot="20824785" flipH="1">
            <a:off x="475605" y="4858587"/>
            <a:ext cx="674945" cy="565508"/>
          </a:xfrm>
          <a:prstGeom prst="irregularSeal2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Explosion: 14 Points 125">
            <a:extLst>
              <a:ext uri="{FF2B5EF4-FFF2-40B4-BE49-F238E27FC236}">
                <a16:creationId xmlns:a16="http://schemas.microsoft.com/office/drawing/2014/main" id="{07FA79CF-B2C0-452A-970C-B07AC1D960D8}"/>
              </a:ext>
            </a:extLst>
          </p:cNvPr>
          <p:cNvSpPr/>
          <p:nvPr/>
        </p:nvSpPr>
        <p:spPr>
          <a:xfrm rot="20590567" flipH="1">
            <a:off x="6464826" y="2833284"/>
            <a:ext cx="750266" cy="567391"/>
          </a:xfrm>
          <a:prstGeom prst="irregularSeal2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Explosion: 14 Points 126">
            <a:extLst>
              <a:ext uri="{FF2B5EF4-FFF2-40B4-BE49-F238E27FC236}">
                <a16:creationId xmlns:a16="http://schemas.microsoft.com/office/drawing/2014/main" id="{80F2180E-66C3-42EA-A724-A984DB1065F5}"/>
              </a:ext>
            </a:extLst>
          </p:cNvPr>
          <p:cNvSpPr/>
          <p:nvPr/>
        </p:nvSpPr>
        <p:spPr>
          <a:xfrm rot="20824785" flipH="1">
            <a:off x="6478594" y="3699196"/>
            <a:ext cx="713455" cy="565508"/>
          </a:xfrm>
          <a:prstGeom prst="irregularSeal2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Explosion: 14 Points 136">
            <a:extLst>
              <a:ext uri="{FF2B5EF4-FFF2-40B4-BE49-F238E27FC236}">
                <a16:creationId xmlns:a16="http://schemas.microsoft.com/office/drawing/2014/main" id="{4CBDE905-2FCE-42E7-AD77-8F5FF010018A}"/>
              </a:ext>
            </a:extLst>
          </p:cNvPr>
          <p:cNvSpPr/>
          <p:nvPr/>
        </p:nvSpPr>
        <p:spPr>
          <a:xfrm rot="20824785" flipH="1">
            <a:off x="6433889" y="4353828"/>
            <a:ext cx="713455" cy="565508"/>
          </a:xfrm>
          <a:prstGeom prst="irregularSeal2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6" name="Explosion: 14 Points 165">
            <a:extLst>
              <a:ext uri="{FF2B5EF4-FFF2-40B4-BE49-F238E27FC236}">
                <a16:creationId xmlns:a16="http://schemas.microsoft.com/office/drawing/2014/main" id="{807B32C4-8F57-4EC9-ABFC-43016452A171}"/>
              </a:ext>
            </a:extLst>
          </p:cNvPr>
          <p:cNvSpPr/>
          <p:nvPr/>
        </p:nvSpPr>
        <p:spPr>
          <a:xfrm rot="20824785" flipH="1">
            <a:off x="6478595" y="5005970"/>
            <a:ext cx="713455" cy="565508"/>
          </a:xfrm>
          <a:prstGeom prst="irregularSeal2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8" name="Oval 167">
            <a:hlinkClick r:id="" action="ppaction://noaction">
              <a:snd r:embed="rId11" name="6_3.wav"/>
            </a:hlinkClick>
            <a:extLst>
              <a:ext uri="{FF2B5EF4-FFF2-40B4-BE49-F238E27FC236}">
                <a16:creationId xmlns:a16="http://schemas.microsoft.com/office/drawing/2014/main" id="{A5B1084B-1752-494E-AE51-E9C0A60FEEB0}"/>
              </a:ext>
            </a:extLst>
          </p:cNvPr>
          <p:cNvSpPr/>
          <p:nvPr/>
        </p:nvSpPr>
        <p:spPr>
          <a:xfrm>
            <a:off x="57113" y="3537611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69" name="Oval 168">
            <a:hlinkClick r:id="" action="ppaction://noaction">
              <a:snd r:embed="rId12" name="6_4.wav"/>
            </a:hlinkClick>
            <a:extLst>
              <a:ext uri="{FF2B5EF4-FFF2-40B4-BE49-F238E27FC236}">
                <a16:creationId xmlns:a16="http://schemas.microsoft.com/office/drawing/2014/main" id="{2C680C8D-F195-4F1E-9CC9-B5948F2E2108}"/>
              </a:ext>
            </a:extLst>
          </p:cNvPr>
          <p:cNvSpPr/>
          <p:nvPr/>
        </p:nvSpPr>
        <p:spPr>
          <a:xfrm>
            <a:off x="51118" y="4228484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70" name="Oval 169">
            <a:hlinkClick r:id="" action="ppaction://noaction">
              <a:snd r:embed="rId13" name="6_5.wav"/>
            </a:hlinkClick>
            <a:extLst>
              <a:ext uri="{FF2B5EF4-FFF2-40B4-BE49-F238E27FC236}">
                <a16:creationId xmlns:a16="http://schemas.microsoft.com/office/drawing/2014/main" id="{A876A775-3266-44F8-A23F-C7C7F42925CE}"/>
              </a:ext>
            </a:extLst>
          </p:cNvPr>
          <p:cNvSpPr/>
          <p:nvPr/>
        </p:nvSpPr>
        <p:spPr>
          <a:xfrm>
            <a:off x="51118" y="4868039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71" name="Oval 170">
            <a:hlinkClick r:id="" action="ppaction://noaction">
              <a:snd r:embed="rId14" name="6_6.wav"/>
            </a:hlinkClick>
            <a:extLst>
              <a:ext uri="{FF2B5EF4-FFF2-40B4-BE49-F238E27FC236}">
                <a16:creationId xmlns:a16="http://schemas.microsoft.com/office/drawing/2014/main" id="{B156DA62-172F-424C-80FE-7F29CFD64545}"/>
              </a:ext>
            </a:extLst>
          </p:cNvPr>
          <p:cNvSpPr/>
          <p:nvPr/>
        </p:nvSpPr>
        <p:spPr>
          <a:xfrm>
            <a:off x="6079294" y="2982943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75" name="Oval 174">
            <a:hlinkClick r:id="" action="ppaction://noaction">
              <a:snd r:embed="rId15" name="6_7.wav"/>
            </a:hlinkClick>
            <a:extLst>
              <a:ext uri="{FF2B5EF4-FFF2-40B4-BE49-F238E27FC236}">
                <a16:creationId xmlns:a16="http://schemas.microsoft.com/office/drawing/2014/main" id="{02BBBC90-160D-4DFE-8194-546DB5D0315A}"/>
              </a:ext>
            </a:extLst>
          </p:cNvPr>
          <p:cNvSpPr/>
          <p:nvPr/>
        </p:nvSpPr>
        <p:spPr>
          <a:xfrm>
            <a:off x="6079294" y="3622498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76" name="Oval 175">
            <a:hlinkClick r:id="" action="ppaction://noaction">
              <a:snd r:embed="rId16" name="6_8.wav"/>
            </a:hlinkClick>
            <a:extLst>
              <a:ext uri="{FF2B5EF4-FFF2-40B4-BE49-F238E27FC236}">
                <a16:creationId xmlns:a16="http://schemas.microsoft.com/office/drawing/2014/main" id="{5D0717CB-B10B-42CE-BFB1-DCD4C021EF72}"/>
              </a:ext>
            </a:extLst>
          </p:cNvPr>
          <p:cNvSpPr/>
          <p:nvPr/>
        </p:nvSpPr>
        <p:spPr>
          <a:xfrm>
            <a:off x="6073299" y="4313371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177" name="Oval 176">
            <a:hlinkClick r:id="" action="ppaction://noaction">
              <a:snd r:embed="rId17" name="6_9.wav"/>
            </a:hlinkClick>
            <a:extLst>
              <a:ext uri="{FF2B5EF4-FFF2-40B4-BE49-F238E27FC236}">
                <a16:creationId xmlns:a16="http://schemas.microsoft.com/office/drawing/2014/main" id="{56D32F7B-CBBB-4608-A2E2-45ECBB3457A3}"/>
              </a:ext>
            </a:extLst>
          </p:cNvPr>
          <p:cNvSpPr/>
          <p:nvPr/>
        </p:nvSpPr>
        <p:spPr>
          <a:xfrm>
            <a:off x="6073299" y="4952926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pic>
        <p:nvPicPr>
          <p:cNvPr id="179" name="Picture 178">
            <a:extLst>
              <a:ext uri="{FF2B5EF4-FFF2-40B4-BE49-F238E27FC236}">
                <a16:creationId xmlns:a16="http://schemas.microsoft.com/office/drawing/2014/main" id="{99E00B4D-0D79-4880-966E-D0246D1A2CE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174" y="2976247"/>
            <a:ext cx="384106" cy="400110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DC307582-C82F-44D7-B079-6FCEB1C4F6B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174" y="3633640"/>
            <a:ext cx="384106" cy="400110"/>
          </a:xfrm>
          <a:prstGeom prst="rect">
            <a:avLst/>
          </a:prstGeom>
        </p:spPr>
      </p:pic>
      <p:pic>
        <p:nvPicPr>
          <p:cNvPr id="181" name="Picture 180">
            <a:extLst>
              <a:ext uri="{FF2B5EF4-FFF2-40B4-BE49-F238E27FC236}">
                <a16:creationId xmlns:a16="http://schemas.microsoft.com/office/drawing/2014/main" id="{2826043F-C93C-4BF6-94F1-D3454E2A045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647" y="4260167"/>
            <a:ext cx="384106" cy="400110"/>
          </a:xfrm>
          <a:prstGeom prst="rect">
            <a:avLst/>
          </a:prstGeom>
        </p:spPr>
      </p:pic>
      <p:pic>
        <p:nvPicPr>
          <p:cNvPr id="182" name="Picture 181">
            <a:extLst>
              <a:ext uri="{FF2B5EF4-FFF2-40B4-BE49-F238E27FC236}">
                <a16:creationId xmlns:a16="http://schemas.microsoft.com/office/drawing/2014/main" id="{0938AB45-98C7-4F9C-A6DA-C3FC3F7ED18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174" y="4894881"/>
            <a:ext cx="384106" cy="400110"/>
          </a:xfrm>
          <a:prstGeom prst="rect">
            <a:avLst/>
          </a:prstGeom>
        </p:spPr>
      </p:pic>
      <p:pic>
        <p:nvPicPr>
          <p:cNvPr id="183" name="Picture 182">
            <a:extLst>
              <a:ext uri="{FF2B5EF4-FFF2-40B4-BE49-F238E27FC236}">
                <a16:creationId xmlns:a16="http://schemas.microsoft.com/office/drawing/2014/main" id="{143E307C-96A3-41DC-80B2-1DC4C9C6339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9176" y="3023336"/>
            <a:ext cx="384106" cy="400110"/>
          </a:xfrm>
          <a:prstGeom prst="rect">
            <a:avLst/>
          </a:prstGeom>
        </p:spPr>
      </p:pic>
      <p:pic>
        <p:nvPicPr>
          <p:cNvPr id="184" name="Picture 183">
            <a:extLst>
              <a:ext uri="{FF2B5EF4-FFF2-40B4-BE49-F238E27FC236}">
                <a16:creationId xmlns:a16="http://schemas.microsoft.com/office/drawing/2014/main" id="{B5BD12A9-FDE2-411A-AAC4-19EC6960E86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9176" y="3785504"/>
            <a:ext cx="384106" cy="400110"/>
          </a:xfrm>
          <a:prstGeom prst="rect">
            <a:avLst/>
          </a:prstGeom>
        </p:spPr>
      </p:pic>
      <p:pic>
        <p:nvPicPr>
          <p:cNvPr id="187" name="Picture 186">
            <a:extLst>
              <a:ext uri="{FF2B5EF4-FFF2-40B4-BE49-F238E27FC236}">
                <a16:creationId xmlns:a16="http://schemas.microsoft.com/office/drawing/2014/main" id="{D8C07488-D343-4306-B990-06772887BAA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976" y="4411165"/>
            <a:ext cx="384106" cy="400110"/>
          </a:xfrm>
          <a:prstGeom prst="rect">
            <a:avLst/>
          </a:prstGeom>
        </p:spPr>
      </p:pic>
      <p:pic>
        <p:nvPicPr>
          <p:cNvPr id="188" name="Picture 187">
            <a:extLst>
              <a:ext uri="{FF2B5EF4-FFF2-40B4-BE49-F238E27FC236}">
                <a16:creationId xmlns:a16="http://schemas.microsoft.com/office/drawing/2014/main" id="{4EE8E29A-4027-4E94-A477-EEB2BE09A91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4038" y="5088669"/>
            <a:ext cx="384106" cy="400110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7AAE30CB-F966-4B35-AE2C-37E9DF4E8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3732" y="1108428"/>
            <a:ext cx="834994" cy="350672"/>
          </a:xfrm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</p:spTree>
    <p:extLst>
      <p:ext uri="{BB962C8B-B14F-4D97-AF65-F5344CB8AC3E}">
        <p14:creationId xmlns:p14="http://schemas.microsoft.com/office/powerpoint/2010/main" val="196699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3" grpId="0" animBg="1"/>
      <p:bldP spid="104" grpId="0" animBg="1"/>
      <p:bldP spid="105" grpId="0" animBg="1"/>
      <p:bldP spid="126" grpId="0" animBg="1"/>
      <p:bldP spid="127" grpId="0" animBg="1"/>
      <p:bldP spid="137" grpId="0" animBg="1"/>
      <p:bldP spid="16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10419</TotalTime>
  <Words>1950</Words>
  <Application>Microsoft Office PowerPoint</Application>
  <PresentationFormat>Widescreen</PresentationFormat>
  <Paragraphs>286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Arial</vt:lpstr>
      <vt:lpstr>Calibri</vt:lpstr>
      <vt:lpstr>Calibri Light</vt:lpstr>
      <vt:lpstr>Century Gothic</vt:lpstr>
      <vt:lpstr>Century Gothic</vt:lpstr>
      <vt:lpstr>Eras Demi ITC</vt:lpstr>
      <vt:lpstr>Modern Love</vt:lpstr>
      <vt:lpstr>Montserrat Medium</vt:lpstr>
      <vt:lpstr>Symbol</vt:lpstr>
      <vt:lpstr>Wingdings</vt:lpstr>
      <vt:lpstr>1_Office Theme</vt:lpstr>
      <vt:lpstr>Office Theme</vt:lpstr>
      <vt:lpstr>3_Office Theme</vt:lpstr>
      <vt:lpstr>Saying what I and others do</vt:lpstr>
      <vt:lpstr> [SFC] Silent final consonant</vt:lpstr>
      <vt:lpstr>prononcer</vt:lpstr>
      <vt:lpstr>SFe ou SFC ?  </vt:lpstr>
      <vt:lpstr>vocabulaire</vt:lpstr>
      <vt:lpstr>faire (to do and to make)</vt:lpstr>
      <vt:lpstr>faire le pont</vt:lpstr>
      <vt:lpstr>vocabulaire</vt:lpstr>
      <vt:lpstr>lire</vt:lpstr>
      <vt:lpstr>écouter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Saying where you are going and what there is there</dc:title>
  <dc:creator>Rachel Hawkes</dc:creator>
  <cp:lastModifiedBy>Rachel Hawkes</cp:lastModifiedBy>
  <cp:revision>73</cp:revision>
  <dcterms:created xsi:type="dcterms:W3CDTF">2022-02-25T13:35:14Z</dcterms:created>
  <dcterms:modified xsi:type="dcterms:W3CDTF">2023-03-26T03:38:11Z</dcterms:modified>
</cp:coreProperties>
</file>