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7" r:id="rId3"/>
  </p:sldMasterIdLst>
  <p:notesMasterIdLst>
    <p:notesMasterId r:id="rId16"/>
  </p:notesMasterIdLst>
  <p:sldIdLst>
    <p:sldId id="257" r:id="rId4"/>
    <p:sldId id="924" r:id="rId5"/>
    <p:sldId id="926" r:id="rId6"/>
    <p:sldId id="889" r:id="rId7"/>
    <p:sldId id="921" r:id="rId8"/>
    <p:sldId id="625" r:id="rId9"/>
    <p:sldId id="930" r:id="rId10"/>
    <p:sldId id="931" r:id="rId11"/>
    <p:sldId id="837" r:id="rId12"/>
    <p:sldId id="929" r:id="rId13"/>
    <p:sldId id="914" r:id="rId14"/>
    <p:sldId id="92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59D"/>
    <a:srgbClr val="FF0066"/>
    <a:srgbClr val="2BC0C7"/>
    <a:srgbClr val="EA6B14"/>
    <a:srgbClr val="786EB1"/>
    <a:srgbClr val="DDDDFF"/>
    <a:srgbClr val="FEF8F4"/>
    <a:srgbClr val="FFF7FF"/>
    <a:srgbClr val="FFCCFF"/>
    <a:srgbClr val="E7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44" autoAdjust="0"/>
    <p:restoredTop sz="40182" autoAdjust="0"/>
  </p:normalViewPr>
  <p:slideViewPr>
    <p:cSldViewPr snapToGrid="0">
      <p:cViewPr varScale="1">
        <p:scale>
          <a:sx n="31" d="100"/>
          <a:sy n="31" d="100"/>
        </p:scale>
        <p:origin x="2184" y="29"/>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451"/>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15/04/2023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0" indent="-216000">
              <a:lnSpc>
                <a:spcPct val="100000"/>
              </a:lnSpc>
            </a:pPr>
            <a:endParaRPr lang="en-GB" sz="2000" b="1" strike="noStrike" spc="-1" dirty="0">
              <a:solidFill>
                <a:srgbClr val="002060"/>
              </a:solidFill>
              <a:latin typeface="Century Gothic"/>
              <a:ea typeface="Century Gothic"/>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strike="noStrike" spc="-1" dirty="0">
                <a:solidFill>
                  <a:srgbClr val="002060"/>
                </a:solidFill>
                <a:latin typeface="Century Gothic"/>
                <a:ea typeface="Century Gothic"/>
              </a:rPr>
              <a:t>Phonics:  Revisit SSC [</a:t>
            </a:r>
            <a:r>
              <a:rPr lang="fr-FR" sz="1800" b="1" strike="noStrike" spc="-1" dirty="0">
                <a:solidFill>
                  <a:srgbClr val="002060"/>
                </a:solidFill>
                <a:latin typeface="Century Gothic"/>
                <a:ea typeface="Century Gothic"/>
              </a:rPr>
              <a:t>SFe] - </a:t>
            </a:r>
            <a:r>
              <a:rPr lang="fr-FR" sz="1800" b="0" strike="noStrike" spc="-1" dirty="0">
                <a:solidFill>
                  <a:srgbClr val="002060"/>
                </a:solidFill>
                <a:latin typeface="Century Gothic"/>
                <a:ea typeface="Century Gothic"/>
              </a:rPr>
              <a:t>vrai [292] maison [325] aider [413] raison [72] aimer [242] semaine [245]</a:t>
            </a:r>
            <a:endParaRPr lang="fr-FR" sz="18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endParaRPr lang="it-IT" sz="1800" b="1" strike="noStrike" spc="-1" dirty="0">
              <a:solidFill>
                <a:srgbClr val="FF0066"/>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800" b="1" strike="noStrike" spc="-1" dirty="0">
                <a:solidFill>
                  <a:srgbClr val="FF0066"/>
                </a:solidFill>
                <a:latin typeface="Century Gothic"/>
                <a:ea typeface="Century Gothic"/>
              </a:rPr>
              <a:t>Vocabulary </a:t>
            </a:r>
            <a:r>
              <a:rPr lang="it-IT" sz="1800" b="0" strike="noStrike" spc="-1" dirty="0">
                <a:solidFill>
                  <a:srgbClr val="FF0066"/>
                </a:solidFill>
                <a:latin typeface="Century Gothic"/>
                <a:ea typeface="Century Gothic"/>
              </a:rPr>
              <a:t>(new words in </a:t>
            </a:r>
            <a:r>
              <a:rPr lang="it-IT" sz="1800" b="1" strike="noStrike" spc="-1" dirty="0">
                <a:solidFill>
                  <a:srgbClr val="FF0066"/>
                </a:solidFill>
                <a:latin typeface="Century Gothic"/>
                <a:ea typeface="Century Gothic"/>
              </a:rPr>
              <a:t>bold</a:t>
            </a:r>
            <a:r>
              <a:rPr lang="it-IT" sz="1800" b="0" strike="noStrike" spc="-1" dirty="0">
                <a:solidFill>
                  <a:srgbClr val="FF0066"/>
                </a:solidFill>
                <a:latin typeface="Century Gothic"/>
                <a:ea typeface="Century Gothic"/>
              </a:rPr>
              <a:t>): </a:t>
            </a:r>
            <a:r>
              <a:rPr lang="fr-FR" sz="1800" b="1" strike="noStrike" spc="-1" dirty="0">
                <a:solidFill>
                  <a:srgbClr val="FF0066"/>
                </a:solidFill>
                <a:latin typeface="Century Gothic"/>
                <a:ea typeface="Century Gothic"/>
              </a:rPr>
              <a:t>faire, je fais, il/elle fait </a:t>
            </a:r>
            <a:r>
              <a:rPr lang="fr-FR" sz="1800" b="0" strike="noStrike" spc="-1" dirty="0">
                <a:solidFill>
                  <a:srgbClr val="FF0066"/>
                </a:solidFill>
                <a:latin typeface="Century Gothic"/>
                <a:ea typeface="Century Gothic"/>
              </a:rPr>
              <a:t>[25] </a:t>
            </a:r>
            <a:r>
              <a:rPr lang="fr-FR" sz="1800" b="1" strike="noStrike" spc="-1" dirty="0">
                <a:solidFill>
                  <a:srgbClr val="FF0066"/>
                </a:solidFill>
                <a:latin typeface="Century Gothic"/>
                <a:ea typeface="Century Gothic"/>
              </a:rPr>
              <a:t>activité </a:t>
            </a:r>
            <a:r>
              <a:rPr lang="fr-FR" sz="1800" b="0" strike="noStrike" spc="-1" dirty="0">
                <a:solidFill>
                  <a:srgbClr val="FF0066"/>
                </a:solidFill>
                <a:latin typeface="Century Gothic"/>
                <a:ea typeface="Century Gothic"/>
              </a:rPr>
              <a:t>[452] </a:t>
            </a:r>
            <a:r>
              <a:rPr lang="fr-FR" sz="1800" b="1" strike="noStrike" spc="-1" dirty="0">
                <a:solidFill>
                  <a:srgbClr val="FF0066"/>
                </a:solidFill>
                <a:latin typeface="Century Gothic"/>
                <a:ea typeface="Century Gothic"/>
              </a:rPr>
              <a:t>cuisine </a:t>
            </a:r>
            <a:r>
              <a:rPr lang="fr-FR" sz="1800" b="0" strike="noStrike" spc="-1" dirty="0">
                <a:solidFill>
                  <a:srgbClr val="FF0066"/>
                </a:solidFill>
                <a:latin typeface="Century Gothic"/>
                <a:ea typeface="Century Gothic"/>
              </a:rPr>
              <a:t>[2618] </a:t>
            </a:r>
            <a:r>
              <a:rPr lang="fr-FR" sz="1800" b="1" strike="noStrike" spc="-1" dirty="0">
                <a:solidFill>
                  <a:srgbClr val="FF0066"/>
                </a:solidFill>
                <a:latin typeface="Century Gothic"/>
                <a:ea typeface="Century Gothic"/>
              </a:rPr>
              <a:t>courses </a:t>
            </a:r>
            <a:r>
              <a:rPr lang="fr-FR" sz="1800" b="0" strike="noStrike" spc="-1" dirty="0">
                <a:solidFill>
                  <a:srgbClr val="FF0066"/>
                </a:solidFill>
                <a:latin typeface="Century Gothic"/>
                <a:ea typeface="Century Gothic"/>
              </a:rPr>
              <a:t>[1289] </a:t>
            </a:r>
            <a:r>
              <a:rPr lang="fr-FR" sz="1800" b="1" strike="noStrike" spc="-1" dirty="0">
                <a:solidFill>
                  <a:srgbClr val="FF0066"/>
                </a:solidFill>
                <a:latin typeface="Century Gothic"/>
                <a:ea typeface="Century Gothic"/>
              </a:rPr>
              <a:t>ménage </a:t>
            </a:r>
            <a:r>
              <a:rPr lang="fr-FR" sz="1800" b="0" strike="noStrike" spc="-1" dirty="0">
                <a:solidFill>
                  <a:srgbClr val="FF0066"/>
                </a:solidFill>
                <a:latin typeface="Century Gothic"/>
                <a:ea typeface="Century Gothic"/>
              </a:rPr>
              <a:t>[2326]</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FF0066"/>
              </a:solidFill>
              <a:effectLst/>
              <a:latin typeface="Century Gothic" panose="020B0502020202020204" pitchFamily="34" charset="0"/>
              <a:ea typeface="+mn-ea"/>
              <a:cs typeface="+mn-cs"/>
            </a:endParaRPr>
          </a:p>
          <a:p>
            <a:pPr marL="0" indent="-216000">
              <a:lnSpc>
                <a:spcPct val="100000"/>
              </a:lnSpc>
            </a:pPr>
            <a:r>
              <a:rPr lang="en-GB" sz="1600" b="1" dirty="0">
                <a:solidFill>
                  <a:srgbClr val="FF0066"/>
                </a:solidFill>
                <a:effectLst/>
                <a:latin typeface="Century Gothic" panose="020B0502020202020204" pitchFamily="34" charset="0"/>
                <a:ea typeface="+mn-ea"/>
                <a:cs typeface="+mn-cs"/>
              </a:rPr>
              <a:t>Revisit 1</a:t>
            </a:r>
            <a:r>
              <a:rPr lang="en-GB" sz="1600" dirty="0">
                <a:solidFill>
                  <a:srgbClr val="FF0066"/>
                </a:solidFill>
                <a:effectLst/>
                <a:latin typeface="Century Gothic" panose="020B0502020202020204" pitchFamily="34" charset="0"/>
                <a:ea typeface="+mn-ea"/>
                <a:cs typeface="+mn-cs"/>
              </a:rPr>
              <a:t>: </a:t>
            </a:r>
            <a:r>
              <a:rPr lang="fr-FR" sz="1600" b="0" dirty="0">
                <a:solidFill>
                  <a:srgbClr val="FF0066"/>
                </a:solidFill>
                <a:effectLst/>
                <a:latin typeface="Century Gothic" panose="020B0502020202020204" pitchFamily="34" charset="0"/>
                <a:ea typeface="+mn-ea"/>
                <a:cs typeface="+mn-cs"/>
              </a:rPr>
              <a:t>il y a un [3] deux [41], trois [115], quatre [253], cinq [288], six [450], sept [905], huit [877], neuf [787], dix [372], onze [2447], douze [1664] des [2] combien [800] treize [3285], quatorze [3359], quinze [1472], seize [3285], dix-sept [3812], dix-huit [3592], dix-neuf [4851], vingt [1273], vingt et un [1273/6/3], vingt-deux, vingt-trois, vingt-quatre, vingt-cinq, vingt-six, vingt-sept, vingt-huit, vingt-neuf, trente [1646]</a:t>
            </a:r>
          </a:p>
          <a:p>
            <a:pPr marL="0" indent="-216000">
              <a:lnSpc>
                <a:spcPct val="100000"/>
              </a:lnSpc>
            </a:pPr>
            <a:r>
              <a:rPr lang="en-GB" sz="1600" b="1" dirty="0">
                <a:solidFill>
                  <a:srgbClr val="FF0066"/>
                </a:solidFill>
                <a:effectLst/>
                <a:latin typeface="Century Gothic" panose="020B0502020202020204" pitchFamily="34" charset="0"/>
                <a:ea typeface="+mn-ea"/>
                <a:cs typeface="+mn-cs"/>
              </a:rPr>
              <a:t>Revisit 2</a:t>
            </a:r>
            <a:r>
              <a:rPr lang="en-GB" sz="1600" dirty="0">
                <a:solidFill>
                  <a:srgbClr val="FF0066"/>
                </a:solidFill>
                <a:effectLst/>
                <a:latin typeface="Century Gothic" panose="020B0502020202020204" pitchFamily="34" charset="0"/>
                <a:ea typeface="+mn-ea"/>
                <a:cs typeface="+mn-cs"/>
              </a:rPr>
              <a:t>:</a:t>
            </a:r>
            <a:r>
              <a:rPr lang="en-GB" sz="1600" b="1" dirty="0">
                <a:solidFill>
                  <a:srgbClr val="FF0066"/>
                </a:solidFill>
                <a:effectLst/>
                <a:latin typeface="Century Gothic" panose="020B0502020202020204" pitchFamily="34" charset="0"/>
                <a:ea typeface="+mn-ea"/>
                <a:cs typeface="+mn-cs"/>
              </a:rPr>
              <a:t> </a:t>
            </a:r>
            <a:r>
              <a:rPr lang="fr-FR" sz="1600" b="0" dirty="0">
                <a:solidFill>
                  <a:srgbClr val="FF0066"/>
                </a:solidFill>
                <a:effectLst/>
                <a:latin typeface="Century Gothic" panose="020B0502020202020204" pitchFamily="34" charset="0"/>
                <a:ea typeface="+mn-ea"/>
                <a:cs typeface="+mn-cs"/>
              </a:rPr>
              <a:t>célébrer [2170] échanger [1452] fabriquer [1231] souhaiter [403] feu d'artifice [&gt;5000] rue [598] tout le monde [n/a] </a:t>
            </a:r>
          </a:p>
          <a:p>
            <a:pPr marL="0" indent="-216000">
              <a:lnSpc>
                <a:spcPct val="100000"/>
              </a:lnSpc>
            </a:pPr>
            <a:endParaRPr lang="en-GB" sz="1400" dirty="0">
              <a:solidFill>
                <a:srgbClr val="FF0066"/>
              </a:solidFill>
              <a:effectLst/>
              <a:latin typeface="Century Gothic" panose="020B0502020202020204" pitchFamily="34" charset="0"/>
              <a:ea typeface="+mn-ea"/>
              <a:cs typeface="+mn-cs"/>
            </a:endParaRPr>
          </a:p>
          <a:p>
            <a:pPr marL="0" indent="-216000">
              <a:lnSpc>
                <a:spcPct val="100000"/>
              </a:lnSpc>
            </a:pPr>
            <a:r>
              <a:rPr lang="en-GB" sz="1400" dirty="0" err="1">
                <a:solidFill>
                  <a:srgbClr val="FF0066"/>
                </a:solidFill>
                <a:effectLst/>
                <a:latin typeface="Century Gothic" panose="020B0502020202020204" pitchFamily="34" charset="0"/>
                <a:ea typeface="+mn-ea"/>
                <a:cs typeface="+mn-cs"/>
              </a:rPr>
              <a:t>Londsale</a:t>
            </a:r>
            <a:r>
              <a:rPr lang="en-GB" sz="1400" dirty="0">
                <a:solidFill>
                  <a:srgbClr val="FF0066"/>
                </a:solidFill>
                <a:effectLst/>
                <a:latin typeface="Century Gothic" panose="020B0502020202020204" pitchFamily="34" charset="0"/>
                <a:ea typeface="+mn-ea"/>
                <a:cs typeface="+mn-cs"/>
              </a:rPr>
              <a:t>, D., &amp; Le Bras, Y.  (2009). </a:t>
            </a:r>
            <a:r>
              <a:rPr lang="en-GB" sz="1400" i="1" dirty="0">
                <a:solidFill>
                  <a:srgbClr val="FF0066"/>
                </a:solidFill>
                <a:effectLst/>
                <a:latin typeface="Century Gothic" panose="020B0502020202020204" pitchFamily="34" charset="0"/>
                <a:ea typeface="+mn-ea"/>
                <a:cs typeface="+mn-cs"/>
              </a:rPr>
              <a:t>A Frequency Dictionary of French: Core vocabulary for learners </a:t>
            </a:r>
            <a:r>
              <a:rPr lang="en-GB" sz="14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4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US" b="0" baseline="0" noProof="0" dirty="0"/>
              <a:t>DISPLAY THIS SLIDE FOR PUPILS DURING THE TASK.</a:t>
            </a:r>
          </a:p>
          <a:p>
            <a:pPr marL="0" indent="0">
              <a:buNone/>
            </a:pPr>
            <a:endParaRPr lang="en-US" b="0" baseline="0" noProof="0" dirty="0"/>
          </a:p>
          <a:p>
            <a:pPr marL="0" indent="0">
              <a:buNone/>
            </a:pPr>
            <a:r>
              <a:rPr lang="en-US" b="1" baseline="0" noProof="0" dirty="0"/>
              <a:t>Note</a:t>
            </a:r>
            <a:r>
              <a:rPr lang="en-US" b="0" baseline="0" noProof="0" dirty="0"/>
              <a:t>: if desired, click on the pictures to hear the French phrases (as affirmative statements).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51123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5 minutes (two slides)</a:t>
            </a:r>
          </a:p>
          <a:p>
            <a:pPr marL="216000" indent="-215280">
              <a:lnSpc>
                <a:spcPct val="100000"/>
              </a:lnSpc>
            </a:pP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correctly pronounce unknown words containing [SFC] in decreasing amounts of time, helping </a:t>
            </a:r>
            <a:r>
              <a:rPr lang="en-GB" b="0" dirty="0" err="1"/>
              <a:t>automatisation</a:t>
            </a:r>
            <a:r>
              <a:rPr lang="en-GB" b="0" dirty="0"/>
              <a:t> of SSC production.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Pupils pair up.</a:t>
            </a:r>
            <a:endParaRPr lang="en-GB" dirty="0"/>
          </a:p>
          <a:p>
            <a:pPr marL="0" lvl="0" indent="0" algn="l" rtl="0">
              <a:spcBef>
                <a:spcPts val="0"/>
              </a:spcBef>
              <a:spcAft>
                <a:spcPts val="0"/>
              </a:spcAft>
              <a:buNone/>
            </a:pPr>
            <a:r>
              <a:rPr lang="en-GB" b="0" dirty="0"/>
              <a:t>2. Both pupils speak together and try to say the words in alphabetical order.</a:t>
            </a:r>
          </a:p>
          <a:p>
            <a:pPr marL="0" lvl="0" indent="0" algn="l" rtl="0">
              <a:spcBef>
                <a:spcPts val="0"/>
              </a:spcBef>
              <a:spcAft>
                <a:spcPts val="0"/>
              </a:spcAft>
              <a:buNone/>
            </a:pPr>
            <a:r>
              <a:rPr lang="en-GB" b="0" dirty="0"/>
              <a:t>3. If they say a different word, they need to pause, work out where they went wrong, and start from the beginning. </a:t>
            </a:r>
          </a:p>
          <a:p>
            <a:pPr marL="0" lvl="0" indent="0" algn="l" rtl="0">
              <a:spcBef>
                <a:spcPts val="0"/>
              </a:spcBef>
              <a:spcAft>
                <a:spcPts val="0"/>
              </a:spcAft>
              <a:buNone/>
            </a:pPr>
            <a:r>
              <a:rPr lang="en-GB" b="0" dirty="0"/>
              <a:t>4. Make it clear that this is teamwork and there is no time limit – it is the ‘training’ before the game on the next slide.</a:t>
            </a:r>
          </a:p>
          <a:p>
            <a:pPr marL="0" lvl="0" indent="0" algn="l" rtl="0">
              <a:spcBef>
                <a:spcPts val="0"/>
              </a:spcBef>
              <a:spcAft>
                <a:spcPts val="0"/>
              </a:spcAft>
              <a:buNone/>
            </a:pPr>
            <a:r>
              <a:rPr lang="en-GB" b="0" dirty="0"/>
              <a:t>5. Click on the pictures to hear the words</a:t>
            </a:r>
            <a:r>
              <a:rPr lang="en-GB" b="0" baseline="0" dirty="0"/>
              <a:t> pronounced.</a:t>
            </a:r>
            <a:r>
              <a:rPr lang="en-GB" b="0" dirty="0"/>
              <a:t> Pupils repeat.</a:t>
            </a:r>
            <a:endParaRPr lang="en-GB" dirty="0"/>
          </a:p>
          <a:p>
            <a:pPr marL="0" lvl="0" indent="0" algn="l" rtl="0">
              <a:spcBef>
                <a:spcPts val="0"/>
              </a:spcBef>
              <a:spcAft>
                <a:spcPts val="0"/>
              </a:spcAft>
              <a:buNone/>
            </a:pPr>
            <a:r>
              <a:rPr lang="en-GB" b="0" dirty="0"/>
              <a:t>6. Move onto the next slide.</a:t>
            </a:r>
            <a:endParaRPr lang="en-GB"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fr-FR" sz="1200" b="1" strike="noStrike" spc="-1" dirty="0">
                <a:solidFill>
                  <a:srgbClr val="FF0066"/>
                </a:solidFill>
                <a:latin typeface="Century Gothic"/>
                <a:ea typeface="Century Gothic"/>
              </a:rPr>
              <a:t>copin </a:t>
            </a:r>
            <a:r>
              <a:rPr lang="fr-FR" sz="1200" b="0" strike="noStrike" spc="-1" dirty="0">
                <a:solidFill>
                  <a:srgbClr val="FF0066"/>
                </a:solidFill>
                <a:latin typeface="Century Gothic"/>
                <a:ea typeface="Century Gothic"/>
              </a:rPr>
              <a:t>[&gt;5000] </a:t>
            </a:r>
            <a:r>
              <a:rPr lang="en-GB" sz="1200" b="1" dirty="0">
                <a:solidFill>
                  <a:srgbClr val="002060"/>
                </a:solidFill>
                <a:latin typeface="Century Gothic" panose="020B0502020202020204" pitchFamily="34" charset="0"/>
              </a:rPr>
              <a:t>crêpe </a:t>
            </a:r>
            <a:r>
              <a:rPr lang="en-GB" sz="1200" b="0" dirty="0">
                <a:solidFill>
                  <a:srgbClr val="002060"/>
                </a:solidFill>
                <a:latin typeface="Century Gothic" panose="020B0502020202020204" pitchFamily="34" charset="0"/>
              </a:rPr>
              <a:t>[&gt;5000] </a:t>
            </a:r>
            <a:r>
              <a:rPr lang="fr-FR" sz="1200" b="1" strike="noStrike" spc="-1" dirty="0">
                <a:solidFill>
                  <a:srgbClr val="FF0066"/>
                </a:solidFill>
                <a:latin typeface="Century Gothic"/>
                <a:ea typeface="Century Gothic"/>
              </a:rPr>
              <a:t>drap </a:t>
            </a:r>
            <a:r>
              <a:rPr lang="fr-FR" sz="1200" b="0" strike="noStrike" spc="-1" dirty="0">
                <a:solidFill>
                  <a:srgbClr val="FF0066"/>
                </a:solidFill>
                <a:latin typeface="Century Gothic"/>
                <a:ea typeface="Century Gothic"/>
              </a:rPr>
              <a:t>[&gt;5000] </a:t>
            </a:r>
            <a:r>
              <a:rPr lang="en-GB" sz="1200" b="1" kern="1200" dirty="0">
                <a:solidFill>
                  <a:schemeClr val="tx1"/>
                </a:solidFill>
                <a:effectLst/>
                <a:latin typeface="+mn-lt"/>
                <a:ea typeface="+mn-ea"/>
                <a:cs typeface="+mn-cs"/>
              </a:rPr>
              <a:t>effort</a:t>
            </a:r>
            <a:r>
              <a:rPr lang="en-GB" sz="1200" b="0" kern="1200" dirty="0">
                <a:solidFill>
                  <a:schemeClr val="tx1"/>
                </a:solidFill>
                <a:effectLst/>
                <a:latin typeface="+mn-lt"/>
                <a:ea typeface="+mn-ea"/>
                <a:cs typeface="+mn-cs"/>
              </a:rPr>
              <a:t> [388] </a:t>
            </a:r>
            <a:r>
              <a:rPr lang="en-GB" sz="1200" b="1" kern="1200" dirty="0">
                <a:solidFill>
                  <a:schemeClr val="tx1"/>
                </a:solidFill>
                <a:effectLst/>
                <a:latin typeface="+mn-lt"/>
                <a:ea typeface="+mn-ea"/>
                <a:cs typeface="+mn-cs"/>
              </a:rPr>
              <a:t>part</a:t>
            </a:r>
            <a:r>
              <a:rPr lang="en-GB" sz="1200" b="0" kern="1200" dirty="0">
                <a:solidFill>
                  <a:schemeClr val="tx1"/>
                </a:solidFill>
                <a:effectLst/>
                <a:latin typeface="+mn-lt"/>
                <a:ea typeface="+mn-ea"/>
                <a:cs typeface="+mn-cs"/>
              </a:rPr>
              <a:t> [86] </a:t>
            </a:r>
            <a:r>
              <a:rPr lang="en-GB" sz="1200" b="1" kern="1200" dirty="0" err="1">
                <a:solidFill>
                  <a:schemeClr val="tx1"/>
                </a:solidFill>
                <a:effectLst/>
                <a:latin typeface="+mn-lt"/>
                <a:ea typeface="+mn-ea"/>
                <a:cs typeface="+mn-cs"/>
              </a:rPr>
              <a:t>pont</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[1889] </a:t>
            </a:r>
            <a:r>
              <a:rPr lang="en-GB" sz="1200" b="1" kern="1200" dirty="0">
                <a:solidFill>
                  <a:schemeClr val="tx1"/>
                </a:solidFill>
                <a:effectLst/>
                <a:latin typeface="+mn-lt"/>
                <a:ea typeface="+mn-ea"/>
                <a:cs typeface="+mn-cs"/>
              </a:rPr>
              <a:t>pot</a:t>
            </a:r>
            <a:r>
              <a:rPr lang="en-GB" sz="1200" b="0" kern="1200" dirty="0">
                <a:solidFill>
                  <a:schemeClr val="tx1"/>
                </a:solidFill>
                <a:effectLst/>
                <a:latin typeface="+mn-lt"/>
                <a:ea typeface="+mn-ea"/>
                <a:cs typeface="+mn-cs"/>
              </a:rPr>
              <a:t> [3648] </a:t>
            </a:r>
            <a:r>
              <a:rPr lang="en-GB" sz="1200" b="1" kern="1200" dirty="0" err="1">
                <a:solidFill>
                  <a:schemeClr val="tx1"/>
                </a:solidFill>
                <a:effectLst/>
                <a:latin typeface="+mn-lt"/>
                <a:ea typeface="+mn-ea"/>
                <a:cs typeface="+mn-cs"/>
              </a:rPr>
              <a:t>voisin</a:t>
            </a:r>
            <a:r>
              <a:rPr lang="en-GB" sz="1200" b="0" kern="1200" dirty="0">
                <a:solidFill>
                  <a:schemeClr val="tx1"/>
                </a:solidFill>
                <a:effectLst/>
                <a:latin typeface="+mn-lt"/>
                <a:ea typeface="+mn-ea"/>
                <a:cs typeface="+mn-cs"/>
              </a:rPr>
              <a:t> [979]</a:t>
            </a:r>
            <a:br>
              <a:rPr lang="en-GB" sz="1200" b="0" kern="1200" dirty="0">
                <a:solidFill>
                  <a:schemeClr val="tx1"/>
                </a:solidFill>
                <a:effectLst/>
                <a:latin typeface="+mn-lt"/>
                <a:ea typeface="+mn-ea"/>
                <a:cs typeface="+mn-cs"/>
              </a:rPr>
            </a:br>
            <a:r>
              <a:rPr lang="en-GB" sz="1200" dirty="0" err="1">
                <a:solidFill>
                  <a:srgbClr val="FF0066"/>
                </a:solidFill>
                <a:effectLst/>
                <a:latin typeface="Century Gothic" panose="020B0502020202020204" pitchFamily="34" charset="0"/>
                <a:ea typeface="+mn-ea"/>
                <a:cs typeface="+mn-cs"/>
              </a:rPr>
              <a:t>Londsale</a:t>
            </a:r>
            <a:r>
              <a:rPr lang="en-GB" sz="1200" dirty="0">
                <a:solidFill>
                  <a:srgbClr val="FF0066"/>
                </a:solidFill>
                <a:effectLst/>
                <a:latin typeface="Century Gothic" panose="020B0502020202020204" pitchFamily="34" charset="0"/>
                <a:ea typeface="+mn-ea"/>
                <a:cs typeface="+mn-cs"/>
              </a:rPr>
              <a:t>, D., &amp; Le Bras, Y.  (2009). </a:t>
            </a:r>
            <a:r>
              <a:rPr lang="en-GB" sz="1200" i="1" dirty="0">
                <a:solidFill>
                  <a:srgbClr val="FF0066"/>
                </a:solidFill>
                <a:effectLst/>
                <a:latin typeface="Century Gothic" panose="020B0502020202020204" pitchFamily="34" charset="0"/>
                <a:ea typeface="+mn-ea"/>
                <a:cs typeface="+mn-cs"/>
              </a:rPr>
              <a:t>A Frequency Dictionary of French: Core vocabulary for learners </a:t>
            </a:r>
            <a:r>
              <a:rPr lang="en-GB" sz="1200" dirty="0">
                <a:solidFill>
                  <a:srgbClr val="FF0066"/>
                </a:solidFill>
                <a:effectLst/>
                <a:latin typeface="Century Gothic" panose="020B0502020202020204" pitchFamily="34" charset="0"/>
                <a:ea typeface="+mn-ea"/>
                <a:cs typeface="+mn-cs"/>
              </a:rPr>
              <a:t>London: Routledge.</a:t>
            </a:r>
          </a:p>
          <a:p>
            <a:pPr>
              <a:lnSpc>
                <a:spcPct val="150000"/>
              </a:lnSpc>
            </a:pPr>
            <a:endParaRPr lang="en-GB" sz="1200" dirty="0">
              <a:solidFill>
                <a:srgbClr val="002060"/>
              </a:solidFill>
              <a:latin typeface="Century Gothic" panose="020B0502020202020204" pitchFamily="34"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1068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5 minutes</a:t>
            </a:r>
          </a:p>
          <a:p>
            <a:pPr marL="216000" indent="-215280">
              <a:lnSpc>
                <a:spcPct val="100000"/>
              </a:lnSpc>
            </a:pP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correctly pronounce unknown words containing [SFC] in decreasing amounts of time, helping </a:t>
            </a:r>
            <a:r>
              <a:rPr lang="en-GB" b="0" dirty="0" err="1"/>
              <a:t>automatisation</a:t>
            </a:r>
            <a:r>
              <a:rPr lang="en-GB" b="0" dirty="0"/>
              <a:t> of SSC production.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Teacher starts 20 second timer.</a:t>
            </a:r>
            <a:endParaRPr lang="en-GB" dirty="0"/>
          </a:p>
          <a:p>
            <a:pPr marL="0" lvl="0" indent="0" algn="l" rtl="0">
              <a:spcBef>
                <a:spcPts val="0"/>
              </a:spcBef>
              <a:spcAft>
                <a:spcPts val="0"/>
              </a:spcAft>
              <a:buNone/>
            </a:pPr>
            <a:r>
              <a:rPr lang="en-GB" b="0" dirty="0"/>
              <a:t>2. Pupil A tries to say the words without pronouncing the [SFC].</a:t>
            </a:r>
            <a:endParaRPr lang="en-GB" dirty="0"/>
          </a:p>
          <a:p>
            <a:pPr marL="0" lvl="0" indent="0" algn="l" rtl="0">
              <a:spcBef>
                <a:spcPts val="0"/>
              </a:spcBef>
              <a:spcAft>
                <a:spcPts val="0"/>
              </a:spcAft>
              <a:buNone/>
            </a:pPr>
            <a:r>
              <a:rPr lang="en-GB" b="0" dirty="0"/>
              <a:t>3. Pupil B makes speaker pause for 3 seconds every time an [SFC] is pronounced.</a:t>
            </a:r>
            <a:endParaRPr lang="en-GB" dirty="0"/>
          </a:p>
          <a:p>
            <a:pPr marL="0" lvl="0" indent="0" algn="l" rtl="0">
              <a:spcBef>
                <a:spcPts val="0"/>
              </a:spcBef>
              <a:spcAft>
                <a:spcPts val="0"/>
              </a:spcAft>
              <a:buNone/>
            </a:pPr>
            <a:r>
              <a:rPr lang="en-GB" b="0" dirty="0"/>
              <a:t>4. Complete before 20 seconds runs out.</a:t>
            </a:r>
            <a:endParaRPr lang="en-GB" dirty="0"/>
          </a:p>
          <a:p>
            <a:pPr marL="0" lvl="0" indent="0" algn="l" rtl="0">
              <a:spcBef>
                <a:spcPts val="0"/>
              </a:spcBef>
              <a:spcAft>
                <a:spcPts val="0"/>
              </a:spcAft>
              <a:buNone/>
            </a:pPr>
            <a:r>
              <a:rPr lang="en-GB" b="0" dirty="0"/>
              <a:t>6. Swap roles and play the game again.</a:t>
            </a:r>
            <a:endParaRPr lang="en-GB" dirty="0"/>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fr-FR" sz="1200" b="1" strike="noStrike" spc="-1" dirty="0">
                <a:solidFill>
                  <a:srgbClr val="FF0066"/>
                </a:solidFill>
                <a:latin typeface="Century Gothic"/>
                <a:ea typeface="Century Gothic"/>
              </a:rPr>
              <a:t>copin </a:t>
            </a:r>
            <a:r>
              <a:rPr lang="fr-FR" sz="1200" b="0" strike="noStrike" spc="-1" dirty="0">
                <a:solidFill>
                  <a:srgbClr val="FF0066"/>
                </a:solidFill>
                <a:latin typeface="Century Gothic"/>
                <a:ea typeface="Century Gothic"/>
              </a:rPr>
              <a:t>[&gt;5000] </a:t>
            </a:r>
            <a:r>
              <a:rPr lang="en-GB" sz="1200" b="1" dirty="0">
                <a:solidFill>
                  <a:srgbClr val="002060"/>
                </a:solidFill>
                <a:latin typeface="Century Gothic" panose="020B0502020202020204" pitchFamily="34" charset="0"/>
              </a:rPr>
              <a:t>crêpe </a:t>
            </a:r>
            <a:r>
              <a:rPr lang="en-GB" sz="1200" b="0" dirty="0">
                <a:solidFill>
                  <a:srgbClr val="002060"/>
                </a:solidFill>
                <a:latin typeface="Century Gothic" panose="020B0502020202020204" pitchFamily="34" charset="0"/>
              </a:rPr>
              <a:t>[&gt;5000] </a:t>
            </a:r>
            <a:r>
              <a:rPr lang="fr-FR" sz="1200" b="1" strike="noStrike" spc="-1" dirty="0">
                <a:solidFill>
                  <a:srgbClr val="FF0066"/>
                </a:solidFill>
                <a:latin typeface="Century Gothic"/>
                <a:ea typeface="Century Gothic"/>
              </a:rPr>
              <a:t>drap </a:t>
            </a:r>
            <a:r>
              <a:rPr lang="fr-FR" sz="1200" b="0" strike="noStrike" spc="-1" dirty="0">
                <a:solidFill>
                  <a:srgbClr val="FF0066"/>
                </a:solidFill>
                <a:latin typeface="Century Gothic"/>
                <a:ea typeface="Century Gothic"/>
              </a:rPr>
              <a:t>[&gt;5000] </a:t>
            </a:r>
            <a:r>
              <a:rPr lang="en-GB" sz="1200" b="1" kern="1200" dirty="0">
                <a:solidFill>
                  <a:schemeClr val="tx1"/>
                </a:solidFill>
                <a:effectLst/>
                <a:latin typeface="+mn-lt"/>
                <a:ea typeface="+mn-ea"/>
                <a:cs typeface="+mn-cs"/>
              </a:rPr>
              <a:t>effort</a:t>
            </a:r>
            <a:r>
              <a:rPr lang="en-GB" sz="1200" b="0" kern="1200" dirty="0">
                <a:solidFill>
                  <a:schemeClr val="tx1"/>
                </a:solidFill>
                <a:effectLst/>
                <a:latin typeface="+mn-lt"/>
                <a:ea typeface="+mn-ea"/>
                <a:cs typeface="+mn-cs"/>
              </a:rPr>
              <a:t> [388] </a:t>
            </a:r>
            <a:r>
              <a:rPr lang="en-GB" sz="1200" b="1" kern="1200" dirty="0">
                <a:solidFill>
                  <a:schemeClr val="tx1"/>
                </a:solidFill>
                <a:effectLst/>
                <a:latin typeface="+mn-lt"/>
                <a:ea typeface="+mn-ea"/>
                <a:cs typeface="+mn-cs"/>
              </a:rPr>
              <a:t>part</a:t>
            </a:r>
            <a:r>
              <a:rPr lang="en-GB" sz="1200" b="0" kern="1200" dirty="0">
                <a:solidFill>
                  <a:schemeClr val="tx1"/>
                </a:solidFill>
                <a:effectLst/>
                <a:latin typeface="+mn-lt"/>
                <a:ea typeface="+mn-ea"/>
                <a:cs typeface="+mn-cs"/>
              </a:rPr>
              <a:t> [86] </a:t>
            </a:r>
            <a:r>
              <a:rPr lang="en-GB" sz="1200" b="1" kern="1200" dirty="0" err="1">
                <a:solidFill>
                  <a:schemeClr val="tx1"/>
                </a:solidFill>
                <a:effectLst/>
                <a:latin typeface="+mn-lt"/>
                <a:ea typeface="+mn-ea"/>
                <a:cs typeface="+mn-cs"/>
              </a:rPr>
              <a:t>pont</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[1889] </a:t>
            </a:r>
            <a:r>
              <a:rPr lang="en-GB" sz="1200" b="1" kern="1200" dirty="0">
                <a:solidFill>
                  <a:schemeClr val="tx1"/>
                </a:solidFill>
                <a:effectLst/>
                <a:latin typeface="+mn-lt"/>
                <a:ea typeface="+mn-ea"/>
                <a:cs typeface="+mn-cs"/>
              </a:rPr>
              <a:t>pot</a:t>
            </a:r>
            <a:r>
              <a:rPr lang="en-GB" sz="1200" b="0" kern="1200" dirty="0">
                <a:solidFill>
                  <a:schemeClr val="tx1"/>
                </a:solidFill>
                <a:effectLst/>
                <a:latin typeface="+mn-lt"/>
                <a:ea typeface="+mn-ea"/>
                <a:cs typeface="+mn-cs"/>
              </a:rPr>
              <a:t> [3648] </a:t>
            </a:r>
            <a:r>
              <a:rPr lang="en-GB" sz="1200" b="1" kern="1200" dirty="0" err="1">
                <a:solidFill>
                  <a:schemeClr val="tx1"/>
                </a:solidFill>
                <a:effectLst/>
                <a:latin typeface="+mn-lt"/>
                <a:ea typeface="+mn-ea"/>
                <a:cs typeface="+mn-cs"/>
              </a:rPr>
              <a:t>voisin</a:t>
            </a:r>
            <a:r>
              <a:rPr lang="en-GB" sz="1200" b="0" kern="1200" dirty="0">
                <a:solidFill>
                  <a:schemeClr val="tx1"/>
                </a:solidFill>
                <a:effectLst/>
                <a:latin typeface="+mn-lt"/>
                <a:ea typeface="+mn-ea"/>
                <a:cs typeface="+mn-cs"/>
              </a:rPr>
              <a:t> [979]</a:t>
            </a:r>
            <a:br>
              <a:rPr lang="en-GB" sz="1200" b="0" kern="1200" dirty="0">
                <a:solidFill>
                  <a:schemeClr val="tx1"/>
                </a:solidFill>
                <a:effectLst/>
                <a:latin typeface="+mn-lt"/>
                <a:ea typeface="+mn-ea"/>
                <a:cs typeface="+mn-cs"/>
              </a:rPr>
            </a:br>
            <a:r>
              <a:rPr lang="en-GB" sz="1200" dirty="0" err="1">
                <a:solidFill>
                  <a:srgbClr val="FF0066"/>
                </a:solidFill>
                <a:effectLst/>
                <a:latin typeface="Century Gothic" panose="020B0502020202020204" pitchFamily="34" charset="0"/>
                <a:ea typeface="+mn-ea"/>
                <a:cs typeface="+mn-cs"/>
              </a:rPr>
              <a:t>Londsale</a:t>
            </a:r>
            <a:r>
              <a:rPr lang="en-GB" sz="1200" dirty="0">
                <a:solidFill>
                  <a:srgbClr val="FF0066"/>
                </a:solidFill>
                <a:effectLst/>
                <a:latin typeface="Century Gothic" panose="020B0502020202020204" pitchFamily="34" charset="0"/>
                <a:ea typeface="+mn-ea"/>
                <a:cs typeface="+mn-cs"/>
              </a:rPr>
              <a:t>, D., &amp; Le Bras, Y.  (2009). </a:t>
            </a:r>
            <a:r>
              <a:rPr lang="en-GB" sz="1200" i="1" dirty="0">
                <a:solidFill>
                  <a:srgbClr val="FF0066"/>
                </a:solidFill>
                <a:effectLst/>
                <a:latin typeface="Century Gothic" panose="020B0502020202020204" pitchFamily="34" charset="0"/>
                <a:ea typeface="+mn-ea"/>
                <a:cs typeface="+mn-cs"/>
              </a:rPr>
              <a:t>A Frequency Dictionary of French: Core vocabulary for learners </a:t>
            </a:r>
            <a:r>
              <a:rPr lang="en-GB" sz="1200" dirty="0">
                <a:solidFill>
                  <a:srgbClr val="FF0066"/>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01425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1 minute</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Recap </a:t>
            </a:r>
            <a:r>
              <a:rPr lang="en-GB" b="0" dirty="0"/>
              <a:t>ne…pas negation with single-verb structures</a:t>
            </a:r>
            <a:r>
              <a:rPr lang="en-GB" sz="1200" b="0" i="0" dirty="0">
                <a:solidFill>
                  <a:prstClr val="white"/>
                </a:solidFill>
                <a:latin typeface="Calibri" panose="020F0502020204030204" pitchFamily="34" charset="0"/>
                <a:cs typeface="Calibri" panose="020F0502020204030204" pitchFamily="34" charset="0"/>
              </a:rPr>
              <a:t> and d</a:t>
            </a:r>
            <a:r>
              <a:rPr lang="en-GB" dirty="0"/>
              <a:t>raw attention to differences between French and English negation structure. (Pupils were introduced to this last term – T2 Week 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comprehension of ne…pas and vocabulary from this and previous weeks.</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the answers are not in the order of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b="1" dirty="0"/>
            </a:br>
            <a:r>
              <a:rPr lang="en-GB" b="0" dirty="0"/>
              <a:t>1. Pupils can write the six categories and Cl | JM as two column headers.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Pupils read the sentences and tick if either or both characters do the activity, cross if they don’t and put ? if there is no mention of the activity for one or both of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For feedback of answers click to </a:t>
            </a:r>
            <a:r>
              <a:rPr lang="en-GB" b="0" dirty="0" err="1"/>
              <a:t>to</a:t>
            </a:r>
            <a:r>
              <a:rPr lang="en-GB" b="0" dirty="0"/>
              <a:t> complete the table and to highlight the answer in the text itself.</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a:t>
            </a:r>
            <a:r>
              <a:rPr lang="en-US" b="0" dirty="0"/>
              <a:t> </a:t>
            </a:r>
            <a:r>
              <a:rPr lang="en-US" b="1" dirty="0"/>
              <a:t>5 minutes</a:t>
            </a:r>
          </a:p>
          <a:p>
            <a:endParaRPr lang="en-US" b="1" dirty="0"/>
          </a:p>
          <a:p>
            <a:r>
              <a:rPr lang="en-US" b="1" dirty="0"/>
              <a:t>Aim: </a:t>
            </a:r>
            <a:r>
              <a:rPr lang="en-GB" dirty="0"/>
              <a:t>to practise written production of vocabulary and the first and third person singular forms of </a:t>
            </a:r>
            <a:r>
              <a:rPr lang="en-GB" i="1" dirty="0"/>
              <a:t>faire</a:t>
            </a:r>
            <a:r>
              <a:rPr lang="en-GB" i="0" dirty="0"/>
              <a:t>.</a:t>
            </a:r>
            <a:endParaRPr lang="en-US" b="1" dirty="0"/>
          </a:p>
          <a:p>
            <a:endParaRPr lang="en-US" b="1" dirty="0"/>
          </a:p>
          <a:p>
            <a:r>
              <a:rPr lang="en-US" b="1" dirty="0"/>
              <a:t>Procedure:</a:t>
            </a:r>
          </a:p>
          <a:p>
            <a:pPr marL="228600" indent="-228600">
              <a:buAutoNum type="arabicPeriod"/>
            </a:pPr>
            <a:r>
              <a:rPr lang="en-GB" dirty="0"/>
              <a:t>Check understanding of the rubric, given in French.  Pupils know these words from previous learning.</a:t>
            </a:r>
          </a:p>
          <a:p>
            <a:pPr marL="228600" indent="-228600">
              <a:buAutoNum type="arabicPeriod"/>
            </a:pPr>
            <a:r>
              <a:rPr lang="en-GB" dirty="0"/>
              <a:t>Use</a:t>
            </a:r>
            <a:r>
              <a:rPr lang="en-GB" baseline="0" dirty="0"/>
              <a:t> stressed intonation and strategic pointing (i.e. at Adèle or her dad) to ensure that the instruction for the task is fully understood.</a:t>
            </a:r>
          </a:p>
          <a:p>
            <a:pPr marL="228600" indent="-228600">
              <a:buAutoNum type="arabicPeriod"/>
            </a:pPr>
            <a:r>
              <a:rPr lang="en-GB" baseline="0" dirty="0"/>
              <a:t>Do the first one together as an example, ensuring </a:t>
            </a:r>
            <a:r>
              <a:rPr lang="en-GB" baseline="0" dirty="0" err="1"/>
              <a:t>pupilsfocus</a:t>
            </a:r>
            <a:r>
              <a:rPr lang="en-GB" baseline="0" dirty="0"/>
              <a:t> on the verb ending as well as the pronoun, when feedback on the first answer is given.</a:t>
            </a:r>
          </a:p>
          <a:p>
            <a:pPr marL="228600" indent="-228600">
              <a:buAutoNum type="arabicPeriod"/>
            </a:pPr>
            <a:r>
              <a:rPr lang="en-GB" baseline="0" dirty="0"/>
              <a:t>Then give students time to do questions 2-5, before checking them together.</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76129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(two rounds of speaking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and comprehension of negative sentences with 1</a:t>
            </a:r>
            <a:r>
              <a:rPr lang="en-GB" b="0" baseline="30000" dirty="0"/>
              <a:t>st</a:t>
            </a:r>
            <a:r>
              <a:rPr lang="en-GB" b="0" dirty="0"/>
              <a:t> person of faire, and vocabulary from this week.</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GB" b="1" dirty="0"/>
              <a:t>Note: </a:t>
            </a:r>
            <a:r>
              <a:rPr lang="en-GB" b="0" baseline="0" noProof="0" dirty="0"/>
              <a:t>This slide shows how the speaking task is intended to work. The stages are animated to support the teacher in modelling the task.</a:t>
            </a:r>
            <a:endParaRPr lang="en-US" b="0" dirty="0"/>
          </a:p>
          <a:p>
            <a:endParaRPr lang="en-US" b="0" dirty="0"/>
          </a:p>
          <a:p>
            <a:r>
              <a:rPr lang="en-US" b="1" dirty="0"/>
              <a:t>Procedure:</a:t>
            </a:r>
          </a:p>
          <a:p>
            <a:pPr marL="228600" indent="-228600">
              <a:buAutoNum type="arabicPeriod"/>
            </a:pPr>
            <a:r>
              <a:rPr lang="en-US" b="0" dirty="0"/>
              <a:t>After modelling this example, display the next slide with 6 item choices (which gives 12 possible sentences, as each one can also be negative).</a:t>
            </a:r>
          </a:p>
          <a:p>
            <a:pPr marL="228600" indent="-228600">
              <a:buAutoNum type="arabicPeriod"/>
            </a:pPr>
            <a:r>
              <a:rPr lang="en-US" b="0" baseline="0" noProof="0" dirty="0"/>
              <a:t>Partner As read first and Bs answer.</a:t>
            </a:r>
          </a:p>
          <a:p>
            <a:pPr marL="228600" indent="-228600">
              <a:buAutoNum type="arabicPeriod"/>
            </a:pPr>
            <a:r>
              <a:rPr lang="en-US" b="0" baseline="0" noProof="0" dirty="0"/>
              <a:t>Then swap roles for Round 2.  </a:t>
            </a:r>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286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830107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9286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77808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15/04/2023</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653477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15/04/2023</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362751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15/04/2023</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592936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15/04/2023</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673791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15/04/2023</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377751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15/04/2023</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229149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15/04/2023</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215096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956846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15/04/2023</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038729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15/04/2023</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710834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15/04/2023</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734509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15/04/2023</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755320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45015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24098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284029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2930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313592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35673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31987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59915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05276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50324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324324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64899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17319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534719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931449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08333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7711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9995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53267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15/04/2023</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56095648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8567357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audio" Target="../media/audio1.wav"/><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1.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42.png"/><Relationship Id="rId5" Type="http://schemas.openxmlformats.org/officeDocument/2006/relationships/image" Target="../media/image39.png"/><Relationship Id="rId10" Type="http://schemas.openxmlformats.org/officeDocument/2006/relationships/image" Target="../media/image2.png"/><Relationship Id="rId4" Type="http://schemas.openxmlformats.org/officeDocument/2006/relationships/image" Target="../media/image33.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1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4.png"/><Relationship Id="rId12" Type="http://schemas.openxmlformats.org/officeDocument/2006/relationships/image" Target="../media/image13.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3.png"/><Relationship Id="rId5" Type="http://schemas.openxmlformats.org/officeDocument/2006/relationships/image" Target="../media/image9.svg"/><Relationship Id="rId15" Type="http://schemas.microsoft.com/office/2007/relationships/hdphoto" Target="../media/hdphoto1.wdp"/><Relationship Id="rId10" Type="http://schemas.openxmlformats.org/officeDocument/2006/relationships/image" Target="../media/image2.png"/><Relationship Id="rId19"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1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9.svg"/><Relationship Id="rId15" Type="http://schemas.openxmlformats.org/officeDocument/2006/relationships/image" Target="../media/image16.png"/><Relationship Id="rId10" Type="http://schemas.openxmlformats.org/officeDocument/2006/relationships/image" Target="../media/image3.png"/><Relationship Id="rId19"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2.pn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gi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31.png"/><Relationship Id="rId7"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audio" Target="../media/audio3.wav"/><Relationship Id="rId11" Type="http://schemas.openxmlformats.org/officeDocument/2006/relationships/image" Target="../media/image27.png"/><Relationship Id="rId5" Type="http://schemas.openxmlformats.org/officeDocument/2006/relationships/image" Target="../media/image9.svg"/><Relationship Id="rId10" Type="http://schemas.openxmlformats.org/officeDocument/2006/relationships/image" Target="../media/image32.png"/><Relationship Id="rId4" Type="http://schemas.openxmlformats.org/officeDocument/2006/relationships/image" Target="../media/image8.png"/><Relationship Id="rId9" Type="http://schemas.openxmlformats.org/officeDocument/2006/relationships/image" Target="../media/image30.gif"/></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audio" Target="../media/audio11.wav"/><Relationship Id="rId18" Type="http://schemas.openxmlformats.org/officeDocument/2006/relationships/image" Target="../media/image2.png"/><Relationship Id="rId3" Type="http://schemas.openxmlformats.org/officeDocument/2006/relationships/image" Target="../media/image8.png"/><Relationship Id="rId7" Type="http://schemas.openxmlformats.org/officeDocument/2006/relationships/audio" Target="../media/audio7.wav"/><Relationship Id="rId12" Type="http://schemas.openxmlformats.org/officeDocument/2006/relationships/audio" Target="../media/audio10.wav"/><Relationship Id="rId17" Type="http://schemas.openxmlformats.org/officeDocument/2006/relationships/image" Target="../media/image3.png"/><Relationship Id="rId2" Type="http://schemas.openxmlformats.org/officeDocument/2006/relationships/notesSlide" Target="../notesSlides/notesSlide8.xml"/><Relationship Id="rId16"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audio" Target="../media/audio6.wav"/><Relationship Id="rId11" Type="http://schemas.openxmlformats.org/officeDocument/2006/relationships/audio" Target="../media/audio9.wav"/><Relationship Id="rId5" Type="http://schemas.openxmlformats.org/officeDocument/2006/relationships/audio" Target="../media/audio5.wav"/><Relationship Id="rId15" Type="http://schemas.openxmlformats.org/officeDocument/2006/relationships/image" Target="../media/image36.png"/><Relationship Id="rId10" Type="http://schemas.openxmlformats.org/officeDocument/2006/relationships/audio" Target="../media/audio8.wav"/><Relationship Id="rId19" Type="http://schemas.openxmlformats.org/officeDocument/2006/relationships/image" Target="../media/image38.png"/><Relationship Id="rId4" Type="http://schemas.openxmlformats.org/officeDocument/2006/relationships/image" Target="../media/image9.svg"/><Relationship Id="rId9" Type="http://schemas.openxmlformats.org/officeDocument/2006/relationships/image" Target="../media/image34.gif"/><Relationship Id="rId14" Type="http://schemas.openxmlformats.org/officeDocument/2006/relationships/image" Target="../media/image35.gif"/></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Tx/>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10520" y="499005"/>
            <a:ext cx="4175518" cy="1325563"/>
          </a:xfrm>
        </p:spPr>
        <p:txBody>
          <a:bodyPr>
            <a:noAutofit/>
          </a:bodyPr>
          <a:lstStyle/>
          <a:p>
            <a:pPr algn="ctr"/>
            <a:r>
              <a:rPr lang="en-GB" sz="3200" b="1" spc="-1" dirty="0">
                <a:solidFill>
                  <a:schemeClr val="bg1"/>
                </a:solidFill>
                <a:latin typeface="Century Gothic" panose="020B0502020202020204" pitchFamily="34" charset="0"/>
                <a:ea typeface="Century Gothic"/>
              </a:rPr>
              <a:t>Saying what I and others do</a:t>
            </a: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8" name="Picture 7" descr="Icon&#10;&#10;Description automatically generated">
            <a:extLst>
              <a:ext uri="{FF2B5EF4-FFF2-40B4-BE49-F238E27FC236}">
                <a16:creationId xmlns:a16="http://schemas.microsoft.com/office/drawing/2014/main" id="{3343039E-D614-4FCE-BEC3-704DF509EA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899" y="1933280"/>
            <a:ext cx="1555582" cy="1488739"/>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CC3744CA-C1FE-4CA1-A888-37DA0C560E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5967" y="3123074"/>
            <a:ext cx="1104043" cy="1611374"/>
          </a:xfrm>
          <a:prstGeom prst="rect">
            <a:avLst/>
          </a:prstGeom>
        </p:spPr>
      </p:pic>
      <p:pic>
        <p:nvPicPr>
          <p:cNvPr id="11" name="Picture 10" descr="A picture containing text, clipart&#10;&#10;Description automatically generated">
            <a:hlinkClick r:id="" action="ppaction://noaction">
              <a:snd r:embed="rId6" name="5_2.wav"/>
            </a:hlinkClick>
            <a:extLst>
              <a:ext uri="{FF2B5EF4-FFF2-40B4-BE49-F238E27FC236}">
                <a16:creationId xmlns:a16="http://schemas.microsoft.com/office/drawing/2014/main" id="{3B3BDFB9-2A12-47C1-9D71-C83BF89F2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3141" y="3885602"/>
            <a:ext cx="1477193" cy="833229"/>
          </a:xfrm>
          <a:prstGeom prst="rect">
            <a:avLst/>
          </a:prstGeom>
        </p:spPr>
      </p:pic>
      <p:pic>
        <p:nvPicPr>
          <p:cNvPr id="12" name="Picture 4" descr="Notepad Issue Write - Free image on Pixabay">
            <a:hlinkClick r:id="" action="ppaction://noaction">
              <a:snd r:embed="rId8" name="5_4.wav"/>
            </a:hlinkClick>
            <a:extLst>
              <a:ext uri="{FF2B5EF4-FFF2-40B4-BE49-F238E27FC236}">
                <a16:creationId xmlns:a16="http://schemas.microsoft.com/office/drawing/2014/main" id="{2C8F5127-E50D-49EB-B302-18BD1870AEA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27456" y="2242922"/>
            <a:ext cx="1273807" cy="12377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ucket, Cleaning, Supplies, Housework, Household">
            <a:extLst>
              <a:ext uri="{FF2B5EF4-FFF2-40B4-BE49-F238E27FC236}">
                <a16:creationId xmlns:a16="http://schemas.microsoft.com/office/drawing/2014/main" id="{5BDC9234-C11C-4FBF-8E40-4C97680DE74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263" y="3349890"/>
            <a:ext cx="1672485" cy="15907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j-ea"/>
                <a:cs typeface="+mj-cs"/>
                <a:sym typeface="Century Gothic"/>
              </a:rPr>
              <a:t>pierre</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-papier-ciseaux*</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107907" y="110655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76293"/>
            <a:ext cx="1076067" cy="1079378"/>
          </a:xfrm>
          <a:prstGeom prst="rect">
            <a:avLst/>
          </a:prstGeom>
        </p:spPr>
      </p:pic>
      <p:sp>
        <p:nvSpPr>
          <p:cNvPr id="61" name="Title 2">
            <a:extLst>
              <a:ext uri="{FF2B5EF4-FFF2-40B4-BE49-F238E27FC236}">
                <a16:creationId xmlns:a16="http://schemas.microsoft.com/office/drawing/2014/main" id="{F3A3F78C-D704-418C-A08F-B2F4BF7101A4}"/>
              </a:ext>
            </a:extLst>
          </p:cNvPr>
          <p:cNvSpPr txBox="1">
            <a:spLocks/>
          </p:cNvSpPr>
          <p:nvPr/>
        </p:nvSpPr>
        <p:spPr>
          <a:xfrm>
            <a:off x="10043038" y="1148535"/>
            <a:ext cx="953857" cy="385374"/>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3" name="Picture 62" descr="Icon&#10;&#10;Description automatically generated">
            <a:extLst>
              <a:ext uri="{FF2B5EF4-FFF2-40B4-BE49-F238E27FC236}">
                <a16:creationId xmlns:a16="http://schemas.microsoft.com/office/drawing/2014/main" id="{6BFA274E-5C74-4285-B81C-682AD3EC07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1313" y="42069"/>
            <a:ext cx="1126594" cy="1130060"/>
          </a:xfrm>
          <a:prstGeom prst="rect">
            <a:avLst/>
          </a:prstGeom>
        </p:spPr>
      </p:pic>
      <p:sp>
        <p:nvSpPr>
          <p:cNvPr id="9" name="TextBox 8">
            <a:extLst>
              <a:ext uri="{FF2B5EF4-FFF2-40B4-BE49-F238E27FC236}">
                <a16:creationId xmlns:a16="http://schemas.microsoft.com/office/drawing/2014/main" id="{4FCCA9E4-E7C1-46FE-9958-E2AE73CF5602}"/>
              </a:ext>
            </a:extLst>
          </p:cNvPr>
          <p:cNvSpPr txBox="1"/>
          <p:nvPr/>
        </p:nvSpPr>
        <p:spPr>
          <a:xfrm>
            <a:off x="9501347" y="6460959"/>
            <a:ext cx="269065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*rock-paper-scissors</a:t>
            </a:r>
          </a:p>
        </p:txBody>
      </p:sp>
      <p:pic>
        <p:nvPicPr>
          <p:cNvPr id="11" name="Picture 10" descr="Graphical user interface, application, Teams&#10;&#10;Description automatically generated">
            <a:extLst>
              <a:ext uri="{FF2B5EF4-FFF2-40B4-BE49-F238E27FC236}">
                <a16:creationId xmlns:a16="http://schemas.microsoft.com/office/drawing/2014/main" id="{9D42F998-E322-423A-BDFC-7C1AD20E0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8043" y="199185"/>
            <a:ext cx="2022914" cy="1393914"/>
          </a:xfrm>
          <a:prstGeom prst="rect">
            <a:avLst/>
          </a:prstGeom>
        </p:spPr>
      </p:pic>
      <p:sp>
        <p:nvSpPr>
          <p:cNvPr id="26" name="CuadroTexto 4">
            <a:extLst>
              <a:ext uri="{FF2B5EF4-FFF2-40B4-BE49-F238E27FC236}">
                <a16:creationId xmlns:a16="http://schemas.microsoft.com/office/drawing/2014/main" id="{4C65663E-5A4A-4A76-A81E-C5AAD6D11973}"/>
              </a:ext>
            </a:extLst>
          </p:cNvPr>
          <p:cNvSpPr txBox="1"/>
          <p:nvPr/>
        </p:nvSpPr>
        <p:spPr>
          <a:xfrm>
            <a:off x="1374564" y="3566890"/>
            <a:ext cx="19287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the cooking</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7" name="CuadroTexto 4">
            <a:extLst>
              <a:ext uri="{FF2B5EF4-FFF2-40B4-BE49-F238E27FC236}">
                <a16:creationId xmlns:a16="http://schemas.microsoft.com/office/drawing/2014/main" id="{46B0547F-35F1-415D-9753-50CE2C662F9C}"/>
              </a:ext>
            </a:extLst>
          </p:cNvPr>
          <p:cNvSpPr txBox="1"/>
          <p:nvPr/>
        </p:nvSpPr>
        <p:spPr>
          <a:xfrm>
            <a:off x="5499501" y="3506455"/>
            <a:ext cx="9685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list</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28" name="CuadroTexto 4">
            <a:extLst>
              <a:ext uri="{FF2B5EF4-FFF2-40B4-BE49-F238E27FC236}">
                <a16:creationId xmlns:a16="http://schemas.microsoft.com/office/drawing/2014/main" id="{3F8FC879-9BF4-42A6-B1DE-17F7A1508627}"/>
              </a:ext>
            </a:extLst>
          </p:cNvPr>
          <p:cNvSpPr txBox="1"/>
          <p:nvPr/>
        </p:nvSpPr>
        <p:spPr>
          <a:xfrm>
            <a:off x="9324770" y="3502543"/>
            <a:ext cx="22493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the housework</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31" name="CuadroTexto 4">
            <a:extLst>
              <a:ext uri="{FF2B5EF4-FFF2-40B4-BE49-F238E27FC236}">
                <a16:creationId xmlns:a16="http://schemas.microsoft.com/office/drawing/2014/main" id="{E8325B6C-0BB8-47FF-B891-A53D9D53FC5C}"/>
              </a:ext>
            </a:extLst>
          </p:cNvPr>
          <p:cNvSpPr txBox="1"/>
          <p:nvPr/>
        </p:nvSpPr>
        <p:spPr>
          <a:xfrm>
            <a:off x="1318869" y="5478938"/>
            <a:ext cx="162256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(the) bed</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32" name="CuadroTexto 4">
            <a:extLst>
              <a:ext uri="{FF2B5EF4-FFF2-40B4-BE49-F238E27FC236}">
                <a16:creationId xmlns:a16="http://schemas.microsoft.com/office/drawing/2014/main" id="{C4E1B4F0-FDC8-4458-8400-6E7A0196CA04}"/>
              </a:ext>
            </a:extLst>
          </p:cNvPr>
          <p:cNvSpPr txBox="1"/>
          <p:nvPr/>
        </p:nvSpPr>
        <p:spPr>
          <a:xfrm>
            <a:off x="5068941" y="5478938"/>
            <a:ext cx="160813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present</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35" name="CuadroTexto 4">
            <a:extLst>
              <a:ext uri="{FF2B5EF4-FFF2-40B4-BE49-F238E27FC236}">
                <a16:creationId xmlns:a16="http://schemas.microsoft.com/office/drawing/2014/main" id="{182F18C5-4F94-489E-A3AE-7AEDB14C75EE}"/>
              </a:ext>
            </a:extLst>
          </p:cNvPr>
          <p:cNvSpPr txBox="1"/>
          <p:nvPr/>
        </p:nvSpPr>
        <p:spPr>
          <a:xfrm>
            <a:off x="9205622" y="5478938"/>
            <a:ext cx="207140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the shopping</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pic>
        <p:nvPicPr>
          <p:cNvPr id="18" name="Picture 17" descr="Logo, icon&#10;&#10;Description automatically generated">
            <a:extLst>
              <a:ext uri="{FF2B5EF4-FFF2-40B4-BE49-F238E27FC236}">
                <a16:creationId xmlns:a16="http://schemas.microsoft.com/office/drawing/2014/main" id="{AA8DEB32-4139-4FC7-9AE1-BDD441A6B4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6912" y="4312286"/>
            <a:ext cx="1137486" cy="1166652"/>
          </a:xfrm>
          <a:prstGeom prst="rect">
            <a:avLst/>
          </a:prstGeom>
        </p:spPr>
      </p:pic>
      <p:pic>
        <p:nvPicPr>
          <p:cNvPr id="36" name="Picture 2" descr="Bucket, Cleaning, Supplies, Housework, Household">
            <a:extLst>
              <a:ext uri="{FF2B5EF4-FFF2-40B4-BE49-F238E27FC236}">
                <a16:creationId xmlns:a16="http://schemas.microsoft.com/office/drawing/2014/main" id="{CA66A1FD-E72B-4532-8F59-8810D3A197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56015" y="2389785"/>
            <a:ext cx="1272927" cy="121071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ingle Bed Clip Art">
            <a:extLst>
              <a:ext uri="{FF2B5EF4-FFF2-40B4-BE49-F238E27FC236}">
                <a16:creationId xmlns:a16="http://schemas.microsoft.com/office/drawing/2014/main" id="{93244BFC-EF41-4FC1-8073-7B37BB0C94E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98997" y="4282721"/>
            <a:ext cx="1749057" cy="9853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picture containing graphical user interface&#10;&#10;Description automatically generated">
            <a:extLst>
              <a:ext uri="{FF2B5EF4-FFF2-40B4-BE49-F238E27FC236}">
                <a16:creationId xmlns:a16="http://schemas.microsoft.com/office/drawing/2014/main" id="{316F956F-B048-4642-8064-6C2DAFEB9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48919" y="1944739"/>
            <a:ext cx="1009013" cy="1472676"/>
          </a:xfrm>
          <a:prstGeom prst="rect">
            <a:avLst/>
          </a:prstGeom>
        </p:spPr>
      </p:pic>
      <p:pic>
        <p:nvPicPr>
          <p:cNvPr id="39" name="Picture 38" descr="Icon&#10;&#10;Description automatically generated">
            <a:extLst>
              <a:ext uri="{FF2B5EF4-FFF2-40B4-BE49-F238E27FC236}">
                <a16:creationId xmlns:a16="http://schemas.microsoft.com/office/drawing/2014/main" id="{92604248-9140-4DE8-ACE9-C2AF1C1896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77684" y="4074940"/>
            <a:ext cx="1374629" cy="1315563"/>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C8FC60EE-B098-4156-90FB-EFF638B5E0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11058" y="1944739"/>
            <a:ext cx="997665" cy="1379062"/>
          </a:xfrm>
          <a:prstGeom prst="rect">
            <a:avLst/>
          </a:prstGeom>
        </p:spPr>
      </p:pic>
      <p:sp>
        <p:nvSpPr>
          <p:cNvPr id="40" name="Speech Bubble: Rectangle with Corners Rounded 39">
            <a:extLst>
              <a:ext uri="{FF2B5EF4-FFF2-40B4-BE49-F238E27FC236}">
                <a16:creationId xmlns:a16="http://schemas.microsoft.com/office/drawing/2014/main" id="{4B06FC37-7F9B-448C-983F-671B7332804A}"/>
              </a:ext>
            </a:extLst>
          </p:cNvPr>
          <p:cNvSpPr/>
          <p:nvPr/>
        </p:nvSpPr>
        <p:spPr>
          <a:xfrm>
            <a:off x="257968" y="790068"/>
            <a:ext cx="5031583" cy="887285"/>
          </a:xfrm>
          <a:prstGeom prst="wedgeRoundRectCallout">
            <a:avLst>
              <a:gd name="adj1" fmla="val 56097"/>
              <a:gd name="adj2" fmla="val -1221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Remember</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you can make your sentences negative, too.</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Google Shape;167;p2">
            <a:extLst>
              <a:ext uri="{FF2B5EF4-FFF2-40B4-BE49-F238E27FC236}">
                <a16:creationId xmlns:a16="http://schemas.microsoft.com/office/drawing/2014/main" id="{6A74EB41-99B4-4E92-9250-DB89A69653F6}"/>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7439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2a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50" name="Table 4">
            <a:extLst>
              <a:ext uri="{FF2B5EF4-FFF2-40B4-BE49-F238E27FC236}">
                <a16:creationId xmlns:a16="http://schemas.microsoft.com/office/drawing/2014/main" id="{C5F9AB89-DF62-4BC5-AF03-179EC16BCF40}"/>
              </a:ext>
            </a:extLst>
          </p:cNvPr>
          <p:cNvGraphicFramePr>
            <a:graphicFrameLocks noGrp="1"/>
          </p:cNvGraphicFramePr>
          <p:nvPr>
            <p:extLst>
              <p:ext uri="{D42A27DB-BD31-4B8C-83A1-F6EECF244321}">
                <p14:modId xmlns:p14="http://schemas.microsoft.com/office/powerpoint/2010/main" val="1534880515"/>
              </p:ext>
            </p:extLst>
          </p:nvPr>
        </p:nvGraphicFramePr>
        <p:xfrm>
          <a:off x="612940" y="676472"/>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tout le monde</a:t>
                      </a:r>
                    </a:p>
                  </a:txBody>
                  <a:tcPr/>
                </a:tc>
                <a:tc>
                  <a:txBody>
                    <a:bodyPr/>
                    <a:lstStyle/>
                    <a:p>
                      <a:r>
                        <a:rPr lang="en-GB" sz="2400" b="1" dirty="0" err="1">
                          <a:solidFill>
                            <a:srgbClr val="002060"/>
                          </a:solidFill>
                          <a:latin typeface="Century Gothic" panose="020B0502020202020204" pitchFamily="34" charset="0"/>
                        </a:rPr>
                        <a:t>souhaiter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célébrer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échanger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fabriquer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rue</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vingt-et-un</a:t>
                      </a:r>
                    </a:p>
                  </a:txBody>
                  <a:tcPr/>
                </a:tc>
                <a:tc>
                  <a:txBody>
                    <a:bodyPr/>
                    <a:lstStyle/>
                    <a:p>
                      <a:r>
                        <a:rPr lang="en-GB" sz="2400" b="1" dirty="0">
                          <a:solidFill>
                            <a:srgbClr val="002060"/>
                          </a:solidFill>
                          <a:latin typeface="Century Gothic" panose="020B0502020202020204" pitchFamily="34" charset="0"/>
                        </a:rPr>
                        <a:t>trois</a:t>
                      </a:r>
                    </a:p>
                  </a:txBody>
                  <a:tcPr/>
                </a:tc>
                <a:tc>
                  <a:txBody>
                    <a:bodyPr/>
                    <a:lstStyle/>
                    <a:p>
                      <a:r>
                        <a:rPr lang="en-GB" sz="2400" b="1" dirty="0" err="1">
                          <a:solidFill>
                            <a:srgbClr val="002060"/>
                          </a:solidFill>
                          <a:latin typeface="Century Gothic" panose="020B0502020202020204" pitchFamily="34" charset="0"/>
                        </a:rPr>
                        <a:t>douze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dix-sept</a:t>
                      </a:r>
                    </a:p>
                  </a:txBody>
                  <a:tcPr/>
                </a:tc>
                <a:tc>
                  <a:txBody>
                    <a:bodyPr/>
                    <a:lstStyle/>
                    <a:p>
                      <a:r>
                        <a:rPr lang="en-GB" sz="2300" b="1" dirty="0" err="1">
                          <a:solidFill>
                            <a:srgbClr val="002060"/>
                          </a:solidFill>
                          <a:latin typeface="Century Gothic" panose="020B0502020202020204" pitchFamily="34" charset="0"/>
                        </a:rPr>
                        <a:t>vingt</a:t>
                      </a:r>
                      <a:r>
                        <a:rPr lang="en-GB" sz="2300" b="1" dirty="0">
                          <a:solidFill>
                            <a:srgbClr val="002060"/>
                          </a:solidFill>
                          <a:latin typeface="Century Gothic" panose="020B0502020202020204" pitchFamily="34" charset="0"/>
                        </a:rPr>
                        <a:t>-cinq</a:t>
                      </a:r>
                    </a:p>
                  </a:txBody>
                  <a:tcPr/>
                </a:tc>
                <a:tc>
                  <a:txBody>
                    <a:bodyPr/>
                    <a:lstStyle/>
                    <a:p>
                      <a:r>
                        <a:rPr lang="en-GB" sz="2400" b="1" dirty="0" err="1">
                          <a:solidFill>
                            <a:srgbClr val="002060"/>
                          </a:solidFill>
                          <a:latin typeface="Century Gothic" panose="020B0502020202020204" pitchFamily="34" charset="0"/>
                        </a:rPr>
                        <a:t>trente</a:t>
                      </a:r>
                      <a:r>
                        <a:rPr lang="en-GB" sz="2400" b="1" dirty="0">
                          <a:solidFill>
                            <a:srgbClr val="002060"/>
                          </a:solidFill>
                          <a:latin typeface="Century Gothic" panose="020B0502020202020204" pitchFamily="34" charset="0"/>
                        </a:rPr>
                        <a:t>-quatre</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il fait</a:t>
                      </a:r>
                    </a:p>
                  </a:txBody>
                  <a:tcPr/>
                </a:tc>
                <a:tc>
                  <a:txBody>
                    <a:bodyPr/>
                    <a:lstStyle/>
                    <a:p>
                      <a:r>
                        <a:rPr lang="en-GB" sz="2400" b="1" dirty="0">
                          <a:solidFill>
                            <a:srgbClr val="002060"/>
                          </a:solidFill>
                          <a:latin typeface="Century Gothic" panose="020B0502020202020204" pitchFamily="34" charset="0"/>
                        </a:rPr>
                        <a:t>la cuisine</a:t>
                      </a:r>
                    </a:p>
                  </a:txBody>
                  <a:tcPr/>
                </a:tc>
                <a:tc>
                  <a:txBody>
                    <a:bodyPr/>
                    <a:lstStyle/>
                    <a:p>
                      <a:r>
                        <a:rPr lang="en-GB" sz="2400" b="1" dirty="0">
                          <a:solidFill>
                            <a:srgbClr val="002060"/>
                          </a:solidFill>
                          <a:latin typeface="Century Gothic" panose="020B0502020202020204" pitchFamily="34" charset="0"/>
                        </a:rPr>
                        <a:t>faire</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fais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ménage</a:t>
                      </a:r>
                    </a:p>
                  </a:txBody>
                  <a:tcPr/>
                </a:tc>
                <a:tc>
                  <a:txBody>
                    <a:bodyPr/>
                    <a:lstStyle/>
                    <a:p>
                      <a:r>
                        <a:rPr lang="en-GB" sz="2400" b="1" dirty="0">
                          <a:solidFill>
                            <a:srgbClr val="002060"/>
                          </a:solidFill>
                          <a:latin typeface="Century Gothic" panose="020B0502020202020204" pitchFamily="34" charset="0"/>
                        </a:rPr>
                        <a:t>les courses</a:t>
                      </a:r>
                    </a:p>
                  </a:txBody>
                  <a:tcPr/>
                </a:tc>
                <a:extLst>
                  <a:ext uri="{0D108BD9-81ED-4DB2-BD59-A6C34878D82A}">
                    <a16:rowId xmlns:a16="http://schemas.microsoft.com/office/drawing/2014/main" val="3232139915"/>
                  </a:ext>
                </a:extLst>
              </a:tr>
            </a:tbl>
          </a:graphicData>
        </a:graphic>
      </p:graphicFrame>
      <p:pic>
        <p:nvPicPr>
          <p:cNvPr id="51" name="Picture 50">
            <a:extLst>
              <a:ext uri="{FF2B5EF4-FFF2-40B4-BE49-F238E27FC236}">
                <a16:creationId xmlns:a16="http://schemas.microsoft.com/office/drawing/2014/main" id="{1C9C5E96-C2A7-49B5-B897-853028F172BD}"/>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52" name="Picture 51" descr="Icon&#10;&#10;Description automatically generated">
            <a:extLst>
              <a:ext uri="{FF2B5EF4-FFF2-40B4-BE49-F238E27FC236}">
                <a16:creationId xmlns:a16="http://schemas.microsoft.com/office/drawing/2014/main" id="{F5BB6426-2B21-4EB1-830C-D3B77BA544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53" name="Picture 52">
            <a:extLst>
              <a:ext uri="{FF2B5EF4-FFF2-40B4-BE49-F238E27FC236}">
                <a16:creationId xmlns:a16="http://schemas.microsoft.com/office/drawing/2014/main" id="{E2AB959C-5BAF-4A98-AB0A-095535AC9518}"/>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54" name="TextBox 53">
            <a:extLst>
              <a:ext uri="{FF2B5EF4-FFF2-40B4-BE49-F238E27FC236}">
                <a16:creationId xmlns:a16="http://schemas.microsoft.com/office/drawing/2014/main" id="{E384B388-E74C-452D-B6F5-FFB44E34F913}"/>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5" name="TextBox 54">
            <a:extLst>
              <a:ext uri="{FF2B5EF4-FFF2-40B4-BE49-F238E27FC236}">
                <a16:creationId xmlns:a16="http://schemas.microsoft.com/office/drawing/2014/main" id="{F4951FCB-97B2-4DB6-89AA-1BE590DCCB0D}"/>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6" name="TextBox 55">
            <a:extLst>
              <a:ext uri="{FF2B5EF4-FFF2-40B4-BE49-F238E27FC236}">
                <a16:creationId xmlns:a16="http://schemas.microsoft.com/office/drawing/2014/main" id="{80CCA1A8-B4F4-42F8-9794-625BAF2181E0}"/>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859344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2b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ACB02FA9-695C-4742-88C6-FDB618F0890B}"/>
              </a:ext>
            </a:extLst>
          </p:cNvPr>
          <p:cNvGraphicFramePr>
            <a:graphicFrameLocks noGrp="1"/>
          </p:cNvGraphicFramePr>
          <p:nvPr>
            <p:extLst>
              <p:ext uri="{D42A27DB-BD31-4B8C-83A1-F6EECF244321}">
                <p14:modId xmlns:p14="http://schemas.microsoft.com/office/powerpoint/2010/main" val="292324824"/>
              </p:ext>
            </p:extLst>
          </p:nvPr>
        </p:nvGraphicFramePr>
        <p:xfrm>
          <a:off x="578096" y="779363"/>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wish</a:t>
                      </a:r>
                    </a:p>
                  </a:txBody>
                  <a:tcPr/>
                </a:tc>
                <a:tc>
                  <a:txBody>
                    <a:bodyPr/>
                    <a:lstStyle/>
                    <a:p>
                      <a:r>
                        <a:rPr lang="en-GB" sz="2400" b="1" dirty="0">
                          <a:solidFill>
                            <a:srgbClr val="002060"/>
                          </a:solidFill>
                          <a:latin typeface="Century Gothic" panose="020B0502020202020204" pitchFamily="34" charset="0"/>
                        </a:rPr>
                        <a:t>(the) road, street</a:t>
                      </a:r>
                    </a:p>
                  </a:txBody>
                  <a:tcPr/>
                </a:tc>
                <a:tc>
                  <a:txBody>
                    <a:bodyPr/>
                    <a:lstStyle/>
                    <a:p>
                      <a:r>
                        <a:rPr lang="en-GB" sz="2400" b="1" dirty="0">
                          <a:solidFill>
                            <a:srgbClr val="002060"/>
                          </a:solidFill>
                          <a:latin typeface="Century Gothic" panose="020B0502020202020204" pitchFamily="34" charset="0"/>
                        </a:rPr>
                        <a:t>everyone</a:t>
                      </a: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celebrate</a:t>
                      </a:r>
                    </a:p>
                  </a:txBody>
                  <a:tcPr/>
                </a:tc>
                <a:tc>
                  <a:txBody>
                    <a:bodyPr/>
                    <a:lstStyle/>
                    <a:p>
                      <a:r>
                        <a:rPr lang="en-GB" sz="2400" b="1" dirty="0">
                          <a:solidFill>
                            <a:srgbClr val="002060"/>
                          </a:solidFill>
                          <a:latin typeface="Century Gothic" panose="020B0502020202020204" pitchFamily="34" charset="0"/>
                        </a:rPr>
                        <a:t>to exchange</a:t>
                      </a:r>
                    </a:p>
                  </a:txBody>
                  <a:tcPr/>
                </a:tc>
                <a:tc>
                  <a:txBody>
                    <a:bodyPr/>
                    <a:lstStyle/>
                    <a:p>
                      <a:r>
                        <a:rPr lang="en-GB" sz="2400" b="1" dirty="0">
                          <a:solidFill>
                            <a:srgbClr val="002060"/>
                          </a:solidFill>
                          <a:latin typeface="Century Gothic" panose="020B0502020202020204" pitchFamily="34" charset="0"/>
                        </a:rPr>
                        <a:t>to create, make</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16</a:t>
                      </a:r>
                    </a:p>
                  </a:txBody>
                  <a:tcPr/>
                </a:tc>
                <a:tc>
                  <a:txBody>
                    <a:bodyPr/>
                    <a:lstStyle/>
                    <a:p>
                      <a:r>
                        <a:rPr lang="en-GB" sz="2400" b="1" dirty="0">
                          <a:solidFill>
                            <a:srgbClr val="002060"/>
                          </a:solidFill>
                          <a:latin typeface="Century Gothic" panose="020B0502020202020204" pitchFamily="34" charset="0"/>
                        </a:rPr>
                        <a:t>28</a:t>
                      </a:r>
                    </a:p>
                  </a:txBody>
                  <a:tcPr/>
                </a:tc>
                <a:tc>
                  <a:txBody>
                    <a:bodyPr/>
                    <a:lstStyle/>
                    <a:p>
                      <a:r>
                        <a:rPr lang="en-GB" sz="2400" b="1" dirty="0">
                          <a:solidFill>
                            <a:srgbClr val="002060"/>
                          </a:solidFill>
                          <a:latin typeface="Century Gothic" panose="020B0502020202020204" pitchFamily="34" charset="0"/>
                        </a:rPr>
                        <a:t>39</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13</a:t>
                      </a:r>
                    </a:p>
                  </a:txBody>
                  <a:tcPr/>
                </a:tc>
                <a:tc>
                  <a:txBody>
                    <a:bodyPr/>
                    <a:lstStyle/>
                    <a:p>
                      <a:r>
                        <a:rPr lang="en-GB" sz="2300" b="1" dirty="0">
                          <a:solidFill>
                            <a:srgbClr val="002060"/>
                          </a:solidFill>
                          <a:latin typeface="Century Gothic" panose="020B0502020202020204" pitchFamily="34" charset="0"/>
                        </a:rPr>
                        <a:t>14</a:t>
                      </a:r>
                    </a:p>
                  </a:txBody>
                  <a:tcPr/>
                </a:tc>
                <a:tc>
                  <a:txBody>
                    <a:bodyPr/>
                    <a:lstStyle/>
                    <a:p>
                      <a:r>
                        <a:rPr lang="en-GB" sz="2400" b="1" dirty="0">
                          <a:solidFill>
                            <a:srgbClr val="002060"/>
                          </a:solidFill>
                          <a:latin typeface="Century Gothic" panose="020B0502020202020204" pitchFamily="34" charset="0"/>
                        </a:rPr>
                        <a:t>15</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cooking</a:t>
                      </a:r>
                    </a:p>
                  </a:txBody>
                  <a:tcPr/>
                </a:tc>
                <a:tc>
                  <a:txBody>
                    <a:bodyPr/>
                    <a:lstStyle/>
                    <a:p>
                      <a:r>
                        <a:rPr lang="en-GB" sz="2400" b="1" dirty="0">
                          <a:solidFill>
                            <a:srgbClr val="002060"/>
                          </a:solidFill>
                          <a:latin typeface="Century Gothic" panose="020B0502020202020204" pitchFamily="34" charset="0"/>
                        </a:rPr>
                        <a:t>(the) shopping</a:t>
                      </a:r>
                    </a:p>
                  </a:txBody>
                  <a:tcPr/>
                </a:tc>
                <a:tc>
                  <a:txBody>
                    <a:bodyPr/>
                    <a:lstStyle/>
                    <a:p>
                      <a:r>
                        <a:rPr lang="en-GB" sz="2400" b="1" dirty="0">
                          <a:solidFill>
                            <a:srgbClr val="002060"/>
                          </a:solidFill>
                          <a:latin typeface="Century Gothic" panose="020B0502020202020204" pitchFamily="34" charset="0"/>
                        </a:rPr>
                        <a:t>(the) housework</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do, to make</a:t>
                      </a:r>
                    </a:p>
                  </a:txBody>
                  <a:tcPr/>
                </a:tc>
                <a:tc>
                  <a:txBody>
                    <a:bodyPr/>
                    <a:lstStyle/>
                    <a:p>
                      <a:r>
                        <a:rPr lang="en-GB" sz="2400" b="1" dirty="0">
                          <a:solidFill>
                            <a:srgbClr val="002060"/>
                          </a:solidFill>
                          <a:latin typeface="Century Gothic" panose="020B0502020202020204" pitchFamily="34" charset="0"/>
                        </a:rPr>
                        <a:t>I do, I make</a:t>
                      </a:r>
                    </a:p>
                  </a:txBody>
                  <a:tcPr/>
                </a:tc>
                <a:tc>
                  <a:txBody>
                    <a:bodyPr/>
                    <a:lstStyle/>
                    <a:p>
                      <a:r>
                        <a:rPr lang="en-GB" sz="2400" b="1" dirty="0">
                          <a:solidFill>
                            <a:srgbClr val="002060"/>
                          </a:solidFill>
                          <a:latin typeface="Century Gothic" panose="020B0502020202020204" pitchFamily="34" charset="0"/>
                        </a:rPr>
                        <a:t>she does, makes</a:t>
                      </a:r>
                    </a:p>
                  </a:txBody>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C73BC443-078D-4494-A688-9F5E426535FE}"/>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7A2A553D-08F0-40C2-BB7F-34D03D7E8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B56D6283-2A36-41CA-B636-C91AA84B51DC}"/>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63AE1FBF-62A0-458F-A286-7503909D4954}"/>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D0FA7F5B-9925-4DA5-8DC1-39D8D30928D9}"/>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3" name="TextBox 22">
            <a:extLst>
              <a:ext uri="{FF2B5EF4-FFF2-40B4-BE49-F238E27FC236}">
                <a16:creationId xmlns:a16="http://schemas.microsoft.com/office/drawing/2014/main" id="{DCD1D2B0-9346-4BF8-9991-1A9DD82948D0}"/>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33955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6" name="Graphic 15" descr="Teacher">
            <a:extLst>
              <a:ext uri="{FF2B5EF4-FFF2-40B4-BE49-F238E27FC236}">
                <a16:creationId xmlns:a16="http://schemas.microsoft.com/office/drawing/2014/main" id="{4B2C382B-3045-4172-B682-7761F00D89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583" y="380457"/>
            <a:ext cx="914400" cy="914400"/>
          </a:xfrm>
          <a:prstGeom prst="rect">
            <a:avLst/>
          </a:prstGeom>
        </p:spPr>
      </p:pic>
      <p:sp>
        <p:nvSpPr>
          <p:cNvPr id="17" name="Speech Bubble: Rectangle with Corners Rounded 16">
            <a:extLst>
              <a:ext uri="{FF2B5EF4-FFF2-40B4-BE49-F238E27FC236}">
                <a16:creationId xmlns:a16="http://schemas.microsoft.com/office/drawing/2014/main" id="{2BB2CB0D-0A91-44BC-AEB5-7CDC5A9A523E}"/>
              </a:ext>
            </a:extLst>
          </p:cNvPr>
          <p:cNvSpPr/>
          <p:nvPr/>
        </p:nvSpPr>
        <p:spPr>
          <a:xfrm>
            <a:off x="829407" y="385526"/>
            <a:ext cx="7771022"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6" name="Google Shape;167;p2">
            <a:extLst>
              <a:ext uri="{FF2B5EF4-FFF2-40B4-BE49-F238E27FC236}">
                <a16:creationId xmlns:a16="http://schemas.microsoft.com/office/drawing/2014/main" id="{E5BC5592-0512-4FC9-B919-70A12FD283AC}"/>
              </a:ext>
            </a:extLst>
          </p:cNvPr>
          <p:cNvSpPr/>
          <p:nvPr/>
        </p:nvSpPr>
        <p:spPr>
          <a:xfrm>
            <a:off x="150955" y="15832"/>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775697" y="-102961"/>
            <a:ext cx="6076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Follow up 1</a:t>
            </a:r>
          </a:p>
        </p:txBody>
      </p:sp>
      <p:sp>
        <p:nvSpPr>
          <p:cNvPr id="63" name="CustomShape 7">
            <a:extLst>
              <a:ext uri="{FF2B5EF4-FFF2-40B4-BE49-F238E27FC236}">
                <a16:creationId xmlns:a16="http://schemas.microsoft.com/office/drawing/2014/main" id="{421D6676-8A9D-4D69-A6A4-D736624193F6}"/>
              </a:ext>
            </a:extLst>
          </p:cNvPr>
          <p:cNvSpPr/>
          <p:nvPr/>
        </p:nvSpPr>
        <p:spPr>
          <a:xfrm>
            <a:off x="881946" y="442476"/>
            <a:ext cx="7771021"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Prononce</a:t>
            </a:r>
            <a:r>
              <a:rPr kumimoji="0" lang="en-GB" sz="2400" b="1" i="0" u="none" strike="noStrike" kern="1200" cap="none" spc="-1" normalizeH="0" baseline="0" noProof="0" dirty="0">
                <a:ln>
                  <a:noFill/>
                </a:ln>
                <a:solidFill>
                  <a:srgbClr val="002060"/>
                </a:solidFill>
                <a:effectLst/>
                <a:uLnTx/>
                <a:uFillTx/>
                <a:latin typeface="Century Gothic"/>
                <a:ea typeface="Century Gothic"/>
              </a:rPr>
              <a:t> bien les mots dans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l’ordre</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noProof="0" dirty="0" err="1">
                <a:ln>
                  <a:noFill/>
                </a:ln>
                <a:solidFill>
                  <a:srgbClr val="002060"/>
                </a:solidFill>
                <a:effectLst/>
                <a:uLnTx/>
                <a:uFillTx/>
                <a:latin typeface="Century Gothic"/>
                <a:ea typeface="Century Gothic"/>
              </a:rPr>
              <a:t>alphab</a:t>
            </a:r>
            <a:r>
              <a:rPr lang="en-GB" sz="2400" b="1" spc="-1" dirty="0" err="1">
                <a:solidFill>
                  <a:srgbClr val="002060"/>
                </a:solidFill>
                <a:latin typeface="Century Gothic"/>
                <a:ea typeface="Century Gothic"/>
              </a:rPr>
              <a:t>étique</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71" name="TextBox 70">
            <a:extLst>
              <a:ext uri="{FF2B5EF4-FFF2-40B4-BE49-F238E27FC236}">
                <a16:creationId xmlns:a16="http://schemas.microsoft.com/office/drawing/2014/main" id="{8219DEC0-9FB6-4126-8378-AB0879739055}"/>
              </a:ext>
            </a:extLst>
          </p:cNvPr>
          <p:cNvSpPr txBox="1"/>
          <p:nvPr/>
        </p:nvSpPr>
        <p:spPr>
          <a:xfrm>
            <a:off x="5168098" y="2584719"/>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cours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2" name="TextBox 71">
            <a:extLst>
              <a:ext uri="{FF2B5EF4-FFF2-40B4-BE49-F238E27FC236}">
                <a16:creationId xmlns:a16="http://schemas.microsoft.com/office/drawing/2014/main" id="{52891164-04D1-4857-AF96-F978D6D7E221}"/>
              </a:ext>
            </a:extLst>
          </p:cNvPr>
          <p:cNvSpPr txBox="1"/>
          <p:nvPr/>
        </p:nvSpPr>
        <p:spPr>
          <a:xfrm>
            <a:off x="8652967" y="2674732"/>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voisin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3" name="TextBox 72">
            <a:extLst>
              <a:ext uri="{FF2B5EF4-FFF2-40B4-BE49-F238E27FC236}">
                <a16:creationId xmlns:a16="http://schemas.microsoft.com/office/drawing/2014/main" id="{7057E1F5-68E5-41D4-B105-83DDD296A345}"/>
              </a:ext>
            </a:extLst>
          </p:cNvPr>
          <p:cNvSpPr txBox="1"/>
          <p:nvPr/>
        </p:nvSpPr>
        <p:spPr>
          <a:xfrm>
            <a:off x="1206528" y="5573711"/>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cuisine</a:t>
            </a:r>
          </a:p>
        </p:txBody>
      </p:sp>
      <p:sp>
        <p:nvSpPr>
          <p:cNvPr id="74" name="TextBox 73">
            <a:extLst>
              <a:ext uri="{FF2B5EF4-FFF2-40B4-BE49-F238E27FC236}">
                <a16:creationId xmlns:a16="http://schemas.microsoft.com/office/drawing/2014/main" id="{0353A8C9-2E4D-4B64-9B8C-DD81CFCBE061}"/>
              </a:ext>
            </a:extLst>
          </p:cNvPr>
          <p:cNvSpPr txBox="1"/>
          <p:nvPr/>
        </p:nvSpPr>
        <p:spPr>
          <a:xfrm>
            <a:off x="4555060" y="5573711"/>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drap</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5" name="TextBox 74">
            <a:extLst>
              <a:ext uri="{FF2B5EF4-FFF2-40B4-BE49-F238E27FC236}">
                <a16:creationId xmlns:a16="http://schemas.microsoft.com/office/drawing/2014/main" id="{3B50B7C6-78F8-4999-806E-97912FC0DBF2}"/>
              </a:ext>
            </a:extLst>
          </p:cNvPr>
          <p:cNvSpPr txBox="1"/>
          <p:nvPr/>
        </p:nvSpPr>
        <p:spPr>
          <a:xfrm>
            <a:off x="8053598" y="5515110"/>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courses</a:t>
            </a:r>
          </a:p>
        </p:txBody>
      </p:sp>
      <p:sp>
        <p:nvSpPr>
          <p:cNvPr id="77" name="TextBox 76">
            <a:extLst>
              <a:ext uri="{FF2B5EF4-FFF2-40B4-BE49-F238E27FC236}">
                <a16:creationId xmlns:a16="http://schemas.microsoft.com/office/drawing/2014/main" id="{23C6BFE7-0298-48AF-98E8-30F566263832}"/>
              </a:ext>
            </a:extLst>
          </p:cNvPr>
          <p:cNvSpPr txBox="1"/>
          <p:nvPr/>
        </p:nvSpPr>
        <p:spPr>
          <a:xfrm>
            <a:off x="1875236" y="2655054"/>
            <a:ext cx="2284232" cy="523220"/>
          </a:xfrm>
          <a:prstGeom prst="rect">
            <a:avLst/>
          </a:prstGeom>
          <a:noFill/>
        </p:spPr>
        <p:txBody>
          <a:bodyPr wrap="square" rtlCol="0">
            <a:spAutoFit/>
          </a:bodyPr>
          <a:lstStyle/>
          <a:p>
            <a:pPr algn="ctr">
              <a:defRPr/>
            </a:pPr>
            <a:r>
              <a:rPr lang="en-GB" sz="2800" b="1" dirty="0">
                <a:solidFill>
                  <a:srgbClr val="002060"/>
                </a:solidFill>
                <a:latin typeface="Century Gothic" panose="020B0502020202020204" pitchFamily="34" charset="0"/>
              </a:rPr>
              <a:t>crêpe</a:t>
            </a:r>
          </a:p>
        </p:txBody>
      </p:sp>
      <p:sp>
        <p:nvSpPr>
          <p:cNvPr id="78" name="TextBox 77">
            <a:extLst>
              <a:ext uri="{FF2B5EF4-FFF2-40B4-BE49-F238E27FC236}">
                <a16:creationId xmlns:a16="http://schemas.microsoft.com/office/drawing/2014/main" id="{85A987F9-A13A-4457-9E1A-D008D76E73A1}"/>
              </a:ext>
            </a:extLst>
          </p:cNvPr>
          <p:cNvSpPr txBox="1"/>
          <p:nvPr/>
        </p:nvSpPr>
        <p:spPr>
          <a:xfrm>
            <a:off x="7676921" y="1186659"/>
            <a:ext cx="2284232" cy="523220"/>
          </a:xfrm>
          <a:prstGeom prst="rect">
            <a:avLst/>
          </a:prstGeom>
          <a:noFill/>
        </p:spPr>
        <p:txBody>
          <a:bodyPr wrap="square" rtlCol="0">
            <a:spAutoFit/>
          </a:bodyPr>
          <a:lstStyle/>
          <a:p>
            <a:pPr algn="ctr">
              <a:defRPr/>
            </a:pPr>
            <a:r>
              <a:rPr lang="en-GB" sz="2800" b="1" dirty="0">
                <a:solidFill>
                  <a:srgbClr val="002060"/>
                </a:solidFill>
                <a:latin typeface="Century Gothic" panose="020B0502020202020204" pitchFamily="34" charset="0"/>
              </a:rPr>
              <a:t>effort</a:t>
            </a:r>
          </a:p>
        </p:txBody>
      </p:sp>
      <p:sp>
        <p:nvSpPr>
          <p:cNvPr id="79" name="TextBox 78">
            <a:extLst>
              <a:ext uri="{FF2B5EF4-FFF2-40B4-BE49-F238E27FC236}">
                <a16:creationId xmlns:a16="http://schemas.microsoft.com/office/drawing/2014/main" id="{379A2B8E-B52F-48B0-BEA1-A2481111AB1A}"/>
              </a:ext>
            </a:extLst>
          </p:cNvPr>
          <p:cNvSpPr txBox="1"/>
          <p:nvPr/>
        </p:nvSpPr>
        <p:spPr>
          <a:xfrm>
            <a:off x="514636" y="1274742"/>
            <a:ext cx="2284232" cy="523220"/>
          </a:xfrm>
          <a:prstGeom prst="rect">
            <a:avLst/>
          </a:prstGeom>
          <a:noFill/>
        </p:spPr>
        <p:txBody>
          <a:bodyPr wrap="square" rtlCol="0">
            <a:spAutoFit/>
          </a:bodyPr>
          <a:lstStyle/>
          <a:p>
            <a:pPr algn="ctr">
              <a:defRPr/>
            </a:pPr>
            <a:r>
              <a:rPr lang="en-GB" sz="2800" b="1" dirty="0" err="1">
                <a:solidFill>
                  <a:srgbClr val="002060"/>
                </a:solidFill>
                <a:latin typeface="Century Gothic" panose="020B0502020202020204" pitchFamily="34" charset="0"/>
              </a:rPr>
              <a:t>porte</a:t>
            </a:r>
            <a:endParaRPr lang="en-GB" sz="2800" b="1" dirty="0">
              <a:solidFill>
                <a:srgbClr val="002060"/>
              </a:solidFill>
              <a:latin typeface="Century Gothic" panose="020B0502020202020204" pitchFamily="34" charset="0"/>
            </a:endParaRPr>
          </a:p>
        </p:txBody>
      </p:sp>
      <p:sp>
        <p:nvSpPr>
          <p:cNvPr id="80" name="TextBox 79">
            <a:extLst>
              <a:ext uri="{FF2B5EF4-FFF2-40B4-BE49-F238E27FC236}">
                <a16:creationId xmlns:a16="http://schemas.microsoft.com/office/drawing/2014/main" id="{663758C6-DCA6-4713-9B93-125A2FC49493}"/>
              </a:ext>
            </a:extLst>
          </p:cNvPr>
          <p:cNvSpPr txBox="1"/>
          <p:nvPr/>
        </p:nvSpPr>
        <p:spPr>
          <a:xfrm>
            <a:off x="6739904" y="4091554"/>
            <a:ext cx="2284232" cy="523220"/>
          </a:xfrm>
          <a:prstGeom prst="rect">
            <a:avLst/>
          </a:prstGeom>
          <a:noFill/>
        </p:spPr>
        <p:txBody>
          <a:bodyPr wrap="square" rtlCol="0">
            <a:spAutoFit/>
          </a:bodyPr>
          <a:lstStyle/>
          <a:p>
            <a:pPr algn="ctr">
              <a:defRPr/>
            </a:pPr>
            <a:r>
              <a:rPr lang="en-GB" sz="2800" b="1" dirty="0">
                <a:solidFill>
                  <a:srgbClr val="002060"/>
                </a:solidFill>
                <a:latin typeface="Century Gothic" panose="020B0502020202020204" pitchFamily="34" charset="0"/>
              </a:rPr>
              <a:t>part</a:t>
            </a:r>
          </a:p>
        </p:txBody>
      </p:sp>
      <p:sp>
        <p:nvSpPr>
          <p:cNvPr id="81" name="TextBox 80">
            <a:extLst>
              <a:ext uri="{FF2B5EF4-FFF2-40B4-BE49-F238E27FC236}">
                <a16:creationId xmlns:a16="http://schemas.microsoft.com/office/drawing/2014/main" id="{A5D7BAE0-79F9-4FEA-A791-9B98B6B925FB}"/>
              </a:ext>
            </a:extLst>
          </p:cNvPr>
          <p:cNvSpPr txBox="1"/>
          <p:nvPr/>
        </p:nvSpPr>
        <p:spPr>
          <a:xfrm>
            <a:off x="4159468" y="1330789"/>
            <a:ext cx="2284232" cy="523220"/>
          </a:xfrm>
          <a:prstGeom prst="rect">
            <a:avLst/>
          </a:prstGeom>
          <a:noFill/>
        </p:spPr>
        <p:txBody>
          <a:bodyPr wrap="square" rtlCol="0">
            <a:spAutoFit/>
          </a:bodyPr>
          <a:lstStyle/>
          <a:p>
            <a:pPr algn="ctr">
              <a:defRPr/>
            </a:pPr>
            <a:r>
              <a:rPr lang="en-GB" sz="2800" b="1" dirty="0">
                <a:solidFill>
                  <a:srgbClr val="002060"/>
                </a:solidFill>
                <a:latin typeface="Century Gothic" panose="020B0502020202020204" pitchFamily="34" charset="0"/>
              </a:rPr>
              <a:t>pot</a:t>
            </a:r>
          </a:p>
        </p:txBody>
      </p:sp>
      <p:sp>
        <p:nvSpPr>
          <p:cNvPr id="82" name="TextBox 81">
            <a:extLst>
              <a:ext uri="{FF2B5EF4-FFF2-40B4-BE49-F238E27FC236}">
                <a16:creationId xmlns:a16="http://schemas.microsoft.com/office/drawing/2014/main" id="{D92DEB04-ED30-4679-BB2D-BCA15F9838B6}"/>
              </a:ext>
            </a:extLst>
          </p:cNvPr>
          <p:cNvSpPr txBox="1"/>
          <p:nvPr/>
        </p:nvSpPr>
        <p:spPr>
          <a:xfrm>
            <a:off x="160827" y="3979319"/>
            <a:ext cx="2284232" cy="523220"/>
          </a:xfrm>
          <a:prstGeom prst="rect">
            <a:avLst/>
          </a:prstGeom>
          <a:noFill/>
        </p:spPr>
        <p:txBody>
          <a:bodyPr wrap="square" rtlCol="0">
            <a:spAutoFit/>
          </a:bodyPr>
          <a:lstStyle/>
          <a:p>
            <a:pPr algn="ctr">
              <a:defRPr/>
            </a:pPr>
            <a:r>
              <a:rPr lang="en-GB" sz="2800" b="1" dirty="0" err="1">
                <a:solidFill>
                  <a:srgbClr val="002060"/>
                </a:solidFill>
                <a:latin typeface="Century Gothic" panose="020B0502020202020204" pitchFamily="34" charset="0"/>
              </a:rPr>
              <a:t>copine</a:t>
            </a:r>
            <a:endParaRPr lang="en-GB" sz="2800" b="1" dirty="0">
              <a:solidFill>
                <a:srgbClr val="002060"/>
              </a:solidFill>
              <a:latin typeface="Century Gothic" panose="020B0502020202020204" pitchFamily="34" charset="0"/>
            </a:endParaRPr>
          </a:p>
        </p:txBody>
      </p:sp>
      <p:sp>
        <p:nvSpPr>
          <p:cNvPr id="83" name="TextBox 82">
            <a:extLst>
              <a:ext uri="{FF2B5EF4-FFF2-40B4-BE49-F238E27FC236}">
                <a16:creationId xmlns:a16="http://schemas.microsoft.com/office/drawing/2014/main" id="{3EC66849-C048-44E6-913A-3067C9710E60}"/>
              </a:ext>
            </a:extLst>
          </p:cNvPr>
          <p:cNvSpPr txBox="1"/>
          <p:nvPr/>
        </p:nvSpPr>
        <p:spPr>
          <a:xfrm>
            <a:off x="3450365" y="4039407"/>
            <a:ext cx="2284232" cy="523220"/>
          </a:xfrm>
          <a:prstGeom prst="rect">
            <a:avLst/>
          </a:prstGeom>
          <a:noFill/>
        </p:spPr>
        <p:txBody>
          <a:bodyPr wrap="square" rtlCol="0">
            <a:spAutoFit/>
          </a:bodyPr>
          <a:lstStyle/>
          <a:p>
            <a:pPr algn="ctr">
              <a:defRPr/>
            </a:pPr>
            <a:r>
              <a:rPr lang="en-GB" sz="2800" b="1" dirty="0" err="1">
                <a:solidFill>
                  <a:srgbClr val="002060"/>
                </a:solidFill>
                <a:latin typeface="Century Gothic" panose="020B0502020202020204" pitchFamily="34" charset="0"/>
              </a:rPr>
              <a:t>pont</a:t>
            </a:r>
            <a:endParaRPr lang="en-GB" sz="2800" b="1" dirty="0">
              <a:solidFill>
                <a:srgbClr val="002060"/>
              </a:solidFill>
              <a:latin typeface="Century Gothic" panose="020B0502020202020204" pitchFamily="34" charset="0"/>
            </a:endParaRPr>
          </a:p>
        </p:txBody>
      </p:sp>
      <p:pic>
        <p:nvPicPr>
          <p:cNvPr id="85" name="Picture 84">
            <a:extLst>
              <a:ext uri="{FF2B5EF4-FFF2-40B4-BE49-F238E27FC236}">
                <a16:creationId xmlns:a16="http://schemas.microsoft.com/office/drawing/2014/main" id="{931B07DC-1E4C-4F40-9707-9F0D4BEAF7AF}"/>
              </a:ext>
            </a:extLst>
          </p:cNvPr>
          <p:cNvPicPr>
            <a:picLocks noChangeAspect="1"/>
          </p:cNvPicPr>
          <p:nvPr/>
        </p:nvPicPr>
        <p:blipFill>
          <a:blip r:embed="rId6"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9541313" y="155055"/>
            <a:ext cx="923697" cy="1021198"/>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19601FA6-F280-4F06-9731-776A198455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1322" y="6072166"/>
            <a:ext cx="1206106" cy="680319"/>
          </a:xfrm>
          <a:prstGeom prst="rect">
            <a:avLst/>
          </a:prstGeom>
        </p:spPr>
      </p:pic>
      <p:cxnSp>
        <p:nvCxnSpPr>
          <p:cNvPr id="8" name="Straight Arrow Connector 7">
            <a:extLst>
              <a:ext uri="{FF2B5EF4-FFF2-40B4-BE49-F238E27FC236}">
                <a16:creationId xmlns:a16="http://schemas.microsoft.com/office/drawing/2014/main" id="{03DAD0B0-F351-4D78-A097-6DEB9B8F057F}"/>
              </a:ext>
            </a:extLst>
          </p:cNvPr>
          <p:cNvCxnSpPr/>
          <p:nvPr/>
        </p:nvCxnSpPr>
        <p:spPr>
          <a:xfrm>
            <a:off x="4401425" y="6344228"/>
            <a:ext cx="1061599" cy="0"/>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86" name="Picture 85" descr="Diagram&#10;&#10;Description automatically generated">
            <a:extLst>
              <a:ext uri="{FF2B5EF4-FFF2-40B4-BE49-F238E27FC236}">
                <a16:creationId xmlns:a16="http://schemas.microsoft.com/office/drawing/2014/main" id="{781AAACD-6FC6-4EAA-92E9-77EBD16CA2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8055" y="4554164"/>
            <a:ext cx="825832" cy="851785"/>
          </a:xfrm>
          <a:prstGeom prst="rect">
            <a:avLst/>
          </a:prstGeom>
        </p:spPr>
      </p:pic>
      <p:pic>
        <p:nvPicPr>
          <p:cNvPr id="87" name="Picture 86" descr="Icon&#10;&#10;Description automatically generated">
            <a:extLst>
              <a:ext uri="{FF2B5EF4-FFF2-40B4-BE49-F238E27FC236}">
                <a16:creationId xmlns:a16="http://schemas.microsoft.com/office/drawing/2014/main" id="{B1A0FBE9-ACE9-49F1-B94D-1AC7226651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85577" y="1734215"/>
            <a:ext cx="1145512" cy="805438"/>
          </a:xfrm>
          <a:prstGeom prst="rect">
            <a:avLst/>
          </a:prstGeom>
        </p:spPr>
      </p:pic>
      <p:pic>
        <p:nvPicPr>
          <p:cNvPr id="88" name="Picture 87" descr="Icon&#10;&#10;Description automatically generated">
            <a:extLst>
              <a:ext uri="{FF2B5EF4-FFF2-40B4-BE49-F238E27FC236}">
                <a16:creationId xmlns:a16="http://schemas.microsoft.com/office/drawing/2014/main" id="{061A2DEC-0568-4A59-B3AC-D5F89C129F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58002" y="5987088"/>
            <a:ext cx="810425" cy="775602"/>
          </a:xfrm>
          <a:prstGeom prst="rect">
            <a:avLst/>
          </a:prstGeom>
        </p:spPr>
      </p:pic>
      <p:pic>
        <p:nvPicPr>
          <p:cNvPr id="89" name="Picture 88" descr="A picture containing graphical user interface&#10;&#10;Description automatically generated">
            <a:extLst>
              <a:ext uri="{FF2B5EF4-FFF2-40B4-BE49-F238E27FC236}">
                <a16:creationId xmlns:a16="http://schemas.microsoft.com/office/drawing/2014/main" id="{AE373CD1-67EE-4033-9F42-71E7F8BB0E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41797" y="5994262"/>
            <a:ext cx="561602" cy="819670"/>
          </a:xfrm>
          <a:prstGeom prst="rect">
            <a:avLst/>
          </a:prstGeom>
        </p:spPr>
      </p:pic>
      <p:pic>
        <p:nvPicPr>
          <p:cNvPr id="10" name="Picture 9" descr="A picture containing text, electronics, display&#10;&#10;Description automatically generated">
            <a:extLst>
              <a:ext uri="{FF2B5EF4-FFF2-40B4-BE49-F238E27FC236}">
                <a16:creationId xmlns:a16="http://schemas.microsoft.com/office/drawing/2014/main" id="{02123704-E3FC-4AA5-8FA9-1113F8E8E7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6159" y="1762037"/>
            <a:ext cx="664935" cy="1006049"/>
          </a:xfrm>
          <a:prstGeom prst="rect">
            <a:avLst/>
          </a:prstGeom>
        </p:spPr>
      </p:pic>
      <p:pic>
        <p:nvPicPr>
          <p:cNvPr id="12" name="Picture 11" descr="A group of people dancing&#10;&#10;Description automatically generated with low confidence">
            <a:extLst>
              <a:ext uri="{FF2B5EF4-FFF2-40B4-BE49-F238E27FC236}">
                <a16:creationId xmlns:a16="http://schemas.microsoft.com/office/drawing/2014/main" id="{78C54C8C-BC6A-4B4C-9C58-66596D94250B}"/>
              </a:ext>
            </a:extLst>
          </p:cNvPr>
          <p:cNvPicPr>
            <a:picLocks noChangeAspect="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62813" t="7429" r="7187" b="56604"/>
          <a:stretch/>
        </p:blipFill>
        <p:spPr>
          <a:xfrm>
            <a:off x="829406" y="4457733"/>
            <a:ext cx="969589" cy="1162445"/>
          </a:xfrm>
          <a:prstGeom prst="rect">
            <a:avLst/>
          </a:prstGeom>
        </p:spPr>
      </p:pic>
      <p:pic>
        <p:nvPicPr>
          <p:cNvPr id="29" name="Picture 28" descr="Icon&#10;&#10;Description automatically generated">
            <a:extLst>
              <a:ext uri="{FF2B5EF4-FFF2-40B4-BE49-F238E27FC236}">
                <a16:creationId xmlns:a16="http://schemas.microsoft.com/office/drawing/2014/main" id="{505AF733-9C1A-4F55-B138-5E61AE0817D8}"/>
              </a:ext>
            </a:extLst>
          </p:cNvPr>
          <p:cNvPicPr>
            <a:picLocks noChangeAspect="1"/>
          </p:cNvPicPr>
          <p:nvPr/>
        </p:nvPicPr>
        <p:blipFill>
          <a:blip r:embed="rId14">
            <a:extLst>
              <a:ext uri="{BEBA8EAE-BF5A-486C-A8C5-ECC9F3942E4B}">
                <a14:imgProps xmlns:a14="http://schemas.microsoft.com/office/drawing/2010/main">
                  <a14:imgLayer r:embed="rId15">
                    <a14:imgEffect>
                      <a14:artisticPhotocopy/>
                    </a14:imgEffect>
                  </a14:imgLayer>
                </a14:imgProps>
              </a:ext>
              <a:ext uri="{28A0092B-C50C-407E-A947-70E740481C1C}">
                <a14:useLocalDpi xmlns:a14="http://schemas.microsoft.com/office/drawing/2010/main" val="0"/>
              </a:ext>
            </a:extLst>
          </a:blip>
          <a:stretch>
            <a:fillRect/>
          </a:stretch>
        </p:blipFill>
        <p:spPr>
          <a:xfrm>
            <a:off x="8817483" y="3218764"/>
            <a:ext cx="1740693" cy="870347"/>
          </a:xfrm>
          <a:prstGeom prst="rect">
            <a:avLst/>
          </a:prstGeom>
        </p:spPr>
      </p:pic>
      <p:pic>
        <p:nvPicPr>
          <p:cNvPr id="33" name="Picture 32" descr="Icon&#10;&#10;Description automatically generated with medium confidence">
            <a:extLst>
              <a:ext uri="{FF2B5EF4-FFF2-40B4-BE49-F238E27FC236}">
                <a16:creationId xmlns:a16="http://schemas.microsoft.com/office/drawing/2014/main" id="{1300E419-9CC7-41F6-96FF-90629892FC4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06683" y="3091026"/>
            <a:ext cx="921993" cy="975331"/>
          </a:xfrm>
          <a:prstGeom prst="rect">
            <a:avLst/>
          </a:prstGeom>
        </p:spPr>
      </p:pic>
      <p:pic>
        <p:nvPicPr>
          <p:cNvPr id="37" name="Picture 36" descr="Icon&#10;&#10;Description automatically generated">
            <a:extLst>
              <a:ext uri="{FF2B5EF4-FFF2-40B4-BE49-F238E27FC236}">
                <a16:creationId xmlns:a16="http://schemas.microsoft.com/office/drawing/2014/main" id="{618F5964-8A2F-44D7-B44A-F49F222A4DF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31534" y="3158082"/>
            <a:ext cx="1085613" cy="868490"/>
          </a:xfrm>
          <a:prstGeom prst="rect">
            <a:avLst/>
          </a:prstGeom>
        </p:spPr>
      </p:pic>
      <p:pic>
        <p:nvPicPr>
          <p:cNvPr id="91" name="Picture 90" descr="A picture containing icon&#10;&#10;Description automatically generated">
            <a:extLst>
              <a:ext uri="{FF2B5EF4-FFF2-40B4-BE49-F238E27FC236}">
                <a16:creationId xmlns:a16="http://schemas.microsoft.com/office/drawing/2014/main" id="{3D118AE6-AB57-4432-B4BB-A4B15AFEE50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53887" y="1762730"/>
            <a:ext cx="561250" cy="724194"/>
          </a:xfrm>
          <a:prstGeom prst="rect">
            <a:avLst/>
          </a:prstGeom>
        </p:spPr>
      </p:pic>
      <p:pic>
        <p:nvPicPr>
          <p:cNvPr id="93" name="Picture 92" descr="Chart, pie chart&#10;&#10;Description automatically generated">
            <a:extLst>
              <a:ext uri="{FF2B5EF4-FFF2-40B4-BE49-F238E27FC236}">
                <a16:creationId xmlns:a16="http://schemas.microsoft.com/office/drawing/2014/main" id="{81441052-9ADC-42D0-BE0E-66A2DA70427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559568" y="4606461"/>
            <a:ext cx="849380" cy="747189"/>
          </a:xfrm>
          <a:prstGeom prst="rect">
            <a:avLst/>
          </a:prstGeom>
        </p:spPr>
      </p:pic>
      <p:pic>
        <p:nvPicPr>
          <p:cNvPr id="15" name="Picture 14" descr="A person and person standing in front of a white circle&#10;&#10;Description automatically generated with low confidence">
            <a:extLst>
              <a:ext uri="{FF2B5EF4-FFF2-40B4-BE49-F238E27FC236}">
                <a16:creationId xmlns:a16="http://schemas.microsoft.com/office/drawing/2014/main" id="{A280EDA1-C570-4C36-9A3A-943DEE219BE7}"/>
              </a:ext>
            </a:extLst>
          </p:cNvPr>
          <p:cNvPicPr>
            <a:picLocks noChangeAspect="1"/>
          </p:cNvPicPr>
          <p:nvPr/>
        </p:nvPicPr>
        <p:blipFill rotWithShape="1">
          <a:blip r:embed="rId20">
            <a:clrChange>
              <a:clrFrom>
                <a:srgbClr val="FEFEFE"/>
              </a:clrFrom>
              <a:clrTo>
                <a:srgbClr val="FEFEFE">
                  <a:alpha val="0"/>
                </a:srgbClr>
              </a:clrTo>
            </a:clrChange>
            <a:extLst>
              <a:ext uri="{28A0092B-C50C-407E-A947-70E740481C1C}">
                <a14:useLocalDpi xmlns:a14="http://schemas.microsoft.com/office/drawing/2010/main" val="0"/>
              </a:ext>
            </a:extLst>
          </a:blip>
          <a:srcRect l="20072" t="13768" r="21701" b="12514"/>
          <a:stretch/>
        </p:blipFill>
        <p:spPr>
          <a:xfrm>
            <a:off x="9245232" y="3739448"/>
            <a:ext cx="345464" cy="437377"/>
          </a:xfrm>
          <a:prstGeom prst="rect">
            <a:avLst/>
          </a:prstGeom>
        </p:spPr>
      </p:pic>
    </p:spTree>
    <p:extLst>
      <p:ext uri="{BB962C8B-B14F-4D97-AF65-F5344CB8AC3E}">
        <p14:creationId xmlns:p14="http://schemas.microsoft.com/office/powerpoint/2010/main" val="376743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6" name="Graphic 15" descr="Teacher">
            <a:extLst>
              <a:ext uri="{FF2B5EF4-FFF2-40B4-BE49-F238E27FC236}">
                <a16:creationId xmlns:a16="http://schemas.microsoft.com/office/drawing/2014/main" id="{4B2C382B-3045-4172-B682-7761F00D89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583" y="380457"/>
            <a:ext cx="914400" cy="914400"/>
          </a:xfrm>
          <a:prstGeom prst="rect">
            <a:avLst/>
          </a:prstGeom>
        </p:spPr>
      </p:pic>
      <p:sp>
        <p:nvSpPr>
          <p:cNvPr id="17" name="Speech Bubble: Rectangle with Corners Rounded 16">
            <a:extLst>
              <a:ext uri="{FF2B5EF4-FFF2-40B4-BE49-F238E27FC236}">
                <a16:creationId xmlns:a16="http://schemas.microsoft.com/office/drawing/2014/main" id="{2BB2CB0D-0A91-44BC-AEB5-7CDC5A9A523E}"/>
              </a:ext>
            </a:extLst>
          </p:cNvPr>
          <p:cNvSpPr/>
          <p:nvPr/>
        </p:nvSpPr>
        <p:spPr>
          <a:xfrm>
            <a:off x="1024282" y="474580"/>
            <a:ext cx="5071717"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6" name="Google Shape;167;p2">
            <a:extLst>
              <a:ext uri="{FF2B5EF4-FFF2-40B4-BE49-F238E27FC236}">
                <a16:creationId xmlns:a16="http://schemas.microsoft.com/office/drawing/2014/main" id="{E5BC5592-0512-4FC9-B919-70A12FD283AC}"/>
              </a:ext>
            </a:extLst>
          </p:cNvPr>
          <p:cNvSpPr/>
          <p:nvPr/>
        </p:nvSpPr>
        <p:spPr>
          <a:xfrm>
            <a:off x="150955" y="15832"/>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775697" y="-13752"/>
            <a:ext cx="6076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Follow up 1</a:t>
            </a:r>
          </a:p>
        </p:txBody>
      </p:sp>
      <p:sp>
        <p:nvSpPr>
          <p:cNvPr id="40" name="Google Shape;410;p19">
            <a:extLst>
              <a:ext uri="{FF2B5EF4-FFF2-40B4-BE49-F238E27FC236}">
                <a16:creationId xmlns:a16="http://schemas.microsoft.com/office/drawing/2014/main" id="{E4E56A49-4490-4621-9133-30FC7088C58F}"/>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2" name="Google Shape;387;p19">
            <a:extLst>
              <a:ext uri="{FF2B5EF4-FFF2-40B4-BE49-F238E27FC236}">
                <a16:creationId xmlns:a16="http://schemas.microsoft.com/office/drawing/2014/main" id="{483C3683-F139-4995-ABDB-8EFF1918265C}"/>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2" name="Google Shape;388;p19">
            <a:extLst>
              <a:ext uri="{FF2B5EF4-FFF2-40B4-BE49-F238E27FC236}">
                <a16:creationId xmlns:a16="http://schemas.microsoft.com/office/drawing/2014/main" id="{30AAAA94-3DFD-495F-9CA5-AEB92F3ED9B6}"/>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7" name="Google Shape;389;p19">
            <a:extLst>
              <a:ext uri="{FF2B5EF4-FFF2-40B4-BE49-F238E27FC236}">
                <a16:creationId xmlns:a16="http://schemas.microsoft.com/office/drawing/2014/main" id="{0EC48E80-098F-487D-8979-AFA2969D9007}"/>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8" name="Google Shape;390;p19">
            <a:extLst>
              <a:ext uri="{FF2B5EF4-FFF2-40B4-BE49-F238E27FC236}">
                <a16:creationId xmlns:a16="http://schemas.microsoft.com/office/drawing/2014/main" id="{1E883B0D-2C16-43DB-8BBA-BE3D5CA118E3}"/>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9" name="Google Shape;391;p19">
            <a:extLst>
              <a:ext uri="{FF2B5EF4-FFF2-40B4-BE49-F238E27FC236}">
                <a16:creationId xmlns:a16="http://schemas.microsoft.com/office/drawing/2014/main" id="{76732DA9-E701-476D-8559-A3941FE1CAF4}"/>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60" name="Google Shape;393;p19">
            <a:extLst>
              <a:ext uri="{FF2B5EF4-FFF2-40B4-BE49-F238E27FC236}">
                <a16:creationId xmlns:a16="http://schemas.microsoft.com/office/drawing/2014/main" id="{788D4586-2F9E-4C20-9BA8-55839925EB15}"/>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1" name="Google Shape;394;p19">
            <a:extLst>
              <a:ext uri="{FF2B5EF4-FFF2-40B4-BE49-F238E27FC236}">
                <a16:creationId xmlns:a16="http://schemas.microsoft.com/office/drawing/2014/main" id="{47349A56-2FAD-4EBE-970E-27ECBD8B44AC}"/>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2" name="Google Shape;395;p19">
            <a:extLst>
              <a:ext uri="{FF2B5EF4-FFF2-40B4-BE49-F238E27FC236}">
                <a16:creationId xmlns:a16="http://schemas.microsoft.com/office/drawing/2014/main" id="{AF01781D-4735-412C-801D-14E23BB83A9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3" name="CustomShape 7">
            <a:extLst>
              <a:ext uri="{FF2B5EF4-FFF2-40B4-BE49-F238E27FC236}">
                <a16:creationId xmlns:a16="http://schemas.microsoft.com/office/drawing/2014/main" id="{421D6676-8A9D-4D69-A6A4-D736624193F6}"/>
              </a:ext>
            </a:extLst>
          </p:cNvPr>
          <p:cNvSpPr/>
          <p:nvPr/>
        </p:nvSpPr>
        <p:spPr>
          <a:xfrm>
            <a:off x="988487" y="509468"/>
            <a:ext cx="61950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Prononce</a:t>
            </a:r>
            <a:r>
              <a:rPr kumimoji="0" lang="en-GB" sz="2400" b="1" i="0" u="none" strike="noStrike" kern="1200" cap="none" spc="-1" normalizeH="0" baseline="0" noProof="0" dirty="0">
                <a:ln>
                  <a:noFill/>
                </a:ln>
                <a:solidFill>
                  <a:srgbClr val="002060"/>
                </a:solidFill>
                <a:effectLst/>
                <a:uLnTx/>
                <a:uFillTx/>
                <a:latin typeface="Century Gothic"/>
                <a:ea typeface="Century Gothic"/>
              </a:rPr>
              <a:t> les mots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vite</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mais</a:t>
            </a:r>
            <a:r>
              <a:rPr kumimoji="0" lang="en-GB" sz="2400" b="1" i="0" u="none" strike="noStrike" kern="1200" cap="none" spc="-1" normalizeH="0" baseline="0" noProof="0" dirty="0">
                <a:ln>
                  <a:noFill/>
                </a:ln>
                <a:solidFill>
                  <a:srgbClr val="002060"/>
                </a:solidFill>
                <a:effectLst/>
                <a:uLnTx/>
                <a:uFillTx/>
                <a:latin typeface="Century Gothic"/>
                <a:ea typeface="Century Gothic"/>
              </a:rPr>
              <a:t> bien.</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71" name="TextBox 70">
            <a:extLst>
              <a:ext uri="{FF2B5EF4-FFF2-40B4-BE49-F238E27FC236}">
                <a16:creationId xmlns:a16="http://schemas.microsoft.com/office/drawing/2014/main" id="{8219DEC0-9FB6-4126-8378-AB0879739055}"/>
              </a:ext>
            </a:extLst>
          </p:cNvPr>
          <p:cNvSpPr txBox="1"/>
          <p:nvPr/>
        </p:nvSpPr>
        <p:spPr>
          <a:xfrm>
            <a:off x="5168098" y="2584719"/>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cours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2" name="TextBox 71">
            <a:extLst>
              <a:ext uri="{FF2B5EF4-FFF2-40B4-BE49-F238E27FC236}">
                <a16:creationId xmlns:a16="http://schemas.microsoft.com/office/drawing/2014/main" id="{52891164-04D1-4857-AF96-F978D6D7E221}"/>
              </a:ext>
            </a:extLst>
          </p:cNvPr>
          <p:cNvSpPr txBox="1"/>
          <p:nvPr/>
        </p:nvSpPr>
        <p:spPr>
          <a:xfrm>
            <a:off x="8652967" y="2674732"/>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voisin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3" name="TextBox 72">
            <a:extLst>
              <a:ext uri="{FF2B5EF4-FFF2-40B4-BE49-F238E27FC236}">
                <a16:creationId xmlns:a16="http://schemas.microsoft.com/office/drawing/2014/main" id="{7057E1F5-68E5-41D4-B105-83DDD296A345}"/>
              </a:ext>
            </a:extLst>
          </p:cNvPr>
          <p:cNvSpPr txBox="1"/>
          <p:nvPr/>
        </p:nvSpPr>
        <p:spPr>
          <a:xfrm>
            <a:off x="1206528" y="5573711"/>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cuisine</a:t>
            </a:r>
          </a:p>
        </p:txBody>
      </p:sp>
      <p:sp>
        <p:nvSpPr>
          <p:cNvPr id="74" name="TextBox 73">
            <a:extLst>
              <a:ext uri="{FF2B5EF4-FFF2-40B4-BE49-F238E27FC236}">
                <a16:creationId xmlns:a16="http://schemas.microsoft.com/office/drawing/2014/main" id="{0353A8C9-2E4D-4B64-9B8C-DD81CFCBE061}"/>
              </a:ext>
            </a:extLst>
          </p:cNvPr>
          <p:cNvSpPr txBox="1"/>
          <p:nvPr/>
        </p:nvSpPr>
        <p:spPr>
          <a:xfrm>
            <a:off x="4555060" y="5573711"/>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drap</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5" name="TextBox 74">
            <a:extLst>
              <a:ext uri="{FF2B5EF4-FFF2-40B4-BE49-F238E27FC236}">
                <a16:creationId xmlns:a16="http://schemas.microsoft.com/office/drawing/2014/main" id="{3B50B7C6-78F8-4999-806E-97912FC0DBF2}"/>
              </a:ext>
            </a:extLst>
          </p:cNvPr>
          <p:cNvSpPr txBox="1"/>
          <p:nvPr/>
        </p:nvSpPr>
        <p:spPr>
          <a:xfrm>
            <a:off x="8053598" y="5515110"/>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courses</a:t>
            </a:r>
          </a:p>
        </p:txBody>
      </p:sp>
      <p:sp>
        <p:nvSpPr>
          <p:cNvPr id="77" name="TextBox 76">
            <a:extLst>
              <a:ext uri="{FF2B5EF4-FFF2-40B4-BE49-F238E27FC236}">
                <a16:creationId xmlns:a16="http://schemas.microsoft.com/office/drawing/2014/main" id="{23C6BFE7-0298-48AF-98E8-30F566263832}"/>
              </a:ext>
            </a:extLst>
          </p:cNvPr>
          <p:cNvSpPr txBox="1"/>
          <p:nvPr/>
        </p:nvSpPr>
        <p:spPr>
          <a:xfrm>
            <a:off x="1875236" y="2655054"/>
            <a:ext cx="2284232" cy="523220"/>
          </a:xfrm>
          <a:prstGeom prst="rect">
            <a:avLst/>
          </a:prstGeom>
          <a:noFill/>
        </p:spPr>
        <p:txBody>
          <a:bodyPr wrap="square" rtlCol="0">
            <a:spAutoFit/>
          </a:bodyPr>
          <a:lstStyle/>
          <a:p>
            <a:pPr algn="ctr">
              <a:defRPr/>
            </a:pPr>
            <a:r>
              <a:rPr lang="en-GB" sz="2800" b="1" dirty="0">
                <a:solidFill>
                  <a:srgbClr val="002060"/>
                </a:solidFill>
                <a:latin typeface="Century Gothic" panose="020B0502020202020204" pitchFamily="34" charset="0"/>
              </a:rPr>
              <a:t>crêpe</a:t>
            </a:r>
          </a:p>
        </p:txBody>
      </p:sp>
      <p:sp>
        <p:nvSpPr>
          <p:cNvPr id="78" name="TextBox 77">
            <a:extLst>
              <a:ext uri="{FF2B5EF4-FFF2-40B4-BE49-F238E27FC236}">
                <a16:creationId xmlns:a16="http://schemas.microsoft.com/office/drawing/2014/main" id="{85A987F9-A13A-4457-9E1A-D008D76E73A1}"/>
              </a:ext>
            </a:extLst>
          </p:cNvPr>
          <p:cNvSpPr txBox="1"/>
          <p:nvPr/>
        </p:nvSpPr>
        <p:spPr>
          <a:xfrm>
            <a:off x="7676921" y="1186659"/>
            <a:ext cx="2284232" cy="523220"/>
          </a:xfrm>
          <a:prstGeom prst="rect">
            <a:avLst/>
          </a:prstGeom>
          <a:noFill/>
        </p:spPr>
        <p:txBody>
          <a:bodyPr wrap="square" rtlCol="0">
            <a:spAutoFit/>
          </a:bodyPr>
          <a:lstStyle/>
          <a:p>
            <a:pPr algn="ctr">
              <a:defRPr/>
            </a:pPr>
            <a:r>
              <a:rPr lang="en-GB" sz="2800" b="1" dirty="0">
                <a:solidFill>
                  <a:srgbClr val="002060"/>
                </a:solidFill>
                <a:latin typeface="Century Gothic" panose="020B0502020202020204" pitchFamily="34" charset="0"/>
              </a:rPr>
              <a:t>effort</a:t>
            </a:r>
          </a:p>
        </p:txBody>
      </p:sp>
      <p:sp>
        <p:nvSpPr>
          <p:cNvPr id="79" name="TextBox 78">
            <a:extLst>
              <a:ext uri="{FF2B5EF4-FFF2-40B4-BE49-F238E27FC236}">
                <a16:creationId xmlns:a16="http://schemas.microsoft.com/office/drawing/2014/main" id="{379A2B8E-B52F-48B0-BEA1-A2481111AB1A}"/>
              </a:ext>
            </a:extLst>
          </p:cNvPr>
          <p:cNvSpPr txBox="1"/>
          <p:nvPr/>
        </p:nvSpPr>
        <p:spPr>
          <a:xfrm>
            <a:off x="514636" y="1274742"/>
            <a:ext cx="2284232" cy="523220"/>
          </a:xfrm>
          <a:prstGeom prst="rect">
            <a:avLst/>
          </a:prstGeom>
          <a:noFill/>
        </p:spPr>
        <p:txBody>
          <a:bodyPr wrap="square" rtlCol="0">
            <a:spAutoFit/>
          </a:bodyPr>
          <a:lstStyle/>
          <a:p>
            <a:pPr algn="ctr">
              <a:defRPr/>
            </a:pPr>
            <a:r>
              <a:rPr lang="en-GB" sz="2800" b="1" dirty="0" err="1">
                <a:solidFill>
                  <a:srgbClr val="002060"/>
                </a:solidFill>
                <a:latin typeface="Century Gothic" panose="020B0502020202020204" pitchFamily="34" charset="0"/>
              </a:rPr>
              <a:t>porte</a:t>
            </a:r>
            <a:endParaRPr lang="en-GB" sz="2800" b="1" dirty="0">
              <a:solidFill>
                <a:srgbClr val="002060"/>
              </a:solidFill>
              <a:latin typeface="Century Gothic" panose="020B0502020202020204" pitchFamily="34" charset="0"/>
            </a:endParaRPr>
          </a:p>
        </p:txBody>
      </p:sp>
      <p:sp>
        <p:nvSpPr>
          <p:cNvPr id="80" name="TextBox 79">
            <a:extLst>
              <a:ext uri="{FF2B5EF4-FFF2-40B4-BE49-F238E27FC236}">
                <a16:creationId xmlns:a16="http://schemas.microsoft.com/office/drawing/2014/main" id="{663758C6-DCA6-4713-9B93-125A2FC49493}"/>
              </a:ext>
            </a:extLst>
          </p:cNvPr>
          <p:cNvSpPr txBox="1"/>
          <p:nvPr/>
        </p:nvSpPr>
        <p:spPr>
          <a:xfrm>
            <a:off x="6739904" y="4091554"/>
            <a:ext cx="2284232" cy="523220"/>
          </a:xfrm>
          <a:prstGeom prst="rect">
            <a:avLst/>
          </a:prstGeom>
          <a:noFill/>
        </p:spPr>
        <p:txBody>
          <a:bodyPr wrap="square" rtlCol="0">
            <a:spAutoFit/>
          </a:bodyPr>
          <a:lstStyle/>
          <a:p>
            <a:pPr algn="ctr">
              <a:defRPr/>
            </a:pPr>
            <a:r>
              <a:rPr lang="en-GB" sz="2800" b="1" dirty="0">
                <a:solidFill>
                  <a:srgbClr val="002060"/>
                </a:solidFill>
                <a:latin typeface="Century Gothic" panose="020B0502020202020204" pitchFamily="34" charset="0"/>
              </a:rPr>
              <a:t>part</a:t>
            </a:r>
          </a:p>
        </p:txBody>
      </p:sp>
      <p:sp>
        <p:nvSpPr>
          <p:cNvPr id="81" name="TextBox 80">
            <a:extLst>
              <a:ext uri="{FF2B5EF4-FFF2-40B4-BE49-F238E27FC236}">
                <a16:creationId xmlns:a16="http://schemas.microsoft.com/office/drawing/2014/main" id="{A5D7BAE0-79F9-4FEA-A791-9B98B6B925FB}"/>
              </a:ext>
            </a:extLst>
          </p:cNvPr>
          <p:cNvSpPr txBox="1"/>
          <p:nvPr/>
        </p:nvSpPr>
        <p:spPr>
          <a:xfrm>
            <a:off x="4159468" y="1241372"/>
            <a:ext cx="2284232" cy="523220"/>
          </a:xfrm>
          <a:prstGeom prst="rect">
            <a:avLst/>
          </a:prstGeom>
          <a:noFill/>
        </p:spPr>
        <p:txBody>
          <a:bodyPr wrap="square" rtlCol="0">
            <a:spAutoFit/>
          </a:bodyPr>
          <a:lstStyle/>
          <a:p>
            <a:pPr algn="ctr">
              <a:defRPr/>
            </a:pPr>
            <a:r>
              <a:rPr lang="en-GB" sz="2800" b="1" dirty="0">
                <a:solidFill>
                  <a:srgbClr val="002060"/>
                </a:solidFill>
                <a:latin typeface="Century Gothic" panose="020B0502020202020204" pitchFamily="34" charset="0"/>
              </a:rPr>
              <a:t>pot</a:t>
            </a:r>
          </a:p>
        </p:txBody>
      </p:sp>
      <p:sp>
        <p:nvSpPr>
          <p:cNvPr id="82" name="TextBox 81">
            <a:extLst>
              <a:ext uri="{FF2B5EF4-FFF2-40B4-BE49-F238E27FC236}">
                <a16:creationId xmlns:a16="http://schemas.microsoft.com/office/drawing/2014/main" id="{D92DEB04-ED30-4679-BB2D-BCA15F9838B6}"/>
              </a:ext>
            </a:extLst>
          </p:cNvPr>
          <p:cNvSpPr txBox="1"/>
          <p:nvPr/>
        </p:nvSpPr>
        <p:spPr>
          <a:xfrm>
            <a:off x="160827" y="3979319"/>
            <a:ext cx="2284232" cy="523220"/>
          </a:xfrm>
          <a:prstGeom prst="rect">
            <a:avLst/>
          </a:prstGeom>
          <a:noFill/>
        </p:spPr>
        <p:txBody>
          <a:bodyPr wrap="square" rtlCol="0">
            <a:spAutoFit/>
          </a:bodyPr>
          <a:lstStyle/>
          <a:p>
            <a:pPr algn="ctr">
              <a:defRPr/>
            </a:pPr>
            <a:r>
              <a:rPr lang="en-GB" sz="2800" b="1" dirty="0" err="1">
                <a:solidFill>
                  <a:srgbClr val="002060"/>
                </a:solidFill>
                <a:latin typeface="Century Gothic" panose="020B0502020202020204" pitchFamily="34" charset="0"/>
              </a:rPr>
              <a:t>copine</a:t>
            </a:r>
            <a:endParaRPr lang="en-GB" sz="2800" b="1" dirty="0">
              <a:solidFill>
                <a:srgbClr val="002060"/>
              </a:solidFill>
              <a:latin typeface="Century Gothic" panose="020B0502020202020204" pitchFamily="34" charset="0"/>
            </a:endParaRPr>
          </a:p>
        </p:txBody>
      </p:sp>
      <p:sp>
        <p:nvSpPr>
          <p:cNvPr id="83" name="TextBox 82">
            <a:extLst>
              <a:ext uri="{FF2B5EF4-FFF2-40B4-BE49-F238E27FC236}">
                <a16:creationId xmlns:a16="http://schemas.microsoft.com/office/drawing/2014/main" id="{3EC66849-C048-44E6-913A-3067C9710E60}"/>
              </a:ext>
            </a:extLst>
          </p:cNvPr>
          <p:cNvSpPr txBox="1"/>
          <p:nvPr/>
        </p:nvSpPr>
        <p:spPr>
          <a:xfrm>
            <a:off x="3450365" y="4039407"/>
            <a:ext cx="2284232" cy="523220"/>
          </a:xfrm>
          <a:prstGeom prst="rect">
            <a:avLst/>
          </a:prstGeom>
          <a:noFill/>
        </p:spPr>
        <p:txBody>
          <a:bodyPr wrap="square" rtlCol="0">
            <a:spAutoFit/>
          </a:bodyPr>
          <a:lstStyle/>
          <a:p>
            <a:pPr algn="ctr">
              <a:defRPr/>
            </a:pPr>
            <a:r>
              <a:rPr lang="en-GB" sz="2800" b="1" dirty="0" err="1">
                <a:solidFill>
                  <a:srgbClr val="002060"/>
                </a:solidFill>
                <a:latin typeface="Century Gothic" panose="020B0502020202020204" pitchFamily="34" charset="0"/>
              </a:rPr>
              <a:t>pont</a:t>
            </a:r>
            <a:endParaRPr lang="en-GB" sz="2800" b="1" dirty="0">
              <a:solidFill>
                <a:srgbClr val="002060"/>
              </a:solidFill>
              <a:latin typeface="Century Gothic" panose="020B0502020202020204" pitchFamily="34" charset="0"/>
            </a:endParaRPr>
          </a:p>
        </p:txBody>
      </p:sp>
      <p:pic>
        <p:nvPicPr>
          <p:cNvPr id="5" name="Picture 4" descr="A picture containing text, clipart&#10;&#10;Description automatically generated">
            <a:extLst>
              <a:ext uri="{FF2B5EF4-FFF2-40B4-BE49-F238E27FC236}">
                <a16:creationId xmlns:a16="http://schemas.microsoft.com/office/drawing/2014/main" id="{19601FA6-F280-4F06-9731-776A198455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1322" y="6072166"/>
            <a:ext cx="1206106" cy="680319"/>
          </a:xfrm>
          <a:prstGeom prst="rect">
            <a:avLst/>
          </a:prstGeom>
        </p:spPr>
      </p:pic>
      <p:cxnSp>
        <p:nvCxnSpPr>
          <p:cNvPr id="8" name="Straight Arrow Connector 7">
            <a:extLst>
              <a:ext uri="{FF2B5EF4-FFF2-40B4-BE49-F238E27FC236}">
                <a16:creationId xmlns:a16="http://schemas.microsoft.com/office/drawing/2014/main" id="{03DAD0B0-F351-4D78-A097-6DEB9B8F057F}"/>
              </a:ext>
            </a:extLst>
          </p:cNvPr>
          <p:cNvCxnSpPr/>
          <p:nvPr/>
        </p:nvCxnSpPr>
        <p:spPr>
          <a:xfrm>
            <a:off x="4401425" y="6344228"/>
            <a:ext cx="1061599" cy="0"/>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86" name="Picture 85" descr="Diagram&#10;&#10;Description automatically generated">
            <a:extLst>
              <a:ext uri="{FF2B5EF4-FFF2-40B4-BE49-F238E27FC236}">
                <a16:creationId xmlns:a16="http://schemas.microsoft.com/office/drawing/2014/main" id="{781AAACD-6FC6-4EAA-92E9-77EBD16CA2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8055" y="4554164"/>
            <a:ext cx="825832" cy="851785"/>
          </a:xfrm>
          <a:prstGeom prst="rect">
            <a:avLst/>
          </a:prstGeom>
        </p:spPr>
      </p:pic>
      <p:pic>
        <p:nvPicPr>
          <p:cNvPr id="87" name="Picture 86" descr="Icon&#10;&#10;Description automatically generated">
            <a:extLst>
              <a:ext uri="{FF2B5EF4-FFF2-40B4-BE49-F238E27FC236}">
                <a16:creationId xmlns:a16="http://schemas.microsoft.com/office/drawing/2014/main" id="{B1A0FBE9-ACE9-49F1-B94D-1AC7226651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5577" y="1734215"/>
            <a:ext cx="1145512" cy="805438"/>
          </a:xfrm>
          <a:prstGeom prst="rect">
            <a:avLst/>
          </a:prstGeom>
        </p:spPr>
      </p:pic>
      <p:pic>
        <p:nvPicPr>
          <p:cNvPr id="88" name="Picture 87" descr="Icon&#10;&#10;Description automatically generated">
            <a:extLst>
              <a:ext uri="{FF2B5EF4-FFF2-40B4-BE49-F238E27FC236}">
                <a16:creationId xmlns:a16="http://schemas.microsoft.com/office/drawing/2014/main" id="{061A2DEC-0568-4A59-B3AC-D5F89C129F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8002" y="5987088"/>
            <a:ext cx="810425" cy="775602"/>
          </a:xfrm>
          <a:prstGeom prst="rect">
            <a:avLst/>
          </a:prstGeom>
        </p:spPr>
      </p:pic>
      <p:pic>
        <p:nvPicPr>
          <p:cNvPr id="89" name="Picture 88" descr="A picture containing graphical user interface&#10;&#10;Description automatically generated">
            <a:extLst>
              <a:ext uri="{FF2B5EF4-FFF2-40B4-BE49-F238E27FC236}">
                <a16:creationId xmlns:a16="http://schemas.microsoft.com/office/drawing/2014/main" id="{AE373CD1-67EE-4033-9F42-71E7F8BB0E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1797" y="5994262"/>
            <a:ext cx="561602" cy="819670"/>
          </a:xfrm>
          <a:prstGeom prst="rect">
            <a:avLst/>
          </a:prstGeom>
        </p:spPr>
      </p:pic>
      <p:pic>
        <p:nvPicPr>
          <p:cNvPr id="10" name="Picture 9" descr="A picture containing text, electronics, display&#10;&#10;Description automatically generated">
            <a:extLst>
              <a:ext uri="{FF2B5EF4-FFF2-40B4-BE49-F238E27FC236}">
                <a16:creationId xmlns:a16="http://schemas.microsoft.com/office/drawing/2014/main" id="{02123704-E3FC-4AA5-8FA9-1113F8E8E7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86159" y="1762037"/>
            <a:ext cx="664935" cy="1006049"/>
          </a:xfrm>
          <a:prstGeom prst="rect">
            <a:avLst/>
          </a:prstGeom>
        </p:spPr>
      </p:pic>
      <p:pic>
        <p:nvPicPr>
          <p:cNvPr id="12" name="Picture 11" descr="A group of people dancing&#10;&#10;Description automatically generated with low confidence">
            <a:extLst>
              <a:ext uri="{FF2B5EF4-FFF2-40B4-BE49-F238E27FC236}">
                <a16:creationId xmlns:a16="http://schemas.microsoft.com/office/drawing/2014/main" id="{78C54C8C-BC6A-4B4C-9C58-66596D94250B}"/>
              </a:ext>
            </a:extLst>
          </p:cNvPr>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62813" t="7429" r="7187" b="56604"/>
          <a:stretch/>
        </p:blipFill>
        <p:spPr>
          <a:xfrm>
            <a:off x="829406" y="4457733"/>
            <a:ext cx="969589" cy="1162445"/>
          </a:xfrm>
          <a:prstGeom prst="rect">
            <a:avLst/>
          </a:prstGeom>
        </p:spPr>
      </p:pic>
      <p:pic>
        <p:nvPicPr>
          <p:cNvPr id="29" name="Picture 28" descr="Icon&#10;&#10;Description automatically generated">
            <a:extLst>
              <a:ext uri="{FF2B5EF4-FFF2-40B4-BE49-F238E27FC236}">
                <a16:creationId xmlns:a16="http://schemas.microsoft.com/office/drawing/2014/main" id="{505AF733-9C1A-4F55-B138-5E61AE0817D8}"/>
              </a:ext>
            </a:extLst>
          </p:cNvPr>
          <p:cNvPicPr>
            <a:picLocks noChangeAspect="1"/>
          </p:cNvPicPr>
          <p:nvPr/>
        </p:nvPicPr>
        <p:blipFill>
          <a:blip r:embed="rId13">
            <a:extLst>
              <a:ext uri="{BEBA8EAE-BF5A-486C-A8C5-ECC9F3942E4B}">
                <a14:imgProps xmlns:a14="http://schemas.microsoft.com/office/drawing/2010/main">
                  <a14:imgLayer r:embed="rId14">
                    <a14:imgEffect>
                      <a14:artisticPhotocopy/>
                    </a14:imgEffect>
                  </a14:imgLayer>
                </a14:imgProps>
              </a:ext>
              <a:ext uri="{28A0092B-C50C-407E-A947-70E740481C1C}">
                <a14:useLocalDpi xmlns:a14="http://schemas.microsoft.com/office/drawing/2010/main" val="0"/>
              </a:ext>
            </a:extLst>
          </a:blip>
          <a:stretch>
            <a:fillRect/>
          </a:stretch>
        </p:blipFill>
        <p:spPr>
          <a:xfrm>
            <a:off x="8817483" y="3218764"/>
            <a:ext cx="1740693" cy="870347"/>
          </a:xfrm>
          <a:prstGeom prst="rect">
            <a:avLst/>
          </a:prstGeom>
        </p:spPr>
      </p:pic>
      <p:pic>
        <p:nvPicPr>
          <p:cNvPr id="33" name="Picture 32" descr="Icon&#10;&#10;Description automatically generated with medium confidence">
            <a:extLst>
              <a:ext uri="{FF2B5EF4-FFF2-40B4-BE49-F238E27FC236}">
                <a16:creationId xmlns:a16="http://schemas.microsoft.com/office/drawing/2014/main" id="{1300E419-9CC7-41F6-96FF-90629892FC4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06683" y="3091026"/>
            <a:ext cx="921993" cy="975331"/>
          </a:xfrm>
          <a:prstGeom prst="rect">
            <a:avLst/>
          </a:prstGeom>
        </p:spPr>
      </p:pic>
      <p:pic>
        <p:nvPicPr>
          <p:cNvPr id="37" name="Picture 36" descr="Icon&#10;&#10;Description automatically generated">
            <a:extLst>
              <a:ext uri="{FF2B5EF4-FFF2-40B4-BE49-F238E27FC236}">
                <a16:creationId xmlns:a16="http://schemas.microsoft.com/office/drawing/2014/main" id="{618F5964-8A2F-44D7-B44A-F49F222A4DF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31534" y="3158082"/>
            <a:ext cx="1085613" cy="868490"/>
          </a:xfrm>
          <a:prstGeom prst="rect">
            <a:avLst/>
          </a:prstGeom>
        </p:spPr>
      </p:pic>
      <p:pic>
        <p:nvPicPr>
          <p:cNvPr id="91" name="Picture 90" descr="A picture containing icon&#10;&#10;Description automatically generated">
            <a:extLst>
              <a:ext uri="{FF2B5EF4-FFF2-40B4-BE49-F238E27FC236}">
                <a16:creationId xmlns:a16="http://schemas.microsoft.com/office/drawing/2014/main" id="{3D118AE6-AB57-4432-B4BB-A4B15AFEE5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53887" y="1762730"/>
            <a:ext cx="561250" cy="724194"/>
          </a:xfrm>
          <a:prstGeom prst="rect">
            <a:avLst/>
          </a:prstGeom>
        </p:spPr>
      </p:pic>
      <p:pic>
        <p:nvPicPr>
          <p:cNvPr id="93" name="Picture 92" descr="Chart, pie chart&#10;&#10;Description automatically generated">
            <a:extLst>
              <a:ext uri="{FF2B5EF4-FFF2-40B4-BE49-F238E27FC236}">
                <a16:creationId xmlns:a16="http://schemas.microsoft.com/office/drawing/2014/main" id="{81441052-9ADC-42D0-BE0E-66A2DA70427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559568" y="4606461"/>
            <a:ext cx="849380" cy="747189"/>
          </a:xfrm>
          <a:prstGeom prst="rect">
            <a:avLst/>
          </a:prstGeom>
        </p:spPr>
      </p:pic>
      <p:pic>
        <p:nvPicPr>
          <p:cNvPr id="15" name="Picture 14" descr="A person and person standing in front of a white circle&#10;&#10;Description automatically generated with low confidence">
            <a:extLst>
              <a:ext uri="{FF2B5EF4-FFF2-40B4-BE49-F238E27FC236}">
                <a16:creationId xmlns:a16="http://schemas.microsoft.com/office/drawing/2014/main" id="{A280EDA1-C570-4C36-9A3A-943DEE219BE7}"/>
              </a:ext>
            </a:extLst>
          </p:cNvPr>
          <p:cNvPicPr>
            <a:picLocks noChangeAspect="1"/>
          </p:cNvPicPr>
          <p:nvPr/>
        </p:nvPicPr>
        <p:blipFill rotWithShape="1">
          <a:blip r:embed="rId19">
            <a:clrChange>
              <a:clrFrom>
                <a:srgbClr val="FEFEFE"/>
              </a:clrFrom>
              <a:clrTo>
                <a:srgbClr val="FEFEFE">
                  <a:alpha val="0"/>
                </a:srgbClr>
              </a:clrTo>
            </a:clrChange>
            <a:extLst>
              <a:ext uri="{28A0092B-C50C-407E-A947-70E740481C1C}">
                <a14:useLocalDpi xmlns:a14="http://schemas.microsoft.com/office/drawing/2010/main" val="0"/>
              </a:ext>
            </a:extLst>
          </a:blip>
          <a:srcRect l="20072" t="13768" r="21701" b="12514"/>
          <a:stretch/>
        </p:blipFill>
        <p:spPr>
          <a:xfrm>
            <a:off x="9245232" y="3739448"/>
            <a:ext cx="345464" cy="437377"/>
          </a:xfrm>
          <a:prstGeom prst="rect">
            <a:avLst/>
          </a:prstGeom>
        </p:spPr>
      </p:pic>
    </p:spTree>
    <p:extLst>
      <p:ext uri="{BB962C8B-B14F-4D97-AF65-F5344CB8AC3E}">
        <p14:creationId xmlns:p14="http://schemas.microsoft.com/office/powerpoint/2010/main" val="416781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2"/>
                    </p:tgtEl>
                  </p:cond>
                </p:stCondLst>
                <p:endSync evt="end" delay="0">
                  <p:rtn val="all"/>
                </p:endSync>
                <p:childTnLst>
                  <p:par>
                    <p:cTn id="13" fill="hold">
                      <p:stCondLst>
                        <p:cond delay="0"/>
                      </p:stCondLst>
                      <p:childTnLst>
                        <p:par>
                          <p:cTn id="14" fill="hold">
                            <p:stCondLst>
                              <p:cond delay="0"/>
                            </p:stCondLst>
                            <p:childTnLst>
                              <p:par>
                                <p:cTn id="15" presetID="12" presetClass="exit" presetSubtype="4" fill="remove" grpId="0" nodeType="clickEffect">
                                  <p:stCondLst>
                                    <p:cond delay="100"/>
                                  </p:stCondLst>
                                  <p:childTnLst>
                                    <p:anim calcmode="lin" valueType="num">
                                      <p:cBhvr additive="base">
                                        <p:cTn id="16" dur="20000"/>
                                        <p:tgtEl>
                                          <p:spTgt spid="52"/>
                                        </p:tgtEl>
                                        <p:attrNameLst>
                                          <p:attrName>ppt_y</p:attrName>
                                        </p:attrNameLst>
                                      </p:cBhvr>
                                      <p:tavLst>
                                        <p:tav tm="0">
                                          <p:val>
                                            <p:strVal val="#ppt_y"/>
                                          </p:val>
                                        </p:tav>
                                        <p:tav tm="100000">
                                          <p:val>
                                            <p:strVal val="#ppt_y+#ppt_h*1.125000"/>
                                          </p:val>
                                        </p:tav>
                                      </p:tavLst>
                                    </p:anim>
                                    <p:animEffect transition="out" filter="wipe(down)">
                                      <p:cBhvr>
                                        <p:cTn id="17" dur="20000"/>
                                        <p:tgtEl>
                                          <p:spTgt spid="52"/>
                                        </p:tgtEl>
                                      </p:cBhvr>
                                    </p:animEffect>
                                    <p:set>
                                      <p:cBhvr>
                                        <p:cTn id="18" dur="1" fill="hold">
                                          <p:stCondLst>
                                            <p:cond delay="19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childTnLst>
        </p:cTn>
      </p:par>
    </p:tnLst>
    <p:bldLst>
      <p:bldP spid="40" grpId="0"/>
      <p:bldP spid="52" grpId="0" animBg="1"/>
      <p:bldP spid="6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270685663"/>
              </p:ext>
            </p:extLst>
          </p:nvPr>
        </p:nvGraphicFramePr>
        <p:xfrm>
          <a:off x="612940" y="676472"/>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tout le monde</a:t>
                      </a:r>
                    </a:p>
                  </a:txBody>
                  <a:tcPr/>
                </a:tc>
                <a:tc>
                  <a:txBody>
                    <a:bodyPr/>
                    <a:lstStyle/>
                    <a:p>
                      <a:r>
                        <a:rPr lang="en-GB" sz="2400" b="1" dirty="0" err="1">
                          <a:solidFill>
                            <a:srgbClr val="00B0F0"/>
                          </a:solidFill>
                          <a:latin typeface="Century Gothic" panose="020B0502020202020204" pitchFamily="34" charset="0"/>
                        </a:rPr>
                        <a:t>souhaiter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célébrer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échanger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fabriquer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rue</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vingt-et-un</a:t>
                      </a:r>
                    </a:p>
                  </a:txBody>
                  <a:tcPr/>
                </a:tc>
                <a:tc>
                  <a:txBody>
                    <a:bodyPr/>
                    <a:lstStyle/>
                    <a:p>
                      <a:r>
                        <a:rPr lang="en-GB" sz="2400" b="1" dirty="0">
                          <a:solidFill>
                            <a:srgbClr val="92D050"/>
                          </a:solidFill>
                          <a:latin typeface="Century Gothic" panose="020B0502020202020204" pitchFamily="34" charset="0"/>
                        </a:rPr>
                        <a:t>trois</a:t>
                      </a:r>
                    </a:p>
                  </a:txBody>
                  <a:tcPr/>
                </a:tc>
                <a:tc>
                  <a:txBody>
                    <a:bodyPr/>
                    <a:lstStyle/>
                    <a:p>
                      <a:r>
                        <a:rPr lang="en-GB" sz="2400" b="1" dirty="0" err="1">
                          <a:solidFill>
                            <a:srgbClr val="92D050"/>
                          </a:solidFill>
                          <a:latin typeface="Century Gothic" panose="020B0502020202020204" pitchFamily="34" charset="0"/>
                        </a:rPr>
                        <a:t>douze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dix-sept</a:t>
                      </a:r>
                    </a:p>
                  </a:txBody>
                  <a:tcPr/>
                </a:tc>
                <a:tc>
                  <a:txBody>
                    <a:bodyPr/>
                    <a:lstStyle/>
                    <a:p>
                      <a:r>
                        <a:rPr lang="en-GB" sz="2300" b="1" dirty="0" err="1">
                          <a:solidFill>
                            <a:srgbClr val="92D050"/>
                          </a:solidFill>
                          <a:latin typeface="Century Gothic" panose="020B0502020202020204" pitchFamily="34" charset="0"/>
                        </a:rPr>
                        <a:t>vingt</a:t>
                      </a:r>
                      <a:r>
                        <a:rPr lang="en-GB" sz="2300" b="1" dirty="0">
                          <a:solidFill>
                            <a:srgbClr val="92D050"/>
                          </a:solidFill>
                          <a:latin typeface="Century Gothic" panose="020B0502020202020204" pitchFamily="34" charset="0"/>
                        </a:rPr>
                        <a:t>-cinq</a:t>
                      </a:r>
                    </a:p>
                  </a:txBody>
                  <a:tcPr/>
                </a:tc>
                <a:tc>
                  <a:txBody>
                    <a:bodyPr/>
                    <a:lstStyle/>
                    <a:p>
                      <a:r>
                        <a:rPr lang="en-GB" sz="2400" b="1" dirty="0" err="1">
                          <a:solidFill>
                            <a:srgbClr val="92D050"/>
                          </a:solidFill>
                          <a:latin typeface="Century Gothic" panose="020B0502020202020204" pitchFamily="34" charset="0"/>
                        </a:rPr>
                        <a:t>trente</a:t>
                      </a:r>
                      <a:r>
                        <a:rPr lang="en-GB" sz="2400" b="1" dirty="0">
                          <a:solidFill>
                            <a:srgbClr val="92D050"/>
                          </a:solidFill>
                          <a:latin typeface="Century Gothic" panose="020B0502020202020204" pitchFamily="34" charset="0"/>
                        </a:rPr>
                        <a:t>-quatre</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il fait</a:t>
                      </a:r>
                    </a:p>
                  </a:txBody>
                  <a:tcPr/>
                </a:tc>
                <a:tc>
                  <a:txBody>
                    <a:bodyPr/>
                    <a:lstStyle/>
                    <a:p>
                      <a:r>
                        <a:rPr lang="en-GB" sz="2400" b="1" dirty="0">
                          <a:solidFill>
                            <a:srgbClr val="FF3399"/>
                          </a:solidFill>
                          <a:latin typeface="Century Gothic" panose="020B0502020202020204" pitchFamily="34" charset="0"/>
                        </a:rPr>
                        <a:t>la cuisine</a:t>
                      </a:r>
                    </a:p>
                  </a:txBody>
                  <a:tcPr/>
                </a:tc>
                <a:tc>
                  <a:txBody>
                    <a:bodyPr/>
                    <a:lstStyle/>
                    <a:p>
                      <a:r>
                        <a:rPr lang="en-GB" sz="2400" b="1" dirty="0">
                          <a:solidFill>
                            <a:srgbClr val="FF3399"/>
                          </a:solidFill>
                          <a:latin typeface="Century Gothic" panose="020B0502020202020204" pitchFamily="34" charset="0"/>
                        </a:rPr>
                        <a:t>faire</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je </a:t>
                      </a:r>
                      <a:r>
                        <a:rPr lang="en-GB" sz="2400" b="1" dirty="0" err="1">
                          <a:solidFill>
                            <a:srgbClr val="FF3399"/>
                          </a:solidFill>
                          <a:latin typeface="Century Gothic" panose="020B0502020202020204" pitchFamily="34" charset="0"/>
                        </a:rPr>
                        <a:t>fais</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ménage</a:t>
                      </a:r>
                    </a:p>
                  </a:txBody>
                  <a:tcPr/>
                </a:tc>
                <a:tc>
                  <a:txBody>
                    <a:bodyPr/>
                    <a:lstStyle/>
                    <a:p>
                      <a:r>
                        <a:rPr lang="en-GB" sz="2400" b="1" dirty="0">
                          <a:solidFill>
                            <a:srgbClr val="FF3399"/>
                          </a:solidFill>
                          <a:latin typeface="Century Gothic" panose="020B0502020202020204" pitchFamily="34" charset="0"/>
                        </a:rPr>
                        <a:t>les courses</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2a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69423" y="6221088"/>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do, I make</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737065" y="6191270"/>
            <a:ext cx="30427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housework</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87423" y="622338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shopping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47054" y="5283056"/>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he does, he makes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37065" y="5319377"/>
            <a:ext cx="3056984" cy="400110"/>
          </a:xfrm>
          <a:prstGeom prst="rect">
            <a:avLst/>
          </a:prstGeom>
          <a:noFill/>
        </p:spPr>
        <p:txBody>
          <a:bodyPr wrap="square" rtlCol="0">
            <a:spAutoFit/>
          </a:bodyPr>
          <a:lstStyle/>
          <a:p>
            <a:pPr>
              <a:buClr>
                <a:srgbClr val="000000"/>
              </a:buClr>
              <a:defRPr/>
            </a:pPr>
            <a:r>
              <a:rPr lang="en-GB" sz="2000" kern="0" dirty="0">
                <a:solidFill>
                  <a:srgbClr val="002060"/>
                </a:solidFill>
                <a:latin typeface="Century Gothic" panose="020B0502020202020204" pitchFamily="34" charset="0"/>
                <a:cs typeface="Arial"/>
                <a:sym typeface="Arial"/>
              </a:rPr>
              <a:t>(the) cooking</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707925" y="528042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do, to make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282146" y="4336680"/>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17</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778937" y="4374842"/>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25</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748094" y="4361238"/>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34</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369423" y="3423352"/>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21</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778937" y="3430438"/>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3</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707925" y="3412258"/>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12</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333534" y="251002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to exchange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96617" y="2496525"/>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create, creating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5479" y="2445128"/>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road, street</a:t>
            </a:r>
          </a:p>
        </p:txBody>
      </p:sp>
      <p:sp>
        <p:nvSpPr>
          <p:cNvPr id="43" name="TextBox 42">
            <a:extLst>
              <a:ext uri="{FF2B5EF4-FFF2-40B4-BE49-F238E27FC236}">
                <a16:creationId xmlns:a16="http://schemas.microsoft.com/office/drawing/2014/main" id="{AAEA6AC8-E51D-4F39-93D0-93E001ECB78D}"/>
              </a:ext>
            </a:extLst>
          </p:cNvPr>
          <p:cNvSpPr txBox="1"/>
          <p:nvPr/>
        </p:nvSpPr>
        <p:spPr>
          <a:xfrm>
            <a:off x="2305482" y="135072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everyone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5BEEE08D-FFA6-4C1A-BD91-FDFE84EF6335}"/>
              </a:ext>
            </a:extLst>
          </p:cNvPr>
          <p:cNvSpPr txBox="1"/>
          <p:nvPr/>
        </p:nvSpPr>
        <p:spPr>
          <a:xfrm>
            <a:off x="4778937" y="135072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wish, wishing</a:t>
            </a:r>
          </a:p>
        </p:txBody>
      </p:sp>
      <p:sp>
        <p:nvSpPr>
          <p:cNvPr id="45" name="TextBox 44">
            <a:extLst>
              <a:ext uri="{FF2B5EF4-FFF2-40B4-BE49-F238E27FC236}">
                <a16:creationId xmlns:a16="http://schemas.microsoft.com/office/drawing/2014/main" id="{F9DDD565-5814-4993-962E-FD415220E5F1}"/>
              </a:ext>
            </a:extLst>
          </p:cNvPr>
          <p:cNvSpPr txBox="1"/>
          <p:nvPr/>
        </p:nvSpPr>
        <p:spPr>
          <a:xfrm>
            <a:off x="7689228" y="1410210"/>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celebrate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9528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4088272435"/>
              </p:ext>
            </p:extLst>
          </p:nvPr>
        </p:nvGraphicFramePr>
        <p:xfrm>
          <a:off x="578096" y="779363"/>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wish</a:t>
                      </a:r>
                    </a:p>
                  </a:txBody>
                  <a:tcPr/>
                </a:tc>
                <a:tc>
                  <a:txBody>
                    <a:bodyPr/>
                    <a:lstStyle/>
                    <a:p>
                      <a:r>
                        <a:rPr lang="en-GB" sz="2400" b="1" dirty="0">
                          <a:solidFill>
                            <a:srgbClr val="00B0F0"/>
                          </a:solidFill>
                          <a:latin typeface="Century Gothic" panose="020B0502020202020204" pitchFamily="34" charset="0"/>
                        </a:rPr>
                        <a:t>(the) road, street</a:t>
                      </a:r>
                    </a:p>
                  </a:txBody>
                  <a:tcPr/>
                </a:tc>
                <a:tc>
                  <a:txBody>
                    <a:bodyPr/>
                    <a:lstStyle/>
                    <a:p>
                      <a:r>
                        <a:rPr lang="en-GB" sz="2400" b="1" dirty="0">
                          <a:solidFill>
                            <a:srgbClr val="00B0F0"/>
                          </a:solidFill>
                          <a:latin typeface="Century Gothic" panose="020B0502020202020204" pitchFamily="34" charset="0"/>
                        </a:rPr>
                        <a:t>everyone</a:t>
                      </a: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celebrate</a:t>
                      </a:r>
                    </a:p>
                  </a:txBody>
                  <a:tcPr/>
                </a:tc>
                <a:tc>
                  <a:txBody>
                    <a:bodyPr/>
                    <a:lstStyle/>
                    <a:p>
                      <a:r>
                        <a:rPr lang="en-GB" sz="2400" b="1" dirty="0">
                          <a:solidFill>
                            <a:srgbClr val="00B0F0"/>
                          </a:solidFill>
                          <a:latin typeface="Century Gothic" panose="020B0502020202020204" pitchFamily="34" charset="0"/>
                        </a:rPr>
                        <a:t>to exchange</a:t>
                      </a:r>
                    </a:p>
                  </a:txBody>
                  <a:tcPr/>
                </a:tc>
                <a:tc>
                  <a:txBody>
                    <a:bodyPr/>
                    <a:lstStyle/>
                    <a:p>
                      <a:r>
                        <a:rPr lang="en-GB" sz="2400" b="1" dirty="0">
                          <a:solidFill>
                            <a:srgbClr val="00B0F0"/>
                          </a:solidFill>
                          <a:latin typeface="Century Gothic" panose="020B0502020202020204" pitchFamily="34" charset="0"/>
                        </a:rPr>
                        <a:t>to create, make</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16</a:t>
                      </a:r>
                    </a:p>
                  </a:txBody>
                  <a:tcPr/>
                </a:tc>
                <a:tc>
                  <a:txBody>
                    <a:bodyPr/>
                    <a:lstStyle/>
                    <a:p>
                      <a:r>
                        <a:rPr lang="en-GB" sz="2400" b="1" dirty="0">
                          <a:solidFill>
                            <a:srgbClr val="92D050"/>
                          </a:solidFill>
                          <a:latin typeface="Century Gothic" panose="020B0502020202020204" pitchFamily="34" charset="0"/>
                        </a:rPr>
                        <a:t>28</a:t>
                      </a:r>
                    </a:p>
                  </a:txBody>
                  <a:tcPr/>
                </a:tc>
                <a:tc>
                  <a:txBody>
                    <a:bodyPr/>
                    <a:lstStyle/>
                    <a:p>
                      <a:r>
                        <a:rPr lang="en-GB" sz="2400" b="1" dirty="0">
                          <a:solidFill>
                            <a:srgbClr val="92D050"/>
                          </a:solidFill>
                          <a:latin typeface="Century Gothic" panose="020B0502020202020204" pitchFamily="34" charset="0"/>
                        </a:rPr>
                        <a:t>39</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13</a:t>
                      </a:r>
                    </a:p>
                  </a:txBody>
                  <a:tcPr/>
                </a:tc>
                <a:tc>
                  <a:txBody>
                    <a:bodyPr/>
                    <a:lstStyle/>
                    <a:p>
                      <a:r>
                        <a:rPr lang="en-GB" sz="2300" b="1" dirty="0">
                          <a:solidFill>
                            <a:srgbClr val="92D050"/>
                          </a:solidFill>
                          <a:latin typeface="Century Gothic" panose="020B0502020202020204" pitchFamily="34" charset="0"/>
                        </a:rPr>
                        <a:t>14</a:t>
                      </a:r>
                    </a:p>
                  </a:txBody>
                  <a:tcPr/>
                </a:tc>
                <a:tc>
                  <a:txBody>
                    <a:bodyPr/>
                    <a:lstStyle/>
                    <a:p>
                      <a:r>
                        <a:rPr lang="en-GB" sz="2400" b="1" dirty="0">
                          <a:solidFill>
                            <a:srgbClr val="92D050"/>
                          </a:solidFill>
                          <a:latin typeface="Century Gothic" panose="020B0502020202020204" pitchFamily="34" charset="0"/>
                        </a:rPr>
                        <a:t>15</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cooking</a:t>
                      </a:r>
                    </a:p>
                  </a:txBody>
                  <a:tcPr/>
                </a:tc>
                <a:tc>
                  <a:txBody>
                    <a:bodyPr/>
                    <a:lstStyle/>
                    <a:p>
                      <a:r>
                        <a:rPr lang="en-GB" sz="2400" b="1" dirty="0">
                          <a:solidFill>
                            <a:srgbClr val="FF3399"/>
                          </a:solidFill>
                          <a:latin typeface="Century Gothic" panose="020B0502020202020204" pitchFamily="34" charset="0"/>
                        </a:rPr>
                        <a:t>(the) shopping</a:t>
                      </a:r>
                    </a:p>
                  </a:txBody>
                  <a:tcPr/>
                </a:tc>
                <a:tc>
                  <a:txBody>
                    <a:bodyPr/>
                    <a:lstStyle/>
                    <a:p>
                      <a:r>
                        <a:rPr lang="en-GB" sz="2400" b="1" dirty="0">
                          <a:solidFill>
                            <a:srgbClr val="FF3399"/>
                          </a:solidFill>
                          <a:latin typeface="Century Gothic" panose="020B0502020202020204" pitchFamily="34" charset="0"/>
                        </a:rPr>
                        <a:t>(the) housework</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do, to make</a:t>
                      </a:r>
                    </a:p>
                  </a:txBody>
                  <a:tcPr/>
                </a:tc>
                <a:tc>
                  <a:txBody>
                    <a:bodyPr/>
                    <a:lstStyle/>
                    <a:p>
                      <a:r>
                        <a:rPr lang="en-GB" sz="2400" b="1" dirty="0">
                          <a:solidFill>
                            <a:srgbClr val="FF3399"/>
                          </a:solidFill>
                          <a:latin typeface="Century Gothic" panose="020B0502020202020204" pitchFamily="34" charset="0"/>
                        </a:rPr>
                        <a:t>I do, I make</a:t>
                      </a:r>
                    </a:p>
                  </a:txBody>
                  <a:tcPr/>
                </a:tc>
                <a:tc>
                  <a:txBody>
                    <a:bodyPr/>
                    <a:lstStyle/>
                    <a:p>
                      <a:r>
                        <a:rPr lang="en-GB" sz="2400" b="1" dirty="0">
                          <a:solidFill>
                            <a:srgbClr val="FF3399"/>
                          </a:solidFill>
                          <a:latin typeface="Century Gothic" panose="020B0502020202020204" pitchFamily="34" charset="0"/>
                        </a:rPr>
                        <a:t>she does, makes</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 name="TextBox 4">
            <a:extLst>
              <a:ext uri="{FF2B5EF4-FFF2-40B4-BE49-F238E27FC236}">
                <a16:creationId xmlns:a16="http://schemas.microsoft.com/office/drawing/2014/main" id="{EF9EC7F8-49FC-4FB1-97E5-C475D7E46448}"/>
              </a:ext>
            </a:extLst>
          </p:cNvPr>
          <p:cNvSpPr txBox="1"/>
          <p:nvPr/>
        </p:nvSpPr>
        <p:spPr>
          <a:xfrm>
            <a:off x="2289864" y="633604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faire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94870" y="6315852"/>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fais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702994" y="632397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elle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fait</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289864" y="536546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 cuisine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12819" y="5377141"/>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les courses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44157" y="5377141"/>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ménage</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301817" y="4412945"/>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treize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721048" y="443322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quatorze</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702994" y="4440521"/>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quinze</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97328" y="3516977"/>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seize</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723947" y="3543480"/>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vingt-huit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790245" y="3543715"/>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trente-neuf</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333534" y="254030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célébrer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750819" y="258035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échanger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702994" y="258035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fabriquer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AAEA6AC8-E51D-4F39-93D0-93E001ECB78D}"/>
              </a:ext>
            </a:extLst>
          </p:cNvPr>
          <p:cNvSpPr txBox="1"/>
          <p:nvPr/>
        </p:nvSpPr>
        <p:spPr>
          <a:xfrm>
            <a:off x="2297328" y="1494566"/>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souhaiter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5BEEE08D-FFA6-4C1A-BD91-FDFE84EF6335}"/>
              </a:ext>
            </a:extLst>
          </p:cNvPr>
          <p:cNvSpPr txBox="1"/>
          <p:nvPr/>
        </p:nvSpPr>
        <p:spPr>
          <a:xfrm>
            <a:off x="4681763" y="1479805"/>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rue</a:t>
            </a:r>
          </a:p>
        </p:txBody>
      </p:sp>
      <p:sp>
        <p:nvSpPr>
          <p:cNvPr id="45" name="TextBox 44">
            <a:extLst>
              <a:ext uri="{FF2B5EF4-FFF2-40B4-BE49-F238E27FC236}">
                <a16:creationId xmlns:a16="http://schemas.microsoft.com/office/drawing/2014/main" id="{F9DDD565-5814-4993-962E-FD415220E5F1}"/>
              </a:ext>
            </a:extLst>
          </p:cNvPr>
          <p:cNvSpPr txBox="1"/>
          <p:nvPr/>
        </p:nvSpPr>
        <p:spPr>
          <a:xfrm>
            <a:off x="7702994" y="1494566"/>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tout le monde</a:t>
            </a: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2b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Tree>
    <p:extLst>
      <p:ext uri="{BB962C8B-B14F-4D97-AF65-F5344CB8AC3E}">
        <p14:creationId xmlns:p14="http://schemas.microsoft.com/office/powerpoint/2010/main" val="20429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277251" y="4052860"/>
            <a:ext cx="2024038" cy="1033666"/>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Making sentences negative</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113752"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ne…pas</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308405" y="1385593"/>
            <a:ext cx="516697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Remember that in English…</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476750" y="4085953"/>
            <a:ext cx="163581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 </a:t>
            </a:r>
            <a:r>
              <a:rPr lang="en-GB" sz="2800" b="1" dirty="0">
                <a:solidFill>
                  <a:srgbClr val="002060"/>
                </a:solidFill>
                <a:latin typeface="Century Gothic" panose="020B0502020202020204" pitchFamily="34" charset="0"/>
              </a:rPr>
              <a:t>make the bed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8" name="Google Shape;171;p8">
            <a:extLst>
              <a:ext uri="{FF2B5EF4-FFF2-40B4-BE49-F238E27FC236}">
                <a16:creationId xmlns:a16="http://schemas.microsoft.com/office/drawing/2014/main" id="{C61B9EAD-FFA6-4A9D-BCD2-6F698FF04E40}"/>
              </a:ext>
            </a:extLst>
          </p:cNvPr>
          <p:cNvSpPr txBox="1"/>
          <p:nvPr/>
        </p:nvSpPr>
        <p:spPr>
          <a:xfrm>
            <a:off x="387315" y="5084714"/>
            <a:ext cx="4870945"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don’t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to make the sentence negative.</a:t>
            </a: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2627189" y="4052860"/>
            <a:ext cx="2650638" cy="106421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Google Shape;171;p8">
            <a:extLst>
              <a:ext uri="{FF2B5EF4-FFF2-40B4-BE49-F238E27FC236}">
                <a16:creationId xmlns:a16="http://schemas.microsoft.com/office/drawing/2014/main" id="{9B1D3A4E-1B7F-4BC6-9B24-2015EA70E908}"/>
              </a:ext>
            </a:extLst>
          </p:cNvPr>
          <p:cNvSpPr txBox="1"/>
          <p:nvPr/>
        </p:nvSpPr>
        <p:spPr>
          <a:xfrm>
            <a:off x="2672119" y="4133164"/>
            <a:ext cx="262162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don’t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make the bed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 name="Rectangle: Rounded Corners 4">
            <a:extLst>
              <a:ext uri="{FF2B5EF4-FFF2-40B4-BE49-F238E27FC236}">
                <a16:creationId xmlns:a16="http://schemas.microsoft.com/office/drawing/2014/main" id="{90776B7F-03BF-49ED-BAD2-3EA38B694C99}"/>
              </a:ext>
            </a:extLst>
          </p:cNvPr>
          <p:cNvSpPr/>
          <p:nvPr/>
        </p:nvSpPr>
        <p:spPr>
          <a:xfrm>
            <a:off x="2933024" y="4206915"/>
            <a:ext cx="970826" cy="37615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 name="Picture 3" descr="Shape, arrow&#10;&#10;Description automatically generated">
            <a:extLst>
              <a:ext uri="{FF2B5EF4-FFF2-40B4-BE49-F238E27FC236}">
                <a16:creationId xmlns:a16="http://schemas.microsoft.com/office/drawing/2014/main" id="{766C967C-0510-4112-8B43-4EF045A2B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404" y="3371927"/>
            <a:ext cx="803622" cy="546212"/>
          </a:xfrm>
          <a:prstGeom prst="rect">
            <a:avLst/>
          </a:prstGeom>
        </p:spPr>
      </p:pic>
      <p:pic>
        <p:nvPicPr>
          <p:cNvPr id="32" name="Picture 31" descr="Shape, arrow&#10;&#10;Description automatically generated">
            <a:extLst>
              <a:ext uri="{FF2B5EF4-FFF2-40B4-BE49-F238E27FC236}">
                <a16:creationId xmlns:a16="http://schemas.microsoft.com/office/drawing/2014/main" id="{2B0CAA7A-7DCF-45DA-A166-9F8FF890662A}"/>
              </a:ext>
            </a:extLst>
          </p:cNvPr>
          <p:cNvPicPr>
            <a:picLocks noChangeAspect="1"/>
          </p:cNvPicPr>
          <p:nvPr/>
        </p:nvPicPr>
        <p:blipFill>
          <a:blip r:embed="rId5"/>
          <a:stretch>
            <a:fillRect/>
          </a:stretch>
        </p:blipFill>
        <p:spPr>
          <a:xfrm>
            <a:off x="1556724" y="3371927"/>
            <a:ext cx="594672" cy="551001"/>
          </a:xfrm>
          <a:prstGeom prst="rect">
            <a:avLst/>
          </a:prstGeom>
        </p:spPr>
      </p:pic>
      <p:sp>
        <p:nvSpPr>
          <p:cNvPr id="33" name="Google Shape;171;p8">
            <a:extLst>
              <a:ext uri="{FF2B5EF4-FFF2-40B4-BE49-F238E27FC236}">
                <a16:creationId xmlns:a16="http://schemas.microsoft.com/office/drawing/2014/main" id="{83F13A52-3BE0-40A7-9DD6-FF671F100F37}"/>
              </a:ext>
            </a:extLst>
          </p:cNvPr>
          <p:cNvSpPr txBox="1"/>
          <p:nvPr/>
        </p:nvSpPr>
        <p:spPr>
          <a:xfrm>
            <a:off x="6239717" y="1416190"/>
            <a:ext cx="44176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However, in French…</a:t>
            </a:r>
          </a:p>
        </p:txBody>
      </p:sp>
      <p:pic>
        <p:nvPicPr>
          <p:cNvPr id="39" name="Picture 38" descr="Shape, arrow&#10;&#10;Description automatically generated">
            <a:extLst>
              <a:ext uri="{FF2B5EF4-FFF2-40B4-BE49-F238E27FC236}">
                <a16:creationId xmlns:a16="http://schemas.microsoft.com/office/drawing/2014/main" id="{5B3D2F49-BBAC-40C3-8B14-2D26714BF778}"/>
              </a:ext>
            </a:extLst>
          </p:cNvPr>
          <p:cNvPicPr>
            <a:picLocks noChangeAspect="1"/>
          </p:cNvPicPr>
          <p:nvPr/>
        </p:nvPicPr>
        <p:blipFill>
          <a:blip r:embed="rId5"/>
          <a:stretch>
            <a:fillRect/>
          </a:stretch>
        </p:blipFill>
        <p:spPr>
          <a:xfrm>
            <a:off x="7590142" y="3429000"/>
            <a:ext cx="594672" cy="551001"/>
          </a:xfrm>
          <a:prstGeom prst="rect">
            <a:avLst/>
          </a:prstGeom>
        </p:spPr>
      </p:pic>
      <p:sp>
        <p:nvSpPr>
          <p:cNvPr id="40" name="Rectangle: Rounded Corners 39">
            <a:extLst>
              <a:ext uri="{FF2B5EF4-FFF2-40B4-BE49-F238E27FC236}">
                <a16:creationId xmlns:a16="http://schemas.microsoft.com/office/drawing/2014/main" id="{3E9834EE-6FD2-4048-971A-039FE3B87845}"/>
              </a:ext>
            </a:extLst>
          </p:cNvPr>
          <p:cNvSpPr/>
          <p:nvPr/>
        </p:nvSpPr>
        <p:spPr>
          <a:xfrm>
            <a:off x="6388725" y="4038715"/>
            <a:ext cx="1796089" cy="104599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CBC52923-2214-4558-ACBD-5982764345AB}"/>
              </a:ext>
            </a:extLst>
          </p:cNvPr>
          <p:cNvSpPr txBox="1"/>
          <p:nvPr/>
        </p:nvSpPr>
        <p:spPr>
          <a:xfrm>
            <a:off x="6599902" y="4092660"/>
            <a:ext cx="152102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le lit.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Rectangle: Rounded Corners 41">
            <a:extLst>
              <a:ext uri="{FF2B5EF4-FFF2-40B4-BE49-F238E27FC236}">
                <a16:creationId xmlns:a16="http://schemas.microsoft.com/office/drawing/2014/main" id="{905E5C56-4E96-49E5-92D8-7B5BABEDA108}"/>
              </a:ext>
            </a:extLst>
          </p:cNvPr>
          <p:cNvSpPr/>
          <p:nvPr/>
        </p:nvSpPr>
        <p:spPr>
          <a:xfrm>
            <a:off x="8699443" y="4038715"/>
            <a:ext cx="3282740" cy="104599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5" name="Picture 44" descr="Shape, arrow&#10;&#10;Description automatically generated">
            <a:extLst>
              <a:ext uri="{FF2B5EF4-FFF2-40B4-BE49-F238E27FC236}">
                <a16:creationId xmlns:a16="http://schemas.microsoft.com/office/drawing/2014/main" id="{B816453B-F38A-476E-BA79-5B204F6EF2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3454" y="3577652"/>
            <a:ext cx="655055" cy="445233"/>
          </a:xfrm>
          <a:prstGeom prst="rect">
            <a:avLst/>
          </a:prstGeom>
        </p:spPr>
      </p:pic>
      <p:sp>
        <p:nvSpPr>
          <p:cNvPr id="55" name="Google Shape;171;p8">
            <a:extLst>
              <a:ext uri="{FF2B5EF4-FFF2-40B4-BE49-F238E27FC236}">
                <a16:creationId xmlns:a16="http://schemas.microsoft.com/office/drawing/2014/main" id="{E2F3B530-B02C-434E-BE8D-73F263F97FE0}"/>
              </a:ext>
            </a:extLst>
          </p:cNvPr>
          <p:cNvSpPr txBox="1"/>
          <p:nvPr/>
        </p:nvSpPr>
        <p:spPr>
          <a:xfrm>
            <a:off x="8801163" y="4106033"/>
            <a:ext cx="273502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ne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pas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le</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 lit.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6" name="Picture 55" descr="Shape, arrow&#10;&#10;Description automatically generated">
            <a:extLst>
              <a:ext uri="{FF2B5EF4-FFF2-40B4-BE49-F238E27FC236}">
                <a16:creationId xmlns:a16="http://schemas.microsoft.com/office/drawing/2014/main" id="{EB803F6E-6F94-4DE9-96AC-49A61D514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5038" y="3585001"/>
            <a:ext cx="655055" cy="445233"/>
          </a:xfrm>
          <a:prstGeom prst="rect">
            <a:avLst/>
          </a:prstGeom>
        </p:spPr>
      </p:pic>
      <p:sp>
        <p:nvSpPr>
          <p:cNvPr id="43" name="Rectangle: Rounded Corners 42">
            <a:extLst>
              <a:ext uri="{FF2B5EF4-FFF2-40B4-BE49-F238E27FC236}">
                <a16:creationId xmlns:a16="http://schemas.microsoft.com/office/drawing/2014/main" id="{99280756-9E21-4FEE-9658-E9D7BFF4F48D}"/>
              </a:ext>
            </a:extLst>
          </p:cNvPr>
          <p:cNvSpPr/>
          <p:nvPr/>
        </p:nvSpPr>
        <p:spPr>
          <a:xfrm>
            <a:off x="9281467" y="4196972"/>
            <a:ext cx="566688" cy="37615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Rectangle: Rounded Corners 56">
            <a:extLst>
              <a:ext uri="{FF2B5EF4-FFF2-40B4-BE49-F238E27FC236}">
                <a16:creationId xmlns:a16="http://schemas.microsoft.com/office/drawing/2014/main" id="{34A78B05-3C2B-4B6D-BBE0-DAEFA4E44410}"/>
              </a:ext>
            </a:extLst>
          </p:cNvPr>
          <p:cNvSpPr/>
          <p:nvPr/>
        </p:nvSpPr>
        <p:spPr>
          <a:xfrm>
            <a:off x="10625213" y="4218920"/>
            <a:ext cx="645285" cy="37615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Google Shape;171;p8">
            <a:extLst>
              <a:ext uri="{FF2B5EF4-FFF2-40B4-BE49-F238E27FC236}">
                <a16:creationId xmlns:a16="http://schemas.microsoft.com/office/drawing/2014/main" id="{E795E384-D541-4A37-A0F1-7BE814746D2C}"/>
              </a:ext>
            </a:extLst>
          </p:cNvPr>
          <p:cNvSpPr txBox="1"/>
          <p:nvPr/>
        </p:nvSpPr>
        <p:spPr>
          <a:xfrm>
            <a:off x="6455267" y="5168903"/>
            <a:ext cx="5580131"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ne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and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pas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after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to make the sentence negative.</a:t>
            </a:r>
          </a:p>
        </p:txBody>
      </p:sp>
      <p:sp>
        <p:nvSpPr>
          <p:cNvPr id="35" name="TextBox 34">
            <a:extLst>
              <a:ext uri="{FF2B5EF4-FFF2-40B4-BE49-F238E27FC236}">
                <a16:creationId xmlns:a16="http://schemas.microsoft.com/office/drawing/2014/main" id="{DD7D4943-D420-4050-8C96-E5D4A603C4AC}"/>
              </a:ext>
            </a:extLst>
          </p:cNvPr>
          <p:cNvSpPr txBox="1"/>
          <p:nvPr/>
        </p:nvSpPr>
        <p:spPr>
          <a:xfrm>
            <a:off x="0" y="1448682"/>
            <a:ext cx="600631" cy="369332"/>
          </a:xfrm>
          <a:prstGeom prst="rect">
            <a:avLst/>
          </a:prstGeom>
          <a:noFill/>
        </p:spPr>
        <p:txBody>
          <a:bodyPr wrap="square">
            <a:spAutoFit/>
          </a:bodyPr>
          <a:lstStyle/>
          <a:p>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dirty="0"/>
          </a:p>
        </p:txBody>
      </p:sp>
      <p:pic>
        <p:nvPicPr>
          <p:cNvPr id="7" name="Picture 6" descr="A picture containing text, toy, doll&#10;&#10;Description automatically generated">
            <a:extLst>
              <a:ext uri="{FF2B5EF4-FFF2-40B4-BE49-F238E27FC236}">
                <a16:creationId xmlns:a16="http://schemas.microsoft.com/office/drawing/2014/main" id="{2270BD98-A567-446F-A7E3-A1C233C9F4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402" y="2727496"/>
            <a:ext cx="803622" cy="1325364"/>
          </a:xfrm>
          <a:prstGeom prst="rect">
            <a:avLst/>
          </a:prstGeom>
        </p:spPr>
      </p:pic>
      <p:pic>
        <p:nvPicPr>
          <p:cNvPr id="9" name="Picture 8" descr="A person wearing a striped shirt&#10;&#10;Description automatically generated with medium confidence">
            <a:extLst>
              <a:ext uri="{FF2B5EF4-FFF2-40B4-BE49-F238E27FC236}">
                <a16:creationId xmlns:a16="http://schemas.microsoft.com/office/drawing/2014/main" id="{A1022AA3-5BCE-4A00-B46A-F4ABFE6A6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4280" y="2894671"/>
            <a:ext cx="1140641" cy="1158189"/>
          </a:xfrm>
          <a:prstGeom prst="rect">
            <a:avLst/>
          </a:prstGeom>
        </p:spPr>
      </p:pic>
      <p:pic>
        <p:nvPicPr>
          <p:cNvPr id="36" name="Picture 35" descr="A picture containing text, toy, doll&#10;&#10;Description automatically generated">
            <a:extLst>
              <a:ext uri="{FF2B5EF4-FFF2-40B4-BE49-F238E27FC236}">
                <a16:creationId xmlns:a16="http://schemas.microsoft.com/office/drawing/2014/main" id="{0828595B-0200-4C9B-9BFF-F150CEF3E2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2077" y="2704870"/>
            <a:ext cx="803622" cy="1325364"/>
          </a:xfrm>
          <a:prstGeom prst="rect">
            <a:avLst/>
          </a:prstGeom>
        </p:spPr>
      </p:pic>
      <p:pic>
        <p:nvPicPr>
          <p:cNvPr id="37" name="Picture 36" descr="A person wearing a striped shirt&#10;&#10;Description automatically generated with medium confidence">
            <a:extLst>
              <a:ext uri="{FF2B5EF4-FFF2-40B4-BE49-F238E27FC236}">
                <a16:creationId xmlns:a16="http://schemas.microsoft.com/office/drawing/2014/main" id="{7647A0C0-9589-4403-B5B7-4C012BDCBB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07214" y="2872045"/>
            <a:ext cx="1140641" cy="1158189"/>
          </a:xfrm>
          <a:prstGeom prst="rect">
            <a:avLst/>
          </a:prstGeom>
        </p:spPr>
      </p:pic>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0"/>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3"/>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7"/>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37"/>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45"/>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5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43"/>
                                        </p:tgtEl>
                                      </p:cBhvr>
                                    </p:animEffect>
                                    <p:set>
                                      <p:cBhvr>
                                        <p:cTn id="74" dur="1" fill="hold">
                                          <p:stCondLst>
                                            <p:cond delay="499"/>
                                          </p:stCondLst>
                                        </p:cTn>
                                        <p:tgtEl>
                                          <p:spTgt spid="4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57"/>
                                        </p:tgtEl>
                                      </p:cBhvr>
                                    </p:animEffect>
                                    <p:set>
                                      <p:cBhvr>
                                        <p:cTn id="79" dur="1" fill="hold">
                                          <p:stCondLst>
                                            <p:cond delay="499"/>
                                          </p:stCondLst>
                                        </p:cTn>
                                        <p:tgtEl>
                                          <p:spTgt spid="57"/>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7" grpId="0"/>
      <p:bldP spid="62" grpId="0"/>
      <p:bldP spid="68" grpId="0"/>
      <p:bldP spid="47" grpId="0" animBg="1"/>
      <p:bldP spid="27" grpId="0"/>
      <p:bldP spid="5" grpId="0" animBg="1"/>
      <p:bldP spid="5" grpId="1" animBg="1"/>
      <p:bldP spid="33" grpId="0"/>
      <p:bldP spid="40" grpId="0" animBg="1"/>
      <p:bldP spid="41" grpId="0"/>
      <p:bldP spid="42" grpId="0" animBg="1"/>
      <p:bldP spid="55" grpId="0"/>
      <p:bldP spid="43" grpId="0" animBg="1"/>
      <p:bldP spid="43" grpId="1" animBg="1"/>
      <p:bldP spid="57" grpId="0" animBg="1"/>
      <p:bldP spid="57" grpId="1" animBg="1"/>
      <p:bldP spid="59"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62" name="Picture 61" descr="Icon&#10;&#10;Description automatically generated">
            <a:extLst>
              <a:ext uri="{FF2B5EF4-FFF2-40B4-BE49-F238E27FC236}">
                <a16:creationId xmlns:a16="http://schemas.microsoft.com/office/drawing/2014/main" id="{3307B589-8756-46C0-9332-D3431C94E90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64" name="Title 2">
            <a:extLst>
              <a:ext uri="{FF2B5EF4-FFF2-40B4-BE49-F238E27FC236}">
                <a16:creationId xmlns:a16="http://schemas.microsoft.com/office/drawing/2014/main" id="{28AC593A-D2A0-4349-8DAA-A6ED0BAF37E6}"/>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68" name="TextBox 67">
            <a:extLst>
              <a:ext uri="{FF2B5EF4-FFF2-40B4-BE49-F238E27FC236}">
                <a16:creationId xmlns:a16="http://schemas.microsoft.com/office/drawing/2014/main" id="{4BCA588E-8A8F-4F37-8574-3ADF5349F671}"/>
              </a:ext>
            </a:extLst>
          </p:cNvPr>
          <p:cNvSpPr txBox="1"/>
          <p:nvPr/>
        </p:nvSpPr>
        <p:spPr>
          <a:xfrm>
            <a:off x="135373" y="1475475"/>
            <a:ext cx="5328993" cy="5261633"/>
          </a:xfrm>
          <a:prstGeom prst="rect">
            <a:avLst/>
          </a:prstGeom>
          <a:solidFill>
            <a:srgbClr val="EAE9F3"/>
          </a:solid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1)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2)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3)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4)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5)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6)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8)………………………………….</a:t>
            </a:r>
            <a:endParaRPr kumimoji="0" lang="en-GB" sz="32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endParaRPr>
          </a:p>
        </p:txBody>
      </p:sp>
      <p:sp>
        <p:nvSpPr>
          <p:cNvPr id="71" name="Rectangle 70">
            <a:extLst>
              <a:ext uri="{FF2B5EF4-FFF2-40B4-BE49-F238E27FC236}">
                <a16:creationId xmlns:a16="http://schemas.microsoft.com/office/drawing/2014/main" id="{602E4F00-BD2B-4951-AC72-1F16E16E6405}"/>
              </a:ext>
            </a:extLst>
          </p:cNvPr>
          <p:cNvSpPr/>
          <p:nvPr/>
        </p:nvSpPr>
        <p:spPr>
          <a:xfrm>
            <a:off x="565938" y="1625849"/>
            <a:ext cx="32095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Parfois, il fait le ménage.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Rectangle 71">
            <a:extLst>
              <a:ext uri="{FF2B5EF4-FFF2-40B4-BE49-F238E27FC236}">
                <a16:creationId xmlns:a16="http://schemas.microsoft.com/office/drawing/2014/main" id="{4BE20A33-0501-4CBE-AD08-8E8EF7F86EDC}"/>
              </a:ext>
            </a:extLst>
          </p:cNvPr>
          <p:cNvSpPr/>
          <p:nvPr/>
        </p:nvSpPr>
        <p:spPr>
          <a:xfrm>
            <a:off x="565938" y="2228674"/>
            <a:ext cx="471154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fait la cuisine tous les weekends.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Rectangle 72">
            <a:extLst>
              <a:ext uri="{FF2B5EF4-FFF2-40B4-BE49-F238E27FC236}">
                <a16:creationId xmlns:a16="http://schemas.microsoft.com/office/drawing/2014/main" id="{216A634E-277A-4EC4-B210-EE39E0E0AC32}"/>
              </a:ext>
            </a:extLst>
          </p:cNvPr>
          <p:cNvSpPr/>
          <p:nvPr/>
        </p:nvSpPr>
        <p:spPr>
          <a:xfrm>
            <a:off x="589495" y="2870223"/>
            <a:ext cx="326403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fait toujours les devoirs.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Rectangle 73">
            <a:extLst>
              <a:ext uri="{FF2B5EF4-FFF2-40B4-BE49-F238E27FC236}">
                <a16:creationId xmlns:a16="http://schemas.microsoft.com/office/drawing/2014/main" id="{2F01186F-1E65-417F-884D-4A6EE84D57C7}"/>
              </a:ext>
            </a:extLst>
          </p:cNvPr>
          <p:cNvSpPr/>
          <p:nvPr/>
        </p:nvSpPr>
        <p:spPr>
          <a:xfrm>
            <a:off x="565938" y="4135738"/>
            <a:ext cx="232307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ne fait pas le lit.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Rectangle 74">
            <a:extLst>
              <a:ext uri="{FF2B5EF4-FFF2-40B4-BE49-F238E27FC236}">
                <a16:creationId xmlns:a16="http://schemas.microsoft.com/office/drawing/2014/main" id="{73E30D30-F1F3-44BB-9EDD-8B21579D1F97}"/>
              </a:ext>
            </a:extLst>
          </p:cNvPr>
          <p:cNvSpPr/>
          <p:nvPr/>
        </p:nvSpPr>
        <p:spPr>
          <a:xfrm>
            <a:off x="565938" y="4746707"/>
            <a:ext cx="333296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fait le lit tous les jours.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Rectangle 76">
            <a:extLst>
              <a:ext uri="{FF2B5EF4-FFF2-40B4-BE49-F238E27FC236}">
                <a16:creationId xmlns:a16="http://schemas.microsoft.com/office/drawing/2014/main" id="{1BBD5F68-2E83-4759-9F47-11AF00D65511}"/>
              </a:ext>
            </a:extLst>
          </p:cNvPr>
          <p:cNvSpPr/>
          <p:nvPr/>
        </p:nvSpPr>
        <p:spPr>
          <a:xfrm>
            <a:off x="565938" y="3524769"/>
            <a:ext cx="347082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ne fait pas le ménage.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Rectangle 77">
            <a:extLst>
              <a:ext uri="{FF2B5EF4-FFF2-40B4-BE49-F238E27FC236}">
                <a16:creationId xmlns:a16="http://schemas.microsoft.com/office/drawing/2014/main" id="{B2D4A955-57E2-43D6-B52C-ADC6C1584525}"/>
              </a:ext>
            </a:extLst>
          </p:cNvPr>
          <p:cNvSpPr/>
          <p:nvPr/>
        </p:nvSpPr>
        <p:spPr>
          <a:xfrm>
            <a:off x="540290" y="5436423"/>
            <a:ext cx="31854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fait aussi les devoirs.</a:t>
            </a:r>
          </a:p>
        </p:txBody>
      </p:sp>
      <p:sp>
        <p:nvSpPr>
          <p:cNvPr id="80" name="Rectangle 79">
            <a:extLst>
              <a:ext uri="{FF2B5EF4-FFF2-40B4-BE49-F238E27FC236}">
                <a16:creationId xmlns:a16="http://schemas.microsoft.com/office/drawing/2014/main" id="{5782BFF8-B2A5-4668-86A9-A83B75312521}"/>
              </a:ext>
            </a:extLst>
          </p:cNvPr>
          <p:cNvSpPr/>
          <p:nvPr/>
        </p:nvSpPr>
        <p:spPr>
          <a:xfrm>
            <a:off x="589495" y="6074913"/>
            <a:ext cx="31870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ne fait pas les courses.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3" name="Graphic 42" descr="Teacher">
            <a:extLst>
              <a:ext uri="{FF2B5EF4-FFF2-40B4-BE49-F238E27FC236}">
                <a16:creationId xmlns:a16="http://schemas.microsoft.com/office/drawing/2014/main" id="{5A99EFE9-01F4-482D-80E5-E68E42931E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200" y="463512"/>
            <a:ext cx="914400" cy="914400"/>
          </a:xfrm>
          <a:prstGeom prst="rect">
            <a:avLst/>
          </a:prstGeom>
        </p:spPr>
      </p:pic>
      <p:sp>
        <p:nvSpPr>
          <p:cNvPr id="44" name="Speech Bubble: Rectangle with Corners Rounded 43">
            <a:hlinkClick r:id="" action="ppaction://noaction">
              <a:snd r:embed="rId6" name="3_1.wav"/>
            </a:hlinkClick>
            <a:extLst>
              <a:ext uri="{FF2B5EF4-FFF2-40B4-BE49-F238E27FC236}">
                <a16:creationId xmlns:a16="http://schemas.microsoft.com/office/drawing/2014/main" id="{95182357-693F-4692-967B-F331A7D5CD12}"/>
              </a:ext>
            </a:extLst>
          </p:cNvPr>
          <p:cNvSpPr/>
          <p:nvPr/>
        </p:nvSpPr>
        <p:spPr>
          <a:xfrm>
            <a:off x="1136900" y="557635"/>
            <a:ext cx="3508412"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Google Shape;108;p3">
            <a:hlinkClick r:id="" action="ppaction://noaction">
              <a:snd r:embed="rId7" name="2_2.wav"/>
            </a:hlinkClick>
            <a:extLst>
              <a:ext uri="{FF2B5EF4-FFF2-40B4-BE49-F238E27FC236}">
                <a16:creationId xmlns:a16="http://schemas.microsoft.com/office/drawing/2014/main" id="{039A667E-0131-4965-B28E-81D2BC2CE991}"/>
              </a:ext>
            </a:extLst>
          </p:cNvPr>
          <p:cNvSpPr txBox="1"/>
          <p:nvPr/>
        </p:nvSpPr>
        <p:spPr>
          <a:xfrm>
            <a:off x="1184614" y="613346"/>
            <a:ext cx="362730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et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coche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liste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46" name="TextBox 45">
            <a:extLst>
              <a:ext uri="{FF2B5EF4-FFF2-40B4-BE49-F238E27FC236}">
                <a16:creationId xmlns:a16="http://schemas.microsoft.com/office/drawing/2014/main" id="{4BCD17E5-4578-41FB-87A8-03B99243BC2E}"/>
              </a:ext>
            </a:extLst>
          </p:cNvPr>
          <p:cNvSpPr txBox="1"/>
          <p:nvPr/>
        </p:nvSpPr>
        <p:spPr>
          <a:xfrm>
            <a:off x="3156264" y="154865"/>
            <a:ext cx="87240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do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Clémentine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Jean-Michel do to help at home?</a:t>
            </a:r>
          </a:p>
        </p:txBody>
      </p:sp>
      <p:sp>
        <p:nvSpPr>
          <p:cNvPr id="3" name="TextBox 2">
            <a:extLst>
              <a:ext uri="{FF2B5EF4-FFF2-40B4-BE49-F238E27FC236}">
                <a16:creationId xmlns:a16="http://schemas.microsoft.com/office/drawing/2014/main" id="{8972A167-AE8B-451F-8635-4AF8028C3DA9}"/>
              </a:ext>
            </a:extLst>
          </p:cNvPr>
          <p:cNvSpPr txBox="1"/>
          <p:nvPr/>
        </p:nvSpPr>
        <p:spPr>
          <a:xfrm>
            <a:off x="10058400" y="6475023"/>
            <a:ext cx="2133600"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cocher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to tick</a:t>
            </a:r>
          </a:p>
        </p:txBody>
      </p:sp>
      <p:sp>
        <p:nvSpPr>
          <p:cNvPr id="49" name="TextBox 48">
            <a:extLst>
              <a:ext uri="{FF2B5EF4-FFF2-40B4-BE49-F238E27FC236}">
                <a16:creationId xmlns:a16="http://schemas.microsoft.com/office/drawing/2014/main" id="{E53D1A46-FCA0-4617-A697-2704111F76B0}"/>
              </a:ext>
            </a:extLst>
          </p:cNvPr>
          <p:cNvSpPr txBox="1"/>
          <p:nvPr/>
        </p:nvSpPr>
        <p:spPr>
          <a:xfrm>
            <a:off x="4590632" y="615115"/>
            <a:ext cx="59031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if the activity isn’t mentioned.</a:t>
            </a:r>
          </a:p>
        </p:txBody>
      </p:sp>
      <p:pic>
        <p:nvPicPr>
          <p:cNvPr id="50" name="Picture 49" descr="A picture containing text, toy, doll&#10;&#10;Description automatically generated">
            <a:extLst>
              <a:ext uri="{FF2B5EF4-FFF2-40B4-BE49-F238E27FC236}">
                <a16:creationId xmlns:a16="http://schemas.microsoft.com/office/drawing/2014/main" id="{47254320-085D-4423-859C-F0BF01DDAA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09508" y="1196538"/>
            <a:ext cx="502912" cy="829421"/>
          </a:xfrm>
          <a:prstGeom prst="rect">
            <a:avLst/>
          </a:prstGeom>
        </p:spPr>
      </p:pic>
      <p:pic>
        <p:nvPicPr>
          <p:cNvPr id="51" name="Picture 50" descr="A person wearing a striped shirt&#10;&#10;Description automatically generated with medium confidence">
            <a:extLst>
              <a:ext uri="{FF2B5EF4-FFF2-40B4-BE49-F238E27FC236}">
                <a16:creationId xmlns:a16="http://schemas.microsoft.com/office/drawing/2014/main" id="{9E679EF1-3E02-4FB5-991B-61A59B6C28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16895" y="1326087"/>
            <a:ext cx="713820" cy="724801"/>
          </a:xfrm>
          <a:prstGeom prst="rect">
            <a:avLst/>
          </a:prstGeom>
        </p:spPr>
      </p:pic>
      <p:graphicFrame>
        <p:nvGraphicFramePr>
          <p:cNvPr id="4" name="Table 3">
            <a:extLst>
              <a:ext uri="{FF2B5EF4-FFF2-40B4-BE49-F238E27FC236}">
                <a16:creationId xmlns:a16="http://schemas.microsoft.com/office/drawing/2014/main" id="{567C7F3D-143B-4F42-B54B-4EE7F04CA33D}"/>
              </a:ext>
            </a:extLst>
          </p:cNvPr>
          <p:cNvGraphicFramePr>
            <a:graphicFrameLocks noGrp="1"/>
          </p:cNvGraphicFramePr>
          <p:nvPr/>
        </p:nvGraphicFramePr>
        <p:xfrm>
          <a:off x="5731606" y="2026882"/>
          <a:ext cx="5411281" cy="3195290"/>
        </p:xfrm>
        <a:graphic>
          <a:graphicData uri="http://schemas.openxmlformats.org/drawingml/2006/table">
            <a:tbl>
              <a:tblPr firstRow="1" bandRow="1">
                <a:noFill/>
              </a:tblPr>
              <a:tblGrid>
                <a:gridCol w="3393195">
                  <a:extLst>
                    <a:ext uri="{9D8B030D-6E8A-4147-A177-3AD203B41FA5}">
                      <a16:colId xmlns:a16="http://schemas.microsoft.com/office/drawing/2014/main" val="1797171294"/>
                    </a:ext>
                  </a:extLst>
                </a:gridCol>
                <a:gridCol w="958468">
                  <a:extLst>
                    <a:ext uri="{9D8B030D-6E8A-4147-A177-3AD203B41FA5}">
                      <a16:colId xmlns:a16="http://schemas.microsoft.com/office/drawing/2014/main" val="601049265"/>
                    </a:ext>
                  </a:extLst>
                </a:gridCol>
                <a:gridCol w="1059618">
                  <a:extLst>
                    <a:ext uri="{9D8B030D-6E8A-4147-A177-3AD203B41FA5}">
                      <a16:colId xmlns:a16="http://schemas.microsoft.com/office/drawing/2014/main" val="722125716"/>
                    </a:ext>
                  </a:extLst>
                </a:gridCol>
              </a:tblGrid>
              <a:tr h="481115">
                <a:tc>
                  <a:txBody>
                    <a:bodyPr/>
                    <a:lstStyle/>
                    <a:p>
                      <a:pPr marL="0" marR="0" lvl="0" indent="0" algn="ctr" rtl="0">
                        <a:lnSpc>
                          <a:spcPct val="100000"/>
                        </a:lnSpc>
                        <a:spcBef>
                          <a:spcPts val="0"/>
                        </a:spcBef>
                        <a:spcAft>
                          <a:spcPts val="0"/>
                        </a:spcAft>
                        <a:buClr>
                          <a:srgbClr val="000000"/>
                        </a:buClr>
                        <a:buSzPts val="2400"/>
                        <a:buFont typeface="Arial"/>
                        <a:buNone/>
                      </a:pPr>
                      <a:r>
                        <a:rPr lang="en-GB" sz="2400" b="0" u="none" strike="noStrike" cap="none" dirty="0">
                          <a:solidFill>
                            <a:srgbClr val="002060"/>
                          </a:solidFill>
                          <a:latin typeface="Century Gothic"/>
                          <a:ea typeface="Century Gothic"/>
                          <a:cs typeface="Century Gothic"/>
                          <a:sym typeface="Century Gothic"/>
                        </a:rPr>
                        <a:t>cooking</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25098"/>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homework</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0828301"/>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shopping</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3646378"/>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garden activities</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0966732"/>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housework</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7579796"/>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bed</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2853488"/>
                  </a:ext>
                </a:extLst>
              </a:tr>
            </a:tbl>
          </a:graphicData>
        </a:graphic>
      </p:graphicFrame>
      <p:pic>
        <p:nvPicPr>
          <p:cNvPr id="53" name="Picture 52">
            <a:extLst>
              <a:ext uri="{FF2B5EF4-FFF2-40B4-BE49-F238E27FC236}">
                <a16:creationId xmlns:a16="http://schemas.microsoft.com/office/drawing/2014/main" id="{D0563EB3-0EFC-4DCC-A9A5-131F82FC18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85523" y="2050888"/>
            <a:ext cx="384106" cy="400110"/>
          </a:xfrm>
          <a:prstGeom prst="rect">
            <a:avLst/>
          </a:prstGeom>
        </p:spPr>
      </p:pic>
      <p:sp>
        <p:nvSpPr>
          <p:cNvPr id="5" name="TextBox 4">
            <a:extLst>
              <a:ext uri="{FF2B5EF4-FFF2-40B4-BE49-F238E27FC236}">
                <a16:creationId xmlns:a16="http://schemas.microsoft.com/office/drawing/2014/main" id="{12AE0F3B-9735-4854-9183-C8CA71323862}"/>
              </a:ext>
            </a:extLst>
          </p:cNvPr>
          <p:cNvSpPr txBox="1"/>
          <p:nvPr/>
        </p:nvSpPr>
        <p:spPr>
          <a:xfrm>
            <a:off x="10202380" y="1970045"/>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pic>
        <p:nvPicPr>
          <p:cNvPr id="55" name="Picture 54">
            <a:extLst>
              <a:ext uri="{FF2B5EF4-FFF2-40B4-BE49-F238E27FC236}">
                <a16:creationId xmlns:a16="http://schemas.microsoft.com/office/drawing/2014/main" id="{272BFC89-EE7D-450C-B121-44DBDD90A1A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59846" y="2564362"/>
            <a:ext cx="384106" cy="400110"/>
          </a:xfrm>
          <a:prstGeom prst="rect">
            <a:avLst/>
          </a:prstGeom>
        </p:spPr>
      </p:pic>
      <p:pic>
        <p:nvPicPr>
          <p:cNvPr id="56" name="Picture 55">
            <a:extLst>
              <a:ext uri="{FF2B5EF4-FFF2-40B4-BE49-F238E27FC236}">
                <a16:creationId xmlns:a16="http://schemas.microsoft.com/office/drawing/2014/main" id="{23C448DD-452D-4189-9D7D-C3CDDBB02F9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93771" y="2564362"/>
            <a:ext cx="384106" cy="400110"/>
          </a:xfrm>
          <a:prstGeom prst="rect">
            <a:avLst/>
          </a:prstGeom>
        </p:spPr>
      </p:pic>
      <p:sp>
        <p:nvSpPr>
          <p:cNvPr id="6" name="Rectangle: Rounded Corners 5">
            <a:extLst>
              <a:ext uri="{FF2B5EF4-FFF2-40B4-BE49-F238E27FC236}">
                <a16:creationId xmlns:a16="http://schemas.microsoft.com/office/drawing/2014/main" id="{F67B43B3-7079-4421-86D6-9075D1DF52E3}"/>
              </a:ext>
            </a:extLst>
          </p:cNvPr>
          <p:cNvSpPr/>
          <p:nvPr/>
        </p:nvSpPr>
        <p:spPr>
          <a:xfrm>
            <a:off x="589495" y="2228674"/>
            <a:ext cx="2175739" cy="3356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Rounded Corners 57">
            <a:extLst>
              <a:ext uri="{FF2B5EF4-FFF2-40B4-BE49-F238E27FC236}">
                <a16:creationId xmlns:a16="http://schemas.microsoft.com/office/drawing/2014/main" id="{B6578218-92E4-47D1-A634-C69A38F41E5D}"/>
              </a:ext>
            </a:extLst>
          </p:cNvPr>
          <p:cNvSpPr/>
          <p:nvPr/>
        </p:nvSpPr>
        <p:spPr>
          <a:xfrm>
            <a:off x="603878" y="2865388"/>
            <a:ext cx="3171593" cy="3356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Rounded Corners 58">
            <a:extLst>
              <a:ext uri="{FF2B5EF4-FFF2-40B4-BE49-F238E27FC236}">
                <a16:creationId xmlns:a16="http://schemas.microsoft.com/office/drawing/2014/main" id="{5E511DF3-C833-4F39-8975-0E799160F5B9}"/>
              </a:ext>
            </a:extLst>
          </p:cNvPr>
          <p:cNvSpPr/>
          <p:nvPr/>
        </p:nvSpPr>
        <p:spPr>
          <a:xfrm>
            <a:off x="554184" y="5452191"/>
            <a:ext cx="3171593" cy="3356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Shape, arrow&#10;&#10;Description automatically generated">
            <a:extLst>
              <a:ext uri="{FF2B5EF4-FFF2-40B4-BE49-F238E27FC236}">
                <a16:creationId xmlns:a16="http://schemas.microsoft.com/office/drawing/2014/main" id="{B5B04FC2-ACFE-4E22-AE83-7907BAF2B1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28673" y="3150686"/>
            <a:ext cx="463849" cy="315272"/>
          </a:xfrm>
          <a:prstGeom prst="rect">
            <a:avLst/>
          </a:prstGeom>
        </p:spPr>
      </p:pic>
      <p:sp>
        <p:nvSpPr>
          <p:cNvPr id="63" name="Rectangle: Rounded Corners 62">
            <a:extLst>
              <a:ext uri="{FF2B5EF4-FFF2-40B4-BE49-F238E27FC236}">
                <a16:creationId xmlns:a16="http://schemas.microsoft.com/office/drawing/2014/main" id="{17A8FC39-E9B8-4643-A5FA-5C95FC474C3E}"/>
              </a:ext>
            </a:extLst>
          </p:cNvPr>
          <p:cNvSpPr/>
          <p:nvPr/>
        </p:nvSpPr>
        <p:spPr>
          <a:xfrm>
            <a:off x="565938" y="6120409"/>
            <a:ext cx="3171593" cy="3356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DE34C813-D526-4BD0-BDE2-B12D79CAAD2F}"/>
              </a:ext>
            </a:extLst>
          </p:cNvPr>
          <p:cNvSpPr txBox="1"/>
          <p:nvPr/>
        </p:nvSpPr>
        <p:spPr>
          <a:xfrm>
            <a:off x="9127179" y="3042121"/>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sp>
        <p:nvSpPr>
          <p:cNvPr id="69" name="TextBox 68">
            <a:extLst>
              <a:ext uri="{FF2B5EF4-FFF2-40B4-BE49-F238E27FC236}">
                <a16:creationId xmlns:a16="http://schemas.microsoft.com/office/drawing/2014/main" id="{D165474C-C35F-4F6E-9A7A-DBE38A5EA99B}"/>
              </a:ext>
            </a:extLst>
          </p:cNvPr>
          <p:cNvSpPr txBox="1"/>
          <p:nvPr/>
        </p:nvSpPr>
        <p:spPr>
          <a:xfrm>
            <a:off x="9159745" y="3624527"/>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sp>
        <p:nvSpPr>
          <p:cNvPr id="70" name="TextBox 69">
            <a:extLst>
              <a:ext uri="{FF2B5EF4-FFF2-40B4-BE49-F238E27FC236}">
                <a16:creationId xmlns:a16="http://schemas.microsoft.com/office/drawing/2014/main" id="{05D2A6AD-7580-40A1-A683-7F156AA9F154}"/>
              </a:ext>
            </a:extLst>
          </p:cNvPr>
          <p:cNvSpPr txBox="1"/>
          <p:nvPr/>
        </p:nvSpPr>
        <p:spPr>
          <a:xfrm>
            <a:off x="10202379" y="3624526"/>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pic>
        <p:nvPicPr>
          <p:cNvPr id="76" name="Picture 75">
            <a:extLst>
              <a:ext uri="{FF2B5EF4-FFF2-40B4-BE49-F238E27FC236}">
                <a16:creationId xmlns:a16="http://schemas.microsoft.com/office/drawing/2014/main" id="{FAA10399-0D84-498F-BA2B-1823934C10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93771" y="4236324"/>
            <a:ext cx="384106" cy="400110"/>
          </a:xfrm>
          <a:prstGeom prst="rect">
            <a:avLst/>
          </a:prstGeom>
        </p:spPr>
      </p:pic>
      <p:sp>
        <p:nvSpPr>
          <p:cNvPr id="79" name="Rectangle: Rounded Corners 78">
            <a:extLst>
              <a:ext uri="{FF2B5EF4-FFF2-40B4-BE49-F238E27FC236}">
                <a16:creationId xmlns:a16="http://schemas.microsoft.com/office/drawing/2014/main" id="{B82180EB-3ED5-476F-A53A-AAAFDCB4E740}"/>
              </a:ext>
            </a:extLst>
          </p:cNvPr>
          <p:cNvSpPr/>
          <p:nvPr/>
        </p:nvSpPr>
        <p:spPr>
          <a:xfrm>
            <a:off x="603877" y="1662933"/>
            <a:ext cx="3171593" cy="3356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 name="Picture 83" descr="Shape, arrow&#10;&#10;Description automatically generated">
            <a:extLst>
              <a:ext uri="{FF2B5EF4-FFF2-40B4-BE49-F238E27FC236}">
                <a16:creationId xmlns:a16="http://schemas.microsoft.com/office/drawing/2014/main" id="{2C1D83BB-568F-40DF-B7E0-B52875441A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29039" y="4278743"/>
            <a:ext cx="463849" cy="315272"/>
          </a:xfrm>
          <a:prstGeom prst="rect">
            <a:avLst/>
          </a:prstGeom>
        </p:spPr>
      </p:pic>
      <p:sp>
        <p:nvSpPr>
          <p:cNvPr id="85" name="Rectangle: Rounded Corners 84">
            <a:extLst>
              <a:ext uri="{FF2B5EF4-FFF2-40B4-BE49-F238E27FC236}">
                <a16:creationId xmlns:a16="http://schemas.microsoft.com/office/drawing/2014/main" id="{46873A5D-3907-4119-A0EF-20A9BC13D86B}"/>
              </a:ext>
            </a:extLst>
          </p:cNvPr>
          <p:cNvSpPr/>
          <p:nvPr/>
        </p:nvSpPr>
        <p:spPr>
          <a:xfrm>
            <a:off x="600327" y="3546921"/>
            <a:ext cx="3298575" cy="3356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6" name="Picture 85" descr="Shape, arrow&#10;&#10;Description automatically generated">
            <a:extLst>
              <a:ext uri="{FF2B5EF4-FFF2-40B4-BE49-F238E27FC236}">
                <a16:creationId xmlns:a16="http://schemas.microsoft.com/office/drawing/2014/main" id="{B1CD41C0-93EA-45FC-A76E-820209559F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3899" y="4817512"/>
            <a:ext cx="463849" cy="315272"/>
          </a:xfrm>
          <a:prstGeom prst="rect">
            <a:avLst/>
          </a:prstGeom>
        </p:spPr>
      </p:pic>
      <p:sp>
        <p:nvSpPr>
          <p:cNvPr id="87" name="Rectangle: Rounded Corners 86">
            <a:extLst>
              <a:ext uri="{FF2B5EF4-FFF2-40B4-BE49-F238E27FC236}">
                <a16:creationId xmlns:a16="http://schemas.microsoft.com/office/drawing/2014/main" id="{591448A4-71E2-4E73-95CB-3110D2BEA78C}"/>
              </a:ext>
            </a:extLst>
          </p:cNvPr>
          <p:cNvSpPr/>
          <p:nvPr/>
        </p:nvSpPr>
        <p:spPr>
          <a:xfrm>
            <a:off x="600327" y="4165809"/>
            <a:ext cx="2175739" cy="3356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8" name="Picture 87">
            <a:extLst>
              <a:ext uri="{FF2B5EF4-FFF2-40B4-BE49-F238E27FC236}">
                <a16:creationId xmlns:a16="http://schemas.microsoft.com/office/drawing/2014/main" id="{09E72EDB-E26D-4273-9925-4B3077E994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78735" y="4732674"/>
            <a:ext cx="384106" cy="400110"/>
          </a:xfrm>
          <a:prstGeom prst="rect">
            <a:avLst/>
          </a:prstGeom>
        </p:spPr>
      </p:pic>
      <p:sp>
        <p:nvSpPr>
          <p:cNvPr id="89" name="Rectangle: Rounded Corners 88">
            <a:extLst>
              <a:ext uri="{FF2B5EF4-FFF2-40B4-BE49-F238E27FC236}">
                <a16:creationId xmlns:a16="http://schemas.microsoft.com/office/drawing/2014/main" id="{7CD09AAF-5C35-4C43-AEB0-63472B0D437A}"/>
              </a:ext>
            </a:extLst>
          </p:cNvPr>
          <p:cNvSpPr/>
          <p:nvPr/>
        </p:nvSpPr>
        <p:spPr>
          <a:xfrm>
            <a:off x="578345" y="4762475"/>
            <a:ext cx="3171593" cy="3356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15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58" grpId="0" animBg="1"/>
      <p:bldP spid="59" grpId="0" animBg="1"/>
      <p:bldP spid="63" grpId="0" animBg="1"/>
      <p:bldP spid="67" grpId="0"/>
      <p:bldP spid="69" grpId="0"/>
      <p:bldP spid="70" grpId="0"/>
      <p:bldP spid="79" grpId="0" animBg="1"/>
      <p:bldP spid="85" grpId="0" animBg="1"/>
      <p:bldP spid="87" grpId="0" animBg="1"/>
      <p:bldP spid="8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5B0FF679-59FE-4F83-B75D-0B7F1F5F99F5}"/>
              </a:ext>
            </a:extLst>
          </p:cNvPr>
          <p:cNvGraphicFramePr>
            <a:graphicFrameLocks noGrp="1"/>
          </p:cNvGraphicFramePr>
          <p:nvPr/>
        </p:nvGraphicFramePr>
        <p:xfrm>
          <a:off x="683502" y="3583562"/>
          <a:ext cx="8128000" cy="3015540"/>
        </p:xfrm>
        <a:graphic>
          <a:graphicData uri="http://schemas.openxmlformats.org/drawingml/2006/table">
            <a:tbl>
              <a:tblPr firstRow="1" bandRow="1">
                <a:tableStyleId>{5940675A-B579-460E-94D1-54222C63F5DA}</a:tableStyleId>
              </a:tblPr>
              <a:tblGrid>
                <a:gridCol w="858859">
                  <a:extLst>
                    <a:ext uri="{9D8B030D-6E8A-4147-A177-3AD203B41FA5}">
                      <a16:colId xmlns:a16="http://schemas.microsoft.com/office/drawing/2014/main" val="2614569837"/>
                    </a:ext>
                  </a:extLst>
                </a:gridCol>
                <a:gridCol w="7269141">
                  <a:extLst>
                    <a:ext uri="{9D8B030D-6E8A-4147-A177-3AD203B41FA5}">
                      <a16:colId xmlns:a16="http://schemas.microsoft.com/office/drawing/2014/main" val="2695975179"/>
                    </a:ext>
                  </a:extLst>
                </a:gridCol>
              </a:tblGrid>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5522100"/>
                  </a:ext>
                </a:extLst>
              </a:tr>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4095026"/>
                  </a:ext>
                </a:extLst>
              </a:tr>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4963155"/>
                  </a:ext>
                </a:extLst>
              </a:tr>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4559805"/>
                  </a:ext>
                </a:extLst>
              </a:tr>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3226285"/>
                  </a:ext>
                </a:extLst>
              </a:tr>
            </a:tbl>
          </a:graphicData>
        </a:graphic>
      </p:graphicFrame>
      <p:pic>
        <p:nvPicPr>
          <p:cNvPr id="30" name="Graphic 29" descr="Teacher">
            <a:extLst>
              <a:ext uri="{FF2B5EF4-FFF2-40B4-BE49-F238E27FC236}">
                <a16:creationId xmlns:a16="http://schemas.microsoft.com/office/drawing/2014/main" id="{D22F58B0-A5FA-43A8-BB44-3E9340A879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200" y="463512"/>
            <a:ext cx="914400" cy="914400"/>
          </a:xfrm>
          <a:prstGeom prst="rect">
            <a:avLst/>
          </a:prstGeom>
        </p:spPr>
      </p:pic>
      <p:sp>
        <p:nvSpPr>
          <p:cNvPr id="4" name="Speech Bubble: Rectangle with Corners Rounded 3">
            <a:extLst>
              <a:ext uri="{FF2B5EF4-FFF2-40B4-BE49-F238E27FC236}">
                <a16:creationId xmlns:a16="http://schemas.microsoft.com/office/drawing/2014/main" id="{0B9BD761-9247-413C-8B7B-8A61F336F6DA}"/>
              </a:ext>
            </a:extLst>
          </p:cNvPr>
          <p:cNvSpPr/>
          <p:nvPr/>
        </p:nvSpPr>
        <p:spPr>
          <a:xfrm>
            <a:off x="1136899" y="581691"/>
            <a:ext cx="8762111" cy="493983"/>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8" name="Google Shape;108;p3">
            <a:hlinkClick r:id="" action="ppaction://noaction">
              <a:snd r:embed="rId5" name="4_1.wav"/>
            </a:hlinkClick>
            <a:extLst>
              <a:ext uri="{FF2B5EF4-FFF2-40B4-BE49-F238E27FC236}">
                <a16:creationId xmlns:a16="http://schemas.microsoft.com/office/drawing/2014/main" id="{8A172C33-597D-45A1-8713-22EC248A9CBC}"/>
              </a:ext>
            </a:extLst>
          </p:cNvPr>
          <p:cNvSpPr txBox="1"/>
          <p:nvPr/>
        </p:nvSpPr>
        <p:spPr>
          <a:xfrm>
            <a:off x="1137767" y="613581"/>
            <a:ext cx="868564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es Adèle et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organises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fête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improvisée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pour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4" name="CustomShape 23">
            <a:hlinkClick r:id="" action="ppaction://noaction">
              <a:snd r:embed="rId6" name="4_3.wav"/>
            </a:hlinkClick>
            <a:extLst>
              <a:ext uri="{FF2B5EF4-FFF2-40B4-BE49-F238E27FC236}">
                <a16:creationId xmlns:a16="http://schemas.microsoft.com/office/drawing/2014/main" id="{ACE10AAE-267A-4E97-9738-BCCD9713B19D}"/>
              </a:ext>
            </a:extLst>
          </p:cNvPr>
          <p:cNvSpPr/>
          <p:nvPr/>
        </p:nvSpPr>
        <p:spPr>
          <a:xfrm>
            <a:off x="904880" y="3681033"/>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2" name="Google Shape;108;p3">
            <a:hlinkClick r:id="" action="ppaction://noaction">
              <a:snd r:embed="rId7" name="4_2.wav"/>
            </a:hlinkClick>
            <a:extLst>
              <a:ext uri="{FF2B5EF4-FFF2-40B4-BE49-F238E27FC236}">
                <a16:creationId xmlns:a16="http://schemas.microsoft.com/office/drawing/2014/main" id="{F9A3A684-482A-4D86-9F69-8ABDF4831A10}"/>
              </a:ext>
            </a:extLst>
          </p:cNvPr>
          <p:cNvSpPr txBox="1"/>
          <p:nvPr/>
        </p:nvSpPr>
        <p:spPr>
          <a:xfrm>
            <a:off x="160200" y="1185373"/>
            <a:ext cx="10999088"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messages à ta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mère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cinq phrases avec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(Adèle)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Hervé</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/papa).</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7" name="Title 6">
            <a:extLst>
              <a:ext uri="{FF2B5EF4-FFF2-40B4-BE49-F238E27FC236}">
                <a16:creationId xmlns:a16="http://schemas.microsoft.com/office/drawing/2014/main" id="{C760358F-EA01-4FAC-9D16-F99C18F1AFC6}"/>
              </a:ext>
            </a:extLst>
          </p:cNvPr>
          <p:cNvSpPr>
            <a:spLocks noGrp="1"/>
          </p:cNvSpPr>
          <p:nvPr>
            <p:ph type="title"/>
          </p:nvPr>
        </p:nvSpPr>
        <p:spPr>
          <a:xfrm>
            <a:off x="883848" y="29362"/>
            <a:ext cx="2208427" cy="518040"/>
          </a:xfrm>
        </p:spPr>
        <p:txBody>
          <a:bodyPr/>
          <a:lstStyle/>
          <a:p>
            <a:pPr marL="0" marR="0" lvl="0" indent="0" defTabSz="914400" rtl="0" eaLnBrk="1" fontAlgn="auto" latinLnBrk="0" hangingPunct="1">
              <a:lnSpc>
                <a:spcPct val="100000"/>
              </a:lnSpc>
              <a:spcBef>
                <a:spcPts val="0"/>
              </a:spcBef>
              <a:spcAft>
                <a:spcPts val="0"/>
              </a:spcAft>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Follow up 4</a:t>
            </a:r>
            <a:endParaRPr lang="en-GB" dirty="0"/>
          </a:p>
        </p:txBody>
      </p:sp>
      <p:sp>
        <p:nvSpPr>
          <p:cNvPr id="44" name="Title 2">
            <a:extLst>
              <a:ext uri="{FF2B5EF4-FFF2-40B4-BE49-F238E27FC236}">
                <a16:creationId xmlns:a16="http://schemas.microsoft.com/office/drawing/2014/main" id="{1B644C46-BF45-4DDF-831E-809925AA46C1}"/>
              </a:ext>
            </a:extLst>
          </p:cNvPr>
          <p:cNvSpPr txBox="1">
            <a:spLocks/>
          </p:cNvSpPr>
          <p:nvPr/>
        </p:nvSpPr>
        <p:spPr>
          <a:xfrm>
            <a:off x="11159288" y="1157246"/>
            <a:ext cx="953857" cy="374973"/>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2CC83F8D-22AC-4D8E-8E71-3F71983F2E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72920" y="27186"/>
            <a:ext cx="1126594" cy="1130060"/>
          </a:xfrm>
          <a:prstGeom prst="rect">
            <a:avLst/>
          </a:prstGeom>
        </p:spPr>
      </p:pic>
      <p:pic>
        <p:nvPicPr>
          <p:cNvPr id="60" name="Picture 59" descr="A picture containing toy, doll&#10;&#10;Description automatically generated">
            <a:extLst>
              <a:ext uri="{FF2B5EF4-FFF2-40B4-BE49-F238E27FC236}">
                <a16:creationId xmlns:a16="http://schemas.microsoft.com/office/drawing/2014/main" id="{398BE580-E1C7-4000-9F04-1C075C1DA399}"/>
              </a:ext>
            </a:extLst>
          </p:cNvPr>
          <p:cNvPicPr>
            <a:picLocks noChangeAspect="1"/>
          </p:cNvPicPr>
          <p:nvPr/>
        </p:nvPicPr>
        <p:blipFill rotWithShape="1">
          <a:blip r:embed="rId9">
            <a:extLst>
              <a:ext uri="{28A0092B-C50C-407E-A947-70E740481C1C}">
                <a14:useLocalDpi xmlns:a14="http://schemas.microsoft.com/office/drawing/2010/main" val="0"/>
              </a:ext>
            </a:extLst>
          </a:blip>
          <a:srcRect b="68269"/>
          <a:stretch/>
        </p:blipFill>
        <p:spPr>
          <a:xfrm>
            <a:off x="233761" y="2085954"/>
            <a:ext cx="1681678" cy="1188485"/>
          </a:xfrm>
          <a:prstGeom prst="rect">
            <a:avLst/>
          </a:prstGeom>
        </p:spPr>
      </p:pic>
      <p:sp>
        <p:nvSpPr>
          <p:cNvPr id="61" name="CustomShape 23">
            <a:hlinkClick r:id="" action="ppaction://noaction">
              <a:snd r:embed="rId10" name="4_4.wav"/>
            </a:hlinkClick>
            <a:extLst>
              <a:ext uri="{FF2B5EF4-FFF2-40B4-BE49-F238E27FC236}">
                <a16:creationId xmlns:a16="http://schemas.microsoft.com/office/drawing/2014/main" id="{13020751-731D-4477-9E16-6819626B9E0A}"/>
              </a:ext>
            </a:extLst>
          </p:cNvPr>
          <p:cNvSpPr/>
          <p:nvPr/>
        </p:nvSpPr>
        <p:spPr>
          <a:xfrm>
            <a:off x="904880" y="4284761"/>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2" name="CustomShape 23">
            <a:hlinkClick r:id="" action="ppaction://noaction">
              <a:snd r:embed="rId11" name="4_5.wav"/>
            </a:hlinkClick>
            <a:extLst>
              <a:ext uri="{FF2B5EF4-FFF2-40B4-BE49-F238E27FC236}">
                <a16:creationId xmlns:a16="http://schemas.microsoft.com/office/drawing/2014/main" id="{B6D82E5D-88E7-4681-92E8-42FD521FB1BC}"/>
              </a:ext>
            </a:extLst>
          </p:cNvPr>
          <p:cNvSpPr/>
          <p:nvPr/>
        </p:nvSpPr>
        <p:spPr>
          <a:xfrm>
            <a:off x="904880" y="4902056"/>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3" name="CustomShape 23">
            <a:hlinkClick r:id="" action="ppaction://noaction">
              <a:snd r:embed="rId12" name="4_6.wav"/>
            </a:hlinkClick>
            <a:extLst>
              <a:ext uri="{FF2B5EF4-FFF2-40B4-BE49-F238E27FC236}">
                <a16:creationId xmlns:a16="http://schemas.microsoft.com/office/drawing/2014/main" id="{247D188E-1CDC-4E9D-9410-1B0ED6E34A6F}"/>
              </a:ext>
            </a:extLst>
          </p:cNvPr>
          <p:cNvSpPr/>
          <p:nvPr/>
        </p:nvSpPr>
        <p:spPr>
          <a:xfrm>
            <a:off x="904880" y="5486419"/>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4" name="CustomShape 23">
            <a:hlinkClick r:id="" action="ppaction://noaction">
              <a:snd r:embed="rId13" name="4_7.wav"/>
            </a:hlinkClick>
            <a:extLst>
              <a:ext uri="{FF2B5EF4-FFF2-40B4-BE49-F238E27FC236}">
                <a16:creationId xmlns:a16="http://schemas.microsoft.com/office/drawing/2014/main" id="{909D5A59-8742-49D4-8DF0-865E303F0631}"/>
              </a:ext>
            </a:extLst>
          </p:cNvPr>
          <p:cNvSpPr/>
          <p:nvPr/>
        </p:nvSpPr>
        <p:spPr>
          <a:xfrm>
            <a:off x="904880" y="6103833"/>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65" name="Picture 64" descr="A picture containing text&#10;&#10;Description automatically generated">
            <a:extLst>
              <a:ext uri="{FF2B5EF4-FFF2-40B4-BE49-F238E27FC236}">
                <a16:creationId xmlns:a16="http://schemas.microsoft.com/office/drawing/2014/main" id="{DB4FB115-4BB1-4EFE-8483-39BA79992613}"/>
              </a:ext>
            </a:extLst>
          </p:cNvPr>
          <p:cNvPicPr>
            <a:picLocks noChangeAspect="1"/>
          </p:cNvPicPr>
          <p:nvPr/>
        </p:nvPicPr>
        <p:blipFill rotWithShape="1">
          <a:blip r:embed="rId14">
            <a:extLst>
              <a:ext uri="{28A0092B-C50C-407E-A947-70E740481C1C}">
                <a14:useLocalDpi xmlns:a14="http://schemas.microsoft.com/office/drawing/2010/main" val="0"/>
              </a:ext>
            </a:extLst>
          </a:blip>
          <a:srcRect b="53464"/>
          <a:stretch/>
        </p:blipFill>
        <p:spPr>
          <a:xfrm>
            <a:off x="7381301" y="1910309"/>
            <a:ext cx="1794712" cy="1364129"/>
          </a:xfrm>
          <a:prstGeom prst="rect">
            <a:avLst/>
          </a:prstGeom>
        </p:spPr>
      </p:pic>
      <p:pic>
        <p:nvPicPr>
          <p:cNvPr id="68" name="Picture 2" descr="Bucket, Cleaning, Supplies, Housework, Household">
            <a:extLst>
              <a:ext uri="{FF2B5EF4-FFF2-40B4-BE49-F238E27FC236}">
                <a16:creationId xmlns:a16="http://schemas.microsoft.com/office/drawing/2014/main" id="{A8965B7F-6F56-4409-A862-FE3FB1BD0B7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899011" y="2087807"/>
            <a:ext cx="1221817" cy="116209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Single Bed Clip Art">
            <a:extLst>
              <a:ext uri="{FF2B5EF4-FFF2-40B4-BE49-F238E27FC236}">
                <a16:creationId xmlns:a16="http://schemas.microsoft.com/office/drawing/2014/main" id="{DD6B2E9D-62B0-404F-BF4D-DE9270CFD2E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988062" y="2498653"/>
            <a:ext cx="1256630" cy="70790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A picture containing graphical user interface&#10;&#10;Description automatically generated">
            <a:extLst>
              <a:ext uri="{FF2B5EF4-FFF2-40B4-BE49-F238E27FC236}">
                <a16:creationId xmlns:a16="http://schemas.microsoft.com/office/drawing/2014/main" id="{24471DC9-4BDD-4BA8-9A47-3A30F20E64B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96038" y="2169914"/>
            <a:ext cx="686834" cy="1002449"/>
          </a:xfrm>
          <a:prstGeom prst="rect">
            <a:avLst/>
          </a:prstGeom>
        </p:spPr>
      </p:pic>
      <p:pic>
        <p:nvPicPr>
          <p:cNvPr id="71" name="Picture 70" descr="Icon&#10;&#10;Description automatically generated">
            <a:extLst>
              <a:ext uri="{FF2B5EF4-FFF2-40B4-BE49-F238E27FC236}">
                <a16:creationId xmlns:a16="http://schemas.microsoft.com/office/drawing/2014/main" id="{3EC272C3-D293-4EC3-96FA-EEF98B25AF6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946882" y="2321833"/>
            <a:ext cx="876526" cy="838863"/>
          </a:xfrm>
          <a:prstGeom prst="rect">
            <a:avLst/>
          </a:prstGeom>
        </p:spPr>
      </p:pic>
      <p:pic>
        <p:nvPicPr>
          <p:cNvPr id="72" name="Picture 71" descr="Icon&#10;&#10;Description automatically generated">
            <a:extLst>
              <a:ext uri="{FF2B5EF4-FFF2-40B4-BE49-F238E27FC236}">
                <a16:creationId xmlns:a16="http://schemas.microsoft.com/office/drawing/2014/main" id="{A997B5C1-0BE5-43C7-A290-AA61FB8FBCE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98616" y="1973987"/>
            <a:ext cx="1218177" cy="1272871"/>
          </a:xfrm>
          <a:prstGeom prst="rect">
            <a:avLst/>
          </a:prstGeom>
        </p:spPr>
      </p:pic>
      <p:sp>
        <p:nvSpPr>
          <p:cNvPr id="10" name="TextBox 9">
            <a:extLst>
              <a:ext uri="{FF2B5EF4-FFF2-40B4-BE49-F238E27FC236}">
                <a16:creationId xmlns:a16="http://schemas.microsoft.com/office/drawing/2014/main" id="{3C05D537-78E5-4967-9414-B2C546F8651B}"/>
              </a:ext>
            </a:extLst>
          </p:cNvPr>
          <p:cNvSpPr txBox="1"/>
          <p:nvPr/>
        </p:nvSpPr>
        <p:spPr>
          <a:xfrm>
            <a:off x="1723701" y="2237875"/>
            <a:ext cx="399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6859D"/>
                </a:solidFill>
                <a:effectLst/>
                <a:uLnTx/>
                <a:uFillTx/>
                <a:latin typeface="Century Gothic" panose="020B0502020202020204" pitchFamily="34" charset="0"/>
              </a:rPr>
              <a:t>1</a:t>
            </a:r>
          </a:p>
        </p:txBody>
      </p:sp>
      <p:sp>
        <p:nvSpPr>
          <p:cNvPr id="73" name="TextBox 72">
            <a:extLst>
              <a:ext uri="{FF2B5EF4-FFF2-40B4-BE49-F238E27FC236}">
                <a16:creationId xmlns:a16="http://schemas.microsoft.com/office/drawing/2014/main" id="{190A5569-7BD1-4F66-A3CD-616376012A0B}"/>
              </a:ext>
            </a:extLst>
          </p:cNvPr>
          <p:cNvSpPr txBox="1"/>
          <p:nvPr/>
        </p:nvSpPr>
        <p:spPr>
          <a:xfrm>
            <a:off x="9021049" y="2081377"/>
            <a:ext cx="399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6859D"/>
                </a:solidFill>
                <a:effectLst/>
                <a:uLnTx/>
                <a:uFillTx/>
                <a:latin typeface="Century Gothic" panose="020B0502020202020204" pitchFamily="34" charset="0"/>
              </a:rPr>
              <a:t>2</a:t>
            </a:r>
          </a:p>
        </p:txBody>
      </p:sp>
      <p:sp>
        <p:nvSpPr>
          <p:cNvPr id="74" name="TextBox 73">
            <a:extLst>
              <a:ext uri="{FF2B5EF4-FFF2-40B4-BE49-F238E27FC236}">
                <a16:creationId xmlns:a16="http://schemas.microsoft.com/office/drawing/2014/main" id="{6BB67EC9-268D-4B40-863C-922B7E491CBB}"/>
              </a:ext>
            </a:extLst>
          </p:cNvPr>
          <p:cNvSpPr txBox="1"/>
          <p:nvPr/>
        </p:nvSpPr>
        <p:spPr>
          <a:xfrm>
            <a:off x="3284063" y="2126027"/>
            <a:ext cx="399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6859D"/>
                </a:solidFill>
                <a:effectLst/>
                <a:uLnTx/>
                <a:uFillTx/>
                <a:latin typeface="Century Gothic" panose="020B0502020202020204" pitchFamily="34" charset="0"/>
              </a:rPr>
              <a:t>3</a:t>
            </a:r>
          </a:p>
        </p:txBody>
      </p:sp>
      <p:sp>
        <p:nvSpPr>
          <p:cNvPr id="75" name="TextBox 74">
            <a:extLst>
              <a:ext uri="{FF2B5EF4-FFF2-40B4-BE49-F238E27FC236}">
                <a16:creationId xmlns:a16="http://schemas.microsoft.com/office/drawing/2014/main" id="{E5909E6B-6AEE-4F47-9B05-73949C5EEECB}"/>
              </a:ext>
            </a:extLst>
          </p:cNvPr>
          <p:cNvSpPr txBox="1"/>
          <p:nvPr/>
        </p:nvSpPr>
        <p:spPr>
          <a:xfrm>
            <a:off x="4609636" y="1979557"/>
            <a:ext cx="399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6859D"/>
                </a:solidFill>
                <a:effectLst/>
                <a:uLnTx/>
                <a:uFillTx/>
                <a:latin typeface="Century Gothic" panose="020B0502020202020204" pitchFamily="34" charset="0"/>
              </a:rPr>
              <a:t>4</a:t>
            </a:r>
          </a:p>
        </p:txBody>
      </p:sp>
      <p:sp>
        <p:nvSpPr>
          <p:cNvPr id="76" name="TextBox 75">
            <a:extLst>
              <a:ext uri="{FF2B5EF4-FFF2-40B4-BE49-F238E27FC236}">
                <a16:creationId xmlns:a16="http://schemas.microsoft.com/office/drawing/2014/main" id="{733E9FC8-1713-43B8-B27A-D6A8A2C8CB28}"/>
              </a:ext>
            </a:extLst>
          </p:cNvPr>
          <p:cNvSpPr txBox="1"/>
          <p:nvPr/>
        </p:nvSpPr>
        <p:spPr>
          <a:xfrm>
            <a:off x="10055599" y="1952886"/>
            <a:ext cx="399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6859D"/>
                </a:solidFill>
                <a:effectLst/>
                <a:uLnTx/>
                <a:uFillTx/>
                <a:latin typeface="Century Gothic" panose="020B0502020202020204" pitchFamily="34" charset="0"/>
              </a:rPr>
              <a:t>5</a:t>
            </a:r>
          </a:p>
        </p:txBody>
      </p:sp>
      <p:sp>
        <p:nvSpPr>
          <p:cNvPr id="77" name="Google Shape;108;p3">
            <a:extLst>
              <a:ext uri="{FF2B5EF4-FFF2-40B4-BE49-F238E27FC236}">
                <a16:creationId xmlns:a16="http://schemas.microsoft.com/office/drawing/2014/main" id="{BB60F118-FBCA-45C9-8031-39D5A660AF34}"/>
              </a:ext>
            </a:extLst>
          </p:cNvPr>
          <p:cNvSpPr txBox="1"/>
          <p:nvPr/>
        </p:nvSpPr>
        <p:spPr>
          <a:xfrm>
            <a:off x="1590298" y="3648401"/>
            <a:ext cx="20057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lit.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78" name="Google Shape;108;p3">
            <a:extLst>
              <a:ext uri="{FF2B5EF4-FFF2-40B4-BE49-F238E27FC236}">
                <a16:creationId xmlns:a16="http://schemas.microsoft.com/office/drawing/2014/main" id="{120DF57C-04A2-46F8-AEC6-ADD51DA1CC65}"/>
              </a:ext>
            </a:extLst>
          </p:cNvPr>
          <p:cNvSpPr txBox="1"/>
          <p:nvPr/>
        </p:nvSpPr>
        <p:spPr>
          <a:xfrm>
            <a:off x="1691360" y="4277972"/>
            <a:ext cx="422543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fait les courses.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79" name="Google Shape;108;p3">
            <a:extLst>
              <a:ext uri="{FF2B5EF4-FFF2-40B4-BE49-F238E27FC236}">
                <a16:creationId xmlns:a16="http://schemas.microsoft.com/office/drawing/2014/main" id="{F3F87A47-FF00-47B7-993C-FB4CFFF80EBD}"/>
              </a:ext>
            </a:extLst>
          </p:cNvPr>
          <p:cNvSpPr txBox="1"/>
          <p:nvPr/>
        </p:nvSpPr>
        <p:spPr>
          <a:xfrm>
            <a:off x="1613507" y="4869424"/>
            <a:ext cx="353137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cuisine.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80" name="Google Shape;108;p3">
            <a:extLst>
              <a:ext uri="{FF2B5EF4-FFF2-40B4-BE49-F238E27FC236}">
                <a16:creationId xmlns:a16="http://schemas.microsoft.com/office/drawing/2014/main" id="{36DBF9FC-0C8F-4304-AF05-335B90189ADE}"/>
              </a:ext>
            </a:extLst>
          </p:cNvPr>
          <p:cNvSpPr txBox="1"/>
          <p:nvPr/>
        </p:nvSpPr>
        <p:spPr>
          <a:xfrm>
            <a:off x="1590297" y="5453787"/>
            <a:ext cx="370881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81" name="Google Shape;108;p3">
            <a:extLst>
              <a:ext uri="{FF2B5EF4-FFF2-40B4-BE49-F238E27FC236}">
                <a16:creationId xmlns:a16="http://schemas.microsoft.com/office/drawing/2014/main" id="{BAFBE0B8-64CD-4576-95D4-1E6F2CF88535}"/>
              </a:ext>
            </a:extLst>
          </p:cNvPr>
          <p:cNvSpPr txBox="1"/>
          <p:nvPr/>
        </p:nvSpPr>
        <p:spPr>
          <a:xfrm>
            <a:off x="1613507" y="6083358"/>
            <a:ext cx="330001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fait le ménage.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2" name="Google Shape;167;p2">
            <a:extLst>
              <a:ext uri="{FF2B5EF4-FFF2-40B4-BE49-F238E27FC236}">
                <a16:creationId xmlns:a16="http://schemas.microsoft.com/office/drawing/2014/main" id="{B6F5B2B8-1C09-4687-B4EA-B169B8E09DCA}"/>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0124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Pierre-papier-ciseaux*</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107907" y="110655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76293"/>
            <a:ext cx="1076067" cy="1079378"/>
          </a:xfrm>
          <a:prstGeom prst="rect">
            <a:avLst/>
          </a:prstGeom>
        </p:spPr>
      </p:pic>
      <p:sp>
        <p:nvSpPr>
          <p:cNvPr id="41" name="TextBox 40">
            <a:extLst>
              <a:ext uri="{FF2B5EF4-FFF2-40B4-BE49-F238E27FC236}">
                <a16:creationId xmlns:a16="http://schemas.microsoft.com/office/drawing/2014/main" id="{C4A2DD7E-AD57-46CD-8E07-89212C9F07C8}"/>
              </a:ext>
            </a:extLst>
          </p:cNvPr>
          <p:cNvSpPr txBox="1"/>
          <p:nvPr/>
        </p:nvSpPr>
        <p:spPr>
          <a:xfrm>
            <a:off x="123171" y="510103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42" name="TextBox 41">
            <a:extLst>
              <a:ext uri="{FF2B5EF4-FFF2-40B4-BE49-F238E27FC236}">
                <a16:creationId xmlns:a16="http://schemas.microsoft.com/office/drawing/2014/main" id="{48F37884-A7BB-48BC-9127-BF10D303BDC4}"/>
              </a:ext>
            </a:extLst>
          </p:cNvPr>
          <p:cNvSpPr txBox="1"/>
          <p:nvPr/>
        </p:nvSpPr>
        <p:spPr>
          <a:xfrm>
            <a:off x="141945" y="847165"/>
            <a:ext cx="97839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four activities and write four sentences in French saying what you do OR don’t do: ‘I do…’ / ‘I don’t…’</a:t>
            </a:r>
          </a:p>
        </p:txBody>
      </p:sp>
      <p:sp>
        <p:nvSpPr>
          <p:cNvPr id="61" name="Title 2">
            <a:extLst>
              <a:ext uri="{FF2B5EF4-FFF2-40B4-BE49-F238E27FC236}">
                <a16:creationId xmlns:a16="http://schemas.microsoft.com/office/drawing/2014/main" id="{F3A3F78C-D704-418C-A08F-B2F4BF7101A4}"/>
              </a:ext>
            </a:extLst>
          </p:cNvPr>
          <p:cNvSpPr txBox="1">
            <a:spLocks/>
          </p:cNvSpPr>
          <p:nvPr/>
        </p:nvSpPr>
        <p:spPr>
          <a:xfrm>
            <a:off x="10043038" y="1148535"/>
            <a:ext cx="953857" cy="385374"/>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3" name="Picture 62" descr="Icon&#10;&#10;Description automatically generated">
            <a:extLst>
              <a:ext uri="{FF2B5EF4-FFF2-40B4-BE49-F238E27FC236}">
                <a16:creationId xmlns:a16="http://schemas.microsoft.com/office/drawing/2014/main" id="{6BFA274E-5C74-4285-B81C-682AD3EC07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1313" y="42069"/>
            <a:ext cx="1126594" cy="1130060"/>
          </a:xfrm>
          <a:prstGeom prst="rect">
            <a:avLst/>
          </a:prstGeom>
        </p:spPr>
      </p:pic>
      <p:sp>
        <p:nvSpPr>
          <p:cNvPr id="9" name="TextBox 8">
            <a:extLst>
              <a:ext uri="{FF2B5EF4-FFF2-40B4-BE49-F238E27FC236}">
                <a16:creationId xmlns:a16="http://schemas.microsoft.com/office/drawing/2014/main" id="{4FCCA9E4-E7C1-46FE-9958-E2AE73CF5602}"/>
              </a:ext>
            </a:extLst>
          </p:cNvPr>
          <p:cNvSpPr txBox="1"/>
          <p:nvPr/>
        </p:nvSpPr>
        <p:spPr>
          <a:xfrm>
            <a:off x="9501347" y="6460959"/>
            <a:ext cx="269065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*Rock-paper-scissors</a:t>
            </a:r>
          </a:p>
        </p:txBody>
      </p:sp>
      <p:pic>
        <p:nvPicPr>
          <p:cNvPr id="11" name="Picture 10" descr="Graphical user interface, application, Teams&#10;&#10;Description automatically generated">
            <a:extLst>
              <a:ext uri="{FF2B5EF4-FFF2-40B4-BE49-F238E27FC236}">
                <a16:creationId xmlns:a16="http://schemas.microsoft.com/office/drawing/2014/main" id="{9D42F998-E322-423A-BDFC-7C1AD20E0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0265" y="1488486"/>
            <a:ext cx="2022914" cy="1393914"/>
          </a:xfrm>
          <a:prstGeom prst="rect">
            <a:avLst/>
          </a:prstGeom>
        </p:spPr>
      </p:pic>
      <p:sp>
        <p:nvSpPr>
          <p:cNvPr id="68" name="TextBox 67">
            <a:extLst>
              <a:ext uri="{FF2B5EF4-FFF2-40B4-BE49-F238E27FC236}">
                <a16:creationId xmlns:a16="http://schemas.microsoft.com/office/drawing/2014/main" id="{4AE23823-C78E-4536-8EE6-0849A9A262EB}"/>
              </a:ext>
            </a:extLst>
          </p:cNvPr>
          <p:cNvSpPr txBox="1"/>
          <p:nvPr/>
        </p:nvSpPr>
        <p:spPr>
          <a:xfrm>
            <a:off x="141945" y="2007821"/>
            <a:ext cx="926646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 your sentences. If your partner has exactly the same sentence as you, play rock-paper-scissors. The loser must write/say a different sentence. Play until you have successfully said all your sentences.</a:t>
            </a:r>
          </a:p>
        </p:txBody>
      </p:sp>
      <p:sp>
        <p:nvSpPr>
          <p:cNvPr id="69" name="TextBox 68">
            <a:extLst>
              <a:ext uri="{FF2B5EF4-FFF2-40B4-BE49-F238E27FC236}">
                <a16:creationId xmlns:a16="http://schemas.microsoft.com/office/drawing/2014/main" id="{2D243876-F351-472E-8028-B8413C86DA8C}"/>
              </a:ext>
            </a:extLst>
          </p:cNvPr>
          <p:cNvSpPr txBox="1"/>
          <p:nvPr/>
        </p:nvSpPr>
        <p:spPr>
          <a:xfrm>
            <a:off x="141946" y="4183149"/>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Exemple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Speech Bubble: Rectangle with Corners Rounded 13">
            <a:extLst>
              <a:ext uri="{FF2B5EF4-FFF2-40B4-BE49-F238E27FC236}">
                <a16:creationId xmlns:a16="http://schemas.microsoft.com/office/drawing/2014/main" id="{A89BDA63-F6BF-4789-8C9D-5FAF684FD19A}"/>
              </a:ext>
            </a:extLst>
          </p:cNvPr>
          <p:cNvSpPr/>
          <p:nvPr/>
        </p:nvSpPr>
        <p:spPr>
          <a:xfrm>
            <a:off x="2527546" y="4093385"/>
            <a:ext cx="1857809" cy="791741"/>
          </a:xfrm>
          <a:prstGeom prst="wedgeRoundRectCallout">
            <a:avLst>
              <a:gd name="adj1" fmla="val -49328"/>
              <a:gd name="adj2" fmla="val 100491"/>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 ne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le lit.</a:t>
            </a:r>
          </a:p>
        </p:txBody>
      </p:sp>
      <p:sp>
        <p:nvSpPr>
          <p:cNvPr id="71" name="TextBox 70">
            <a:extLst>
              <a:ext uri="{FF2B5EF4-FFF2-40B4-BE49-F238E27FC236}">
                <a16:creationId xmlns:a16="http://schemas.microsoft.com/office/drawing/2014/main" id="{83FA1730-685F-4832-A95A-DB7ABBB16851}"/>
              </a:ext>
            </a:extLst>
          </p:cNvPr>
          <p:cNvSpPr txBox="1"/>
          <p:nvPr/>
        </p:nvSpPr>
        <p:spPr>
          <a:xfrm>
            <a:off x="6792240" y="517079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72" name="Speech Bubble: Rectangle with Corners Rounded 71">
            <a:extLst>
              <a:ext uri="{FF2B5EF4-FFF2-40B4-BE49-F238E27FC236}">
                <a16:creationId xmlns:a16="http://schemas.microsoft.com/office/drawing/2014/main" id="{64643B69-0959-43EE-91DE-87627009F6FF}"/>
              </a:ext>
            </a:extLst>
          </p:cNvPr>
          <p:cNvSpPr/>
          <p:nvPr/>
        </p:nvSpPr>
        <p:spPr>
          <a:xfrm>
            <a:off x="5699872" y="4112185"/>
            <a:ext cx="2373317" cy="791741"/>
          </a:xfrm>
          <a:prstGeom prst="wedgeRoundRectCallout">
            <a:avLst>
              <a:gd name="adj1" fmla="val 54939"/>
              <a:gd name="adj2" fmla="val 85295"/>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 ne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le lit !</a:t>
            </a:r>
          </a:p>
        </p:txBody>
      </p:sp>
      <p:pic>
        <p:nvPicPr>
          <p:cNvPr id="73" name="Imagen 10">
            <a:extLst>
              <a:ext uri="{FF2B5EF4-FFF2-40B4-BE49-F238E27FC236}">
                <a16:creationId xmlns:a16="http://schemas.microsoft.com/office/drawing/2014/main" id="{8CB64FCF-8FC0-4422-934F-FB0D64511C1A}"/>
              </a:ext>
            </a:extLst>
          </p:cNvPr>
          <p:cNvPicPr>
            <a:picLocks noChangeAspect="1"/>
          </p:cNvPicPr>
          <p:nvPr/>
        </p:nvPicPr>
        <p:blipFill rotWithShape="1">
          <a:blip r:embed="rId6">
            <a:clrChange>
              <a:clrFrom>
                <a:srgbClr val="FEFEFE"/>
              </a:clrFrom>
              <a:clrTo>
                <a:srgbClr val="FEFEFE">
                  <a:alpha val="0"/>
                </a:srgbClr>
              </a:clrTo>
            </a:clrChange>
          </a:blip>
          <a:srcRect r="68395"/>
          <a:stretch/>
        </p:blipFill>
        <p:spPr>
          <a:xfrm>
            <a:off x="6096000" y="5170798"/>
            <a:ext cx="1160459" cy="1707517"/>
          </a:xfrm>
          <a:prstGeom prst="rect">
            <a:avLst/>
          </a:prstGeom>
        </p:spPr>
      </p:pic>
      <p:pic>
        <p:nvPicPr>
          <p:cNvPr id="74" name="Imagen 37">
            <a:extLst>
              <a:ext uri="{FF2B5EF4-FFF2-40B4-BE49-F238E27FC236}">
                <a16:creationId xmlns:a16="http://schemas.microsoft.com/office/drawing/2014/main" id="{549CC467-7237-43D5-838D-DB85BFD98B81}"/>
              </a:ext>
            </a:extLst>
          </p:cNvPr>
          <p:cNvPicPr>
            <a:picLocks noChangeAspect="1"/>
          </p:cNvPicPr>
          <p:nvPr/>
        </p:nvPicPr>
        <p:blipFill rotWithShape="1">
          <a:blip r:embed="rId6">
            <a:clrChange>
              <a:clrFrom>
                <a:srgbClr val="FEFEFE"/>
              </a:clrFrom>
              <a:clrTo>
                <a:srgbClr val="FEFEFE">
                  <a:alpha val="0"/>
                </a:srgbClr>
              </a:clrTo>
            </a:clrChange>
          </a:blip>
          <a:srcRect l="59276"/>
          <a:stretch/>
        </p:blipFill>
        <p:spPr>
          <a:xfrm>
            <a:off x="3783889" y="4979500"/>
            <a:ext cx="1495261" cy="1707517"/>
          </a:xfrm>
          <a:prstGeom prst="rect">
            <a:avLst/>
          </a:prstGeom>
        </p:spPr>
      </p:pic>
      <p:sp>
        <p:nvSpPr>
          <p:cNvPr id="75" name="Speech Bubble: Rectangle with Corners Rounded 74">
            <a:extLst>
              <a:ext uri="{FF2B5EF4-FFF2-40B4-BE49-F238E27FC236}">
                <a16:creationId xmlns:a16="http://schemas.microsoft.com/office/drawing/2014/main" id="{461EEA10-475F-4409-854F-438980221F7A}"/>
              </a:ext>
            </a:extLst>
          </p:cNvPr>
          <p:cNvSpPr/>
          <p:nvPr/>
        </p:nvSpPr>
        <p:spPr>
          <a:xfrm>
            <a:off x="9519600" y="4714174"/>
            <a:ext cx="2373317" cy="791741"/>
          </a:xfrm>
          <a:prstGeom prst="wedgeRoundRectCallout">
            <a:avLst>
              <a:gd name="adj1" fmla="val -67743"/>
              <a:gd name="adj2" fmla="val 38186"/>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fais</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le ménage.</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 descr="Single Bed Clip Art">
            <a:extLst>
              <a:ext uri="{FF2B5EF4-FFF2-40B4-BE49-F238E27FC236}">
                <a16:creationId xmlns:a16="http://schemas.microsoft.com/office/drawing/2014/main" id="{612ACA1D-2BB7-4447-8276-07EDE0D1B62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02751" y="5664976"/>
            <a:ext cx="1256630" cy="7079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Shape, arrow&#10;&#10;Description automatically generated">
            <a:extLst>
              <a:ext uri="{FF2B5EF4-FFF2-40B4-BE49-F238E27FC236}">
                <a16:creationId xmlns:a16="http://schemas.microsoft.com/office/drawing/2014/main" id="{3B6A9021-29D4-48A5-9A24-EB383D4964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4696" y="5624258"/>
            <a:ext cx="955627" cy="649527"/>
          </a:xfrm>
          <a:prstGeom prst="rect">
            <a:avLst/>
          </a:prstGeom>
        </p:spPr>
      </p:pic>
      <p:sp>
        <p:nvSpPr>
          <p:cNvPr id="24" name="Google Shape;167;p2">
            <a:extLst>
              <a:ext uri="{FF2B5EF4-FFF2-40B4-BE49-F238E27FC236}">
                <a16:creationId xmlns:a16="http://schemas.microsoft.com/office/drawing/2014/main" id="{927E1027-1E19-4315-BF11-2EAFEE264C53}"/>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8" grpId="0"/>
      <p:bldP spid="69" grpId="0"/>
      <p:bldP spid="14" grpId="0" animBg="1"/>
      <p:bldP spid="71" grpId="0"/>
      <p:bldP spid="72" grpId="0" animBg="1"/>
      <p:bldP spid="75"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15743</TotalTime>
  <Words>2181</Words>
  <Application>Microsoft Office PowerPoint</Application>
  <PresentationFormat>Widescreen</PresentationFormat>
  <Paragraphs>361</Paragraphs>
  <Slides>12</Slides>
  <Notes>12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12</vt:i4>
      </vt:variant>
    </vt:vector>
  </HeadingPairs>
  <TitlesOfParts>
    <vt:vector size="23" baseType="lpstr">
      <vt:lpstr>Arial</vt:lpstr>
      <vt:lpstr>Calibri</vt:lpstr>
      <vt:lpstr>Calibri Light</vt:lpstr>
      <vt:lpstr>Century Gothic</vt:lpstr>
      <vt:lpstr>Eras Demi ITC</vt:lpstr>
      <vt:lpstr>Modern Love</vt:lpstr>
      <vt:lpstr>Symbol</vt:lpstr>
      <vt:lpstr>Wingdings</vt:lpstr>
      <vt:lpstr>2_Office Theme</vt:lpstr>
      <vt:lpstr>Office Theme</vt:lpstr>
      <vt:lpstr>1_Office Theme</vt:lpstr>
      <vt:lpstr>Saying what I and others do </vt:lpstr>
      <vt:lpstr>prononcer</vt:lpstr>
      <vt:lpstr>prononcer</vt:lpstr>
      <vt:lpstr>vocabulaire</vt:lpstr>
      <vt:lpstr>vocabulaire</vt:lpstr>
      <vt:lpstr>Making sentences negative</vt:lpstr>
      <vt:lpstr>Follow up 3: </vt:lpstr>
      <vt:lpstr>Follow up 4</vt:lpstr>
      <vt:lpstr>Follow up 5</vt:lpstr>
      <vt:lpstr>Follow up 5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456</cp:revision>
  <dcterms:created xsi:type="dcterms:W3CDTF">2021-06-12T06:20:35Z</dcterms:created>
  <dcterms:modified xsi:type="dcterms:W3CDTF">2023-04-15T12:43:33Z</dcterms:modified>
</cp:coreProperties>
</file>