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15"/>
  </p:notesMasterIdLst>
  <p:sldIdLst>
    <p:sldId id="275" r:id="rId4"/>
    <p:sldId id="1084" r:id="rId5"/>
    <p:sldId id="1092" r:id="rId6"/>
    <p:sldId id="1094" r:id="rId7"/>
    <p:sldId id="1093" r:id="rId8"/>
    <p:sldId id="462" r:id="rId9"/>
    <p:sldId id="1089" r:id="rId10"/>
    <p:sldId id="1091" r:id="rId11"/>
    <p:sldId id="1090" r:id="rId12"/>
    <p:sldId id="281"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402"/>
    <a:srgbClr val="EFF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61222" autoAdjust="0"/>
  </p:normalViewPr>
  <p:slideViewPr>
    <p:cSldViewPr snapToGrid="0">
      <p:cViewPr varScale="1">
        <p:scale>
          <a:sx n="66" d="100"/>
          <a:sy n="66" d="100"/>
        </p:scale>
        <p:origin x="169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02/09/2023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1" strike="noStrike" spc="-1" dirty="0">
              <a:solidFill>
                <a:srgbClr val="002060"/>
              </a:solidFill>
              <a:latin typeface="Century Gothic"/>
              <a:ea typeface="Century Gothic"/>
            </a:endParaRPr>
          </a:p>
          <a:p>
            <a:pPr marL="216000" indent="-216000">
              <a:lnSpc>
                <a:spcPct val="100000"/>
              </a:lnSpc>
            </a:pPr>
            <a:r>
              <a:rPr lang="en-GB" sz="1200" b="1" strike="noStrike" spc="-1" dirty="0">
                <a:solidFill>
                  <a:srgbClr val="002060"/>
                </a:solidFill>
                <a:latin typeface="Century Gothic"/>
                <a:ea typeface="Century Gothic"/>
              </a:rPr>
              <a:t>Phonics:  Revisit </a:t>
            </a: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fr-FR" sz="1200" b="1" i="0" strike="noStrike" spc="-1" dirty="0">
                <a:solidFill>
                  <a:srgbClr val="002060"/>
                </a:solidFill>
                <a:latin typeface="Century Gothic"/>
                <a:ea typeface="Century Gothic"/>
              </a:rPr>
              <a:t>Revisit </a:t>
            </a:r>
          </a:p>
          <a:p>
            <a:pPr marL="216000" indent="-216000">
              <a:lnSpc>
                <a:spcPct val="100000"/>
              </a:lnSpc>
            </a:pPr>
            <a:r>
              <a:rPr lang="fr-FR" sz="1200" b="1" i="0" strike="noStrike" spc="-1" dirty="0">
                <a:solidFill>
                  <a:srgbClr val="002060"/>
                </a:solidFill>
                <a:latin typeface="Century Gothic"/>
                <a:ea typeface="Century Gothic"/>
              </a:rPr>
              <a:t>Revisit 1: acheter </a:t>
            </a:r>
            <a:r>
              <a:rPr lang="fr-FR" sz="1200" b="0" i="0" strike="noStrike" spc="-1" dirty="0">
                <a:solidFill>
                  <a:srgbClr val="002060"/>
                </a:solidFill>
                <a:latin typeface="Century Gothic"/>
                <a:ea typeface="Century Gothic"/>
              </a:rPr>
              <a:t>[636] </a:t>
            </a:r>
            <a:r>
              <a:rPr lang="fr-FR" sz="1200" b="1" i="0" strike="noStrike" spc="-1" dirty="0">
                <a:solidFill>
                  <a:srgbClr val="002060"/>
                </a:solidFill>
                <a:latin typeface="Century Gothic"/>
                <a:ea typeface="Century Gothic"/>
              </a:rPr>
              <a:t>boire </a:t>
            </a:r>
            <a:r>
              <a:rPr lang="fr-FR" sz="1200" b="0" i="0" strike="noStrike" spc="-1" dirty="0">
                <a:solidFill>
                  <a:srgbClr val="002060"/>
                </a:solidFill>
                <a:latin typeface="Century Gothic"/>
                <a:ea typeface="Century Gothic"/>
              </a:rPr>
              <a:t>[1879]  </a:t>
            </a:r>
            <a:r>
              <a:rPr lang="fr-FR" sz="1200" b="1" i="0" strike="noStrike" spc="-1" dirty="0">
                <a:solidFill>
                  <a:srgbClr val="002060"/>
                </a:solidFill>
                <a:latin typeface="Century Gothic"/>
                <a:ea typeface="Century Gothic"/>
              </a:rPr>
              <a:t>café </a:t>
            </a:r>
            <a:r>
              <a:rPr lang="fr-FR" sz="1200" b="0" i="0" strike="noStrike" spc="-1" dirty="0">
                <a:solidFill>
                  <a:srgbClr val="002060"/>
                </a:solidFill>
                <a:latin typeface="Century Gothic"/>
                <a:ea typeface="Century Gothic"/>
              </a:rPr>
              <a:t>[1886] </a:t>
            </a:r>
            <a:r>
              <a:rPr lang="fr-FR" sz="1200" b="1" i="0" strike="noStrike" spc="-1" dirty="0">
                <a:solidFill>
                  <a:srgbClr val="002060"/>
                </a:solidFill>
                <a:latin typeface="Century Gothic"/>
                <a:ea typeface="Century Gothic"/>
              </a:rPr>
              <a:t>eau </a:t>
            </a:r>
            <a:r>
              <a:rPr lang="fr-FR" sz="1200" b="0" i="0" strike="noStrike" spc="-1" dirty="0">
                <a:solidFill>
                  <a:srgbClr val="002060"/>
                </a:solidFill>
                <a:latin typeface="Century Gothic"/>
                <a:ea typeface="Century Gothic"/>
              </a:rPr>
              <a:t>[475]  </a:t>
            </a:r>
            <a:r>
              <a:rPr lang="fr-FR" sz="1200" b="1" i="0" strike="noStrike" spc="-1" dirty="0">
                <a:solidFill>
                  <a:srgbClr val="002060"/>
                </a:solidFill>
                <a:latin typeface="Century Gothic"/>
                <a:ea typeface="Century Gothic"/>
              </a:rPr>
              <a:t>glace </a:t>
            </a:r>
            <a:r>
              <a:rPr lang="fr-FR" sz="1200" b="0" i="0" strike="noStrike" spc="-1" dirty="0">
                <a:solidFill>
                  <a:srgbClr val="002060"/>
                </a:solidFill>
                <a:latin typeface="Century Gothic"/>
                <a:ea typeface="Century Gothic"/>
              </a:rPr>
              <a:t>[2580] </a:t>
            </a:r>
            <a:r>
              <a:rPr lang="fr-FR" sz="1200" b="1" i="0" strike="noStrike" spc="-1" dirty="0">
                <a:solidFill>
                  <a:srgbClr val="002060"/>
                </a:solidFill>
                <a:latin typeface="Century Gothic"/>
                <a:ea typeface="Century Gothic"/>
              </a:rPr>
              <a:t>pain </a:t>
            </a:r>
            <a:r>
              <a:rPr lang="fr-FR" sz="1200" b="0" i="0" strike="noStrike" spc="-1" dirty="0">
                <a:solidFill>
                  <a:srgbClr val="002060"/>
                </a:solidFill>
                <a:latin typeface="Century Gothic"/>
                <a:ea typeface="Century Gothic"/>
              </a:rPr>
              <a:t>[2802] </a:t>
            </a:r>
            <a:r>
              <a:rPr lang="fr-FR" sz="1200" b="1" i="0" strike="noStrike" spc="-1" dirty="0">
                <a:solidFill>
                  <a:srgbClr val="002060"/>
                </a:solidFill>
                <a:latin typeface="Century Gothic"/>
                <a:ea typeface="Century Gothic"/>
              </a:rPr>
              <a:t>poisson </a:t>
            </a:r>
            <a:r>
              <a:rPr lang="fr-FR" sz="1200" b="0" i="0" strike="noStrike" spc="-1" dirty="0">
                <a:solidFill>
                  <a:srgbClr val="002060"/>
                </a:solidFill>
                <a:latin typeface="Century Gothic"/>
                <a:ea typeface="Century Gothic"/>
              </a:rPr>
              <a:t>[1616] manger [1338] partager [527] fruit [896]</a:t>
            </a:r>
          </a:p>
          <a:p>
            <a:pPr marL="216000" indent="-216000">
              <a:lnSpc>
                <a:spcPct val="100000"/>
              </a:lnSpc>
            </a:pPr>
            <a:r>
              <a:rPr lang="fr-FR" sz="1200" b="1" i="0" strike="noStrike" spc="-1" dirty="0">
                <a:solidFill>
                  <a:srgbClr val="002060"/>
                </a:solidFill>
                <a:latin typeface="Century Gothic"/>
                <a:ea typeface="Century Gothic"/>
              </a:rPr>
              <a:t>Revisit 2: tu fais </a:t>
            </a:r>
            <a:r>
              <a:rPr lang="fr-FR" sz="1200" b="0" i="0" strike="noStrike" spc="-1" dirty="0">
                <a:solidFill>
                  <a:srgbClr val="002060"/>
                </a:solidFill>
                <a:latin typeface="Century Gothic"/>
                <a:ea typeface="Century Gothic"/>
              </a:rPr>
              <a:t>[25] </a:t>
            </a:r>
            <a:r>
              <a:rPr lang="fr-FR" sz="1200" b="1" i="0" strike="noStrike" spc="-1" dirty="0">
                <a:solidFill>
                  <a:srgbClr val="002060"/>
                </a:solidFill>
                <a:latin typeface="Century Gothic"/>
                <a:ea typeface="Century Gothic"/>
              </a:rPr>
              <a:t>effort </a:t>
            </a:r>
            <a:r>
              <a:rPr lang="fr-FR" sz="1200" b="0" i="0" strike="noStrike" spc="-1" dirty="0">
                <a:solidFill>
                  <a:srgbClr val="002060"/>
                </a:solidFill>
                <a:latin typeface="Century Gothic"/>
                <a:ea typeface="Century Gothic"/>
              </a:rPr>
              <a:t>[388] </a:t>
            </a:r>
            <a:r>
              <a:rPr lang="fr-FR" sz="1200" b="1" i="0" strike="noStrike" spc="-1" dirty="0">
                <a:solidFill>
                  <a:srgbClr val="002060"/>
                </a:solidFill>
                <a:latin typeface="Century Gothic"/>
                <a:ea typeface="Century Gothic"/>
              </a:rPr>
              <a:t>voyage </a:t>
            </a:r>
            <a:r>
              <a:rPr lang="fr-FR" sz="1200" b="0" i="0" strike="noStrike" spc="-1" dirty="0">
                <a:solidFill>
                  <a:srgbClr val="002060"/>
                </a:solidFill>
                <a:latin typeface="Century Gothic"/>
                <a:ea typeface="Century Gothic"/>
              </a:rPr>
              <a:t>[904] carte [955] gâteau [4845] liste [924] </a:t>
            </a:r>
          </a:p>
          <a:p>
            <a:pPr marL="21600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2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show a version of the poem with nouns and nationality/origin adjectives in bold, suggesting that these are the elements to change, when describing their own chosen possessions.</a:t>
            </a:r>
            <a:br>
              <a:rPr lang="en-GB" sz="1200" b="0" strike="noStrike" spc="-1" dirty="0">
                <a:solidFill>
                  <a:srgbClr val="000000"/>
                </a:solidFill>
                <a:latin typeface="Calibri"/>
                <a:ea typeface="Calibri"/>
              </a:rPr>
            </a:b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 </a:t>
            </a:r>
          </a:p>
          <a:p>
            <a:pPr marL="229320" indent="-228600">
              <a:lnSpc>
                <a:spcPct val="100000"/>
              </a:lnSpc>
              <a:buAutoNum type="arabicPeriod"/>
            </a:pPr>
            <a:r>
              <a:rPr lang="en-GB" sz="1200" b="0" strike="noStrike" spc="-1" dirty="0">
                <a:solidFill>
                  <a:srgbClr val="000000"/>
                </a:solidFill>
                <a:latin typeface="Calibri"/>
              </a:rPr>
              <a:t>Click to bring up the callout reminding pupils about </a:t>
            </a:r>
            <a:r>
              <a:rPr lang="en-GB" sz="1200" b="0" strike="noStrike" spc="-1" dirty="0" err="1">
                <a:solidFill>
                  <a:srgbClr val="000000"/>
                </a:solidFill>
                <a:latin typeface="Calibri"/>
              </a:rPr>
              <a:t>mon</a:t>
            </a:r>
            <a:r>
              <a:rPr lang="en-GB" sz="1200" b="0" strike="noStrike" spc="-1" dirty="0">
                <a:solidFill>
                  <a:srgbClr val="000000"/>
                </a:solidFill>
                <a:latin typeface="Calibri"/>
              </a:rPr>
              <a:t>, ma, </a:t>
            </a:r>
            <a:r>
              <a:rPr lang="en-GB" sz="1200" b="0" strike="noStrike" spc="-1" dirty="0" err="1">
                <a:solidFill>
                  <a:srgbClr val="000000"/>
                </a:solidFill>
                <a:latin typeface="Calibri"/>
              </a:rPr>
              <a:t>mes</a:t>
            </a:r>
            <a:r>
              <a:rPr lang="en-GB" sz="1200" b="0" strike="noStrike" spc="-1" dirty="0">
                <a:solidFill>
                  <a:srgbClr val="000000"/>
                </a:solidFill>
                <a:latin typeface="Calibri"/>
              </a:rPr>
              <a:t> and ton, ta, </a:t>
            </a:r>
            <a:r>
              <a:rPr lang="en-GB" sz="1200" b="0" strike="noStrike" spc="-1" dirty="0" err="1">
                <a:solidFill>
                  <a:srgbClr val="000000"/>
                </a:solidFill>
                <a:latin typeface="Calibri"/>
              </a:rPr>
              <a:t>tes</a:t>
            </a:r>
            <a:r>
              <a:rPr lang="en-GB" sz="1200" b="0" strike="noStrike" spc="-1" dirty="0">
                <a:solidFill>
                  <a:srgbClr val="000000"/>
                </a:solidFill>
                <a:latin typeface="Calibri"/>
              </a:rPr>
              <a:t>.</a:t>
            </a:r>
          </a:p>
          <a:p>
            <a:pPr marL="229320" indent="-228600">
              <a:lnSpc>
                <a:spcPct val="100000"/>
              </a:lnSpc>
              <a:buAutoNum type="arabicPeriod"/>
            </a:pPr>
            <a:r>
              <a:rPr lang="en-GB" sz="1200" b="0" strike="noStrike" spc="-1" dirty="0">
                <a:solidFill>
                  <a:srgbClr val="000000"/>
                </a:solidFill>
                <a:latin typeface="Calibri"/>
              </a:rPr>
              <a:t>Encourage pupils to set out the pictures, photos or other visuals for their collage and to use French to describe them.</a:t>
            </a:r>
          </a:p>
          <a:p>
            <a:pPr marL="229320" indent="-228600">
              <a:lnSpc>
                <a:spcPct val="100000"/>
              </a:lnSpc>
              <a:buAutoNum type="arabicPeriod"/>
            </a:pPr>
            <a:r>
              <a:rPr lang="en-GB" sz="1200" b="0" strike="noStrike" spc="-1" dirty="0">
                <a:solidFill>
                  <a:srgbClr val="000000"/>
                </a:solidFill>
                <a:latin typeface="Calibri"/>
              </a:rPr>
              <a:t>Explain that the final line of the poem will need to change because in our collages we are showing that we know how inter-connected we all are, even if we haven’t personally travelled to places, the places have come to us through the things we make use of every day.  Suggest that perhaps we might say: </a:t>
            </a:r>
            <a:r>
              <a:rPr lang="fr-FR" dirty="0"/>
              <a:t>Je suis un peu de tout et partout (I am a bit of everything and everywhere).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there is scope for adaption here, according to ability.  Some pupils may confidently adapt this poem to say what they want to say.  Other pupils may simply, within the time there is, prefer to look up their chosen items and label them in French with ‘</a:t>
            </a:r>
            <a:r>
              <a:rPr lang="en-GB" sz="1200" b="0" strike="noStrike" spc="-1" dirty="0" err="1">
                <a:latin typeface="Arial"/>
              </a:rPr>
              <a:t>mon</a:t>
            </a:r>
            <a:r>
              <a:rPr lang="en-GB" sz="1200" b="0" strike="noStrike" spc="-1" dirty="0">
                <a:latin typeface="Arial"/>
              </a:rPr>
              <a:t>, ma, </a:t>
            </a:r>
            <a:r>
              <a:rPr lang="en-GB" sz="1200" b="0" strike="noStrike" spc="-1" dirty="0" err="1">
                <a:latin typeface="Arial"/>
              </a:rPr>
              <a:t>mes</a:t>
            </a:r>
            <a:r>
              <a:rPr lang="en-GB" sz="1200" b="0" strike="noStrike" spc="-1" dirty="0">
                <a:latin typeface="Arial"/>
              </a:rPr>
              <a:t>’ – they might add simple opinions from memory, ‘</a:t>
            </a:r>
            <a:r>
              <a:rPr lang="en-GB" sz="1200" b="0" strike="noStrike" spc="-1" dirty="0" err="1">
                <a:latin typeface="Arial"/>
              </a:rPr>
              <a:t>J’adore</a:t>
            </a:r>
            <a:r>
              <a:rPr lang="en-GB" sz="1200" b="0" strike="noStrike" spc="-1" dirty="0">
                <a:latin typeface="Arial"/>
              </a:rPr>
              <a:t> XXX’, </a:t>
            </a:r>
            <a:r>
              <a:rPr lang="en-GB" sz="1200" b="0" strike="noStrike" spc="-1" dirty="0" err="1">
                <a:latin typeface="Arial"/>
              </a:rPr>
              <a:t>J’aime</a:t>
            </a:r>
            <a:r>
              <a:rPr lang="en-GB" sz="1200" b="0" strike="noStrike" spc="-1" dirty="0">
                <a:latin typeface="Arial"/>
              </a:rPr>
              <a:t> YYY’, ‘ZZZ, </a:t>
            </a:r>
            <a:r>
              <a:rPr lang="en-GB" sz="1200" b="0" strike="noStrike" spc="-1" dirty="0" err="1">
                <a:latin typeface="Arial"/>
              </a:rPr>
              <a:t>c’est</a:t>
            </a:r>
            <a:r>
              <a:rPr lang="en-GB" sz="1200" b="0" strike="noStrike" spc="-1" dirty="0">
                <a:latin typeface="Arial"/>
              </a:rPr>
              <a:t> super ! genial !’</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pronunciation of the difference between [</a:t>
            </a:r>
            <a:r>
              <a:rPr lang="en-GB" b="0" dirty="0" err="1"/>
              <a:t>ien</a:t>
            </a:r>
            <a:r>
              <a:rPr lang="en-GB" b="0" dirty="0"/>
              <a:t>] and [(a)in].</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mn-lt"/>
                <a:ea typeface="+mn-ea"/>
              </a:rPr>
              <a:t>Procedure:</a:t>
            </a:r>
          </a:p>
          <a:p>
            <a:pPr marL="0" marR="0" lvl="0" indent="0" algn="l" rtl="0">
              <a:lnSpc>
                <a:spcPct val="100000"/>
              </a:lnSpc>
              <a:spcBef>
                <a:spcPts val="0"/>
              </a:spcBef>
              <a:spcAft>
                <a:spcPts val="0"/>
              </a:spcAft>
              <a:buClr>
                <a:schemeClr val="dk1"/>
              </a:buClr>
              <a:buSzPts val="1200"/>
              <a:buFont typeface="Calibri"/>
              <a:buNone/>
            </a:pPr>
            <a:r>
              <a:rPr lang="en-GB" b="0" dirty="0"/>
              <a:t>Pupils pronounce the words in pairs.</a:t>
            </a:r>
          </a:p>
          <a:p>
            <a:pPr marL="216000" indent="-216000">
              <a:lnSpc>
                <a:spcPct val="100000"/>
              </a:lnSpc>
            </a:pPr>
            <a:endParaRPr lang="en-GB" sz="1200" b="0" strike="noStrike" spc="-1" dirty="0">
              <a:latin typeface="Arial"/>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2112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transcription of the difference between [</a:t>
            </a:r>
            <a:r>
              <a:rPr lang="en-GB" b="0" dirty="0" err="1"/>
              <a:t>ien</a:t>
            </a:r>
            <a:r>
              <a:rPr lang="en-GB" b="0" dirty="0"/>
              <a:t>] and [(a)in].</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mn-lt"/>
                <a:ea typeface="+mn-ea"/>
              </a:rPr>
              <a:t>Procedure:</a:t>
            </a:r>
          </a:p>
          <a:p>
            <a:pPr marL="0" marR="0" lvl="0" indent="0" algn="l" rtl="0">
              <a:lnSpc>
                <a:spcPct val="100000"/>
              </a:lnSpc>
              <a:spcBef>
                <a:spcPts val="0"/>
              </a:spcBef>
              <a:spcAft>
                <a:spcPts val="0"/>
              </a:spcAft>
              <a:buClr>
                <a:schemeClr val="dk1"/>
              </a:buClr>
              <a:buSzPts val="1200"/>
              <a:buFont typeface="Calibri"/>
              <a:buNone/>
            </a:pPr>
            <a:r>
              <a:rPr lang="en-GB" b="0" dirty="0"/>
              <a:t>Pupils write the words they hear.</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latin typeface="Arial"/>
              </a:rPr>
              <a:t>Transcript</a:t>
            </a:r>
            <a:r>
              <a:rPr lang="en-GB" sz="1200" b="0" strike="noStrike" spc="-1" dirty="0">
                <a:latin typeface="Arial"/>
              </a:rPr>
              <a:t>:</a:t>
            </a:r>
          </a:p>
          <a:p>
            <a:pPr marL="216000" indent="-216000">
              <a:lnSpc>
                <a:spcPct val="100000"/>
              </a:lnSpc>
            </a:pPr>
            <a:r>
              <a:rPr lang="en-GB" sz="1200" b="0" strike="noStrike" spc="-1" dirty="0" err="1">
                <a:latin typeface="Arial"/>
              </a:rPr>
              <a:t>indien</a:t>
            </a:r>
            <a:endParaRPr lang="en-GB" sz="1200" b="0" strike="noStrike" spc="-1" dirty="0">
              <a:latin typeface="Arial"/>
            </a:endParaRPr>
          </a:p>
          <a:p>
            <a:pPr marL="216000" indent="-216000">
              <a:lnSpc>
                <a:spcPct val="100000"/>
              </a:lnSpc>
            </a:pPr>
            <a:r>
              <a:rPr lang="en-GB" sz="1200" b="0" strike="noStrike" spc="-1" dirty="0" err="1">
                <a:latin typeface="Arial"/>
              </a:rPr>
              <a:t>tunisien</a:t>
            </a:r>
            <a:endParaRPr lang="en-GB" sz="1200" b="0" strike="noStrike" spc="-1" dirty="0">
              <a:latin typeface="Arial"/>
            </a:endParaRPr>
          </a:p>
          <a:p>
            <a:pPr marL="216000" indent="-216000">
              <a:lnSpc>
                <a:spcPct val="100000"/>
              </a:lnSpc>
            </a:pPr>
            <a:r>
              <a:rPr lang="en-GB" sz="1200" b="0" strike="noStrike" spc="-1" dirty="0" err="1">
                <a:latin typeface="Arial"/>
              </a:rPr>
              <a:t>italien</a:t>
            </a:r>
            <a:endParaRPr lang="en-GB" sz="1200" b="0" strike="noStrike" spc="-1" dirty="0">
              <a:latin typeface="Arial"/>
            </a:endParaRPr>
          </a:p>
          <a:p>
            <a:pPr marL="216000" indent="-216000">
              <a:lnSpc>
                <a:spcPct val="100000"/>
              </a:lnSpc>
            </a:pPr>
            <a:r>
              <a:rPr lang="en-GB" sz="1200" b="0" strike="noStrike" spc="-1" dirty="0" err="1">
                <a:latin typeface="Arial"/>
              </a:rPr>
              <a:t>africain</a:t>
            </a:r>
            <a:endParaRPr lang="en-GB" sz="1200" b="0" strike="noStrike" spc="-1" dirty="0">
              <a:latin typeface="Arial"/>
            </a:endParaRPr>
          </a:p>
          <a:p>
            <a:pPr marL="216000" indent="-216000">
              <a:lnSpc>
                <a:spcPct val="100000"/>
              </a:lnSpc>
            </a:pPr>
            <a:r>
              <a:rPr lang="en-GB" sz="1200" b="0" strike="noStrike" spc="-1" dirty="0">
                <a:latin typeface="Arial"/>
              </a:rPr>
              <a:t>marocain</a:t>
            </a:r>
          </a:p>
          <a:p>
            <a:pPr marL="216000" indent="-216000">
              <a:lnSpc>
                <a:spcPct val="100000"/>
              </a:lnSpc>
            </a:pPr>
            <a:r>
              <a:rPr lang="en-GB" sz="1200" b="0" strike="noStrike" spc="-1" dirty="0" err="1">
                <a:latin typeface="Arial"/>
              </a:rPr>
              <a:t>haïtien</a:t>
            </a:r>
            <a:endParaRPr lang="en-GB" sz="1200" b="0" strike="noStrike" spc="-1" dirty="0">
              <a:latin typeface="Arial"/>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3181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2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read aloud in pairs.</a:t>
            </a:r>
            <a:br>
              <a:rPr lang="en-GB" sz="1200" b="0" strike="noStrike" spc="-1" dirty="0">
                <a:solidFill>
                  <a:srgbClr val="000000"/>
                </a:solidFill>
                <a:latin typeface="Calibri"/>
                <a:ea typeface="Calibri"/>
              </a:rPr>
            </a:b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 </a:t>
            </a:r>
          </a:p>
          <a:p>
            <a:pPr marL="216000" indent="-215280">
              <a:lnSpc>
                <a:spcPct val="100000"/>
              </a:lnSpc>
            </a:pPr>
            <a:r>
              <a:rPr lang="en-GB" sz="1200" b="0" strike="noStrike" spc="-1" dirty="0">
                <a:solidFill>
                  <a:srgbClr val="000000"/>
                </a:solidFill>
                <a:latin typeface="Calibri"/>
              </a:rPr>
              <a:t>Pupils take turns to read a line of the poem each, in pairs.</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appreciate the poem and respond to it by exchanging their opinion with a partner; to revisit previously taught adjectives in a new context.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mn-lt"/>
                <a:ea typeface="+mn-ea"/>
              </a:rPr>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effectLst/>
                <a:latin typeface="+mn-lt"/>
                <a:ea typeface="+mn-ea"/>
              </a:rPr>
              <a:t>Teachers to read the instruction and model the exchange. For example: ‘</a:t>
            </a:r>
            <a:r>
              <a:rPr lang="de-DE" sz="18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Le poème est positif…</a:t>
            </a:r>
            <a:r>
              <a:rPr lang="en-GB" sz="1200" b="0" dirty="0">
                <a:effectLst/>
                <a:latin typeface="+mn-lt"/>
                <a:ea typeface="+mn-ea"/>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effectLst/>
                <a:latin typeface="+mn-lt"/>
                <a:ea typeface="+mn-ea"/>
              </a:rPr>
              <a:t>Give pupils a minute to exchange their opinion, using two adjectives.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effectLst/>
                <a:latin typeface="+mn-lt"/>
                <a:ea typeface="+mn-ea"/>
              </a:rPr>
              <a:t>Click to bring up further question: Le message, </a:t>
            </a:r>
            <a:r>
              <a:rPr lang="en-GB" sz="1200" b="0" dirty="0" err="1">
                <a:effectLst/>
                <a:latin typeface="+mn-lt"/>
                <a:ea typeface="+mn-ea"/>
              </a:rPr>
              <a:t>c’est</a:t>
            </a:r>
            <a:r>
              <a:rPr lang="en-GB" sz="1200" b="0" dirty="0">
                <a:effectLst/>
                <a:latin typeface="+mn-lt"/>
                <a:ea typeface="+mn-ea"/>
              </a:rPr>
              <a:t> quoi ? and ensure meaning is clear. This is an opportunity to gather ideas on what they think the message of the poem is about (</a:t>
            </a:r>
            <a:r>
              <a:rPr lang="en-GB" sz="1800" dirty="0">
                <a:effectLst/>
                <a:latin typeface="Calibri" panose="020F0502020204030204" pitchFamily="34" charset="0"/>
                <a:ea typeface="Calibri" panose="020F0502020204030204" pitchFamily="34" charset="0"/>
              </a:rPr>
              <a:t>‘We’re all different, with different characteristics and abilities, and yet of equal value’.). </a:t>
            </a:r>
            <a:endParaRPr lang="en-GB" sz="1800" b="0" dirty="0">
              <a:effectLst/>
              <a:latin typeface="Calibri" panose="020F0502020204030204" pitchFamily="34" charset="0"/>
              <a:ea typeface="Calibri" panose="020F0502020204030204" pitchFamily="34" charset="0"/>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sz="1800" b="0" dirty="0">
                <a:effectLst/>
                <a:latin typeface="Calibri" panose="020F0502020204030204" pitchFamily="34" charset="0"/>
              </a:rPr>
              <a:t>Give pupils a minute to exchange their opinion on the message of the poem.</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a:p>
            <a:pPr marL="216000" indent="-216000">
              <a:lnSpc>
                <a:spcPct val="100000"/>
              </a:lnSpc>
            </a:pPr>
            <a:endParaRPr lang="en-GB" sz="1200" b="0" strike="noStrike" spc="-1" dirty="0">
              <a:latin typeface="Arial"/>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9406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remind pupils about this week’s project activity.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altLang="en-US" b="0" dirty="0"/>
              <a:t>Use this slide as a backdrop to ask pupils what they found out about the origins of some of their favourite things or everything items.</a:t>
            </a:r>
          </a:p>
          <a:p>
            <a:pPr marL="228600" marR="0" lvl="0" indent="-228600" algn="l" rtl="0">
              <a:lnSpc>
                <a:spcPct val="100000"/>
              </a:lnSpc>
              <a:spcBef>
                <a:spcPts val="0"/>
              </a:spcBef>
              <a:spcAft>
                <a:spcPts val="0"/>
              </a:spcAft>
              <a:buClr>
                <a:schemeClr val="dk1"/>
              </a:buClr>
              <a:buSzPts val="1200"/>
              <a:buFont typeface="Calibri"/>
              <a:buAutoNum type="arabicPeriod"/>
            </a:pPr>
            <a:r>
              <a:rPr lang="en-GB" altLang="en-US" b="0" dirty="0"/>
              <a:t>Ask them if they know the French for all of these items or their origin.</a:t>
            </a:r>
          </a:p>
          <a:p>
            <a:pPr marL="228600" marR="0" lvl="0" indent="-228600" algn="l" rtl="0">
              <a:lnSpc>
                <a:spcPct val="100000"/>
              </a:lnSpc>
              <a:spcBef>
                <a:spcPts val="0"/>
              </a:spcBef>
              <a:spcAft>
                <a:spcPts val="0"/>
              </a:spcAft>
              <a:buClr>
                <a:schemeClr val="dk1"/>
              </a:buClr>
              <a:buSzPts val="1200"/>
              <a:buFont typeface="Calibri"/>
              <a:buAutoNum type="arabicPeriod"/>
            </a:pPr>
            <a:r>
              <a:rPr lang="en-GB" altLang="en-US" b="0" dirty="0"/>
              <a:t>Move to the next slide for a revisit of reference skills.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55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sz="1800" dirty="0">
                <a:effectLst/>
                <a:latin typeface="Calibri" panose="020F0502020204030204" pitchFamily="34" charset="0"/>
                <a:ea typeface="Calibri" panose="020F0502020204030204" pitchFamily="34" charset="0"/>
              </a:rPr>
              <a:t> to recap reference skills – looking up English to French; understanding codes in a dictionary in order to find out the gender of a noun; applying grammatical knowledge to get the definite article and the possessive adjectives.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1" baseline="0" dirty="0"/>
          </a:p>
          <a:p>
            <a:pPr marL="0" marR="0" lvl="0" indent="0" algn="l" rtl="0">
              <a:lnSpc>
                <a:spcPct val="100000"/>
              </a:lnSpc>
              <a:spcBef>
                <a:spcPts val="0"/>
              </a:spcBef>
              <a:spcAft>
                <a:spcPts val="0"/>
              </a:spcAft>
              <a:buClr>
                <a:schemeClr val="dk1"/>
              </a:buClr>
              <a:buSzPts val="1200"/>
              <a:buFont typeface="Calibri"/>
              <a:buNone/>
            </a:pPr>
            <a:r>
              <a:rPr lang="en-GB" baseline="0" dirty="0"/>
              <a:t>Teachers click to go through the slide.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415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1" baseline="0" dirty="0"/>
          </a:p>
          <a:p>
            <a:pPr marL="0" marR="0" lvl="0" indent="0" algn="l" rtl="0">
              <a:lnSpc>
                <a:spcPct val="100000"/>
              </a:lnSpc>
              <a:spcBef>
                <a:spcPts val="0"/>
              </a:spcBef>
              <a:spcAft>
                <a:spcPts val="0"/>
              </a:spcAft>
              <a:buClr>
                <a:schemeClr val="dk1"/>
              </a:buClr>
              <a:buSzPts val="1200"/>
              <a:buFont typeface="Calibri"/>
              <a:buNone/>
            </a:pPr>
            <a:r>
              <a:rPr lang="en-GB" baseline="0" dirty="0"/>
              <a:t>Teachers click to go through the slide.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1400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flexible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sz="1200" dirty="0">
                <a:effectLst/>
                <a:latin typeface="Calibri" panose="020F0502020204030204" pitchFamily="34" charset="0"/>
                <a:ea typeface="Calibri" panose="020F0502020204030204" pitchFamily="34" charset="0"/>
              </a:rPr>
              <a:t> to practise reference skills – applying understanding of codes in a dictionary in order to find out the gender of a noun.</a:t>
            </a: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rPr>
              <a:t>Procedure:</a:t>
            </a:r>
            <a:endParaRPr lang="en-GB" sz="1200" b="0" dirty="0">
              <a:effectLst/>
              <a:latin typeface="Calibri" panose="020F0502020204030204" pitchFamily="34" charset="0"/>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will need paper dictionaries or access to laptops / tablets to access an online dictionary.</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Read the instruction and check understanding.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x1 to bring up further instruction.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x1 to bring up speech bubble that reminds pupils about choosing the correct default language.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the other two call outs.</a:t>
            </a:r>
          </a:p>
          <a:p>
            <a:pPr marL="0" marR="0" lvl="0" indent="0" algn="l" rtl="0">
              <a:lnSpc>
                <a:spcPct val="100000"/>
              </a:lnSpc>
              <a:spcBef>
                <a:spcPts val="0"/>
              </a:spcBef>
              <a:spcAft>
                <a:spcPts val="0"/>
              </a:spcAft>
              <a:buClr>
                <a:schemeClr val="dk1"/>
              </a:buClr>
              <a:buSzPts val="1200"/>
              <a:buFont typeface="Calibri"/>
              <a:buNone/>
            </a:pPr>
            <a:r>
              <a:rPr lang="en-GB" b="1" dirty="0"/>
              <a:t>Note: </a:t>
            </a:r>
            <a:r>
              <a:rPr lang="en-GB" b="0" dirty="0"/>
              <a:t>there are no answers provided here as these are just ideas.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Other vocabulary that pupils have previously learnt: </a:t>
            </a:r>
            <a:r>
              <a:rPr lang="en-GB" b="1" dirty="0"/>
              <a:t>le </a:t>
            </a:r>
            <a:r>
              <a:rPr lang="en-GB" b="1" dirty="0" err="1"/>
              <a:t>chocolat</a:t>
            </a:r>
            <a:r>
              <a:rPr lang="en-GB" b="1" dirty="0"/>
              <a:t>, </a:t>
            </a:r>
            <a:r>
              <a:rPr lang="en-GB" b="1" dirty="0" err="1"/>
              <a:t>l’émission</a:t>
            </a:r>
            <a:r>
              <a:rPr lang="en-GB" b="1" dirty="0"/>
              <a:t>, le fruit, le livre, la television, le </a:t>
            </a:r>
            <a:r>
              <a:rPr lang="en-GB" b="1" dirty="0" err="1"/>
              <a:t>vélo</a:t>
            </a:r>
            <a:r>
              <a:rPr lang="en-GB" b="1" dirty="0"/>
              <a:t>, la voiture.</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351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8333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76050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5050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70437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50746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17602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50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43150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3255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82009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2133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382259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23200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829987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5444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6634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281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550949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235786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22914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80019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02/09/2023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2576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183944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02/09/2023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793212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image" Target="../media/image7.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notesSlide" Target="../notesSlides/notesSlide10.xml"/><Relationship Id="rId16" Type="http://schemas.openxmlformats.org/officeDocument/2006/relationships/image" Target="../media/image18.jp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5.svg"/><Relationship Id="rId15" Type="http://schemas.openxmlformats.org/officeDocument/2006/relationships/image" Target="../media/image17.jpg"/><Relationship Id="rId10" Type="http://schemas.openxmlformats.org/officeDocument/2006/relationships/image" Target="../media/image12.jpg"/><Relationship Id="rId19" Type="http://schemas.openxmlformats.org/officeDocument/2006/relationships/image" Target="../media/image21.jpg"/><Relationship Id="rId4" Type="http://schemas.openxmlformats.org/officeDocument/2006/relationships/image" Target="../media/image4.png"/><Relationship Id="rId9" Type="http://schemas.openxmlformats.org/officeDocument/2006/relationships/image" Target="../media/image11.jpg"/><Relationship Id="rId1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audio" Target="../media/audio1.wav"/><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image" Target="../media/image7.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jp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5.svg"/><Relationship Id="rId15" Type="http://schemas.openxmlformats.org/officeDocument/2006/relationships/image" Target="../media/image17.jpg"/><Relationship Id="rId10" Type="http://schemas.openxmlformats.org/officeDocument/2006/relationships/image" Target="../media/image12.jpg"/><Relationship Id="rId19" Type="http://schemas.openxmlformats.org/officeDocument/2006/relationships/image" Target="../media/image21.jpg"/><Relationship Id="rId4" Type="http://schemas.openxmlformats.org/officeDocument/2006/relationships/image" Target="../media/image4.png"/><Relationship Id="rId9" Type="http://schemas.openxmlformats.org/officeDocument/2006/relationships/image" Target="../media/image11.jpg"/><Relationship Id="rId1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www.wordreference.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hyperlink" Target="http://www.wordreference.com/" TargetMode="External"/><Relationship Id="rId4" Type="http://schemas.openxmlformats.org/officeDocument/2006/relationships/image" Target="../media/image29.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8;p2" descr="background rectangle">
            <a:extLst>
              <a:ext uri="{FF2B5EF4-FFF2-40B4-BE49-F238E27FC236}">
                <a16:creationId xmlns:a16="http://schemas.microsoft.com/office/drawing/2014/main" id="{C8EC6C81-7B1C-48AC-8CEE-B881474E6344}"/>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pPr>
            <a:r>
              <a:rPr lang="en-GB" sz="9600" dirty="0">
                <a:solidFill>
                  <a:srgbClr val="0070C0"/>
                </a:solidFill>
                <a:latin typeface="Modern Love" panose="04090805081005020601" pitchFamily="82" charset="0"/>
                <a:ea typeface="STHupo" panose="02010800040101010101" pitchFamily="2" charset="-122"/>
                <a:cs typeface="Aharoni" panose="02010803020104030203" pitchFamily="2" charset="-79"/>
                <a:sym typeface="Arial"/>
              </a:rPr>
              <a:t>bleu</a:t>
            </a:r>
            <a:endParaRPr lang="en-GB" sz="9600" dirty="0">
              <a:solidFill>
                <a:srgbClr val="0070C0"/>
              </a:solidFill>
              <a:latin typeface="Modern Love" panose="04090805081005020601" pitchFamily="82" charset="0"/>
              <a:ea typeface="STHupo" panose="02010800040101010101" pitchFamily="2" charset="-122"/>
              <a:cs typeface="Aharoni" panose="02010803020104030203" pitchFamily="2" charset="-79"/>
            </a:endParaRPr>
          </a:p>
        </p:txBody>
      </p:sp>
      <p:sp>
        <p:nvSpPr>
          <p:cNvPr id="47" name="CustomShape 3"/>
          <p:cNvSpPr/>
          <p:nvPr/>
        </p:nvSpPr>
        <p:spPr>
          <a:xfrm>
            <a:off x="173675" y="6203158"/>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lire un poème</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Describing me and others</a:t>
            </a:r>
            <a:endParaRPr lang="en-GB" sz="4000" dirty="0"/>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3" name="TextBox 2">
            <a:extLst>
              <a:ext uri="{FF2B5EF4-FFF2-40B4-BE49-F238E27FC236}">
                <a16:creationId xmlns:a16="http://schemas.microsoft.com/office/drawing/2014/main" id="{EAA06833-8964-4B02-9542-7FB4B1654DB7}"/>
              </a:ext>
            </a:extLst>
          </p:cNvPr>
          <p:cNvSpPr txBox="1"/>
          <p:nvPr/>
        </p:nvSpPr>
        <p:spPr>
          <a:xfrm>
            <a:off x="9858103" y="6488668"/>
            <a:ext cx="2333897"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13</a:t>
            </a:r>
          </a:p>
        </p:txBody>
      </p:sp>
      <p:grpSp>
        <p:nvGrpSpPr>
          <p:cNvPr id="19" name="Group 18">
            <a:extLst>
              <a:ext uri="{FF2B5EF4-FFF2-40B4-BE49-F238E27FC236}">
                <a16:creationId xmlns:a16="http://schemas.microsoft.com/office/drawing/2014/main" id="{7CC156F8-CBA4-44A9-89EC-ED5A4143338F}"/>
              </a:ext>
            </a:extLst>
          </p:cNvPr>
          <p:cNvGrpSpPr/>
          <p:nvPr/>
        </p:nvGrpSpPr>
        <p:grpSpPr>
          <a:xfrm>
            <a:off x="0" y="1906783"/>
            <a:ext cx="4350984" cy="2598058"/>
            <a:chOff x="-1940325" y="1921297"/>
            <a:chExt cx="4350984" cy="2598058"/>
          </a:xfrm>
          <a:effectLst>
            <a:outerShdw blurRad="50800" dist="38100" dir="5400000" algn="t" rotWithShape="0">
              <a:prstClr val="black">
                <a:alpha val="40000"/>
              </a:prstClr>
            </a:outerShdw>
          </a:effectLst>
        </p:grpSpPr>
        <p:sp>
          <p:nvSpPr>
            <p:cNvPr id="18" name="Rectangle: Rounded Corners 17">
              <a:extLst>
                <a:ext uri="{FF2B5EF4-FFF2-40B4-BE49-F238E27FC236}">
                  <a16:creationId xmlns:a16="http://schemas.microsoft.com/office/drawing/2014/main" id="{BE6AE9B3-8D30-4943-A145-88A1CCF09A7A}"/>
                </a:ext>
              </a:extLst>
            </p:cNvPr>
            <p:cNvSpPr/>
            <p:nvPr/>
          </p:nvSpPr>
          <p:spPr>
            <a:xfrm>
              <a:off x="-1940325" y="1921297"/>
              <a:ext cx="4350984" cy="25980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285E8840-2711-41B1-AB8F-71CCBE803C64}"/>
                </a:ext>
              </a:extLst>
            </p:cNvPr>
            <p:cNvPicPr>
              <a:picLocks noChangeAspect="1"/>
            </p:cNvPicPr>
            <p:nvPr/>
          </p:nvPicPr>
          <p:blipFill>
            <a:blip r:embed="rId4"/>
            <a:stretch>
              <a:fillRect/>
            </a:stretch>
          </p:blipFill>
          <p:spPr>
            <a:xfrm>
              <a:off x="-1849056" y="2040044"/>
              <a:ext cx="4168445" cy="2360564"/>
            </a:xfrm>
            <a:prstGeom prst="roundRect">
              <a:avLst/>
            </a:prstGeom>
            <a:effectLst/>
          </p:spPr>
        </p:pic>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Icon&#10;&#10;Description automatically generated">
            <a:extLst>
              <a:ext uri="{FF2B5EF4-FFF2-40B4-BE49-F238E27FC236}">
                <a16:creationId xmlns:a16="http://schemas.microsoft.com/office/drawing/2014/main" id="{96A999E4-763E-497D-9A46-5CA100E0CA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5774" y="1033981"/>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8" name="Graphic 7" descr="Teacher">
            <a:extLst>
              <a:ext uri="{FF2B5EF4-FFF2-40B4-BE49-F238E27FC236}">
                <a16:creationId xmlns:a16="http://schemas.microsoft.com/office/drawing/2014/main" id="{44B2AA8A-0FFB-4A92-9D20-A46F494915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914400" cy="914400"/>
          </a:xfrm>
          <a:prstGeom prst="rect">
            <a:avLst/>
          </a:prstGeom>
        </p:spPr>
      </p:pic>
      <p:sp>
        <p:nvSpPr>
          <p:cNvPr id="9" name="Speech Bubble: Rectangle with Corners Rounded 8">
            <a:extLst>
              <a:ext uri="{FF2B5EF4-FFF2-40B4-BE49-F238E27FC236}">
                <a16:creationId xmlns:a16="http://schemas.microsoft.com/office/drawing/2014/main" id="{CD1C901A-A668-4E28-BDDF-27C9E92424D8}"/>
              </a:ext>
            </a:extLst>
          </p:cNvPr>
          <p:cNvSpPr/>
          <p:nvPr/>
        </p:nvSpPr>
        <p:spPr>
          <a:xfrm>
            <a:off x="914400" y="187914"/>
            <a:ext cx="2660073" cy="362857"/>
          </a:xfrm>
          <a:prstGeom prst="wedgeRoundRectCallout">
            <a:avLst>
              <a:gd name="adj1" fmla="val -54096"/>
              <a:gd name="adj2" fmla="val 2138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Écris</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un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poème</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59F76BD6-2AC7-486A-91F4-ED37D5F92E42}"/>
              </a:ext>
            </a:extLst>
          </p:cNvPr>
          <p:cNvGraphicFramePr>
            <a:graphicFrameLocks noGrp="1"/>
          </p:cNvGraphicFramePr>
          <p:nvPr>
            <p:extLst>
              <p:ext uri="{D42A27DB-BD31-4B8C-83A1-F6EECF244321}">
                <p14:modId xmlns:p14="http://schemas.microsoft.com/office/powerpoint/2010/main" val="2147201157"/>
              </p:ext>
            </p:extLst>
          </p:nvPr>
        </p:nvGraphicFramePr>
        <p:xfrm>
          <a:off x="2593974" y="544363"/>
          <a:ext cx="2660073" cy="424815"/>
        </p:xfrm>
        <a:graphic>
          <a:graphicData uri="http://schemas.openxmlformats.org/drawingml/2006/table">
            <a:tbl>
              <a:tblPr/>
              <a:tblGrid>
                <a:gridCol w="2660073">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Ton Christ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juif</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1" name="Table 10">
            <a:extLst>
              <a:ext uri="{FF2B5EF4-FFF2-40B4-BE49-F238E27FC236}">
                <a16:creationId xmlns:a16="http://schemas.microsoft.com/office/drawing/2014/main" id="{D2168570-43BB-4325-9BC2-B609975810AD}"/>
              </a:ext>
            </a:extLst>
          </p:cNvPr>
          <p:cNvGraphicFramePr>
            <a:graphicFrameLocks noGrp="1"/>
          </p:cNvGraphicFramePr>
          <p:nvPr>
            <p:extLst>
              <p:ext uri="{D42A27DB-BD31-4B8C-83A1-F6EECF244321}">
                <p14:modId xmlns:p14="http://schemas.microsoft.com/office/powerpoint/2010/main" val="1554975145"/>
              </p:ext>
            </p:extLst>
          </p:nvPr>
        </p:nvGraphicFramePr>
        <p:xfrm>
          <a:off x="2620289" y="1104653"/>
          <a:ext cx="4239492" cy="424815"/>
        </p:xfrm>
        <a:graphic>
          <a:graphicData uri="http://schemas.openxmlformats.org/drawingml/2006/table">
            <a:tbl>
              <a:tblPr/>
              <a:tblGrid>
                <a:gridCol w="4239492">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voiture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japonaise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2" name="Table 11">
            <a:extLst>
              <a:ext uri="{FF2B5EF4-FFF2-40B4-BE49-F238E27FC236}">
                <a16:creationId xmlns:a16="http://schemas.microsoft.com/office/drawing/2014/main" id="{5401DA2E-F83A-4338-BF33-650636362B90}"/>
              </a:ext>
            </a:extLst>
          </p:cNvPr>
          <p:cNvGraphicFramePr>
            <a:graphicFrameLocks noGrp="1"/>
          </p:cNvGraphicFramePr>
          <p:nvPr>
            <p:extLst>
              <p:ext uri="{D42A27DB-BD31-4B8C-83A1-F6EECF244321}">
                <p14:modId xmlns:p14="http://schemas.microsoft.com/office/powerpoint/2010/main" val="2331671500"/>
              </p:ext>
            </p:extLst>
          </p:nvPr>
        </p:nvGraphicFramePr>
        <p:xfrm>
          <a:off x="2608488" y="1679592"/>
          <a:ext cx="6580910" cy="424815"/>
        </p:xfrm>
        <a:graphic>
          <a:graphicData uri="http://schemas.openxmlformats.org/drawingml/2006/table">
            <a:tbl>
              <a:tblPr/>
              <a:tblGrid>
                <a:gridCol w="6580910">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pizza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italienne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et </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ton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coucous</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algérien</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3" name="Table 12">
            <a:extLst>
              <a:ext uri="{FF2B5EF4-FFF2-40B4-BE49-F238E27FC236}">
                <a16:creationId xmlns:a16="http://schemas.microsoft.com/office/drawing/2014/main" id="{AB50E84B-7879-4B51-B634-F188EE86C436}"/>
              </a:ext>
            </a:extLst>
          </p:cNvPr>
          <p:cNvGraphicFramePr>
            <a:graphicFrameLocks noGrp="1"/>
          </p:cNvGraphicFramePr>
          <p:nvPr>
            <p:extLst>
              <p:ext uri="{D42A27DB-BD31-4B8C-83A1-F6EECF244321}">
                <p14:modId xmlns:p14="http://schemas.microsoft.com/office/powerpoint/2010/main" val="32742558"/>
              </p:ext>
            </p:extLst>
          </p:nvPr>
        </p:nvGraphicFramePr>
        <p:xfrm>
          <a:off x="2620289" y="2334226"/>
          <a:ext cx="4239492" cy="424815"/>
        </p:xfrm>
        <a:graphic>
          <a:graphicData uri="http://schemas.openxmlformats.org/drawingml/2006/table">
            <a:tbl>
              <a:tblPr/>
              <a:tblGrid>
                <a:gridCol w="4239492">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démocratie</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grecque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4" name="Table 13">
            <a:extLst>
              <a:ext uri="{FF2B5EF4-FFF2-40B4-BE49-F238E27FC236}">
                <a16:creationId xmlns:a16="http://schemas.microsoft.com/office/drawing/2014/main" id="{013BE195-B310-474C-8390-4F4712F28659}"/>
              </a:ext>
            </a:extLst>
          </p:cNvPr>
          <p:cNvGraphicFramePr>
            <a:graphicFrameLocks noGrp="1"/>
          </p:cNvGraphicFramePr>
          <p:nvPr>
            <p:extLst>
              <p:ext uri="{D42A27DB-BD31-4B8C-83A1-F6EECF244321}">
                <p14:modId xmlns:p14="http://schemas.microsoft.com/office/powerpoint/2010/main" val="1382955421"/>
              </p:ext>
            </p:extLst>
          </p:nvPr>
        </p:nvGraphicFramePr>
        <p:xfrm>
          <a:off x="2620289" y="2967132"/>
          <a:ext cx="4239492" cy="424815"/>
        </p:xfrm>
        <a:graphic>
          <a:graphicData uri="http://schemas.openxmlformats.org/drawingml/2006/table">
            <a:tbl>
              <a:tblPr/>
              <a:tblGrid>
                <a:gridCol w="4239492">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Ton café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brésilien</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5" name="Table 14">
            <a:extLst>
              <a:ext uri="{FF2B5EF4-FFF2-40B4-BE49-F238E27FC236}">
                <a16:creationId xmlns:a16="http://schemas.microsoft.com/office/drawing/2014/main" id="{4876A3C4-0E2A-47A4-B2A2-BD7110A59938}"/>
              </a:ext>
            </a:extLst>
          </p:cNvPr>
          <p:cNvGraphicFramePr>
            <a:graphicFrameLocks noGrp="1"/>
          </p:cNvGraphicFramePr>
          <p:nvPr>
            <p:extLst>
              <p:ext uri="{D42A27DB-BD31-4B8C-83A1-F6EECF244321}">
                <p14:modId xmlns:p14="http://schemas.microsoft.com/office/powerpoint/2010/main" val="1882394801"/>
              </p:ext>
            </p:extLst>
          </p:nvPr>
        </p:nvGraphicFramePr>
        <p:xfrm>
          <a:off x="2620289" y="3690973"/>
          <a:ext cx="6328757" cy="424815"/>
        </p:xfrm>
        <a:graphic>
          <a:graphicData uri="http://schemas.openxmlformats.org/drawingml/2006/table">
            <a:tbl>
              <a:tblPr/>
              <a:tblGrid>
                <a:gridCol w="6328757">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montre</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suisse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chemise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indienne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6" name="Table 15">
            <a:extLst>
              <a:ext uri="{FF2B5EF4-FFF2-40B4-BE49-F238E27FC236}">
                <a16:creationId xmlns:a16="http://schemas.microsoft.com/office/drawing/2014/main" id="{02C47494-FAFF-40EB-8F24-525620D0D87D}"/>
              </a:ext>
            </a:extLst>
          </p:cNvPr>
          <p:cNvGraphicFramePr>
            <a:graphicFrameLocks noGrp="1"/>
          </p:cNvGraphicFramePr>
          <p:nvPr>
            <p:extLst>
              <p:ext uri="{D42A27DB-BD31-4B8C-83A1-F6EECF244321}">
                <p14:modId xmlns:p14="http://schemas.microsoft.com/office/powerpoint/2010/main" val="1103132536"/>
              </p:ext>
            </p:extLst>
          </p:nvPr>
        </p:nvGraphicFramePr>
        <p:xfrm>
          <a:off x="2608488" y="4368556"/>
          <a:ext cx="4239492" cy="424815"/>
        </p:xfrm>
        <a:graphic>
          <a:graphicData uri="http://schemas.openxmlformats.org/drawingml/2006/table">
            <a:tbl>
              <a:tblPr/>
              <a:tblGrid>
                <a:gridCol w="4239492">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radio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coréenne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7" name="Table 16">
            <a:extLst>
              <a:ext uri="{FF2B5EF4-FFF2-40B4-BE49-F238E27FC236}">
                <a16:creationId xmlns:a16="http://schemas.microsoft.com/office/drawing/2014/main" id="{D6D30DE0-915B-4F05-B0DE-EC16CC906701}"/>
              </a:ext>
            </a:extLst>
          </p:cNvPr>
          <p:cNvGraphicFramePr>
            <a:graphicFrameLocks noGrp="1"/>
          </p:cNvGraphicFramePr>
          <p:nvPr>
            <p:extLst>
              <p:ext uri="{D42A27DB-BD31-4B8C-83A1-F6EECF244321}">
                <p14:modId xmlns:p14="http://schemas.microsoft.com/office/powerpoint/2010/main" val="3398596643"/>
              </p:ext>
            </p:extLst>
          </p:nvPr>
        </p:nvGraphicFramePr>
        <p:xfrm>
          <a:off x="2620289" y="5127879"/>
          <a:ext cx="7633856" cy="424815"/>
        </p:xfrm>
        <a:graphic>
          <a:graphicData uri="http://schemas.openxmlformats.org/drawingml/2006/table">
            <a:tbl>
              <a:tblPr/>
              <a:tblGrid>
                <a:gridCol w="7633856">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Tes</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vacances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sont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turques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tunisiennes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ou</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marocaines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8" name="Table 17">
            <a:extLst>
              <a:ext uri="{FF2B5EF4-FFF2-40B4-BE49-F238E27FC236}">
                <a16:creationId xmlns:a16="http://schemas.microsoft.com/office/drawing/2014/main" id="{343DE983-F7AA-4E77-B123-C389A82EEDC8}"/>
              </a:ext>
            </a:extLst>
          </p:cNvPr>
          <p:cNvGraphicFramePr>
            <a:graphicFrameLocks noGrp="1"/>
          </p:cNvGraphicFramePr>
          <p:nvPr>
            <p:extLst>
              <p:ext uri="{D42A27DB-BD31-4B8C-83A1-F6EECF244321}">
                <p14:modId xmlns:p14="http://schemas.microsoft.com/office/powerpoint/2010/main" val="3456104422"/>
              </p:ext>
            </p:extLst>
          </p:nvPr>
        </p:nvGraphicFramePr>
        <p:xfrm>
          <a:off x="2567815" y="5674207"/>
          <a:ext cx="7301347" cy="424815"/>
        </p:xfrm>
        <a:graphic>
          <a:graphicData uri="http://schemas.openxmlformats.org/drawingml/2006/table">
            <a:tbl>
              <a:tblPr/>
              <a:tblGrid>
                <a:gridCol w="7301347">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Tes</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chiffres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sont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arabes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ton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écriture</a:t>
                      </a:r>
                      <a:r>
                        <a:rPr lang="en-GB" sz="2000" b="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b="1"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latine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9" name="Table 18">
            <a:extLst>
              <a:ext uri="{FF2B5EF4-FFF2-40B4-BE49-F238E27FC236}">
                <a16:creationId xmlns:a16="http://schemas.microsoft.com/office/drawing/2014/main" id="{54C2E784-1061-4AF3-81BC-9C035A871793}"/>
              </a:ext>
            </a:extLst>
          </p:cNvPr>
          <p:cNvGraphicFramePr>
            <a:graphicFrameLocks noGrp="1"/>
          </p:cNvGraphicFramePr>
          <p:nvPr>
            <p:extLst>
              <p:ext uri="{D42A27DB-BD31-4B8C-83A1-F6EECF244321}">
                <p14:modId xmlns:p14="http://schemas.microsoft.com/office/powerpoint/2010/main" val="2449093622"/>
              </p:ext>
            </p:extLst>
          </p:nvPr>
        </p:nvGraphicFramePr>
        <p:xfrm>
          <a:off x="2567815" y="6342048"/>
          <a:ext cx="7301347" cy="424815"/>
        </p:xfrm>
        <a:graphic>
          <a:graphicData uri="http://schemas.openxmlformats.org/drawingml/2006/table">
            <a:tbl>
              <a:tblPr/>
              <a:tblGrid>
                <a:gridCol w="7301347">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Et…Tu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reproches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à ton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voisin</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d’être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étranger.c</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pic>
        <p:nvPicPr>
          <p:cNvPr id="20" name="Picture 19" descr="A stained glass window with a crucifixion of person on the cross&#10;&#10;Description automatically generated">
            <a:extLst>
              <a:ext uri="{FF2B5EF4-FFF2-40B4-BE49-F238E27FC236}">
                <a16:creationId xmlns:a16="http://schemas.microsoft.com/office/drawing/2014/main" id="{BCE2DDA7-4F02-45AF-AF98-8587A560F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971" y="611874"/>
            <a:ext cx="1125617" cy="844213"/>
          </a:xfrm>
          <a:prstGeom prst="roundRect">
            <a:avLst/>
          </a:prstGeom>
        </p:spPr>
      </p:pic>
      <p:pic>
        <p:nvPicPr>
          <p:cNvPr id="21" name="Picture 20" descr="A stone with writing on it&#10;&#10;Description automatically generated">
            <a:extLst>
              <a:ext uri="{FF2B5EF4-FFF2-40B4-BE49-F238E27FC236}">
                <a16:creationId xmlns:a16="http://schemas.microsoft.com/office/drawing/2014/main" id="{170FE7EB-EA50-4BA3-90A4-47BA55098F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5379" y="6034174"/>
            <a:ext cx="1149563" cy="745419"/>
          </a:xfrm>
          <a:prstGeom prst="roundRect">
            <a:avLst/>
          </a:prstGeom>
        </p:spPr>
      </p:pic>
      <p:pic>
        <p:nvPicPr>
          <p:cNvPr id="22" name="Picture 21" descr="A group of colorful numbers&#10;&#10;Description automatically generated">
            <a:extLst>
              <a:ext uri="{FF2B5EF4-FFF2-40B4-BE49-F238E27FC236}">
                <a16:creationId xmlns:a16="http://schemas.microsoft.com/office/drawing/2014/main" id="{EE033489-E693-45B5-A9A1-31585617EC32}"/>
              </a:ext>
            </a:extLst>
          </p:cNvPr>
          <p:cNvPicPr>
            <a:picLocks noChangeAspect="1"/>
          </p:cNvPicPr>
          <p:nvPr/>
        </p:nvPicPr>
        <p:blipFill rotWithShape="1">
          <a:blip r:embed="rId8">
            <a:extLst>
              <a:ext uri="{28A0092B-C50C-407E-A947-70E740481C1C}">
                <a14:useLocalDpi xmlns:a14="http://schemas.microsoft.com/office/drawing/2010/main" val="0"/>
              </a:ext>
            </a:extLst>
          </a:blip>
          <a:srcRect r="15891"/>
          <a:stretch/>
        </p:blipFill>
        <p:spPr>
          <a:xfrm>
            <a:off x="1318450" y="5174922"/>
            <a:ext cx="1129738" cy="755543"/>
          </a:xfrm>
          <a:prstGeom prst="roundRect">
            <a:avLst/>
          </a:prstGeom>
        </p:spPr>
      </p:pic>
      <p:pic>
        <p:nvPicPr>
          <p:cNvPr id="23" name="Picture 22" descr="A close-up of a car dashboard&#10;&#10;Description automatically generated">
            <a:extLst>
              <a:ext uri="{FF2B5EF4-FFF2-40B4-BE49-F238E27FC236}">
                <a16:creationId xmlns:a16="http://schemas.microsoft.com/office/drawing/2014/main" id="{F874F1D5-34FB-4448-BF5C-61AC9D8876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8625" y="4351471"/>
            <a:ext cx="1143542" cy="759383"/>
          </a:xfrm>
          <a:prstGeom prst="roundRect">
            <a:avLst/>
          </a:prstGeom>
        </p:spPr>
      </p:pic>
      <p:pic>
        <p:nvPicPr>
          <p:cNvPr id="24" name="Picture 23" descr="A close-up of a watch&#10;&#10;Description automatically generated">
            <a:extLst>
              <a:ext uri="{FF2B5EF4-FFF2-40B4-BE49-F238E27FC236}">
                <a16:creationId xmlns:a16="http://schemas.microsoft.com/office/drawing/2014/main" id="{1F977EE6-E49D-482C-A3B3-9397B2468229}"/>
              </a:ext>
            </a:extLst>
          </p:cNvPr>
          <p:cNvPicPr>
            <a:picLocks noChangeAspect="1"/>
          </p:cNvPicPr>
          <p:nvPr/>
        </p:nvPicPr>
        <p:blipFill rotWithShape="1">
          <a:blip r:embed="rId10">
            <a:extLst>
              <a:ext uri="{28A0092B-C50C-407E-A947-70E740481C1C}">
                <a14:useLocalDpi xmlns:a14="http://schemas.microsoft.com/office/drawing/2010/main" val="0"/>
              </a:ext>
            </a:extLst>
          </a:blip>
          <a:srcRect b="35723"/>
          <a:stretch/>
        </p:blipFill>
        <p:spPr>
          <a:xfrm>
            <a:off x="1298625" y="3391947"/>
            <a:ext cx="1149563" cy="847383"/>
          </a:xfrm>
          <a:prstGeom prst="roundRect">
            <a:avLst/>
          </a:prstGeom>
        </p:spPr>
      </p:pic>
      <p:pic>
        <p:nvPicPr>
          <p:cNvPr id="25" name="Picture 24" descr="A cup of coffee and a bag of tea&#10;&#10;Description automatically generated">
            <a:extLst>
              <a:ext uri="{FF2B5EF4-FFF2-40B4-BE49-F238E27FC236}">
                <a16:creationId xmlns:a16="http://schemas.microsoft.com/office/drawing/2014/main" id="{0190DF11-5276-412F-A5CD-1A84752A8F3F}"/>
              </a:ext>
            </a:extLst>
          </p:cNvPr>
          <p:cNvPicPr>
            <a:picLocks noChangeAspect="1"/>
          </p:cNvPicPr>
          <p:nvPr/>
        </p:nvPicPr>
        <p:blipFill rotWithShape="1">
          <a:blip r:embed="rId11">
            <a:extLst>
              <a:ext uri="{28A0092B-C50C-407E-A947-70E740481C1C}">
                <a14:useLocalDpi xmlns:a14="http://schemas.microsoft.com/office/drawing/2010/main" val="0"/>
              </a:ext>
            </a:extLst>
          </a:blip>
          <a:srcRect t="50021"/>
          <a:stretch/>
        </p:blipFill>
        <p:spPr>
          <a:xfrm>
            <a:off x="8743545" y="2641861"/>
            <a:ext cx="1125617" cy="750086"/>
          </a:xfrm>
          <a:prstGeom prst="roundRect">
            <a:avLst/>
          </a:prstGeom>
        </p:spPr>
      </p:pic>
      <p:pic>
        <p:nvPicPr>
          <p:cNvPr id="26" name="Picture 25" descr="A pizza with cheese and basil on it&#10;&#10;Description automatically generated">
            <a:extLst>
              <a:ext uri="{FF2B5EF4-FFF2-40B4-BE49-F238E27FC236}">
                <a16:creationId xmlns:a16="http://schemas.microsoft.com/office/drawing/2014/main" id="{2982C32D-490E-464B-BB32-FA7E1507F4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8450" y="1522586"/>
            <a:ext cx="1146102" cy="825870"/>
          </a:xfrm>
          <a:prstGeom prst="roundRect">
            <a:avLst/>
          </a:prstGeom>
        </p:spPr>
      </p:pic>
      <p:pic>
        <p:nvPicPr>
          <p:cNvPr id="27" name="Picture 26" descr="The back of a car&#10;&#10;Description automatically generated">
            <a:extLst>
              <a:ext uri="{FF2B5EF4-FFF2-40B4-BE49-F238E27FC236}">
                <a16:creationId xmlns:a16="http://schemas.microsoft.com/office/drawing/2014/main" id="{001FC250-15AE-43C4-99F7-FF91EC4DA1FB}"/>
              </a:ext>
            </a:extLst>
          </p:cNvPr>
          <p:cNvPicPr>
            <a:picLocks noChangeAspect="1"/>
          </p:cNvPicPr>
          <p:nvPr/>
        </p:nvPicPr>
        <p:blipFill rotWithShape="1">
          <a:blip r:embed="rId13">
            <a:extLst>
              <a:ext uri="{28A0092B-C50C-407E-A947-70E740481C1C}">
                <a14:useLocalDpi xmlns:a14="http://schemas.microsoft.com/office/drawing/2010/main" val="0"/>
              </a:ext>
            </a:extLst>
          </a:blip>
          <a:srcRect l="11374"/>
          <a:stretch/>
        </p:blipFill>
        <p:spPr>
          <a:xfrm>
            <a:off x="8738114" y="609340"/>
            <a:ext cx="1125618" cy="840433"/>
          </a:xfrm>
          <a:prstGeom prst="roundRect">
            <a:avLst/>
          </a:prstGeom>
        </p:spPr>
      </p:pic>
      <p:pic>
        <p:nvPicPr>
          <p:cNvPr id="28" name="Picture 27" descr="A plate of food on a table&#10;&#10;Description automatically generated">
            <a:extLst>
              <a:ext uri="{FF2B5EF4-FFF2-40B4-BE49-F238E27FC236}">
                <a16:creationId xmlns:a16="http://schemas.microsoft.com/office/drawing/2014/main" id="{FB879E1D-94C1-41E2-B281-8FB4228DC7E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31190" y="1593562"/>
            <a:ext cx="1112752" cy="825870"/>
          </a:xfrm>
          <a:prstGeom prst="roundRect">
            <a:avLst/>
          </a:prstGeom>
        </p:spPr>
      </p:pic>
      <p:pic>
        <p:nvPicPr>
          <p:cNvPr id="30" name="Picture 29" descr="A group of clothes on swingers&#10;&#10;Description automatically generated">
            <a:extLst>
              <a:ext uri="{FF2B5EF4-FFF2-40B4-BE49-F238E27FC236}">
                <a16:creationId xmlns:a16="http://schemas.microsoft.com/office/drawing/2014/main" id="{B1EF965B-97F3-448C-8307-3C17C07E35FF}"/>
              </a:ext>
            </a:extLst>
          </p:cNvPr>
          <p:cNvPicPr>
            <a:picLocks noChangeAspect="1"/>
          </p:cNvPicPr>
          <p:nvPr/>
        </p:nvPicPr>
        <p:blipFill rotWithShape="1">
          <a:blip r:embed="rId15">
            <a:extLst>
              <a:ext uri="{28A0092B-C50C-407E-A947-70E740481C1C}">
                <a14:useLocalDpi xmlns:a14="http://schemas.microsoft.com/office/drawing/2010/main" val="0"/>
              </a:ext>
            </a:extLst>
          </a:blip>
          <a:srcRect r="13826"/>
          <a:stretch/>
        </p:blipFill>
        <p:spPr>
          <a:xfrm>
            <a:off x="8715652" y="3498556"/>
            <a:ext cx="1149563" cy="840434"/>
          </a:xfrm>
          <a:prstGeom prst="roundRect">
            <a:avLst/>
          </a:prstGeom>
        </p:spPr>
      </p:pic>
      <p:pic>
        <p:nvPicPr>
          <p:cNvPr id="31" name="Picture 30" descr="A beach with a group of people and a body of water&#10;&#10;Description automatically generated">
            <a:extLst>
              <a:ext uri="{FF2B5EF4-FFF2-40B4-BE49-F238E27FC236}">
                <a16:creationId xmlns:a16="http://schemas.microsoft.com/office/drawing/2014/main" id="{58975F19-8EBD-4521-8AB9-CA28F352BC0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15653" y="4414814"/>
            <a:ext cx="1205449" cy="798610"/>
          </a:xfrm>
          <a:prstGeom prst="roundRect">
            <a:avLst/>
          </a:prstGeom>
        </p:spPr>
      </p:pic>
      <p:pic>
        <p:nvPicPr>
          <p:cNvPr id="33" name="Picture 32">
            <a:extLst>
              <a:ext uri="{FF2B5EF4-FFF2-40B4-BE49-F238E27FC236}">
                <a16:creationId xmlns:a16="http://schemas.microsoft.com/office/drawing/2014/main" id="{5F6DB3F4-0194-409B-A90A-02B487A6C574}"/>
              </a:ext>
            </a:extLst>
          </p:cNvPr>
          <p:cNvPicPr>
            <a:picLocks noChangeAspect="1"/>
          </p:cNvPicPr>
          <p:nvPr/>
        </p:nvPicPr>
        <p:blipFill>
          <a:blip r:embed="rId17"/>
          <a:stretch>
            <a:fillRect/>
          </a:stretch>
        </p:blipFill>
        <p:spPr>
          <a:xfrm>
            <a:off x="1285850" y="2401243"/>
            <a:ext cx="1156317" cy="807587"/>
          </a:xfrm>
          <a:prstGeom prst="roundRect">
            <a:avLst/>
          </a:prstGeom>
        </p:spPr>
      </p:pic>
      <p:pic>
        <p:nvPicPr>
          <p:cNvPr id="34" name="Picture 33" descr="A beach with palm trees and a building&#10;&#10;Description automatically generated">
            <a:extLst>
              <a:ext uri="{FF2B5EF4-FFF2-40B4-BE49-F238E27FC236}">
                <a16:creationId xmlns:a16="http://schemas.microsoft.com/office/drawing/2014/main" id="{F49E0043-6637-4D44-8062-4906968CE7A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30996" y="4957734"/>
            <a:ext cx="1205449" cy="903145"/>
          </a:xfrm>
          <a:prstGeom prst="roundRect">
            <a:avLst/>
          </a:prstGeom>
        </p:spPr>
      </p:pic>
      <p:pic>
        <p:nvPicPr>
          <p:cNvPr id="35" name="Picture 34" descr="A camel with a blanket on its back sitting on the sand&#10;&#10;Description automatically generated">
            <a:extLst>
              <a:ext uri="{FF2B5EF4-FFF2-40B4-BE49-F238E27FC236}">
                <a16:creationId xmlns:a16="http://schemas.microsoft.com/office/drawing/2014/main" id="{1D1D0B09-A3BF-495B-BD15-8F0C1713E14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59763" y="5604507"/>
            <a:ext cx="1205449" cy="802377"/>
          </a:xfrm>
          <a:prstGeom prst="roundRect">
            <a:avLst/>
          </a:prstGeom>
        </p:spPr>
      </p:pic>
      <p:pic>
        <p:nvPicPr>
          <p:cNvPr id="36" name="Picture 21">
            <a:extLst>
              <a:ext uri="{FF2B5EF4-FFF2-40B4-BE49-F238E27FC236}">
                <a16:creationId xmlns:a16="http://schemas.microsoft.com/office/drawing/2014/main" id="{0138FF35-5EDB-4CCE-95BC-FE91B3D2539B}"/>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9271"/>
          <a:stretch/>
        </p:blipFill>
        <p:spPr bwMode="auto">
          <a:xfrm>
            <a:off x="8719246" y="6012528"/>
            <a:ext cx="1136641" cy="77410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 name="Table 36">
            <a:extLst>
              <a:ext uri="{FF2B5EF4-FFF2-40B4-BE49-F238E27FC236}">
                <a16:creationId xmlns:a16="http://schemas.microsoft.com/office/drawing/2014/main" id="{060E13E6-0D65-4B34-AEE6-AFDF6326FA05}"/>
              </a:ext>
            </a:extLst>
          </p:cNvPr>
          <p:cNvGraphicFramePr>
            <a:graphicFrameLocks noGrp="1"/>
          </p:cNvGraphicFramePr>
          <p:nvPr>
            <p:extLst>
              <p:ext uri="{D42A27DB-BD31-4B8C-83A1-F6EECF244321}">
                <p14:modId xmlns:p14="http://schemas.microsoft.com/office/powerpoint/2010/main" val="2440672449"/>
              </p:ext>
            </p:extLst>
          </p:nvPr>
        </p:nvGraphicFramePr>
        <p:xfrm>
          <a:off x="2567815" y="6322281"/>
          <a:ext cx="5995437" cy="424815"/>
        </p:xfrm>
        <a:graphic>
          <a:graphicData uri="http://schemas.openxmlformats.org/drawingml/2006/table">
            <a:tbl>
              <a:tblPr/>
              <a:tblGrid>
                <a:gridCol w="5995437">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strike="sngStrike"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Et…Tu </a:t>
                      </a:r>
                      <a:r>
                        <a:rPr lang="en-GB" sz="2000" strike="sngStrike"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reproches</a:t>
                      </a:r>
                      <a:r>
                        <a:rPr lang="en-GB" sz="2000" strike="sngStrike"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à ton </a:t>
                      </a:r>
                      <a:r>
                        <a:rPr lang="en-GB" sz="2000" strike="sngStrike"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voisin</a:t>
                      </a:r>
                      <a:r>
                        <a:rPr lang="en-GB" sz="2000" strike="sngStrike"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d’être étranger.</a:t>
                      </a:r>
                      <a:endParaRPr lang="en-GB" sz="2000" strike="sngStrike"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solidFill>
                      <a:schemeClr val="bg1"/>
                    </a:solidFill>
                  </a:tcPr>
                </a:tc>
                <a:extLst>
                  <a:ext uri="{0D108BD9-81ED-4DB2-BD59-A6C34878D82A}">
                    <a16:rowId xmlns:a16="http://schemas.microsoft.com/office/drawing/2014/main" val="832905266"/>
                  </a:ext>
                </a:extLst>
              </a:tr>
            </a:tbl>
          </a:graphicData>
        </a:graphic>
      </p:graphicFrame>
      <p:graphicFrame>
        <p:nvGraphicFramePr>
          <p:cNvPr id="38" name="Table 37">
            <a:extLst>
              <a:ext uri="{FF2B5EF4-FFF2-40B4-BE49-F238E27FC236}">
                <a16:creationId xmlns:a16="http://schemas.microsoft.com/office/drawing/2014/main" id="{020DFAB6-0D0C-44D3-83AB-6AAECA62E1D8}"/>
              </a:ext>
            </a:extLst>
          </p:cNvPr>
          <p:cNvGraphicFramePr>
            <a:graphicFrameLocks noGrp="1"/>
          </p:cNvGraphicFramePr>
          <p:nvPr>
            <p:extLst>
              <p:ext uri="{D42A27DB-BD31-4B8C-83A1-F6EECF244321}">
                <p14:modId xmlns:p14="http://schemas.microsoft.com/office/powerpoint/2010/main" val="1650377902"/>
              </p:ext>
            </p:extLst>
          </p:nvPr>
        </p:nvGraphicFramePr>
        <p:xfrm>
          <a:off x="2645812" y="6283533"/>
          <a:ext cx="5995437" cy="424815"/>
        </p:xfrm>
        <a:graphic>
          <a:graphicData uri="http://schemas.openxmlformats.org/drawingml/2006/table">
            <a:tbl>
              <a:tblPr/>
              <a:tblGrid>
                <a:gridCol w="5995437">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b="1" strike="noStrike"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b="1" strike="noStrike"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solidFill>
                      <a:schemeClr val="bg1"/>
                    </a:solidFill>
                  </a:tcPr>
                </a:tc>
                <a:extLst>
                  <a:ext uri="{0D108BD9-81ED-4DB2-BD59-A6C34878D82A}">
                    <a16:rowId xmlns:a16="http://schemas.microsoft.com/office/drawing/2014/main" val="832905266"/>
                  </a:ext>
                </a:extLst>
              </a:tr>
            </a:tbl>
          </a:graphicData>
        </a:graphic>
      </p:graphicFrame>
      <p:sp>
        <p:nvSpPr>
          <p:cNvPr id="39" name="Speech Bubble: Rectangle with Corners Rounded 38">
            <a:extLst>
              <a:ext uri="{FF2B5EF4-FFF2-40B4-BE49-F238E27FC236}">
                <a16:creationId xmlns:a16="http://schemas.microsoft.com/office/drawing/2014/main" id="{06082EEE-EAEE-4D6A-9220-2F69AF4DFF60}"/>
              </a:ext>
            </a:extLst>
          </p:cNvPr>
          <p:cNvSpPr/>
          <p:nvPr/>
        </p:nvSpPr>
        <p:spPr>
          <a:xfrm>
            <a:off x="7190922" y="71371"/>
            <a:ext cx="4999623" cy="2371815"/>
          </a:xfrm>
          <a:prstGeom prst="wedgeRoundRectCallout">
            <a:avLst>
              <a:gd name="adj1" fmla="val 30428"/>
              <a:gd name="adj2" fmla="val 6592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Remember! </a:t>
            </a:r>
            <a:br>
              <a:rPr lang="en-GB" sz="2000" dirty="0">
                <a:solidFill>
                  <a:srgbClr val="002060"/>
                </a:solidFill>
                <a:latin typeface="Century Gothic" panose="020B0502020202020204" pitchFamily="34" charset="0"/>
              </a:rPr>
            </a:br>
            <a:r>
              <a:rPr lang="en-GB" sz="2000" b="1" dirty="0" err="1">
                <a:solidFill>
                  <a:srgbClr val="002060"/>
                </a:solidFill>
                <a:latin typeface="Century Gothic" panose="020B0502020202020204" pitchFamily="34" charset="0"/>
              </a:rPr>
              <a:t>mon</a:t>
            </a:r>
            <a:r>
              <a:rPr lang="en-GB" sz="2000" dirty="0">
                <a:solidFill>
                  <a:srgbClr val="002060"/>
                </a:solidFill>
                <a:latin typeface="Century Gothic" panose="020B0502020202020204" pitchFamily="34" charset="0"/>
              </a:rPr>
              <a:t> | </a:t>
            </a:r>
            <a:r>
              <a:rPr lang="en-GB" sz="2000" b="1" dirty="0">
                <a:solidFill>
                  <a:srgbClr val="002060"/>
                </a:solidFill>
                <a:latin typeface="Century Gothic" panose="020B0502020202020204" pitchFamily="34" charset="0"/>
              </a:rPr>
              <a:t>ma </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mes</a:t>
            </a:r>
            <a:r>
              <a:rPr lang="en-GB" sz="2000" dirty="0">
                <a:solidFill>
                  <a:srgbClr val="002060"/>
                </a:solidFill>
                <a:latin typeface="Century Gothic" panose="020B0502020202020204" pitchFamily="34" charset="0"/>
              </a:rPr>
              <a:t> = my</a:t>
            </a:r>
            <a:br>
              <a:rPr lang="en-GB" sz="2000" dirty="0">
                <a:solidFill>
                  <a:srgbClr val="002060"/>
                </a:solidFill>
                <a:latin typeface="Century Gothic" panose="020B0502020202020204" pitchFamily="34" charset="0"/>
              </a:rPr>
            </a:br>
            <a:r>
              <a:rPr lang="en-GB" sz="2000" b="1" dirty="0" err="1">
                <a:solidFill>
                  <a:srgbClr val="002060"/>
                </a:solidFill>
                <a:latin typeface="Century Gothic" panose="020B0502020202020204" pitchFamily="34" charset="0"/>
              </a:rPr>
              <a:t>mon</a:t>
            </a:r>
            <a:r>
              <a:rPr lang="en-GB" sz="2000" dirty="0">
                <a:solidFill>
                  <a:srgbClr val="002060"/>
                </a:solidFill>
                <a:latin typeface="Century Gothic" panose="020B0502020202020204" pitchFamily="34" charset="0"/>
              </a:rPr>
              <a:t> = masculine nouns, and nouns beginning with a vowel or silent ‘h’.</a:t>
            </a:r>
            <a:br>
              <a:rPr lang="en-GB" sz="2000" dirty="0">
                <a:solidFill>
                  <a:srgbClr val="002060"/>
                </a:solidFill>
                <a:latin typeface="Century Gothic" panose="020B0502020202020204" pitchFamily="34" charset="0"/>
              </a:rPr>
            </a:br>
            <a:r>
              <a:rPr lang="en-GB" sz="2000" b="1" dirty="0">
                <a:solidFill>
                  <a:srgbClr val="002060"/>
                </a:solidFill>
                <a:latin typeface="Century Gothic" panose="020B0502020202020204" pitchFamily="34" charset="0"/>
              </a:rPr>
              <a:t>ma</a:t>
            </a:r>
            <a:r>
              <a:rPr lang="en-GB" sz="2000" dirty="0">
                <a:solidFill>
                  <a:srgbClr val="002060"/>
                </a:solidFill>
                <a:latin typeface="Century Gothic" panose="020B0502020202020204" pitchFamily="34" charset="0"/>
              </a:rPr>
              <a:t> = feminine nouns</a:t>
            </a:r>
            <a:br>
              <a:rPr lang="en-GB" sz="2000" dirty="0">
                <a:solidFill>
                  <a:srgbClr val="002060"/>
                </a:solidFill>
                <a:latin typeface="Century Gothic" panose="020B0502020202020204" pitchFamily="34" charset="0"/>
              </a:rPr>
            </a:br>
            <a:r>
              <a:rPr lang="en-GB" sz="2000" b="1" dirty="0" err="1">
                <a:solidFill>
                  <a:srgbClr val="002060"/>
                </a:solidFill>
                <a:latin typeface="Century Gothic" panose="020B0502020202020204" pitchFamily="34" charset="0"/>
              </a:rPr>
              <a:t>mes</a:t>
            </a:r>
            <a:r>
              <a:rPr lang="en-GB" sz="2000" dirty="0">
                <a:solidFill>
                  <a:srgbClr val="002060"/>
                </a:solidFill>
                <a:latin typeface="Century Gothic" panose="020B0502020202020204" pitchFamily="34" charset="0"/>
              </a:rPr>
              <a:t> = all plural nouns.</a:t>
            </a:r>
            <a:endParaRPr kumimoji="0" lang="en-GB" sz="2000" b="1" i="0" u="sng" strike="noStrike" kern="1200" cap="none" spc="0" normalizeH="0" baseline="0" noProof="0" dirty="0">
              <a:ln>
                <a:noFill/>
              </a:ln>
              <a:solidFill>
                <a:srgbClr val="002060"/>
              </a:solidFill>
              <a:effectLst/>
              <a:uLnTx/>
              <a:uFillTx/>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159CC3EE-6418-4B96-B169-9D62FD17399A}"/>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1"/>
                </a:solidFill>
                <a:latin typeface="Century Gothic" panose="020B0502020202020204" pitchFamily="34" charset="0"/>
              </a:rPr>
              <a:t>Au revoir !</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pPr>
            <a:r>
              <a:rPr lang="en-GB" sz="9600" dirty="0">
                <a:solidFill>
                  <a:srgbClr val="0070C0"/>
                </a:solidFill>
                <a:latin typeface="Modern Love" panose="04090805081005020601" pitchFamily="82" charset="0"/>
                <a:ea typeface="STHupo" panose="02010800040101010101" pitchFamily="2" charset="-122"/>
                <a:cs typeface="Aharoni" panose="02010803020104030203" pitchFamily="2" charset="-79"/>
                <a:sym typeface="Arial"/>
              </a:rPr>
              <a:t>bleu</a:t>
            </a:r>
            <a:endParaRPr lang="en-GB" sz="9600" dirty="0">
              <a:solidFill>
                <a:srgbClr val="0070C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1AC97B20-350B-4BEA-A803-79712922E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95" y="459558"/>
            <a:ext cx="5084505" cy="4359018"/>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410;p19">
            <a:extLst>
              <a:ext uri="{FF2B5EF4-FFF2-40B4-BE49-F238E27FC236}">
                <a16:creationId xmlns:a16="http://schemas.microsoft.com/office/drawing/2014/main" id="{2D48B476-8C56-4977-974B-2A09E5BB8BC1}"/>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4" name="Google Shape;387;p19">
            <a:extLst>
              <a:ext uri="{FF2B5EF4-FFF2-40B4-BE49-F238E27FC236}">
                <a16:creationId xmlns:a16="http://schemas.microsoft.com/office/drawing/2014/main" id="{8B753FB8-D9A8-4361-9708-D92985481301}"/>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5" name="Google Shape;388;p19">
            <a:extLst>
              <a:ext uri="{FF2B5EF4-FFF2-40B4-BE49-F238E27FC236}">
                <a16:creationId xmlns:a16="http://schemas.microsoft.com/office/drawing/2014/main" id="{92BB3CAA-BE4E-463E-89ED-775BF6E2CBBA}"/>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6" name="Google Shape;389;p19">
            <a:extLst>
              <a:ext uri="{FF2B5EF4-FFF2-40B4-BE49-F238E27FC236}">
                <a16:creationId xmlns:a16="http://schemas.microsoft.com/office/drawing/2014/main" id="{DB121DA9-31C5-4E8E-B4A6-BDE1DC53752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7" name="Google Shape;390;p19">
            <a:extLst>
              <a:ext uri="{FF2B5EF4-FFF2-40B4-BE49-F238E27FC236}">
                <a16:creationId xmlns:a16="http://schemas.microsoft.com/office/drawing/2014/main" id="{C6C2A2F5-1C8C-4209-8E85-6D1732874D4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1;p19">
            <a:extLst>
              <a:ext uri="{FF2B5EF4-FFF2-40B4-BE49-F238E27FC236}">
                <a16:creationId xmlns:a16="http://schemas.microsoft.com/office/drawing/2014/main" id="{804D6645-8A22-4E92-8055-A05B4D28B949}"/>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39" name="Google Shape;393;p19">
            <a:extLst>
              <a:ext uri="{FF2B5EF4-FFF2-40B4-BE49-F238E27FC236}">
                <a16:creationId xmlns:a16="http://schemas.microsoft.com/office/drawing/2014/main" id="{1588D7AA-D0BA-4532-B8CC-1ED5861A37AE}"/>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94;p19">
            <a:extLst>
              <a:ext uri="{FF2B5EF4-FFF2-40B4-BE49-F238E27FC236}">
                <a16:creationId xmlns:a16="http://schemas.microsoft.com/office/drawing/2014/main" id="{9D7FCFDC-E279-4D58-A1C4-D555D53A56D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 name="Google Shape;395;p19">
            <a:extLst>
              <a:ext uri="{FF2B5EF4-FFF2-40B4-BE49-F238E27FC236}">
                <a16:creationId xmlns:a16="http://schemas.microsoft.com/office/drawing/2014/main" id="{B1A76C7E-FA8C-45CE-96BB-DAF8AC84C126}"/>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mn-ea"/>
                <a:cs typeface="Arial"/>
                <a:sym typeface="Century Gothic"/>
              </a:rPr>
              <a:t>DÉBUT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2" name="Title 2">
            <a:extLst>
              <a:ext uri="{FF2B5EF4-FFF2-40B4-BE49-F238E27FC236}">
                <a16:creationId xmlns:a16="http://schemas.microsoft.com/office/drawing/2014/main" id="{E7AA9B9C-2776-4B87-8FC0-4170FF8A3AB9}"/>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43" name="Picture 42" descr="Icon&#10;&#10;Description automatically generated">
            <a:extLst>
              <a:ext uri="{FF2B5EF4-FFF2-40B4-BE49-F238E27FC236}">
                <a16:creationId xmlns:a16="http://schemas.microsoft.com/office/drawing/2014/main" id="{6A205F5B-93EF-4908-B50E-A6B4F3F4E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
        <p:nvSpPr>
          <p:cNvPr id="4" name="Title 3">
            <a:extLst>
              <a:ext uri="{FF2B5EF4-FFF2-40B4-BE49-F238E27FC236}">
                <a16:creationId xmlns:a16="http://schemas.microsoft.com/office/drawing/2014/main" id="{8B853F6E-F52B-42FE-B90C-694CF1123F6F}"/>
              </a:ext>
            </a:extLst>
          </p:cNvPr>
          <p:cNvSpPr>
            <a:spLocks noGrp="1"/>
          </p:cNvSpPr>
          <p:nvPr>
            <p:ph type="title"/>
          </p:nvPr>
        </p:nvSpPr>
        <p:spPr>
          <a:xfrm>
            <a:off x="11176620" y="1023506"/>
            <a:ext cx="1058732" cy="628010"/>
          </a:xfrm>
        </p:spPr>
        <p:txBody>
          <a:bodyPr>
            <a:normAutofit/>
          </a:bodyPr>
          <a:lstStyle/>
          <a:p>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22" name="Graphic 21" descr="Teacher">
            <a:extLst>
              <a:ext uri="{FF2B5EF4-FFF2-40B4-BE49-F238E27FC236}">
                <a16:creationId xmlns:a16="http://schemas.microsoft.com/office/drawing/2014/main" id="{2D3DE2A7-507F-431E-A4A8-8F07F8EDE2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914400" cy="914400"/>
          </a:xfrm>
          <a:prstGeom prst="rect">
            <a:avLst/>
          </a:prstGeom>
        </p:spPr>
      </p:pic>
      <p:sp>
        <p:nvSpPr>
          <p:cNvPr id="23" name="Speech Bubble: Rectangle with Corners Rounded 22">
            <a:hlinkClick r:id="" action="ppaction://noaction">
              <a:snd r:embed="rId6" name="Prononce les mots.wav"/>
            </a:hlinkClick>
            <a:extLst>
              <a:ext uri="{FF2B5EF4-FFF2-40B4-BE49-F238E27FC236}">
                <a16:creationId xmlns:a16="http://schemas.microsoft.com/office/drawing/2014/main" id="{186781A4-4BE1-4493-99DF-6D583B146B02}"/>
              </a:ext>
            </a:extLst>
          </p:cNvPr>
          <p:cNvSpPr/>
          <p:nvPr/>
        </p:nvSpPr>
        <p:spPr>
          <a:xfrm>
            <a:off x="914400" y="114966"/>
            <a:ext cx="3078763" cy="547644"/>
          </a:xfrm>
          <a:prstGeom prst="wedgeRoundRectCallout">
            <a:avLst>
              <a:gd name="adj1" fmla="val -59684"/>
              <a:gd name="adj2" fmla="val 701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Prononce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les mots.</a:t>
            </a:r>
          </a:p>
        </p:txBody>
      </p:sp>
      <p:sp>
        <p:nvSpPr>
          <p:cNvPr id="24" name="Speech Bubble: Rectangle with Corners Rounded 23">
            <a:extLst>
              <a:ext uri="{FF2B5EF4-FFF2-40B4-BE49-F238E27FC236}">
                <a16:creationId xmlns:a16="http://schemas.microsoft.com/office/drawing/2014/main" id="{DE6AA259-4419-4BB8-9B30-30CD537395F9}"/>
              </a:ext>
            </a:extLst>
          </p:cNvPr>
          <p:cNvSpPr/>
          <p:nvPr/>
        </p:nvSpPr>
        <p:spPr>
          <a:xfrm>
            <a:off x="4378941" y="114966"/>
            <a:ext cx="4082888" cy="547644"/>
          </a:xfrm>
          <a:prstGeom prst="wedgeRoundRectCallout">
            <a:avLst>
              <a:gd name="adj1" fmla="val -59684"/>
              <a:gd name="adj2" fmla="val 701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ien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ou</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[(a)in] ?</a:t>
            </a:r>
          </a:p>
        </p:txBody>
      </p:sp>
      <p:sp>
        <p:nvSpPr>
          <p:cNvPr id="2" name="TextBox 1">
            <a:extLst>
              <a:ext uri="{FF2B5EF4-FFF2-40B4-BE49-F238E27FC236}">
                <a16:creationId xmlns:a16="http://schemas.microsoft.com/office/drawing/2014/main" id="{CBA50F00-7135-4EDE-A681-EF7115F8989C}"/>
              </a:ext>
            </a:extLst>
          </p:cNvPr>
          <p:cNvSpPr txBox="1"/>
          <p:nvPr/>
        </p:nvSpPr>
        <p:spPr>
          <a:xfrm rot="21032500">
            <a:off x="534674" y="1487905"/>
            <a:ext cx="2090057" cy="523220"/>
          </a:xfrm>
          <a:prstGeom prst="rect">
            <a:avLst/>
          </a:prstGeom>
          <a:solidFill>
            <a:schemeClr val="accent5">
              <a:lumMod val="20000"/>
              <a:lumOff val="80000"/>
            </a:schemeClr>
          </a:solidFill>
        </p:spPr>
        <p:txBody>
          <a:bodyPr wrap="square" rtlCol="0">
            <a:spAutoFit/>
          </a:bodyPr>
          <a:lstStyle/>
          <a:p>
            <a:pPr algn="ctr"/>
            <a:r>
              <a:rPr lang="en-GB" sz="2800" dirty="0" err="1">
                <a:solidFill>
                  <a:srgbClr val="002060"/>
                </a:solidFill>
                <a:latin typeface="Century Gothic" panose="020B0502020202020204" pitchFamily="34" charset="0"/>
              </a:rPr>
              <a:t>canadien</a:t>
            </a:r>
            <a:endParaRPr lang="en-GB" sz="2800"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919D6BE7-7B89-439C-BCD5-4477FD86612C}"/>
              </a:ext>
            </a:extLst>
          </p:cNvPr>
          <p:cNvSpPr txBox="1"/>
          <p:nvPr/>
        </p:nvSpPr>
        <p:spPr>
          <a:xfrm rot="481292">
            <a:off x="3434737" y="1512810"/>
            <a:ext cx="2090057" cy="523220"/>
          </a:xfrm>
          <a:prstGeom prst="rect">
            <a:avLst/>
          </a:prstGeom>
          <a:solidFill>
            <a:schemeClr val="accent5">
              <a:lumMod val="20000"/>
              <a:lumOff val="80000"/>
            </a:schemeClr>
          </a:solidFill>
        </p:spPr>
        <p:txBody>
          <a:bodyPr wrap="square" rtlCol="0">
            <a:spAutoFit/>
          </a:bodyPr>
          <a:lstStyle/>
          <a:p>
            <a:pPr algn="ctr"/>
            <a:r>
              <a:rPr lang="en-GB" sz="2800" dirty="0">
                <a:solidFill>
                  <a:srgbClr val="002060"/>
                </a:solidFill>
                <a:latin typeface="Century Gothic" panose="020B0502020202020204" pitchFamily="34" charset="0"/>
              </a:rPr>
              <a:t>marocain</a:t>
            </a:r>
          </a:p>
        </p:txBody>
      </p:sp>
      <p:sp>
        <p:nvSpPr>
          <p:cNvPr id="28" name="TextBox 27">
            <a:extLst>
              <a:ext uri="{FF2B5EF4-FFF2-40B4-BE49-F238E27FC236}">
                <a16:creationId xmlns:a16="http://schemas.microsoft.com/office/drawing/2014/main" id="{05A5D318-8FD8-428B-9173-350824D5CBDB}"/>
              </a:ext>
            </a:extLst>
          </p:cNvPr>
          <p:cNvSpPr txBox="1"/>
          <p:nvPr/>
        </p:nvSpPr>
        <p:spPr>
          <a:xfrm rot="21032500">
            <a:off x="6418680" y="1487906"/>
            <a:ext cx="2090057" cy="523220"/>
          </a:xfrm>
          <a:prstGeom prst="rect">
            <a:avLst/>
          </a:prstGeom>
          <a:solidFill>
            <a:schemeClr val="accent5">
              <a:lumMod val="20000"/>
              <a:lumOff val="80000"/>
            </a:schemeClr>
          </a:solidFill>
        </p:spPr>
        <p:txBody>
          <a:bodyPr wrap="square" rtlCol="0">
            <a:spAutoFit/>
          </a:bodyPr>
          <a:lstStyle/>
          <a:p>
            <a:pPr algn="ctr"/>
            <a:r>
              <a:rPr lang="en-GB" sz="2800" dirty="0" err="1">
                <a:solidFill>
                  <a:srgbClr val="002060"/>
                </a:solidFill>
                <a:latin typeface="Century Gothic" panose="020B0502020202020204" pitchFamily="34" charset="0"/>
              </a:rPr>
              <a:t>africain</a:t>
            </a:r>
            <a:endParaRPr lang="en-GB" sz="2800"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0E6BDA14-5323-41C7-BFE2-ADDAF48F85DA}"/>
              </a:ext>
            </a:extLst>
          </p:cNvPr>
          <p:cNvSpPr txBox="1"/>
          <p:nvPr/>
        </p:nvSpPr>
        <p:spPr>
          <a:xfrm rot="366536">
            <a:off x="685806" y="3145456"/>
            <a:ext cx="2090057" cy="523220"/>
          </a:xfrm>
          <a:prstGeom prst="rect">
            <a:avLst/>
          </a:prstGeom>
          <a:solidFill>
            <a:schemeClr val="accent5">
              <a:lumMod val="20000"/>
              <a:lumOff val="80000"/>
            </a:schemeClr>
          </a:solidFill>
        </p:spPr>
        <p:txBody>
          <a:bodyPr wrap="square" rtlCol="0">
            <a:spAutoFit/>
          </a:bodyPr>
          <a:lstStyle/>
          <a:p>
            <a:pPr algn="ctr"/>
            <a:r>
              <a:rPr lang="en-GB" sz="2800" dirty="0" err="1">
                <a:solidFill>
                  <a:srgbClr val="002060"/>
                </a:solidFill>
                <a:latin typeface="Century Gothic" panose="020B0502020202020204" pitchFamily="34" charset="0"/>
              </a:rPr>
              <a:t>italien</a:t>
            </a:r>
            <a:endParaRPr lang="en-GB" sz="28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7D925CF2-6091-4AC9-BDBA-0B346DF67336}"/>
              </a:ext>
            </a:extLst>
          </p:cNvPr>
          <p:cNvSpPr txBox="1"/>
          <p:nvPr/>
        </p:nvSpPr>
        <p:spPr>
          <a:xfrm rot="21032500">
            <a:off x="4201205" y="3343350"/>
            <a:ext cx="2090057" cy="523220"/>
          </a:xfrm>
          <a:prstGeom prst="rect">
            <a:avLst/>
          </a:prstGeom>
          <a:solidFill>
            <a:schemeClr val="accent5">
              <a:lumMod val="20000"/>
              <a:lumOff val="80000"/>
            </a:schemeClr>
          </a:solidFill>
        </p:spPr>
        <p:txBody>
          <a:bodyPr wrap="square" rtlCol="0">
            <a:spAutoFit/>
          </a:bodyPr>
          <a:lstStyle/>
          <a:p>
            <a:pPr algn="ctr"/>
            <a:r>
              <a:rPr lang="en-GB" sz="2800" dirty="0" err="1">
                <a:solidFill>
                  <a:srgbClr val="002060"/>
                </a:solidFill>
                <a:latin typeface="Century Gothic" panose="020B0502020202020204" pitchFamily="34" charset="0"/>
              </a:rPr>
              <a:t>haïtien</a:t>
            </a:r>
            <a:endParaRPr lang="en-GB" sz="28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6FF5A9AE-51A1-4AB4-9AF4-E9E29B43CC72}"/>
              </a:ext>
            </a:extLst>
          </p:cNvPr>
          <p:cNvSpPr txBox="1"/>
          <p:nvPr/>
        </p:nvSpPr>
        <p:spPr>
          <a:xfrm rot="232914">
            <a:off x="7300355" y="3105879"/>
            <a:ext cx="2090057" cy="523220"/>
          </a:xfrm>
          <a:prstGeom prst="rect">
            <a:avLst/>
          </a:prstGeom>
          <a:solidFill>
            <a:schemeClr val="accent5">
              <a:lumMod val="20000"/>
              <a:lumOff val="80000"/>
            </a:schemeClr>
          </a:solidFill>
        </p:spPr>
        <p:txBody>
          <a:bodyPr wrap="square" rtlCol="0">
            <a:spAutoFit/>
          </a:bodyPr>
          <a:lstStyle/>
          <a:p>
            <a:pPr algn="ctr"/>
            <a:r>
              <a:rPr lang="en-GB" sz="2800" dirty="0" err="1">
                <a:solidFill>
                  <a:srgbClr val="002060"/>
                </a:solidFill>
                <a:latin typeface="Century Gothic" panose="020B0502020202020204" pitchFamily="34" charset="0"/>
              </a:rPr>
              <a:t>brésilien</a:t>
            </a:r>
            <a:endParaRPr lang="en-GB" sz="2800"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540F73D9-D92C-4C46-82B4-76DD410BB1D2}"/>
              </a:ext>
            </a:extLst>
          </p:cNvPr>
          <p:cNvSpPr txBox="1"/>
          <p:nvPr/>
        </p:nvSpPr>
        <p:spPr>
          <a:xfrm rot="21032500">
            <a:off x="742345" y="5209186"/>
            <a:ext cx="2090057" cy="523220"/>
          </a:xfrm>
          <a:prstGeom prst="rect">
            <a:avLst/>
          </a:prstGeom>
          <a:solidFill>
            <a:schemeClr val="accent5">
              <a:lumMod val="20000"/>
              <a:lumOff val="80000"/>
            </a:schemeClr>
          </a:solidFill>
        </p:spPr>
        <p:txBody>
          <a:bodyPr wrap="square" rtlCol="0">
            <a:spAutoFit/>
          </a:bodyPr>
          <a:lstStyle/>
          <a:p>
            <a:pPr algn="ctr"/>
            <a:r>
              <a:rPr lang="en-GB" sz="2800" dirty="0" err="1">
                <a:solidFill>
                  <a:srgbClr val="002060"/>
                </a:solidFill>
                <a:latin typeface="Century Gothic" panose="020B0502020202020204" pitchFamily="34" charset="0"/>
              </a:rPr>
              <a:t>indien</a:t>
            </a:r>
            <a:endParaRPr lang="en-GB" sz="2800" dirty="0">
              <a:solidFill>
                <a:srgbClr val="002060"/>
              </a:solidFill>
              <a:latin typeface="Century Gothic" panose="020B0502020202020204" pitchFamily="34" charset="0"/>
            </a:endParaRPr>
          </a:p>
        </p:txBody>
      </p:sp>
      <p:sp>
        <p:nvSpPr>
          <p:cNvPr id="48" name="TextBox 47">
            <a:extLst>
              <a:ext uri="{FF2B5EF4-FFF2-40B4-BE49-F238E27FC236}">
                <a16:creationId xmlns:a16="http://schemas.microsoft.com/office/drawing/2014/main" id="{BC0264B0-5B45-4F24-940E-8628059ECC55}"/>
              </a:ext>
            </a:extLst>
          </p:cNvPr>
          <p:cNvSpPr txBox="1"/>
          <p:nvPr/>
        </p:nvSpPr>
        <p:spPr>
          <a:xfrm rot="389459">
            <a:off x="3882984" y="4980497"/>
            <a:ext cx="2090057" cy="523220"/>
          </a:xfrm>
          <a:prstGeom prst="rect">
            <a:avLst/>
          </a:prstGeom>
          <a:solidFill>
            <a:schemeClr val="accent5">
              <a:lumMod val="20000"/>
              <a:lumOff val="80000"/>
            </a:schemeClr>
          </a:solidFill>
        </p:spPr>
        <p:txBody>
          <a:bodyPr wrap="square" rtlCol="0">
            <a:spAutoFit/>
          </a:bodyPr>
          <a:lstStyle/>
          <a:p>
            <a:pPr algn="ctr"/>
            <a:r>
              <a:rPr lang="en-GB" sz="2800" dirty="0" err="1">
                <a:solidFill>
                  <a:srgbClr val="002060"/>
                </a:solidFill>
                <a:latin typeface="Century Gothic" panose="020B0502020202020204" pitchFamily="34" charset="0"/>
              </a:rPr>
              <a:t>tunisien</a:t>
            </a:r>
            <a:endParaRPr lang="en-GB" sz="2800" dirty="0">
              <a:solidFill>
                <a:srgbClr val="002060"/>
              </a:solidFill>
              <a:latin typeface="Century Gothic" panose="020B0502020202020204" pitchFamily="34" charset="0"/>
            </a:endParaRPr>
          </a:p>
        </p:txBody>
      </p:sp>
      <p:sp>
        <p:nvSpPr>
          <p:cNvPr id="53" name="TextBox 52">
            <a:extLst>
              <a:ext uri="{FF2B5EF4-FFF2-40B4-BE49-F238E27FC236}">
                <a16:creationId xmlns:a16="http://schemas.microsoft.com/office/drawing/2014/main" id="{3052038C-A892-43E1-A43C-9987B7F0BC97}"/>
              </a:ext>
            </a:extLst>
          </p:cNvPr>
          <p:cNvSpPr txBox="1"/>
          <p:nvPr/>
        </p:nvSpPr>
        <p:spPr>
          <a:xfrm rot="21032500">
            <a:off x="7411723" y="5109881"/>
            <a:ext cx="2090057" cy="523220"/>
          </a:xfrm>
          <a:prstGeom prst="rect">
            <a:avLst/>
          </a:prstGeom>
          <a:solidFill>
            <a:schemeClr val="accent5">
              <a:lumMod val="20000"/>
              <a:lumOff val="80000"/>
            </a:schemeClr>
          </a:solidFill>
        </p:spPr>
        <p:txBody>
          <a:bodyPr wrap="square" rtlCol="0">
            <a:spAutoFit/>
          </a:bodyPr>
          <a:lstStyle/>
          <a:p>
            <a:pPr algn="ctr"/>
            <a:r>
              <a:rPr lang="en-GB" sz="2800" dirty="0" err="1">
                <a:solidFill>
                  <a:srgbClr val="002060"/>
                </a:solidFill>
                <a:latin typeface="Century Gothic" panose="020B0502020202020204" pitchFamily="34" charset="0"/>
              </a:rPr>
              <a:t>égyptien</a:t>
            </a:r>
            <a:endParaRPr lang="en-GB" sz="2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188376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35"/>
                                        </p:tgtEl>
                                        <p:attrNameLst>
                                          <p:attrName>ppt_y</p:attrName>
                                        </p:attrNameLst>
                                      </p:cBhvr>
                                      <p:tavLst>
                                        <p:tav tm="0">
                                          <p:val>
                                            <p:strVal val="#ppt_y"/>
                                          </p:val>
                                        </p:tav>
                                        <p:tav tm="100000">
                                          <p:val>
                                            <p:strVal val="#ppt_y+#ppt_h*1.125000"/>
                                          </p:val>
                                        </p:tav>
                                      </p:tavLst>
                                    </p:anim>
                                    <p:animEffect transition="out" filter="wipe(down)">
                                      <p:cBhvr>
                                        <p:cTn id="7" dur="59000"/>
                                        <p:tgtEl>
                                          <p:spTgt spid="35"/>
                                        </p:tgtEl>
                                      </p:cBhvr>
                                    </p:animEffect>
                                    <p:set>
                                      <p:cBhvr>
                                        <p:cTn id="8" dur="1" fill="hold">
                                          <p:stCondLst>
                                            <p:cond delay="58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con&#10;&#10;Description automatically generated">
            <a:extLst>
              <a:ext uri="{FF2B5EF4-FFF2-40B4-BE49-F238E27FC236}">
                <a16:creationId xmlns:a16="http://schemas.microsoft.com/office/drawing/2014/main" id="{8C315BB3-369B-44F5-8045-EECC01B00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25" name="Title 1">
            <a:extLst>
              <a:ext uri="{FF2B5EF4-FFF2-40B4-BE49-F238E27FC236}">
                <a16:creationId xmlns:a16="http://schemas.microsoft.com/office/drawing/2014/main" id="{D50BA58E-4CAE-4070-A0C4-BBED5FAD0D11}"/>
              </a:ext>
            </a:extLst>
          </p:cNvPr>
          <p:cNvSpPr txBox="1">
            <a:spLocks/>
          </p:cNvSpPr>
          <p:nvPr/>
        </p:nvSpPr>
        <p:spPr>
          <a:xfrm>
            <a:off x="10950576" y="1059840"/>
            <a:ext cx="1241424" cy="424815"/>
          </a:xfrm>
          <a:prstGeom prst="rect">
            <a:avLst/>
          </a:prstGeom>
          <a:solidFill>
            <a:srgbClr val="F19D19">
              <a:lumMod val="40000"/>
              <a:lumOff val="60000"/>
            </a:srgb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sp>
        <p:nvSpPr>
          <p:cNvPr id="3" name="Title 2">
            <a:extLst>
              <a:ext uri="{FF2B5EF4-FFF2-40B4-BE49-F238E27FC236}">
                <a16:creationId xmlns:a16="http://schemas.microsoft.com/office/drawing/2014/main" id="{97343B93-998C-449C-B099-F768968E3EFA}"/>
              </a:ext>
            </a:extLst>
          </p:cNvPr>
          <p:cNvSpPr>
            <a:spLocks noGrp="1"/>
          </p:cNvSpPr>
          <p:nvPr>
            <p:ph type="title"/>
          </p:nvPr>
        </p:nvSpPr>
        <p:spPr>
          <a:xfrm>
            <a:off x="10979513" y="1011616"/>
            <a:ext cx="1367972" cy="578128"/>
          </a:xfrm>
        </p:spPr>
        <p:txBody>
          <a:bodyPr>
            <a:normAutofit/>
          </a:bodyPr>
          <a:lstStyle/>
          <a:p>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Calibri"/>
                <a:sym typeface="Calibri"/>
              </a:rPr>
              <a:t>écouter</a:t>
            </a:r>
            <a:endParaRPr lang="en-GB" sz="2000" dirty="0"/>
          </a:p>
        </p:txBody>
      </p:sp>
      <p:pic>
        <p:nvPicPr>
          <p:cNvPr id="28" name="Graphic 27" descr="Teacher">
            <a:extLst>
              <a:ext uri="{FF2B5EF4-FFF2-40B4-BE49-F238E27FC236}">
                <a16:creationId xmlns:a16="http://schemas.microsoft.com/office/drawing/2014/main" id="{7CF27209-CE0F-4BD3-BC5D-8533068792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914400" cy="914400"/>
          </a:xfrm>
          <a:prstGeom prst="rect">
            <a:avLst/>
          </a:prstGeom>
        </p:spPr>
      </p:pic>
      <p:sp>
        <p:nvSpPr>
          <p:cNvPr id="29" name="Speech Bubble: Rectangle with Corners Rounded 28">
            <a:extLst>
              <a:ext uri="{FF2B5EF4-FFF2-40B4-BE49-F238E27FC236}">
                <a16:creationId xmlns:a16="http://schemas.microsoft.com/office/drawing/2014/main" id="{9006CCFC-38C5-4664-ACD1-68D87B94F085}"/>
              </a:ext>
            </a:extLst>
          </p:cNvPr>
          <p:cNvSpPr/>
          <p:nvPr/>
        </p:nvSpPr>
        <p:spPr>
          <a:xfrm>
            <a:off x="914400" y="183378"/>
            <a:ext cx="4955693" cy="547644"/>
          </a:xfrm>
          <a:prstGeom prst="wedgeRoundRectCallout">
            <a:avLst>
              <a:gd name="adj1" fmla="val -55063"/>
              <a:gd name="adj2" fmla="val -623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Écris</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le mot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en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français</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a:t>
            </a:r>
          </a:p>
        </p:txBody>
      </p:sp>
      <p:graphicFrame>
        <p:nvGraphicFramePr>
          <p:cNvPr id="31" name="Table 2">
            <a:extLst>
              <a:ext uri="{FF2B5EF4-FFF2-40B4-BE49-F238E27FC236}">
                <a16:creationId xmlns:a16="http://schemas.microsoft.com/office/drawing/2014/main" id="{12373D58-6410-4F76-A364-8C0FDB4F0B9A}"/>
              </a:ext>
            </a:extLst>
          </p:cNvPr>
          <p:cNvGraphicFramePr>
            <a:graphicFrameLocks noGrp="1"/>
          </p:cNvGraphicFramePr>
          <p:nvPr>
            <p:extLst>
              <p:ext uri="{D42A27DB-BD31-4B8C-83A1-F6EECF244321}">
                <p14:modId xmlns:p14="http://schemas.microsoft.com/office/powerpoint/2010/main" val="3525132158"/>
              </p:ext>
            </p:extLst>
          </p:nvPr>
        </p:nvGraphicFramePr>
        <p:xfrm>
          <a:off x="159656" y="1604257"/>
          <a:ext cx="11829144" cy="4738486"/>
        </p:xfrm>
        <a:graphic>
          <a:graphicData uri="http://schemas.openxmlformats.org/drawingml/2006/table">
            <a:tbl>
              <a:tblPr firstRow="1" bandRow="1"/>
              <a:tblGrid>
                <a:gridCol w="3943048">
                  <a:extLst>
                    <a:ext uri="{9D8B030D-6E8A-4147-A177-3AD203B41FA5}">
                      <a16:colId xmlns:a16="http://schemas.microsoft.com/office/drawing/2014/main" val="4095128537"/>
                    </a:ext>
                  </a:extLst>
                </a:gridCol>
                <a:gridCol w="3943048">
                  <a:extLst>
                    <a:ext uri="{9D8B030D-6E8A-4147-A177-3AD203B41FA5}">
                      <a16:colId xmlns:a16="http://schemas.microsoft.com/office/drawing/2014/main" val="1637311483"/>
                    </a:ext>
                  </a:extLst>
                </a:gridCol>
                <a:gridCol w="3943048">
                  <a:extLst>
                    <a:ext uri="{9D8B030D-6E8A-4147-A177-3AD203B41FA5}">
                      <a16:colId xmlns:a16="http://schemas.microsoft.com/office/drawing/2014/main" val="2944887130"/>
                    </a:ext>
                  </a:extLst>
                </a:gridCol>
              </a:tblGrid>
              <a:tr h="2369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742422"/>
                  </a:ext>
                </a:extLst>
              </a:tr>
              <a:tr h="2369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0569923"/>
                  </a:ext>
                </a:extLst>
              </a:tr>
            </a:tbl>
          </a:graphicData>
        </a:graphic>
      </p:graphicFrame>
      <p:sp>
        <p:nvSpPr>
          <p:cNvPr id="32" name="TextBox 31">
            <a:extLst>
              <a:ext uri="{FF2B5EF4-FFF2-40B4-BE49-F238E27FC236}">
                <a16:creationId xmlns:a16="http://schemas.microsoft.com/office/drawing/2014/main" id="{0911090D-921E-4D5B-89ED-E1932F220608}"/>
              </a:ext>
            </a:extLst>
          </p:cNvPr>
          <p:cNvSpPr txBox="1"/>
          <p:nvPr/>
        </p:nvSpPr>
        <p:spPr>
          <a:xfrm>
            <a:off x="524387" y="2309027"/>
            <a:ext cx="2464904" cy="584775"/>
          </a:xfrm>
          <a:prstGeom prst="rect">
            <a:avLst/>
          </a:prstGeom>
          <a:noFill/>
        </p:spPr>
        <p:txBody>
          <a:bodyPr wrap="square" rtlCol="0">
            <a:spAutoFit/>
          </a:bodyPr>
          <a:lstStyle/>
          <a:p>
            <a:pPr algn="ctr">
              <a:defRPr/>
            </a:pPr>
            <a:r>
              <a:rPr lang="en-GB" sz="3200" b="1" dirty="0">
                <a:solidFill>
                  <a:srgbClr val="002060"/>
                </a:solidFill>
                <a:latin typeface="Century Gothic" panose="020B0502020202020204" pitchFamily="34" charset="0"/>
              </a:rPr>
              <a:t>i n d i e n</a:t>
            </a:r>
          </a:p>
        </p:txBody>
      </p:sp>
      <p:sp>
        <p:nvSpPr>
          <p:cNvPr id="60" name="Action Button: Blank 59">
            <a:hlinkClick r:id="" action="ppaction://noaction" highlightClick="1"/>
            <a:extLst>
              <a:ext uri="{FF2B5EF4-FFF2-40B4-BE49-F238E27FC236}">
                <a16:creationId xmlns:a16="http://schemas.microsoft.com/office/drawing/2014/main" id="{F6F1E5BF-130A-4721-B511-FF2F32162E86}"/>
              </a:ext>
            </a:extLst>
          </p:cNvPr>
          <p:cNvSpPr/>
          <p:nvPr/>
        </p:nvSpPr>
        <p:spPr>
          <a:xfrm>
            <a:off x="305727" y="1649738"/>
            <a:ext cx="437321" cy="394457"/>
          </a:xfrm>
          <a:prstGeom prst="actionButtonBlank">
            <a:avLst/>
          </a:prstGeom>
          <a:solidFill>
            <a:srgbClr val="00B0F0"/>
          </a:solidFill>
          <a:ln w="25400" cap="flat" cmpd="sng" algn="ctr">
            <a:solidFill>
              <a:srgbClr val="0070C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1</a:t>
            </a:r>
          </a:p>
        </p:txBody>
      </p:sp>
      <p:sp>
        <p:nvSpPr>
          <p:cNvPr id="61" name="Action Button: Blank 60">
            <a:hlinkClick r:id="" action="ppaction://noaction" highlightClick="1"/>
            <a:extLst>
              <a:ext uri="{FF2B5EF4-FFF2-40B4-BE49-F238E27FC236}">
                <a16:creationId xmlns:a16="http://schemas.microsoft.com/office/drawing/2014/main" id="{92CB6B26-90FC-489F-8734-97AAF54DDB6C}"/>
              </a:ext>
            </a:extLst>
          </p:cNvPr>
          <p:cNvSpPr/>
          <p:nvPr/>
        </p:nvSpPr>
        <p:spPr>
          <a:xfrm>
            <a:off x="4199720" y="1672457"/>
            <a:ext cx="437321" cy="394457"/>
          </a:xfrm>
          <a:prstGeom prst="actionButtonBlank">
            <a:avLst/>
          </a:prstGeom>
          <a:solidFill>
            <a:srgbClr val="00B0F0"/>
          </a:solidFill>
          <a:ln w="25400" cap="flat" cmpd="sng" algn="ctr">
            <a:solidFill>
              <a:srgbClr val="0070C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2</a:t>
            </a:r>
          </a:p>
        </p:txBody>
      </p:sp>
      <p:sp>
        <p:nvSpPr>
          <p:cNvPr id="62" name="Action Button: Blank 61">
            <a:hlinkClick r:id="" action="ppaction://noaction" highlightClick="1"/>
            <a:extLst>
              <a:ext uri="{FF2B5EF4-FFF2-40B4-BE49-F238E27FC236}">
                <a16:creationId xmlns:a16="http://schemas.microsoft.com/office/drawing/2014/main" id="{A4C89863-6DC7-48F7-BAFE-88B2B5E9D0BC}"/>
              </a:ext>
            </a:extLst>
          </p:cNvPr>
          <p:cNvSpPr/>
          <p:nvPr/>
        </p:nvSpPr>
        <p:spPr>
          <a:xfrm>
            <a:off x="8134011" y="1649737"/>
            <a:ext cx="437321" cy="394457"/>
          </a:xfrm>
          <a:prstGeom prst="actionButtonBlank">
            <a:avLst/>
          </a:prstGeom>
          <a:solidFill>
            <a:srgbClr val="00B0F0"/>
          </a:solidFill>
          <a:ln w="25400" cap="flat" cmpd="sng" algn="ctr">
            <a:solidFill>
              <a:srgbClr val="0070C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3</a:t>
            </a:r>
          </a:p>
        </p:txBody>
      </p:sp>
      <p:sp>
        <p:nvSpPr>
          <p:cNvPr id="63" name="Action Button: Blank 62">
            <a:hlinkClick r:id="" action="ppaction://noaction" highlightClick="1"/>
            <a:extLst>
              <a:ext uri="{FF2B5EF4-FFF2-40B4-BE49-F238E27FC236}">
                <a16:creationId xmlns:a16="http://schemas.microsoft.com/office/drawing/2014/main" id="{1FDFAD1C-3B2D-4A02-B3E6-391A77CBB14E}"/>
              </a:ext>
            </a:extLst>
          </p:cNvPr>
          <p:cNvSpPr/>
          <p:nvPr/>
        </p:nvSpPr>
        <p:spPr>
          <a:xfrm>
            <a:off x="305727" y="4102256"/>
            <a:ext cx="437321" cy="394457"/>
          </a:xfrm>
          <a:prstGeom prst="actionButtonBlank">
            <a:avLst/>
          </a:prstGeom>
          <a:solidFill>
            <a:srgbClr val="00B0F0"/>
          </a:solidFill>
          <a:ln w="25400" cap="flat" cmpd="sng" algn="ctr">
            <a:solidFill>
              <a:srgbClr val="0070C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4</a:t>
            </a:r>
          </a:p>
        </p:txBody>
      </p:sp>
      <p:sp>
        <p:nvSpPr>
          <p:cNvPr id="64" name="Action Button: Blank 63">
            <a:hlinkClick r:id="" action="ppaction://noaction" highlightClick="1"/>
            <a:extLst>
              <a:ext uri="{FF2B5EF4-FFF2-40B4-BE49-F238E27FC236}">
                <a16:creationId xmlns:a16="http://schemas.microsoft.com/office/drawing/2014/main" id="{2A9E1407-4F7E-4479-8741-0EC0B6DA808C}"/>
              </a:ext>
            </a:extLst>
          </p:cNvPr>
          <p:cNvSpPr/>
          <p:nvPr/>
        </p:nvSpPr>
        <p:spPr>
          <a:xfrm>
            <a:off x="4228149" y="4067385"/>
            <a:ext cx="437321" cy="394457"/>
          </a:xfrm>
          <a:prstGeom prst="actionButtonBlank">
            <a:avLst/>
          </a:prstGeom>
          <a:solidFill>
            <a:srgbClr val="00B0F0"/>
          </a:solidFill>
          <a:ln w="25400" cap="flat" cmpd="sng" algn="ctr">
            <a:solidFill>
              <a:srgbClr val="0070C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5</a:t>
            </a:r>
          </a:p>
        </p:txBody>
      </p:sp>
      <p:sp>
        <p:nvSpPr>
          <p:cNvPr id="65" name="Action Button: Blank 64">
            <a:hlinkClick r:id="" action="ppaction://noaction" highlightClick="1"/>
            <a:extLst>
              <a:ext uri="{FF2B5EF4-FFF2-40B4-BE49-F238E27FC236}">
                <a16:creationId xmlns:a16="http://schemas.microsoft.com/office/drawing/2014/main" id="{EEE6A120-26E3-4D9F-A6AC-93DB95612D47}"/>
              </a:ext>
            </a:extLst>
          </p:cNvPr>
          <p:cNvSpPr/>
          <p:nvPr/>
        </p:nvSpPr>
        <p:spPr>
          <a:xfrm>
            <a:off x="8192495" y="4067385"/>
            <a:ext cx="437321" cy="394457"/>
          </a:xfrm>
          <a:prstGeom prst="actionButtonBlank">
            <a:avLst/>
          </a:prstGeom>
          <a:solidFill>
            <a:srgbClr val="00B0F0"/>
          </a:solidFill>
          <a:ln w="25400" cap="flat" cmpd="sng" algn="ctr">
            <a:solidFill>
              <a:srgbClr val="0070C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6</a:t>
            </a:r>
          </a:p>
        </p:txBody>
      </p:sp>
      <p:sp>
        <p:nvSpPr>
          <p:cNvPr id="7" name="Rectangle: Rounded Corners 6">
            <a:extLst>
              <a:ext uri="{FF2B5EF4-FFF2-40B4-BE49-F238E27FC236}">
                <a16:creationId xmlns:a16="http://schemas.microsoft.com/office/drawing/2014/main" id="{CA5293FC-7063-4AC6-9DFA-C6AD010BFF83}"/>
              </a:ext>
            </a:extLst>
          </p:cNvPr>
          <p:cNvSpPr/>
          <p:nvPr/>
        </p:nvSpPr>
        <p:spPr>
          <a:xfrm>
            <a:off x="645116" y="2363505"/>
            <a:ext cx="2509711" cy="6435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__ __ __ __ __ __</a:t>
            </a:r>
          </a:p>
        </p:txBody>
      </p:sp>
      <p:sp>
        <p:nvSpPr>
          <p:cNvPr id="100" name="TextBox 99">
            <a:extLst>
              <a:ext uri="{FF2B5EF4-FFF2-40B4-BE49-F238E27FC236}">
                <a16:creationId xmlns:a16="http://schemas.microsoft.com/office/drawing/2014/main" id="{E18D56E6-50F9-4890-B07A-EA56FDD93660}"/>
              </a:ext>
            </a:extLst>
          </p:cNvPr>
          <p:cNvSpPr txBox="1"/>
          <p:nvPr/>
        </p:nvSpPr>
        <p:spPr>
          <a:xfrm>
            <a:off x="4305179" y="2387318"/>
            <a:ext cx="3166901" cy="553998"/>
          </a:xfrm>
          <a:prstGeom prst="rect">
            <a:avLst/>
          </a:prstGeom>
          <a:noFill/>
        </p:spPr>
        <p:txBody>
          <a:bodyPr wrap="square" rtlCol="0">
            <a:spAutoFit/>
          </a:bodyPr>
          <a:lstStyle/>
          <a:p>
            <a:pPr algn="ctr">
              <a:defRPr/>
            </a:pPr>
            <a:r>
              <a:rPr lang="en-GB" sz="3000" b="1" dirty="0">
                <a:solidFill>
                  <a:srgbClr val="002060"/>
                </a:solidFill>
                <a:latin typeface="Century Gothic" panose="020B0502020202020204" pitchFamily="34" charset="0"/>
              </a:rPr>
              <a:t>t u n i s i e n</a:t>
            </a:r>
          </a:p>
        </p:txBody>
      </p:sp>
      <p:sp>
        <p:nvSpPr>
          <p:cNvPr id="101" name="TextBox 100">
            <a:extLst>
              <a:ext uri="{FF2B5EF4-FFF2-40B4-BE49-F238E27FC236}">
                <a16:creationId xmlns:a16="http://schemas.microsoft.com/office/drawing/2014/main" id="{27EEA68B-E0AE-479C-96CE-A1FEFC3C6C1C}"/>
              </a:ext>
            </a:extLst>
          </p:cNvPr>
          <p:cNvSpPr txBox="1"/>
          <p:nvPr/>
        </p:nvSpPr>
        <p:spPr>
          <a:xfrm>
            <a:off x="8629816" y="2397460"/>
            <a:ext cx="2873674" cy="584775"/>
          </a:xfrm>
          <a:prstGeom prst="rect">
            <a:avLst/>
          </a:prstGeom>
          <a:noFill/>
        </p:spPr>
        <p:txBody>
          <a:bodyPr wrap="square" rtlCol="0">
            <a:spAutoFit/>
          </a:bodyPr>
          <a:lstStyle/>
          <a:p>
            <a:pPr algn="ctr">
              <a:defRPr/>
            </a:pPr>
            <a:r>
              <a:rPr lang="en-GB" sz="3200" b="1" dirty="0">
                <a:solidFill>
                  <a:srgbClr val="002060"/>
                </a:solidFill>
                <a:latin typeface="Century Gothic" panose="020B0502020202020204" pitchFamily="34" charset="0"/>
              </a:rPr>
              <a:t> i t a l i e n</a:t>
            </a:r>
          </a:p>
        </p:txBody>
      </p:sp>
      <p:sp>
        <p:nvSpPr>
          <p:cNvPr id="102" name="TextBox 101">
            <a:extLst>
              <a:ext uri="{FF2B5EF4-FFF2-40B4-BE49-F238E27FC236}">
                <a16:creationId xmlns:a16="http://schemas.microsoft.com/office/drawing/2014/main" id="{528467AB-7E4F-4858-ADBB-A0F9B4A119EB}"/>
              </a:ext>
            </a:extLst>
          </p:cNvPr>
          <p:cNvSpPr txBox="1"/>
          <p:nvPr/>
        </p:nvSpPr>
        <p:spPr>
          <a:xfrm>
            <a:off x="743048" y="4894182"/>
            <a:ext cx="2464904" cy="584775"/>
          </a:xfrm>
          <a:prstGeom prst="rect">
            <a:avLst/>
          </a:prstGeom>
          <a:noFill/>
        </p:spPr>
        <p:txBody>
          <a:bodyPr wrap="square" rtlCol="0">
            <a:spAutoFit/>
          </a:bodyPr>
          <a:lstStyle/>
          <a:p>
            <a:pPr algn="ctr">
              <a:defRPr/>
            </a:pPr>
            <a:r>
              <a:rPr lang="en-GB" sz="3200" b="1" dirty="0">
                <a:solidFill>
                  <a:srgbClr val="002060"/>
                </a:solidFill>
                <a:latin typeface="Century Gothic" panose="020B0502020202020204" pitchFamily="34" charset="0"/>
              </a:rPr>
              <a:t>a f r i c a i n</a:t>
            </a:r>
          </a:p>
        </p:txBody>
      </p:sp>
      <p:sp>
        <p:nvSpPr>
          <p:cNvPr id="103" name="TextBox 102">
            <a:extLst>
              <a:ext uri="{FF2B5EF4-FFF2-40B4-BE49-F238E27FC236}">
                <a16:creationId xmlns:a16="http://schemas.microsoft.com/office/drawing/2014/main" id="{581E6EBB-A5B9-402C-BBDE-B24B23C57AC4}"/>
              </a:ext>
            </a:extLst>
          </p:cNvPr>
          <p:cNvSpPr txBox="1"/>
          <p:nvPr/>
        </p:nvSpPr>
        <p:spPr>
          <a:xfrm>
            <a:off x="4525180" y="4850811"/>
            <a:ext cx="3098095" cy="584775"/>
          </a:xfrm>
          <a:prstGeom prst="rect">
            <a:avLst/>
          </a:prstGeom>
          <a:noFill/>
        </p:spPr>
        <p:txBody>
          <a:bodyPr wrap="square" rtlCol="0">
            <a:spAutoFit/>
          </a:bodyPr>
          <a:lstStyle/>
          <a:p>
            <a:pPr algn="ctr">
              <a:defRPr/>
            </a:pPr>
            <a:r>
              <a:rPr lang="en-GB" sz="3200" b="1" dirty="0">
                <a:solidFill>
                  <a:srgbClr val="002060"/>
                </a:solidFill>
                <a:latin typeface="Century Gothic" panose="020B0502020202020204" pitchFamily="34" charset="0"/>
              </a:rPr>
              <a:t>m a r o c a i n</a:t>
            </a:r>
          </a:p>
        </p:txBody>
      </p:sp>
      <p:sp>
        <p:nvSpPr>
          <p:cNvPr id="104" name="TextBox 103">
            <a:extLst>
              <a:ext uri="{FF2B5EF4-FFF2-40B4-BE49-F238E27FC236}">
                <a16:creationId xmlns:a16="http://schemas.microsoft.com/office/drawing/2014/main" id="{23697C6A-3CCC-4425-8D81-114C80708660}"/>
              </a:ext>
            </a:extLst>
          </p:cNvPr>
          <p:cNvSpPr txBox="1"/>
          <p:nvPr/>
        </p:nvSpPr>
        <p:spPr>
          <a:xfrm>
            <a:off x="8629816" y="4819670"/>
            <a:ext cx="2464904" cy="584775"/>
          </a:xfrm>
          <a:prstGeom prst="rect">
            <a:avLst/>
          </a:prstGeom>
          <a:noFill/>
        </p:spPr>
        <p:txBody>
          <a:bodyPr wrap="square" rtlCol="0">
            <a:spAutoFit/>
          </a:bodyPr>
          <a:lstStyle/>
          <a:p>
            <a:pPr algn="ctr">
              <a:defRPr/>
            </a:pPr>
            <a:r>
              <a:rPr lang="en-GB" sz="3200" b="1" dirty="0">
                <a:solidFill>
                  <a:srgbClr val="002060"/>
                </a:solidFill>
                <a:latin typeface="Century Gothic" panose="020B0502020202020204" pitchFamily="34" charset="0"/>
              </a:rPr>
              <a:t>h a ï t i e n</a:t>
            </a:r>
          </a:p>
        </p:txBody>
      </p:sp>
      <p:sp>
        <p:nvSpPr>
          <p:cNvPr id="105" name="Rectangle: Rounded Corners 104">
            <a:extLst>
              <a:ext uri="{FF2B5EF4-FFF2-40B4-BE49-F238E27FC236}">
                <a16:creationId xmlns:a16="http://schemas.microsoft.com/office/drawing/2014/main" id="{D8A2CCFB-311A-430C-B7B0-88941562CE97}"/>
              </a:ext>
            </a:extLst>
          </p:cNvPr>
          <p:cNvSpPr/>
          <p:nvPr/>
        </p:nvSpPr>
        <p:spPr>
          <a:xfrm>
            <a:off x="4525180" y="2342523"/>
            <a:ext cx="3252836" cy="6435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__ __ __ __ __ __ __ __</a:t>
            </a:r>
          </a:p>
        </p:txBody>
      </p:sp>
      <p:sp>
        <p:nvSpPr>
          <p:cNvPr id="106" name="Rectangle: Rounded Corners 105">
            <a:extLst>
              <a:ext uri="{FF2B5EF4-FFF2-40B4-BE49-F238E27FC236}">
                <a16:creationId xmlns:a16="http://schemas.microsoft.com/office/drawing/2014/main" id="{955CC254-2D8A-47E9-9A9C-BE62A3A49E24}"/>
              </a:ext>
            </a:extLst>
          </p:cNvPr>
          <p:cNvSpPr/>
          <p:nvPr/>
        </p:nvSpPr>
        <p:spPr>
          <a:xfrm>
            <a:off x="8621486" y="2365033"/>
            <a:ext cx="2873674" cy="6435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__ __ __ __ __ __ __ </a:t>
            </a:r>
          </a:p>
        </p:txBody>
      </p:sp>
      <p:sp>
        <p:nvSpPr>
          <p:cNvPr id="107" name="Rectangle: Rounded Corners 106">
            <a:extLst>
              <a:ext uri="{FF2B5EF4-FFF2-40B4-BE49-F238E27FC236}">
                <a16:creationId xmlns:a16="http://schemas.microsoft.com/office/drawing/2014/main" id="{D53DC5CB-5A9D-4965-A55C-18A17242A5B3}"/>
              </a:ext>
            </a:extLst>
          </p:cNvPr>
          <p:cNvSpPr/>
          <p:nvPr/>
        </p:nvSpPr>
        <p:spPr>
          <a:xfrm>
            <a:off x="365639" y="4791999"/>
            <a:ext cx="3399628" cy="6435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__ __ __ __ __ __ __ __ </a:t>
            </a:r>
          </a:p>
        </p:txBody>
      </p:sp>
      <p:sp>
        <p:nvSpPr>
          <p:cNvPr id="108" name="Rectangle: Rounded Corners 107">
            <a:extLst>
              <a:ext uri="{FF2B5EF4-FFF2-40B4-BE49-F238E27FC236}">
                <a16:creationId xmlns:a16="http://schemas.microsoft.com/office/drawing/2014/main" id="{40F33065-1457-49AB-BA94-83222611523C}"/>
              </a:ext>
            </a:extLst>
          </p:cNvPr>
          <p:cNvSpPr/>
          <p:nvPr/>
        </p:nvSpPr>
        <p:spPr>
          <a:xfrm>
            <a:off x="4557684" y="4791999"/>
            <a:ext cx="3252836" cy="6435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__ __ __ __ __ __ __ __</a:t>
            </a:r>
          </a:p>
        </p:txBody>
      </p:sp>
      <p:sp>
        <p:nvSpPr>
          <p:cNvPr id="109" name="Rectangle: Rounded Corners 108">
            <a:extLst>
              <a:ext uri="{FF2B5EF4-FFF2-40B4-BE49-F238E27FC236}">
                <a16:creationId xmlns:a16="http://schemas.microsoft.com/office/drawing/2014/main" id="{55806E86-DB48-4096-90BD-F734ADAE71C0}"/>
              </a:ext>
            </a:extLst>
          </p:cNvPr>
          <p:cNvSpPr/>
          <p:nvPr/>
        </p:nvSpPr>
        <p:spPr>
          <a:xfrm>
            <a:off x="8670670" y="4791999"/>
            <a:ext cx="2873674" cy="6435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__ __ __ __ __ __ __ </a:t>
            </a:r>
          </a:p>
        </p:txBody>
      </p:sp>
    </p:spTree>
    <p:extLst>
      <p:ext uri="{BB962C8B-B14F-4D97-AF65-F5344CB8AC3E}">
        <p14:creationId xmlns:p14="http://schemas.microsoft.com/office/powerpoint/2010/main" val="249620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5"/>
                                        </p:tgtEl>
                                      </p:cBhvr>
                                    </p:animEffect>
                                    <p:set>
                                      <p:cBhvr>
                                        <p:cTn id="12" dur="1" fill="hold">
                                          <p:stCondLst>
                                            <p:cond delay="499"/>
                                          </p:stCondLst>
                                        </p:cTn>
                                        <p:tgtEl>
                                          <p:spTgt spid="10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6"/>
                                        </p:tgtEl>
                                      </p:cBhvr>
                                    </p:animEffect>
                                    <p:set>
                                      <p:cBhvr>
                                        <p:cTn id="17" dur="1" fill="hold">
                                          <p:stCondLst>
                                            <p:cond delay="499"/>
                                          </p:stCondLst>
                                        </p:cTn>
                                        <p:tgtEl>
                                          <p:spTgt spid="10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7"/>
                                        </p:tgtEl>
                                      </p:cBhvr>
                                    </p:animEffect>
                                    <p:set>
                                      <p:cBhvr>
                                        <p:cTn id="22" dur="1" fill="hold">
                                          <p:stCondLst>
                                            <p:cond delay="499"/>
                                          </p:stCondLst>
                                        </p:cTn>
                                        <p:tgtEl>
                                          <p:spTgt spid="10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8"/>
                                        </p:tgtEl>
                                      </p:cBhvr>
                                    </p:animEffect>
                                    <p:set>
                                      <p:cBhvr>
                                        <p:cTn id="27" dur="1" fill="hold">
                                          <p:stCondLst>
                                            <p:cond delay="499"/>
                                          </p:stCondLst>
                                        </p:cTn>
                                        <p:tgtEl>
                                          <p:spTgt spid="10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9"/>
                                        </p:tgtEl>
                                      </p:cBhvr>
                                    </p:animEffect>
                                    <p:set>
                                      <p:cBhvr>
                                        <p:cTn id="32"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5"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Icon&#10;&#10;Description automatically generated">
            <a:extLst>
              <a:ext uri="{FF2B5EF4-FFF2-40B4-BE49-F238E27FC236}">
                <a16:creationId xmlns:a16="http://schemas.microsoft.com/office/drawing/2014/main" id="{96A999E4-763E-497D-9A46-5CA100E0CA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5774" y="1033981"/>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8" name="Graphic 7" descr="Teacher">
            <a:extLst>
              <a:ext uri="{FF2B5EF4-FFF2-40B4-BE49-F238E27FC236}">
                <a16:creationId xmlns:a16="http://schemas.microsoft.com/office/drawing/2014/main" id="{44B2AA8A-0FFB-4A92-9D20-A46F494915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914400" cy="914400"/>
          </a:xfrm>
          <a:prstGeom prst="rect">
            <a:avLst/>
          </a:prstGeom>
        </p:spPr>
      </p:pic>
      <p:sp>
        <p:nvSpPr>
          <p:cNvPr id="9" name="Speech Bubble: Rectangle with Corners Rounded 8">
            <a:extLst>
              <a:ext uri="{FF2B5EF4-FFF2-40B4-BE49-F238E27FC236}">
                <a16:creationId xmlns:a16="http://schemas.microsoft.com/office/drawing/2014/main" id="{CD1C901A-A668-4E28-BDDF-27C9E92424D8}"/>
              </a:ext>
            </a:extLst>
          </p:cNvPr>
          <p:cNvSpPr/>
          <p:nvPr/>
        </p:nvSpPr>
        <p:spPr>
          <a:xfrm>
            <a:off x="914400" y="187914"/>
            <a:ext cx="5805715" cy="362857"/>
          </a:xfrm>
          <a:prstGeom prst="wedgeRoundRectCallout">
            <a:avLst>
              <a:gd name="adj1" fmla="val -54096"/>
              <a:gd name="adj2" fmla="val 2138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Lis le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poème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avec ton/ta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partenaire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a:t>
            </a:r>
          </a:p>
        </p:txBody>
      </p:sp>
      <p:graphicFrame>
        <p:nvGraphicFramePr>
          <p:cNvPr id="10" name="Table 9">
            <a:extLst>
              <a:ext uri="{FF2B5EF4-FFF2-40B4-BE49-F238E27FC236}">
                <a16:creationId xmlns:a16="http://schemas.microsoft.com/office/drawing/2014/main" id="{59F76BD6-2AC7-486A-91F4-ED37D5F92E42}"/>
              </a:ext>
            </a:extLst>
          </p:cNvPr>
          <p:cNvGraphicFramePr>
            <a:graphicFrameLocks noGrp="1"/>
          </p:cNvGraphicFramePr>
          <p:nvPr/>
        </p:nvGraphicFramePr>
        <p:xfrm>
          <a:off x="2593974" y="544363"/>
          <a:ext cx="2660073" cy="424815"/>
        </p:xfrm>
        <a:graphic>
          <a:graphicData uri="http://schemas.openxmlformats.org/drawingml/2006/table">
            <a:tbl>
              <a:tblPr/>
              <a:tblGrid>
                <a:gridCol w="2660073">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Ton Christ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juif</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1" name="Table 10">
            <a:extLst>
              <a:ext uri="{FF2B5EF4-FFF2-40B4-BE49-F238E27FC236}">
                <a16:creationId xmlns:a16="http://schemas.microsoft.com/office/drawing/2014/main" id="{D2168570-43BB-4325-9BC2-B609975810AD}"/>
              </a:ext>
            </a:extLst>
          </p:cNvPr>
          <p:cNvGraphicFramePr>
            <a:graphicFrameLocks noGrp="1"/>
          </p:cNvGraphicFramePr>
          <p:nvPr/>
        </p:nvGraphicFramePr>
        <p:xfrm>
          <a:off x="2620289" y="1104653"/>
          <a:ext cx="4239492" cy="424815"/>
        </p:xfrm>
        <a:graphic>
          <a:graphicData uri="http://schemas.openxmlformats.org/drawingml/2006/table">
            <a:tbl>
              <a:tblPr/>
              <a:tblGrid>
                <a:gridCol w="4239492">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voiture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japonaise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2" name="Table 11">
            <a:extLst>
              <a:ext uri="{FF2B5EF4-FFF2-40B4-BE49-F238E27FC236}">
                <a16:creationId xmlns:a16="http://schemas.microsoft.com/office/drawing/2014/main" id="{5401DA2E-F83A-4338-BF33-650636362B90}"/>
              </a:ext>
            </a:extLst>
          </p:cNvPr>
          <p:cNvGraphicFramePr>
            <a:graphicFrameLocks noGrp="1"/>
          </p:cNvGraphicFramePr>
          <p:nvPr/>
        </p:nvGraphicFramePr>
        <p:xfrm>
          <a:off x="2608488" y="1679592"/>
          <a:ext cx="6580910" cy="424815"/>
        </p:xfrm>
        <a:graphic>
          <a:graphicData uri="http://schemas.openxmlformats.org/drawingml/2006/table">
            <a:tbl>
              <a:tblPr/>
              <a:tblGrid>
                <a:gridCol w="6580910">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pizza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italienne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et ton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coucous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algérien</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3" name="Table 12">
            <a:extLst>
              <a:ext uri="{FF2B5EF4-FFF2-40B4-BE49-F238E27FC236}">
                <a16:creationId xmlns:a16="http://schemas.microsoft.com/office/drawing/2014/main" id="{AB50E84B-7879-4B51-B634-F188EE86C436}"/>
              </a:ext>
            </a:extLst>
          </p:cNvPr>
          <p:cNvGraphicFramePr>
            <a:graphicFrameLocks noGrp="1"/>
          </p:cNvGraphicFramePr>
          <p:nvPr/>
        </p:nvGraphicFramePr>
        <p:xfrm>
          <a:off x="2620289" y="2334226"/>
          <a:ext cx="4239492" cy="424815"/>
        </p:xfrm>
        <a:graphic>
          <a:graphicData uri="http://schemas.openxmlformats.org/drawingml/2006/table">
            <a:tbl>
              <a:tblPr/>
              <a:tblGrid>
                <a:gridCol w="4239492">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démocratie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grecque,</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4" name="Table 13">
            <a:extLst>
              <a:ext uri="{FF2B5EF4-FFF2-40B4-BE49-F238E27FC236}">
                <a16:creationId xmlns:a16="http://schemas.microsoft.com/office/drawing/2014/main" id="{013BE195-B310-474C-8390-4F4712F28659}"/>
              </a:ext>
            </a:extLst>
          </p:cNvPr>
          <p:cNvGraphicFramePr>
            <a:graphicFrameLocks noGrp="1"/>
          </p:cNvGraphicFramePr>
          <p:nvPr/>
        </p:nvGraphicFramePr>
        <p:xfrm>
          <a:off x="2620289" y="2967132"/>
          <a:ext cx="4239492" cy="424815"/>
        </p:xfrm>
        <a:graphic>
          <a:graphicData uri="http://schemas.openxmlformats.org/drawingml/2006/table">
            <a:tbl>
              <a:tblPr/>
              <a:tblGrid>
                <a:gridCol w="4239492">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Ton café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brésilien</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5" name="Table 14">
            <a:extLst>
              <a:ext uri="{FF2B5EF4-FFF2-40B4-BE49-F238E27FC236}">
                <a16:creationId xmlns:a16="http://schemas.microsoft.com/office/drawing/2014/main" id="{4876A3C4-0E2A-47A4-B2A2-BD7110A59938}"/>
              </a:ext>
            </a:extLst>
          </p:cNvPr>
          <p:cNvGraphicFramePr>
            <a:graphicFrameLocks noGrp="1"/>
          </p:cNvGraphicFramePr>
          <p:nvPr/>
        </p:nvGraphicFramePr>
        <p:xfrm>
          <a:off x="2620289" y="3690973"/>
          <a:ext cx="6328757" cy="424815"/>
        </p:xfrm>
        <a:graphic>
          <a:graphicData uri="http://schemas.openxmlformats.org/drawingml/2006/table">
            <a:tbl>
              <a:tblPr/>
              <a:tblGrid>
                <a:gridCol w="6328757">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montre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suisse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ta chemise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indienne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6" name="Table 15">
            <a:extLst>
              <a:ext uri="{FF2B5EF4-FFF2-40B4-BE49-F238E27FC236}">
                <a16:creationId xmlns:a16="http://schemas.microsoft.com/office/drawing/2014/main" id="{02C47494-FAFF-40EB-8F24-525620D0D87D}"/>
              </a:ext>
            </a:extLst>
          </p:cNvPr>
          <p:cNvGraphicFramePr>
            <a:graphicFrameLocks noGrp="1"/>
          </p:cNvGraphicFramePr>
          <p:nvPr/>
        </p:nvGraphicFramePr>
        <p:xfrm>
          <a:off x="2608488" y="4368556"/>
          <a:ext cx="4239492" cy="424815"/>
        </p:xfrm>
        <a:graphic>
          <a:graphicData uri="http://schemas.openxmlformats.org/drawingml/2006/table">
            <a:tbl>
              <a:tblPr/>
              <a:tblGrid>
                <a:gridCol w="4239492">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Ta radio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coréenne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7" name="Table 16">
            <a:extLst>
              <a:ext uri="{FF2B5EF4-FFF2-40B4-BE49-F238E27FC236}">
                <a16:creationId xmlns:a16="http://schemas.microsoft.com/office/drawing/2014/main" id="{D6D30DE0-915B-4F05-B0DE-EC16CC906701}"/>
              </a:ext>
            </a:extLst>
          </p:cNvPr>
          <p:cNvGraphicFramePr>
            <a:graphicFrameLocks noGrp="1"/>
          </p:cNvGraphicFramePr>
          <p:nvPr/>
        </p:nvGraphicFramePr>
        <p:xfrm>
          <a:off x="2620289" y="5127879"/>
          <a:ext cx="7633856" cy="424815"/>
        </p:xfrm>
        <a:graphic>
          <a:graphicData uri="http://schemas.openxmlformats.org/drawingml/2006/table">
            <a:tbl>
              <a:tblPr/>
              <a:tblGrid>
                <a:gridCol w="7633856">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vacances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sont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turques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tunisiennes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ou</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marocaines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8" name="Table 17">
            <a:extLst>
              <a:ext uri="{FF2B5EF4-FFF2-40B4-BE49-F238E27FC236}">
                <a16:creationId xmlns:a16="http://schemas.microsoft.com/office/drawing/2014/main" id="{343DE983-F7AA-4E77-B123-C389A82EEDC8}"/>
              </a:ext>
            </a:extLst>
          </p:cNvPr>
          <p:cNvGraphicFramePr>
            <a:graphicFrameLocks noGrp="1"/>
          </p:cNvGraphicFramePr>
          <p:nvPr/>
        </p:nvGraphicFramePr>
        <p:xfrm>
          <a:off x="2567815" y="5674207"/>
          <a:ext cx="7301347" cy="424815"/>
        </p:xfrm>
        <a:graphic>
          <a:graphicData uri="http://schemas.openxmlformats.org/drawingml/2006/table">
            <a:tbl>
              <a:tblPr/>
              <a:tblGrid>
                <a:gridCol w="7301347">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Tes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chiffres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sont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arabes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ton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écriture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est</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latine</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graphicFrame>
        <p:nvGraphicFramePr>
          <p:cNvPr id="19" name="Table 18">
            <a:extLst>
              <a:ext uri="{FF2B5EF4-FFF2-40B4-BE49-F238E27FC236}">
                <a16:creationId xmlns:a16="http://schemas.microsoft.com/office/drawing/2014/main" id="{54C2E784-1061-4AF3-81BC-9C035A871793}"/>
              </a:ext>
            </a:extLst>
          </p:cNvPr>
          <p:cNvGraphicFramePr>
            <a:graphicFrameLocks noGrp="1"/>
          </p:cNvGraphicFramePr>
          <p:nvPr/>
        </p:nvGraphicFramePr>
        <p:xfrm>
          <a:off x="2567815" y="6342048"/>
          <a:ext cx="7301347" cy="424815"/>
        </p:xfrm>
        <a:graphic>
          <a:graphicData uri="http://schemas.openxmlformats.org/drawingml/2006/table">
            <a:tbl>
              <a:tblPr/>
              <a:tblGrid>
                <a:gridCol w="7301347">
                  <a:extLst>
                    <a:ext uri="{9D8B030D-6E8A-4147-A177-3AD203B41FA5}">
                      <a16:colId xmlns:a16="http://schemas.microsoft.com/office/drawing/2014/main" val="1231161511"/>
                    </a:ext>
                  </a:extLst>
                </a:gridCol>
              </a:tblGrid>
              <a:tr h="424815">
                <a:tc>
                  <a:txBody>
                    <a:bodyPr/>
                    <a:lstStyle/>
                    <a:p>
                      <a:pPr algn="l">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Et…Tu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reproches</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à ton </a:t>
                      </a:r>
                      <a:r>
                        <a:rPr lang="en-GB" sz="20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voisin</a:t>
                      </a:r>
                      <a:r>
                        <a:rPr lang="en-GB" sz="20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d’être étranger.</a:t>
                      </a:r>
                      <a:endParaRPr lang="en-GB" sz="2000" dirty="0">
                        <a:effectLst/>
                        <a:latin typeface="Century Gothic" panose="020B0502020202020204" pitchFamily="34" charset="0"/>
                        <a:ea typeface="Calibri" panose="020F0502020204030204" pitchFamily="34" charset="0"/>
                        <a:cs typeface="Calibri" panose="020F0502020204030204" pitchFamily="34" charset="0"/>
                      </a:endParaRPr>
                    </a:p>
                  </a:txBody>
                  <a:tcPr marL="114300" marR="114300" marT="0" marB="0" anchor="ctr">
                    <a:lnL>
                      <a:noFill/>
                    </a:lnL>
                    <a:lnR>
                      <a:noFill/>
                    </a:lnR>
                    <a:lnT>
                      <a:noFill/>
                    </a:lnT>
                    <a:lnB>
                      <a:noFill/>
                    </a:lnB>
                  </a:tcPr>
                </a:tc>
                <a:extLst>
                  <a:ext uri="{0D108BD9-81ED-4DB2-BD59-A6C34878D82A}">
                    <a16:rowId xmlns:a16="http://schemas.microsoft.com/office/drawing/2014/main" val="832905266"/>
                  </a:ext>
                </a:extLst>
              </a:tr>
            </a:tbl>
          </a:graphicData>
        </a:graphic>
      </p:graphicFrame>
      <p:pic>
        <p:nvPicPr>
          <p:cNvPr id="20" name="Picture 19" descr="A stained glass window with a crucifixion of person on the cross&#10;&#10;Description automatically generated">
            <a:extLst>
              <a:ext uri="{FF2B5EF4-FFF2-40B4-BE49-F238E27FC236}">
                <a16:creationId xmlns:a16="http://schemas.microsoft.com/office/drawing/2014/main" id="{BCE2DDA7-4F02-45AF-AF98-8587A560F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971" y="611874"/>
            <a:ext cx="1125617" cy="844213"/>
          </a:xfrm>
          <a:prstGeom prst="roundRect">
            <a:avLst/>
          </a:prstGeom>
        </p:spPr>
      </p:pic>
      <p:pic>
        <p:nvPicPr>
          <p:cNvPr id="21" name="Picture 20" descr="A stone with writing on it&#10;&#10;Description automatically generated">
            <a:extLst>
              <a:ext uri="{FF2B5EF4-FFF2-40B4-BE49-F238E27FC236}">
                <a16:creationId xmlns:a16="http://schemas.microsoft.com/office/drawing/2014/main" id="{170FE7EB-EA50-4BA3-90A4-47BA55098F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5379" y="6034174"/>
            <a:ext cx="1149563" cy="745419"/>
          </a:xfrm>
          <a:prstGeom prst="roundRect">
            <a:avLst/>
          </a:prstGeom>
        </p:spPr>
      </p:pic>
      <p:pic>
        <p:nvPicPr>
          <p:cNvPr id="22" name="Picture 21" descr="A group of colorful numbers&#10;&#10;Description automatically generated">
            <a:extLst>
              <a:ext uri="{FF2B5EF4-FFF2-40B4-BE49-F238E27FC236}">
                <a16:creationId xmlns:a16="http://schemas.microsoft.com/office/drawing/2014/main" id="{EE033489-E693-45B5-A9A1-31585617EC32}"/>
              </a:ext>
            </a:extLst>
          </p:cNvPr>
          <p:cNvPicPr>
            <a:picLocks noChangeAspect="1"/>
          </p:cNvPicPr>
          <p:nvPr/>
        </p:nvPicPr>
        <p:blipFill rotWithShape="1">
          <a:blip r:embed="rId8">
            <a:extLst>
              <a:ext uri="{28A0092B-C50C-407E-A947-70E740481C1C}">
                <a14:useLocalDpi xmlns:a14="http://schemas.microsoft.com/office/drawing/2010/main" val="0"/>
              </a:ext>
            </a:extLst>
          </a:blip>
          <a:srcRect r="15891"/>
          <a:stretch/>
        </p:blipFill>
        <p:spPr>
          <a:xfrm>
            <a:off x="1318450" y="5174922"/>
            <a:ext cx="1129738" cy="755543"/>
          </a:xfrm>
          <a:prstGeom prst="roundRect">
            <a:avLst/>
          </a:prstGeom>
        </p:spPr>
      </p:pic>
      <p:pic>
        <p:nvPicPr>
          <p:cNvPr id="23" name="Picture 22" descr="A close-up of a car dashboard&#10;&#10;Description automatically generated">
            <a:extLst>
              <a:ext uri="{FF2B5EF4-FFF2-40B4-BE49-F238E27FC236}">
                <a16:creationId xmlns:a16="http://schemas.microsoft.com/office/drawing/2014/main" id="{F874F1D5-34FB-4448-BF5C-61AC9D8876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8625" y="4351471"/>
            <a:ext cx="1143542" cy="759383"/>
          </a:xfrm>
          <a:prstGeom prst="roundRect">
            <a:avLst/>
          </a:prstGeom>
        </p:spPr>
      </p:pic>
      <p:pic>
        <p:nvPicPr>
          <p:cNvPr id="24" name="Picture 23" descr="A close-up of a watch&#10;&#10;Description automatically generated">
            <a:extLst>
              <a:ext uri="{FF2B5EF4-FFF2-40B4-BE49-F238E27FC236}">
                <a16:creationId xmlns:a16="http://schemas.microsoft.com/office/drawing/2014/main" id="{1F977EE6-E49D-482C-A3B3-9397B2468229}"/>
              </a:ext>
            </a:extLst>
          </p:cNvPr>
          <p:cNvPicPr>
            <a:picLocks noChangeAspect="1"/>
          </p:cNvPicPr>
          <p:nvPr/>
        </p:nvPicPr>
        <p:blipFill rotWithShape="1">
          <a:blip r:embed="rId10">
            <a:extLst>
              <a:ext uri="{28A0092B-C50C-407E-A947-70E740481C1C}">
                <a14:useLocalDpi xmlns:a14="http://schemas.microsoft.com/office/drawing/2010/main" val="0"/>
              </a:ext>
            </a:extLst>
          </a:blip>
          <a:srcRect b="35723"/>
          <a:stretch/>
        </p:blipFill>
        <p:spPr>
          <a:xfrm>
            <a:off x="1298625" y="3391947"/>
            <a:ext cx="1149563" cy="847383"/>
          </a:xfrm>
          <a:prstGeom prst="roundRect">
            <a:avLst/>
          </a:prstGeom>
        </p:spPr>
      </p:pic>
      <p:pic>
        <p:nvPicPr>
          <p:cNvPr id="25" name="Picture 24" descr="A cup of coffee and a bag of tea&#10;&#10;Description automatically generated">
            <a:extLst>
              <a:ext uri="{FF2B5EF4-FFF2-40B4-BE49-F238E27FC236}">
                <a16:creationId xmlns:a16="http://schemas.microsoft.com/office/drawing/2014/main" id="{0190DF11-5276-412F-A5CD-1A84752A8F3F}"/>
              </a:ext>
            </a:extLst>
          </p:cNvPr>
          <p:cNvPicPr>
            <a:picLocks noChangeAspect="1"/>
          </p:cNvPicPr>
          <p:nvPr/>
        </p:nvPicPr>
        <p:blipFill rotWithShape="1">
          <a:blip r:embed="rId11">
            <a:extLst>
              <a:ext uri="{28A0092B-C50C-407E-A947-70E740481C1C}">
                <a14:useLocalDpi xmlns:a14="http://schemas.microsoft.com/office/drawing/2010/main" val="0"/>
              </a:ext>
            </a:extLst>
          </a:blip>
          <a:srcRect t="50021"/>
          <a:stretch/>
        </p:blipFill>
        <p:spPr>
          <a:xfrm>
            <a:off x="8743545" y="2641861"/>
            <a:ext cx="1125617" cy="750086"/>
          </a:xfrm>
          <a:prstGeom prst="roundRect">
            <a:avLst/>
          </a:prstGeom>
        </p:spPr>
      </p:pic>
      <p:pic>
        <p:nvPicPr>
          <p:cNvPr id="26" name="Picture 25" descr="A pizza with cheese and basil on it&#10;&#10;Description automatically generated">
            <a:extLst>
              <a:ext uri="{FF2B5EF4-FFF2-40B4-BE49-F238E27FC236}">
                <a16:creationId xmlns:a16="http://schemas.microsoft.com/office/drawing/2014/main" id="{2982C32D-490E-464B-BB32-FA7E1507F4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8450" y="1522586"/>
            <a:ext cx="1146102" cy="825870"/>
          </a:xfrm>
          <a:prstGeom prst="roundRect">
            <a:avLst/>
          </a:prstGeom>
        </p:spPr>
      </p:pic>
      <p:pic>
        <p:nvPicPr>
          <p:cNvPr id="27" name="Picture 26" descr="The back of a car&#10;&#10;Description automatically generated">
            <a:extLst>
              <a:ext uri="{FF2B5EF4-FFF2-40B4-BE49-F238E27FC236}">
                <a16:creationId xmlns:a16="http://schemas.microsoft.com/office/drawing/2014/main" id="{001FC250-15AE-43C4-99F7-FF91EC4DA1FB}"/>
              </a:ext>
            </a:extLst>
          </p:cNvPr>
          <p:cNvPicPr>
            <a:picLocks noChangeAspect="1"/>
          </p:cNvPicPr>
          <p:nvPr/>
        </p:nvPicPr>
        <p:blipFill rotWithShape="1">
          <a:blip r:embed="rId13">
            <a:extLst>
              <a:ext uri="{28A0092B-C50C-407E-A947-70E740481C1C}">
                <a14:useLocalDpi xmlns:a14="http://schemas.microsoft.com/office/drawing/2010/main" val="0"/>
              </a:ext>
            </a:extLst>
          </a:blip>
          <a:srcRect l="11374"/>
          <a:stretch/>
        </p:blipFill>
        <p:spPr>
          <a:xfrm>
            <a:off x="8738114" y="609340"/>
            <a:ext cx="1125618" cy="840433"/>
          </a:xfrm>
          <a:prstGeom prst="roundRect">
            <a:avLst/>
          </a:prstGeom>
        </p:spPr>
      </p:pic>
      <p:pic>
        <p:nvPicPr>
          <p:cNvPr id="28" name="Picture 27" descr="A plate of food on a table&#10;&#10;Description automatically generated">
            <a:extLst>
              <a:ext uri="{FF2B5EF4-FFF2-40B4-BE49-F238E27FC236}">
                <a16:creationId xmlns:a16="http://schemas.microsoft.com/office/drawing/2014/main" id="{FB879E1D-94C1-41E2-B281-8FB4228DC7E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31190" y="1593562"/>
            <a:ext cx="1112752" cy="825870"/>
          </a:xfrm>
          <a:prstGeom prst="roundRect">
            <a:avLst/>
          </a:prstGeom>
        </p:spPr>
      </p:pic>
      <p:pic>
        <p:nvPicPr>
          <p:cNvPr id="30" name="Picture 29" descr="A group of clothes on swingers&#10;&#10;Description automatically generated">
            <a:extLst>
              <a:ext uri="{FF2B5EF4-FFF2-40B4-BE49-F238E27FC236}">
                <a16:creationId xmlns:a16="http://schemas.microsoft.com/office/drawing/2014/main" id="{B1EF965B-97F3-448C-8307-3C17C07E35FF}"/>
              </a:ext>
            </a:extLst>
          </p:cNvPr>
          <p:cNvPicPr>
            <a:picLocks noChangeAspect="1"/>
          </p:cNvPicPr>
          <p:nvPr/>
        </p:nvPicPr>
        <p:blipFill rotWithShape="1">
          <a:blip r:embed="rId15">
            <a:extLst>
              <a:ext uri="{28A0092B-C50C-407E-A947-70E740481C1C}">
                <a14:useLocalDpi xmlns:a14="http://schemas.microsoft.com/office/drawing/2010/main" val="0"/>
              </a:ext>
            </a:extLst>
          </a:blip>
          <a:srcRect r="13826"/>
          <a:stretch/>
        </p:blipFill>
        <p:spPr>
          <a:xfrm>
            <a:off x="8715652" y="3498556"/>
            <a:ext cx="1149563" cy="840434"/>
          </a:xfrm>
          <a:prstGeom prst="roundRect">
            <a:avLst/>
          </a:prstGeom>
        </p:spPr>
      </p:pic>
      <p:pic>
        <p:nvPicPr>
          <p:cNvPr id="31" name="Picture 30" descr="A beach with a group of people and a body of water&#10;&#10;Description automatically generated">
            <a:extLst>
              <a:ext uri="{FF2B5EF4-FFF2-40B4-BE49-F238E27FC236}">
                <a16:creationId xmlns:a16="http://schemas.microsoft.com/office/drawing/2014/main" id="{58975F19-8EBD-4521-8AB9-CA28F352BC0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15653" y="4414814"/>
            <a:ext cx="1205449" cy="798610"/>
          </a:xfrm>
          <a:prstGeom prst="roundRect">
            <a:avLst/>
          </a:prstGeom>
        </p:spPr>
      </p:pic>
      <p:pic>
        <p:nvPicPr>
          <p:cNvPr id="33" name="Picture 32">
            <a:extLst>
              <a:ext uri="{FF2B5EF4-FFF2-40B4-BE49-F238E27FC236}">
                <a16:creationId xmlns:a16="http://schemas.microsoft.com/office/drawing/2014/main" id="{5F6DB3F4-0194-409B-A90A-02B487A6C574}"/>
              </a:ext>
            </a:extLst>
          </p:cNvPr>
          <p:cNvPicPr>
            <a:picLocks noChangeAspect="1"/>
          </p:cNvPicPr>
          <p:nvPr/>
        </p:nvPicPr>
        <p:blipFill>
          <a:blip r:embed="rId17"/>
          <a:stretch>
            <a:fillRect/>
          </a:stretch>
        </p:blipFill>
        <p:spPr>
          <a:xfrm>
            <a:off x="1285850" y="2401243"/>
            <a:ext cx="1156317" cy="807587"/>
          </a:xfrm>
          <a:prstGeom prst="roundRect">
            <a:avLst/>
          </a:prstGeom>
        </p:spPr>
      </p:pic>
      <p:pic>
        <p:nvPicPr>
          <p:cNvPr id="34" name="Picture 33" descr="A beach with palm trees and a building&#10;&#10;Description automatically generated">
            <a:extLst>
              <a:ext uri="{FF2B5EF4-FFF2-40B4-BE49-F238E27FC236}">
                <a16:creationId xmlns:a16="http://schemas.microsoft.com/office/drawing/2014/main" id="{F49E0043-6637-4D44-8062-4906968CE7A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30996" y="4957734"/>
            <a:ext cx="1205449" cy="903145"/>
          </a:xfrm>
          <a:prstGeom prst="roundRect">
            <a:avLst/>
          </a:prstGeom>
        </p:spPr>
      </p:pic>
      <p:pic>
        <p:nvPicPr>
          <p:cNvPr id="35" name="Picture 34" descr="A camel with a blanket on its back sitting on the sand&#10;&#10;Description automatically generated">
            <a:extLst>
              <a:ext uri="{FF2B5EF4-FFF2-40B4-BE49-F238E27FC236}">
                <a16:creationId xmlns:a16="http://schemas.microsoft.com/office/drawing/2014/main" id="{1D1D0B09-A3BF-495B-BD15-8F0C1713E14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59763" y="5604507"/>
            <a:ext cx="1205449" cy="802377"/>
          </a:xfrm>
          <a:prstGeom prst="roundRect">
            <a:avLst/>
          </a:prstGeom>
        </p:spPr>
      </p:pic>
      <p:pic>
        <p:nvPicPr>
          <p:cNvPr id="36" name="Picture 21">
            <a:extLst>
              <a:ext uri="{FF2B5EF4-FFF2-40B4-BE49-F238E27FC236}">
                <a16:creationId xmlns:a16="http://schemas.microsoft.com/office/drawing/2014/main" id="{0138FF35-5EDB-4CCE-95BC-FE91B3D2539B}"/>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9271"/>
          <a:stretch/>
        </p:blipFill>
        <p:spPr bwMode="auto">
          <a:xfrm>
            <a:off x="8719246" y="6012528"/>
            <a:ext cx="1136641" cy="77410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410;p19">
            <a:extLst>
              <a:ext uri="{FF2B5EF4-FFF2-40B4-BE49-F238E27FC236}">
                <a16:creationId xmlns:a16="http://schemas.microsoft.com/office/drawing/2014/main" id="{2D48B476-8C56-4977-974B-2A09E5BB8BC1}"/>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4" name="Google Shape;387;p19">
            <a:extLst>
              <a:ext uri="{FF2B5EF4-FFF2-40B4-BE49-F238E27FC236}">
                <a16:creationId xmlns:a16="http://schemas.microsoft.com/office/drawing/2014/main" id="{8B753FB8-D9A8-4361-9708-D92985481301}"/>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5" name="Google Shape;388;p19">
            <a:extLst>
              <a:ext uri="{FF2B5EF4-FFF2-40B4-BE49-F238E27FC236}">
                <a16:creationId xmlns:a16="http://schemas.microsoft.com/office/drawing/2014/main" id="{92BB3CAA-BE4E-463E-89ED-775BF6E2CBBA}"/>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6" name="Google Shape;389;p19">
            <a:extLst>
              <a:ext uri="{FF2B5EF4-FFF2-40B4-BE49-F238E27FC236}">
                <a16:creationId xmlns:a16="http://schemas.microsoft.com/office/drawing/2014/main" id="{DB121DA9-31C5-4E8E-B4A6-BDE1DC53752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7" name="Google Shape;390;p19">
            <a:extLst>
              <a:ext uri="{FF2B5EF4-FFF2-40B4-BE49-F238E27FC236}">
                <a16:creationId xmlns:a16="http://schemas.microsoft.com/office/drawing/2014/main" id="{C6C2A2F5-1C8C-4209-8E85-6D1732874D4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1;p19">
            <a:extLst>
              <a:ext uri="{FF2B5EF4-FFF2-40B4-BE49-F238E27FC236}">
                <a16:creationId xmlns:a16="http://schemas.microsoft.com/office/drawing/2014/main" id="{804D6645-8A22-4E92-8055-A05B4D28B949}"/>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39" name="Google Shape;393;p19">
            <a:extLst>
              <a:ext uri="{FF2B5EF4-FFF2-40B4-BE49-F238E27FC236}">
                <a16:creationId xmlns:a16="http://schemas.microsoft.com/office/drawing/2014/main" id="{1588D7AA-D0BA-4532-B8CC-1ED5861A37AE}"/>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94;p19">
            <a:extLst>
              <a:ext uri="{FF2B5EF4-FFF2-40B4-BE49-F238E27FC236}">
                <a16:creationId xmlns:a16="http://schemas.microsoft.com/office/drawing/2014/main" id="{9D7FCFDC-E279-4D58-A1C4-D555D53A56D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 name="Google Shape;395;p19">
            <a:extLst>
              <a:ext uri="{FF2B5EF4-FFF2-40B4-BE49-F238E27FC236}">
                <a16:creationId xmlns:a16="http://schemas.microsoft.com/office/drawing/2014/main" id="{B1A76C7E-FA8C-45CE-96BB-DAF8AC84C126}"/>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mn-ea"/>
                <a:cs typeface="Arial"/>
                <a:sym typeface="Century Gothic"/>
              </a:rPr>
              <a:t>DÉBUT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2" name="Title 2">
            <a:extLst>
              <a:ext uri="{FF2B5EF4-FFF2-40B4-BE49-F238E27FC236}">
                <a16:creationId xmlns:a16="http://schemas.microsoft.com/office/drawing/2014/main" id="{E7AA9B9C-2776-4B87-8FC0-4170FF8A3AB9}"/>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43" name="Picture 42" descr="Icon&#10;&#10;Description automatically generated">
            <a:extLst>
              <a:ext uri="{FF2B5EF4-FFF2-40B4-BE49-F238E27FC236}">
                <a16:creationId xmlns:a16="http://schemas.microsoft.com/office/drawing/2014/main" id="{6A205F5B-93EF-4908-B50E-A6B4F3F4E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
        <p:nvSpPr>
          <p:cNvPr id="4" name="Title 3">
            <a:extLst>
              <a:ext uri="{FF2B5EF4-FFF2-40B4-BE49-F238E27FC236}">
                <a16:creationId xmlns:a16="http://schemas.microsoft.com/office/drawing/2014/main" id="{8B853F6E-F52B-42FE-B90C-694CF1123F6F}"/>
              </a:ext>
            </a:extLst>
          </p:cNvPr>
          <p:cNvSpPr>
            <a:spLocks noGrp="1"/>
          </p:cNvSpPr>
          <p:nvPr>
            <p:ph type="title"/>
          </p:nvPr>
        </p:nvSpPr>
        <p:spPr>
          <a:xfrm>
            <a:off x="11176620" y="1023506"/>
            <a:ext cx="1058732" cy="628010"/>
          </a:xfrm>
        </p:spPr>
        <p:txBody>
          <a:bodyPr>
            <a:normAutofit/>
          </a:bodyPr>
          <a:lstStyle/>
          <a:p>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sp>
        <p:nvSpPr>
          <p:cNvPr id="46" name="TextBox 45">
            <a:extLst>
              <a:ext uri="{FF2B5EF4-FFF2-40B4-BE49-F238E27FC236}">
                <a16:creationId xmlns:a16="http://schemas.microsoft.com/office/drawing/2014/main" id="{048AFF8D-7AE0-4741-BDD0-AE58BB5BAD95}"/>
              </a:ext>
            </a:extLst>
          </p:cNvPr>
          <p:cNvSpPr txBox="1"/>
          <p:nvPr/>
        </p:nvSpPr>
        <p:spPr>
          <a:xfrm>
            <a:off x="335799" y="1970678"/>
            <a:ext cx="32832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poème</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9B04A9DC-663A-4A6D-8847-3618FBB60176}"/>
              </a:ext>
            </a:extLst>
          </p:cNvPr>
          <p:cNvSpPr txBox="1"/>
          <p:nvPr/>
        </p:nvSpPr>
        <p:spPr>
          <a:xfrm>
            <a:off x="3995389" y="2030427"/>
            <a:ext cx="13244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err="1">
                <a:solidFill>
                  <a:srgbClr val="002060"/>
                </a:solidFill>
                <a:latin typeface="Century Gothic" panose="020B0502020202020204" pitchFamily="34" charset="0"/>
              </a:rPr>
              <a:t>positif</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8" descr="Free Heart Love vector and picture">
            <a:extLst>
              <a:ext uri="{FF2B5EF4-FFF2-40B4-BE49-F238E27FC236}">
                <a16:creationId xmlns:a16="http://schemas.microsoft.com/office/drawing/2014/main" id="{64D17939-6571-4ADC-B680-38D35F788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3196" y="775951"/>
            <a:ext cx="1215620" cy="119472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40D95569-3035-46D2-B838-A4B05C2C3473}"/>
              </a:ext>
            </a:extLst>
          </p:cNvPr>
          <p:cNvSpPr txBox="1"/>
          <p:nvPr/>
        </p:nvSpPr>
        <p:spPr>
          <a:xfrm>
            <a:off x="6721907" y="2011278"/>
            <a:ext cx="20746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aussi</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1" name="Arrow: Curved Left 50">
            <a:extLst>
              <a:ext uri="{FF2B5EF4-FFF2-40B4-BE49-F238E27FC236}">
                <a16:creationId xmlns:a16="http://schemas.microsoft.com/office/drawing/2014/main" id="{5729ECD7-EFDB-44D1-BFEE-D2BBFDB7C34E}"/>
              </a:ext>
            </a:extLst>
          </p:cNvPr>
          <p:cNvSpPr/>
          <p:nvPr/>
        </p:nvSpPr>
        <p:spPr>
          <a:xfrm>
            <a:off x="6887780" y="2640105"/>
            <a:ext cx="569924" cy="1577789"/>
          </a:xfrm>
          <a:prstGeom prst="curvedLeftArrow">
            <a:avLst/>
          </a:prstGeom>
          <a:solidFill>
            <a:srgbClr val="FF3399"/>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3399"/>
              </a:solidFill>
              <a:effectLst/>
              <a:uLnTx/>
              <a:uFillTx/>
              <a:latin typeface="Calibri" panose="020F0502020204030204"/>
              <a:ea typeface="+mn-ea"/>
              <a:cs typeface="+mn-cs"/>
            </a:endParaRPr>
          </a:p>
        </p:txBody>
      </p:sp>
      <p:pic>
        <p:nvPicPr>
          <p:cNvPr id="22" name="Graphic 21" descr="Teacher">
            <a:extLst>
              <a:ext uri="{FF2B5EF4-FFF2-40B4-BE49-F238E27FC236}">
                <a16:creationId xmlns:a16="http://schemas.microsoft.com/office/drawing/2014/main" id="{2D3DE2A7-507F-431E-A4A8-8F07F8EDE2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23" name="Speech Bubble: Rectangle with Corners Rounded 22">
            <a:extLst>
              <a:ext uri="{FF2B5EF4-FFF2-40B4-BE49-F238E27FC236}">
                <a16:creationId xmlns:a16="http://schemas.microsoft.com/office/drawing/2014/main" id="{186781A4-4BE1-4493-99DF-6D583B146B02}"/>
              </a:ext>
            </a:extLst>
          </p:cNvPr>
          <p:cNvSpPr/>
          <p:nvPr/>
        </p:nvSpPr>
        <p:spPr>
          <a:xfrm>
            <a:off x="914400" y="114966"/>
            <a:ext cx="4528457" cy="547644"/>
          </a:xfrm>
          <a:prstGeom prst="wedgeRoundRectCallout">
            <a:avLst>
              <a:gd name="adj1" fmla="val -59684"/>
              <a:gd name="adj2" fmla="val 701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Il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est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comment, le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rPr>
              <a:t>poème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rPr>
              <a:t> ?</a:t>
            </a:r>
          </a:p>
        </p:txBody>
      </p:sp>
      <p:sp>
        <p:nvSpPr>
          <p:cNvPr id="26" name="Speech Bubble: Rectangle with Corners Rounded 25">
            <a:extLst>
              <a:ext uri="{FF2B5EF4-FFF2-40B4-BE49-F238E27FC236}">
                <a16:creationId xmlns:a16="http://schemas.microsoft.com/office/drawing/2014/main" id="{4BE73FC1-4774-48B4-93B3-FFACCA3049BB}"/>
              </a:ext>
            </a:extLst>
          </p:cNvPr>
          <p:cNvSpPr/>
          <p:nvPr/>
        </p:nvSpPr>
        <p:spPr>
          <a:xfrm>
            <a:off x="6096000" y="114966"/>
            <a:ext cx="4528457" cy="547644"/>
          </a:xfrm>
          <a:prstGeom prst="wedgeRoundRectCallout">
            <a:avLst>
              <a:gd name="adj1" fmla="val -59684"/>
              <a:gd name="adj2" fmla="val 701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b="1" dirty="0" err="1">
                <a:solidFill>
                  <a:prstClr val="white"/>
                </a:solidFill>
                <a:latin typeface="Century Gothic" panose="020B0502020202020204" pitchFamily="34" charset="0"/>
              </a:rPr>
              <a:t>Quel</a:t>
            </a:r>
            <a:r>
              <a:rPr lang="en-GB" sz="2400" b="1" dirty="0">
                <a:solidFill>
                  <a:prstClr val="white"/>
                </a:solidFill>
                <a:latin typeface="Century Gothic" panose="020B0502020202020204" pitchFamily="34" charset="0"/>
              </a:rPr>
              <a:t> </a:t>
            </a:r>
            <a:r>
              <a:rPr lang="en-GB" sz="2400" b="1" dirty="0" err="1">
                <a:solidFill>
                  <a:prstClr val="white"/>
                </a:solidFill>
                <a:latin typeface="Century Gothic" panose="020B0502020202020204" pitchFamily="34" charset="0"/>
              </a:rPr>
              <a:t>est</a:t>
            </a:r>
            <a:r>
              <a:rPr lang="en-GB" sz="2400" b="1" dirty="0">
                <a:solidFill>
                  <a:prstClr val="white"/>
                </a:solidFill>
                <a:latin typeface="Century Gothic" panose="020B0502020202020204" pitchFamily="34" charset="0"/>
              </a:rPr>
              <a:t> le message ?</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7" name="TextBox 26">
            <a:extLst>
              <a:ext uri="{FF2B5EF4-FFF2-40B4-BE49-F238E27FC236}">
                <a16:creationId xmlns:a16="http://schemas.microsoft.com/office/drawing/2014/main" id="{FBAD238D-7878-4ED7-9B5A-478DA1D856C8}"/>
              </a:ext>
            </a:extLst>
          </p:cNvPr>
          <p:cNvSpPr txBox="1"/>
          <p:nvPr/>
        </p:nvSpPr>
        <p:spPr>
          <a:xfrm>
            <a:off x="3996359" y="1537551"/>
            <a:ext cx="8980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err="1">
                <a:solidFill>
                  <a:srgbClr val="002060"/>
                </a:solidFill>
                <a:latin typeface="Century Gothic" panose="020B0502020202020204" pitchFamily="34" charset="0"/>
              </a:rPr>
              <a:t>vrai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5AA0A2DE-DBC8-471C-B0F9-7FE7088721EC}"/>
              </a:ext>
            </a:extLst>
          </p:cNvPr>
          <p:cNvSpPr txBox="1"/>
          <p:nvPr/>
        </p:nvSpPr>
        <p:spPr>
          <a:xfrm>
            <a:off x="3983184" y="980918"/>
            <a:ext cx="14382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simple</a:t>
            </a:r>
          </a:p>
        </p:txBody>
      </p:sp>
      <p:sp>
        <p:nvSpPr>
          <p:cNvPr id="29" name="TextBox 28">
            <a:extLst>
              <a:ext uri="{FF2B5EF4-FFF2-40B4-BE49-F238E27FC236}">
                <a16:creationId xmlns:a16="http://schemas.microsoft.com/office/drawing/2014/main" id="{E3F64590-6DD2-432A-A5CA-20FFBAAA8DC1}"/>
              </a:ext>
            </a:extLst>
          </p:cNvPr>
          <p:cNvSpPr txBox="1"/>
          <p:nvPr/>
        </p:nvSpPr>
        <p:spPr>
          <a:xfrm>
            <a:off x="3983184" y="2587060"/>
            <a:ext cx="178766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heureux</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2E0B9C75-00E1-4928-A2D1-E2CA651967BA}"/>
              </a:ext>
            </a:extLst>
          </p:cNvPr>
          <p:cNvSpPr txBox="1"/>
          <p:nvPr/>
        </p:nvSpPr>
        <p:spPr>
          <a:xfrm>
            <a:off x="3988027" y="3094035"/>
            <a:ext cx="12057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drôle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7AFC6B7E-65A8-45DC-819E-5C4482F86112}"/>
              </a:ext>
            </a:extLst>
          </p:cNvPr>
          <p:cNvSpPr txBox="1"/>
          <p:nvPr/>
        </p:nvSpPr>
        <p:spPr>
          <a:xfrm>
            <a:off x="3983184" y="3654496"/>
            <a:ext cx="152798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sérieux</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85F32F80-BC02-41FA-B64D-212E284EF4C0}"/>
              </a:ext>
            </a:extLst>
          </p:cNvPr>
          <p:cNvSpPr txBox="1"/>
          <p:nvPr/>
        </p:nvSpPr>
        <p:spPr>
          <a:xfrm>
            <a:off x="3982214" y="4239271"/>
            <a:ext cx="184858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différent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8209BF7A-FF09-4D43-8523-8A4F4B86E5DB}"/>
              </a:ext>
            </a:extLst>
          </p:cNvPr>
          <p:cNvSpPr txBox="1"/>
          <p:nvPr/>
        </p:nvSpPr>
        <p:spPr>
          <a:xfrm>
            <a:off x="3981244" y="4794039"/>
            <a:ext cx="21339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important</a:t>
            </a:r>
          </a:p>
        </p:txBody>
      </p:sp>
      <p:sp>
        <p:nvSpPr>
          <p:cNvPr id="45" name="TextBox 44">
            <a:extLst>
              <a:ext uri="{FF2B5EF4-FFF2-40B4-BE49-F238E27FC236}">
                <a16:creationId xmlns:a16="http://schemas.microsoft.com/office/drawing/2014/main" id="{9AC8A20C-09C0-4922-97D8-F4B15C41D5BC}"/>
              </a:ext>
            </a:extLst>
          </p:cNvPr>
          <p:cNvSpPr txBox="1"/>
          <p:nvPr/>
        </p:nvSpPr>
        <p:spPr>
          <a:xfrm>
            <a:off x="3997376" y="5378814"/>
            <a:ext cx="22990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intéressant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A2F7C5AB-7F20-4CBD-8BAE-E00FAA2FC88A}"/>
              </a:ext>
            </a:extLst>
          </p:cNvPr>
          <p:cNvSpPr txBox="1"/>
          <p:nvPr/>
        </p:nvSpPr>
        <p:spPr>
          <a:xfrm>
            <a:off x="3995389" y="5987214"/>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utile</a:t>
            </a:r>
          </a:p>
        </p:txBody>
      </p:sp>
      <p:sp>
        <p:nvSpPr>
          <p:cNvPr id="52" name="TextBox 51">
            <a:extLst>
              <a:ext uri="{FF2B5EF4-FFF2-40B4-BE49-F238E27FC236}">
                <a16:creationId xmlns:a16="http://schemas.microsoft.com/office/drawing/2014/main" id="{0B5B1355-6E98-48A8-A03A-91192A1B131A}"/>
              </a:ext>
            </a:extLst>
          </p:cNvPr>
          <p:cNvSpPr txBox="1"/>
          <p:nvPr/>
        </p:nvSpPr>
        <p:spPr>
          <a:xfrm>
            <a:off x="6721906" y="4461348"/>
            <a:ext cx="37257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mais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il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n’est</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pas…</a:t>
            </a:r>
          </a:p>
        </p:txBody>
      </p:sp>
      <p:sp>
        <p:nvSpPr>
          <p:cNvPr id="53" name="Arrow: Curved Left 52">
            <a:extLst>
              <a:ext uri="{FF2B5EF4-FFF2-40B4-BE49-F238E27FC236}">
                <a16:creationId xmlns:a16="http://schemas.microsoft.com/office/drawing/2014/main" id="{5DFA6BC2-AA89-47A8-9A4B-F890E582330B}"/>
              </a:ext>
            </a:extLst>
          </p:cNvPr>
          <p:cNvSpPr/>
          <p:nvPr/>
        </p:nvSpPr>
        <p:spPr>
          <a:xfrm>
            <a:off x="6781249" y="5174694"/>
            <a:ext cx="569924" cy="1577789"/>
          </a:xfrm>
          <a:prstGeom prst="curvedLeftArrow">
            <a:avLst/>
          </a:prstGeom>
          <a:solidFill>
            <a:srgbClr val="FF3399"/>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33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4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1"/>
                    </p:tgtEl>
                  </p:cond>
                </p:stCondLst>
                <p:endSync evt="end" delay="0">
                  <p:rtn val="all"/>
                </p:endSync>
                <p:childTnLst>
                  <p:par>
                    <p:cTn id="20" fill="hold">
                      <p:stCondLst>
                        <p:cond delay="0"/>
                      </p:stCondLst>
                      <p:childTnLst>
                        <p:par>
                          <p:cTn id="21" fill="hold">
                            <p:stCondLst>
                              <p:cond delay="0"/>
                            </p:stCondLst>
                            <p:childTnLst>
                              <p:par>
                                <p:cTn id="22" presetID="12" presetClass="exit" presetSubtype="4" fill="remove" grpId="0" nodeType="clickEffect">
                                  <p:stCondLst>
                                    <p:cond delay="0"/>
                                  </p:stCondLst>
                                  <p:childTnLst>
                                    <p:anim calcmode="lin" valueType="num">
                                      <p:cBhvr additive="base">
                                        <p:cTn id="23" dur="59000"/>
                                        <p:tgtEl>
                                          <p:spTgt spid="35"/>
                                        </p:tgtEl>
                                        <p:attrNameLst>
                                          <p:attrName>ppt_y</p:attrName>
                                        </p:attrNameLst>
                                      </p:cBhvr>
                                      <p:tavLst>
                                        <p:tav tm="0">
                                          <p:val>
                                            <p:strVal val="#ppt_y"/>
                                          </p:val>
                                        </p:tav>
                                        <p:tav tm="100000">
                                          <p:val>
                                            <p:strVal val="#ppt_y+#ppt_h*1.125000"/>
                                          </p:val>
                                        </p:tav>
                                      </p:tavLst>
                                    </p:anim>
                                    <p:animEffect transition="out" filter="wipe(down)">
                                      <p:cBhvr>
                                        <p:cTn id="24" dur="59000"/>
                                        <p:tgtEl>
                                          <p:spTgt spid="35"/>
                                        </p:tgtEl>
                                      </p:cBhvr>
                                    </p:animEffect>
                                    <p:set>
                                      <p:cBhvr>
                                        <p:cTn id="25" dur="1" fill="hold">
                                          <p:stCondLst>
                                            <p:cond delay="58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5" grpId="0" animBg="1"/>
      <p:bldP spid="50" grpId="0"/>
      <p:bldP spid="51" grpId="0" animBg="1"/>
      <p:bldP spid="52" grpId="0"/>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ED4C-61B8-4A0A-B8F5-E66C62F8EBD5}"/>
              </a:ext>
            </a:extLst>
          </p:cNvPr>
          <p:cNvSpPr>
            <a:spLocks noGrp="1"/>
          </p:cNvSpPr>
          <p:nvPr>
            <p:ph type="title"/>
          </p:nvPr>
        </p:nvSpPr>
        <p:spPr>
          <a:xfrm>
            <a:off x="3386963" y="3753582"/>
            <a:ext cx="6609654" cy="1363215"/>
          </a:xfrm>
        </p:spPr>
        <p:txBody>
          <a:bodyPr vert="horz" lIns="91440" tIns="45720" rIns="91440" bIns="45720" rtlCol="0" anchor="t">
            <a:normAutofit fontScale="90000"/>
          </a:bodyPr>
          <a:lstStyle/>
          <a:p>
            <a:pPr algn="ctr">
              <a:spcBef>
                <a:spcPct val="0"/>
              </a:spcBef>
            </a:pPr>
            <a:r>
              <a:rPr lang="en-US" sz="8000" b="1" kern="1200" dirty="0">
                <a:solidFill>
                  <a:schemeClr val="tx1"/>
                </a:solidFill>
                <a:latin typeface="Cavolini" panose="03000502040302020204" pitchFamily="66" charset="0"/>
                <a:ea typeface="+mj-ea"/>
                <a:cs typeface="Cavolini" panose="03000502040302020204" pitchFamily="66" charset="0"/>
              </a:rPr>
              <a:t>Mon monde</a:t>
            </a:r>
            <a:br>
              <a:rPr lang="en-US" kern="1200" dirty="0">
                <a:solidFill>
                  <a:schemeClr val="tx1"/>
                </a:solidFill>
                <a:latin typeface="+mj-lt"/>
                <a:ea typeface="+mj-ea"/>
                <a:cs typeface="+mj-cs"/>
              </a:rPr>
            </a:br>
            <a:r>
              <a:rPr lang="en-US" kern="1200" dirty="0">
                <a:solidFill>
                  <a:schemeClr val="tx1"/>
                </a:solidFill>
                <a:latin typeface="Cavolini" panose="03000502040302020204" pitchFamily="66" charset="0"/>
                <a:ea typeface="+mj-ea"/>
                <a:cs typeface="Cavolini" panose="03000502040302020204" pitchFamily="66" charset="0"/>
              </a:rPr>
              <a:t>(my world)</a:t>
            </a:r>
          </a:p>
        </p:txBody>
      </p:sp>
      <p:sp>
        <p:nvSpPr>
          <p:cNvPr id="17" name="Freeform: Shape 1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en and a pocket watch on a map&#10;&#10;Description automatically generated">
            <a:extLst>
              <a:ext uri="{FF2B5EF4-FFF2-40B4-BE49-F238E27FC236}">
                <a16:creationId xmlns:a16="http://schemas.microsoft.com/office/drawing/2014/main" id="{DDE941B5-CCCF-4293-8ADD-EAE3C98AD29C}"/>
              </a:ext>
            </a:extLst>
          </p:cNvPr>
          <p:cNvPicPr>
            <a:picLocks noChangeAspect="1"/>
          </p:cNvPicPr>
          <p:nvPr/>
        </p:nvPicPr>
        <p:blipFill rotWithShape="1">
          <a:blip r:embed="rId3">
            <a:extLst>
              <a:ext uri="{28A0092B-C50C-407E-A947-70E740481C1C}">
                <a14:useLocalDpi xmlns:a14="http://schemas.microsoft.com/office/drawing/2010/main" val="0"/>
              </a:ext>
            </a:extLst>
          </a:blip>
          <a:srcRect t="1967" r="-1" b="1055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Picture 9" descr="A close-up of hands with a map&#10;&#10;Description automatically generated">
            <a:extLst>
              <a:ext uri="{FF2B5EF4-FFF2-40B4-BE49-F238E27FC236}">
                <a16:creationId xmlns:a16="http://schemas.microsoft.com/office/drawing/2014/main" id="{A0DE4541-00EA-4691-9BD0-1234E4AF2FFC}"/>
              </a:ext>
            </a:extLst>
          </p:cNvPr>
          <p:cNvPicPr>
            <a:picLocks noChangeAspect="1"/>
          </p:cNvPicPr>
          <p:nvPr/>
        </p:nvPicPr>
        <p:blipFill rotWithShape="1">
          <a:blip r:embed="rId4">
            <a:extLst>
              <a:ext uri="{28A0092B-C50C-407E-A947-70E740481C1C}">
                <a14:useLocalDpi xmlns:a14="http://schemas.microsoft.com/office/drawing/2010/main" val="0"/>
              </a:ext>
            </a:extLst>
          </a:blip>
          <a:srcRect l="31027" r="16709"/>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1" name="Oval 2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globe&#10;&#10;Description automatically generated">
            <a:extLst>
              <a:ext uri="{FF2B5EF4-FFF2-40B4-BE49-F238E27FC236}">
                <a16:creationId xmlns:a16="http://schemas.microsoft.com/office/drawing/2014/main" id="{580B04F0-E5FD-4BCA-82EA-F37CA2C70D52}"/>
              </a:ext>
            </a:extLst>
          </p:cNvPr>
          <p:cNvPicPr>
            <a:picLocks noChangeAspect="1"/>
          </p:cNvPicPr>
          <p:nvPr/>
        </p:nvPicPr>
        <p:blipFill rotWithShape="1">
          <a:blip r:embed="rId5">
            <a:extLst>
              <a:ext uri="{28A0092B-C50C-407E-A947-70E740481C1C}">
                <a14:useLocalDpi xmlns:a14="http://schemas.microsoft.com/office/drawing/2010/main" val="0"/>
              </a:ext>
            </a:extLst>
          </a:blip>
          <a:srcRect l="12809" r="12942" b="2"/>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3" name="Freeform: Shape 2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map of the world&#10;&#10;Description automatically generated">
            <a:extLst>
              <a:ext uri="{FF2B5EF4-FFF2-40B4-BE49-F238E27FC236}">
                <a16:creationId xmlns:a16="http://schemas.microsoft.com/office/drawing/2014/main" id="{324B976A-827A-4BCC-B731-7DA294A61DCF}"/>
              </a:ext>
            </a:extLst>
          </p:cNvPr>
          <p:cNvPicPr>
            <a:picLocks noChangeAspect="1"/>
          </p:cNvPicPr>
          <p:nvPr/>
        </p:nvPicPr>
        <p:blipFill rotWithShape="1">
          <a:blip r:embed="rId6">
            <a:extLst>
              <a:ext uri="{28A0092B-C50C-407E-A947-70E740481C1C}">
                <a14:useLocalDpi xmlns:a14="http://schemas.microsoft.com/office/drawing/2010/main" val="0"/>
              </a:ext>
            </a:extLst>
          </a:blip>
          <a:srcRect l="28080" r="7354" b="2"/>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5" name="Freeform: Shape 2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map of the world&#10;&#10;Description automatically generated">
            <a:extLst>
              <a:ext uri="{FF2B5EF4-FFF2-40B4-BE49-F238E27FC236}">
                <a16:creationId xmlns:a16="http://schemas.microsoft.com/office/drawing/2014/main" id="{29FB479C-5503-4CD9-875A-94580EAAE917}"/>
              </a:ext>
            </a:extLst>
          </p:cNvPr>
          <p:cNvPicPr>
            <a:picLocks noChangeAspect="1"/>
          </p:cNvPicPr>
          <p:nvPr/>
        </p:nvPicPr>
        <p:blipFill rotWithShape="1">
          <a:blip r:embed="rId7">
            <a:extLst>
              <a:ext uri="{28A0092B-C50C-407E-A947-70E740481C1C}">
                <a14:useLocalDpi xmlns:a14="http://schemas.microsoft.com/office/drawing/2010/main" val="0"/>
              </a:ext>
            </a:extLst>
          </a:blip>
          <a:srcRect l="30636" r="18607" b="-3"/>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8943667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002060"/>
                </a:solidFill>
                <a:latin typeface="Century Gothic"/>
                <a:ea typeface="Century Gothic"/>
                <a:cs typeface="Century Gothic"/>
                <a:sym typeface="Century Gothic"/>
              </a:rPr>
              <a:t>Using reference materials [nouns]</a:t>
            </a:r>
            <a:endParaRPr lang="en-GB" sz="3600" i="0" u="none" strike="noStrike" cap="none" dirty="0">
              <a:solidFill>
                <a:srgbClr val="002060"/>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6" name="Google Shape;169;p8">
            <a:extLst>
              <a:ext uri="{FF2B5EF4-FFF2-40B4-BE49-F238E27FC236}">
                <a16:creationId xmlns:a16="http://schemas.microsoft.com/office/drawing/2014/main" id="{B4F132BF-0F27-4183-A033-D182D0CEA9FB}"/>
              </a:ext>
            </a:extLst>
          </p:cNvPr>
          <p:cNvSpPr txBox="1"/>
          <p:nvPr/>
        </p:nvSpPr>
        <p:spPr>
          <a:xfrm>
            <a:off x="282562" y="9244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understanding symbols</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7" name="Google Shape;171;p8">
            <a:extLst>
              <a:ext uri="{FF2B5EF4-FFF2-40B4-BE49-F238E27FC236}">
                <a16:creationId xmlns:a16="http://schemas.microsoft.com/office/drawing/2014/main" id="{AE134DAB-BDBF-4659-93C0-5D36FB7A816F}"/>
              </a:ext>
            </a:extLst>
          </p:cNvPr>
          <p:cNvSpPr txBox="1"/>
          <p:nvPr/>
        </p:nvSpPr>
        <p:spPr>
          <a:xfrm>
            <a:off x="230860" y="1592520"/>
            <a:ext cx="11713210"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using an online or paper dictionary, you find symbols with useful information (type of word – e.g., noun, adjective, and gender – i.e. masculine and feminine). </a:t>
            </a:r>
          </a:p>
        </p:txBody>
      </p:sp>
      <p:sp>
        <p:nvSpPr>
          <p:cNvPr id="42" name="TextBox 41">
            <a:extLst>
              <a:ext uri="{FF2B5EF4-FFF2-40B4-BE49-F238E27FC236}">
                <a16:creationId xmlns:a16="http://schemas.microsoft.com/office/drawing/2014/main" id="{9A23ED27-EF0C-4516-8949-45B392818EE5}"/>
              </a:ext>
            </a:extLst>
          </p:cNvPr>
          <p:cNvSpPr txBox="1"/>
          <p:nvPr/>
        </p:nvSpPr>
        <p:spPr>
          <a:xfrm>
            <a:off x="305052" y="2614811"/>
            <a:ext cx="17139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noun</a:t>
            </a:r>
          </a:p>
        </p:txBody>
      </p:sp>
      <p:sp>
        <p:nvSpPr>
          <p:cNvPr id="43" name="TextBox 42">
            <a:extLst>
              <a:ext uri="{FF2B5EF4-FFF2-40B4-BE49-F238E27FC236}">
                <a16:creationId xmlns:a16="http://schemas.microsoft.com/office/drawing/2014/main" id="{C6527440-A166-46A0-978B-A3BDE9D3F6AE}"/>
              </a:ext>
            </a:extLst>
          </p:cNvPr>
          <p:cNvSpPr txBox="1"/>
          <p:nvPr/>
        </p:nvSpPr>
        <p:spPr>
          <a:xfrm>
            <a:off x="2592874" y="2624024"/>
            <a:ext cx="27093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masculine</a:t>
            </a:r>
          </a:p>
        </p:txBody>
      </p:sp>
      <p:sp>
        <p:nvSpPr>
          <p:cNvPr id="44" name="TextBox 43">
            <a:extLst>
              <a:ext uri="{FF2B5EF4-FFF2-40B4-BE49-F238E27FC236}">
                <a16:creationId xmlns:a16="http://schemas.microsoft.com/office/drawing/2014/main" id="{D503BB55-32AF-42A0-A5B2-1B198F738717}"/>
              </a:ext>
            </a:extLst>
          </p:cNvPr>
          <p:cNvSpPr txBox="1"/>
          <p:nvPr/>
        </p:nvSpPr>
        <p:spPr>
          <a:xfrm>
            <a:off x="2610803" y="3130042"/>
            <a:ext cx="22028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feminine</a:t>
            </a:r>
          </a:p>
        </p:txBody>
      </p:sp>
      <p:sp>
        <p:nvSpPr>
          <p:cNvPr id="6" name="TextBox 5">
            <a:extLst>
              <a:ext uri="{FF2B5EF4-FFF2-40B4-BE49-F238E27FC236}">
                <a16:creationId xmlns:a16="http://schemas.microsoft.com/office/drawing/2014/main" id="{7C1EA640-D75E-4250-9C94-D788FF3BEF5F}"/>
              </a:ext>
            </a:extLst>
          </p:cNvPr>
          <p:cNvSpPr txBox="1"/>
          <p:nvPr/>
        </p:nvSpPr>
        <p:spPr>
          <a:xfrm>
            <a:off x="282562" y="4882968"/>
            <a:ext cx="54468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can help us find out the spelling of a word (and the grammatical gender of a noun).</a:t>
            </a:r>
          </a:p>
        </p:txBody>
      </p:sp>
      <p:sp>
        <p:nvSpPr>
          <p:cNvPr id="45" name="TextBox 44">
            <a:extLst>
              <a:ext uri="{FF2B5EF4-FFF2-40B4-BE49-F238E27FC236}">
                <a16:creationId xmlns:a16="http://schemas.microsoft.com/office/drawing/2014/main" id="{D21CD767-CF52-4D3B-BD44-6F073F329902}"/>
              </a:ext>
            </a:extLst>
          </p:cNvPr>
          <p:cNvSpPr txBox="1"/>
          <p:nvPr/>
        </p:nvSpPr>
        <p:spPr>
          <a:xfrm>
            <a:off x="296572" y="6237047"/>
            <a:ext cx="54468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Exemple</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lang="en-GB" sz="2400" b="1" dirty="0">
                <a:solidFill>
                  <a:srgbClr val="002060"/>
                </a:solidFill>
                <a:latin typeface="Century Gothic" panose="020B0502020202020204" pitchFamily="34" charset="0"/>
              </a:rPr>
              <a:t>shoe </a:t>
            </a:r>
            <a:r>
              <a:rPr lang="en-GB" sz="2400" b="1" dirty="0">
                <a:solidFill>
                  <a:srgbClr val="002060"/>
                </a:solidFill>
                <a:latin typeface="Century Gothic" panose="020B0502020202020204" pitchFamily="34" charset="0"/>
                <a:sym typeface="Wingdings" panose="05000000000000000000" pitchFamily="2" charset="2"/>
              </a:rPr>
              <a:t> ??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AF5FE199-DD8B-4081-9077-EDCC5C39D448}"/>
              </a:ext>
            </a:extLst>
          </p:cNvPr>
          <p:cNvSpPr txBox="1"/>
          <p:nvPr/>
        </p:nvSpPr>
        <p:spPr>
          <a:xfrm>
            <a:off x="4858493" y="919628"/>
            <a:ext cx="5446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4"/>
              </a:rPr>
              <a:t>www.wordreference.com</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C6FE465E-1AF5-48E2-A2C8-E1B96A4BAB73}"/>
              </a:ext>
            </a:extLst>
          </p:cNvPr>
          <p:cNvSpPr txBox="1"/>
          <p:nvPr/>
        </p:nvSpPr>
        <p:spPr>
          <a:xfrm>
            <a:off x="7145300" y="4978683"/>
            <a:ext cx="43701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 chaussure [the shoe] </a:t>
            </a:r>
          </a:p>
        </p:txBody>
      </p:sp>
      <p:sp>
        <p:nvSpPr>
          <p:cNvPr id="57" name="TextBox 56">
            <a:extLst>
              <a:ext uri="{FF2B5EF4-FFF2-40B4-BE49-F238E27FC236}">
                <a16:creationId xmlns:a16="http://schemas.microsoft.com/office/drawing/2014/main" id="{45BD106D-E044-43D8-9438-E7ED59B65890}"/>
              </a:ext>
            </a:extLst>
          </p:cNvPr>
          <p:cNvSpPr txBox="1"/>
          <p:nvPr/>
        </p:nvSpPr>
        <p:spPr>
          <a:xfrm>
            <a:off x="7145300" y="5364243"/>
            <a:ext cx="43316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 chaussure [my shoe] </a:t>
            </a:r>
          </a:p>
        </p:txBody>
      </p:sp>
      <p:sp>
        <p:nvSpPr>
          <p:cNvPr id="15" name="TextBox 14">
            <a:extLst>
              <a:ext uri="{FF2B5EF4-FFF2-40B4-BE49-F238E27FC236}">
                <a16:creationId xmlns:a16="http://schemas.microsoft.com/office/drawing/2014/main" id="{4C1654B5-F25A-4521-8DCA-B80B24D28AEB}"/>
              </a:ext>
            </a:extLst>
          </p:cNvPr>
          <p:cNvSpPr txBox="1"/>
          <p:nvPr/>
        </p:nvSpPr>
        <p:spPr>
          <a:xfrm>
            <a:off x="7414124" y="4951704"/>
            <a:ext cx="4523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Segoe Print" panose="02000600000000000000" pitchFamily="2" charset="0"/>
                <a:ea typeface="+mn-ea"/>
                <a:cs typeface="+mn-cs"/>
              </a:rPr>
              <a:t>la</a:t>
            </a:r>
          </a:p>
        </p:txBody>
      </p:sp>
      <p:sp>
        <p:nvSpPr>
          <p:cNvPr id="61" name="TextBox 60">
            <a:extLst>
              <a:ext uri="{FF2B5EF4-FFF2-40B4-BE49-F238E27FC236}">
                <a16:creationId xmlns:a16="http://schemas.microsoft.com/office/drawing/2014/main" id="{3E690FD5-8AD1-492E-9DCF-6AB55A5D64B7}"/>
              </a:ext>
            </a:extLst>
          </p:cNvPr>
          <p:cNvSpPr txBox="1"/>
          <p:nvPr/>
        </p:nvSpPr>
        <p:spPr>
          <a:xfrm>
            <a:off x="7347666" y="5383438"/>
            <a:ext cx="67197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Segoe Print" panose="02000600000000000000" pitchFamily="2" charset="0"/>
                <a:ea typeface="+mn-ea"/>
                <a:cs typeface="+mn-cs"/>
              </a:rPr>
              <a:t>ma</a:t>
            </a:r>
          </a:p>
        </p:txBody>
      </p:sp>
      <p:pic>
        <p:nvPicPr>
          <p:cNvPr id="20" name="Graphic 19" descr="Teacher">
            <a:extLst>
              <a:ext uri="{FF2B5EF4-FFF2-40B4-BE49-F238E27FC236}">
                <a16:creationId xmlns:a16="http://schemas.microsoft.com/office/drawing/2014/main" id="{38A4C4C9-251F-4903-8D6E-761B5AC13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77" y="4026970"/>
            <a:ext cx="914400" cy="914400"/>
          </a:xfrm>
          <a:prstGeom prst="rect">
            <a:avLst/>
          </a:prstGeom>
        </p:spPr>
      </p:pic>
      <p:sp>
        <p:nvSpPr>
          <p:cNvPr id="21" name="Speech Bubble: Rectangle with Corners Rounded 20">
            <a:extLst>
              <a:ext uri="{FF2B5EF4-FFF2-40B4-BE49-F238E27FC236}">
                <a16:creationId xmlns:a16="http://schemas.microsoft.com/office/drawing/2014/main" id="{4ECCCDE0-A490-402A-BD55-154C73213ECA}"/>
              </a:ext>
            </a:extLst>
          </p:cNvPr>
          <p:cNvSpPr/>
          <p:nvPr/>
        </p:nvSpPr>
        <p:spPr>
          <a:xfrm>
            <a:off x="1070061" y="4163330"/>
            <a:ext cx="5775481" cy="547644"/>
          </a:xfrm>
          <a:prstGeom prst="wedgeRoundRectCallout">
            <a:avLst>
              <a:gd name="adj1" fmla="val -54960"/>
              <a:gd name="adj2" fmla="val 975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Cherche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 mot dans un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dictionnaire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22" name="TextBox 21">
            <a:extLst>
              <a:ext uri="{FF2B5EF4-FFF2-40B4-BE49-F238E27FC236}">
                <a16:creationId xmlns:a16="http://schemas.microsoft.com/office/drawing/2014/main" id="{8158966B-9044-4522-80D0-018448EA85EC}"/>
              </a:ext>
            </a:extLst>
          </p:cNvPr>
          <p:cNvSpPr txBox="1"/>
          <p:nvPr/>
        </p:nvSpPr>
        <p:spPr>
          <a:xfrm>
            <a:off x="7126921" y="5864298"/>
            <a:ext cx="45720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 chaussures [my shoes] </a:t>
            </a:r>
          </a:p>
        </p:txBody>
      </p:sp>
      <p:sp>
        <p:nvSpPr>
          <p:cNvPr id="23" name="TextBox 22">
            <a:extLst>
              <a:ext uri="{FF2B5EF4-FFF2-40B4-BE49-F238E27FC236}">
                <a16:creationId xmlns:a16="http://schemas.microsoft.com/office/drawing/2014/main" id="{59AC7A1A-F30C-415C-9F80-6708B1B02902}"/>
              </a:ext>
            </a:extLst>
          </p:cNvPr>
          <p:cNvSpPr txBox="1"/>
          <p:nvPr/>
        </p:nvSpPr>
        <p:spPr>
          <a:xfrm>
            <a:off x="7329287" y="5883493"/>
            <a:ext cx="78098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70C0"/>
                </a:solidFill>
                <a:effectLst/>
                <a:uLnTx/>
                <a:uFillTx/>
                <a:latin typeface="Segoe Print" panose="02000600000000000000" pitchFamily="2" charset="0"/>
                <a:ea typeface="+mn-ea"/>
                <a:cs typeface="+mn-cs"/>
              </a:rPr>
              <a:t>mes</a:t>
            </a:r>
            <a:endParaRPr kumimoji="0" lang="en-GB" sz="2400" b="1" i="0" u="none" strike="noStrike" kern="1200" cap="none" spc="0" normalizeH="0" baseline="0" noProof="0" dirty="0">
              <a:ln>
                <a:noFill/>
              </a:ln>
              <a:solidFill>
                <a:srgbClr val="0070C0"/>
              </a:solidFill>
              <a:effectLst/>
              <a:uLnTx/>
              <a:uFillTx/>
              <a:latin typeface="Segoe Print" panose="02000600000000000000" pitchFamily="2" charset="0"/>
              <a:ea typeface="+mn-ea"/>
              <a:cs typeface="+mn-cs"/>
            </a:endParaRPr>
          </a:p>
        </p:txBody>
      </p:sp>
      <p:pic>
        <p:nvPicPr>
          <p:cNvPr id="5" name="Picture 4">
            <a:extLst>
              <a:ext uri="{FF2B5EF4-FFF2-40B4-BE49-F238E27FC236}">
                <a16:creationId xmlns:a16="http://schemas.microsoft.com/office/drawing/2014/main" id="{A38243EA-816A-44B0-8575-49637F087B16}"/>
              </a:ext>
            </a:extLst>
          </p:cNvPr>
          <p:cNvPicPr>
            <a:picLocks noChangeAspect="1"/>
          </p:cNvPicPr>
          <p:nvPr/>
        </p:nvPicPr>
        <p:blipFill>
          <a:blip r:embed="rId7"/>
          <a:stretch>
            <a:fillRect/>
          </a:stretch>
        </p:blipFill>
        <p:spPr>
          <a:xfrm>
            <a:off x="6950311" y="3073089"/>
            <a:ext cx="5038725" cy="1571625"/>
          </a:xfrm>
          <a:prstGeom prst="rect">
            <a:avLst/>
          </a:prstGeom>
        </p:spPr>
      </p:pic>
      <p:sp>
        <p:nvSpPr>
          <p:cNvPr id="14" name="Callout: Line 13">
            <a:extLst>
              <a:ext uri="{FF2B5EF4-FFF2-40B4-BE49-F238E27FC236}">
                <a16:creationId xmlns:a16="http://schemas.microsoft.com/office/drawing/2014/main" id="{8B6B805D-415A-4E24-8982-C2E5D473E1F1}"/>
              </a:ext>
            </a:extLst>
          </p:cNvPr>
          <p:cNvSpPr/>
          <p:nvPr/>
        </p:nvSpPr>
        <p:spPr>
          <a:xfrm>
            <a:off x="9864152" y="2865951"/>
            <a:ext cx="2004501" cy="323193"/>
          </a:xfrm>
          <a:prstGeom prst="borderCallout1">
            <a:avLst>
              <a:gd name="adj1" fmla="val 56984"/>
              <a:gd name="adj2" fmla="val -319"/>
              <a:gd name="adj3" fmla="val 256695"/>
              <a:gd name="adj4" fmla="val 51160"/>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feminine noun</a:t>
            </a:r>
          </a:p>
        </p:txBody>
      </p:sp>
      <p:sp>
        <p:nvSpPr>
          <p:cNvPr id="12" name="Rectangle: Rounded Corners 11">
            <a:extLst>
              <a:ext uri="{FF2B5EF4-FFF2-40B4-BE49-F238E27FC236}">
                <a16:creationId xmlns:a16="http://schemas.microsoft.com/office/drawing/2014/main" id="{58D79D69-54AB-4CF0-AB94-65A60822ADD4}"/>
              </a:ext>
            </a:extLst>
          </p:cNvPr>
          <p:cNvSpPr/>
          <p:nvPr/>
        </p:nvSpPr>
        <p:spPr>
          <a:xfrm>
            <a:off x="10714491" y="3722595"/>
            <a:ext cx="295838" cy="186288"/>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915B26-41B2-4151-BC28-F328EB7DAFD9}"/>
              </a:ext>
            </a:extLst>
          </p:cNvPr>
          <p:cNvPicPr>
            <a:picLocks noChangeAspect="1"/>
          </p:cNvPicPr>
          <p:nvPr/>
        </p:nvPicPr>
        <p:blipFill>
          <a:blip r:embed="rId8"/>
          <a:stretch>
            <a:fillRect/>
          </a:stretch>
        </p:blipFill>
        <p:spPr>
          <a:xfrm>
            <a:off x="6950311" y="2428465"/>
            <a:ext cx="5010829" cy="359709"/>
          </a:xfrm>
          <a:prstGeom prst="rect">
            <a:avLst/>
          </a:prstGeom>
        </p:spPr>
      </p:pic>
    </p:spTree>
    <p:extLst>
      <p:ext uri="{BB962C8B-B14F-4D97-AF65-F5344CB8AC3E}">
        <p14:creationId xmlns:p14="http://schemas.microsoft.com/office/powerpoint/2010/main" val="32200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6" grpId="0"/>
      <p:bldP spid="45" grpId="0"/>
      <p:bldP spid="46" grpId="0"/>
      <p:bldP spid="13" grpId="0"/>
      <p:bldP spid="57" grpId="0"/>
      <p:bldP spid="15" grpId="0"/>
      <p:bldP spid="61" grpId="0"/>
      <p:bldP spid="21" grpId="0" animBg="1"/>
      <p:bldP spid="22" grpId="0"/>
      <p:bldP spid="23" grpId="0"/>
      <p:bldP spid="1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4" name="Picture 3">
            <a:extLst>
              <a:ext uri="{FF2B5EF4-FFF2-40B4-BE49-F238E27FC236}">
                <a16:creationId xmlns:a16="http://schemas.microsoft.com/office/drawing/2014/main" id="{16D5C653-C78C-4963-BB39-EA5D8B9A06D3}"/>
              </a:ext>
            </a:extLst>
          </p:cNvPr>
          <p:cNvPicPr>
            <a:picLocks noChangeAspect="1"/>
          </p:cNvPicPr>
          <p:nvPr/>
        </p:nvPicPr>
        <p:blipFill>
          <a:blip r:embed="rId3"/>
          <a:stretch>
            <a:fillRect/>
          </a:stretch>
        </p:blipFill>
        <p:spPr>
          <a:xfrm>
            <a:off x="6938579" y="2925274"/>
            <a:ext cx="5049185" cy="1377945"/>
          </a:xfrm>
          <a:prstGeom prst="rect">
            <a:avLst/>
          </a:prstGeom>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002060"/>
                </a:solidFill>
                <a:latin typeface="Century Gothic"/>
                <a:ea typeface="Century Gothic"/>
                <a:cs typeface="Century Gothic"/>
                <a:sym typeface="Century Gothic"/>
              </a:rPr>
              <a:t>Using reference materials [adjectives]</a:t>
            </a:r>
            <a:endParaRPr lang="en-GB" sz="3600" i="0" u="none" strike="noStrike" cap="none" dirty="0">
              <a:solidFill>
                <a:srgbClr val="002060"/>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4">
            <a:alphaModFix/>
          </a:blip>
          <a:srcRect/>
          <a:stretch/>
        </p:blipFill>
        <p:spPr>
          <a:xfrm>
            <a:off x="10657369" y="76217"/>
            <a:ext cx="1330395" cy="1332245"/>
          </a:xfrm>
          <a:prstGeom prst="rect">
            <a:avLst/>
          </a:prstGeom>
          <a:noFill/>
          <a:ln>
            <a:noFill/>
          </a:ln>
        </p:spPr>
      </p:pic>
      <p:sp>
        <p:nvSpPr>
          <p:cNvPr id="16" name="Google Shape;169;p8">
            <a:extLst>
              <a:ext uri="{FF2B5EF4-FFF2-40B4-BE49-F238E27FC236}">
                <a16:creationId xmlns:a16="http://schemas.microsoft.com/office/drawing/2014/main" id="{B4F132BF-0F27-4183-A033-D182D0CEA9FB}"/>
              </a:ext>
            </a:extLst>
          </p:cNvPr>
          <p:cNvSpPr txBox="1"/>
          <p:nvPr/>
        </p:nvSpPr>
        <p:spPr>
          <a:xfrm>
            <a:off x="282562" y="9244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understanding symbols</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7" name="Google Shape;171;p8">
            <a:extLst>
              <a:ext uri="{FF2B5EF4-FFF2-40B4-BE49-F238E27FC236}">
                <a16:creationId xmlns:a16="http://schemas.microsoft.com/office/drawing/2014/main" id="{AE134DAB-BDBF-4659-93C0-5D36FB7A816F}"/>
              </a:ext>
            </a:extLst>
          </p:cNvPr>
          <p:cNvSpPr txBox="1"/>
          <p:nvPr/>
        </p:nvSpPr>
        <p:spPr>
          <a:xfrm>
            <a:off x="230860" y="1592520"/>
            <a:ext cx="1171321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looking up adjectives, we always find them in the masculine form:</a:t>
            </a:r>
          </a:p>
        </p:txBody>
      </p:sp>
      <p:sp>
        <p:nvSpPr>
          <p:cNvPr id="45" name="TextBox 44">
            <a:extLst>
              <a:ext uri="{FF2B5EF4-FFF2-40B4-BE49-F238E27FC236}">
                <a16:creationId xmlns:a16="http://schemas.microsoft.com/office/drawing/2014/main" id="{D21CD767-CF52-4D3B-BD44-6F073F329902}"/>
              </a:ext>
            </a:extLst>
          </p:cNvPr>
          <p:cNvSpPr txBox="1"/>
          <p:nvPr/>
        </p:nvSpPr>
        <p:spPr>
          <a:xfrm>
            <a:off x="94863" y="3066669"/>
            <a:ext cx="54468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Exemple</a:t>
            </a: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lang="en-GB" sz="2400" b="1" noProof="0" dirty="0">
                <a:solidFill>
                  <a:srgbClr val="002060"/>
                </a:solidFill>
                <a:latin typeface="Century Gothic" panose="020B0502020202020204" pitchFamily="34" charset="0"/>
              </a:rPr>
              <a:t>Chinese </a:t>
            </a:r>
            <a:r>
              <a:rPr lang="en-GB" sz="2400" b="1" dirty="0">
                <a:solidFill>
                  <a:srgbClr val="002060"/>
                </a:solidFill>
                <a:latin typeface="Century Gothic" panose="020B0502020202020204" pitchFamily="34" charset="0"/>
                <a:sym typeface="Wingdings" panose="05000000000000000000" pitchFamily="2" charset="2"/>
              </a:rPr>
              <a:t> ??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AF5FE199-DD8B-4081-9077-EDCC5C39D448}"/>
              </a:ext>
            </a:extLst>
          </p:cNvPr>
          <p:cNvSpPr txBox="1"/>
          <p:nvPr/>
        </p:nvSpPr>
        <p:spPr>
          <a:xfrm>
            <a:off x="4858493" y="919628"/>
            <a:ext cx="5446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5"/>
              </a:rPr>
              <a:t>www.wordreference.com</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C6FE465E-1AF5-48E2-A2C8-E1B96A4BAB73}"/>
              </a:ext>
            </a:extLst>
          </p:cNvPr>
          <p:cNvSpPr txBox="1"/>
          <p:nvPr/>
        </p:nvSpPr>
        <p:spPr>
          <a:xfrm>
            <a:off x="7238388" y="4384320"/>
            <a:ext cx="42995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 Chinese [masculine] </a:t>
            </a:r>
          </a:p>
        </p:txBody>
      </p:sp>
      <p:sp>
        <p:nvSpPr>
          <p:cNvPr id="15" name="TextBox 14">
            <a:extLst>
              <a:ext uri="{FF2B5EF4-FFF2-40B4-BE49-F238E27FC236}">
                <a16:creationId xmlns:a16="http://schemas.microsoft.com/office/drawing/2014/main" id="{4C1654B5-F25A-4521-8DCA-B80B24D28AEB}"/>
              </a:ext>
            </a:extLst>
          </p:cNvPr>
          <p:cNvSpPr txBox="1"/>
          <p:nvPr/>
        </p:nvSpPr>
        <p:spPr>
          <a:xfrm>
            <a:off x="7079353" y="4403515"/>
            <a:ext cx="12153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Segoe Print" panose="02000600000000000000" pitchFamily="2" charset="0"/>
                <a:ea typeface="+mn-ea"/>
                <a:cs typeface="+mn-cs"/>
              </a:rPr>
              <a:t>chinois</a:t>
            </a:r>
          </a:p>
        </p:txBody>
      </p:sp>
      <p:pic>
        <p:nvPicPr>
          <p:cNvPr id="20" name="Graphic 19" descr="Teacher">
            <a:extLst>
              <a:ext uri="{FF2B5EF4-FFF2-40B4-BE49-F238E27FC236}">
                <a16:creationId xmlns:a16="http://schemas.microsoft.com/office/drawing/2014/main" id="{38A4C4C9-251F-4903-8D6E-761B5AC135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863" y="2118696"/>
            <a:ext cx="914400" cy="914400"/>
          </a:xfrm>
          <a:prstGeom prst="rect">
            <a:avLst/>
          </a:prstGeom>
        </p:spPr>
      </p:pic>
      <p:sp>
        <p:nvSpPr>
          <p:cNvPr id="21" name="Speech Bubble: Rectangle with Corners Rounded 20">
            <a:extLst>
              <a:ext uri="{FF2B5EF4-FFF2-40B4-BE49-F238E27FC236}">
                <a16:creationId xmlns:a16="http://schemas.microsoft.com/office/drawing/2014/main" id="{4ECCCDE0-A490-402A-BD55-154C73213ECA}"/>
              </a:ext>
            </a:extLst>
          </p:cNvPr>
          <p:cNvSpPr/>
          <p:nvPr/>
        </p:nvSpPr>
        <p:spPr>
          <a:xfrm>
            <a:off x="1054447" y="2255056"/>
            <a:ext cx="5775481" cy="547644"/>
          </a:xfrm>
          <a:prstGeom prst="wedgeRoundRectCallout">
            <a:avLst>
              <a:gd name="adj1" fmla="val -54960"/>
              <a:gd name="adj2" fmla="val 975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Cherche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 mot dans un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dictionnaire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14" name="Callout: Line 13">
            <a:extLst>
              <a:ext uri="{FF2B5EF4-FFF2-40B4-BE49-F238E27FC236}">
                <a16:creationId xmlns:a16="http://schemas.microsoft.com/office/drawing/2014/main" id="{8B6B805D-415A-4E24-8982-C2E5D473E1F1}"/>
              </a:ext>
            </a:extLst>
          </p:cNvPr>
          <p:cNvSpPr/>
          <p:nvPr/>
        </p:nvSpPr>
        <p:spPr>
          <a:xfrm>
            <a:off x="9864152" y="2865951"/>
            <a:ext cx="2327848" cy="359709"/>
          </a:xfrm>
          <a:prstGeom prst="borderCallout1">
            <a:avLst>
              <a:gd name="adj1" fmla="val 56984"/>
              <a:gd name="adj2" fmla="val -319"/>
              <a:gd name="adj3" fmla="val 188100"/>
              <a:gd name="adj4" fmla="val 26220"/>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masculine singular</a:t>
            </a:r>
          </a:p>
        </p:txBody>
      </p:sp>
      <p:sp>
        <p:nvSpPr>
          <p:cNvPr id="12" name="Rectangle: Rounded Corners 11">
            <a:extLst>
              <a:ext uri="{FF2B5EF4-FFF2-40B4-BE49-F238E27FC236}">
                <a16:creationId xmlns:a16="http://schemas.microsoft.com/office/drawing/2014/main" id="{58D79D69-54AB-4CF0-AB94-65A60822ADD4}"/>
              </a:ext>
            </a:extLst>
          </p:cNvPr>
          <p:cNvSpPr/>
          <p:nvPr/>
        </p:nvSpPr>
        <p:spPr>
          <a:xfrm>
            <a:off x="10255543" y="3559632"/>
            <a:ext cx="501986" cy="210776"/>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915B26-41B2-4151-BC28-F328EB7DAFD9}"/>
              </a:ext>
            </a:extLst>
          </p:cNvPr>
          <p:cNvPicPr>
            <a:picLocks noChangeAspect="1"/>
          </p:cNvPicPr>
          <p:nvPr/>
        </p:nvPicPr>
        <p:blipFill>
          <a:blip r:embed="rId8"/>
          <a:stretch>
            <a:fillRect/>
          </a:stretch>
        </p:blipFill>
        <p:spPr>
          <a:xfrm>
            <a:off x="6950311" y="2428465"/>
            <a:ext cx="5010829" cy="359709"/>
          </a:xfrm>
          <a:prstGeom prst="rect">
            <a:avLst/>
          </a:prstGeom>
        </p:spPr>
      </p:pic>
      <p:sp>
        <p:nvSpPr>
          <p:cNvPr id="27" name="Google Shape;171;p8">
            <a:extLst>
              <a:ext uri="{FF2B5EF4-FFF2-40B4-BE49-F238E27FC236}">
                <a16:creationId xmlns:a16="http://schemas.microsoft.com/office/drawing/2014/main" id="{179A2A6C-0146-44B7-A0F6-727AC2C35602}"/>
              </a:ext>
            </a:extLst>
          </p:cNvPr>
          <p:cNvSpPr txBox="1"/>
          <p:nvPr/>
        </p:nvSpPr>
        <p:spPr>
          <a:xfrm>
            <a:off x="203197" y="5006045"/>
            <a:ext cx="6735065"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this online dictionary, click the French adjective to show how it changes to describe feminine and masculine/feminine plural nouns, too.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8" name="Straight Arrow Connector 7">
            <a:extLst>
              <a:ext uri="{FF2B5EF4-FFF2-40B4-BE49-F238E27FC236}">
                <a16:creationId xmlns:a16="http://schemas.microsoft.com/office/drawing/2014/main" id="{8C53463A-484C-4FB4-8CBA-3F1613545109}"/>
              </a:ext>
            </a:extLst>
          </p:cNvPr>
          <p:cNvCxnSpPr>
            <a:endCxn id="12" idx="1"/>
          </p:cNvCxnSpPr>
          <p:nvPr/>
        </p:nvCxnSpPr>
        <p:spPr>
          <a:xfrm flipV="1">
            <a:off x="5646057" y="3665020"/>
            <a:ext cx="4609486" cy="8775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245DA05-14AE-4939-AA44-A3BB0E011C99}"/>
              </a:ext>
            </a:extLst>
          </p:cNvPr>
          <p:cNvPicPr>
            <a:picLocks noChangeAspect="1"/>
          </p:cNvPicPr>
          <p:nvPr/>
        </p:nvPicPr>
        <p:blipFill>
          <a:blip r:embed="rId9"/>
          <a:stretch>
            <a:fillRect/>
          </a:stretch>
        </p:blipFill>
        <p:spPr>
          <a:xfrm>
            <a:off x="6950311" y="4977017"/>
            <a:ext cx="5005808" cy="640012"/>
          </a:xfrm>
          <a:prstGeom prst="rect">
            <a:avLst/>
          </a:prstGeom>
        </p:spPr>
      </p:pic>
      <p:sp>
        <p:nvSpPr>
          <p:cNvPr id="11" name="Rectangle: Rounded Corners 10">
            <a:extLst>
              <a:ext uri="{FF2B5EF4-FFF2-40B4-BE49-F238E27FC236}">
                <a16:creationId xmlns:a16="http://schemas.microsoft.com/office/drawing/2014/main" id="{30CF17B1-D23F-42C8-9732-24695BA683BE}"/>
              </a:ext>
            </a:extLst>
          </p:cNvPr>
          <p:cNvSpPr/>
          <p:nvPr/>
        </p:nvSpPr>
        <p:spPr>
          <a:xfrm>
            <a:off x="8171543" y="5006045"/>
            <a:ext cx="3772527" cy="288463"/>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85D99A93-8B70-40EE-A433-AC8D4D3E1BE3}"/>
              </a:ext>
            </a:extLst>
          </p:cNvPr>
          <p:cNvSpPr txBox="1"/>
          <p:nvPr/>
        </p:nvSpPr>
        <p:spPr>
          <a:xfrm>
            <a:off x="7430907" y="5914095"/>
            <a:ext cx="39950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 Chinese (feminine)</a:t>
            </a:r>
          </a:p>
        </p:txBody>
      </p:sp>
      <p:sp>
        <p:nvSpPr>
          <p:cNvPr id="35" name="TextBox 34">
            <a:extLst>
              <a:ext uri="{FF2B5EF4-FFF2-40B4-BE49-F238E27FC236}">
                <a16:creationId xmlns:a16="http://schemas.microsoft.com/office/drawing/2014/main" id="{703B2239-8818-4EC7-97F6-89A2C6692ECF}"/>
              </a:ext>
            </a:extLst>
          </p:cNvPr>
          <p:cNvSpPr txBox="1"/>
          <p:nvPr/>
        </p:nvSpPr>
        <p:spPr>
          <a:xfrm>
            <a:off x="7142845" y="5914095"/>
            <a:ext cx="13740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70C0"/>
                </a:solidFill>
                <a:effectLst/>
                <a:uLnTx/>
                <a:uFillTx/>
                <a:latin typeface="Segoe Print" panose="02000600000000000000" pitchFamily="2" charset="0"/>
                <a:ea typeface="+mn-ea"/>
                <a:cs typeface="+mn-cs"/>
              </a:rPr>
              <a:t>chinoise</a:t>
            </a:r>
            <a:endParaRPr kumimoji="0" lang="en-GB" sz="2400" b="1" i="0" u="none" strike="noStrike" kern="1200" cap="none" spc="0" normalizeH="0" baseline="0" noProof="0" dirty="0">
              <a:ln>
                <a:noFill/>
              </a:ln>
              <a:solidFill>
                <a:srgbClr val="0070C0"/>
              </a:solidFill>
              <a:effectLst/>
              <a:uLnTx/>
              <a:uFillTx/>
              <a:latin typeface="Segoe Print" panose="02000600000000000000" pitchFamily="2" charset="0"/>
              <a:ea typeface="+mn-ea"/>
              <a:cs typeface="+mn-cs"/>
            </a:endParaRPr>
          </a:p>
        </p:txBody>
      </p:sp>
    </p:spTree>
    <p:extLst>
      <p:ext uri="{BB962C8B-B14F-4D97-AF65-F5344CB8AC3E}">
        <p14:creationId xmlns:p14="http://schemas.microsoft.com/office/powerpoint/2010/main" val="221482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2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3" grpId="0"/>
      <p:bldP spid="15" grpId="0"/>
      <p:bldP spid="21" grpId="0" animBg="1"/>
      <p:bldP spid="14" grpId="0" animBg="1"/>
      <p:bldP spid="12" grpId="0" animBg="1"/>
      <p:bldP spid="11" grpId="0" animBg="1"/>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36" name="Graphic 35" descr="Teacher">
            <a:extLst>
              <a:ext uri="{FF2B5EF4-FFF2-40B4-BE49-F238E27FC236}">
                <a16:creationId xmlns:a16="http://schemas.microsoft.com/office/drawing/2014/main" id="{BE0CCC01-A77D-4D70-8062-3893D18C42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3" y="70302"/>
            <a:ext cx="914400" cy="914400"/>
          </a:xfrm>
          <a:prstGeom prst="rect">
            <a:avLst/>
          </a:prstGeom>
        </p:spPr>
      </p:pic>
      <p:sp>
        <p:nvSpPr>
          <p:cNvPr id="37" name="Speech Bubble: Rectangle with Corners Rounded 36">
            <a:extLst>
              <a:ext uri="{FF2B5EF4-FFF2-40B4-BE49-F238E27FC236}">
                <a16:creationId xmlns:a16="http://schemas.microsoft.com/office/drawing/2014/main" id="{17BE166F-F566-4E82-B3E0-1B423B366EF2}"/>
              </a:ext>
            </a:extLst>
          </p:cNvPr>
          <p:cNvSpPr/>
          <p:nvPr/>
        </p:nvSpPr>
        <p:spPr>
          <a:xfrm>
            <a:off x="993767" y="101237"/>
            <a:ext cx="7105204" cy="508626"/>
          </a:xfrm>
          <a:prstGeom prst="wedgeRoundRectCallout">
            <a:avLst>
              <a:gd name="adj1" fmla="val -54558"/>
              <a:gd name="adj2" fmla="val 31572"/>
              <a:gd name="adj3" fmla="val 16667"/>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Cherche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les mots dans un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dictionnaire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a:t>
            </a:r>
          </a:p>
        </p:txBody>
      </p:sp>
      <p:graphicFrame>
        <p:nvGraphicFramePr>
          <p:cNvPr id="38" name="Table 18">
            <a:extLst>
              <a:ext uri="{FF2B5EF4-FFF2-40B4-BE49-F238E27FC236}">
                <a16:creationId xmlns:a16="http://schemas.microsoft.com/office/drawing/2014/main" id="{530F887F-2547-4AB1-BBB4-0CD4200775CD}"/>
              </a:ext>
            </a:extLst>
          </p:cNvPr>
          <p:cNvGraphicFramePr>
            <a:graphicFrameLocks noGrp="1"/>
          </p:cNvGraphicFramePr>
          <p:nvPr>
            <p:extLst>
              <p:ext uri="{D42A27DB-BD31-4B8C-83A1-F6EECF244321}">
                <p14:modId xmlns:p14="http://schemas.microsoft.com/office/powerpoint/2010/main" val="1641255760"/>
              </p:ext>
            </p:extLst>
          </p:nvPr>
        </p:nvGraphicFramePr>
        <p:xfrm>
          <a:off x="484353" y="1320735"/>
          <a:ext cx="6148676" cy="5375810"/>
        </p:xfrm>
        <a:graphic>
          <a:graphicData uri="http://schemas.openxmlformats.org/drawingml/2006/table">
            <a:tbl>
              <a:tblPr firstRow="1" bandRow="1">
                <a:tableStyleId>{5940675A-B579-460E-94D1-54222C63F5DA}</a:tableStyleId>
              </a:tblPr>
              <a:tblGrid>
                <a:gridCol w="2338787">
                  <a:extLst>
                    <a:ext uri="{9D8B030D-6E8A-4147-A177-3AD203B41FA5}">
                      <a16:colId xmlns:a16="http://schemas.microsoft.com/office/drawing/2014/main" val="1481774429"/>
                    </a:ext>
                  </a:extLst>
                </a:gridCol>
                <a:gridCol w="1044011">
                  <a:extLst>
                    <a:ext uri="{9D8B030D-6E8A-4147-A177-3AD203B41FA5}">
                      <a16:colId xmlns:a16="http://schemas.microsoft.com/office/drawing/2014/main" val="1133128579"/>
                    </a:ext>
                  </a:extLst>
                </a:gridCol>
                <a:gridCol w="2765878">
                  <a:extLst>
                    <a:ext uri="{9D8B030D-6E8A-4147-A177-3AD203B41FA5}">
                      <a16:colId xmlns:a16="http://schemas.microsoft.com/office/drawing/2014/main" val="3413878919"/>
                    </a:ext>
                  </a:extLst>
                </a:gridCol>
              </a:tblGrid>
              <a:tr h="537581">
                <a:tc>
                  <a:txBody>
                    <a:bodyPr/>
                    <a:lstStyle/>
                    <a:p>
                      <a:pPr algn="ctr"/>
                      <a:r>
                        <a:rPr lang="en-GB" sz="2800" dirty="0">
                          <a:solidFill>
                            <a:srgbClr val="002060"/>
                          </a:solidFill>
                          <a:latin typeface="Century Gothic" panose="020B0502020202020204" pitchFamily="34" charset="0"/>
                        </a:rPr>
                        <a:t>jacket</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3187684040"/>
                  </a:ext>
                </a:extLst>
              </a:tr>
              <a:tr h="537581">
                <a:tc>
                  <a:txBody>
                    <a:bodyPr/>
                    <a:lstStyle/>
                    <a:p>
                      <a:pPr algn="ctr"/>
                      <a:r>
                        <a:rPr lang="en-GB" sz="2800" dirty="0">
                          <a:solidFill>
                            <a:srgbClr val="002060"/>
                          </a:solidFill>
                          <a:latin typeface="Century Gothic" panose="020B0502020202020204" pitchFamily="34" charset="0"/>
                        </a:rPr>
                        <a:t>phone</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313250316"/>
                  </a:ext>
                </a:extLst>
              </a:tr>
              <a:tr h="537581">
                <a:tc>
                  <a:txBody>
                    <a:bodyPr/>
                    <a:lstStyle/>
                    <a:p>
                      <a:pPr algn="ctr"/>
                      <a:r>
                        <a:rPr lang="en-GB" sz="2800" b="0" dirty="0">
                          <a:solidFill>
                            <a:srgbClr val="002060"/>
                          </a:solidFill>
                          <a:latin typeface="Century Gothic" panose="020B0502020202020204" pitchFamily="34" charset="0"/>
                        </a:rPr>
                        <a:t>umbrella</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2874777387"/>
                  </a:ext>
                </a:extLst>
              </a:tr>
              <a:tr h="537581">
                <a:tc>
                  <a:txBody>
                    <a:bodyPr/>
                    <a:lstStyle/>
                    <a:p>
                      <a:pPr algn="ctr"/>
                      <a:r>
                        <a:rPr lang="en-GB" sz="2800" b="0" dirty="0">
                          <a:solidFill>
                            <a:srgbClr val="002060"/>
                          </a:solidFill>
                          <a:latin typeface="Century Gothic" panose="020B0502020202020204" pitchFamily="34" charset="0"/>
                        </a:rPr>
                        <a:t>shoes</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930426305"/>
                  </a:ext>
                </a:extLst>
              </a:tr>
              <a:tr h="537581">
                <a:tc>
                  <a:txBody>
                    <a:bodyPr/>
                    <a:lstStyle/>
                    <a:p>
                      <a:pPr algn="ctr"/>
                      <a:r>
                        <a:rPr lang="en-GB" sz="2800" b="0" dirty="0">
                          <a:solidFill>
                            <a:srgbClr val="002060"/>
                          </a:solidFill>
                          <a:latin typeface="Century Gothic" panose="020B0502020202020204" pitchFamily="34" charset="0"/>
                        </a:rPr>
                        <a:t>trousers</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4015108742"/>
                  </a:ext>
                </a:extLst>
              </a:tr>
              <a:tr h="537581">
                <a:tc>
                  <a:txBody>
                    <a:bodyPr/>
                    <a:lstStyle/>
                    <a:p>
                      <a:pPr algn="ctr"/>
                      <a:r>
                        <a:rPr lang="en-GB" sz="2800" b="0" dirty="0">
                          <a:solidFill>
                            <a:srgbClr val="002060"/>
                          </a:solidFill>
                          <a:latin typeface="Century Gothic" panose="020B0502020202020204" pitchFamily="34" charset="0"/>
                        </a:rPr>
                        <a:t>trainers</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3855741450"/>
                  </a:ext>
                </a:extLst>
              </a:tr>
              <a:tr h="537581">
                <a:tc>
                  <a:txBody>
                    <a:bodyPr/>
                    <a:lstStyle/>
                    <a:p>
                      <a:pPr algn="ctr"/>
                      <a:r>
                        <a:rPr lang="en-GB" sz="2800" b="0" dirty="0">
                          <a:solidFill>
                            <a:srgbClr val="002060"/>
                          </a:solidFill>
                          <a:latin typeface="Century Gothic" panose="020B0502020202020204" pitchFamily="34" charset="0"/>
                        </a:rPr>
                        <a:t>Spanish</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gridSpan="2">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hMerge="1">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1722856218"/>
                  </a:ext>
                </a:extLst>
              </a:tr>
              <a:tr h="537581">
                <a:tc>
                  <a:txBody>
                    <a:bodyPr/>
                    <a:lstStyle/>
                    <a:p>
                      <a:pPr algn="ctr"/>
                      <a:r>
                        <a:rPr lang="en-GB" sz="2800" b="0" dirty="0">
                          <a:solidFill>
                            <a:srgbClr val="002060"/>
                          </a:solidFill>
                          <a:latin typeface="Century Gothic" panose="020B0502020202020204" pitchFamily="34" charset="0"/>
                        </a:rPr>
                        <a:t>German</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gridSpan="2">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hMerge="1">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4055421975"/>
                  </a:ext>
                </a:extLst>
              </a:tr>
              <a:tr h="537581">
                <a:tc>
                  <a:txBody>
                    <a:bodyPr/>
                    <a:lstStyle/>
                    <a:p>
                      <a:pPr algn="ctr"/>
                      <a:r>
                        <a:rPr lang="en-GB" sz="2800" b="0" dirty="0">
                          <a:solidFill>
                            <a:srgbClr val="002060"/>
                          </a:solidFill>
                          <a:latin typeface="Century Gothic" panose="020B0502020202020204" pitchFamily="34" charset="0"/>
                        </a:rPr>
                        <a:t>Moroccan</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gridSpan="2">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hMerge="1">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580897706"/>
                  </a:ext>
                </a:extLst>
              </a:tr>
              <a:tr h="537581">
                <a:tc>
                  <a:txBody>
                    <a:bodyPr/>
                    <a:lstStyle/>
                    <a:p>
                      <a:pPr algn="ctr"/>
                      <a:r>
                        <a:rPr lang="en-GB" sz="2800" b="0" dirty="0">
                          <a:solidFill>
                            <a:srgbClr val="002060"/>
                          </a:solidFill>
                          <a:latin typeface="Century Gothic" panose="020B0502020202020204" pitchFamily="34" charset="0"/>
                        </a:rPr>
                        <a:t>Japanese</a:t>
                      </a: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gridSpan="2">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tc hMerge="1">
                  <a:txBody>
                    <a:bodyPr/>
                    <a:lstStyle/>
                    <a:p>
                      <a:pPr algn="ctr"/>
                      <a:endParaRPr lang="en-GB" sz="2800" dirty="0">
                        <a:solidFill>
                          <a:srgbClr val="002060"/>
                        </a:solidFill>
                        <a:latin typeface="Century Gothic" panose="020B0502020202020204" pitchFamily="34" charset="0"/>
                      </a:endParaRPr>
                    </a:p>
                  </a:txBody>
                  <a:tcPr anchor="ct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2178897919"/>
                  </a:ext>
                </a:extLst>
              </a:tr>
            </a:tbl>
          </a:graphicData>
        </a:graphic>
      </p:graphicFrame>
      <p:sp>
        <p:nvSpPr>
          <p:cNvPr id="39" name="Speech Bubble: Rectangle with Corners Rounded 38">
            <a:extLst>
              <a:ext uri="{FF2B5EF4-FFF2-40B4-BE49-F238E27FC236}">
                <a16:creationId xmlns:a16="http://schemas.microsoft.com/office/drawing/2014/main" id="{9E00EF61-97C3-404A-BC29-2AC5434D1E96}"/>
              </a:ext>
            </a:extLst>
          </p:cNvPr>
          <p:cNvSpPr/>
          <p:nvPr/>
        </p:nvSpPr>
        <p:spPr>
          <a:xfrm>
            <a:off x="1070185" y="691936"/>
            <a:ext cx="7028785" cy="508626"/>
          </a:xfrm>
          <a:prstGeom prst="wedgeRoundRectCallout">
            <a:avLst>
              <a:gd name="adj1" fmla="val -53990"/>
              <a:gd name="adj2" fmla="val -4708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Écris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aussi</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les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adjectifs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au</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noProof="0" dirty="0" err="1">
                <a:ln>
                  <a:noFill/>
                </a:ln>
                <a:solidFill>
                  <a:srgbClr val="002060"/>
                </a:solidFill>
                <a:effectLst/>
                <a:uLnTx/>
                <a:uFillTx/>
                <a:latin typeface="Century Gothic" panose="020B0502020202020204" pitchFamily="34" charset="0"/>
              </a:rPr>
              <a:t>féminin</a:t>
            </a:r>
            <a:r>
              <a:rPr kumimoji="0" lang="en-GB" sz="2800" b="1" i="0" u="none" strike="noStrike" kern="1200" cap="none" spc="0" normalizeH="0" noProof="0" dirty="0">
                <a:ln>
                  <a:noFill/>
                </a:ln>
                <a:solidFill>
                  <a:srgbClr val="002060"/>
                </a:solidFill>
                <a:effectLst/>
                <a:uLnTx/>
                <a:uFillTx/>
                <a:latin typeface="Century Gothic" panose="020B0502020202020204" pitchFamily="34" charset="0"/>
              </a:rPr>
              <a:t>.</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4" name="TextBox 53">
            <a:extLst>
              <a:ext uri="{FF2B5EF4-FFF2-40B4-BE49-F238E27FC236}">
                <a16:creationId xmlns:a16="http://schemas.microsoft.com/office/drawing/2014/main" id="{AE7B8ABD-4513-488C-8A6A-265241571644}"/>
              </a:ext>
            </a:extLst>
          </p:cNvPr>
          <p:cNvSpPr txBox="1"/>
          <p:nvPr/>
        </p:nvSpPr>
        <p:spPr>
          <a:xfrm>
            <a:off x="6797931" y="4822538"/>
            <a:ext cx="3905250" cy="1815882"/>
          </a:xfrm>
          <a:prstGeom prst="rect">
            <a:avLst/>
          </a:prstGeom>
          <a:solidFill>
            <a:srgbClr val="CC99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Of</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rPr>
              <a:t> course, y</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ou can search for</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your own words. These are just ideas.😉</a:t>
            </a:r>
          </a:p>
        </p:txBody>
      </p:sp>
      <p:pic>
        <p:nvPicPr>
          <p:cNvPr id="5" name="Picture 4">
            <a:extLst>
              <a:ext uri="{FF2B5EF4-FFF2-40B4-BE49-F238E27FC236}">
                <a16:creationId xmlns:a16="http://schemas.microsoft.com/office/drawing/2014/main" id="{16DE20B3-3DE2-4F11-BD63-23414008A609}"/>
              </a:ext>
            </a:extLst>
          </p:cNvPr>
          <p:cNvPicPr>
            <a:picLocks noChangeAspect="1"/>
          </p:cNvPicPr>
          <p:nvPr/>
        </p:nvPicPr>
        <p:blipFill>
          <a:blip r:embed="rId7"/>
          <a:stretch>
            <a:fillRect/>
          </a:stretch>
        </p:blipFill>
        <p:spPr>
          <a:xfrm>
            <a:off x="6466723" y="1498131"/>
            <a:ext cx="5705475" cy="409575"/>
          </a:xfrm>
          <a:prstGeom prst="rect">
            <a:avLst/>
          </a:prstGeom>
        </p:spPr>
      </p:pic>
      <p:sp>
        <p:nvSpPr>
          <p:cNvPr id="53" name="Speech Bubble: Rectangle with Corners Rounded 52">
            <a:extLst>
              <a:ext uri="{FF2B5EF4-FFF2-40B4-BE49-F238E27FC236}">
                <a16:creationId xmlns:a16="http://schemas.microsoft.com/office/drawing/2014/main" id="{133CC0B6-1CC7-43A3-9748-580F3A653F34}"/>
              </a:ext>
            </a:extLst>
          </p:cNvPr>
          <p:cNvSpPr/>
          <p:nvPr/>
        </p:nvSpPr>
        <p:spPr>
          <a:xfrm>
            <a:off x="6724650" y="2187121"/>
            <a:ext cx="5113794" cy="608853"/>
          </a:xfrm>
          <a:prstGeom prst="wedgeRoundRectCallout">
            <a:avLst>
              <a:gd name="adj1" fmla="val 11795"/>
              <a:gd name="adj2" fmla="val -7922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Make sure you select the correct direction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(English to French).</a:t>
            </a:r>
            <a:endParaRPr kumimoji="0" lang="en-GB" sz="2000" b="1" i="0" u="sng"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0" name="Speech Bubble: Rectangle with Corners Rounded 29">
            <a:extLst>
              <a:ext uri="{FF2B5EF4-FFF2-40B4-BE49-F238E27FC236}">
                <a16:creationId xmlns:a16="http://schemas.microsoft.com/office/drawing/2014/main" id="{997312C1-C5D3-4678-B0C5-CF17E4906090}"/>
              </a:ext>
            </a:extLst>
          </p:cNvPr>
          <p:cNvSpPr/>
          <p:nvPr/>
        </p:nvSpPr>
        <p:spPr>
          <a:xfrm>
            <a:off x="6724650" y="3112522"/>
            <a:ext cx="4857750" cy="755778"/>
          </a:xfrm>
          <a:prstGeom prst="wedgeRoundRectCallout">
            <a:avLst>
              <a:gd name="adj1" fmla="val -59445"/>
              <a:gd name="adj2" fmla="val 3281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You may already know some or most of these words.</a:t>
            </a:r>
            <a:endParaRPr kumimoji="0" lang="en-GB" sz="2000" b="1" i="0" u="sng"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 name="TextBox 1">
            <a:extLst>
              <a:ext uri="{FF2B5EF4-FFF2-40B4-BE49-F238E27FC236}">
                <a16:creationId xmlns:a16="http://schemas.microsoft.com/office/drawing/2014/main" id="{D3DD4BCE-74F4-4194-BB47-00B80BF07B9F}"/>
              </a:ext>
            </a:extLst>
          </p:cNvPr>
          <p:cNvSpPr txBox="1"/>
          <p:nvPr/>
        </p:nvSpPr>
        <p:spPr>
          <a:xfrm>
            <a:off x="2830286" y="1305762"/>
            <a:ext cx="943428" cy="461665"/>
          </a:xfrm>
          <a:prstGeom prst="rect">
            <a:avLst/>
          </a:prstGeom>
          <a:noFill/>
        </p:spPr>
        <p:txBody>
          <a:bodyPr wrap="square" rtlCol="0">
            <a:spAutoFit/>
          </a:bodyPr>
          <a:lstStyle/>
          <a:p>
            <a:pPr algn="ctr"/>
            <a:r>
              <a:rPr lang="en-GB" sz="2400" b="1" dirty="0" err="1">
                <a:solidFill>
                  <a:srgbClr val="FF0066"/>
                </a:solidFill>
                <a:latin typeface="Century Gothic" panose="020B0502020202020204" pitchFamily="34" charset="0"/>
              </a:rPr>
              <a:t>nf</a:t>
            </a:r>
            <a:endParaRPr lang="en-GB" sz="2400" b="1" dirty="0">
              <a:solidFill>
                <a:srgbClr val="FF0066"/>
              </a:solidFill>
              <a:latin typeface="Century Gothic" panose="020B0502020202020204" pitchFamily="34" charset="0"/>
            </a:endParaRPr>
          </a:p>
        </p:txBody>
      </p:sp>
      <p:sp>
        <p:nvSpPr>
          <p:cNvPr id="33" name="TextBox 32">
            <a:extLst>
              <a:ext uri="{FF2B5EF4-FFF2-40B4-BE49-F238E27FC236}">
                <a16:creationId xmlns:a16="http://schemas.microsoft.com/office/drawing/2014/main" id="{B92BEAC3-E28A-4203-AF35-C6309FF4ECE4}"/>
              </a:ext>
            </a:extLst>
          </p:cNvPr>
          <p:cNvSpPr txBox="1"/>
          <p:nvPr/>
        </p:nvSpPr>
        <p:spPr>
          <a:xfrm>
            <a:off x="4132943" y="1274984"/>
            <a:ext cx="1603828"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veste</a:t>
            </a:r>
            <a:endParaRPr lang="en-GB" sz="2800" b="1" dirty="0">
              <a:solidFill>
                <a:srgbClr val="002060"/>
              </a:solidFill>
              <a:latin typeface="Century Gothic" panose="020B0502020202020204" pitchFamily="34" charset="0"/>
            </a:endParaRPr>
          </a:p>
        </p:txBody>
      </p:sp>
      <p:sp>
        <p:nvSpPr>
          <p:cNvPr id="34" name="TextBox 33">
            <a:extLst>
              <a:ext uri="{FF2B5EF4-FFF2-40B4-BE49-F238E27FC236}">
                <a16:creationId xmlns:a16="http://schemas.microsoft.com/office/drawing/2014/main" id="{E502AA49-4529-41D5-B07E-AE6ED19529B9}"/>
              </a:ext>
            </a:extLst>
          </p:cNvPr>
          <p:cNvSpPr txBox="1"/>
          <p:nvPr/>
        </p:nvSpPr>
        <p:spPr>
          <a:xfrm>
            <a:off x="2830286" y="1862054"/>
            <a:ext cx="943428" cy="461665"/>
          </a:xfrm>
          <a:prstGeom prst="rect">
            <a:avLst/>
          </a:prstGeom>
          <a:noFill/>
        </p:spPr>
        <p:txBody>
          <a:bodyPr wrap="square" rtlCol="0">
            <a:spAutoFit/>
          </a:bodyPr>
          <a:lstStyle/>
          <a:p>
            <a:pPr algn="ctr"/>
            <a:r>
              <a:rPr lang="en-GB" sz="2400" b="1" dirty="0">
                <a:solidFill>
                  <a:srgbClr val="0070C0"/>
                </a:solidFill>
                <a:latin typeface="Century Gothic" panose="020B0502020202020204" pitchFamily="34" charset="0"/>
              </a:rPr>
              <a:t>nm</a:t>
            </a:r>
          </a:p>
        </p:txBody>
      </p:sp>
      <p:sp>
        <p:nvSpPr>
          <p:cNvPr id="35" name="TextBox 34">
            <a:extLst>
              <a:ext uri="{FF2B5EF4-FFF2-40B4-BE49-F238E27FC236}">
                <a16:creationId xmlns:a16="http://schemas.microsoft.com/office/drawing/2014/main" id="{9C7F6AD0-FF2E-43CD-BFC6-26CF8AD7B889}"/>
              </a:ext>
            </a:extLst>
          </p:cNvPr>
          <p:cNvSpPr txBox="1"/>
          <p:nvPr/>
        </p:nvSpPr>
        <p:spPr>
          <a:xfrm>
            <a:off x="3904343" y="1847773"/>
            <a:ext cx="2148114"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le portable</a:t>
            </a:r>
          </a:p>
        </p:txBody>
      </p:sp>
      <p:sp>
        <p:nvSpPr>
          <p:cNvPr id="40" name="TextBox 39">
            <a:extLst>
              <a:ext uri="{FF2B5EF4-FFF2-40B4-BE49-F238E27FC236}">
                <a16:creationId xmlns:a16="http://schemas.microsoft.com/office/drawing/2014/main" id="{FECBC69C-03D4-4A9C-8F90-25E04D8786E2}"/>
              </a:ext>
            </a:extLst>
          </p:cNvPr>
          <p:cNvSpPr txBox="1"/>
          <p:nvPr/>
        </p:nvSpPr>
        <p:spPr>
          <a:xfrm>
            <a:off x="2818462" y="2443892"/>
            <a:ext cx="943428" cy="461665"/>
          </a:xfrm>
          <a:prstGeom prst="rect">
            <a:avLst/>
          </a:prstGeom>
          <a:noFill/>
        </p:spPr>
        <p:txBody>
          <a:bodyPr wrap="square" rtlCol="0">
            <a:spAutoFit/>
          </a:bodyPr>
          <a:lstStyle/>
          <a:p>
            <a:pPr algn="ctr"/>
            <a:r>
              <a:rPr lang="en-GB" sz="2400" b="1" dirty="0">
                <a:solidFill>
                  <a:srgbClr val="0070C0"/>
                </a:solidFill>
                <a:latin typeface="Century Gothic" panose="020B0502020202020204" pitchFamily="34" charset="0"/>
              </a:rPr>
              <a:t>nm</a:t>
            </a:r>
          </a:p>
        </p:txBody>
      </p:sp>
      <p:sp>
        <p:nvSpPr>
          <p:cNvPr id="58" name="TextBox 57">
            <a:extLst>
              <a:ext uri="{FF2B5EF4-FFF2-40B4-BE49-F238E27FC236}">
                <a16:creationId xmlns:a16="http://schemas.microsoft.com/office/drawing/2014/main" id="{49285A8B-198F-4716-9CFA-922183D43457}"/>
              </a:ext>
            </a:extLst>
          </p:cNvPr>
          <p:cNvSpPr txBox="1"/>
          <p:nvPr/>
        </p:nvSpPr>
        <p:spPr>
          <a:xfrm>
            <a:off x="3839031" y="2402016"/>
            <a:ext cx="2300514"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le </a:t>
            </a:r>
            <a:r>
              <a:rPr lang="en-GB" sz="2800" b="1" dirty="0" err="1">
                <a:solidFill>
                  <a:srgbClr val="002060"/>
                </a:solidFill>
                <a:latin typeface="Century Gothic" panose="020B0502020202020204" pitchFamily="34" charset="0"/>
              </a:rPr>
              <a:t>parapluie</a:t>
            </a:r>
            <a:endParaRPr lang="en-GB" sz="2800" b="1" dirty="0">
              <a:solidFill>
                <a:srgbClr val="002060"/>
              </a:solidFill>
              <a:latin typeface="Century Gothic" panose="020B0502020202020204" pitchFamily="34" charset="0"/>
            </a:endParaRPr>
          </a:p>
        </p:txBody>
      </p:sp>
      <p:sp>
        <p:nvSpPr>
          <p:cNvPr id="60" name="TextBox 59">
            <a:extLst>
              <a:ext uri="{FF2B5EF4-FFF2-40B4-BE49-F238E27FC236}">
                <a16:creationId xmlns:a16="http://schemas.microsoft.com/office/drawing/2014/main" id="{86B5B813-6BAC-4503-9454-1B4F5C5D50CC}"/>
              </a:ext>
            </a:extLst>
          </p:cNvPr>
          <p:cNvSpPr txBox="1"/>
          <p:nvPr/>
        </p:nvSpPr>
        <p:spPr>
          <a:xfrm>
            <a:off x="2820730" y="2923690"/>
            <a:ext cx="943428" cy="461665"/>
          </a:xfrm>
          <a:prstGeom prst="rect">
            <a:avLst/>
          </a:prstGeom>
          <a:noFill/>
        </p:spPr>
        <p:txBody>
          <a:bodyPr wrap="square" rtlCol="0">
            <a:spAutoFit/>
          </a:bodyPr>
          <a:lstStyle/>
          <a:p>
            <a:pPr algn="ctr"/>
            <a:r>
              <a:rPr lang="en-GB" sz="2400" b="1" dirty="0" err="1">
                <a:solidFill>
                  <a:srgbClr val="FF0066"/>
                </a:solidFill>
                <a:latin typeface="Century Gothic" panose="020B0502020202020204" pitchFamily="34" charset="0"/>
              </a:rPr>
              <a:t>nfpl</a:t>
            </a:r>
            <a:endParaRPr lang="en-GB" sz="2400" b="1" dirty="0">
              <a:solidFill>
                <a:srgbClr val="FF0066"/>
              </a:solidFill>
              <a:latin typeface="Century Gothic" panose="020B0502020202020204" pitchFamily="34" charset="0"/>
            </a:endParaRPr>
          </a:p>
        </p:txBody>
      </p:sp>
      <p:sp>
        <p:nvSpPr>
          <p:cNvPr id="61" name="TextBox 60">
            <a:extLst>
              <a:ext uri="{FF2B5EF4-FFF2-40B4-BE49-F238E27FC236}">
                <a16:creationId xmlns:a16="http://schemas.microsoft.com/office/drawing/2014/main" id="{251144A1-647D-428F-861E-8A83E7A0F038}"/>
              </a:ext>
            </a:extLst>
          </p:cNvPr>
          <p:cNvSpPr txBox="1"/>
          <p:nvPr/>
        </p:nvSpPr>
        <p:spPr>
          <a:xfrm>
            <a:off x="3828143" y="2911034"/>
            <a:ext cx="2969788"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les chaussures</a:t>
            </a:r>
          </a:p>
        </p:txBody>
      </p:sp>
      <p:sp>
        <p:nvSpPr>
          <p:cNvPr id="62" name="TextBox 61">
            <a:extLst>
              <a:ext uri="{FF2B5EF4-FFF2-40B4-BE49-F238E27FC236}">
                <a16:creationId xmlns:a16="http://schemas.microsoft.com/office/drawing/2014/main" id="{227348DB-26B7-438F-BAFF-3F042ED9C982}"/>
              </a:ext>
            </a:extLst>
          </p:cNvPr>
          <p:cNvSpPr txBox="1"/>
          <p:nvPr/>
        </p:nvSpPr>
        <p:spPr>
          <a:xfrm>
            <a:off x="2835701" y="3474734"/>
            <a:ext cx="943428" cy="461665"/>
          </a:xfrm>
          <a:prstGeom prst="rect">
            <a:avLst/>
          </a:prstGeom>
          <a:noFill/>
        </p:spPr>
        <p:txBody>
          <a:bodyPr wrap="square" rtlCol="0">
            <a:spAutoFit/>
          </a:bodyPr>
          <a:lstStyle/>
          <a:p>
            <a:pPr algn="ctr"/>
            <a:r>
              <a:rPr lang="en-GB" sz="2400" b="1" dirty="0">
                <a:solidFill>
                  <a:srgbClr val="0070C0"/>
                </a:solidFill>
                <a:latin typeface="Century Gothic" panose="020B0502020202020204" pitchFamily="34" charset="0"/>
              </a:rPr>
              <a:t>nm</a:t>
            </a:r>
          </a:p>
        </p:txBody>
      </p:sp>
      <p:sp>
        <p:nvSpPr>
          <p:cNvPr id="63" name="TextBox 62">
            <a:extLst>
              <a:ext uri="{FF2B5EF4-FFF2-40B4-BE49-F238E27FC236}">
                <a16:creationId xmlns:a16="http://schemas.microsoft.com/office/drawing/2014/main" id="{2C1B03AF-0083-4E2B-8CB0-584083B7E5FB}"/>
              </a:ext>
            </a:extLst>
          </p:cNvPr>
          <p:cNvSpPr txBox="1"/>
          <p:nvPr/>
        </p:nvSpPr>
        <p:spPr>
          <a:xfrm>
            <a:off x="3829963" y="3439140"/>
            <a:ext cx="2300514"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le </a:t>
            </a:r>
            <a:r>
              <a:rPr lang="en-GB" sz="2800" b="1" dirty="0" err="1">
                <a:solidFill>
                  <a:srgbClr val="002060"/>
                </a:solidFill>
                <a:latin typeface="Century Gothic" panose="020B0502020202020204" pitchFamily="34" charset="0"/>
              </a:rPr>
              <a:t>pantalon</a:t>
            </a:r>
            <a:endParaRPr lang="en-GB" sz="2800" b="1" dirty="0">
              <a:solidFill>
                <a:srgbClr val="002060"/>
              </a:solidFill>
              <a:latin typeface="Century Gothic" panose="020B0502020202020204" pitchFamily="34" charset="0"/>
            </a:endParaRPr>
          </a:p>
        </p:txBody>
      </p:sp>
      <p:sp>
        <p:nvSpPr>
          <p:cNvPr id="64" name="TextBox 63">
            <a:extLst>
              <a:ext uri="{FF2B5EF4-FFF2-40B4-BE49-F238E27FC236}">
                <a16:creationId xmlns:a16="http://schemas.microsoft.com/office/drawing/2014/main" id="{12604C4B-A345-43E8-A2EF-2E7AB474827C}"/>
              </a:ext>
            </a:extLst>
          </p:cNvPr>
          <p:cNvSpPr txBox="1"/>
          <p:nvPr/>
        </p:nvSpPr>
        <p:spPr>
          <a:xfrm>
            <a:off x="2811182" y="4050376"/>
            <a:ext cx="943428" cy="461665"/>
          </a:xfrm>
          <a:prstGeom prst="rect">
            <a:avLst/>
          </a:prstGeom>
          <a:noFill/>
        </p:spPr>
        <p:txBody>
          <a:bodyPr wrap="square" rtlCol="0">
            <a:spAutoFit/>
          </a:bodyPr>
          <a:lstStyle/>
          <a:p>
            <a:pPr algn="ctr"/>
            <a:r>
              <a:rPr lang="en-GB" sz="2400" b="1" dirty="0" err="1">
                <a:solidFill>
                  <a:srgbClr val="FF0066"/>
                </a:solidFill>
                <a:latin typeface="Century Gothic" panose="020B0502020202020204" pitchFamily="34" charset="0"/>
              </a:rPr>
              <a:t>nfpl</a:t>
            </a:r>
            <a:endParaRPr lang="en-GB" sz="2400" b="1" dirty="0">
              <a:solidFill>
                <a:srgbClr val="FF0066"/>
              </a:solidFill>
              <a:latin typeface="Century Gothic" panose="020B0502020202020204" pitchFamily="34" charset="0"/>
            </a:endParaRPr>
          </a:p>
        </p:txBody>
      </p:sp>
      <p:sp>
        <p:nvSpPr>
          <p:cNvPr id="65" name="TextBox 64">
            <a:extLst>
              <a:ext uri="{FF2B5EF4-FFF2-40B4-BE49-F238E27FC236}">
                <a16:creationId xmlns:a16="http://schemas.microsoft.com/office/drawing/2014/main" id="{55149108-5A2D-4498-84C4-A5E1D1DA5F9B}"/>
              </a:ext>
            </a:extLst>
          </p:cNvPr>
          <p:cNvSpPr txBox="1"/>
          <p:nvPr/>
        </p:nvSpPr>
        <p:spPr>
          <a:xfrm>
            <a:off x="3828143" y="4006517"/>
            <a:ext cx="2969788"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les baskets</a:t>
            </a:r>
          </a:p>
        </p:txBody>
      </p:sp>
      <p:sp>
        <p:nvSpPr>
          <p:cNvPr id="66" name="TextBox 65">
            <a:extLst>
              <a:ext uri="{FF2B5EF4-FFF2-40B4-BE49-F238E27FC236}">
                <a16:creationId xmlns:a16="http://schemas.microsoft.com/office/drawing/2014/main" id="{0ADDD12B-28C7-45F0-914C-B90CABB223E5}"/>
              </a:ext>
            </a:extLst>
          </p:cNvPr>
          <p:cNvSpPr txBox="1"/>
          <p:nvPr/>
        </p:nvSpPr>
        <p:spPr>
          <a:xfrm>
            <a:off x="2830286" y="4531392"/>
            <a:ext cx="3802743"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espagnol</a:t>
            </a:r>
            <a:r>
              <a:rPr lang="en-GB" sz="2800" b="1" dirty="0">
                <a:solidFill>
                  <a:srgbClr val="002060"/>
                </a:solidFill>
                <a:latin typeface="Century Gothic" panose="020B0502020202020204" pitchFamily="34" charset="0"/>
              </a:rPr>
              <a:t>/espagnole</a:t>
            </a:r>
          </a:p>
        </p:txBody>
      </p:sp>
      <p:sp>
        <p:nvSpPr>
          <p:cNvPr id="67" name="TextBox 66">
            <a:extLst>
              <a:ext uri="{FF2B5EF4-FFF2-40B4-BE49-F238E27FC236}">
                <a16:creationId xmlns:a16="http://schemas.microsoft.com/office/drawing/2014/main" id="{8DE189A6-EACD-40DF-99BB-271F33FD15D2}"/>
              </a:ext>
            </a:extLst>
          </p:cNvPr>
          <p:cNvSpPr txBox="1"/>
          <p:nvPr/>
        </p:nvSpPr>
        <p:spPr>
          <a:xfrm>
            <a:off x="2786920" y="5089921"/>
            <a:ext cx="3905250"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allemand</a:t>
            </a:r>
            <a:r>
              <a:rPr lang="en-GB" sz="2800" b="1" dirty="0">
                <a:solidFill>
                  <a:srgbClr val="002060"/>
                </a:solidFill>
                <a:latin typeface="Century Gothic" panose="020B0502020202020204" pitchFamily="34" charset="0"/>
              </a:rPr>
              <a:t>/allemande</a:t>
            </a:r>
          </a:p>
        </p:txBody>
      </p:sp>
      <p:sp>
        <p:nvSpPr>
          <p:cNvPr id="68" name="TextBox 67">
            <a:extLst>
              <a:ext uri="{FF2B5EF4-FFF2-40B4-BE49-F238E27FC236}">
                <a16:creationId xmlns:a16="http://schemas.microsoft.com/office/drawing/2014/main" id="{1E47167D-D448-40D6-888F-673A18CD3DEE}"/>
              </a:ext>
            </a:extLst>
          </p:cNvPr>
          <p:cNvSpPr txBox="1"/>
          <p:nvPr/>
        </p:nvSpPr>
        <p:spPr>
          <a:xfrm>
            <a:off x="2786920" y="5641927"/>
            <a:ext cx="3937730"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marocain/</a:t>
            </a:r>
            <a:r>
              <a:rPr lang="en-GB" sz="2800" b="1" dirty="0" err="1">
                <a:solidFill>
                  <a:srgbClr val="002060"/>
                </a:solidFill>
                <a:latin typeface="Century Gothic" panose="020B0502020202020204" pitchFamily="34" charset="0"/>
              </a:rPr>
              <a:t>marocaine</a:t>
            </a:r>
            <a:endParaRPr lang="en-GB" sz="2800" b="1" dirty="0">
              <a:solidFill>
                <a:srgbClr val="002060"/>
              </a:solidFill>
              <a:latin typeface="Century Gothic" panose="020B0502020202020204" pitchFamily="34" charset="0"/>
            </a:endParaRPr>
          </a:p>
        </p:txBody>
      </p:sp>
      <p:sp>
        <p:nvSpPr>
          <p:cNvPr id="69" name="TextBox 68">
            <a:extLst>
              <a:ext uri="{FF2B5EF4-FFF2-40B4-BE49-F238E27FC236}">
                <a16:creationId xmlns:a16="http://schemas.microsoft.com/office/drawing/2014/main" id="{B2041C82-C788-4387-B7CB-BEBAE0D54DDC}"/>
              </a:ext>
            </a:extLst>
          </p:cNvPr>
          <p:cNvSpPr txBox="1"/>
          <p:nvPr/>
        </p:nvSpPr>
        <p:spPr>
          <a:xfrm>
            <a:off x="2786920" y="6121691"/>
            <a:ext cx="3802743" cy="523220"/>
          </a:xfrm>
          <a:prstGeom prst="rect">
            <a:avLst/>
          </a:prstGeom>
          <a:noFill/>
        </p:spPr>
        <p:txBody>
          <a:bodyPr wrap="square">
            <a:spAutoFit/>
          </a:bodyPr>
          <a:lstStyle/>
          <a:p>
            <a:r>
              <a:rPr lang="en-GB" sz="2800" b="1" dirty="0" err="1">
                <a:solidFill>
                  <a:srgbClr val="002060"/>
                </a:solidFill>
                <a:latin typeface="Century Gothic" panose="020B0502020202020204" pitchFamily="34" charset="0"/>
              </a:rPr>
              <a:t>japonais</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japonaise</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09525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3"/>
                                        </p:tgtEl>
                                      </p:cBhvr>
                                    </p:animEffect>
                                    <p:set>
                                      <p:cBhvr>
                                        <p:cTn id="17" dur="1" fill="hold">
                                          <p:stCondLst>
                                            <p:cond delay="499"/>
                                          </p:stCondLst>
                                        </p:cTn>
                                        <p:tgtEl>
                                          <p:spTgt spid="5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4" grpId="0" animBg="1"/>
      <p:bldP spid="53" grpId="0" animBg="1"/>
      <p:bldP spid="53" grpId="1" animBg="1"/>
      <p:bldP spid="30" grpId="0" animBg="1"/>
      <p:bldP spid="2" grpId="0"/>
      <p:bldP spid="33" grpId="0"/>
      <p:bldP spid="34" grpId="0"/>
      <p:bldP spid="35" grpId="0"/>
      <p:bldP spid="40" grpId="0"/>
      <p:bldP spid="58" grpId="0"/>
      <p:bldP spid="60" grpId="0"/>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3490</TotalTime>
  <Words>1665</Words>
  <Application>Microsoft Office PowerPoint</Application>
  <PresentationFormat>Widescreen</PresentationFormat>
  <Paragraphs>248</Paragraphs>
  <Slides>11</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Arial</vt:lpstr>
      <vt:lpstr>Calibri</vt:lpstr>
      <vt:lpstr>Calibri Light</vt:lpstr>
      <vt:lpstr>Cavolini</vt:lpstr>
      <vt:lpstr>Century Gothic</vt:lpstr>
      <vt:lpstr>Eras Demi ITC</vt:lpstr>
      <vt:lpstr>Modern Love</vt:lpstr>
      <vt:lpstr>Segoe Print</vt:lpstr>
      <vt:lpstr>Symbol</vt:lpstr>
      <vt:lpstr>Wingdings</vt:lpstr>
      <vt:lpstr>1_Office Theme</vt:lpstr>
      <vt:lpstr>Office Theme</vt:lpstr>
      <vt:lpstr>2_Office Theme</vt:lpstr>
      <vt:lpstr>Describing me and others</vt:lpstr>
      <vt:lpstr>parler</vt:lpstr>
      <vt:lpstr>écouter</vt:lpstr>
      <vt:lpstr>lire</vt:lpstr>
      <vt:lpstr>parler</vt:lpstr>
      <vt:lpstr>Mon monde (my world)</vt:lpstr>
      <vt:lpstr>Using reference materials [nouns]</vt:lpstr>
      <vt:lpstr>Using reference materials [adjectives]</vt:lpstr>
      <vt:lpstr>vocabulaire</vt:lpstr>
      <vt:lpstr>lire</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Rachel Hawkes</cp:lastModifiedBy>
  <cp:revision>54</cp:revision>
  <dcterms:created xsi:type="dcterms:W3CDTF">2021-07-02T19:27:01Z</dcterms:created>
  <dcterms:modified xsi:type="dcterms:W3CDTF">2023-09-02T16:14:58Z</dcterms:modified>
</cp:coreProperties>
</file>