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0"/>
  </p:notesMasterIdLst>
  <p:sldIdLst>
    <p:sldId id="257" r:id="rId4"/>
    <p:sldId id="362" r:id="rId5"/>
    <p:sldId id="357" r:id="rId6"/>
    <p:sldId id="455" r:id="rId7"/>
    <p:sldId id="457" r:id="rId8"/>
    <p:sldId id="45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9553" autoAdjust="0"/>
  </p:normalViewPr>
  <p:slideViewPr>
    <p:cSldViewPr snapToGrid="0">
      <p:cViewPr varScale="1">
        <p:scale>
          <a:sx n="87" d="100"/>
          <a:sy n="87" d="100"/>
        </p:scale>
        <p:origin x="678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02/09/2023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Revisit </a:t>
            </a: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acheter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[636]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boire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[1879] 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café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[1886]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eau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[475] 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glace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[2580]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pain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[2802]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poisson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[1616] manger [1338] partager [527] fruit [896]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2: tu fais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[25]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effort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[388]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voyage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[904] carte [955] gâteau [4845] liste [924]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flexible during the week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continue work pupils’ adaptations of this poem text, illustrated poster work.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 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Teacher directs pupils to work appropriately for their own context.</a:t>
            </a:r>
            <a:endParaRPr lang="en-GB" sz="1200" b="0" strike="noStrike" spc="-1" dirty="0">
              <a:latin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6975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English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24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week 1, last week and this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English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1518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5742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2272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287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003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1225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501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81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69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037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521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330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750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2927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2079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08864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9261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031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75364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5760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5708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03568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05486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22486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83845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6136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28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012002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18" Type="http://schemas.openxmlformats.org/officeDocument/2006/relationships/image" Target="../media/image17.pn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17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jpg"/><Relationship Id="rId20" Type="http://schemas.openxmlformats.org/officeDocument/2006/relationships/image" Target="../media/image19.jpg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1.wav"/><Relationship Id="rId11" Type="http://schemas.openxmlformats.org/officeDocument/2006/relationships/image" Target="../media/image10.jpg"/><Relationship Id="rId5" Type="http://schemas.openxmlformats.org/officeDocument/2006/relationships/image" Target="../media/image5.svg"/><Relationship Id="rId15" Type="http://schemas.openxmlformats.org/officeDocument/2006/relationships/image" Target="../media/image14.jpg"/><Relationship Id="rId10" Type="http://schemas.openxmlformats.org/officeDocument/2006/relationships/image" Target="../media/image9.jpg"/><Relationship Id="rId19" Type="http://schemas.openxmlformats.org/officeDocument/2006/relationships/image" Target="../media/image18.jpg"/><Relationship Id="rId4" Type="http://schemas.openxmlformats.org/officeDocument/2006/relationships/image" Target="../media/image4.png"/><Relationship Id="rId9" Type="http://schemas.openxmlformats.org/officeDocument/2006/relationships/image" Target="../media/image8.jpg"/><Relationship Id="rId14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3.png"/><Relationship Id="rId5" Type="http://schemas.openxmlformats.org/officeDocument/2006/relationships/audio" Target="../media/audio2.wav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audio" Target="../media/audio13.wav"/><Relationship Id="rId18" Type="http://schemas.openxmlformats.org/officeDocument/2006/relationships/audio" Target="../media/audio18.wav"/><Relationship Id="rId26" Type="http://schemas.openxmlformats.org/officeDocument/2006/relationships/audio" Target="../media/audio21.wav"/><Relationship Id="rId3" Type="http://schemas.openxmlformats.org/officeDocument/2006/relationships/audio" Target="../media/audio3.wav"/><Relationship Id="rId21" Type="http://schemas.openxmlformats.org/officeDocument/2006/relationships/image" Target="../media/image21.png"/><Relationship Id="rId7" Type="http://schemas.openxmlformats.org/officeDocument/2006/relationships/audio" Target="../media/audio7.wav"/><Relationship Id="rId12" Type="http://schemas.openxmlformats.org/officeDocument/2006/relationships/audio" Target="../media/audio12.wav"/><Relationship Id="rId17" Type="http://schemas.openxmlformats.org/officeDocument/2006/relationships/audio" Target="../media/audio17.wav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16.wav"/><Relationship Id="rId20" Type="http://schemas.openxmlformats.org/officeDocument/2006/relationships/audio" Target="../media/audio20.wav"/><Relationship Id="rId1" Type="http://schemas.openxmlformats.org/officeDocument/2006/relationships/slideLayout" Target="../slideLayouts/slideLayout27.xml"/><Relationship Id="rId6" Type="http://schemas.openxmlformats.org/officeDocument/2006/relationships/audio" Target="../media/audio6.wav"/><Relationship Id="rId11" Type="http://schemas.openxmlformats.org/officeDocument/2006/relationships/audio" Target="../media/audio11.wav"/><Relationship Id="rId24" Type="http://schemas.openxmlformats.org/officeDocument/2006/relationships/image" Target="../media/image24.png"/><Relationship Id="rId5" Type="http://schemas.openxmlformats.org/officeDocument/2006/relationships/audio" Target="../media/audio5.wav"/><Relationship Id="rId15" Type="http://schemas.openxmlformats.org/officeDocument/2006/relationships/audio" Target="../media/audio15.wav"/><Relationship Id="rId23" Type="http://schemas.openxmlformats.org/officeDocument/2006/relationships/image" Target="../media/image23.png"/><Relationship Id="rId10" Type="http://schemas.openxmlformats.org/officeDocument/2006/relationships/audio" Target="../media/audio10.wav"/><Relationship Id="rId19" Type="http://schemas.openxmlformats.org/officeDocument/2006/relationships/audio" Target="../media/audio19.wav"/><Relationship Id="rId4" Type="http://schemas.openxmlformats.org/officeDocument/2006/relationships/audio" Target="../media/audio4.wav"/><Relationship Id="rId9" Type="http://schemas.openxmlformats.org/officeDocument/2006/relationships/audio" Target="../media/audio9.wav"/><Relationship Id="rId14" Type="http://schemas.openxmlformats.org/officeDocument/2006/relationships/audio" Target="../media/audio14.wav"/><Relationship Id="rId22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3.png"/><Relationship Id="rId5" Type="http://schemas.openxmlformats.org/officeDocument/2006/relationships/audio" Target="../media/audio22.wav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3.png"/><Relationship Id="rId5" Type="http://schemas.openxmlformats.org/officeDocument/2006/relationships/audio" Target="../media/audio23.wav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E0BAEEB9-F9C8-475A-8C67-B800A4FD4040}"/>
              </a:ext>
            </a:extLst>
          </p:cNvPr>
          <p:cNvSpPr/>
          <p:nvPr/>
        </p:nvSpPr>
        <p:spPr>
          <a:xfrm>
            <a:off x="-4016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3444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E1AE3098-F0A5-44EB-9088-BD4E70A68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9BFC33-CF2C-465D-8788-C621BB5FFADB}"/>
              </a:ext>
            </a:extLst>
          </p:cNvPr>
          <p:cNvSpPr txBox="1"/>
          <p:nvPr/>
        </p:nvSpPr>
        <p:spPr>
          <a:xfrm>
            <a:off x="9858103" y="6488668"/>
            <a:ext cx="23338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3 Week 13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8BBB22-4D4D-4320-9114-040C52EA4C89}"/>
              </a:ext>
            </a:extLst>
          </p:cNvPr>
          <p:cNvGrpSpPr/>
          <p:nvPr/>
        </p:nvGrpSpPr>
        <p:grpSpPr>
          <a:xfrm>
            <a:off x="0" y="1906783"/>
            <a:ext cx="4350984" cy="2598058"/>
            <a:chOff x="-1940325" y="1921297"/>
            <a:chExt cx="4350984" cy="259805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516A0B03-42AC-492A-B86B-916D7EDF8195}"/>
                </a:ext>
              </a:extLst>
            </p:cNvPr>
            <p:cNvSpPr/>
            <p:nvPr/>
          </p:nvSpPr>
          <p:spPr>
            <a:xfrm>
              <a:off x="-1940325" y="1921297"/>
              <a:ext cx="4350984" cy="259805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12C56A-0871-4656-B30C-9A3634827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849056" y="2040044"/>
              <a:ext cx="4168445" cy="2360564"/>
            </a:xfrm>
            <a:prstGeom prst="roundRect">
              <a:avLst/>
            </a:prstGeom>
            <a:effectLst/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ups </a:t>
            </a:r>
            <a:endParaRPr lang="en-GB" sz="3200" dirty="0"/>
          </a:p>
        </p:txBody>
      </p:sp>
      <p:pic>
        <p:nvPicPr>
          <p:cNvPr id="69" name="Picture 68" descr="Icon&#10;&#10;Description automatically generated">
            <a:extLst>
              <a:ext uri="{FF2B5EF4-FFF2-40B4-BE49-F238E27FC236}">
                <a16:creationId xmlns:a16="http://schemas.microsoft.com/office/drawing/2014/main" id="{9829E0B3-E88E-4809-B80F-68DB89217C9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70" name="Title 2">
            <a:extLst>
              <a:ext uri="{FF2B5EF4-FFF2-40B4-BE49-F238E27FC236}">
                <a16:creationId xmlns:a16="http://schemas.microsoft.com/office/drawing/2014/main" id="{D2419E94-DEC4-4386-BF17-EDFCC9C8FCFE}"/>
              </a:ext>
            </a:extLst>
          </p:cNvPr>
          <p:cNvSpPr txBox="1">
            <a:spLocks/>
          </p:cNvSpPr>
          <p:nvPr/>
        </p:nvSpPr>
        <p:spPr>
          <a:xfrm>
            <a:off x="11315774" y="1033981"/>
            <a:ext cx="648000" cy="374973"/>
          </a:xfrm>
          <a:prstGeom prst="rect">
            <a:avLst/>
          </a:prstGeom>
          <a:solidFill>
            <a:srgbClr val="786EB1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lire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9" name="Picture 98" descr="Icon&#10;&#10;Description automatically generated">
            <a:extLst>
              <a:ext uri="{FF2B5EF4-FFF2-40B4-BE49-F238E27FC236}">
                <a16:creationId xmlns:a16="http://schemas.microsoft.com/office/drawing/2014/main" id="{D53E02C1-9E82-4866-A4A2-EEC6728B701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100" name="Title 2">
            <a:extLst>
              <a:ext uri="{FF2B5EF4-FFF2-40B4-BE49-F238E27FC236}">
                <a16:creationId xmlns:a16="http://schemas.microsoft.com/office/drawing/2014/main" id="{AFB3233A-0B5F-4BC5-AB7C-7D51A0573B32}"/>
              </a:ext>
            </a:extLst>
          </p:cNvPr>
          <p:cNvSpPr txBox="1">
            <a:spLocks/>
          </p:cNvSpPr>
          <p:nvPr/>
        </p:nvSpPr>
        <p:spPr>
          <a:xfrm>
            <a:off x="11315774" y="1033981"/>
            <a:ext cx="648000" cy="374973"/>
          </a:xfrm>
          <a:prstGeom prst="rect">
            <a:avLst/>
          </a:prstGeom>
          <a:solidFill>
            <a:srgbClr val="786EB1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lire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1" name="Graphic 100" descr="Teacher">
            <a:extLst>
              <a:ext uri="{FF2B5EF4-FFF2-40B4-BE49-F238E27FC236}">
                <a16:creationId xmlns:a16="http://schemas.microsoft.com/office/drawing/2014/main" id="{12CDE630-CC64-4723-99B9-AD3DC775B6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86103" y="-97533"/>
            <a:ext cx="914400" cy="914400"/>
          </a:xfrm>
          <a:prstGeom prst="rect">
            <a:avLst/>
          </a:prstGeom>
        </p:spPr>
      </p:pic>
      <p:sp>
        <p:nvSpPr>
          <p:cNvPr id="102" name="Speech Bubble: Rectangle with Corners Rounded 101">
            <a:hlinkClick r:id="" action="ppaction://noaction">
              <a:snd r:embed="rId6" name="T3_W13F_1.1.wav"/>
            </a:hlinkClick>
            <a:extLst>
              <a:ext uri="{FF2B5EF4-FFF2-40B4-BE49-F238E27FC236}">
                <a16:creationId xmlns:a16="http://schemas.microsoft.com/office/drawing/2014/main" id="{0FCB81D9-1F86-4442-B08C-FB0E18A234CE}"/>
              </a:ext>
            </a:extLst>
          </p:cNvPr>
          <p:cNvSpPr/>
          <p:nvPr/>
        </p:nvSpPr>
        <p:spPr>
          <a:xfrm>
            <a:off x="3911845" y="139675"/>
            <a:ext cx="2660073" cy="362857"/>
          </a:xfrm>
          <a:prstGeom prst="wedgeRoundRectCallout">
            <a:avLst>
              <a:gd name="adj1" fmla="val -54096"/>
              <a:gd name="adj2" fmla="val 21380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un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poème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graphicFrame>
        <p:nvGraphicFramePr>
          <p:cNvPr id="103" name="Table 102">
            <a:extLst>
              <a:ext uri="{FF2B5EF4-FFF2-40B4-BE49-F238E27FC236}">
                <a16:creationId xmlns:a16="http://schemas.microsoft.com/office/drawing/2014/main" id="{F89EDDCC-7CE1-47CC-B2E3-7B676CEBF4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337356"/>
              </p:ext>
            </p:extLst>
          </p:nvPr>
        </p:nvGraphicFramePr>
        <p:xfrm>
          <a:off x="2593974" y="544363"/>
          <a:ext cx="2660073" cy="424815"/>
        </p:xfrm>
        <a:graphic>
          <a:graphicData uri="http://schemas.openxmlformats.org/drawingml/2006/table">
            <a:tbl>
              <a:tblPr/>
              <a:tblGrid>
                <a:gridCol w="2660073">
                  <a:extLst>
                    <a:ext uri="{9D8B030D-6E8A-4147-A177-3AD203B41FA5}">
                      <a16:colId xmlns:a16="http://schemas.microsoft.com/office/drawing/2014/main" val="1231161511"/>
                    </a:ext>
                  </a:extLst>
                </a:gridCol>
              </a:tblGrid>
              <a:tr h="42481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Ton Christ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juif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4300" marR="1143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2905266"/>
                  </a:ext>
                </a:extLst>
              </a:tr>
            </a:tbl>
          </a:graphicData>
        </a:graphic>
      </p:graphicFrame>
      <p:graphicFrame>
        <p:nvGraphicFramePr>
          <p:cNvPr id="104" name="Table 103">
            <a:extLst>
              <a:ext uri="{FF2B5EF4-FFF2-40B4-BE49-F238E27FC236}">
                <a16:creationId xmlns:a16="http://schemas.microsoft.com/office/drawing/2014/main" id="{3DF5E45C-DAB7-46AC-B679-6416289850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082207"/>
              </p:ext>
            </p:extLst>
          </p:nvPr>
        </p:nvGraphicFramePr>
        <p:xfrm>
          <a:off x="2620289" y="1104653"/>
          <a:ext cx="4239492" cy="424815"/>
        </p:xfrm>
        <a:graphic>
          <a:graphicData uri="http://schemas.openxmlformats.org/drawingml/2006/table">
            <a:tbl>
              <a:tblPr/>
              <a:tblGrid>
                <a:gridCol w="4239492">
                  <a:extLst>
                    <a:ext uri="{9D8B030D-6E8A-4147-A177-3AD203B41FA5}">
                      <a16:colId xmlns:a16="http://schemas.microsoft.com/office/drawing/2014/main" val="1231161511"/>
                    </a:ext>
                  </a:extLst>
                </a:gridCol>
              </a:tblGrid>
              <a:tr h="42481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 voiture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japonaise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4300" marR="1143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2905266"/>
                  </a:ext>
                </a:extLst>
              </a:tr>
            </a:tbl>
          </a:graphicData>
        </a:graphic>
      </p:graphicFrame>
      <p:graphicFrame>
        <p:nvGraphicFramePr>
          <p:cNvPr id="105" name="Table 104">
            <a:extLst>
              <a:ext uri="{FF2B5EF4-FFF2-40B4-BE49-F238E27FC236}">
                <a16:creationId xmlns:a16="http://schemas.microsoft.com/office/drawing/2014/main" id="{EA553C02-381B-4E75-8498-A58A1C094A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7585168"/>
              </p:ext>
            </p:extLst>
          </p:nvPr>
        </p:nvGraphicFramePr>
        <p:xfrm>
          <a:off x="2608488" y="1679592"/>
          <a:ext cx="6580910" cy="424815"/>
        </p:xfrm>
        <a:graphic>
          <a:graphicData uri="http://schemas.openxmlformats.org/drawingml/2006/table">
            <a:tbl>
              <a:tblPr/>
              <a:tblGrid>
                <a:gridCol w="6580910">
                  <a:extLst>
                    <a:ext uri="{9D8B030D-6E8A-4147-A177-3AD203B41FA5}">
                      <a16:colId xmlns:a16="http://schemas.microsoft.com/office/drawing/2014/main" val="1231161511"/>
                    </a:ext>
                  </a:extLst>
                </a:gridCol>
              </a:tblGrid>
              <a:tr h="42481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 pizza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italienne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et 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ton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coucous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algérien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4300" marR="1143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2905266"/>
                  </a:ext>
                </a:extLst>
              </a:tr>
            </a:tbl>
          </a:graphicData>
        </a:graphic>
      </p:graphicFrame>
      <p:graphicFrame>
        <p:nvGraphicFramePr>
          <p:cNvPr id="106" name="Table 105">
            <a:extLst>
              <a:ext uri="{FF2B5EF4-FFF2-40B4-BE49-F238E27FC236}">
                <a16:creationId xmlns:a16="http://schemas.microsoft.com/office/drawing/2014/main" id="{89DFB34E-7004-4DF4-AB67-8212E28E64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3967668"/>
              </p:ext>
            </p:extLst>
          </p:nvPr>
        </p:nvGraphicFramePr>
        <p:xfrm>
          <a:off x="2620289" y="2334226"/>
          <a:ext cx="4239492" cy="424815"/>
        </p:xfrm>
        <a:graphic>
          <a:graphicData uri="http://schemas.openxmlformats.org/drawingml/2006/table">
            <a:tbl>
              <a:tblPr/>
              <a:tblGrid>
                <a:gridCol w="4239492">
                  <a:extLst>
                    <a:ext uri="{9D8B030D-6E8A-4147-A177-3AD203B41FA5}">
                      <a16:colId xmlns:a16="http://schemas.microsoft.com/office/drawing/2014/main" val="1231161511"/>
                    </a:ext>
                  </a:extLst>
                </a:gridCol>
              </a:tblGrid>
              <a:tr h="42481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démocratie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grecque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4300" marR="1143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2905266"/>
                  </a:ext>
                </a:extLst>
              </a:tr>
            </a:tbl>
          </a:graphicData>
        </a:graphic>
      </p:graphicFrame>
      <p:graphicFrame>
        <p:nvGraphicFramePr>
          <p:cNvPr id="107" name="Table 106">
            <a:extLst>
              <a:ext uri="{FF2B5EF4-FFF2-40B4-BE49-F238E27FC236}">
                <a16:creationId xmlns:a16="http://schemas.microsoft.com/office/drawing/2014/main" id="{7CFC2203-EF02-4180-B604-B9A5019904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1538795"/>
              </p:ext>
            </p:extLst>
          </p:nvPr>
        </p:nvGraphicFramePr>
        <p:xfrm>
          <a:off x="2620289" y="2967132"/>
          <a:ext cx="4239492" cy="424815"/>
        </p:xfrm>
        <a:graphic>
          <a:graphicData uri="http://schemas.openxmlformats.org/drawingml/2006/table">
            <a:tbl>
              <a:tblPr/>
              <a:tblGrid>
                <a:gridCol w="4239492">
                  <a:extLst>
                    <a:ext uri="{9D8B030D-6E8A-4147-A177-3AD203B41FA5}">
                      <a16:colId xmlns:a16="http://schemas.microsoft.com/office/drawing/2014/main" val="1231161511"/>
                    </a:ext>
                  </a:extLst>
                </a:gridCol>
              </a:tblGrid>
              <a:tr h="42481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Ton café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brésilien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4300" marR="1143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2905266"/>
                  </a:ext>
                </a:extLst>
              </a:tr>
            </a:tbl>
          </a:graphicData>
        </a:graphic>
      </p:graphicFrame>
      <p:graphicFrame>
        <p:nvGraphicFramePr>
          <p:cNvPr id="108" name="Table 107">
            <a:extLst>
              <a:ext uri="{FF2B5EF4-FFF2-40B4-BE49-F238E27FC236}">
                <a16:creationId xmlns:a16="http://schemas.microsoft.com/office/drawing/2014/main" id="{F9B88FA2-AB68-4528-AC1C-F06DA6F9E6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755482"/>
              </p:ext>
            </p:extLst>
          </p:nvPr>
        </p:nvGraphicFramePr>
        <p:xfrm>
          <a:off x="2620289" y="3690973"/>
          <a:ext cx="6328757" cy="424815"/>
        </p:xfrm>
        <a:graphic>
          <a:graphicData uri="http://schemas.openxmlformats.org/drawingml/2006/table">
            <a:tbl>
              <a:tblPr/>
              <a:tblGrid>
                <a:gridCol w="6328757">
                  <a:extLst>
                    <a:ext uri="{9D8B030D-6E8A-4147-A177-3AD203B41FA5}">
                      <a16:colId xmlns:a16="http://schemas.microsoft.com/office/drawing/2014/main" val="1231161511"/>
                    </a:ext>
                  </a:extLst>
                </a:gridCol>
              </a:tblGrid>
              <a:tr h="42481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montre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suisse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 chemise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indienne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4300" marR="1143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2905266"/>
                  </a:ext>
                </a:extLst>
              </a:tr>
            </a:tbl>
          </a:graphicData>
        </a:graphic>
      </p:graphicFrame>
      <p:graphicFrame>
        <p:nvGraphicFramePr>
          <p:cNvPr id="109" name="Table 108">
            <a:extLst>
              <a:ext uri="{FF2B5EF4-FFF2-40B4-BE49-F238E27FC236}">
                <a16:creationId xmlns:a16="http://schemas.microsoft.com/office/drawing/2014/main" id="{5168A657-0D89-4BC5-84EC-AE144784F5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8725321"/>
              </p:ext>
            </p:extLst>
          </p:nvPr>
        </p:nvGraphicFramePr>
        <p:xfrm>
          <a:off x="2608488" y="4368556"/>
          <a:ext cx="4239492" cy="424815"/>
        </p:xfrm>
        <a:graphic>
          <a:graphicData uri="http://schemas.openxmlformats.org/drawingml/2006/table">
            <a:tbl>
              <a:tblPr/>
              <a:tblGrid>
                <a:gridCol w="4239492">
                  <a:extLst>
                    <a:ext uri="{9D8B030D-6E8A-4147-A177-3AD203B41FA5}">
                      <a16:colId xmlns:a16="http://schemas.microsoft.com/office/drawing/2014/main" val="1231161511"/>
                    </a:ext>
                  </a:extLst>
                </a:gridCol>
              </a:tblGrid>
              <a:tr h="42481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 radio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coréenne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4300" marR="1143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2905266"/>
                  </a:ext>
                </a:extLst>
              </a:tr>
            </a:tbl>
          </a:graphicData>
        </a:graphic>
      </p:graphicFrame>
      <p:graphicFrame>
        <p:nvGraphicFramePr>
          <p:cNvPr id="110" name="Table 109">
            <a:extLst>
              <a:ext uri="{FF2B5EF4-FFF2-40B4-BE49-F238E27FC236}">
                <a16:creationId xmlns:a16="http://schemas.microsoft.com/office/drawing/2014/main" id="{D99FFEA5-4227-4A15-A547-A33B1E03A2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0808232"/>
              </p:ext>
            </p:extLst>
          </p:nvPr>
        </p:nvGraphicFramePr>
        <p:xfrm>
          <a:off x="2620289" y="5127879"/>
          <a:ext cx="7633856" cy="424815"/>
        </p:xfrm>
        <a:graphic>
          <a:graphicData uri="http://schemas.openxmlformats.org/drawingml/2006/table">
            <a:tbl>
              <a:tblPr/>
              <a:tblGrid>
                <a:gridCol w="7633856">
                  <a:extLst>
                    <a:ext uri="{9D8B030D-6E8A-4147-A177-3AD203B41FA5}">
                      <a16:colId xmlns:a16="http://schemas.microsoft.com/office/drawing/2014/main" val="1231161511"/>
                    </a:ext>
                  </a:extLst>
                </a:gridCol>
              </a:tblGrid>
              <a:tr h="42481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Tes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vacances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sont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turques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tunisiennes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ou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marocaines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4300" marR="1143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2905266"/>
                  </a:ext>
                </a:extLst>
              </a:tr>
            </a:tbl>
          </a:graphicData>
        </a:graphic>
      </p:graphicFrame>
      <p:graphicFrame>
        <p:nvGraphicFramePr>
          <p:cNvPr id="111" name="Table 110">
            <a:extLst>
              <a:ext uri="{FF2B5EF4-FFF2-40B4-BE49-F238E27FC236}">
                <a16:creationId xmlns:a16="http://schemas.microsoft.com/office/drawing/2014/main" id="{C8C1C084-B2E0-4D64-ABFE-C2EADAD39C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396875"/>
              </p:ext>
            </p:extLst>
          </p:nvPr>
        </p:nvGraphicFramePr>
        <p:xfrm>
          <a:off x="2567815" y="5674207"/>
          <a:ext cx="7301347" cy="424815"/>
        </p:xfrm>
        <a:graphic>
          <a:graphicData uri="http://schemas.openxmlformats.org/drawingml/2006/table">
            <a:tbl>
              <a:tblPr/>
              <a:tblGrid>
                <a:gridCol w="7301347">
                  <a:extLst>
                    <a:ext uri="{9D8B030D-6E8A-4147-A177-3AD203B41FA5}">
                      <a16:colId xmlns:a16="http://schemas.microsoft.com/office/drawing/2014/main" val="1231161511"/>
                    </a:ext>
                  </a:extLst>
                </a:gridCol>
              </a:tblGrid>
              <a:tr h="42481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Tes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chiffres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sont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arabes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ton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écriture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latine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4300" marR="1143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2905266"/>
                  </a:ext>
                </a:extLst>
              </a:tr>
            </a:tbl>
          </a:graphicData>
        </a:graphic>
      </p:graphicFrame>
      <p:graphicFrame>
        <p:nvGraphicFramePr>
          <p:cNvPr id="112" name="Table 111">
            <a:extLst>
              <a:ext uri="{FF2B5EF4-FFF2-40B4-BE49-F238E27FC236}">
                <a16:creationId xmlns:a16="http://schemas.microsoft.com/office/drawing/2014/main" id="{1DEFD62E-30B9-4C37-9089-6BEFB5614C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163300"/>
              </p:ext>
            </p:extLst>
          </p:nvPr>
        </p:nvGraphicFramePr>
        <p:xfrm>
          <a:off x="2567815" y="6342048"/>
          <a:ext cx="7301347" cy="424815"/>
        </p:xfrm>
        <a:graphic>
          <a:graphicData uri="http://schemas.openxmlformats.org/drawingml/2006/table">
            <a:tbl>
              <a:tblPr/>
              <a:tblGrid>
                <a:gridCol w="7301347">
                  <a:extLst>
                    <a:ext uri="{9D8B030D-6E8A-4147-A177-3AD203B41FA5}">
                      <a16:colId xmlns:a16="http://schemas.microsoft.com/office/drawing/2014/main" val="1231161511"/>
                    </a:ext>
                  </a:extLst>
                </a:gridCol>
              </a:tblGrid>
              <a:tr h="42481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Et…Tu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reproches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à ton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voisin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d’être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étranger.c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4300" marR="1143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2905266"/>
                  </a:ext>
                </a:extLst>
              </a:tr>
            </a:tbl>
          </a:graphicData>
        </a:graphic>
      </p:graphicFrame>
      <p:pic>
        <p:nvPicPr>
          <p:cNvPr id="113" name="Picture 112" descr="A stained glass window with a crucifixion of person on the cross&#10;&#10;Description automatically generated">
            <a:extLst>
              <a:ext uri="{FF2B5EF4-FFF2-40B4-BE49-F238E27FC236}">
                <a16:creationId xmlns:a16="http://schemas.microsoft.com/office/drawing/2014/main" id="{AF1A53F5-980A-4A26-9FAF-0BEE12CD83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971" y="611874"/>
            <a:ext cx="1125617" cy="844213"/>
          </a:xfrm>
          <a:prstGeom prst="roundRect">
            <a:avLst/>
          </a:prstGeom>
        </p:spPr>
      </p:pic>
      <p:pic>
        <p:nvPicPr>
          <p:cNvPr id="114" name="Picture 113" descr="A stone with writing on it&#10;&#10;Description automatically generated">
            <a:extLst>
              <a:ext uri="{FF2B5EF4-FFF2-40B4-BE49-F238E27FC236}">
                <a16:creationId xmlns:a16="http://schemas.microsoft.com/office/drawing/2014/main" id="{71CBF531-7BC0-494E-A477-0C36C138ED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379" y="6034174"/>
            <a:ext cx="1149563" cy="745419"/>
          </a:xfrm>
          <a:prstGeom prst="roundRect">
            <a:avLst/>
          </a:prstGeom>
        </p:spPr>
      </p:pic>
      <p:pic>
        <p:nvPicPr>
          <p:cNvPr id="115" name="Picture 114" descr="A group of colorful numbers&#10;&#10;Description automatically generated">
            <a:extLst>
              <a:ext uri="{FF2B5EF4-FFF2-40B4-BE49-F238E27FC236}">
                <a16:creationId xmlns:a16="http://schemas.microsoft.com/office/drawing/2014/main" id="{C533FB3D-78A7-49D0-9DDD-02CBFC41D7E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91"/>
          <a:stretch/>
        </p:blipFill>
        <p:spPr>
          <a:xfrm>
            <a:off x="1318450" y="5174922"/>
            <a:ext cx="1129738" cy="755543"/>
          </a:xfrm>
          <a:prstGeom prst="roundRect">
            <a:avLst/>
          </a:prstGeom>
        </p:spPr>
      </p:pic>
      <p:pic>
        <p:nvPicPr>
          <p:cNvPr id="116" name="Picture 115" descr="A close-up of a car dashboard&#10;&#10;Description automatically generated">
            <a:extLst>
              <a:ext uri="{FF2B5EF4-FFF2-40B4-BE49-F238E27FC236}">
                <a16:creationId xmlns:a16="http://schemas.microsoft.com/office/drawing/2014/main" id="{74B18683-80AD-42D4-BF55-09E8C584D1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625" y="4351471"/>
            <a:ext cx="1143542" cy="759383"/>
          </a:xfrm>
          <a:prstGeom prst="roundRect">
            <a:avLst/>
          </a:prstGeom>
        </p:spPr>
      </p:pic>
      <p:pic>
        <p:nvPicPr>
          <p:cNvPr id="117" name="Picture 116" descr="A close-up of a watch&#10;&#10;Description automatically generated">
            <a:extLst>
              <a:ext uri="{FF2B5EF4-FFF2-40B4-BE49-F238E27FC236}">
                <a16:creationId xmlns:a16="http://schemas.microsoft.com/office/drawing/2014/main" id="{D0391386-30C2-4C03-814D-4D39F8B059F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23"/>
          <a:stretch/>
        </p:blipFill>
        <p:spPr>
          <a:xfrm>
            <a:off x="1298625" y="3391947"/>
            <a:ext cx="1149563" cy="847383"/>
          </a:xfrm>
          <a:prstGeom prst="roundRect">
            <a:avLst/>
          </a:prstGeom>
        </p:spPr>
      </p:pic>
      <p:pic>
        <p:nvPicPr>
          <p:cNvPr id="118" name="Picture 117" descr="A cup of coffee and a bag of tea&#10;&#10;Description automatically generated">
            <a:extLst>
              <a:ext uri="{FF2B5EF4-FFF2-40B4-BE49-F238E27FC236}">
                <a16:creationId xmlns:a16="http://schemas.microsoft.com/office/drawing/2014/main" id="{5E3A62F4-611A-45B0-B397-75F91D1435F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21"/>
          <a:stretch/>
        </p:blipFill>
        <p:spPr>
          <a:xfrm>
            <a:off x="8743545" y="2641861"/>
            <a:ext cx="1125617" cy="750086"/>
          </a:xfrm>
          <a:prstGeom prst="roundRect">
            <a:avLst/>
          </a:prstGeom>
        </p:spPr>
      </p:pic>
      <p:pic>
        <p:nvPicPr>
          <p:cNvPr id="119" name="Picture 118" descr="A pizza with cheese and basil on it&#10;&#10;Description automatically generated">
            <a:extLst>
              <a:ext uri="{FF2B5EF4-FFF2-40B4-BE49-F238E27FC236}">
                <a16:creationId xmlns:a16="http://schemas.microsoft.com/office/drawing/2014/main" id="{01163F68-BBAA-479D-8292-FFD233C5F3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450" y="1522586"/>
            <a:ext cx="1146102" cy="825870"/>
          </a:xfrm>
          <a:prstGeom prst="roundRect">
            <a:avLst/>
          </a:prstGeom>
        </p:spPr>
      </p:pic>
      <p:pic>
        <p:nvPicPr>
          <p:cNvPr id="120" name="Picture 119" descr="The back of a car&#10;&#10;Description automatically generated">
            <a:extLst>
              <a:ext uri="{FF2B5EF4-FFF2-40B4-BE49-F238E27FC236}">
                <a16:creationId xmlns:a16="http://schemas.microsoft.com/office/drawing/2014/main" id="{FEE4983E-29C5-4F9F-8199-360FBABBCD1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4"/>
          <a:stretch/>
        </p:blipFill>
        <p:spPr>
          <a:xfrm>
            <a:off x="8738114" y="609340"/>
            <a:ext cx="1125618" cy="840433"/>
          </a:xfrm>
          <a:prstGeom prst="roundRect">
            <a:avLst/>
          </a:prstGeom>
        </p:spPr>
      </p:pic>
      <p:pic>
        <p:nvPicPr>
          <p:cNvPr id="121" name="Picture 120" descr="A plate of food on a table&#10;&#10;Description automatically generated">
            <a:extLst>
              <a:ext uri="{FF2B5EF4-FFF2-40B4-BE49-F238E27FC236}">
                <a16:creationId xmlns:a16="http://schemas.microsoft.com/office/drawing/2014/main" id="{6DCCE1C3-1185-42C0-A9EA-E078AB19493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190" y="1593562"/>
            <a:ext cx="1112752" cy="825870"/>
          </a:xfrm>
          <a:prstGeom prst="roundRect">
            <a:avLst/>
          </a:prstGeom>
        </p:spPr>
      </p:pic>
      <p:pic>
        <p:nvPicPr>
          <p:cNvPr id="122" name="Picture 121" descr="A group of clothes on swingers&#10;&#10;Description automatically generated">
            <a:extLst>
              <a:ext uri="{FF2B5EF4-FFF2-40B4-BE49-F238E27FC236}">
                <a16:creationId xmlns:a16="http://schemas.microsoft.com/office/drawing/2014/main" id="{1C417BEF-73F2-48A7-B6D8-FAD333788E0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26"/>
          <a:stretch/>
        </p:blipFill>
        <p:spPr>
          <a:xfrm>
            <a:off x="8715652" y="3498556"/>
            <a:ext cx="1149563" cy="840434"/>
          </a:xfrm>
          <a:prstGeom prst="roundRect">
            <a:avLst/>
          </a:prstGeom>
        </p:spPr>
      </p:pic>
      <p:pic>
        <p:nvPicPr>
          <p:cNvPr id="123" name="Picture 122" descr="A beach with a group of people and a body of water&#10;&#10;Description automatically generated">
            <a:extLst>
              <a:ext uri="{FF2B5EF4-FFF2-40B4-BE49-F238E27FC236}">
                <a16:creationId xmlns:a16="http://schemas.microsoft.com/office/drawing/2014/main" id="{382B0BF2-14A1-475A-8202-AEA29D45419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653" y="4414814"/>
            <a:ext cx="1205449" cy="798610"/>
          </a:xfrm>
          <a:prstGeom prst="round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BD59B87E-B78A-4405-9B02-640EF90C981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85850" y="2401243"/>
            <a:ext cx="1156317" cy="807587"/>
          </a:xfrm>
          <a:prstGeom prst="roundRect">
            <a:avLst/>
          </a:prstGeom>
        </p:spPr>
      </p:pic>
      <p:pic>
        <p:nvPicPr>
          <p:cNvPr id="125" name="Picture 124" descr="A beach with palm trees and a building&#10;&#10;Description automatically generated">
            <a:extLst>
              <a:ext uri="{FF2B5EF4-FFF2-40B4-BE49-F238E27FC236}">
                <a16:creationId xmlns:a16="http://schemas.microsoft.com/office/drawing/2014/main" id="{BB078FC3-A4D8-4D4C-8E9A-ADA10E4B44B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996" y="4957734"/>
            <a:ext cx="1205449" cy="903145"/>
          </a:xfrm>
          <a:prstGeom prst="roundRect">
            <a:avLst/>
          </a:prstGeom>
        </p:spPr>
      </p:pic>
      <p:pic>
        <p:nvPicPr>
          <p:cNvPr id="126" name="Picture 125" descr="A camel with a blanket on its back sitting on the sand&#10;&#10;Description automatically generated">
            <a:extLst>
              <a:ext uri="{FF2B5EF4-FFF2-40B4-BE49-F238E27FC236}">
                <a16:creationId xmlns:a16="http://schemas.microsoft.com/office/drawing/2014/main" id="{449A865E-B846-4C2A-AE7A-0B934CB0076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763" y="5604507"/>
            <a:ext cx="1205449" cy="802377"/>
          </a:xfrm>
          <a:prstGeom prst="roundRect">
            <a:avLst/>
          </a:prstGeom>
        </p:spPr>
      </p:pic>
      <p:pic>
        <p:nvPicPr>
          <p:cNvPr id="127" name="Picture 21">
            <a:extLst>
              <a:ext uri="{FF2B5EF4-FFF2-40B4-BE49-F238E27FC236}">
                <a16:creationId xmlns:a16="http://schemas.microsoft.com/office/drawing/2014/main" id="{FB173054-5F28-47CB-AD31-3B49B7417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1"/>
          <a:stretch/>
        </p:blipFill>
        <p:spPr bwMode="auto">
          <a:xfrm>
            <a:off x="8719246" y="6012528"/>
            <a:ext cx="1136641" cy="774102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8" name="Table 127">
            <a:extLst>
              <a:ext uri="{FF2B5EF4-FFF2-40B4-BE49-F238E27FC236}">
                <a16:creationId xmlns:a16="http://schemas.microsoft.com/office/drawing/2014/main" id="{7D11744D-3DE7-4D3B-9489-870F4FE53B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2056061"/>
              </p:ext>
            </p:extLst>
          </p:nvPr>
        </p:nvGraphicFramePr>
        <p:xfrm>
          <a:off x="2567815" y="6322281"/>
          <a:ext cx="5995437" cy="424815"/>
        </p:xfrm>
        <a:graphic>
          <a:graphicData uri="http://schemas.openxmlformats.org/drawingml/2006/table">
            <a:tbl>
              <a:tblPr/>
              <a:tblGrid>
                <a:gridCol w="5995437">
                  <a:extLst>
                    <a:ext uri="{9D8B030D-6E8A-4147-A177-3AD203B41FA5}">
                      <a16:colId xmlns:a16="http://schemas.microsoft.com/office/drawing/2014/main" val="1231161511"/>
                    </a:ext>
                  </a:extLst>
                </a:gridCol>
              </a:tblGrid>
              <a:tr h="42481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strike="sng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Et…Tu </a:t>
                      </a:r>
                      <a:r>
                        <a:rPr lang="en-GB" sz="2000" strike="sng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reproches</a:t>
                      </a:r>
                      <a:r>
                        <a:rPr lang="en-GB" sz="2000" strike="sng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à ton </a:t>
                      </a:r>
                      <a:r>
                        <a:rPr lang="en-GB" sz="2000" strike="sngStrik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voisin</a:t>
                      </a:r>
                      <a:r>
                        <a:rPr lang="en-GB" sz="2000" strike="sng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d’être étranger.</a:t>
                      </a:r>
                      <a:endParaRPr lang="en-GB" sz="2000" strike="sngStrike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4300" marR="1143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2905266"/>
                  </a:ext>
                </a:extLst>
              </a:tr>
            </a:tbl>
          </a:graphicData>
        </a:graphic>
      </p:graphicFrame>
      <p:graphicFrame>
        <p:nvGraphicFramePr>
          <p:cNvPr id="129" name="Table 128">
            <a:extLst>
              <a:ext uri="{FF2B5EF4-FFF2-40B4-BE49-F238E27FC236}">
                <a16:creationId xmlns:a16="http://schemas.microsoft.com/office/drawing/2014/main" id="{5E873F2B-060D-4073-82CF-8C54519938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0192191"/>
              </p:ext>
            </p:extLst>
          </p:nvPr>
        </p:nvGraphicFramePr>
        <p:xfrm>
          <a:off x="2645812" y="6283533"/>
          <a:ext cx="5995437" cy="424815"/>
        </p:xfrm>
        <a:graphic>
          <a:graphicData uri="http://schemas.openxmlformats.org/drawingml/2006/table">
            <a:tbl>
              <a:tblPr/>
              <a:tblGrid>
                <a:gridCol w="5995437">
                  <a:extLst>
                    <a:ext uri="{9D8B030D-6E8A-4147-A177-3AD203B41FA5}">
                      <a16:colId xmlns:a16="http://schemas.microsoft.com/office/drawing/2014/main" val="1231161511"/>
                    </a:ext>
                  </a:extLst>
                </a:gridCol>
              </a:tblGrid>
              <a:tr h="42481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?????????????????????????????????????</a:t>
                      </a:r>
                      <a:endParaRPr lang="en-GB" sz="2000" b="1" strike="noStrike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4300" marR="1143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2905266"/>
                  </a:ext>
                </a:extLst>
              </a:tr>
            </a:tbl>
          </a:graphicData>
        </a:graphic>
      </p:graphicFrame>
      <p:sp>
        <p:nvSpPr>
          <p:cNvPr id="130" name="Speech Bubble: Rectangle with Corners Rounded 129">
            <a:extLst>
              <a:ext uri="{FF2B5EF4-FFF2-40B4-BE49-F238E27FC236}">
                <a16:creationId xmlns:a16="http://schemas.microsoft.com/office/drawing/2014/main" id="{39556472-98A4-4F84-9421-40AD96E896E3}"/>
              </a:ext>
            </a:extLst>
          </p:cNvPr>
          <p:cNvSpPr/>
          <p:nvPr/>
        </p:nvSpPr>
        <p:spPr>
          <a:xfrm>
            <a:off x="7181715" y="-1414"/>
            <a:ext cx="4999623" cy="2371815"/>
          </a:xfrm>
          <a:prstGeom prst="wedgeRoundRectCallout">
            <a:avLst>
              <a:gd name="adj1" fmla="val 30428"/>
              <a:gd name="adj2" fmla="val 65929"/>
              <a:gd name="adj3" fmla="val 16667"/>
            </a:avLst>
          </a:prstGeom>
          <a:solidFill>
            <a:srgbClr val="2BC0C7"/>
          </a:solidFill>
          <a:ln w="25400" cap="flat" cmpd="sng" algn="ctr">
            <a:solidFill>
              <a:srgbClr val="2BC0C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Remember! 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|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|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mes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= my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= masculine nouns, and nouns beginning with a vowel or silent ‘h’.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= feminine nouns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mes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= all plural nouns.</a:t>
            </a:r>
            <a:endParaRPr kumimoji="0" lang="en-GB" sz="2000" b="1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825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" name="Table 4">
            <a:extLst>
              <a:ext uri="{FF2B5EF4-FFF2-40B4-BE49-F238E27FC236}">
                <a16:creationId xmlns:a16="http://schemas.microsoft.com/office/drawing/2014/main" id="{7AEBAF71-6E74-45CA-B9AD-5FDF53A024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7334327"/>
              </p:ext>
            </p:extLst>
          </p:nvPr>
        </p:nvGraphicFramePr>
        <p:xfrm>
          <a:off x="116255" y="1081382"/>
          <a:ext cx="10498196" cy="52768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754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742738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19781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882167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79477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 gâteau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l’effort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fais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7947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carte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 voyage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liste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79477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boire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la glace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l’eau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7947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 café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 pain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poisson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79477">
                <a:tc rowSpan="2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l’été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l’équipe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acheter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7947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il fait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mauvais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l’hiver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il fait beau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22080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TextBox 49">
            <a:hlinkClick r:id="" action="ppaction://noaction">
              <a:snd r:embed="rId5" name="T3_W13F_2.1.wav"/>
            </a:hlinkClick>
            <a:extLst>
              <a:ext uri="{FF2B5EF4-FFF2-40B4-BE49-F238E27FC236}">
                <a16:creationId xmlns:a16="http://schemas.microsoft.com/office/drawing/2014/main" id="{AFEE7816-34EF-40E3-ADC5-4EFEE8E6AA8C}"/>
              </a:ext>
            </a:extLst>
          </p:cNvPr>
          <p:cNvSpPr txBox="1"/>
          <p:nvPr/>
        </p:nvSpPr>
        <p:spPr>
          <a:xfrm>
            <a:off x="3475705" y="54976"/>
            <a:ext cx="7703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Écris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anglais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52E24B-8ACB-4D37-903D-0D7ADFCC1B63}"/>
              </a:ext>
            </a:extLst>
          </p:cNvPr>
          <p:cNvSpPr txBox="1"/>
          <p:nvPr/>
        </p:nvSpPr>
        <p:spPr>
          <a:xfrm>
            <a:off x="2719622" y="-350137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58E94F31-CF60-44B8-B7FE-46FABC6B32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547" y="3165083"/>
            <a:ext cx="1186070" cy="1108443"/>
          </a:xfrm>
          <a:prstGeom prst="rect">
            <a:avLst/>
          </a:prstGeom>
        </p:spPr>
      </p:pic>
      <p:pic>
        <p:nvPicPr>
          <p:cNvPr id="55" name="Picture 54" descr="Icon&#10;&#10;Description automatically generated">
            <a:extLst>
              <a:ext uri="{FF2B5EF4-FFF2-40B4-BE49-F238E27FC236}">
                <a16:creationId xmlns:a16="http://schemas.microsoft.com/office/drawing/2014/main" id="{C811D2BB-91C6-4407-BD24-FE93AA0888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47" y="1456355"/>
            <a:ext cx="1186070" cy="121690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397CF4E-6FA2-4D2C-A542-0BAA5C82DF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696" y="4815451"/>
            <a:ext cx="1162417" cy="112986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F60CDE4A-D9FF-4CA1-A3B4-FD9BB84163BE}"/>
              </a:ext>
            </a:extLst>
          </p:cNvPr>
          <p:cNvSpPr txBox="1"/>
          <p:nvPr/>
        </p:nvSpPr>
        <p:spPr>
          <a:xfrm>
            <a:off x="1220123" y="566041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AA827F1-D503-4B42-B7E4-6EEA7F838097}"/>
              </a:ext>
            </a:extLst>
          </p:cNvPr>
          <p:cNvSpPr txBox="1"/>
          <p:nvPr/>
        </p:nvSpPr>
        <p:spPr>
          <a:xfrm>
            <a:off x="1242769" y="388838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4F82619-18AC-4C1A-9938-B3A32337246C}"/>
              </a:ext>
            </a:extLst>
          </p:cNvPr>
          <p:cNvSpPr txBox="1"/>
          <p:nvPr/>
        </p:nvSpPr>
        <p:spPr>
          <a:xfrm>
            <a:off x="1229112" y="218124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3FF7B5B-F6CE-4991-B3D1-FB8AD2421758}"/>
              </a:ext>
            </a:extLst>
          </p:cNvPr>
          <p:cNvSpPr txBox="1"/>
          <p:nvPr/>
        </p:nvSpPr>
        <p:spPr>
          <a:xfrm>
            <a:off x="1778897" y="5880507"/>
            <a:ext cx="2775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it’s bad weather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C9C79F2-71D1-4416-A1F9-29F625E3063F}"/>
              </a:ext>
            </a:extLst>
          </p:cNvPr>
          <p:cNvSpPr txBox="1"/>
          <p:nvPr/>
        </p:nvSpPr>
        <p:spPr>
          <a:xfrm>
            <a:off x="4528342" y="5945314"/>
            <a:ext cx="3318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winter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8E710D0-A5E4-4F84-AA24-9BBAA5F2AE11}"/>
              </a:ext>
            </a:extLst>
          </p:cNvPr>
          <p:cNvSpPr txBox="1"/>
          <p:nvPr/>
        </p:nvSpPr>
        <p:spPr>
          <a:xfrm>
            <a:off x="7728964" y="5914545"/>
            <a:ext cx="2927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it’s good weather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38CD01D-0939-4E86-8FA7-5D218DFFD8A4}"/>
              </a:ext>
            </a:extLst>
          </p:cNvPr>
          <p:cNvSpPr txBox="1"/>
          <p:nvPr/>
        </p:nvSpPr>
        <p:spPr>
          <a:xfrm>
            <a:off x="1737554" y="5078630"/>
            <a:ext cx="3875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summer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4F2B77E-3EB5-4630-8117-94EDA149958E}"/>
              </a:ext>
            </a:extLst>
          </p:cNvPr>
          <p:cNvSpPr txBox="1"/>
          <p:nvPr/>
        </p:nvSpPr>
        <p:spPr>
          <a:xfrm>
            <a:off x="4515825" y="507149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team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A5801C7-B3CC-44C6-8378-15B5C7154763}"/>
              </a:ext>
            </a:extLst>
          </p:cNvPr>
          <p:cNvSpPr txBox="1"/>
          <p:nvPr/>
        </p:nvSpPr>
        <p:spPr>
          <a:xfrm>
            <a:off x="7721012" y="5046426"/>
            <a:ext cx="265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buy, buying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96F7BF1-C101-48BF-859A-86EDA44D4ED0}"/>
              </a:ext>
            </a:extLst>
          </p:cNvPr>
          <p:cNvSpPr txBox="1"/>
          <p:nvPr/>
        </p:nvSpPr>
        <p:spPr>
          <a:xfrm>
            <a:off x="1789147" y="4187480"/>
            <a:ext cx="2764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coffee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4AA46FC-58CB-404C-AC08-81EF437F5F91}"/>
              </a:ext>
            </a:extLst>
          </p:cNvPr>
          <p:cNvSpPr txBox="1"/>
          <p:nvPr/>
        </p:nvSpPr>
        <p:spPr>
          <a:xfrm>
            <a:off x="4528341" y="4202611"/>
            <a:ext cx="2898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bread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25F5478-B936-4D13-BC04-9227ED34B96E}"/>
              </a:ext>
            </a:extLst>
          </p:cNvPr>
          <p:cNvSpPr txBox="1"/>
          <p:nvPr/>
        </p:nvSpPr>
        <p:spPr>
          <a:xfrm>
            <a:off x="7725535" y="4202611"/>
            <a:ext cx="2888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fish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09CB083-D47C-40C4-A8FF-53DF9DC133F7}"/>
              </a:ext>
            </a:extLst>
          </p:cNvPr>
          <p:cNvSpPr txBox="1"/>
          <p:nvPr/>
        </p:nvSpPr>
        <p:spPr>
          <a:xfrm>
            <a:off x="1829585" y="3322237"/>
            <a:ext cx="2682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drink, drinking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946F105-5CFD-40F1-9368-B9029A4D8A12}"/>
              </a:ext>
            </a:extLst>
          </p:cNvPr>
          <p:cNvSpPr txBox="1"/>
          <p:nvPr/>
        </p:nvSpPr>
        <p:spPr>
          <a:xfrm>
            <a:off x="4554025" y="3310676"/>
            <a:ext cx="3173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ice cream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CD5A9E6-C443-4DC7-9667-4DE290E508AD}"/>
              </a:ext>
            </a:extLst>
          </p:cNvPr>
          <p:cNvSpPr txBox="1"/>
          <p:nvPr/>
        </p:nvSpPr>
        <p:spPr>
          <a:xfrm>
            <a:off x="7723132" y="3347564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water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28A433C-A065-452F-B425-CC955BCF8D8A}"/>
              </a:ext>
            </a:extLst>
          </p:cNvPr>
          <p:cNvSpPr txBox="1"/>
          <p:nvPr/>
        </p:nvSpPr>
        <p:spPr>
          <a:xfrm>
            <a:off x="1820737" y="2425219"/>
            <a:ext cx="2764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card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FA84253-E762-4F98-9818-6E40E3CD429A}"/>
              </a:ext>
            </a:extLst>
          </p:cNvPr>
          <p:cNvSpPr txBox="1"/>
          <p:nvPr/>
        </p:nvSpPr>
        <p:spPr>
          <a:xfrm>
            <a:off x="4529457" y="2442423"/>
            <a:ext cx="3090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journey,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trip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B7C8BC4-DB08-4860-B971-9824BF0E7FE9}"/>
              </a:ext>
            </a:extLst>
          </p:cNvPr>
          <p:cNvSpPr txBox="1"/>
          <p:nvPr/>
        </p:nvSpPr>
        <p:spPr>
          <a:xfrm>
            <a:off x="7721012" y="2367228"/>
            <a:ext cx="3259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list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80D71D1-458A-4F2D-B7C2-C1682ED33755}"/>
              </a:ext>
            </a:extLst>
          </p:cNvPr>
          <p:cNvSpPr txBox="1"/>
          <p:nvPr/>
        </p:nvSpPr>
        <p:spPr>
          <a:xfrm>
            <a:off x="1778897" y="152341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cake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843CE32-5764-4DCF-8D50-DFC642895A53}"/>
              </a:ext>
            </a:extLst>
          </p:cNvPr>
          <p:cNvSpPr txBox="1"/>
          <p:nvPr/>
        </p:nvSpPr>
        <p:spPr>
          <a:xfrm>
            <a:off x="4464355" y="1523413"/>
            <a:ext cx="3579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effort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9BD2D48-B809-4023-A118-909174206D54}"/>
              </a:ext>
            </a:extLst>
          </p:cNvPr>
          <p:cNvSpPr txBox="1"/>
          <p:nvPr/>
        </p:nvSpPr>
        <p:spPr>
          <a:xfrm>
            <a:off x="7727646" y="1571481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you do, make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955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847114"/>
              </p:ext>
            </p:extLst>
          </p:nvPr>
        </p:nvGraphicFramePr>
        <p:xfrm>
          <a:off x="116255" y="1081382"/>
          <a:ext cx="10498196" cy="52768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754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742738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19781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882167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79477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card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cake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list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7947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you do, make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effort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journey, trip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79477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ice cream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bread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fish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7947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drink, drinking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coffee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water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79477">
                <a:tc rowSpan="2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it’s bad weather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summer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buy, buying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7947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team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winter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it’s good weather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71547" y="3165083"/>
            <a:ext cx="1186070" cy="1108443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47" y="1456355"/>
            <a:ext cx="1186070" cy="12169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45696" y="4815451"/>
            <a:ext cx="1162417" cy="112986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220123" y="566041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242769" y="388838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229112" y="218124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22080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1" name="TextBox 30">
            <a:hlinkClick r:id="" action="ppaction://noaction">
              <a:snd r:embed="rId3" name="T3_W13F_2.3.wav"/>
            </a:hlinkClick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1808866" y="590064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l’équipe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2" name="TextBox 31">
            <a:hlinkClick r:id="" action="ppaction://noaction">
              <a:snd r:embed="rId4" name="T3_W13F_2.4.wav"/>
            </a:hlinkClick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528342" y="5945314"/>
            <a:ext cx="3318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l’hiver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3" name="TextBox 32">
            <a:hlinkClick r:id="" action="ppaction://noaction">
              <a:snd r:embed="rId5" name="T3_W13F_2.5.wav"/>
            </a:hlinkClick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728965" y="5914545"/>
            <a:ext cx="2280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 fait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beau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4" name="TextBox 33">
            <a:hlinkClick r:id="" action="ppaction://noaction">
              <a:snd r:embed="rId6" name="T3_W13F_2.6.wav"/>
            </a:hlinkClick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1820736" y="5090984"/>
            <a:ext cx="2280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 fait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mauvais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5" name="TextBox 34">
            <a:hlinkClick r:id="" action="ppaction://noaction">
              <a:snd r:embed="rId7" name="T3_W13F_2.7.wav"/>
            </a:hlinkClick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515825" y="507149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l’été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6" name="TextBox 35">
            <a:hlinkClick r:id="" action="ppaction://noaction">
              <a:snd r:embed="rId8" name="T3_W13F_2.8.wav"/>
            </a:hlinkClick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721012" y="5046426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acheter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7" name="TextBox 36">
            <a:hlinkClick r:id="" action="ppaction://noaction">
              <a:snd r:embed="rId9" name="T3_W13F_2.9.wav"/>
            </a:hlinkClick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1789147" y="418748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boire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8" name="TextBox 37">
            <a:hlinkClick r:id="" action="ppaction://noaction">
              <a:snd r:embed="rId10" name="T3_W13F_2.10.wav"/>
            </a:hlinkClick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528341" y="420261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café</a:t>
            </a:r>
          </a:p>
        </p:txBody>
      </p:sp>
      <p:sp>
        <p:nvSpPr>
          <p:cNvPr id="39" name="TextBox 38">
            <a:hlinkClick r:id="" action="ppaction://noaction">
              <a:snd r:embed="rId11" name="T3_W13F_2.11.wav"/>
            </a:hlinkClick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760740" y="418748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l’eau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0" name="TextBox 39">
            <a:hlinkClick r:id="" action="ppaction://noaction">
              <a:snd r:embed="rId12" name="T3_W13F_2.12.wav"/>
            </a:hlinkClick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1829585" y="332223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glace</a:t>
            </a:r>
          </a:p>
        </p:txBody>
      </p:sp>
      <p:sp>
        <p:nvSpPr>
          <p:cNvPr id="41" name="TextBox 40">
            <a:hlinkClick r:id="" action="ppaction://noaction">
              <a:snd r:embed="rId13" name="T3_W13F_2.13.wav"/>
            </a:hlinkClick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554025" y="331067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pain</a:t>
            </a:r>
          </a:p>
        </p:txBody>
      </p:sp>
      <p:sp>
        <p:nvSpPr>
          <p:cNvPr id="42" name="TextBox 41">
            <a:hlinkClick r:id="" action="ppaction://noaction">
              <a:snd r:embed="rId14" name="T3_W13F_2.14.wav"/>
            </a:hlinkClick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721012" y="3281596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poisson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3" name="TextBox 42">
            <a:hlinkClick r:id="" action="ppaction://noaction">
              <a:snd r:embed="rId15" name="T3_W13F_2.15.wav"/>
            </a:hlinkClick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1820737" y="24252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fais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4" name="TextBox 43">
            <a:hlinkClick r:id="" action="ppaction://noaction">
              <a:snd r:embed="rId16" name="T3_W13F_2.16.wav"/>
            </a:hlinkClick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529457" y="244242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l’effort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5" name="TextBox 44">
            <a:hlinkClick r:id="" action="ppaction://noaction">
              <a:snd r:embed="rId17" name="T3_W13F_2.17.wav"/>
            </a:hlinkClick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662544" y="244242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voyage</a:t>
            </a:r>
          </a:p>
        </p:txBody>
      </p:sp>
      <p:sp>
        <p:nvSpPr>
          <p:cNvPr id="46" name="TextBox 45">
            <a:hlinkClick r:id="" action="ppaction://noaction">
              <a:snd r:embed="rId18" name="T3_W13F_2.18.wav"/>
            </a:hlinkClick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1778897" y="152341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carte</a:t>
            </a:r>
          </a:p>
        </p:txBody>
      </p:sp>
      <p:sp>
        <p:nvSpPr>
          <p:cNvPr id="47" name="TextBox 46">
            <a:hlinkClick r:id="" action="ppaction://noaction">
              <a:snd r:embed="rId19" name="T3_W13F_2.19.wav"/>
            </a:hlinkClick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464355" y="1522747"/>
            <a:ext cx="3256657" cy="462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gâteau</a:t>
            </a:r>
          </a:p>
        </p:txBody>
      </p:sp>
      <p:sp>
        <p:nvSpPr>
          <p:cNvPr id="48" name="TextBox 47">
            <a:hlinkClick r:id="" action="ppaction://noaction">
              <a:snd r:embed="rId20" name="T3_W13F_2.20.wav"/>
            </a:hlinkClick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727646" y="1571481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liste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TextBox 51">
            <a:hlinkClick r:id="" action="ppaction://noaction">
              <a:snd r:embed="rId26" name="T3_W13F_2.2.wav"/>
            </a:hlinkClick>
            <a:extLst>
              <a:ext uri="{FF2B5EF4-FFF2-40B4-BE49-F238E27FC236}">
                <a16:creationId xmlns:a16="http://schemas.microsoft.com/office/drawing/2014/main" id="{AA085FD0-7B47-4794-99DF-064111A92E53}"/>
              </a:ext>
            </a:extLst>
          </p:cNvPr>
          <p:cNvSpPr txBox="1"/>
          <p:nvPr/>
        </p:nvSpPr>
        <p:spPr>
          <a:xfrm>
            <a:off x="3474453" y="71956"/>
            <a:ext cx="7825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Écris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français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ECA8B8C-748C-4F7B-BE39-245EABFBC48F}"/>
              </a:ext>
            </a:extLst>
          </p:cNvPr>
          <p:cNvSpPr txBox="1"/>
          <p:nvPr/>
        </p:nvSpPr>
        <p:spPr>
          <a:xfrm>
            <a:off x="2718370" y="-333157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64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3F_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3F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3F_2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13F_2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13F_2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13F_2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3_W13F_2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3_W13F_2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3_W13F_2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3_W13F_2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3_W13F_2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3_W13F_2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3_W13F_2.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3_W13F_2.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T3_W13F_2.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T3_W13F_2.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T3_W13F_2.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T3_W13F_2.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22080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TextBox 49">
            <a:hlinkClick r:id="" action="ppaction://noaction">
              <a:snd r:embed="rId5" name="S10_i.wav"/>
            </a:hlinkClick>
            <a:extLst>
              <a:ext uri="{FF2B5EF4-FFF2-40B4-BE49-F238E27FC236}">
                <a16:creationId xmlns:a16="http://schemas.microsoft.com/office/drawing/2014/main" id="{AFEE7816-34EF-40E3-ADC5-4EFEE8E6AA8C}"/>
              </a:ext>
            </a:extLst>
          </p:cNvPr>
          <p:cNvSpPr txBox="1"/>
          <p:nvPr/>
        </p:nvSpPr>
        <p:spPr>
          <a:xfrm>
            <a:off x="3475705" y="54976"/>
            <a:ext cx="7703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Écris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anglais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52E24B-8ACB-4D37-903D-0D7ADFCC1B63}"/>
              </a:ext>
            </a:extLst>
          </p:cNvPr>
          <p:cNvSpPr txBox="1"/>
          <p:nvPr/>
        </p:nvSpPr>
        <p:spPr>
          <a:xfrm>
            <a:off x="2719622" y="-350137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7" name="Table 4">
            <a:extLst>
              <a:ext uri="{FF2B5EF4-FFF2-40B4-BE49-F238E27FC236}">
                <a16:creationId xmlns:a16="http://schemas.microsoft.com/office/drawing/2014/main" id="{69F3A40B-7635-40FA-92AD-57516C1BF9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3670345"/>
              </p:ext>
            </p:extLst>
          </p:nvPr>
        </p:nvGraphicFramePr>
        <p:xfrm>
          <a:off x="116255" y="1081382"/>
          <a:ext cx="10498196" cy="52768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754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742738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19781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882167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79477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gâteau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l’effort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fais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7947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carte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voyage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liste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79477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boire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glace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l’eau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7947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café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pain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poisson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79477">
                <a:tc rowSpan="2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l’été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l’équipe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acheter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7947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 fait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mauvais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l’hiver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 fait beau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pic>
        <p:nvPicPr>
          <p:cNvPr id="38" name="Picture 37">
            <a:extLst>
              <a:ext uri="{FF2B5EF4-FFF2-40B4-BE49-F238E27FC236}">
                <a16:creationId xmlns:a16="http://schemas.microsoft.com/office/drawing/2014/main" id="{37895EDF-D83B-4D47-B2CF-BB03D8E3DC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547" y="3165083"/>
            <a:ext cx="1186070" cy="1108443"/>
          </a:xfrm>
          <a:prstGeom prst="rect">
            <a:avLst/>
          </a:prstGeom>
        </p:spPr>
      </p:pic>
      <p:pic>
        <p:nvPicPr>
          <p:cNvPr id="39" name="Picture 38" descr="Icon&#10;&#10;Description automatically generated">
            <a:extLst>
              <a:ext uri="{FF2B5EF4-FFF2-40B4-BE49-F238E27FC236}">
                <a16:creationId xmlns:a16="http://schemas.microsoft.com/office/drawing/2014/main" id="{3FA8BBAA-A6E9-4CD0-BC6D-4571200FE5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47" y="1456355"/>
            <a:ext cx="1186070" cy="121690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96A0996-9306-487A-8F68-5870E4B6FE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696" y="4815451"/>
            <a:ext cx="1162417" cy="1129863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74A3D5CB-D8BC-4216-8EEF-0543CFF09761}"/>
              </a:ext>
            </a:extLst>
          </p:cNvPr>
          <p:cNvSpPr txBox="1"/>
          <p:nvPr/>
        </p:nvSpPr>
        <p:spPr>
          <a:xfrm>
            <a:off x="1220123" y="566041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661296D-FE15-48DA-B7DA-5434AE2E554E}"/>
              </a:ext>
            </a:extLst>
          </p:cNvPr>
          <p:cNvSpPr txBox="1"/>
          <p:nvPr/>
        </p:nvSpPr>
        <p:spPr>
          <a:xfrm>
            <a:off x="1242769" y="388838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DA55FE3-BE8C-4E05-B978-B3D193F6E9B3}"/>
              </a:ext>
            </a:extLst>
          </p:cNvPr>
          <p:cNvSpPr txBox="1"/>
          <p:nvPr/>
        </p:nvSpPr>
        <p:spPr>
          <a:xfrm>
            <a:off x="1229112" y="218124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1414118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22080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TextBox 51">
            <a:hlinkClick r:id="" action="ppaction://noaction">
              <a:snd r:embed="rId5" name="S11_i.wav"/>
            </a:hlinkClick>
            <a:extLst>
              <a:ext uri="{FF2B5EF4-FFF2-40B4-BE49-F238E27FC236}">
                <a16:creationId xmlns:a16="http://schemas.microsoft.com/office/drawing/2014/main" id="{AA085FD0-7B47-4794-99DF-064111A92E53}"/>
              </a:ext>
            </a:extLst>
          </p:cNvPr>
          <p:cNvSpPr txBox="1"/>
          <p:nvPr/>
        </p:nvSpPr>
        <p:spPr>
          <a:xfrm>
            <a:off x="3474453" y="71956"/>
            <a:ext cx="7825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Écris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français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ECA8B8C-748C-4F7B-BE39-245EABFBC48F}"/>
              </a:ext>
            </a:extLst>
          </p:cNvPr>
          <p:cNvSpPr txBox="1"/>
          <p:nvPr/>
        </p:nvSpPr>
        <p:spPr>
          <a:xfrm>
            <a:off x="2718370" y="-333157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50" name="Table 4">
            <a:extLst>
              <a:ext uri="{FF2B5EF4-FFF2-40B4-BE49-F238E27FC236}">
                <a16:creationId xmlns:a16="http://schemas.microsoft.com/office/drawing/2014/main" id="{27D3D705-9C9E-4CCF-8A5D-E07D6F9918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377480"/>
              </p:ext>
            </p:extLst>
          </p:nvPr>
        </p:nvGraphicFramePr>
        <p:xfrm>
          <a:off x="116255" y="1081382"/>
          <a:ext cx="10498196" cy="52768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754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742738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19781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882167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79477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cake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list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7947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do, make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effort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journey, trip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79477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ice cream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bread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fish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7947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drink, drinking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coffee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water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79477">
                <a:tc rowSpan="2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it’s bad weather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summer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buy, buying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7947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team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winter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it’s good weather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pic>
        <p:nvPicPr>
          <p:cNvPr id="51" name="Picture 50">
            <a:extLst>
              <a:ext uri="{FF2B5EF4-FFF2-40B4-BE49-F238E27FC236}">
                <a16:creationId xmlns:a16="http://schemas.microsoft.com/office/drawing/2014/main" id="{82611B45-9714-401A-AF2D-56AC71A4C1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547" y="3165083"/>
            <a:ext cx="1186070" cy="1108443"/>
          </a:xfrm>
          <a:prstGeom prst="rect">
            <a:avLst/>
          </a:prstGeom>
        </p:spPr>
      </p:pic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87849FA8-E18A-49BC-877B-D6636E00A2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47" y="1456355"/>
            <a:ext cx="1186070" cy="121690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BB7BB66-165D-4128-8429-C7F6FAF3A3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696" y="4815451"/>
            <a:ext cx="1162417" cy="1129863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44CCB6F7-8F8E-4976-BFA8-AB75175FFE4D}"/>
              </a:ext>
            </a:extLst>
          </p:cNvPr>
          <p:cNvSpPr txBox="1"/>
          <p:nvPr/>
        </p:nvSpPr>
        <p:spPr>
          <a:xfrm>
            <a:off x="1220123" y="566041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5033232-EC90-43AA-9050-EA0F4D8A4A24}"/>
              </a:ext>
            </a:extLst>
          </p:cNvPr>
          <p:cNvSpPr txBox="1"/>
          <p:nvPr/>
        </p:nvSpPr>
        <p:spPr>
          <a:xfrm>
            <a:off x="1242769" y="388838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33A0002-DC8B-4A08-806D-FCE2EAECF93C}"/>
              </a:ext>
            </a:extLst>
          </p:cNvPr>
          <p:cNvSpPr txBox="1"/>
          <p:nvPr/>
        </p:nvSpPr>
        <p:spPr>
          <a:xfrm>
            <a:off x="1229112" y="218124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228311762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1080</TotalTime>
  <Words>1064</Words>
  <Application>Microsoft Office PowerPoint</Application>
  <PresentationFormat>Widescreen</PresentationFormat>
  <Paragraphs>201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Arial</vt:lpstr>
      <vt:lpstr>Calibri</vt:lpstr>
      <vt:lpstr>Century Gothic</vt:lpstr>
      <vt:lpstr>Eras Demi ITC</vt:lpstr>
      <vt:lpstr>Modern Love</vt:lpstr>
      <vt:lpstr>Symbol</vt:lpstr>
      <vt:lpstr>Wingdings</vt:lpstr>
      <vt:lpstr>1_Office Theme</vt:lpstr>
      <vt:lpstr>Office Theme</vt:lpstr>
      <vt:lpstr>2_Office Theme</vt:lpstr>
      <vt:lpstr>Describing me and others </vt:lpstr>
      <vt:lpstr>Follow ups </vt:lpstr>
      <vt:lpstr>vocabulaire</vt:lpstr>
      <vt:lpstr>vocabulaire</vt:lpstr>
      <vt:lpstr>vocabulaire</vt:lpstr>
      <vt:lpstr>vocabulaire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46</cp:revision>
  <dcterms:created xsi:type="dcterms:W3CDTF">2021-06-12T06:20:35Z</dcterms:created>
  <dcterms:modified xsi:type="dcterms:W3CDTF">2023-09-02T16:19:17Z</dcterms:modified>
</cp:coreProperties>
</file>