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57" r:id="rId4"/>
    <p:sldId id="362" r:id="rId5"/>
    <p:sldId id="296" r:id="rId6"/>
    <p:sldId id="453" r:id="rId7"/>
    <p:sldId id="357" r:id="rId8"/>
    <p:sldId id="455" r:id="rId9"/>
    <p:sldId id="457" r:id="rId10"/>
    <p:sldId id="456" r:id="rId11"/>
    <p:sldId id="45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2513" autoAdjust="0"/>
  </p:normalViewPr>
  <p:slideViewPr>
    <p:cSldViewPr snapToGrid="0">
      <p:cViewPr varScale="1">
        <p:scale>
          <a:sx n="41" d="100"/>
          <a:sy n="41" d="100"/>
        </p:scale>
        <p:origin x="217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Revisit [</a:t>
            </a:r>
            <a:r>
              <a:rPr lang="en-GB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ien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chien [1744] rien [168] bientôt [1208] ancien [392] combien? [800] bien [47]</a:t>
            </a:r>
            <a:endParaRPr lang="it-IT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</a:t>
            </a:r>
          </a:p>
          <a:p>
            <a:pPr marL="216000" indent="-216000">
              <a:lnSpc>
                <a:spcPct val="100000"/>
              </a:lnSpc>
            </a:pP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1: donner à manger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faisons, faites, font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laver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[3503]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ranger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[2774]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cuisine</a:t>
            </a:r>
            <a:r>
              <a:rPr lang="fr-FR" sz="1800" b="1" i="0" strike="noStrike" spc="-1" baseline="30000" dirty="0">
                <a:solidFill>
                  <a:srgbClr val="002060"/>
                </a:solidFill>
                <a:latin typeface="Century Gothic"/>
                <a:ea typeface="Century Gothic"/>
              </a:rPr>
              <a:t>2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[2618]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repas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[2948] Revisit: aimer [242] détester [2898] </a:t>
            </a:r>
          </a:p>
          <a:p>
            <a:pPr marL="216000" indent="-216000">
              <a:lnSpc>
                <a:spcPct val="100000"/>
              </a:lnSpc>
            </a:pP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2: faire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fais, il/elle fait activité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[452]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cuisine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[2618]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courses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[1289]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ménage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[2326] cours (de musique)[169] devoirs [39] lit [1837]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8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listening and reading lines from the poem, connecting the words with meaning.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bring up the first line from the poem. (Either read aloud or play with audio).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respond by selecting the cards that represent the meaning of that line.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bring up the cards to confirm the answers.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Continue with the rest of the poem.</a:t>
            </a:r>
            <a:endParaRPr lang="en-GB" sz="12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97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CARDS FOR FOLLOW UP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read aloud in pairs, including different tones of voice; to continue familiarising pupils with the poem.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 </a:t>
            </a:r>
          </a:p>
          <a:p>
            <a:pPr marL="216000" indent="-21528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take turns to read a line of the poem each, in pairs.</a:t>
            </a:r>
            <a:endParaRPr lang="en-GB" sz="12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69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week 1, last week and this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51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74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27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tell pupils about their project work next week, based on the theme of the poem.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1. </a:t>
            </a:r>
            <a:r>
              <a:rPr lang="en-GB" altLang="en-US" b="0" dirty="0"/>
              <a:t>Use this slide as a backdrop to talk about how our personal worlds are made up of a huge number of influences from different countries.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altLang="en-US" b="0" dirty="0"/>
              <a:t>2. Ask pupils if they know where their TV is from, their shoes, some of the food they eat.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altLang="en-US" b="0" dirty="0"/>
              <a:t>3. Explain that their activity next week is going to be to make a collage of themselves and their world.  They can use computers or just draw and label OR cut from a magazine.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They will label all the items and for some they will write full sentences, using nationality adjectives that they look up.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5. Between now and next week they should look at home for 5-6 items that are important in their daily lives and find out where they come from/were made.</a:t>
            </a:r>
            <a:br>
              <a:rPr lang="en-GB" b="0" dirty="0"/>
            </a:br>
            <a:r>
              <a:rPr lang="en-GB" b="0" dirty="0"/>
              <a:t>They should make a note of the information somewhere and bring it to school next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5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4.jp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1.jp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jp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g"/><Relationship Id="rId11" Type="http://schemas.openxmlformats.org/officeDocument/2006/relationships/image" Target="../media/image13.jpg"/><Relationship Id="rId5" Type="http://schemas.openxmlformats.org/officeDocument/2006/relationships/image" Target="../media/image5.svg"/><Relationship Id="rId15" Type="http://schemas.openxmlformats.org/officeDocument/2006/relationships/image" Target="../media/image16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E0BAEEB9-F9C8-475A-8C67-B800A4FD4040}"/>
              </a:ext>
            </a:extLst>
          </p:cNvPr>
          <p:cNvSpPr/>
          <p:nvPr/>
        </p:nvSpPr>
        <p:spPr>
          <a:xfrm>
            <a:off x="-4016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bleu</a:t>
            </a:r>
            <a:endParaRPr lang="en-GB" sz="9600"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9BFC33-CF2C-465D-8788-C621BB5FFADB}"/>
              </a:ext>
            </a:extLst>
          </p:cNvPr>
          <p:cNvSpPr txBox="1"/>
          <p:nvPr/>
        </p:nvSpPr>
        <p:spPr>
          <a:xfrm>
            <a:off x="9858103" y="6488668"/>
            <a:ext cx="2333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12</a:t>
            </a:r>
          </a:p>
        </p:txBody>
      </p:sp>
      <p:pic>
        <p:nvPicPr>
          <p:cNvPr id="10" name="Picture 9" descr="A pen and a pocket watch on a map&#10;&#10;Description automatically generated">
            <a:extLst>
              <a:ext uri="{FF2B5EF4-FFF2-40B4-BE49-F238E27FC236}">
                <a16:creationId xmlns:a16="http://schemas.microsoft.com/office/drawing/2014/main" id="{938AF2A8-A9BE-453F-9372-1DE71B983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508"/>
            <a:ext cx="4350240" cy="289902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9829E0B3-E88E-4809-B80F-68DB89217C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70" name="Title 2">
            <a:extLst>
              <a:ext uri="{FF2B5EF4-FFF2-40B4-BE49-F238E27FC236}">
                <a16:creationId xmlns:a16="http://schemas.microsoft.com/office/drawing/2014/main" id="{D2419E94-DEC4-4386-BF17-EDFCC9C8FCFE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lire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71" name="Graphic 70" descr="Teacher">
            <a:extLst>
              <a:ext uri="{FF2B5EF4-FFF2-40B4-BE49-F238E27FC236}">
                <a16:creationId xmlns:a16="http://schemas.microsoft.com/office/drawing/2014/main" id="{7111D253-1851-47FF-AA2B-625590A5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3633" y="-39331"/>
            <a:ext cx="914400" cy="914400"/>
          </a:xfrm>
          <a:prstGeom prst="rect">
            <a:avLst/>
          </a:prstGeom>
        </p:spPr>
      </p:pic>
      <p:sp>
        <p:nvSpPr>
          <p:cNvPr id="72" name="Speech Bubble: Rectangle with Corners Rounded 71">
            <a:extLst>
              <a:ext uri="{FF2B5EF4-FFF2-40B4-BE49-F238E27FC236}">
                <a16:creationId xmlns:a16="http://schemas.microsoft.com/office/drawing/2014/main" id="{A0B35F85-CC67-414B-9FCD-E5A9F344BCC5}"/>
              </a:ext>
            </a:extLst>
          </p:cNvPr>
          <p:cNvSpPr/>
          <p:nvPr/>
        </p:nvSpPr>
        <p:spPr>
          <a:xfrm>
            <a:off x="4670652" y="118467"/>
            <a:ext cx="3678029" cy="424815"/>
          </a:xfrm>
          <a:prstGeom prst="wedgeRoundRectCallout">
            <a:avLst>
              <a:gd name="adj1" fmla="val -59807"/>
              <a:gd name="adj2" fmla="val 21380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lis</a:t>
            </a:r>
            <a:r>
              <a:rPr lang="en-GB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 le </a:t>
            </a:r>
            <a:r>
              <a:rPr lang="en-GB" sz="2400" b="1" kern="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poème</a:t>
            </a:r>
            <a:r>
              <a:rPr lang="en-GB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.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2A0D7269-3329-47E3-A7AF-B7BBF53A8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38638"/>
              </p:ext>
            </p:extLst>
          </p:nvPr>
        </p:nvGraphicFramePr>
        <p:xfrm>
          <a:off x="724790" y="544598"/>
          <a:ext cx="2660073" cy="424815"/>
        </p:xfrm>
        <a:graphic>
          <a:graphicData uri="http://schemas.openxmlformats.org/drawingml/2006/table">
            <a:tbl>
              <a:tblPr/>
              <a:tblGrid>
                <a:gridCol w="2660073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Ton Christ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juif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0C79A8F3-BC07-4AF8-8FD5-373DD50AC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15582"/>
              </p:ext>
            </p:extLst>
          </p:nvPr>
        </p:nvGraphicFramePr>
        <p:xfrm>
          <a:off x="751105" y="1104888"/>
          <a:ext cx="4239492" cy="424815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voiture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japonaise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E3A66FF6-BE18-41ED-873B-5DE0783DF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77235"/>
              </p:ext>
            </p:extLst>
          </p:nvPr>
        </p:nvGraphicFramePr>
        <p:xfrm>
          <a:off x="739304" y="1679827"/>
          <a:ext cx="6580910" cy="424815"/>
        </p:xfrm>
        <a:graphic>
          <a:graphicData uri="http://schemas.openxmlformats.org/drawingml/2006/table">
            <a:tbl>
              <a:tblPr/>
              <a:tblGrid>
                <a:gridCol w="6580910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pizza </a:t>
                      </a: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italienne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et ton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coucous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algérien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A71144E5-4940-410B-B6FB-29AC2375F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2859"/>
              </p:ext>
            </p:extLst>
          </p:nvPr>
        </p:nvGraphicFramePr>
        <p:xfrm>
          <a:off x="751105" y="2334461"/>
          <a:ext cx="4239492" cy="424815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démocratie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grecque,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A8B16231-C49C-4EE7-A3BD-CCB092D62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51255"/>
              </p:ext>
            </p:extLst>
          </p:nvPr>
        </p:nvGraphicFramePr>
        <p:xfrm>
          <a:off x="751105" y="2967367"/>
          <a:ext cx="4239492" cy="424815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Ton café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brésilien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31504C4D-FC1F-472B-868A-EC8914451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12130"/>
              </p:ext>
            </p:extLst>
          </p:nvPr>
        </p:nvGraphicFramePr>
        <p:xfrm>
          <a:off x="739304" y="3686715"/>
          <a:ext cx="6328757" cy="424815"/>
        </p:xfrm>
        <a:graphic>
          <a:graphicData uri="http://schemas.openxmlformats.org/drawingml/2006/table">
            <a:tbl>
              <a:tblPr/>
              <a:tblGrid>
                <a:gridCol w="6328757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montre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Suisse, ta chemise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indienne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E489D52E-0C7F-4D97-A68B-87A200303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14749"/>
              </p:ext>
            </p:extLst>
          </p:nvPr>
        </p:nvGraphicFramePr>
        <p:xfrm>
          <a:off x="739304" y="4368791"/>
          <a:ext cx="4239492" cy="424815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radio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coréenne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6D3D0294-F9AF-4F7C-8BA0-6939EC9C5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39347"/>
              </p:ext>
            </p:extLst>
          </p:nvPr>
        </p:nvGraphicFramePr>
        <p:xfrm>
          <a:off x="751105" y="5128114"/>
          <a:ext cx="7633856" cy="424815"/>
        </p:xfrm>
        <a:graphic>
          <a:graphicData uri="http://schemas.openxmlformats.org/drawingml/2006/table">
            <a:tbl>
              <a:tblPr/>
              <a:tblGrid>
                <a:gridCol w="7633856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vacances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turques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tunisiennes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marocaines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110E8D45-FC05-48B8-94F2-7EF75833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643319"/>
              </p:ext>
            </p:extLst>
          </p:nvPr>
        </p:nvGraphicFramePr>
        <p:xfrm>
          <a:off x="751105" y="5675029"/>
          <a:ext cx="7301347" cy="424815"/>
        </p:xfrm>
        <a:graphic>
          <a:graphicData uri="http://schemas.openxmlformats.org/drawingml/2006/table">
            <a:tbl>
              <a:tblPr/>
              <a:tblGrid>
                <a:gridCol w="7301347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chiffres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arabes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ton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écriture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latine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BECFE687-51C4-4083-8BA6-DCBF2E9FE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36163"/>
              </p:ext>
            </p:extLst>
          </p:nvPr>
        </p:nvGraphicFramePr>
        <p:xfrm>
          <a:off x="751105" y="6342870"/>
          <a:ext cx="7301347" cy="424815"/>
        </p:xfrm>
        <a:graphic>
          <a:graphicData uri="http://schemas.openxmlformats.org/drawingml/2006/table">
            <a:tbl>
              <a:tblPr/>
              <a:tblGrid>
                <a:gridCol w="7301347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Et…Tu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reproches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à ton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voisin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d’être étranger.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id="{C9E9A61F-F4F9-45B6-950F-491355CD3C52}"/>
              </a:ext>
            </a:extLst>
          </p:cNvPr>
          <p:cNvSpPr/>
          <p:nvPr/>
        </p:nvSpPr>
        <p:spPr>
          <a:xfrm>
            <a:off x="7247765" y="573900"/>
            <a:ext cx="3678029" cy="424815"/>
          </a:xfrm>
          <a:prstGeom prst="wedgeRoundRectCallout">
            <a:avLst>
              <a:gd name="adj1" fmla="val -59807"/>
              <a:gd name="adj2" fmla="val 21380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C’est</a:t>
            </a:r>
            <a:r>
              <a:rPr lang="en-GB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 quelle carte ?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2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2E7F77E-6CDB-4A03-985A-BA1689C3C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22693"/>
              </p:ext>
            </p:extLst>
          </p:nvPr>
        </p:nvGraphicFramePr>
        <p:xfrm>
          <a:off x="0" y="-1"/>
          <a:ext cx="12174685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4937">
                  <a:extLst>
                    <a:ext uri="{9D8B030D-6E8A-4147-A177-3AD203B41FA5}">
                      <a16:colId xmlns:a16="http://schemas.microsoft.com/office/drawing/2014/main" val="211820689"/>
                    </a:ext>
                  </a:extLst>
                </a:gridCol>
                <a:gridCol w="2434937">
                  <a:extLst>
                    <a:ext uri="{9D8B030D-6E8A-4147-A177-3AD203B41FA5}">
                      <a16:colId xmlns:a16="http://schemas.microsoft.com/office/drawing/2014/main" val="845889032"/>
                    </a:ext>
                  </a:extLst>
                </a:gridCol>
                <a:gridCol w="2434937">
                  <a:extLst>
                    <a:ext uri="{9D8B030D-6E8A-4147-A177-3AD203B41FA5}">
                      <a16:colId xmlns:a16="http://schemas.microsoft.com/office/drawing/2014/main" val="3129369311"/>
                    </a:ext>
                  </a:extLst>
                </a:gridCol>
                <a:gridCol w="2434937">
                  <a:extLst>
                    <a:ext uri="{9D8B030D-6E8A-4147-A177-3AD203B41FA5}">
                      <a16:colId xmlns:a16="http://schemas.microsoft.com/office/drawing/2014/main" val="2222014334"/>
                    </a:ext>
                  </a:extLst>
                </a:gridCol>
                <a:gridCol w="2434937">
                  <a:extLst>
                    <a:ext uri="{9D8B030D-6E8A-4147-A177-3AD203B41FA5}">
                      <a16:colId xmlns:a16="http://schemas.microsoft.com/office/drawing/2014/main" val="526392534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51726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16195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141985"/>
                  </a:ext>
                </a:extLst>
              </a:tr>
            </a:tbl>
          </a:graphicData>
        </a:graphic>
      </p:graphicFrame>
      <p:pic>
        <p:nvPicPr>
          <p:cNvPr id="11" name="Picture 10" descr="A stained glass window with a crucifixion of person on the cross&#10;&#10;Description automatically generated">
            <a:extLst>
              <a:ext uri="{FF2B5EF4-FFF2-40B4-BE49-F238E27FC236}">
                <a16:creationId xmlns:a16="http://schemas.microsoft.com/office/drawing/2014/main" id="{634825AE-9286-4DAC-B2EE-502F7388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96" y="2813116"/>
            <a:ext cx="2137171" cy="1602879"/>
          </a:xfrm>
          <a:prstGeom prst="roundRect">
            <a:avLst/>
          </a:prstGeom>
        </p:spPr>
      </p:pic>
      <p:pic>
        <p:nvPicPr>
          <p:cNvPr id="12" name="Picture 11" descr="A stone with writing on it&#10;&#10;Description automatically generated">
            <a:extLst>
              <a:ext uri="{FF2B5EF4-FFF2-40B4-BE49-F238E27FC236}">
                <a16:creationId xmlns:a16="http://schemas.microsoft.com/office/drawing/2014/main" id="{288F3130-8550-4AAD-A117-D19687C04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3" y="2876828"/>
            <a:ext cx="2182636" cy="1415301"/>
          </a:xfrm>
          <a:prstGeom prst="roundRect">
            <a:avLst/>
          </a:prstGeom>
        </p:spPr>
      </p:pic>
      <p:pic>
        <p:nvPicPr>
          <p:cNvPr id="13" name="Picture 12" descr="A group of colorful numbers&#10;&#10;Description automatically generated">
            <a:extLst>
              <a:ext uri="{FF2B5EF4-FFF2-40B4-BE49-F238E27FC236}">
                <a16:creationId xmlns:a16="http://schemas.microsoft.com/office/drawing/2014/main" id="{D13EC57D-4EB4-42CE-8301-2FA047EC3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1"/>
          <a:stretch/>
        </p:blipFill>
        <p:spPr>
          <a:xfrm>
            <a:off x="4991864" y="5160936"/>
            <a:ext cx="2144995" cy="1434524"/>
          </a:xfrm>
          <a:prstGeom prst="roundRect">
            <a:avLst/>
          </a:prstGeom>
        </p:spPr>
      </p:pic>
      <p:pic>
        <p:nvPicPr>
          <p:cNvPr id="14" name="Picture 13" descr="A close-up of a car dashboard&#10;&#10;Description automatically generated">
            <a:extLst>
              <a:ext uri="{FF2B5EF4-FFF2-40B4-BE49-F238E27FC236}">
                <a16:creationId xmlns:a16="http://schemas.microsoft.com/office/drawing/2014/main" id="{F20CC8AC-3AEE-40E1-AC01-A8DBD444C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7" y="593124"/>
            <a:ext cx="2171204" cy="1441815"/>
          </a:xfrm>
          <a:prstGeom prst="roundRect">
            <a:avLst/>
          </a:prstGeom>
        </p:spPr>
      </p:pic>
      <p:pic>
        <p:nvPicPr>
          <p:cNvPr id="15" name="Picture 14" descr="A close-up of a watch&#10;&#10;Description automatically generated">
            <a:extLst>
              <a:ext uri="{FF2B5EF4-FFF2-40B4-BE49-F238E27FC236}">
                <a16:creationId xmlns:a16="http://schemas.microsoft.com/office/drawing/2014/main" id="{AF981D3A-2CB7-4667-ABA0-2B1AB35E91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3"/>
          <a:stretch/>
        </p:blipFill>
        <p:spPr>
          <a:xfrm>
            <a:off x="9868317" y="2780029"/>
            <a:ext cx="2182635" cy="1608897"/>
          </a:xfrm>
          <a:prstGeom prst="roundRect">
            <a:avLst/>
          </a:prstGeom>
        </p:spPr>
      </p:pic>
      <p:pic>
        <p:nvPicPr>
          <p:cNvPr id="16" name="Picture 15" descr="A pizza with cheese and basil on it&#10;&#10;Description automatically generated">
            <a:extLst>
              <a:ext uri="{FF2B5EF4-FFF2-40B4-BE49-F238E27FC236}">
                <a16:creationId xmlns:a16="http://schemas.microsoft.com/office/drawing/2014/main" id="{B01FC179-CD92-4318-AEAA-06C984A9DD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87" y="505894"/>
            <a:ext cx="2176065" cy="1568051"/>
          </a:xfrm>
          <a:prstGeom prst="round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5E63A7-9F74-4800-A22F-CF2138991B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8105" y="501602"/>
            <a:ext cx="2195460" cy="1533338"/>
          </a:xfrm>
          <a:prstGeom prst="roundRect">
            <a:avLst/>
          </a:prstGeom>
        </p:spPr>
      </p:pic>
      <p:pic>
        <p:nvPicPr>
          <p:cNvPr id="25" name="Picture 24" descr="A cup of coffee and a bag of tea&#10;&#10;Description automatically generated">
            <a:extLst>
              <a:ext uri="{FF2B5EF4-FFF2-40B4-BE49-F238E27FC236}">
                <a16:creationId xmlns:a16="http://schemas.microsoft.com/office/drawing/2014/main" id="{8B27BE8B-091C-458D-B4C7-EE940E29D9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1"/>
          <a:stretch/>
        </p:blipFill>
        <p:spPr>
          <a:xfrm>
            <a:off x="7385567" y="2824458"/>
            <a:ext cx="2304448" cy="1535633"/>
          </a:xfrm>
          <a:prstGeom prst="roundRect">
            <a:avLst/>
          </a:prstGeom>
        </p:spPr>
      </p:pic>
      <p:pic>
        <p:nvPicPr>
          <p:cNvPr id="26" name="Picture 25" descr="The back of a car&#10;&#10;Description automatically generated">
            <a:extLst>
              <a:ext uri="{FF2B5EF4-FFF2-40B4-BE49-F238E27FC236}">
                <a16:creationId xmlns:a16="http://schemas.microsoft.com/office/drawing/2014/main" id="{80ECCA03-DED3-4E97-89E2-104EF033B1D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/>
          <a:stretch/>
        </p:blipFill>
        <p:spPr>
          <a:xfrm>
            <a:off x="7496776" y="5058856"/>
            <a:ext cx="2053648" cy="1533338"/>
          </a:xfrm>
          <a:prstGeom prst="roundRect">
            <a:avLst/>
          </a:prstGeom>
        </p:spPr>
      </p:pic>
      <p:pic>
        <p:nvPicPr>
          <p:cNvPr id="27" name="Picture 26" descr="A plate of food on a table&#10;&#10;Description automatically generated">
            <a:extLst>
              <a:ext uri="{FF2B5EF4-FFF2-40B4-BE49-F238E27FC236}">
                <a16:creationId xmlns:a16="http://schemas.microsoft.com/office/drawing/2014/main" id="{12E7873E-5F2C-40F3-BDC5-1C3A1537A2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66" y="528170"/>
            <a:ext cx="2030174" cy="1506769"/>
          </a:xfrm>
          <a:prstGeom prst="roundRect">
            <a:avLst/>
          </a:prstGeom>
        </p:spPr>
      </p:pic>
      <p:pic>
        <p:nvPicPr>
          <p:cNvPr id="29" name="Picture 28" descr="A group of clothes on swingers&#10;&#10;Description automatically generated">
            <a:extLst>
              <a:ext uri="{FF2B5EF4-FFF2-40B4-BE49-F238E27FC236}">
                <a16:creationId xmlns:a16="http://schemas.microsoft.com/office/drawing/2014/main" id="{A5D67B84-33C6-4665-AD50-712FC9C89A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6"/>
          <a:stretch/>
        </p:blipFill>
        <p:spPr>
          <a:xfrm>
            <a:off x="9910341" y="5007440"/>
            <a:ext cx="2097335" cy="1533340"/>
          </a:xfrm>
          <a:prstGeom prst="roundRect">
            <a:avLst/>
          </a:prstGeom>
        </p:spPr>
      </p:pic>
      <p:pic>
        <p:nvPicPr>
          <p:cNvPr id="30" name="Picture 29" descr="A beach with a group of people and a body of water&#10;&#10;Description automatically generated">
            <a:extLst>
              <a:ext uri="{FF2B5EF4-FFF2-40B4-BE49-F238E27FC236}">
                <a16:creationId xmlns:a16="http://schemas.microsoft.com/office/drawing/2014/main" id="{6DEB9106-43EB-458D-982C-66F3479B14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56" y="528170"/>
            <a:ext cx="2199296" cy="1457034"/>
          </a:xfrm>
          <a:prstGeom prst="roundRect">
            <a:avLst/>
          </a:prstGeom>
        </p:spPr>
      </p:pic>
      <p:pic>
        <p:nvPicPr>
          <p:cNvPr id="31" name="Picture 30" descr="A beach with palm trees and a building&#10;&#10;Description automatically generated">
            <a:extLst>
              <a:ext uri="{FF2B5EF4-FFF2-40B4-BE49-F238E27FC236}">
                <a16:creationId xmlns:a16="http://schemas.microsoft.com/office/drawing/2014/main" id="{778157A0-B605-4309-A5C3-BF20F3F974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" y="4944439"/>
            <a:ext cx="2199297" cy="1647755"/>
          </a:xfrm>
          <a:prstGeom prst="roundRect">
            <a:avLst/>
          </a:prstGeom>
        </p:spPr>
      </p:pic>
      <p:pic>
        <p:nvPicPr>
          <p:cNvPr id="32" name="Picture 31" descr="A camel with a blanket on its back sitting on the sand&#10;&#10;Description automatically generated">
            <a:extLst>
              <a:ext uri="{FF2B5EF4-FFF2-40B4-BE49-F238E27FC236}">
                <a16:creationId xmlns:a16="http://schemas.microsoft.com/office/drawing/2014/main" id="{5314953D-5400-4D76-A031-109ADAA690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38" y="5129566"/>
            <a:ext cx="2197375" cy="1462628"/>
          </a:xfrm>
          <a:prstGeom prst="roundRect">
            <a:avLst/>
          </a:prstGeom>
        </p:spPr>
      </p:pic>
      <p:pic>
        <p:nvPicPr>
          <p:cNvPr id="33" name="Picture 21">
            <a:extLst>
              <a:ext uri="{FF2B5EF4-FFF2-40B4-BE49-F238E27FC236}">
                <a16:creationId xmlns:a16="http://schemas.microsoft.com/office/drawing/2014/main" id="{6E69572C-A988-40E7-8D6C-A5C188976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1"/>
          <a:stretch/>
        </p:blipFill>
        <p:spPr bwMode="auto">
          <a:xfrm>
            <a:off x="2585768" y="2875411"/>
            <a:ext cx="2147628" cy="146262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133DDD-ECBE-4BC9-B5CD-4FA821B3139B}"/>
              </a:ext>
            </a:extLst>
          </p:cNvPr>
          <p:cNvSpPr/>
          <p:nvPr/>
        </p:nvSpPr>
        <p:spPr>
          <a:xfrm>
            <a:off x="8868739" y="1646269"/>
            <a:ext cx="3295553" cy="2414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6CBD24-DB47-41B8-B12E-BDBEEDFD3521}"/>
              </a:ext>
            </a:extLst>
          </p:cNvPr>
          <p:cNvSpPr txBox="1"/>
          <p:nvPr/>
        </p:nvSpPr>
        <p:spPr>
          <a:xfrm>
            <a:off x="8668051" y="5667951"/>
            <a:ext cx="3534582" cy="1200329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d’une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façon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… - in a … way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lentement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– slowly</a:t>
            </a:r>
            <a:b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à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voix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basse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quietly</a:t>
            </a:r>
            <a:b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(la )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voix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– voice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 </a:t>
            </a:r>
            <a:endParaRPr lang="en-GB" sz="3200" dirty="0"/>
          </a:p>
        </p:txBody>
      </p:sp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9829E0B3-E88E-4809-B80F-68DB89217C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70" name="Title 2">
            <a:extLst>
              <a:ext uri="{FF2B5EF4-FFF2-40B4-BE49-F238E27FC236}">
                <a16:creationId xmlns:a16="http://schemas.microsoft.com/office/drawing/2014/main" id="{D2419E94-DEC4-4386-BF17-EDFCC9C8FCFE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lire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71" name="Graphic 70" descr="Teacher">
            <a:extLst>
              <a:ext uri="{FF2B5EF4-FFF2-40B4-BE49-F238E27FC236}">
                <a16:creationId xmlns:a16="http://schemas.microsoft.com/office/drawing/2014/main" id="{7111D253-1851-47FF-AA2B-625590A5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5860" y="-107594"/>
            <a:ext cx="914400" cy="914400"/>
          </a:xfrm>
          <a:prstGeom prst="rect">
            <a:avLst/>
          </a:prstGeom>
        </p:spPr>
      </p:pic>
      <p:sp>
        <p:nvSpPr>
          <p:cNvPr id="72" name="Speech Bubble: Rectangle with Corners Rounded 71">
            <a:extLst>
              <a:ext uri="{FF2B5EF4-FFF2-40B4-BE49-F238E27FC236}">
                <a16:creationId xmlns:a16="http://schemas.microsoft.com/office/drawing/2014/main" id="{A0B35F85-CC67-414B-9FCD-E5A9F344BCC5}"/>
              </a:ext>
            </a:extLst>
          </p:cNvPr>
          <p:cNvSpPr/>
          <p:nvPr/>
        </p:nvSpPr>
        <p:spPr>
          <a:xfrm>
            <a:off x="4340300" y="117778"/>
            <a:ext cx="4278394" cy="395971"/>
          </a:xfrm>
          <a:prstGeom prst="wedgeRoundRectCallout">
            <a:avLst>
              <a:gd name="adj1" fmla="val -60161"/>
              <a:gd name="adj2" fmla="val 8897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Lis avec ton/ta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partenaire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2A0D7269-3329-47E3-A7AF-B7BBF53A8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125872"/>
              </p:ext>
            </p:extLst>
          </p:nvPr>
        </p:nvGraphicFramePr>
        <p:xfrm>
          <a:off x="1386735" y="598231"/>
          <a:ext cx="2660073" cy="424815"/>
        </p:xfrm>
        <a:graphic>
          <a:graphicData uri="http://schemas.openxmlformats.org/drawingml/2006/table">
            <a:tbl>
              <a:tblPr/>
              <a:tblGrid>
                <a:gridCol w="2660073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Ton Christ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juif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0C79A8F3-BC07-4AF8-8FD5-373DD50AC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49901"/>
              </p:ext>
            </p:extLst>
          </p:nvPr>
        </p:nvGraphicFramePr>
        <p:xfrm>
          <a:off x="1413050" y="1158521"/>
          <a:ext cx="4239492" cy="424815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voiture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japonaise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E3A66FF6-BE18-41ED-873B-5DE0783DF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203453"/>
              </p:ext>
            </p:extLst>
          </p:nvPr>
        </p:nvGraphicFramePr>
        <p:xfrm>
          <a:off x="1401249" y="1733460"/>
          <a:ext cx="6580910" cy="424815"/>
        </p:xfrm>
        <a:graphic>
          <a:graphicData uri="http://schemas.openxmlformats.org/drawingml/2006/table">
            <a:tbl>
              <a:tblPr/>
              <a:tblGrid>
                <a:gridCol w="6580910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pizza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italienne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et ton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coucous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algérien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A71144E5-4940-410B-B6FB-29AC2375F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26531"/>
              </p:ext>
            </p:extLst>
          </p:nvPr>
        </p:nvGraphicFramePr>
        <p:xfrm>
          <a:off x="1413050" y="2388094"/>
          <a:ext cx="4239492" cy="424815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démocratie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grecque,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A8B16231-C49C-4EE7-A3BD-CCB092D62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53234"/>
              </p:ext>
            </p:extLst>
          </p:nvPr>
        </p:nvGraphicFramePr>
        <p:xfrm>
          <a:off x="1413050" y="3021000"/>
          <a:ext cx="4239492" cy="424815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Ton café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brésilien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31504C4D-FC1F-472B-868A-EC8914451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42962"/>
              </p:ext>
            </p:extLst>
          </p:nvPr>
        </p:nvGraphicFramePr>
        <p:xfrm>
          <a:off x="1413050" y="3744841"/>
          <a:ext cx="6328757" cy="424815"/>
        </p:xfrm>
        <a:graphic>
          <a:graphicData uri="http://schemas.openxmlformats.org/drawingml/2006/table">
            <a:tbl>
              <a:tblPr/>
              <a:tblGrid>
                <a:gridCol w="6328757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montre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Suisse, ta chemise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indienne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E489D52E-0C7F-4D97-A68B-87A200303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40201"/>
              </p:ext>
            </p:extLst>
          </p:nvPr>
        </p:nvGraphicFramePr>
        <p:xfrm>
          <a:off x="1401249" y="4422424"/>
          <a:ext cx="4239492" cy="424815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radio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coréenne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6D3D0294-F9AF-4F7C-8BA0-6939EC9C5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02816"/>
              </p:ext>
            </p:extLst>
          </p:nvPr>
        </p:nvGraphicFramePr>
        <p:xfrm>
          <a:off x="1413050" y="5181747"/>
          <a:ext cx="7633856" cy="424815"/>
        </p:xfrm>
        <a:graphic>
          <a:graphicData uri="http://schemas.openxmlformats.org/drawingml/2006/table">
            <a:tbl>
              <a:tblPr/>
              <a:tblGrid>
                <a:gridCol w="7633856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vacances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turques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tunisiennes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marocaines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110E8D45-FC05-48B8-94F2-7EF75833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29075"/>
              </p:ext>
            </p:extLst>
          </p:nvPr>
        </p:nvGraphicFramePr>
        <p:xfrm>
          <a:off x="1360576" y="5728075"/>
          <a:ext cx="7301347" cy="424815"/>
        </p:xfrm>
        <a:graphic>
          <a:graphicData uri="http://schemas.openxmlformats.org/drawingml/2006/table">
            <a:tbl>
              <a:tblPr/>
              <a:tblGrid>
                <a:gridCol w="7301347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chiffres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arabes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ton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écriture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latine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BECFE687-51C4-4083-8BA6-DCBF2E9FE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914440"/>
              </p:ext>
            </p:extLst>
          </p:nvPr>
        </p:nvGraphicFramePr>
        <p:xfrm>
          <a:off x="1360576" y="6395916"/>
          <a:ext cx="7301347" cy="424815"/>
        </p:xfrm>
        <a:graphic>
          <a:graphicData uri="http://schemas.openxmlformats.org/drawingml/2006/table">
            <a:tbl>
              <a:tblPr/>
              <a:tblGrid>
                <a:gridCol w="7301347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Et…Tu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reproches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à ton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voisin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d’être étranger.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pic>
        <p:nvPicPr>
          <p:cNvPr id="83" name="Picture 82" descr="A stained glass window with a crucifixion of person on the cross&#10;&#10;Description automatically generated">
            <a:extLst>
              <a:ext uri="{FF2B5EF4-FFF2-40B4-BE49-F238E27FC236}">
                <a16:creationId xmlns:a16="http://schemas.microsoft.com/office/drawing/2014/main" id="{D989C0E4-8BDC-4EEB-A8D7-FD6625D05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6" y="667046"/>
            <a:ext cx="1125617" cy="844213"/>
          </a:xfrm>
          <a:prstGeom prst="roundRect">
            <a:avLst/>
          </a:prstGeom>
        </p:spPr>
      </p:pic>
      <p:pic>
        <p:nvPicPr>
          <p:cNvPr id="84" name="Picture 83" descr="A stone with writing on it&#10;&#10;Description automatically generated">
            <a:extLst>
              <a:ext uri="{FF2B5EF4-FFF2-40B4-BE49-F238E27FC236}">
                <a16:creationId xmlns:a16="http://schemas.microsoft.com/office/drawing/2014/main" id="{5DEE33C5-5D98-47D4-9F75-231209FC6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0" y="6088042"/>
            <a:ext cx="1149563" cy="745419"/>
          </a:xfrm>
          <a:prstGeom prst="roundRect">
            <a:avLst/>
          </a:prstGeom>
        </p:spPr>
      </p:pic>
      <p:pic>
        <p:nvPicPr>
          <p:cNvPr id="85" name="Picture 84" descr="A group of colorful numbers&#10;&#10;Description automatically generated">
            <a:extLst>
              <a:ext uri="{FF2B5EF4-FFF2-40B4-BE49-F238E27FC236}">
                <a16:creationId xmlns:a16="http://schemas.microsoft.com/office/drawing/2014/main" id="{9499FF86-0986-4200-9B2A-5E63BBA7AE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1"/>
          <a:stretch/>
        </p:blipFill>
        <p:spPr>
          <a:xfrm>
            <a:off x="111211" y="5228790"/>
            <a:ext cx="1129738" cy="755543"/>
          </a:xfrm>
          <a:prstGeom prst="roundRect">
            <a:avLst/>
          </a:prstGeom>
        </p:spPr>
      </p:pic>
      <p:pic>
        <p:nvPicPr>
          <p:cNvPr id="86" name="Picture 85" descr="A close-up of a car dashboard&#10;&#10;Description automatically generated">
            <a:extLst>
              <a:ext uri="{FF2B5EF4-FFF2-40B4-BE49-F238E27FC236}">
                <a16:creationId xmlns:a16="http://schemas.microsoft.com/office/drawing/2014/main" id="{8A61A3DC-2327-4D29-9739-568EE929D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" y="4405339"/>
            <a:ext cx="1143542" cy="759383"/>
          </a:xfrm>
          <a:prstGeom prst="roundRect">
            <a:avLst/>
          </a:prstGeom>
        </p:spPr>
      </p:pic>
      <p:pic>
        <p:nvPicPr>
          <p:cNvPr id="87" name="Picture 86" descr="A close-up of a watch&#10;&#10;Description automatically generated">
            <a:extLst>
              <a:ext uri="{FF2B5EF4-FFF2-40B4-BE49-F238E27FC236}">
                <a16:creationId xmlns:a16="http://schemas.microsoft.com/office/drawing/2014/main" id="{DC1A2F93-5860-4D43-9FCC-499E1A99EC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3"/>
          <a:stretch/>
        </p:blipFill>
        <p:spPr>
          <a:xfrm>
            <a:off x="91386" y="3445815"/>
            <a:ext cx="1149563" cy="847383"/>
          </a:xfrm>
          <a:prstGeom prst="roundRect">
            <a:avLst/>
          </a:prstGeom>
        </p:spPr>
      </p:pic>
      <p:pic>
        <p:nvPicPr>
          <p:cNvPr id="88" name="Picture 87" descr="A cup of coffee and a bag of tea&#10;&#10;Description automatically generated">
            <a:extLst>
              <a:ext uri="{FF2B5EF4-FFF2-40B4-BE49-F238E27FC236}">
                <a16:creationId xmlns:a16="http://schemas.microsoft.com/office/drawing/2014/main" id="{A237649A-1917-4A84-8DE7-6AEA225E96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1"/>
          <a:stretch/>
        </p:blipFill>
        <p:spPr>
          <a:xfrm>
            <a:off x="7536306" y="2695729"/>
            <a:ext cx="1125617" cy="750086"/>
          </a:xfrm>
          <a:prstGeom prst="roundRect">
            <a:avLst/>
          </a:prstGeom>
        </p:spPr>
      </p:pic>
      <p:pic>
        <p:nvPicPr>
          <p:cNvPr id="89" name="Picture 88" descr="A pizza with cheese and basil on it&#10;&#10;Description automatically generated">
            <a:extLst>
              <a:ext uri="{FF2B5EF4-FFF2-40B4-BE49-F238E27FC236}">
                <a16:creationId xmlns:a16="http://schemas.microsoft.com/office/drawing/2014/main" id="{E888FD0C-4A9A-4BB4-92DF-15DD7CFDE8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1" y="1576454"/>
            <a:ext cx="1146102" cy="825870"/>
          </a:xfrm>
          <a:prstGeom prst="roundRect">
            <a:avLst/>
          </a:prstGeom>
        </p:spPr>
      </p:pic>
      <p:pic>
        <p:nvPicPr>
          <p:cNvPr id="90" name="Picture 89" descr="The back of a car&#10;&#10;Description automatically generated">
            <a:extLst>
              <a:ext uri="{FF2B5EF4-FFF2-40B4-BE49-F238E27FC236}">
                <a16:creationId xmlns:a16="http://schemas.microsoft.com/office/drawing/2014/main" id="{27CA9F60-B2F8-4343-8FF6-396C86AA801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/>
          <a:stretch/>
        </p:blipFill>
        <p:spPr>
          <a:xfrm>
            <a:off x="7530875" y="663208"/>
            <a:ext cx="1125618" cy="840433"/>
          </a:xfrm>
          <a:prstGeom prst="roundRect">
            <a:avLst/>
          </a:prstGeom>
        </p:spPr>
      </p:pic>
      <p:pic>
        <p:nvPicPr>
          <p:cNvPr id="91" name="Picture 90" descr="A plate of food on a table&#10;&#10;Description automatically generated">
            <a:extLst>
              <a:ext uri="{FF2B5EF4-FFF2-40B4-BE49-F238E27FC236}">
                <a16:creationId xmlns:a16="http://schemas.microsoft.com/office/drawing/2014/main" id="{CDD47B39-BF82-455C-9FB5-3C50E74D43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51" y="1647430"/>
            <a:ext cx="1112752" cy="825870"/>
          </a:xfrm>
          <a:prstGeom prst="roundRect">
            <a:avLst/>
          </a:prstGeom>
        </p:spPr>
      </p:pic>
      <p:pic>
        <p:nvPicPr>
          <p:cNvPr id="92" name="Picture 91" descr="A group of clothes on swingers&#10;&#10;Description automatically generated">
            <a:extLst>
              <a:ext uri="{FF2B5EF4-FFF2-40B4-BE49-F238E27FC236}">
                <a16:creationId xmlns:a16="http://schemas.microsoft.com/office/drawing/2014/main" id="{C13125A7-09BA-49BA-BF1D-166EB134B65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6"/>
          <a:stretch/>
        </p:blipFill>
        <p:spPr>
          <a:xfrm>
            <a:off x="7508413" y="3552424"/>
            <a:ext cx="1149563" cy="840434"/>
          </a:xfrm>
          <a:prstGeom prst="roundRect">
            <a:avLst/>
          </a:prstGeom>
        </p:spPr>
      </p:pic>
      <p:pic>
        <p:nvPicPr>
          <p:cNvPr id="93" name="Picture 92" descr="A beach with a group of people and a body of water&#10;&#10;Description automatically generated">
            <a:extLst>
              <a:ext uri="{FF2B5EF4-FFF2-40B4-BE49-F238E27FC236}">
                <a16:creationId xmlns:a16="http://schemas.microsoft.com/office/drawing/2014/main" id="{65EE7A1F-027D-4CFD-BA07-59A1E85ACC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14" y="4468682"/>
            <a:ext cx="1205449" cy="798610"/>
          </a:xfrm>
          <a:prstGeom prst="round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43BFBAD-A645-49F2-A269-9F385F5A84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11" y="2455111"/>
            <a:ext cx="1156317" cy="807587"/>
          </a:xfrm>
          <a:prstGeom prst="roundRect">
            <a:avLst/>
          </a:prstGeom>
        </p:spPr>
      </p:pic>
      <p:pic>
        <p:nvPicPr>
          <p:cNvPr id="95" name="Picture 94" descr="A beach with palm trees and a building&#10;&#10;Description automatically generated">
            <a:extLst>
              <a:ext uri="{FF2B5EF4-FFF2-40B4-BE49-F238E27FC236}">
                <a16:creationId xmlns:a16="http://schemas.microsoft.com/office/drawing/2014/main" id="{2804A3CF-61C3-462D-B6D0-17CB92188D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22" y="4428878"/>
            <a:ext cx="1089630" cy="816371"/>
          </a:xfrm>
          <a:prstGeom prst="roundRect">
            <a:avLst/>
          </a:prstGeom>
        </p:spPr>
      </p:pic>
      <p:pic>
        <p:nvPicPr>
          <p:cNvPr id="96" name="Picture 95" descr="A camel with a blanket on its back sitting on the sand&#10;&#10;Description automatically generated">
            <a:extLst>
              <a:ext uri="{FF2B5EF4-FFF2-40B4-BE49-F238E27FC236}">
                <a16:creationId xmlns:a16="http://schemas.microsoft.com/office/drawing/2014/main" id="{DBABF55B-2028-4159-84E1-4BDB8F9978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11" y="4405339"/>
            <a:ext cx="1226943" cy="816684"/>
          </a:xfrm>
          <a:prstGeom prst="roundRect">
            <a:avLst/>
          </a:prstGeom>
        </p:spPr>
      </p:pic>
      <p:pic>
        <p:nvPicPr>
          <p:cNvPr id="97" name="Picture 21">
            <a:extLst>
              <a:ext uri="{FF2B5EF4-FFF2-40B4-BE49-F238E27FC236}">
                <a16:creationId xmlns:a16="http://schemas.microsoft.com/office/drawing/2014/main" id="{2A86723D-754D-4483-917F-20AA324BE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1"/>
          <a:stretch/>
        </p:blipFill>
        <p:spPr bwMode="auto">
          <a:xfrm>
            <a:off x="7512007" y="6066396"/>
            <a:ext cx="1136641" cy="77410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4262552-7334-4A0D-9B33-09A34FD2509F}"/>
              </a:ext>
            </a:extLst>
          </p:cNvPr>
          <p:cNvSpPr txBox="1"/>
          <p:nvPr/>
        </p:nvSpPr>
        <p:spPr>
          <a:xfrm>
            <a:off x="8868739" y="1824165"/>
            <a:ext cx="3244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d’une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façon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triste🙁</a:t>
            </a:r>
            <a:endParaRPr lang="en-GB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46F40C-49C2-482E-944C-DB04E543B272}"/>
              </a:ext>
            </a:extLst>
          </p:cNvPr>
          <p:cNvSpPr txBox="1"/>
          <p:nvPr/>
        </p:nvSpPr>
        <p:spPr>
          <a:xfrm>
            <a:off x="8919642" y="2411203"/>
            <a:ext cx="2528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lentement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🐌</a:t>
            </a:r>
            <a:endParaRPr lang="en-GB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EF60EA-5C3B-4723-B2D3-EFDF80F6F62C}"/>
              </a:ext>
            </a:extLst>
          </p:cNvPr>
          <p:cNvSpPr txBox="1"/>
          <p:nvPr/>
        </p:nvSpPr>
        <p:spPr>
          <a:xfrm>
            <a:off x="8919642" y="2968293"/>
            <a:ext cx="3244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rapidement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🌠</a:t>
            </a:r>
            <a:endParaRPr lang="en-GB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DCA49F-A316-4257-A2A4-2995499B226C}"/>
              </a:ext>
            </a:extLst>
          </p:cNvPr>
          <p:cNvSpPr txBox="1"/>
          <p:nvPr/>
        </p:nvSpPr>
        <p:spPr>
          <a:xfrm>
            <a:off x="8919642" y="3537350"/>
            <a:ext cx="3244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à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voix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basse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🤫 </a:t>
            </a:r>
            <a:endParaRPr lang="en-GB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64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96296E-6 L 3.33333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4.81481E-6 L 3.54167E-6 -0.0722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81481E-6 L -3.54167E-6 -0.07223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3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hlinkClick r:id="" action="ppaction://noaction">
              <a:snd r:embed="rId5" name="S10_i.wav"/>
            </a:hlinkClick>
            <a:extLst>
              <a:ext uri="{FF2B5EF4-FFF2-40B4-BE49-F238E27FC236}">
                <a16:creationId xmlns:a16="http://schemas.microsoft.com/office/drawing/2014/main" id="{AFEE7816-34EF-40E3-ADC5-4EFEE8E6AA8C}"/>
              </a:ext>
            </a:extLst>
          </p:cNvPr>
          <p:cNvSpPr txBox="1"/>
          <p:nvPr/>
        </p:nvSpPr>
        <p:spPr>
          <a:xfrm>
            <a:off x="3475705" y="54976"/>
            <a:ext cx="770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52E24B-8ACB-4D37-903D-0D7ADFCC1B63}"/>
              </a:ext>
            </a:extLst>
          </p:cNvPr>
          <p:cNvSpPr txBox="1"/>
          <p:nvPr/>
        </p:nvSpPr>
        <p:spPr>
          <a:xfrm>
            <a:off x="2719622" y="-35013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3" name="Table 4">
            <a:extLst>
              <a:ext uri="{FF2B5EF4-FFF2-40B4-BE49-F238E27FC236}">
                <a16:creationId xmlns:a16="http://schemas.microsoft.com/office/drawing/2014/main" id="{7AEBAF71-6E74-45CA-B9AD-5FDF53A02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76996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ménage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les 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il fait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cours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(de musique)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les devoirs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fais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la cuisine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repas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laver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ranger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ils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font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donner à manger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donner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nous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faisons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elles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font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vous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faites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54" name="Picture 53">
            <a:extLst>
              <a:ext uri="{FF2B5EF4-FFF2-40B4-BE49-F238E27FC236}">
                <a16:creationId xmlns:a16="http://schemas.microsoft.com/office/drawing/2014/main" id="{58E94F31-CF60-44B8-B7FE-46FABC6B3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C811D2BB-91C6-4407-BD24-FE93AA088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397CF4E-6FA2-4D2C-A542-0BAA5C82D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60CDE4A-D9FF-4CA1-A3B4-FD9BB84163BE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A827F1-D503-4B42-B7E4-6EEA7F838097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F82619-18AC-4C1A-9938-B3A32337246C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3FF7B5B-F6CE-4991-B3D1-FB8AD2421758}"/>
              </a:ext>
            </a:extLst>
          </p:cNvPr>
          <p:cNvSpPr txBox="1"/>
          <p:nvPr/>
        </p:nvSpPr>
        <p:spPr>
          <a:xfrm>
            <a:off x="1808866" y="5900648"/>
            <a:ext cx="249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we do, make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9C79F2-71D1-4416-A1F9-29F625E3063F}"/>
              </a:ext>
            </a:extLst>
          </p:cNvPr>
          <p:cNvSpPr txBox="1"/>
          <p:nvPr/>
        </p:nvSpPr>
        <p:spPr>
          <a:xfrm>
            <a:off x="4528342" y="5945314"/>
            <a:ext cx="331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they do, make (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fpl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710D0-A5E4-4F84-AA24-9BBAA5F2AE11}"/>
              </a:ext>
            </a:extLst>
          </p:cNvPr>
          <p:cNvSpPr txBox="1"/>
          <p:nvPr/>
        </p:nvSpPr>
        <p:spPr>
          <a:xfrm>
            <a:off x="7728964" y="5914545"/>
            <a:ext cx="2927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 (all) do, make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8CD01D-0939-4E86-8FA7-5D218DFFD8A4}"/>
              </a:ext>
            </a:extLst>
          </p:cNvPr>
          <p:cNvSpPr txBox="1"/>
          <p:nvPr/>
        </p:nvSpPr>
        <p:spPr>
          <a:xfrm>
            <a:off x="1737554" y="5078630"/>
            <a:ext cx="38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they do, make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mpl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F2B77E-3EB5-4630-8117-94EDA149958E}"/>
              </a:ext>
            </a:extLst>
          </p:cNvPr>
          <p:cNvSpPr txBox="1"/>
          <p:nvPr/>
        </p:nvSpPr>
        <p:spPr>
          <a:xfrm>
            <a:off x="4515825" y="507149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feed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5801C7-B3CC-44C6-8378-15B5C7154763}"/>
              </a:ext>
            </a:extLst>
          </p:cNvPr>
          <p:cNvSpPr txBox="1"/>
          <p:nvPr/>
        </p:nvSpPr>
        <p:spPr>
          <a:xfrm>
            <a:off x="7721012" y="5046426"/>
            <a:ext cx="265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give, giving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6F7BF1-C101-48BF-859A-86EDA44D4ED0}"/>
              </a:ext>
            </a:extLst>
          </p:cNvPr>
          <p:cNvSpPr txBox="1"/>
          <p:nvPr/>
        </p:nvSpPr>
        <p:spPr>
          <a:xfrm>
            <a:off x="1789147" y="4187480"/>
            <a:ext cx="276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do, make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AA46FC-58CB-404C-AC08-81EF437F5F91}"/>
              </a:ext>
            </a:extLst>
          </p:cNvPr>
          <p:cNvSpPr txBox="1"/>
          <p:nvPr/>
        </p:nvSpPr>
        <p:spPr>
          <a:xfrm>
            <a:off x="4528341" y="4202611"/>
            <a:ext cx="289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wash, washing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5F5478-B936-4D13-BC04-9227ED34B96E}"/>
              </a:ext>
            </a:extLst>
          </p:cNvPr>
          <p:cNvSpPr txBox="1"/>
          <p:nvPr/>
        </p:nvSpPr>
        <p:spPr>
          <a:xfrm>
            <a:off x="7725535" y="4202611"/>
            <a:ext cx="288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tidy, put away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09CB083-D47C-40C4-A8FF-53DF9DC133F7}"/>
              </a:ext>
            </a:extLst>
          </p:cNvPr>
          <p:cNvSpPr txBox="1"/>
          <p:nvPr/>
        </p:nvSpPr>
        <p:spPr>
          <a:xfrm>
            <a:off x="1829585" y="332223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 do, make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946F105-5CFD-40F1-9368-B9029A4D8A12}"/>
              </a:ext>
            </a:extLst>
          </p:cNvPr>
          <p:cNvSpPr txBox="1"/>
          <p:nvPr/>
        </p:nvSpPr>
        <p:spPr>
          <a:xfrm>
            <a:off x="4554025" y="3310676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kitchen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D5A9E6-C443-4DC7-9667-4DE290E508AD}"/>
              </a:ext>
            </a:extLst>
          </p:cNvPr>
          <p:cNvSpPr txBox="1"/>
          <p:nvPr/>
        </p:nvSpPr>
        <p:spPr>
          <a:xfrm>
            <a:off x="7723132" y="334756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meal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28A433C-A065-452F-B425-CC955BCF8D8A}"/>
              </a:ext>
            </a:extLst>
          </p:cNvPr>
          <p:cNvSpPr txBox="1"/>
          <p:nvPr/>
        </p:nvSpPr>
        <p:spPr>
          <a:xfrm>
            <a:off x="1820737" y="2425219"/>
            <a:ext cx="276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he does, makes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A84253-E762-4F98-9818-6E40E3CD429A}"/>
              </a:ext>
            </a:extLst>
          </p:cNvPr>
          <p:cNvSpPr txBox="1"/>
          <p:nvPr/>
        </p:nvSpPr>
        <p:spPr>
          <a:xfrm>
            <a:off x="4529457" y="2442423"/>
            <a:ext cx="309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(music) lesson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7C8BC4-DB08-4860-B971-9824BF0E7FE9}"/>
              </a:ext>
            </a:extLst>
          </p:cNvPr>
          <p:cNvSpPr txBox="1"/>
          <p:nvPr/>
        </p:nvSpPr>
        <p:spPr>
          <a:xfrm>
            <a:off x="7721012" y="2367228"/>
            <a:ext cx="325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homework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0D71D1-458A-4F2D-B7C2-C1682ED33755}"/>
              </a:ext>
            </a:extLst>
          </p:cNvPr>
          <p:cNvSpPr txBox="1"/>
          <p:nvPr/>
        </p:nvSpPr>
        <p:spPr>
          <a:xfrm>
            <a:off x="1778897" y="152341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bed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43CE32-5764-4DCF-8D50-DFC642895A53}"/>
              </a:ext>
            </a:extLst>
          </p:cNvPr>
          <p:cNvSpPr txBox="1"/>
          <p:nvPr/>
        </p:nvSpPr>
        <p:spPr>
          <a:xfrm>
            <a:off x="4464355" y="1523413"/>
            <a:ext cx="357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housework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9BD2D48-B809-4023-A118-909174206D54}"/>
              </a:ext>
            </a:extLst>
          </p:cNvPr>
          <p:cNvSpPr txBox="1"/>
          <p:nvPr/>
        </p:nvSpPr>
        <p:spPr>
          <a:xfrm>
            <a:off x="7727646" y="157148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shopping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492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homework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(music)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he does, makes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housework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meal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do,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 do, make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wash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tidy, put away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kitchen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you (all)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they do, make </a:t>
                      </a:r>
                      <a:r>
                        <a:rPr lang="en-GB" sz="16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16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16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they do, make </a:t>
                      </a:r>
                      <a:r>
                        <a:rPr lang="en-GB" sz="105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105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fpl</a:t>
                      </a:r>
                      <a:r>
                        <a:rPr lang="en-GB" sz="105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give, giving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feed </a:t>
                      </a:r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(give to eat)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we do, make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3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1808866" y="59006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donner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528342" y="5945314"/>
            <a:ext cx="331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donner à manger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728965" y="5914545"/>
            <a:ext cx="22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nous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faisons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1820736" y="509098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vous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faites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515825" y="507149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font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721012" y="5046426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elles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font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1789147" y="418748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528341" y="420261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ranger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725535" y="420261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cuisine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1829585" y="332223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repas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554025" y="331067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faire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723132" y="334756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je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1820737" y="24252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fait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529457" y="244242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les courses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2544" y="244242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ménage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1778897" y="152341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les devoirs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464355" y="1523413"/>
            <a:ext cx="357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cours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(de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musique)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727646" y="157148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lit</a:t>
            </a: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hlinkClick r:id="" action="ppaction://noaction">
              <a:snd r:embed="rId8" name="S11_i.wav"/>
            </a:hlinkClick>
            <a:extLst>
              <a:ext uri="{FF2B5EF4-FFF2-40B4-BE49-F238E27FC236}">
                <a16:creationId xmlns:a16="http://schemas.microsoft.com/office/drawing/2014/main" id="{AA085FD0-7B47-4794-99DF-064111A92E53}"/>
              </a:ext>
            </a:extLst>
          </p:cNvPr>
          <p:cNvSpPr txBox="1"/>
          <p:nvPr/>
        </p:nvSpPr>
        <p:spPr>
          <a:xfrm>
            <a:off x="3474453" y="71956"/>
            <a:ext cx="782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français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CA8B8C-748C-4F7B-BE39-245EABFBC48F}"/>
              </a:ext>
            </a:extLst>
          </p:cNvPr>
          <p:cNvSpPr txBox="1"/>
          <p:nvPr/>
        </p:nvSpPr>
        <p:spPr>
          <a:xfrm>
            <a:off x="2718370" y="-33315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3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hlinkClick r:id="" action="ppaction://noaction">
              <a:snd r:embed="rId5" name="S10_i.wav"/>
            </a:hlinkClick>
            <a:extLst>
              <a:ext uri="{FF2B5EF4-FFF2-40B4-BE49-F238E27FC236}">
                <a16:creationId xmlns:a16="http://schemas.microsoft.com/office/drawing/2014/main" id="{AFEE7816-34EF-40E3-ADC5-4EFEE8E6AA8C}"/>
              </a:ext>
            </a:extLst>
          </p:cNvPr>
          <p:cNvSpPr txBox="1"/>
          <p:nvPr/>
        </p:nvSpPr>
        <p:spPr>
          <a:xfrm>
            <a:off x="3475705" y="54976"/>
            <a:ext cx="770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52E24B-8ACB-4D37-903D-0D7ADFCC1B63}"/>
              </a:ext>
            </a:extLst>
          </p:cNvPr>
          <p:cNvSpPr txBox="1"/>
          <p:nvPr/>
        </p:nvSpPr>
        <p:spPr>
          <a:xfrm>
            <a:off x="2719622" y="-35013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3" name="Table 4">
            <a:extLst>
              <a:ext uri="{FF2B5EF4-FFF2-40B4-BE49-F238E27FC236}">
                <a16:creationId xmlns:a16="http://schemas.microsoft.com/office/drawing/2014/main" id="{7AEBAF71-6E74-45CA-B9AD-5FDF53A02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86695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ménage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fait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cours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(de musique)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devoirs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fais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cuisine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repas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laver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ranger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ils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donner à manger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nous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faisons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elles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vous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faites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54" name="Picture 53">
            <a:extLst>
              <a:ext uri="{FF2B5EF4-FFF2-40B4-BE49-F238E27FC236}">
                <a16:creationId xmlns:a16="http://schemas.microsoft.com/office/drawing/2014/main" id="{58E94F31-CF60-44B8-B7FE-46FABC6B3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C811D2BB-91C6-4407-BD24-FE93AA088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397CF4E-6FA2-4D2C-A542-0BAA5C82D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60CDE4A-D9FF-4CA1-A3B4-FD9BB84163BE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A827F1-D503-4B42-B7E4-6EEA7F838097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F82619-18AC-4C1A-9938-B3A32337246C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141411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88602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homework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(music)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 does, makes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housework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do,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do, make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wash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tidy, put away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kitchen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(all)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they do, make 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they do, make 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fpl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give, giving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feed (give to eat)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 do, make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3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hlinkClick r:id="" action="ppaction://noaction">
              <a:snd r:embed="rId8" name="S11_i.wav"/>
            </a:hlinkClick>
            <a:extLst>
              <a:ext uri="{FF2B5EF4-FFF2-40B4-BE49-F238E27FC236}">
                <a16:creationId xmlns:a16="http://schemas.microsoft.com/office/drawing/2014/main" id="{AA085FD0-7B47-4794-99DF-064111A92E53}"/>
              </a:ext>
            </a:extLst>
          </p:cNvPr>
          <p:cNvSpPr txBox="1"/>
          <p:nvPr/>
        </p:nvSpPr>
        <p:spPr>
          <a:xfrm>
            <a:off x="3474453" y="71956"/>
            <a:ext cx="782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français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CA8B8C-748C-4F7B-BE39-245EABFBC48F}"/>
              </a:ext>
            </a:extLst>
          </p:cNvPr>
          <p:cNvSpPr txBox="1"/>
          <p:nvPr/>
        </p:nvSpPr>
        <p:spPr>
          <a:xfrm>
            <a:off x="2718370" y="-33315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1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ED4C-61B8-4A0A-B8F5-E66C62F8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963" y="3753582"/>
            <a:ext cx="6609654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en-US" sz="8000" b="1" kern="1200" dirty="0">
                <a:solidFill>
                  <a:schemeClr val="tx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Mon monde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(my world)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en and a pocket watch on a map&#10;&#10;Description automatically generated">
            <a:extLst>
              <a:ext uri="{FF2B5EF4-FFF2-40B4-BE49-F238E27FC236}">
                <a16:creationId xmlns:a16="http://schemas.microsoft.com/office/drawing/2014/main" id="{DDE941B5-CCCF-4293-8ADD-EAE3C98AD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" r="-1" b="10554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Picture 9" descr="A close-up of hands with a map&#10;&#10;Description automatically generated">
            <a:extLst>
              <a:ext uri="{FF2B5EF4-FFF2-40B4-BE49-F238E27FC236}">
                <a16:creationId xmlns:a16="http://schemas.microsoft.com/office/drawing/2014/main" id="{A0DE4541-00EA-4691-9BD0-1234E4AF2F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7" r="16709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globe&#10;&#10;Description automatically generated">
            <a:extLst>
              <a:ext uri="{FF2B5EF4-FFF2-40B4-BE49-F238E27FC236}">
                <a16:creationId xmlns:a16="http://schemas.microsoft.com/office/drawing/2014/main" id="{580B04F0-E5FD-4BCA-82EA-F37CA2C70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r="12942" b="2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324B976A-827A-4BCC-B731-7DA294A61D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r="7354" b="2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29FB479C-5503-4CD9-875A-94580EAAE9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6" r="18607" b="-3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4366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1526</Words>
  <Application>Microsoft Office PowerPoint</Application>
  <PresentationFormat>Widescreen</PresentationFormat>
  <Paragraphs>241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Cavolini</vt:lpstr>
      <vt:lpstr>Century Gothic</vt:lpstr>
      <vt:lpstr>Eras Demi ITC</vt:lpstr>
      <vt:lpstr>Modern Love</vt:lpstr>
      <vt:lpstr>Symbol</vt:lpstr>
      <vt:lpstr>Wingdings</vt:lpstr>
      <vt:lpstr>1_Office Theme</vt:lpstr>
      <vt:lpstr>Office Theme</vt:lpstr>
      <vt:lpstr>2_Office Theme</vt:lpstr>
      <vt:lpstr>Describing me and others </vt:lpstr>
      <vt:lpstr>Follow up 1 </vt:lpstr>
      <vt:lpstr>PowerPoint Presentation</vt:lpstr>
      <vt:lpstr>Follow up 2 </vt:lpstr>
      <vt:lpstr>vocabulaire</vt:lpstr>
      <vt:lpstr>vocabulaire</vt:lpstr>
      <vt:lpstr>vocabulaire</vt:lpstr>
      <vt:lpstr>vocabulaire</vt:lpstr>
      <vt:lpstr>Mon monde (my world)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39</cp:revision>
  <dcterms:created xsi:type="dcterms:W3CDTF">2021-06-12T06:20:35Z</dcterms:created>
  <dcterms:modified xsi:type="dcterms:W3CDTF">2023-07-18T17:18:32Z</dcterms:modified>
</cp:coreProperties>
</file>