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75" r:id="rId3"/>
    <p:sldId id="398" r:id="rId4"/>
    <p:sldId id="393" r:id="rId5"/>
    <p:sldId id="394" r:id="rId6"/>
    <p:sldId id="378" r:id="rId7"/>
    <p:sldId id="396" r:id="rId8"/>
    <p:sldId id="483" r:id="rId9"/>
    <p:sldId id="484" r:id="rId10"/>
    <p:sldId id="480" r:id="rId11"/>
    <p:sldId id="485" r:id="rId12"/>
    <p:sldId id="4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F8354"/>
    <a:srgbClr val="FFE5FF"/>
    <a:srgbClr val="FF71FF"/>
    <a:srgbClr val="FFD5FF"/>
    <a:srgbClr val="D0EBB3"/>
    <a:srgbClr val="22A7CC"/>
    <a:srgbClr val="C5F2FB"/>
    <a:srgbClr val="CBF5EA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48649" autoAdjust="0"/>
  </p:normalViewPr>
  <p:slideViewPr>
    <p:cSldViewPr snapToGrid="0">
      <p:cViewPr varScale="1">
        <p:scale>
          <a:sx n="61" d="100"/>
          <a:sy n="61" d="100"/>
        </p:scale>
        <p:origin x="28" y="1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available under a Creative Commons license, no attribution required.</a:t>
            </a:r>
            <a:endParaRPr lang="en-GB" sz="14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This lesson contains a phonics quiz to assess knowledge of the SSC (sound-symbol correspondences) taught and practised so far.  50% of the items contain SSC practised this term, 50% are drawn from previous learning in terms 1 and 2. Almost all of the SSC from the KS2 course are included.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aube</a:t>
            </a:r>
            <a:r>
              <a:rPr lang="en-GB" sz="1200" b="0" strike="noStrike" spc="-1" dirty="0">
                <a:latin typeface="Arial"/>
              </a:rPr>
              <a:t> [2728] bise [&gt;5000] coin [1798] début [364] </a:t>
            </a:r>
            <a:r>
              <a:rPr lang="en-GB" sz="1200" b="0" strike="noStrike" spc="-1" dirty="0" err="1">
                <a:latin typeface="Arial"/>
              </a:rPr>
              <a:t>féroce</a:t>
            </a:r>
            <a:r>
              <a:rPr lang="en-GB" sz="1200" b="0" strike="noStrike" spc="-1" dirty="0">
                <a:latin typeface="Arial"/>
              </a:rPr>
              <a:t> [4888] garage [4881] </a:t>
            </a:r>
            <a:r>
              <a:rPr lang="en-GB" sz="1200" b="0" strike="noStrike" spc="-1" dirty="0" err="1">
                <a:latin typeface="Arial"/>
              </a:rPr>
              <a:t>heurter</a:t>
            </a:r>
            <a:r>
              <a:rPr lang="en-GB" sz="1200" b="0" strike="noStrike" spc="-1" dirty="0">
                <a:latin typeface="Arial"/>
              </a:rPr>
              <a:t> [2601] musician [3100] </a:t>
            </a:r>
            <a:r>
              <a:rPr lang="en-GB" sz="1200" b="0" strike="noStrike" spc="-1" dirty="0" err="1">
                <a:latin typeface="Arial"/>
              </a:rPr>
              <a:t>pêche</a:t>
            </a:r>
            <a:r>
              <a:rPr lang="en-GB" sz="1200" b="0" strike="noStrike" spc="-1" dirty="0">
                <a:latin typeface="Arial"/>
              </a:rPr>
              <a:t> [1790] </a:t>
            </a:r>
            <a:r>
              <a:rPr lang="en-GB" sz="1200" b="0" strike="noStrike" spc="-1" dirty="0" err="1">
                <a:latin typeface="Arial"/>
              </a:rPr>
              <a:t>pleurer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[2253] </a:t>
            </a:r>
            <a:r>
              <a:rPr lang="en-GB" sz="1200" b="0" strike="noStrike" spc="-1" dirty="0" err="1">
                <a:latin typeface="Arial"/>
              </a:rPr>
              <a:t>pouce</a:t>
            </a:r>
            <a:r>
              <a:rPr lang="en-GB" sz="1200" b="0" strike="noStrike" spc="-1" dirty="0">
                <a:latin typeface="Arial"/>
              </a:rPr>
              <a:t> [3298] quitter [507] tapis [3783] tradition [1371]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Optional additional sentence read aloud [10 points]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34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194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independent activities at the end of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6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44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948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598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301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72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Pupil feedback and assessment sheet [14 points]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27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568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52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92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77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5330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70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1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644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239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242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104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06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94165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" Type="http://schemas.openxmlformats.org/officeDocument/2006/relationships/audio" Target="../media/audio1.wav"/><Relationship Id="rId21" Type="http://schemas.openxmlformats.org/officeDocument/2006/relationships/audio" Target="../media/audio17.wav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6.png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image" Target="../media/image28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14068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897875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 Quiz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6" y="128908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8" name="Picture 7" descr="A cartoon character sitting at a desk with a book&#10;&#10;Description automatically generated with low confidence">
            <a:extLst>
              <a:ext uri="{FF2B5EF4-FFF2-40B4-BE49-F238E27FC236}">
                <a16:creationId xmlns:a16="http://schemas.microsoft.com/office/drawing/2014/main" id="{E16745AB-A568-4E3C-819E-AE8CC3893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" y="2940436"/>
            <a:ext cx="3891516" cy="1702538"/>
          </a:xfrm>
          <a:prstGeom prst="ellipse">
            <a:avLst/>
          </a:prstGeom>
        </p:spPr>
      </p:pic>
      <p:pic>
        <p:nvPicPr>
          <p:cNvPr id="9" name="Picture 8" descr="A yellow circle with a question mark and text&#10;&#10;Description automatically generated with low confidence">
            <a:extLst>
              <a:ext uri="{FF2B5EF4-FFF2-40B4-BE49-F238E27FC236}">
                <a16:creationId xmlns:a16="http://schemas.microsoft.com/office/drawing/2014/main" id="{5D24E021-ACDD-4F2F-AAF6-8C377583D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93" y="4276374"/>
            <a:ext cx="1325564" cy="1325564"/>
          </a:xfrm>
          <a:prstGeom prst="rect">
            <a:avLst/>
          </a:prstGeom>
        </p:spPr>
      </p:pic>
      <p:pic>
        <p:nvPicPr>
          <p:cNvPr id="10" name="Picture 9" descr="A picture containing handwriting, blackboard, text, chalk&#10;&#10;Description automatically generated">
            <a:extLst>
              <a:ext uri="{FF2B5EF4-FFF2-40B4-BE49-F238E27FC236}">
                <a16:creationId xmlns:a16="http://schemas.microsoft.com/office/drawing/2014/main" id="{A185663C-03E0-4037-BDEF-6E4B8980A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28" y="4401984"/>
            <a:ext cx="1808871" cy="1325563"/>
          </a:xfrm>
          <a:prstGeom prst="ellipse">
            <a:avLst/>
          </a:prstGeom>
        </p:spPr>
      </p:pic>
      <p:pic>
        <p:nvPicPr>
          <p:cNvPr id="11" name="Picture 10" descr="A picture containing yellow, circle, design, illustration&#10;&#10;Description automatically generated">
            <a:extLst>
              <a:ext uri="{FF2B5EF4-FFF2-40B4-BE49-F238E27FC236}">
                <a16:creationId xmlns:a16="http://schemas.microsoft.com/office/drawing/2014/main" id="{C2A0E636-8732-400E-B10D-D72850BBE42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57" y="1690558"/>
            <a:ext cx="2018661" cy="2018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030592" y="399414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23" y="995754"/>
            <a:ext cx="1523313" cy="396360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11732094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A picture containing sky, nature, outdoor, moon&#10;&#10;Description automatically generated">
            <a:extLst>
              <a:ext uri="{FF2B5EF4-FFF2-40B4-BE49-F238E27FC236}">
                <a16:creationId xmlns:a16="http://schemas.microsoft.com/office/drawing/2014/main" id="{12E1779B-078A-49BE-B324-0C8FF5B33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3" r="23706" b="23818"/>
          <a:stretch/>
        </p:blipFill>
        <p:spPr>
          <a:xfrm>
            <a:off x="5555831" y="535702"/>
            <a:ext cx="1865871" cy="1609726"/>
          </a:xfrm>
          <a:prstGeom prst="ellipse">
            <a:avLst/>
          </a:prstGeom>
        </p:spPr>
      </p:pic>
      <p:pic>
        <p:nvPicPr>
          <p:cNvPr id="12" name="Picture 11" descr="A picture containing painting, art, drawing, child art&#10;&#10;Description automatically generated">
            <a:extLst>
              <a:ext uri="{FF2B5EF4-FFF2-40B4-BE49-F238E27FC236}">
                <a16:creationId xmlns:a16="http://schemas.microsoft.com/office/drawing/2014/main" id="{A96B3F90-C471-46E1-BFEA-34AFF7D87C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6" b="11657"/>
          <a:stretch/>
        </p:blipFill>
        <p:spPr>
          <a:xfrm>
            <a:off x="5597414" y="4934464"/>
            <a:ext cx="2012557" cy="1618736"/>
          </a:xfrm>
          <a:prstGeom prst="ellipse">
            <a:avLst/>
          </a:prstGeom>
        </p:spPr>
      </p:pic>
      <p:pic>
        <p:nvPicPr>
          <p:cNvPr id="14" name="Picture 13" descr="A picture containing cartoon, green, clipart&#10;&#10;Description automatically generated">
            <a:extLst>
              <a:ext uri="{FF2B5EF4-FFF2-40B4-BE49-F238E27FC236}">
                <a16:creationId xmlns:a16="http://schemas.microsoft.com/office/drawing/2014/main" id="{9A5D03BC-08D8-487E-BD5D-CF0C18EC3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94" y="4494933"/>
            <a:ext cx="1588498" cy="815346"/>
          </a:xfrm>
          <a:prstGeom prst="rect">
            <a:avLst/>
          </a:prstGeom>
        </p:spPr>
      </p:pic>
      <p:pic>
        <p:nvPicPr>
          <p:cNvPr id="17" name="Picture 16" descr="A drawing of an owl on a branch&#10;&#10;Description automatically generated with low confidence">
            <a:extLst>
              <a:ext uri="{FF2B5EF4-FFF2-40B4-BE49-F238E27FC236}">
                <a16:creationId xmlns:a16="http://schemas.microsoft.com/office/drawing/2014/main" id="{6EEB1B63-1D8E-4FD4-8413-D7DE70E65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29" y="3262612"/>
            <a:ext cx="1457061" cy="1384208"/>
          </a:xfrm>
          <a:prstGeom prst="rect">
            <a:avLst/>
          </a:prstGeom>
        </p:spPr>
      </p:pic>
      <p:pic>
        <p:nvPicPr>
          <p:cNvPr id="19" name="Picture 18" descr="A zebra eating gras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F6F43C2-BFEE-47D7-8BD6-7E6C65D25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35" y="1894653"/>
            <a:ext cx="2227936" cy="161873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640BD6D-E7BF-4382-8CE0-67D359B12C38}"/>
              </a:ext>
            </a:extLst>
          </p:cNvPr>
          <p:cNvSpPr txBox="1"/>
          <p:nvPr/>
        </p:nvSpPr>
        <p:spPr>
          <a:xfrm>
            <a:off x="359179" y="1578524"/>
            <a:ext cx="5318213" cy="46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Le cham</a:t>
            </a:r>
            <a:r>
              <a:rPr lang="en-GB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</a:t>
            </a:r>
            <a:r>
              <a:rPr lang="en-GB" sz="24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ê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sur le roch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27BC87-5068-41F0-A7DD-C8B26B25CEEE}"/>
              </a:ext>
            </a:extLst>
          </p:cNvPr>
          <p:cNvSpPr txBox="1"/>
          <p:nvPr/>
        </p:nvSpPr>
        <p:spPr>
          <a:xfrm>
            <a:off x="418781" y="2522905"/>
            <a:ext cx="5725940" cy="45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z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è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bre mange des l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é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gumes fr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ai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03683D-E101-4E22-B041-642EE1366280}"/>
              </a:ext>
            </a:extLst>
          </p:cNvPr>
          <p:cNvSpPr txBox="1"/>
          <p:nvPr/>
        </p:nvSpPr>
        <p:spPr>
          <a:xfrm>
            <a:off x="359179" y="3556547"/>
            <a:ext cx="5318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chouett</a:t>
            </a:r>
            <a:r>
              <a:rPr lang="en-GB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vole 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dans la </a:t>
            </a:r>
            <a:r>
              <a:rPr lang="en-GB" sz="2400" b="1" dirty="0" err="1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nui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ADCF4D-529D-46D7-8C18-575BD7C66BC9}"/>
              </a:ext>
            </a:extLst>
          </p:cNvPr>
          <p:cNvSpPr txBox="1"/>
          <p:nvPr/>
        </p:nvSpPr>
        <p:spPr>
          <a:xfrm>
            <a:off x="359180" y="4620687"/>
            <a:ext cx="3732606" cy="46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Le serp</a:t>
            </a:r>
            <a:r>
              <a:rPr lang="en-GB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BFC88E-21DE-40F9-AE7D-8178823605CA}"/>
              </a:ext>
            </a:extLst>
          </p:cNvPr>
          <p:cNvSpPr txBox="1"/>
          <p:nvPr/>
        </p:nvSpPr>
        <p:spPr>
          <a:xfrm>
            <a:off x="418781" y="5784392"/>
            <a:ext cx="5030148" cy="96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ériss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ibernent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07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BC9CFA3-5082-45DE-B258-3BB6A1DEA3E2}"/>
              </a:ext>
            </a:extLst>
          </p:cNvPr>
          <p:cNvSpPr txBox="1"/>
          <p:nvPr/>
        </p:nvSpPr>
        <p:spPr>
          <a:xfrm>
            <a:off x="935078" y="243151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Teacher audio version for checking</a:t>
            </a:r>
          </a:p>
        </p:txBody>
      </p:sp>
      <p:pic>
        <p:nvPicPr>
          <p:cNvPr id="20" name="Google Shape;338;p8">
            <a:hlinkClick r:id="" action="ppaction://noaction">
              <a:snd r:embed="rId3" name="S2_1.wav"/>
            </a:hlinkClick>
            <a:extLst>
              <a:ext uri="{FF2B5EF4-FFF2-40B4-BE49-F238E27FC236}">
                <a16:creationId xmlns:a16="http://schemas.microsoft.com/office/drawing/2014/main" id="{C08327F7-2D7A-4507-AB2B-EEB8B0DB15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655" y="1138435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38E523D-E88B-457B-9C5C-91F729A63CFA}"/>
              </a:ext>
            </a:extLst>
          </p:cNvPr>
          <p:cNvSpPr txBox="1">
            <a:spLocks/>
          </p:cNvSpPr>
          <p:nvPr/>
        </p:nvSpPr>
        <p:spPr>
          <a:xfrm>
            <a:off x="10278533" y="935243"/>
            <a:ext cx="1523313" cy="396360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CA477CD-4417-432E-8F44-2F8D636F5874}"/>
              </a:ext>
            </a:extLst>
          </p:cNvPr>
          <p:cNvSpPr/>
          <p:nvPr/>
        </p:nvSpPr>
        <p:spPr>
          <a:xfrm>
            <a:off x="6313714" y="203201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oogle Shape;111;p3">
            <a:extLst>
              <a:ext uri="{FF2B5EF4-FFF2-40B4-BE49-F238E27FC236}">
                <a16:creationId xmlns:a16="http://schemas.microsoft.com/office/drawing/2014/main" id="{CE75A432-133F-4CFF-BDA6-C6EDAFD5254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888166" y="390630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5188FB-C707-47DA-AC19-A8818A5AF1E2}"/>
              </a:ext>
            </a:extLst>
          </p:cNvPr>
          <p:cNvSpPr txBox="1"/>
          <p:nvPr/>
        </p:nvSpPr>
        <p:spPr>
          <a:xfrm>
            <a:off x="6592565" y="1414509"/>
            <a:ext cx="5318213" cy="46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Le cham</a:t>
            </a:r>
            <a:r>
              <a:rPr lang="en-GB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</a:t>
            </a:r>
            <a:r>
              <a:rPr lang="en-GB" sz="24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ê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sur le roch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B808D2-CA00-432A-9BE0-6D47554A5EA8}"/>
              </a:ext>
            </a:extLst>
          </p:cNvPr>
          <p:cNvSpPr txBox="1"/>
          <p:nvPr/>
        </p:nvSpPr>
        <p:spPr>
          <a:xfrm>
            <a:off x="6652167" y="2274902"/>
            <a:ext cx="5180431" cy="851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z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è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bre mange des l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é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gumes fr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ai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70C146-869F-4C93-9D76-EA9BCA278A30}"/>
              </a:ext>
            </a:extLst>
          </p:cNvPr>
          <p:cNvSpPr txBox="1"/>
          <p:nvPr/>
        </p:nvSpPr>
        <p:spPr>
          <a:xfrm>
            <a:off x="6595113" y="3421998"/>
            <a:ext cx="5318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La chouett</a:t>
            </a:r>
            <a:r>
              <a:rPr lang="en-GB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vole 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dans la </a:t>
            </a:r>
            <a:r>
              <a:rPr lang="en-GB" sz="2400" b="1" dirty="0" err="1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nui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en-GB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176DCE-8C22-4733-9C36-85C999EB9B0E}"/>
              </a:ext>
            </a:extLst>
          </p:cNvPr>
          <p:cNvSpPr txBox="1"/>
          <p:nvPr/>
        </p:nvSpPr>
        <p:spPr>
          <a:xfrm>
            <a:off x="6615728" y="4374267"/>
            <a:ext cx="6223000" cy="46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Le serp</a:t>
            </a:r>
            <a:r>
              <a:rPr lang="en-GB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E63AC8-9755-4367-B29E-DE6B5F640287}"/>
              </a:ext>
            </a:extLst>
          </p:cNvPr>
          <p:cNvSpPr txBox="1"/>
          <p:nvPr/>
        </p:nvSpPr>
        <p:spPr>
          <a:xfrm>
            <a:off x="6638578" y="5424434"/>
            <a:ext cx="5030148" cy="96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ériss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4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ibernent</a:t>
            </a: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Google Shape;338;p8">
            <a:hlinkClick r:id="" action="ppaction://noaction">
              <a:snd r:embed="rId6" name="S10_2.wav"/>
            </a:hlinkClick>
            <a:extLst>
              <a:ext uri="{FF2B5EF4-FFF2-40B4-BE49-F238E27FC236}">
                <a16:creationId xmlns:a16="http://schemas.microsoft.com/office/drawing/2014/main" id="{5A780EF0-A5BF-4F10-805A-C0B4234273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9251" y="2379978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338;p8">
            <a:hlinkClick r:id="" action="ppaction://noaction">
              <a:snd r:embed="rId7" name="S10_3.wav"/>
            </a:hlinkClick>
            <a:extLst>
              <a:ext uri="{FF2B5EF4-FFF2-40B4-BE49-F238E27FC236}">
                <a16:creationId xmlns:a16="http://schemas.microsoft.com/office/drawing/2014/main" id="{7559FAC1-5D86-44B5-A568-60E14500CFA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6374" y="3359871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oogle Shape;338;p8">
            <a:hlinkClick r:id="" action="ppaction://noaction">
              <a:snd r:embed="rId8" name="S10_4.wav"/>
            </a:hlinkClick>
            <a:extLst>
              <a:ext uri="{FF2B5EF4-FFF2-40B4-BE49-F238E27FC236}">
                <a16:creationId xmlns:a16="http://schemas.microsoft.com/office/drawing/2014/main" id="{12F8BA47-C60C-4AB5-9600-145268D487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6374" y="4374267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oogle Shape;338;p8">
            <a:hlinkClick r:id="" action="ppaction://noaction">
              <a:snd r:embed="rId9" name="S10_5.wav"/>
            </a:hlinkClick>
            <a:extLst>
              <a:ext uri="{FF2B5EF4-FFF2-40B4-BE49-F238E27FC236}">
                <a16:creationId xmlns:a16="http://schemas.microsoft.com/office/drawing/2014/main" id="{65D7C712-EE2E-4204-ACDD-642B13530E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7803" y="5486843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338;p8">
            <a:hlinkClick r:id="" action="ppaction://noaction">
              <a:snd r:embed="rId10" name="S10_1.wav"/>
            </a:hlinkClick>
            <a:extLst>
              <a:ext uri="{FF2B5EF4-FFF2-40B4-BE49-F238E27FC236}">
                <a16:creationId xmlns:a16="http://schemas.microsoft.com/office/drawing/2014/main" id="{F5B66CB2-43DD-45F3-A582-779F0CA61C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1498" y="1467436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6" name="Table 4">
            <a:extLst>
              <a:ext uri="{FF2B5EF4-FFF2-40B4-BE49-F238E27FC236}">
                <a16:creationId xmlns:a16="http://schemas.microsoft.com/office/drawing/2014/main" id="{989558FE-CD8C-4A83-951D-26598F42C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815487"/>
              </p:ext>
            </p:extLst>
          </p:nvPr>
        </p:nvGraphicFramePr>
        <p:xfrm>
          <a:off x="959767" y="714888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wordc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tradi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bi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eurter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music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gara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féro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tapi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déb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co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612504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rer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262266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2919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2053416"/>
                  </a:ext>
                </a:extLst>
              </a:tr>
            </a:tbl>
          </a:graphicData>
        </a:graphic>
      </p:graphicFrame>
      <p:pic>
        <p:nvPicPr>
          <p:cNvPr id="37" name="Google Shape;338;p8">
            <a:hlinkClick r:id="" action="ppaction://noaction">
              <a:snd r:embed="rId11" name="S2_2.wav"/>
            </a:hlinkClick>
            <a:extLst>
              <a:ext uri="{FF2B5EF4-FFF2-40B4-BE49-F238E27FC236}">
                <a16:creationId xmlns:a16="http://schemas.microsoft.com/office/drawing/2014/main" id="{635D441C-1580-4C9E-85C2-027D6AE108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277" y="1557466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oogle Shape;338;p8">
            <a:hlinkClick r:id="" action="ppaction://noaction">
              <a:snd r:embed="rId12" name="S3_1.wav"/>
            </a:hlinkClick>
            <a:extLst>
              <a:ext uri="{FF2B5EF4-FFF2-40B4-BE49-F238E27FC236}">
                <a16:creationId xmlns:a16="http://schemas.microsoft.com/office/drawing/2014/main" id="{67837A85-C317-4D5B-9CEB-28BDE38B6B9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028" y="1952469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oogle Shape;338;p8">
            <a:hlinkClick r:id="" action="ppaction://noaction">
              <a:snd r:embed="rId13" name="S3_2.wav"/>
            </a:hlinkClick>
            <a:extLst>
              <a:ext uri="{FF2B5EF4-FFF2-40B4-BE49-F238E27FC236}">
                <a16:creationId xmlns:a16="http://schemas.microsoft.com/office/drawing/2014/main" id="{4F137D35-C398-40BF-8342-8CDB3DDD2E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277" y="2347472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338;p8">
            <a:hlinkClick r:id="" action="ppaction://noaction">
              <a:snd r:embed="rId14" name="S4_1.wav"/>
            </a:hlinkClick>
            <a:extLst>
              <a:ext uri="{FF2B5EF4-FFF2-40B4-BE49-F238E27FC236}">
                <a16:creationId xmlns:a16="http://schemas.microsoft.com/office/drawing/2014/main" id="{EAD8775A-834D-4D46-9AF9-DC484B5D57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028" y="2742475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338;p8">
            <a:hlinkClick r:id="" action="ppaction://noaction">
              <a:snd r:embed="rId15" name="S4_2.wav"/>
            </a:hlinkClick>
            <a:extLst>
              <a:ext uri="{FF2B5EF4-FFF2-40B4-BE49-F238E27FC236}">
                <a16:creationId xmlns:a16="http://schemas.microsoft.com/office/drawing/2014/main" id="{AAB22A2A-DFFC-43F3-ADCA-CBF4970370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277" y="3137478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oogle Shape;338;p8">
            <a:hlinkClick r:id="" action="ppaction://noaction">
              <a:snd r:embed="rId16" name="S5_1.wav"/>
            </a:hlinkClick>
            <a:extLst>
              <a:ext uri="{FF2B5EF4-FFF2-40B4-BE49-F238E27FC236}">
                <a16:creationId xmlns:a16="http://schemas.microsoft.com/office/drawing/2014/main" id="{95E4F379-07ED-41DE-B410-E66F7F6196B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027" y="3560250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338;p8">
            <a:hlinkClick r:id="" action="ppaction://noaction">
              <a:snd r:embed="rId17" name="S5_2.wav"/>
            </a:hlinkClick>
            <a:extLst>
              <a:ext uri="{FF2B5EF4-FFF2-40B4-BE49-F238E27FC236}">
                <a16:creationId xmlns:a16="http://schemas.microsoft.com/office/drawing/2014/main" id="{44EF0F4F-4665-45B2-9629-50778FFE74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276" y="3953291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oogle Shape;338;p8">
            <a:hlinkClick r:id="" action="ppaction://noaction">
              <a:snd r:embed="rId18" name="S6_1.wav"/>
            </a:hlinkClick>
            <a:extLst>
              <a:ext uri="{FF2B5EF4-FFF2-40B4-BE49-F238E27FC236}">
                <a16:creationId xmlns:a16="http://schemas.microsoft.com/office/drawing/2014/main" id="{27DDD93D-C9CB-4C78-BE09-9763663CAA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026" y="4341903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38;p8">
            <a:hlinkClick r:id="" action="ppaction://noaction">
              <a:snd r:embed="rId19" name="S6_2.wav"/>
            </a:hlinkClick>
            <a:extLst>
              <a:ext uri="{FF2B5EF4-FFF2-40B4-BE49-F238E27FC236}">
                <a16:creationId xmlns:a16="http://schemas.microsoft.com/office/drawing/2014/main" id="{29E7F2FF-1305-4885-B2EE-A946D09549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275" y="4743297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338;p8">
            <a:hlinkClick r:id="" action="ppaction://noaction">
              <a:snd r:embed="rId20" name="S7_1.wav"/>
            </a:hlinkClick>
            <a:extLst>
              <a:ext uri="{FF2B5EF4-FFF2-40B4-BE49-F238E27FC236}">
                <a16:creationId xmlns:a16="http://schemas.microsoft.com/office/drawing/2014/main" id="{75B6889B-6A5C-467B-BE08-7586B3F1D2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274" y="5131909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38;p8">
            <a:hlinkClick r:id="" action="ppaction://noaction">
              <a:snd r:embed="rId21" name="S7_2.wav"/>
            </a:hlinkClick>
            <a:extLst>
              <a:ext uri="{FF2B5EF4-FFF2-40B4-BE49-F238E27FC236}">
                <a16:creationId xmlns:a16="http://schemas.microsoft.com/office/drawing/2014/main" id="{8930FEB0-3508-4974-84CF-FC2C1657CF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273" y="5526912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Google Shape;338;p8">
            <a:hlinkClick r:id="" action="ppaction://noaction">
              <a:snd r:embed="rId22" name="S8_1.wav"/>
            </a:hlinkClick>
            <a:extLst>
              <a:ext uri="{FF2B5EF4-FFF2-40B4-BE49-F238E27FC236}">
                <a16:creationId xmlns:a16="http://schemas.microsoft.com/office/drawing/2014/main" id="{E3621760-221B-4DB9-945A-44E6D42995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025" y="5943701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38;p8">
            <a:hlinkClick r:id="" action="ppaction://noaction">
              <a:snd r:embed="rId23" name="S8_2.wav"/>
            </a:hlinkClick>
            <a:extLst>
              <a:ext uri="{FF2B5EF4-FFF2-40B4-BE49-F238E27FC236}">
                <a16:creationId xmlns:a16="http://schemas.microsoft.com/office/drawing/2014/main" id="{64D547E3-1746-4CB9-A1BD-91545C226F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024" y="6319883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09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39140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25860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la tradi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3319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itter</a:t>
            </a:r>
          </a:p>
        </p:txBody>
      </p:sp>
      <p:pic>
        <p:nvPicPr>
          <p:cNvPr id="5" name="Picture 4" descr="A person running from a car&#10;&#10;Description automatically generated with low confidence">
            <a:extLst>
              <a:ext uri="{FF2B5EF4-FFF2-40B4-BE49-F238E27FC236}">
                <a16:creationId xmlns:a16="http://schemas.microsoft.com/office/drawing/2014/main" id="{4EEA2C6F-38A6-4259-982E-3C4FF64CE4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>
          <a:xfrm>
            <a:off x="7281154" y="1732126"/>
            <a:ext cx="3810000" cy="35861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B38016-0BD7-4445-8C48-CBFFD5ACE510}"/>
              </a:ext>
            </a:extLst>
          </p:cNvPr>
          <p:cNvSpPr txBox="1"/>
          <p:nvPr/>
        </p:nvSpPr>
        <p:spPr>
          <a:xfrm>
            <a:off x="6647789" y="6022476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leave (a place)]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0A65104-5513-40AE-9F94-F20A4A0AA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3" y="2372381"/>
            <a:ext cx="2099809" cy="2295265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3C91B2A9-B2A4-4E82-BB5D-781CEB834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53" y="2683458"/>
            <a:ext cx="2091835" cy="254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6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358316" y="45836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[-s-]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[h]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58516" y="5228655"/>
            <a:ext cx="463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la bi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eurter</a:t>
            </a:r>
            <a:endParaRPr lang="en-GB" sz="6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7C2AD65-F236-4E8F-B80C-A21143BF5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63" y="2781316"/>
            <a:ext cx="1942514" cy="1942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FD51A4-CD22-48DC-B361-FDC470C98D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0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7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1" y="1036841"/>
            <a:ext cx="1489446" cy="396360"/>
          </a:xfrm>
          <a:solidFill>
            <a:srgbClr val="FF0066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403567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ien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506718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[j/g]</a:t>
            </a:r>
            <a:endParaRPr kumimoji="0" lang="en-GB" sz="7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45589" y="5308537"/>
            <a:ext cx="4693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music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ien</a:t>
            </a:r>
            <a:endParaRPr lang="en-GB" sz="6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6924183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gara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E7E84A08-6AED-4DE8-8105-DD5F717BA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93" y="1903886"/>
            <a:ext cx="1942085" cy="3602708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8D5C4B-5339-4BE0-825F-D33317C38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26" y="2842330"/>
            <a:ext cx="2810494" cy="1725819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A7EE5992-E71D-406D-B44C-0BA6DC739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02" y="1768386"/>
            <a:ext cx="4473231" cy="315223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DDB28D-5058-469C-9A9F-4044617BFD66}"/>
              </a:ext>
            </a:extLst>
          </p:cNvPr>
          <p:cNvCxnSpPr/>
          <p:nvPr/>
        </p:nvCxnSpPr>
        <p:spPr>
          <a:xfrm>
            <a:off x="6874272" y="2647292"/>
            <a:ext cx="942536" cy="487169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551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467" y="1036841"/>
            <a:ext cx="1506379" cy="396360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288529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[ç/c]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[SFC]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868165" y="524402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féro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6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tapi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5" name="Picture 4" descr="A tiger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46114E7B-9E18-4346-B1EB-0BA4E896F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9" y="2561601"/>
            <a:ext cx="4983315" cy="26824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C09E2F-0DD4-4950-A1D6-9BDF9743A0F3}"/>
              </a:ext>
            </a:extLst>
          </p:cNvPr>
          <p:cNvSpPr txBox="1"/>
          <p:nvPr/>
        </p:nvSpPr>
        <p:spPr>
          <a:xfrm>
            <a:off x="170609" y="6029980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[fierce]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F4A2DC-4F37-469F-9EC7-2DDE10201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10" y="1478790"/>
            <a:ext cx="5097591" cy="334529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7F703C-88DD-45DA-B82D-C884A65F7733}"/>
              </a:ext>
            </a:extLst>
          </p:cNvPr>
          <p:cNvCxnSpPr>
            <a:cxnSpLocks/>
          </p:cNvCxnSpPr>
          <p:nvPr/>
        </p:nvCxnSpPr>
        <p:spPr>
          <a:xfrm flipV="1">
            <a:off x="7469945" y="4308567"/>
            <a:ext cx="1105139" cy="561106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467" y="1036841"/>
            <a:ext cx="1506379" cy="507856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4465135-1F26-4A30-824D-0EB50029A0F6}"/>
              </a:ext>
            </a:extLst>
          </p:cNvPr>
          <p:cNvSpPr/>
          <p:nvPr/>
        </p:nvSpPr>
        <p:spPr>
          <a:xfrm>
            <a:off x="434729" y="635492"/>
            <a:ext cx="4204499" cy="1193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064A8ED6-A29A-4BE0-B946-ABBFE2EFE94D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0D40A-06B4-405D-AF82-772525C88D6A}"/>
              </a:ext>
            </a:extLst>
          </p:cNvPr>
          <p:cNvSpPr txBox="1"/>
          <p:nvPr/>
        </p:nvSpPr>
        <p:spPr>
          <a:xfrm>
            <a:off x="976230" y="535010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déb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5" name="Picture 4" descr="A person kneeling on a track&#10;&#10;Description automatically generated with medium confidence">
            <a:extLst>
              <a:ext uri="{FF2B5EF4-FFF2-40B4-BE49-F238E27FC236}">
                <a16:creationId xmlns:a16="http://schemas.microsoft.com/office/drawing/2014/main" id="{BDB5076E-788F-4C94-83B0-B11082F89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3" y="2347927"/>
            <a:ext cx="4336367" cy="28909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FA2ACD-9D92-448F-B167-00388CD255BC}"/>
              </a:ext>
            </a:extLst>
          </p:cNvPr>
          <p:cNvSpPr txBox="1"/>
          <p:nvPr/>
        </p:nvSpPr>
        <p:spPr>
          <a:xfrm>
            <a:off x="278674" y="6104162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[(the) start]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012F2CAE-E0EF-4C23-8C55-5F9DB738B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60" y="2303876"/>
            <a:ext cx="2044896" cy="289542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53D9077-6110-408E-9108-6C565F477BCB}"/>
              </a:ext>
            </a:extLst>
          </p:cNvPr>
          <p:cNvCxnSpPr>
            <a:cxnSpLocks/>
          </p:cNvCxnSpPr>
          <p:nvPr/>
        </p:nvCxnSpPr>
        <p:spPr>
          <a:xfrm flipV="1">
            <a:off x="8131126" y="2825571"/>
            <a:ext cx="1105139" cy="561106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39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467" y="1036841"/>
            <a:ext cx="1506379" cy="507856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4465135-1F26-4A30-824D-0EB50029A0F6}"/>
              </a:ext>
            </a:extLst>
          </p:cNvPr>
          <p:cNvSpPr/>
          <p:nvPr/>
        </p:nvSpPr>
        <p:spPr>
          <a:xfrm>
            <a:off x="434729" y="635492"/>
            <a:ext cx="4204499" cy="1193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[(a)in]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064A8ED6-A29A-4BE0-B946-ABBFE2EFE94D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0D40A-06B4-405D-AF82-772525C88D6A}"/>
              </a:ext>
            </a:extLst>
          </p:cNvPr>
          <p:cNvSpPr txBox="1"/>
          <p:nvPr/>
        </p:nvSpPr>
        <p:spPr>
          <a:xfrm>
            <a:off x="976230" y="535010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co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F7757-385C-4464-8D01-E4142BA3528F}"/>
              </a:ext>
            </a:extLst>
          </p:cNvPr>
          <p:cNvSpPr txBox="1"/>
          <p:nvPr/>
        </p:nvSpPr>
        <p:spPr>
          <a:xfrm>
            <a:off x="6830347" y="442587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open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A0530C2-A30C-45E7-932D-EF869D1BF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1" y="2562475"/>
            <a:ext cx="4410158" cy="266332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0FB6B1-776C-43BF-A8AC-EB2C3B7DE491}"/>
              </a:ext>
            </a:extLst>
          </p:cNvPr>
          <p:cNvCxnSpPr>
            <a:cxnSpLocks/>
          </p:cNvCxnSpPr>
          <p:nvPr/>
        </p:nvCxnSpPr>
        <p:spPr>
          <a:xfrm flipV="1">
            <a:off x="1716258" y="4856377"/>
            <a:ext cx="1105139" cy="561106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46237F6-940A-4F0F-9070-C8E4512DA70E}"/>
              </a:ext>
            </a:extLst>
          </p:cNvPr>
          <p:cNvSpPr txBox="1"/>
          <p:nvPr/>
        </p:nvSpPr>
        <p:spPr>
          <a:xfrm>
            <a:off x="278674" y="6104162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[(the) corner]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25CC9E4-7EA1-45C4-8489-36024B3079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02" y="2423815"/>
            <a:ext cx="2223565" cy="27767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203719-A1F2-4382-91FA-1EC2DC660A76}"/>
              </a:ext>
            </a:extLst>
          </p:cNvPr>
          <p:cNvSpPr txBox="1"/>
          <p:nvPr/>
        </p:nvSpPr>
        <p:spPr>
          <a:xfrm>
            <a:off x="6342519" y="6060777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cry, crying]</a:t>
            </a:r>
          </a:p>
        </p:txBody>
      </p:sp>
    </p:spTree>
    <p:extLst>
      <p:ext uri="{BB962C8B-B14F-4D97-AF65-F5344CB8AC3E}">
        <p14:creationId xmlns:p14="http://schemas.microsoft.com/office/powerpoint/2010/main" val="1714938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467" y="1036841"/>
            <a:ext cx="1506379" cy="507856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4465135-1F26-4A30-824D-0EB50029A0F6}"/>
              </a:ext>
            </a:extLst>
          </p:cNvPr>
          <p:cNvSpPr/>
          <p:nvPr/>
        </p:nvSpPr>
        <p:spPr>
          <a:xfrm>
            <a:off x="434729" y="635492"/>
            <a:ext cx="4204499" cy="1193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064A8ED6-A29A-4BE0-B946-ABBFE2EFE94D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[(e)au]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0D40A-06B4-405D-AF82-772525C88D6A}"/>
              </a:ext>
            </a:extLst>
          </p:cNvPr>
          <p:cNvSpPr txBox="1"/>
          <p:nvPr/>
        </p:nvSpPr>
        <p:spPr>
          <a:xfrm>
            <a:off x="976230" y="535010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pê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A28A484E-1C6E-4701-B261-4EC687358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58" y="1965559"/>
            <a:ext cx="3843472" cy="3122821"/>
          </a:xfrm>
          <a:prstGeom prst="rect">
            <a:avLst/>
          </a:prstGeom>
        </p:spPr>
      </p:pic>
      <p:pic>
        <p:nvPicPr>
          <p:cNvPr id="7" name="Picture 6" descr="A picture containing text, indoor, monitor, television&#10;&#10;Description automatically generated">
            <a:extLst>
              <a:ext uri="{FF2B5EF4-FFF2-40B4-BE49-F238E27FC236}">
                <a16:creationId xmlns:a16="http://schemas.microsoft.com/office/drawing/2014/main" id="{71BFDED6-F086-47A2-A92A-2B61659384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14" r="26070" b="21728"/>
          <a:stretch/>
        </p:blipFill>
        <p:spPr>
          <a:xfrm>
            <a:off x="7249550" y="2645189"/>
            <a:ext cx="3727939" cy="19069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81A047-E577-4F86-82FB-494C8F964CAE}"/>
              </a:ext>
            </a:extLst>
          </p:cNvPr>
          <p:cNvSpPr txBox="1"/>
          <p:nvPr/>
        </p:nvSpPr>
        <p:spPr>
          <a:xfrm>
            <a:off x="6342519" y="6060777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[(the) dawn]</a:t>
            </a:r>
          </a:p>
        </p:txBody>
      </p:sp>
    </p:spTree>
    <p:extLst>
      <p:ext uri="{BB962C8B-B14F-4D97-AF65-F5344CB8AC3E}">
        <p14:creationId xmlns:p14="http://schemas.microsoft.com/office/powerpoint/2010/main" val="69735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617" y="683158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78320" y="138545"/>
            <a:ext cx="570574" cy="507856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DD52A8-5C47-44D2-A98E-740226D1B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841975"/>
              </p:ext>
            </p:extLst>
          </p:nvPr>
        </p:nvGraphicFramePr>
        <p:xfrm>
          <a:off x="343106" y="646401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wordc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tradi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bi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eurter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music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legara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féro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tapi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déb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co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612504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rer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262266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2919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20534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1702A1-C8D7-4346-B167-634AFC707F1A}"/>
              </a:ext>
            </a:extLst>
          </p:cNvPr>
          <p:cNvSpPr txBox="1"/>
          <p:nvPr/>
        </p:nvSpPr>
        <p:spPr>
          <a:xfrm>
            <a:off x="261461" y="237879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4146841-2B0E-482A-8BEA-539A0EB6D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13025"/>
              </p:ext>
            </p:extLst>
          </p:nvPr>
        </p:nvGraphicFramePr>
        <p:xfrm>
          <a:off x="5976967" y="691570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tradi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bi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eurter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music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gara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féro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tapi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déb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co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612504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rer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262266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pê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2919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be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205341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61FC977-6CFB-4DEB-8A90-FA460E092654}"/>
              </a:ext>
            </a:extLst>
          </p:cNvPr>
          <p:cNvSpPr txBox="1"/>
          <p:nvPr/>
        </p:nvSpPr>
        <p:spPr>
          <a:xfrm>
            <a:off x="5895322" y="283048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</p:spTree>
    <p:extLst>
      <p:ext uri="{BB962C8B-B14F-4D97-AF65-F5344CB8AC3E}">
        <p14:creationId xmlns:p14="http://schemas.microsoft.com/office/powerpoint/2010/main" val="3496144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632</Words>
  <Application>Microsoft Office PowerPoint</Application>
  <PresentationFormat>Widescreen</PresentationFormat>
  <Paragraphs>149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Bookshelf Symbol 7</vt:lpstr>
      <vt:lpstr>Calibri</vt:lpstr>
      <vt:lpstr>Calibri Light</vt:lpstr>
      <vt:lpstr>Century Gothic</vt:lpstr>
      <vt:lpstr>Modern Love</vt:lpstr>
      <vt:lpstr>Symbol</vt:lpstr>
      <vt:lpstr>Wingdings</vt:lpstr>
      <vt:lpstr>Office Theme</vt:lpstr>
      <vt:lpstr>1_Office Theme</vt:lpstr>
      <vt:lpstr>What do I know now?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Marie-Odile Guillou</cp:lastModifiedBy>
  <cp:revision>48</cp:revision>
  <dcterms:created xsi:type="dcterms:W3CDTF">2022-01-14T09:06:54Z</dcterms:created>
  <dcterms:modified xsi:type="dcterms:W3CDTF">2023-06-26T15:19:56Z</dcterms:modified>
</cp:coreProperties>
</file>