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57" r:id="rId4"/>
    <p:sldId id="904" r:id="rId5"/>
    <p:sldId id="910" r:id="rId6"/>
    <p:sldId id="889" r:id="rId7"/>
    <p:sldId id="913" r:id="rId8"/>
    <p:sldId id="796" r:id="rId9"/>
    <p:sldId id="802" r:id="rId10"/>
    <p:sldId id="818" r:id="rId11"/>
    <p:sldId id="918" r:id="rId12"/>
    <p:sldId id="917" r:id="rId13"/>
    <p:sldId id="912" r:id="rId14"/>
    <p:sldId id="916" r:id="rId15"/>
    <p:sldId id="919" r:id="rId16"/>
    <p:sldId id="914" r:id="rId17"/>
    <p:sldId id="91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BC0C7"/>
    <a:srgbClr val="26859D"/>
    <a:srgbClr val="EA6B14"/>
    <a:srgbClr val="786EB1"/>
    <a:srgbClr val="DDDDFF"/>
    <a:srgbClr val="FEF8F4"/>
    <a:srgbClr val="FFF7FF"/>
    <a:srgbClr val="FFCCFF"/>
    <a:srgbClr val="E7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44" autoAdjust="0"/>
    <p:restoredTop sz="65121" autoAdjust="0"/>
  </p:normalViewPr>
  <p:slideViewPr>
    <p:cSldViewPr snapToGrid="0">
      <p:cViewPr>
        <p:scale>
          <a:sx n="50" d="100"/>
          <a:sy n="50" d="100"/>
        </p:scale>
        <p:origin x="126" y="36"/>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600" b="1" strike="noStrike" spc="-1" dirty="0">
                <a:solidFill>
                  <a:srgbClr val="002060"/>
                </a:solidFill>
                <a:latin typeface="Century Gothic"/>
                <a:ea typeface="Century Gothic"/>
              </a:rPr>
              <a:t>Phonics:  Revisit SSC [</a:t>
            </a:r>
            <a:r>
              <a:rPr lang="fr-FR" sz="1600" b="1" strike="noStrike" spc="-1" dirty="0">
                <a:solidFill>
                  <a:srgbClr val="002060"/>
                </a:solidFill>
                <a:latin typeface="Century Gothic"/>
                <a:ea typeface="Century Gothic"/>
              </a:rPr>
              <a:t>ai] - </a:t>
            </a:r>
            <a:r>
              <a:rPr lang="fr-FR" sz="1600" b="0" strike="noStrike" spc="-1" dirty="0">
                <a:solidFill>
                  <a:srgbClr val="002060"/>
                </a:solidFill>
                <a:latin typeface="Century Gothic"/>
                <a:ea typeface="Century Gothic"/>
              </a:rPr>
              <a:t>vrai [292] maison [325] aider [413] raison [72] aimer [242] semaine [245]</a:t>
            </a:r>
            <a:endParaRPr lang="fr-FR" sz="16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6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600" b="1" strike="noStrike" spc="-1" dirty="0">
                <a:solidFill>
                  <a:srgbClr val="FF0066"/>
                </a:solidFill>
                <a:latin typeface="Century Gothic"/>
                <a:ea typeface="Century Gothic"/>
              </a:rPr>
              <a:t>Vocabulary </a:t>
            </a:r>
            <a:r>
              <a:rPr lang="it-IT" sz="1600" b="0" strike="noStrike" spc="-1" dirty="0">
                <a:solidFill>
                  <a:srgbClr val="FF0066"/>
                </a:solidFill>
                <a:latin typeface="Century Gothic"/>
                <a:ea typeface="Century Gothic"/>
              </a:rPr>
              <a:t>(new words in </a:t>
            </a:r>
            <a:r>
              <a:rPr lang="it-IT" sz="1600" b="1" strike="noStrike" spc="-1" dirty="0">
                <a:solidFill>
                  <a:srgbClr val="FF0066"/>
                </a:solidFill>
                <a:latin typeface="Century Gothic"/>
                <a:ea typeface="Century Gothic"/>
              </a:rPr>
              <a:t>bold</a:t>
            </a:r>
            <a:r>
              <a:rPr lang="it-IT" sz="1600" b="0" strike="noStrike" spc="-1" dirty="0">
                <a:solidFill>
                  <a:srgbClr val="FF0066"/>
                </a:solidFill>
                <a:latin typeface="Century Gothic"/>
                <a:ea typeface="Century Gothic"/>
              </a:rPr>
              <a:t>): </a:t>
            </a:r>
            <a:r>
              <a:rPr lang="fr-FR" sz="1600" b="1" strike="noStrike" spc="-1" dirty="0">
                <a:solidFill>
                  <a:srgbClr val="FF0066"/>
                </a:solidFill>
                <a:latin typeface="Century Gothic"/>
                <a:ea typeface="Century Gothic"/>
              </a:rPr>
              <a:t>tu vas </a:t>
            </a:r>
            <a:r>
              <a:rPr lang="fr-FR" sz="1600" b="0" strike="noStrike" spc="-1" dirty="0">
                <a:solidFill>
                  <a:srgbClr val="FF0066"/>
                </a:solidFill>
                <a:latin typeface="Century Gothic"/>
                <a:ea typeface="Century Gothic"/>
              </a:rPr>
              <a:t>je vais [53] tu es je suis [5] à (</a:t>
            </a:r>
            <a:r>
              <a:rPr lang="fr-FR" sz="1600" b="0" strike="noStrike" spc="-1" dirty="0" err="1">
                <a:solidFill>
                  <a:srgbClr val="FF0066"/>
                </a:solidFill>
                <a:latin typeface="Century Gothic"/>
                <a:ea typeface="Century Gothic"/>
              </a:rPr>
              <a:t>meaning</a:t>
            </a:r>
            <a:r>
              <a:rPr lang="fr-FR" sz="1600" b="0" strike="noStrike" spc="-1" dirty="0">
                <a:solidFill>
                  <a:srgbClr val="FF0066"/>
                </a:solidFill>
                <a:latin typeface="Century Gothic"/>
                <a:ea typeface="Century Gothic"/>
              </a:rPr>
              <a:t> ‘at/in/to’)[4]  </a:t>
            </a:r>
            <a:r>
              <a:rPr lang="fr-FR" sz="1600" b="1" strike="noStrike" spc="-1" dirty="0">
                <a:solidFill>
                  <a:srgbClr val="FF0066"/>
                </a:solidFill>
                <a:latin typeface="Century Gothic"/>
                <a:ea typeface="Century Gothic"/>
              </a:rPr>
              <a:t>marché</a:t>
            </a:r>
            <a:r>
              <a:rPr lang="fr-FR" sz="1600" b="0" strike="noStrike" spc="-1" dirty="0">
                <a:solidFill>
                  <a:srgbClr val="FF0066"/>
                </a:solidFill>
                <a:latin typeface="Century Gothic"/>
                <a:ea typeface="Century Gothic"/>
              </a:rPr>
              <a:t> [280] </a:t>
            </a:r>
            <a:r>
              <a:rPr lang="fr-FR" sz="1600" b="1" strike="noStrike" spc="-1" dirty="0">
                <a:solidFill>
                  <a:srgbClr val="FF0066"/>
                </a:solidFill>
                <a:latin typeface="Century Gothic"/>
                <a:ea typeface="Century Gothic"/>
              </a:rPr>
              <a:t>piscine</a:t>
            </a:r>
            <a:r>
              <a:rPr lang="fr-FR" sz="1600" b="0" strike="noStrike" spc="-1" dirty="0">
                <a:solidFill>
                  <a:srgbClr val="FF0066"/>
                </a:solidFill>
                <a:latin typeface="Century Gothic"/>
                <a:ea typeface="Century Gothic"/>
              </a:rPr>
              <a:t> [&gt;5000]</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1</a:t>
            </a:r>
            <a:r>
              <a:rPr lang="en-GB" sz="1400"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cacher </a:t>
            </a:r>
            <a:r>
              <a:rPr lang="fr-FR" sz="1400" b="0" dirty="0">
                <a:solidFill>
                  <a:srgbClr val="FF0066"/>
                </a:solidFill>
                <a:effectLst/>
                <a:latin typeface="Century Gothic" panose="020B0502020202020204" pitchFamily="34" charset="0"/>
                <a:ea typeface="+mn-ea"/>
                <a:cs typeface="+mn-cs"/>
              </a:rPr>
              <a:t>[914] </a:t>
            </a:r>
            <a:r>
              <a:rPr lang="fr-FR" sz="1400" b="1" dirty="0">
                <a:solidFill>
                  <a:srgbClr val="FF0066"/>
                </a:solidFill>
                <a:effectLst/>
                <a:latin typeface="Century Gothic" panose="020B0502020202020204" pitchFamily="34" charset="0"/>
                <a:ea typeface="+mn-ea"/>
                <a:cs typeface="+mn-cs"/>
              </a:rPr>
              <a:t>maintenant </a:t>
            </a:r>
            <a:r>
              <a:rPr lang="fr-FR" sz="1400" b="0" dirty="0">
                <a:solidFill>
                  <a:srgbClr val="FF0066"/>
                </a:solidFill>
                <a:effectLst/>
                <a:latin typeface="Century Gothic" panose="020B0502020202020204" pitchFamily="34" charset="0"/>
                <a:ea typeface="+mn-ea"/>
                <a:cs typeface="+mn-cs"/>
              </a:rPr>
              <a:t>[192] </a:t>
            </a:r>
            <a:r>
              <a:rPr lang="fr-FR" sz="1400" b="1" dirty="0">
                <a:solidFill>
                  <a:srgbClr val="FF0066"/>
                </a:solidFill>
                <a:effectLst/>
                <a:latin typeface="Century Gothic" panose="020B0502020202020204" pitchFamily="34" charset="0"/>
                <a:ea typeface="+mn-ea"/>
                <a:cs typeface="+mn-cs"/>
              </a:rPr>
              <a:t>normalement </a:t>
            </a:r>
            <a:r>
              <a:rPr lang="fr-FR" sz="1400" b="0" dirty="0">
                <a:solidFill>
                  <a:srgbClr val="FF0066"/>
                </a:solidFill>
                <a:effectLst/>
                <a:latin typeface="Century Gothic" panose="020B0502020202020204" pitchFamily="34" charset="0"/>
                <a:ea typeface="+mn-ea"/>
                <a:cs typeface="+mn-cs"/>
              </a:rPr>
              <a:t>[2018] </a:t>
            </a: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2</a:t>
            </a:r>
            <a:r>
              <a:rPr lang="en-GB" sz="1400" dirty="0">
                <a:solidFill>
                  <a:srgbClr val="FF0066"/>
                </a:solidFill>
                <a:effectLst/>
                <a:latin typeface="Century Gothic" panose="020B0502020202020204" pitchFamily="34" charset="0"/>
                <a:ea typeface="+mn-ea"/>
                <a:cs typeface="+mn-cs"/>
              </a:rPr>
              <a:t>:</a:t>
            </a:r>
            <a:r>
              <a:rPr lang="en-GB" sz="1400" b="1"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a:t>
            </a:r>
            <a:endParaRPr lang="fr-FR" sz="1400" b="0" dirty="0">
              <a:solidFill>
                <a:srgbClr val="FF0066"/>
              </a:solidFill>
              <a:effectLst/>
              <a:latin typeface="Century Gothic" panose="020B0502020202020204" pitchFamily="34" charset="0"/>
              <a:ea typeface="+mn-ea"/>
              <a:cs typeface="+mn-cs"/>
            </a:endParaRP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 DO NOT DISPLAY DURING THE ACTIVITY</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42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singular forms of </a:t>
            </a:r>
            <a:r>
              <a:rPr lang="en-GB" b="0" dirty="0" err="1"/>
              <a:t>aller</a:t>
            </a:r>
            <a:r>
              <a:rPr lang="en-GB" b="0" dirty="0"/>
              <a:t>, this week’s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A</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86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B</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975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distinction between [ai] and [a] in a mixture of known and unknown words.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Pupils select A or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Click to reveal the answer.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b="0" kern="1200" dirty="0">
                <a:solidFill>
                  <a:schemeClr val="tx1"/>
                </a:solidFill>
                <a:effectLst/>
                <a:latin typeface="+mn-lt"/>
                <a:ea typeface="+mn-ea"/>
                <a:cs typeface="+mn-cs"/>
              </a:rPr>
              <a:t>vas</a:t>
            </a:r>
          </a:p>
          <a:p>
            <a:r>
              <a:rPr lang="en-GB" sz="1200" b="0" kern="1200" dirty="0" err="1">
                <a:solidFill>
                  <a:schemeClr val="tx1"/>
                </a:solidFill>
                <a:effectLst/>
                <a:latin typeface="+mn-lt"/>
                <a:ea typeface="+mn-ea"/>
                <a:cs typeface="+mn-cs"/>
              </a:rPr>
              <a:t>phare</a:t>
            </a:r>
            <a:r>
              <a:rPr lang="en-GB" sz="1200" b="0" kern="1200" dirty="0">
                <a:solidFill>
                  <a:schemeClr val="tx1"/>
                </a:solidFill>
                <a:effectLst/>
                <a:latin typeface="+mn-lt"/>
                <a:ea typeface="+mn-ea"/>
                <a:cs typeface="+mn-cs"/>
              </a:rPr>
              <a:t> [lighthouse]</a:t>
            </a:r>
          </a:p>
          <a:p>
            <a:r>
              <a:rPr lang="en-GB" sz="1200" b="0" kern="1200" dirty="0" err="1">
                <a:solidFill>
                  <a:schemeClr val="tx1"/>
                </a:solidFill>
                <a:effectLst/>
                <a:latin typeface="+mn-lt"/>
                <a:ea typeface="+mn-ea"/>
                <a:cs typeface="+mn-cs"/>
              </a:rPr>
              <a:t>mais</a:t>
            </a:r>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taie</a:t>
            </a:r>
            <a:r>
              <a:rPr lang="en-GB" sz="1200" b="0" kern="1200" dirty="0">
                <a:solidFill>
                  <a:schemeClr val="tx1"/>
                </a:solidFill>
                <a:effectLst/>
                <a:latin typeface="+mn-lt"/>
                <a:ea typeface="+mn-ea"/>
                <a:cs typeface="+mn-cs"/>
              </a:rPr>
              <a:t>  [pillow case]</a:t>
            </a:r>
          </a:p>
          <a:p>
            <a:r>
              <a:rPr lang="en-GB" sz="1200" b="0" kern="1200" dirty="0" err="1">
                <a:solidFill>
                  <a:schemeClr val="tx1"/>
                </a:solidFill>
                <a:effectLst/>
                <a:latin typeface="+mn-lt"/>
                <a:ea typeface="+mn-ea"/>
                <a:cs typeface="+mn-cs"/>
              </a:rPr>
              <a:t>paire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pas [step]</a:t>
            </a:r>
          </a:p>
          <a:p>
            <a:r>
              <a:rPr lang="en-GB" sz="1200" b="0" kern="1200" dirty="0">
                <a:solidFill>
                  <a:schemeClr val="tx1"/>
                </a:solidFill>
                <a:effectLst/>
                <a:latin typeface="+mn-lt"/>
                <a:ea typeface="+mn-ea"/>
                <a:cs typeface="+mn-cs"/>
              </a:rPr>
              <a:t>lait </a:t>
            </a:r>
          </a:p>
          <a:p>
            <a:r>
              <a:rPr lang="en-GB" sz="1200" b="0" kern="1200" dirty="0">
                <a:solidFill>
                  <a:schemeClr val="tx1"/>
                </a:solidFill>
                <a:effectLst/>
                <a:latin typeface="+mn-lt"/>
                <a:ea typeface="+mn-ea"/>
                <a:cs typeface="+mn-cs"/>
              </a:rPr>
              <a:t>bas [(at the)bottom]</a:t>
            </a:r>
          </a:p>
          <a:p>
            <a:pPr>
              <a:lnSpc>
                <a:spcPct val="150000"/>
              </a:lnSpc>
            </a:pPr>
            <a:endParaRPr lang="en-GB" sz="120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connection of au and à la with familiar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 with final noun missing.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for each item they note M or R and the place each goes to, depending on whether they hear ‘au’ or à la’.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a new set of audio buttons. Listen to each full sentence to check the answer, and click to reveal.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At the end click for the final speech bubble – Mylène and Renée meet up at the pool.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marL="0" indent="0">
              <a:buNone/>
            </a:pPr>
            <a:r>
              <a:rPr lang="es-ES_tradnl" sz="1200" b="0" kern="1200" dirty="0">
                <a:solidFill>
                  <a:schemeClr val="tx1"/>
                </a:solidFill>
                <a:effectLst/>
                <a:latin typeface="+mn-lt"/>
                <a:ea typeface="+mn-ea"/>
                <a:cs typeface="+mn-cs"/>
              </a:rPr>
              <a:t>[Elle] va à </a:t>
            </a:r>
            <a:r>
              <a:rPr lang="es-ES_tradnl" sz="1200" b="0" kern="1200" dirty="0" err="1">
                <a:solidFill>
                  <a:schemeClr val="tx1"/>
                </a:solidFill>
                <a:effectLst/>
                <a:latin typeface="+mn-lt"/>
                <a:ea typeface="+mn-ea"/>
                <a:cs typeface="+mn-cs"/>
              </a:rPr>
              <a:t>Sayabec</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Saint-</a:t>
            </a:r>
            <a:r>
              <a:rPr lang="es-ES_tradnl" sz="1200" b="0" kern="1200" dirty="0" err="1">
                <a:solidFill>
                  <a:schemeClr val="tx1"/>
                </a:solidFill>
                <a:effectLst/>
                <a:latin typeface="+mn-lt"/>
                <a:ea typeface="+mn-ea"/>
                <a:cs typeface="+mn-cs"/>
              </a:rPr>
              <a:t>Fabien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va à Grande-</a:t>
            </a:r>
            <a:r>
              <a:rPr lang="es-ES_tradnl" sz="1200" b="0" kern="1200" dirty="0" err="1">
                <a:solidFill>
                  <a:schemeClr val="tx1"/>
                </a:solidFill>
                <a:effectLst/>
                <a:latin typeface="+mn-lt"/>
                <a:ea typeface="+mn-ea"/>
                <a:cs typeface="+mn-cs"/>
              </a:rPr>
              <a:t>Vallée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va à </a:t>
            </a:r>
            <a:r>
              <a:rPr lang="es-ES_tradnl" sz="1200" b="0" kern="1200" dirty="0" err="1">
                <a:solidFill>
                  <a:schemeClr val="tx1"/>
                </a:solidFill>
                <a:effectLst/>
                <a:latin typeface="+mn-lt"/>
                <a:ea typeface="+mn-ea"/>
                <a:cs typeface="+mn-cs"/>
              </a:rPr>
              <a:t>Gaspé</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Bonaventure.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a:t>
            </a:r>
            <a:r>
              <a:rPr lang="es-ES_tradnl" sz="1200" b="0" kern="1200" dirty="0" err="1">
                <a:solidFill>
                  <a:schemeClr val="tx1"/>
                </a:solidFill>
                <a:effectLst/>
                <a:latin typeface="+mn-lt"/>
                <a:ea typeface="+mn-ea"/>
                <a:cs typeface="+mn-cs"/>
              </a:rPr>
              <a:t>Baie-Trinité</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use of </a:t>
            </a:r>
            <a:r>
              <a:rPr lang="en-GB" b="1" i="1" dirty="0"/>
              <a:t>Est-</a:t>
            </a:r>
            <a:r>
              <a:rPr lang="en-GB" b="1" i="1" dirty="0" err="1"/>
              <a:t>ce</a:t>
            </a:r>
            <a:r>
              <a:rPr lang="en-GB" b="1" i="1" dirty="0"/>
              <a:t> que </a:t>
            </a:r>
            <a:r>
              <a:rPr lang="en-GB" b="0" dirty="0"/>
              <a:t>to ask questions and introduce </a:t>
            </a:r>
            <a:r>
              <a:rPr lang="en-GB" b="1" i="1" dirty="0" err="1"/>
              <a:t>Où</a:t>
            </a:r>
            <a:r>
              <a:rPr lang="en-GB" b="1" i="1" dirty="0"/>
              <a:t> </a:t>
            </a:r>
            <a:r>
              <a:rPr lang="en-GB" b="1" i="1" dirty="0" err="1"/>
              <a:t>est-ce</a:t>
            </a:r>
            <a:r>
              <a:rPr lang="en-GB" b="1" i="1" dirty="0"/>
              <a:t> que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pronouncing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audio button to hear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 </a:t>
            </a:r>
            <a:r>
              <a:rPr lang="en-GB" dirty="0"/>
              <a:t>at two different speeds.</a:t>
            </a:r>
          </a:p>
          <a:p>
            <a:endParaRPr lang="en-GB" dirty="0"/>
          </a:p>
        </p:txBody>
      </p:sp>
    </p:spTree>
    <p:extLst>
      <p:ext uri="{BB962C8B-B14F-4D97-AF65-F5344CB8AC3E}">
        <p14:creationId xmlns:p14="http://schemas.microsoft.com/office/powerpoint/2010/main" val="303745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compares the three classroom pictures with what s/he hears.  </a:t>
            </a:r>
          </a:p>
          <a:p>
            <a:r>
              <a:rPr lang="en-US" b="0" dirty="0"/>
              <a:t>3. B identifies the correct room and teacher clicks to reveal the answer.</a:t>
            </a:r>
          </a:p>
          <a:p>
            <a:r>
              <a:rPr lang="en-US" b="0" dirty="0"/>
              <a:t>Note: every sentence must be listened to in order to identify the correct classroom.</a:t>
            </a:r>
          </a:p>
          <a:p>
            <a:r>
              <a:rPr lang="en-US" b="0" dirty="0"/>
              <a:t>4.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 DO NOT DISPLAY DURING THE ACTIVITY</a:t>
            </a:r>
            <a:endParaRPr lang="en-US" b="0" dirty="0"/>
          </a:p>
          <a:p>
            <a:endParaRPr lang="en-US" b="1" dirty="0"/>
          </a:p>
          <a:p>
            <a:r>
              <a:rPr lang="en-US" b="1" dirty="0"/>
              <a:t>Procedure:</a:t>
            </a:r>
          </a:p>
          <a:p>
            <a:pPr marL="228600" indent="-228600">
              <a:buAutoNum type="arabicPeriod"/>
            </a:pPr>
            <a:r>
              <a:rPr lang="en-US" b="0" dirty="0"/>
              <a:t>Elicit French from partner As and English from partner Bs.</a:t>
            </a:r>
          </a:p>
          <a:p>
            <a:pPr marL="228600" indent="-228600">
              <a:buAutoNum type="arabicPeriod"/>
            </a:pPr>
            <a:r>
              <a:rPr lang="en-US" b="0" dirty="0"/>
              <a:t>Click to reveal written answers.</a:t>
            </a:r>
          </a:p>
          <a:p>
            <a:pPr marL="228600" indent="-228600">
              <a:buAutoNum type="arabicPeriod"/>
            </a:pPr>
            <a:r>
              <a:rPr lang="en-US" b="0" dirty="0"/>
              <a:t>Continue with the answers for 4B on the next slide.</a:t>
            </a: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1920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653477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62751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592936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73791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77751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29149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21509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038729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10834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34509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75532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15/03/2022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5609564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39.png"/><Relationship Id="rId3" Type="http://schemas.openxmlformats.org/officeDocument/2006/relationships/audio" Target="../media/audio59.wav"/><Relationship Id="rId7" Type="http://schemas.openxmlformats.org/officeDocument/2006/relationships/audio" Target="../media/audio63.wav"/><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0.xml"/><Relationship Id="rId16"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audio" Target="../media/audio62.wav"/><Relationship Id="rId11" Type="http://schemas.openxmlformats.org/officeDocument/2006/relationships/image" Target="../media/image37.png"/><Relationship Id="rId5" Type="http://schemas.openxmlformats.org/officeDocument/2006/relationships/audio" Target="../media/audio61.wav"/><Relationship Id="rId15" Type="http://schemas.openxmlformats.org/officeDocument/2006/relationships/image" Target="../media/image41.png"/><Relationship Id="rId10" Type="http://schemas.openxmlformats.org/officeDocument/2006/relationships/image" Target="../media/image29.gif"/><Relationship Id="rId4" Type="http://schemas.openxmlformats.org/officeDocument/2006/relationships/audio" Target="../media/audio60.wav"/><Relationship Id="rId9" Type="http://schemas.openxmlformats.org/officeDocument/2006/relationships/image" Target="../media/image22.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audio" Target="../media/audio68.wav"/><Relationship Id="rId3" Type="http://schemas.openxmlformats.org/officeDocument/2006/relationships/image" Target="../media/image44.png"/><Relationship Id="rId7" Type="http://schemas.openxmlformats.org/officeDocument/2006/relationships/audio" Target="../media/audio67.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66.wav"/><Relationship Id="rId11" Type="http://schemas.openxmlformats.org/officeDocument/2006/relationships/audio" Target="../media/audio70.wav"/><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audio" Target="../media/audio65.wav"/><Relationship Id="rId9" Type="http://schemas.openxmlformats.org/officeDocument/2006/relationships/audio" Target="../media/audio69.wav"/></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gif"/><Relationship Id="rId10" Type="http://schemas.openxmlformats.org/officeDocument/2006/relationships/image" Target="../media/image35.png"/><Relationship Id="rId4" Type="http://schemas.openxmlformats.org/officeDocument/2006/relationships/image" Target="../media/image29.gif"/><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9.gif"/><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9.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6.svg"/><Relationship Id="rId12" Type="http://schemas.openxmlformats.org/officeDocument/2006/relationships/audio" Target="../media/audio7.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audio" Target="../media/audio6.wav"/><Relationship Id="rId24" Type="http://schemas.openxmlformats.org/officeDocument/2006/relationships/image" Target="../media/image15.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14.svg"/><Relationship Id="rId10" Type="http://schemas.openxmlformats.org/officeDocument/2006/relationships/audio" Target="../media/audio5.wav"/><Relationship Id="rId19"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6.wav"/><Relationship Id="rId18" Type="http://schemas.openxmlformats.org/officeDocument/2006/relationships/image" Target="../media/image20.gif"/><Relationship Id="rId3" Type="http://schemas.openxmlformats.org/officeDocument/2006/relationships/audio" Target="../media/audio11.wav"/><Relationship Id="rId21" Type="http://schemas.openxmlformats.org/officeDocument/2006/relationships/audio" Target="../media/audio22.wav"/><Relationship Id="rId7" Type="http://schemas.openxmlformats.org/officeDocument/2006/relationships/audio" Target="../media/audio12.wav"/><Relationship Id="rId12" Type="http://schemas.openxmlformats.org/officeDocument/2006/relationships/audio" Target="../media/audio15.wav"/><Relationship Id="rId17" Type="http://schemas.openxmlformats.org/officeDocument/2006/relationships/image" Target="../media/image19.gif"/><Relationship Id="rId25"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audio" Target="../media/audio19.wav"/><Relationship Id="rId20" Type="http://schemas.openxmlformats.org/officeDocument/2006/relationships/audio" Target="../media/audio21.wav"/><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18.gif"/><Relationship Id="rId24" Type="http://schemas.openxmlformats.org/officeDocument/2006/relationships/audio" Target="../media/audio25.wav"/><Relationship Id="rId5" Type="http://schemas.openxmlformats.org/officeDocument/2006/relationships/image" Target="../media/image6.svg"/><Relationship Id="rId15" Type="http://schemas.openxmlformats.org/officeDocument/2006/relationships/audio" Target="../media/audio18.wav"/><Relationship Id="rId23" Type="http://schemas.openxmlformats.org/officeDocument/2006/relationships/audio" Target="../media/audio24.wav"/><Relationship Id="rId10" Type="http://schemas.openxmlformats.org/officeDocument/2006/relationships/image" Target="../media/image17.png"/><Relationship Id="rId19" Type="http://schemas.openxmlformats.org/officeDocument/2006/relationships/audio" Target="../media/audio20.wav"/><Relationship Id="rId4" Type="http://schemas.openxmlformats.org/officeDocument/2006/relationships/image" Target="../media/image5.png"/><Relationship Id="rId9" Type="http://schemas.openxmlformats.org/officeDocument/2006/relationships/audio" Target="../media/audio14.wav"/><Relationship Id="rId14" Type="http://schemas.openxmlformats.org/officeDocument/2006/relationships/audio" Target="../media/audio17.wav"/><Relationship Id="rId22" Type="http://schemas.openxmlformats.org/officeDocument/2006/relationships/audio" Target="../media/audio23.wav"/></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1.wav"/><Relationship Id="rId3" Type="http://schemas.openxmlformats.org/officeDocument/2006/relationships/audio" Target="../media/audio26.wav"/><Relationship Id="rId21" Type="http://schemas.openxmlformats.org/officeDocument/2006/relationships/image" Target="../media/image22.png"/><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40.wav"/><Relationship Id="rId25"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16.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image" Target="../media/image25.png"/><Relationship Id="rId5" Type="http://schemas.openxmlformats.org/officeDocument/2006/relationships/audio" Target="../media/audio28.wav"/><Relationship Id="rId15" Type="http://schemas.openxmlformats.org/officeDocument/2006/relationships/audio" Target="../media/audio38.wav"/><Relationship Id="rId23" Type="http://schemas.openxmlformats.org/officeDocument/2006/relationships/image" Target="../media/image24.png"/><Relationship Id="rId10" Type="http://schemas.openxmlformats.org/officeDocument/2006/relationships/audio" Target="../media/audio33.wav"/><Relationship Id="rId19" Type="http://schemas.openxmlformats.org/officeDocument/2006/relationships/audio" Target="../media/audio42.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4.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audio" Target="../media/audio51.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s>
</file>

<file path=ppt/slides/_rels/slide8.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audio" Target="../media/audio51.wav"/></Relationships>
</file>

<file path=ppt/slides/_rels/slide9.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32.png"/><Relationship Id="rId3" Type="http://schemas.openxmlformats.org/officeDocument/2006/relationships/audio" Target="../media/audio53.wav"/><Relationship Id="rId7" Type="http://schemas.openxmlformats.org/officeDocument/2006/relationships/audio" Target="../media/audio57.wav"/><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audio" Target="../media/audio56.wav"/><Relationship Id="rId11" Type="http://schemas.openxmlformats.org/officeDocument/2006/relationships/image" Target="../media/image30.gif"/><Relationship Id="rId5" Type="http://schemas.openxmlformats.org/officeDocument/2006/relationships/audio" Target="../media/audio55.wav"/><Relationship Id="rId15" Type="http://schemas.openxmlformats.org/officeDocument/2006/relationships/image" Target="../media/image34.png"/><Relationship Id="rId10" Type="http://schemas.openxmlformats.org/officeDocument/2006/relationships/image" Target="../media/image29.gif"/><Relationship Id="rId4" Type="http://schemas.openxmlformats.org/officeDocument/2006/relationships/audio" Target="../media/audio54.wav"/><Relationship Id="rId9" Type="http://schemas.openxmlformats.org/officeDocument/2006/relationships/image" Target="../media/image22.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where you are going and what there is there</a:t>
            </a:r>
            <a:br>
              <a:rPr lang="en-GB" sz="3200" dirty="0"/>
            </a:b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20" name="Picture 19">
            <a:extLst>
              <a:ext uri="{FF2B5EF4-FFF2-40B4-BE49-F238E27FC236}">
                <a16:creationId xmlns:a16="http://schemas.microsoft.com/office/drawing/2014/main" id="{F42C8E00-E66C-4E77-9BC5-EB30B72EA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168" y="3715019"/>
            <a:ext cx="1541649" cy="1010503"/>
          </a:xfrm>
          <a:prstGeom prst="rect">
            <a:avLst/>
          </a:prstGeom>
        </p:spPr>
      </p:pic>
      <p:pic>
        <p:nvPicPr>
          <p:cNvPr id="21" name="Picture 20">
            <a:extLst>
              <a:ext uri="{FF2B5EF4-FFF2-40B4-BE49-F238E27FC236}">
                <a16:creationId xmlns:a16="http://schemas.microsoft.com/office/drawing/2014/main" id="{34AE73AC-A794-43A5-9FDB-6BBF53CDB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1287">
            <a:off x="128491" y="2101001"/>
            <a:ext cx="4434435" cy="16074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342229" y="688200"/>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9887" y="525732"/>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6516824" y="680030"/>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extLst>
              <p:ext uri="{D42A27DB-BD31-4B8C-83A1-F6EECF244321}">
                <p14:modId xmlns:p14="http://schemas.microsoft.com/office/powerpoint/2010/main" val="690258089"/>
              </p:ext>
            </p:extLst>
          </p:nvPr>
        </p:nvGraphicFramePr>
        <p:xfrm>
          <a:off x="419999" y="183487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342229" y="1189542"/>
            <a:ext cx="526640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 your partner: ‘</a:t>
            </a:r>
            <a:r>
              <a:rPr lang="en-GB" sz="2000" b="1" dirty="0">
                <a:solidFill>
                  <a:srgbClr val="002060"/>
                </a:solidFill>
                <a:latin typeface="Century Gothic" panose="020B0502020202020204" pitchFamily="34" charset="0"/>
              </a:rPr>
              <a:t>You are going </a:t>
            </a:r>
            <a:r>
              <a:rPr lang="en-GB" sz="2000" dirty="0">
                <a:solidFill>
                  <a:srgbClr val="002060"/>
                </a:solidFill>
                <a:latin typeface="Century Gothic" panose="020B0502020202020204" pitchFamily="34" charset="0"/>
              </a:rPr>
              <a:t>…’ to 3 places and ‘</a:t>
            </a:r>
            <a:r>
              <a:rPr lang="en-GB" sz="2000" b="1" dirty="0">
                <a:solidFill>
                  <a:srgbClr val="002060"/>
                </a:solidFill>
                <a:latin typeface="Century Gothic" panose="020B0502020202020204" pitchFamily="34" charset="0"/>
              </a:rPr>
              <a:t>I am going</a:t>
            </a:r>
            <a:r>
              <a:rPr lang="en-GB" sz="2000" dirty="0">
                <a:solidFill>
                  <a:srgbClr val="002060"/>
                </a:solidFill>
                <a:latin typeface="Century Gothic" panose="020B0502020202020204" pitchFamily="34" charset="0"/>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631844" y="1316991"/>
            <a:ext cx="55757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extLst>
              <p:ext uri="{D42A27DB-BD31-4B8C-83A1-F6EECF244321}">
                <p14:modId xmlns:p14="http://schemas.microsoft.com/office/powerpoint/2010/main" val="160479669"/>
              </p:ext>
            </p:extLst>
          </p:nvPr>
        </p:nvGraphicFramePr>
        <p:xfrm>
          <a:off x="6631843" y="1849081"/>
          <a:ext cx="5387419" cy="4830870"/>
        </p:xfrm>
        <a:graphic>
          <a:graphicData uri="http://schemas.openxmlformats.org/drawingml/2006/table">
            <a:tbl>
              <a:tblPr firstRow="1" bandRow="1">
                <a:tableStyleId>{5940675A-B579-460E-94D1-54222C63F5DA}</a:tableStyleId>
              </a:tblPr>
              <a:tblGrid>
                <a:gridCol w="5387419">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9" name="Picture 28">
            <a:extLst>
              <a:ext uri="{FF2B5EF4-FFF2-40B4-BE49-F238E27FC236}">
                <a16:creationId xmlns:a16="http://schemas.microsoft.com/office/drawing/2014/main" id="{67EA7D1E-DC0E-41EA-BBDF-8A52596B82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29124" y="4963222"/>
            <a:ext cx="1157987" cy="885977"/>
          </a:xfrm>
          <a:prstGeom prst="rect">
            <a:avLst/>
          </a:prstGeom>
        </p:spPr>
      </p:pic>
      <p:pic>
        <p:nvPicPr>
          <p:cNvPr id="30" name="Picture 29">
            <a:extLst>
              <a:ext uri="{FF2B5EF4-FFF2-40B4-BE49-F238E27FC236}">
                <a16:creationId xmlns:a16="http://schemas.microsoft.com/office/drawing/2014/main" id="{518C6BA2-9FEA-48CD-A8A5-21731D8700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22613" y="5361762"/>
            <a:ext cx="323553" cy="492112"/>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7F75687-C07B-47BA-9967-9AF0CE385E6B}"/>
              </a:ext>
            </a:extLst>
          </p:cNvPr>
          <p:cNvPicPr>
            <a:picLocks noChangeAspect="1"/>
          </p:cNvPicPr>
          <p:nvPr/>
        </p:nvPicPr>
        <p:blipFill rotWithShape="1">
          <a:blip r:embed="rId13">
            <a:extLst>
              <a:ext uri="{28A0092B-C50C-407E-A947-70E740481C1C}">
                <a14:useLocalDpi xmlns:a14="http://schemas.microsoft.com/office/drawing/2010/main" val="0"/>
              </a:ext>
            </a:extLst>
          </a:blip>
          <a:srcRect l="46959"/>
          <a:stretch/>
        </p:blipFill>
        <p:spPr>
          <a:xfrm>
            <a:off x="4260275" y="1876297"/>
            <a:ext cx="591872" cy="707886"/>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1F578D2C-2026-4019-ACC9-E10CCD9C5F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13905" y="3556629"/>
            <a:ext cx="1201718" cy="707887"/>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5EB70A68-E33E-4CB4-9D8F-F6F4AE71C0A5}"/>
              </a:ext>
            </a:extLst>
          </p:cNvPr>
          <p:cNvPicPr>
            <a:picLocks noChangeAspect="1"/>
          </p:cNvPicPr>
          <p:nvPr/>
        </p:nvPicPr>
        <p:blipFill rotWithShape="1">
          <a:blip r:embed="rId15">
            <a:extLst>
              <a:ext uri="{28A0092B-C50C-407E-A947-70E740481C1C}">
                <a14:useLocalDpi xmlns:a14="http://schemas.microsoft.com/office/drawing/2010/main" val="0"/>
              </a:ext>
            </a:extLst>
          </a:blip>
          <a:srcRect l="14497" t="19501" r="14546" b="8219"/>
          <a:stretch/>
        </p:blipFill>
        <p:spPr>
          <a:xfrm>
            <a:off x="3986054" y="2705124"/>
            <a:ext cx="1124535" cy="707886"/>
          </a:xfrm>
          <a:prstGeom prst="rect">
            <a:avLst/>
          </a:prstGeom>
        </p:spPr>
      </p:pic>
      <p:pic>
        <p:nvPicPr>
          <p:cNvPr id="8" name="Picture 7">
            <a:extLst>
              <a:ext uri="{FF2B5EF4-FFF2-40B4-BE49-F238E27FC236}">
                <a16:creationId xmlns:a16="http://schemas.microsoft.com/office/drawing/2014/main" id="{0776EEA3-CD5D-4A60-862A-FE9B493A4C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60274" y="5786619"/>
            <a:ext cx="804607" cy="885977"/>
          </a:xfrm>
          <a:prstGeom prst="rect">
            <a:avLst/>
          </a:prstGeom>
        </p:spPr>
      </p:pic>
      <p:pic>
        <p:nvPicPr>
          <p:cNvPr id="11" name="Picture 10" descr="A picture containing text, pool table, furniture, table&#10;&#10;Description automatically generated">
            <a:extLst>
              <a:ext uri="{FF2B5EF4-FFF2-40B4-BE49-F238E27FC236}">
                <a16:creationId xmlns:a16="http://schemas.microsoft.com/office/drawing/2014/main" id="{04C2172D-11AF-44CD-8712-0A05CF5662FF}"/>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0427" y="3533952"/>
            <a:ext cx="2115051" cy="2115051"/>
          </a:xfrm>
          <a:prstGeom prst="rect">
            <a:avLst/>
          </a:prstGeom>
        </p:spPr>
      </p:pic>
      <p:sp>
        <p:nvSpPr>
          <p:cNvPr id="37" name="TextBox 36">
            <a:extLst>
              <a:ext uri="{FF2B5EF4-FFF2-40B4-BE49-F238E27FC236}">
                <a16:creationId xmlns:a16="http://schemas.microsoft.com/office/drawing/2014/main" id="{AFD7B26E-DE86-4FA1-AB86-8C7E539F31C3}"/>
              </a:ext>
            </a:extLst>
          </p:cNvPr>
          <p:cNvSpPr txBox="1"/>
          <p:nvPr/>
        </p:nvSpPr>
        <p:spPr>
          <a:xfrm>
            <a:off x="1069295" y="1982540"/>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à </a:t>
            </a:r>
            <a:r>
              <a:rPr lang="en-GB" sz="2400" b="1" dirty="0" err="1">
                <a:solidFill>
                  <a:srgbClr val="002060"/>
                </a:solidFill>
                <a:latin typeface="Century Gothic" panose="020B0502020202020204" pitchFamily="34" charset="0"/>
              </a:rPr>
              <a:t>l’hôtel</a:t>
            </a:r>
            <a:r>
              <a:rPr lang="en-GB" sz="2400" b="1" dirty="0">
                <a:solidFill>
                  <a:srgbClr val="002060"/>
                </a:solidFill>
                <a:latin typeface="Century Gothic" panose="020B0502020202020204" pitchFamily="34" charset="0"/>
              </a:rPr>
              <a:t>.</a:t>
            </a:r>
          </a:p>
        </p:txBody>
      </p:sp>
      <p:sp>
        <p:nvSpPr>
          <p:cNvPr id="41" name="TextBox 40">
            <a:extLst>
              <a:ext uri="{FF2B5EF4-FFF2-40B4-BE49-F238E27FC236}">
                <a16:creationId xmlns:a16="http://schemas.microsoft.com/office/drawing/2014/main" id="{3E202237-8404-4DB1-A908-B8ABE55F76F1}"/>
              </a:ext>
            </a:extLst>
          </p:cNvPr>
          <p:cNvSpPr txBox="1"/>
          <p:nvPr/>
        </p:nvSpPr>
        <p:spPr>
          <a:xfrm>
            <a:off x="8585266" y="2032219"/>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hotel.</a:t>
            </a:r>
          </a:p>
        </p:txBody>
      </p:sp>
      <p:sp>
        <p:nvSpPr>
          <p:cNvPr id="42" name="TextBox 41">
            <a:extLst>
              <a:ext uri="{FF2B5EF4-FFF2-40B4-BE49-F238E27FC236}">
                <a16:creationId xmlns:a16="http://schemas.microsoft.com/office/drawing/2014/main" id="{AF4F7F20-9F63-4000-BE95-99032F5F165C}"/>
              </a:ext>
            </a:extLst>
          </p:cNvPr>
          <p:cNvSpPr txBox="1"/>
          <p:nvPr/>
        </p:nvSpPr>
        <p:spPr>
          <a:xfrm>
            <a:off x="1057939" y="2754866"/>
            <a:ext cx="254251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au </a:t>
            </a:r>
            <a:r>
              <a:rPr lang="en-GB" sz="2400" b="1" dirty="0" err="1">
                <a:solidFill>
                  <a:srgbClr val="002060"/>
                </a:solidFill>
                <a:latin typeface="Century Gothic" panose="020B0502020202020204" pitchFamily="34" charset="0"/>
              </a:rPr>
              <a:t>cours</a:t>
            </a:r>
            <a:r>
              <a:rPr lang="en-GB" sz="2400" b="1"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A35C8C66-B74A-4780-B45B-7BF60B8A2D5D}"/>
              </a:ext>
            </a:extLst>
          </p:cNvPr>
          <p:cNvSpPr txBox="1"/>
          <p:nvPr/>
        </p:nvSpPr>
        <p:spPr>
          <a:xfrm>
            <a:off x="8587920" y="2816285"/>
            <a:ext cx="307068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lesson.</a:t>
            </a:r>
          </a:p>
        </p:txBody>
      </p:sp>
      <p:sp>
        <p:nvSpPr>
          <p:cNvPr id="45" name="TextBox 44">
            <a:extLst>
              <a:ext uri="{FF2B5EF4-FFF2-40B4-BE49-F238E27FC236}">
                <a16:creationId xmlns:a16="http://schemas.microsoft.com/office/drawing/2014/main" id="{D1D65AA8-6CFD-42F3-A7DA-D92175F1B952}"/>
              </a:ext>
            </a:extLst>
          </p:cNvPr>
          <p:cNvSpPr txBox="1"/>
          <p:nvPr/>
        </p:nvSpPr>
        <p:spPr>
          <a:xfrm>
            <a:off x="1069294" y="3545436"/>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à la piscine.</a:t>
            </a:r>
          </a:p>
        </p:txBody>
      </p:sp>
      <p:sp>
        <p:nvSpPr>
          <p:cNvPr id="46" name="TextBox 45">
            <a:extLst>
              <a:ext uri="{FF2B5EF4-FFF2-40B4-BE49-F238E27FC236}">
                <a16:creationId xmlns:a16="http://schemas.microsoft.com/office/drawing/2014/main" id="{3C878774-6956-4852-B339-32BD903B9C19}"/>
              </a:ext>
            </a:extLst>
          </p:cNvPr>
          <p:cNvSpPr txBox="1"/>
          <p:nvPr/>
        </p:nvSpPr>
        <p:spPr>
          <a:xfrm>
            <a:off x="8633745" y="3641050"/>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pool.</a:t>
            </a:r>
          </a:p>
        </p:txBody>
      </p:sp>
      <p:sp>
        <p:nvSpPr>
          <p:cNvPr id="47" name="TextBox 46">
            <a:extLst>
              <a:ext uri="{FF2B5EF4-FFF2-40B4-BE49-F238E27FC236}">
                <a16:creationId xmlns:a16="http://schemas.microsoft.com/office/drawing/2014/main" id="{D4B8CDDB-D9BA-4076-9157-01838280EE9F}"/>
              </a:ext>
            </a:extLst>
          </p:cNvPr>
          <p:cNvSpPr txBox="1"/>
          <p:nvPr/>
        </p:nvSpPr>
        <p:spPr>
          <a:xfrm>
            <a:off x="1069294" y="4399538"/>
            <a:ext cx="3190980"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à la </a:t>
            </a:r>
            <a:r>
              <a:rPr lang="en-GB" sz="2400" b="1" dirty="0" err="1">
                <a:solidFill>
                  <a:srgbClr val="002060"/>
                </a:solidFill>
                <a:latin typeface="Century Gothic" panose="020B0502020202020204" pitchFamily="34" charset="0"/>
              </a:rPr>
              <a:t>montagne</a:t>
            </a:r>
            <a:r>
              <a:rPr lang="en-GB" sz="2400" b="1" dirty="0">
                <a:solidFill>
                  <a:srgbClr val="002060"/>
                </a:solidFill>
                <a:latin typeface="Century Gothic" panose="020B0502020202020204" pitchFamily="34" charset="0"/>
              </a:rPr>
              <a:t>.</a:t>
            </a:r>
          </a:p>
        </p:txBody>
      </p:sp>
      <p:sp>
        <p:nvSpPr>
          <p:cNvPr id="48" name="TextBox 47">
            <a:extLst>
              <a:ext uri="{FF2B5EF4-FFF2-40B4-BE49-F238E27FC236}">
                <a16:creationId xmlns:a16="http://schemas.microsoft.com/office/drawing/2014/main" id="{433BFE54-437F-4029-8E35-DA6488BFE89E}"/>
              </a:ext>
            </a:extLst>
          </p:cNvPr>
          <p:cNvSpPr txBox="1"/>
          <p:nvPr/>
        </p:nvSpPr>
        <p:spPr>
          <a:xfrm>
            <a:off x="9145222" y="4461164"/>
            <a:ext cx="30467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mountain(s).</a:t>
            </a:r>
          </a:p>
        </p:txBody>
      </p:sp>
      <p:sp>
        <p:nvSpPr>
          <p:cNvPr id="49" name="TextBox 48">
            <a:extLst>
              <a:ext uri="{FF2B5EF4-FFF2-40B4-BE49-F238E27FC236}">
                <a16:creationId xmlns:a16="http://schemas.microsoft.com/office/drawing/2014/main" id="{90A9E739-00E3-413C-9FF4-33B383CE49EA}"/>
              </a:ext>
            </a:extLst>
          </p:cNvPr>
          <p:cNvSpPr txBox="1"/>
          <p:nvPr/>
        </p:nvSpPr>
        <p:spPr>
          <a:xfrm>
            <a:off x="1101499" y="5166056"/>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à la poste.</a:t>
            </a:r>
          </a:p>
        </p:txBody>
      </p:sp>
      <p:sp>
        <p:nvSpPr>
          <p:cNvPr id="50" name="TextBox 49">
            <a:extLst>
              <a:ext uri="{FF2B5EF4-FFF2-40B4-BE49-F238E27FC236}">
                <a16:creationId xmlns:a16="http://schemas.microsoft.com/office/drawing/2014/main" id="{5E7AACB6-549B-45DE-AD1B-33E3809C061E}"/>
              </a:ext>
            </a:extLst>
          </p:cNvPr>
          <p:cNvSpPr txBox="1"/>
          <p:nvPr/>
        </p:nvSpPr>
        <p:spPr>
          <a:xfrm>
            <a:off x="9091303" y="5245230"/>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post office.</a:t>
            </a:r>
          </a:p>
        </p:txBody>
      </p:sp>
      <p:sp>
        <p:nvSpPr>
          <p:cNvPr id="55" name="TextBox 54">
            <a:extLst>
              <a:ext uri="{FF2B5EF4-FFF2-40B4-BE49-F238E27FC236}">
                <a16:creationId xmlns:a16="http://schemas.microsoft.com/office/drawing/2014/main" id="{F46FABC2-9CA2-484F-99BB-C1771D6092B6}"/>
              </a:ext>
            </a:extLst>
          </p:cNvPr>
          <p:cNvSpPr txBox="1"/>
          <p:nvPr/>
        </p:nvSpPr>
        <p:spPr>
          <a:xfrm>
            <a:off x="9091303" y="6065344"/>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fire.</a:t>
            </a:r>
          </a:p>
        </p:txBody>
      </p:sp>
      <p:sp>
        <p:nvSpPr>
          <p:cNvPr id="56" name="TextBox 55">
            <a:extLst>
              <a:ext uri="{FF2B5EF4-FFF2-40B4-BE49-F238E27FC236}">
                <a16:creationId xmlns:a16="http://schemas.microsoft.com/office/drawing/2014/main" id="{7DF609C3-FC5A-4E4F-B5A2-C0E84C2D5484}"/>
              </a:ext>
            </a:extLst>
          </p:cNvPr>
          <p:cNvSpPr txBox="1"/>
          <p:nvPr/>
        </p:nvSpPr>
        <p:spPr>
          <a:xfrm>
            <a:off x="1057938" y="6035145"/>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au feu.</a:t>
            </a:r>
          </a:p>
        </p:txBody>
      </p:sp>
    </p:spTree>
    <p:extLst>
      <p:ext uri="{BB962C8B-B14F-4D97-AF65-F5344CB8AC3E}">
        <p14:creationId xmlns:p14="http://schemas.microsoft.com/office/powerpoint/2010/main" val="39705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5_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5_9.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5_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5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5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P spid="45" grpId="0"/>
      <p:bldP spid="46" grpId="0"/>
      <p:bldP spid="47" grpId="0"/>
      <p:bldP spid="48" grpId="0"/>
      <p:bldP spid="49" grpId="0"/>
      <p:bldP spid="50"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644539" y="592216"/>
            <a:ext cx="8376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correspondants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9288" y="115724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1256376968"/>
              </p:ext>
            </p:extLst>
          </p:nvPr>
        </p:nvGraphicFramePr>
        <p:xfrm>
          <a:off x="619359" y="1063801"/>
          <a:ext cx="5437944" cy="5347266"/>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891211">
                <a:tc>
                  <a:txBody>
                    <a:bodyPr/>
                    <a:lstStyle/>
                    <a:p>
                      <a:r>
                        <a:rPr lang="en-GB" sz="2400" dirty="0">
                          <a:solidFill>
                            <a:srgbClr val="002060"/>
                          </a:solidFill>
                          <a:latin typeface="Century Gothic" panose="020B0502020202020204" pitchFamily="34" charset="0"/>
                        </a:rPr>
                        <a:t>Tu ____ ___ parc </a:t>
                      </a:r>
                      <a:r>
                        <a:rPr lang="en-GB" sz="2400" dirty="0" err="1">
                          <a:solidFill>
                            <a:srgbClr val="002060"/>
                          </a:solidFill>
                          <a:latin typeface="Century Gothic" panose="020B0502020202020204" pitchFamily="34" charset="0"/>
                        </a:rPr>
                        <a:t>maintenant</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1211">
                <a:tc>
                  <a:txBody>
                    <a:bodyPr/>
                    <a:lstStyle/>
                    <a:p>
                      <a:r>
                        <a:rPr lang="en-GB" sz="2400" dirty="0">
                          <a:solidFill>
                            <a:srgbClr val="002060"/>
                          </a:solidFill>
                          <a:latin typeface="Century Gothic" panose="020B0502020202020204" pitchFamily="34" charset="0"/>
                        </a:rPr>
                        <a:t>______ _____au </a:t>
                      </a:r>
                      <a:r>
                        <a:rPr lang="en-GB" sz="2400" dirty="0" err="1">
                          <a:solidFill>
                            <a:srgbClr val="002060"/>
                          </a:solidFill>
                          <a:latin typeface="Century Gothic" panose="020B0502020202020204" pitchFamily="34" charset="0"/>
                        </a:rPr>
                        <a:t>cinéma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rarement</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1211">
                <a:tc>
                  <a:txBody>
                    <a:bodyPr/>
                    <a:lstStyle/>
                    <a:p>
                      <a:r>
                        <a:rPr lang="en-GB" sz="2400" dirty="0">
                          <a:solidFill>
                            <a:srgbClr val="002060"/>
                          </a:solidFill>
                          <a:latin typeface="Century Gothic" panose="020B0502020202020204" pitchFamily="34" charset="0"/>
                        </a:rPr>
                        <a:t>Je _____ au </a:t>
                      </a:r>
                      <a:r>
                        <a:rPr lang="en-GB" sz="2400" dirty="0" err="1">
                          <a:solidFill>
                            <a:srgbClr val="002060"/>
                          </a:solidFill>
                          <a:latin typeface="Century Gothic" panose="020B0502020202020204" pitchFamily="34" charset="0"/>
                        </a:rPr>
                        <a:t>cours</a:t>
                      </a:r>
                      <a:r>
                        <a:rPr lang="en-GB" sz="2400" dirty="0">
                          <a:solidFill>
                            <a:srgbClr val="002060"/>
                          </a:solidFill>
                          <a:latin typeface="Century Gothic" panose="020B0502020202020204" pitchFamily="34" charset="0"/>
                        </a:rPr>
                        <a:t> _____ _____ 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1211">
                <a:tc>
                  <a:txBody>
                    <a:bodyPr/>
                    <a:lstStyle/>
                    <a:p>
                      <a:r>
                        <a:rPr lang="en-GB" sz="2400" dirty="0" err="1">
                          <a:solidFill>
                            <a:srgbClr val="002060"/>
                          </a:solidFill>
                          <a:latin typeface="Century Gothic" panose="020B0502020202020204" pitchFamily="34" charset="0"/>
                        </a:rPr>
                        <a:t>Où</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est-ce</a:t>
                      </a:r>
                      <a:r>
                        <a:rPr lang="en-GB" sz="2400" dirty="0">
                          <a:solidFill>
                            <a:srgbClr val="002060"/>
                          </a:solidFill>
                          <a:latin typeface="Century Gothic" panose="020B0502020202020204" pitchFamily="34" charset="0"/>
                        </a:rPr>
                        <a:t> que __ ___ </a:t>
                      </a:r>
                      <a:r>
                        <a:rPr lang="en-GB" sz="2400" dirty="0" err="1">
                          <a:solidFill>
                            <a:srgbClr val="002060"/>
                          </a:solidFill>
                          <a:latin typeface="Century Gothic" panose="020B0502020202020204" pitchFamily="34" charset="0"/>
                        </a:rPr>
                        <a:t>normalment</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1211">
                <a:tc>
                  <a:txBody>
                    <a:bodyPr/>
                    <a:lstStyle/>
                    <a:p>
                      <a:r>
                        <a:rPr lang="en-GB" sz="2400"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___________ au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1211">
                <a:tc>
                  <a:txBody>
                    <a:bodyPr/>
                    <a:lstStyle/>
                    <a:p>
                      <a:r>
                        <a:rPr lang="en-GB" sz="2400" dirty="0">
                          <a:solidFill>
                            <a:srgbClr val="002060"/>
                          </a:solidFill>
                          <a:latin typeface="Century Gothic" panose="020B0502020202020204" pitchFamily="34" charset="0"/>
                        </a:rPr>
                        <a:t>_____ ___’</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_ 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66305013"/>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818655931"/>
              </p:ext>
            </p:extLst>
          </p:nvPr>
        </p:nvGraphicFramePr>
        <p:xfrm>
          <a:off x="6198273" y="1062594"/>
          <a:ext cx="4874647" cy="5360622"/>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893437">
                <a:tc>
                  <a:txBody>
                    <a:bodyPr/>
                    <a:lstStyle/>
                    <a:p>
                      <a:r>
                        <a:rPr lang="en-GB" sz="2400" dirty="0">
                          <a:solidFill>
                            <a:srgbClr val="002060"/>
                          </a:solidFill>
                          <a:latin typeface="Century Gothic" panose="020B0502020202020204" pitchFamily="34" charset="0"/>
                        </a:rPr>
                        <a:t>___ you _____ to the park 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3437">
                <a:tc>
                  <a:txBody>
                    <a:bodyPr/>
                    <a:lstStyle/>
                    <a:p>
                      <a:r>
                        <a:rPr lang="en-GB" sz="2400" dirty="0">
                          <a:solidFill>
                            <a:srgbClr val="002060"/>
                          </a:solidFill>
                          <a:latin typeface="Century Gothic" panose="020B0502020202020204" pitchFamily="34" charset="0"/>
                        </a:rPr>
                        <a:t>She goes to the cinema 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3437">
                <a:tc>
                  <a:txBody>
                    <a:bodyPr/>
                    <a:lstStyle/>
                    <a:p>
                      <a:r>
                        <a:rPr lang="en-GB" sz="2400" dirty="0">
                          <a:solidFill>
                            <a:srgbClr val="002060"/>
                          </a:solidFill>
                          <a:latin typeface="Century Gothic" panose="020B0502020202020204" pitchFamily="34" charset="0"/>
                        </a:rPr>
                        <a:t>___ go ___ _________ everyday.</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3437">
                <a:tc>
                  <a:txBody>
                    <a:bodyPr/>
                    <a:lstStyle/>
                    <a:p>
                      <a:r>
                        <a:rPr lang="en-GB" sz="2400" dirty="0">
                          <a:solidFill>
                            <a:srgbClr val="002060"/>
                          </a:solidFill>
                          <a:latin typeface="Century Gothic" panose="020B0502020202020204" pitchFamily="34" charset="0"/>
                        </a:rPr>
                        <a:t>______ ____ you go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3437">
                <a:tc>
                  <a:txBody>
                    <a:bodyPr/>
                    <a:lstStyle/>
                    <a:p>
                      <a:r>
                        <a:rPr lang="en-GB" sz="2400" dirty="0">
                          <a:solidFill>
                            <a:srgbClr val="002060"/>
                          </a:solidFill>
                          <a:latin typeface="Century Gothic" panose="020B0502020202020204" pitchFamily="34" charset="0"/>
                        </a:rPr>
                        <a:t>___ always _____ to the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343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Does ___ _____ to the pool?</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44745908"/>
                  </a:ext>
                </a:extLst>
              </a:tr>
            </a:tbl>
          </a:graphicData>
        </a:graphic>
      </p:graphicFrame>
      <p:pic>
        <p:nvPicPr>
          <p:cNvPr id="29" name="Google Shape;134;p2">
            <a:hlinkClick r:id="" action="ppaction://noaction">
              <a:snd r:embed="rId4" name="6_1.wav"/>
            </a:hlinkClick>
            <a:extLst>
              <a:ext uri="{FF2B5EF4-FFF2-40B4-BE49-F238E27FC236}">
                <a16:creationId xmlns:a16="http://schemas.microsoft.com/office/drawing/2014/main" id="{7426E0C7-C089-4CFD-87DA-886464AA00F2}"/>
              </a:ext>
            </a:extLst>
          </p:cNvPr>
          <p:cNvPicPr preferRelativeResize="0"/>
          <p:nvPr/>
        </p:nvPicPr>
        <p:blipFill rotWithShape="1">
          <a:blip r:embed="rId5">
            <a:alphaModFix/>
          </a:blip>
          <a:srcRect/>
          <a:stretch/>
        </p:blipFill>
        <p:spPr>
          <a:xfrm>
            <a:off x="27505" y="1432310"/>
            <a:ext cx="521369" cy="467946"/>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6" name="6_2.wav"/>
            </a:hlinkClick>
            <a:extLst>
              <a:ext uri="{FF2B5EF4-FFF2-40B4-BE49-F238E27FC236}">
                <a16:creationId xmlns:a16="http://schemas.microsoft.com/office/drawing/2014/main" id="{C63253DB-3A5C-4075-801C-D0E979915DA5}"/>
              </a:ext>
            </a:extLst>
          </p:cNvPr>
          <p:cNvPicPr preferRelativeResize="0"/>
          <p:nvPr/>
        </p:nvPicPr>
        <p:blipFill rotWithShape="1">
          <a:blip r:embed="rId5">
            <a:alphaModFix/>
          </a:blip>
          <a:srcRect/>
          <a:stretch/>
        </p:blipFill>
        <p:spPr>
          <a:xfrm>
            <a:off x="67738" y="2247831"/>
            <a:ext cx="521369" cy="467946"/>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7" name="6_5.wav"/>
            </a:hlinkClick>
            <a:extLst>
              <a:ext uri="{FF2B5EF4-FFF2-40B4-BE49-F238E27FC236}">
                <a16:creationId xmlns:a16="http://schemas.microsoft.com/office/drawing/2014/main" id="{8C6A8879-D3FB-4C1C-B6C6-844ED05FF2B3}"/>
              </a:ext>
            </a:extLst>
          </p:cNvPr>
          <p:cNvPicPr preferRelativeResize="0"/>
          <p:nvPr/>
        </p:nvPicPr>
        <p:blipFill rotWithShape="1">
          <a:blip r:embed="rId5">
            <a:alphaModFix/>
          </a:blip>
          <a:srcRect/>
          <a:stretch/>
        </p:blipFill>
        <p:spPr>
          <a:xfrm>
            <a:off x="62265" y="4878235"/>
            <a:ext cx="521369" cy="467946"/>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8" name="6_3.wav"/>
            </a:hlinkClick>
            <a:extLst>
              <a:ext uri="{FF2B5EF4-FFF2-40B4-BE49-F238E27FC236}">
                <a16:creationId xmlns:a16="http://schemas.microsoft.com/office/drawing/2014/main" id="{AF6D3F9B-44EF-4E75-A0B0-10C22EA82E7D}"/>
              </a:ext>
            </a:extLst>
          </p:cNvPr>
          <p:cNvPicPr preferRelativeResize="0"/>
          <p:nvPr/>
        </p:nvPicPr>
        <p:blipFill rotWithShape="1">
          <a:blip r:embed="rId5">
            <a:alphaModFix/>
          </a:blip>
          <a:srcRect/>
          <a:stretch/>
        </p:blipFill>
        <p:spPr>
          <a:xfrm>
            <a:off x="62747" y="3141530"/>
            <a:ext cx="521369" cy="467946"/>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9" name="6_4.wav"/>
            </a:hlinkClick>
            <a:extLst>
              <a:ext uri="{FF2B5EF4-FFF2-40B4-BE49-F238E27FC236}">
                <a16:creationId xmlns:a16="http://schemas.microsoft.com/office/drawing/2014/main" id="{21974EEA-1F3C-49E4-BD6E-FE42F72B5DFB}"/>
              </a:ext>
            </a:extLst>
          </p:cNvPr>
          <p:cNvPicPr preferRelativeResize="0"/>
          <p:nvPr/>
        </p:nvPicPr>
        <p:blipFill rotWithShape="1">
          <a:blip r:embed="rId5">
            <a:alphaModFix/>
          </a:blip>
          <a:srcRect/>
          <a:stretch/>
        </p:blipFill>
        <p:spPr>
          <a:xfrm>
            <a:off x="41949" y="3959512"/>
            <a:ext cx="521369" cy="467946"/>
          </a:xfrm>
          <a:prstGeom prst="rect">
            <a:avLst/>
          </a:prstGeom>
          <a:noFill/>
          <a:ln>
            <a:noFill/>
          </a:ln>
          <a:effectLst>
            <a:outerShdw blurRad="50800" dist="38100" dir="5400000" algn="t" rotWithShape="0">
              <a:prstClr val="black">
                <a:alpha val="40000"/>
              </a:prstClr>
            </a:outerShdw>
          </a:effectLst>
        </p:spPr>
      </p:pic>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10108574" y="7609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1046555" y="1279878"/>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vas  au</a:t>
            </a:r>
          </a:p>
        </p:txBody>
      </p:sp>
      <p:sp>
        <p:nvSpPr>
          <p:cNvPr id="53" name="TextBox 52">
            <a:extLst>
              <a:ext uri="{FF2B5EF4-FFF2-40B4-BE49-F238E27FC236}">
                <a16:creationId xmlns:a16="http://schemas.microsoft.com/office/drawing/2014/main" id="{778B8611-47CA-4F12-BFAC-3256F89220BF}"/>
              </a:ext>
            </a:extLst>
          </p:cNvPr>
          <p:cNvSpPr txBox="1"/>
          <p:nvPr/>
        </p:nvSpPr>
        <p:spPr>
          <a:xfrm>
            <a:off x="9916074" y="1240407"/>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now</a:t>
            </a:r>
          </a:p>
        </p:txBody>
      </p:sp>
      <p:sp>
        <p:nvSpPr>
          <p:cNvPr id="54" name="TextBox 53">
            <a:extLst>
              <a:ext uri="{FF2B5EF4-FFF2-40B4-BE49-F238E27FC236}">
                <a16:creationId xmlns:a16="http://schemas.microsoft.com/office/drawing/2014/main" id="{11FAC20A-6512-49B8-A73A-52D66C3E428C}"/>
              </a:ext>
            </a:extLst>
          </p:cNvPr>
          <p:cNvSpPr txBox="1"/>
          <p:nvPr/>
        </p:nvSpPr>
        <p:spPr>
          <a:xfrm>
            <a:off x="9916074" y="2164000"/>
            <a:ext cx="11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rarely</a:t>
            </a:r>
          </a:p>
        </p:txBody>
      </p:sp>
      <p:sp>
        <p:nvSpPr>
          <p:cNvPr id="55" name="TextBox 54">
            <a:extLst>
              <a:ext uri="{FF2B5EF4-FFF2-40B4-BE49-F238E27FC236}">
                <a16:creationId xmlns:a16="http://schemas.microsoft.com/office/drawing/2014/main" id="{A7E7CB1B-02FE-4E63-8854-4E43A202870E}"/>
              </a:ext>
            </a:extLst>
          </p:cNvPr>
          <p:cNvSpPr txBox="1"/>
          <p:nvPr/>
        </p:nvSpPr>
        <p:spPr>
          <a:xfrm>
            <a:off x="735215" y="213780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6367237" y="3019095"/>
            <a:ext cx="308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p>
        </p:txBody>
      </p:sp>
      <p:sp>
        <p:nvSpPr>
          <p:cNvPr id="57" name="TextBox 56">
            <a:extLst>
              <a:ext uri="{FF2B5EF4-FFF2-40B4-BE49-F238E27FC236}">
                <a16:creationId xmlns:a16="http://schemas.microsoft.com/office/drawing/2014/main" id="{116D372E-7610-4831-90BE-D51E643AA992}"/>
              </a:ext>
            </a:extLst>
          </p:cNvPr>
          <p:cNvSpPr txBox="1"/>
          <p:nvPr/>
        </p:nvSpPr>
        <p:spPr>
          <a:xfrm>
            <a:off x="1119080" y="3047563"/>
            <a:ext cx="9253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7333213" y="3005249"/>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lesson(s)</a:t>
            </a:r>
          </a:p>
        </p:txBody>
      </p:sp>
      <p:sp>
        <p:nvSpPr>
          <p:cNvPr id="59" name="TextBox 58">
            <a:extLst>
              <a:ext uri="{FF2B5EF4-FFF2-40B4-BE49-F238E27FC236}">
                <a16:creationId xmlns:a16="http://schemas.microsoft.com/office/drawing/2014/main" id="{F18F32A2-131D-4CCA-A7FE-85B25B71355B}"/>
              </a:ext>
            </a:extLst>
          </p:cNvPr>
          <p:cNvSpPr txBox="1"/>
          <p:nvPr/>
        </p:nvSpPr>
        <p:spPr>
          <a:xfrm>
            <a:off x="9035453" y="3965793"/>
            <a:ext cx="1540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normally</a:t>
            </a:r>
          </a:p>
        </p:txBody>
      </p:sp>
      <p:sp>
        <p:nvSpPr>
          <p:cNvPr id="60" name="TextBox 59">
            <a:extLst>
              <a:ext uri="{FF2B5EF4-FFF2-40B4-BE49-F238E27FC236}">
                <a16:creationId xmlns:a16="http://schemas.microsoft.com/office/drawing/2014/main" id="{23B09676-EC42-4171-8FB9-B5746FF4C8B2}"/>
              </a:ext>
            </a:extLst>
          </p:cNvPr>
          <p:cNvSpPr txBox="1"/>
          <p:nvPr/>
        </p:nvSpPr>
        <p:spPr>
          <a:xfrm>
            <a:off x="3338331" y="3060108"/>
            <a:ext cx="27202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tous</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les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jours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DB081DC-F7F5-4E71-A071-9F192D0AB529}"/>
              </a:ext>
            </a:extLst>
          </p:cNvPr>
          <p:cNvSpPr txBox="1"/>
          <p:nvPr/>
        </p:nvSpPr>
        <p:spPr>
          <a:xfrm>
            <a:off x="6194232" y="393022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Where do</a:t>
            </a:r>
          </a:p>
        </p:txBody>
      </p:sp>
      <p:sp>
        <p:nvSpPr>
          <p:cNvPr id="62" name="TextBox 61">
            <a:extLst>
              <a:ext uri="{FF2B5EF4-FFF2-40B4-BE49-F238E27FC236}">
                <a16:creationId xmlns:a16="http://schemas.microsoft.com/office/drawing/2014/main" id="{208AFDB3-A821-40ED-8A44-53BB32F6C494}"/>
              </a:ext>
            </a:extLst>
          </p:cNvPr>
          <p:cNvSpPr txBox="1"/>
          <p:nvPr/>
        </p:nvSpPr>
        <p:spPr>
          <a:xfrm>
            <a:off x="7041438" y="571338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go</a:t>
            </a:r>
          </a:p>
        </p:txBody>
      </p:sp>
      <p:sp>
        <p:nvSpPr>
          <p:cNvPr id="63" name="TextBox 62">
            <a:extLst>
              <a:ext uri="{FF2B5EF4-FFF2-40B4-BE49-F238E27FC236}">
                <a16:creationId xmlns:a16="http://schemas.microsoft.com/office/drawing/2014/main" id="{10C7E0B1-ECD5-4503-8935-E45D7EAA8064}"/>
              </a:ext>
            </a:extLst>
          </p:cNvPr>
          <p:cNvSpPr txBox="1"/>
          <p:nvPr/>
        </p:nvSpPr>
        <p:spPr>
          <a:xfrm>
            <a:off x="2841142" y="393022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vas</a:t>
            </a:r>
          </a:p>
        </p:txBody>
      </p:sp>
      <p:sp>
        <p:nvSpPr>
          <p:cNvPr id="64" name="TextBox 63">
            <a:extLst>
              <a:ext uri="{FF2B5EF4-FFF2-40B4-BE49-F238E27FC236}">
                <a16:creationId xmlns:a16="http://schemas.microsoft.com/office/drawing/2014/main" id="{1E82327E-F95F-4F42-809A-9935B801EA4D}"/>
              </a:ext>
            </a:extLst>
          </p:cNvPr>
          <p:cNvSpPr txBox="1"/>
          <p:nvPr/>
        </p:nvSpPr>
        <p:spPr>
          <a:xfrm>
            <a:off x="1451716" y="4844142"/>
            <a:ext cx="13894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toujours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3EADDBD3-93BE-434C-965F-84C367E16F89}"/>
              </a:ext>
            </a:extLst>
          </p:cNvPr>
          <p:cNvSpPr txBox="1"/>
          <p:nvPr/>
        </p:nvSpPr>
        <p:spPr>
          <a:xfrm>
            <a:off x="3136514" y="5722891"/>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 la piscine</a:t>
            </a:r>
          </a:p>
        </p:txBody>
      </p:sp>
      <p:sp>
        <p:nvSpPr>
          <p:cNvPr id="66" name="TextBox 65">
            <a:extLst>
              <a:ext uri="{FF2B5EF4-FFF2-40B4-BE49-F238E27FC236}">
                <a16:creationId xmlns:a16="http://schemas.microsoft.com/office/drawing/2014/main" id="{F45878ED-15DF-4D53-8C4B-0E8238C89C8C}"/>
              </a:ext>
            </a:extLst>
          </p:cNvPr>
          <p:cNvSpPr txBox="1"/>
          <p:nvPr/>
        </p:nvSpPr>
        <p:spPr>
          <a:xfrm>
            <a:off x="548873" y="571338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4776ACD2-4707-4A7F-B8B1-B1FC3EBB44B2}"/>
              </a:ext>
            </a:extLst>
          </p:cNvPr>
          <p:cNvSpPr txBox="1"/>
          <p:nvPr/>
        </p:nvSpPr>
        <p:spPr>
          <a:xfrm>
            <a:off x="3678212" y="4852777"/>
            <a:ext cx="13894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market</a:t>
            </a:r>
          </a:p>
        </p:txBody>
      </p:sp>
      <p:pic>
        <p:nvPicPr>
          <p:cNvPr id="36" name="Google Shape;134;p2">
            <a:hlinkClick r:id="" action="ppaction://noaction">
              <a:snd r:embed="rId11" name="6_6.wav"/>
            </a:hlinkClick>
            <a:extLst>
              <a:ext uri="{FF2B5EF4-FFF2-40B4-BE49-F238E27FC236}">
                <a16:creationId xmlns:a16="http://schemas.microsoft.com/office/drawing/2014/main" id="{38D0D946-22ED-4DB0-94A4-8DF01F65B3B6}"/>
              </a:ext>
            </a:extLst>
          </p:cNvPr>
          <p:cNvPicPr preferRelativeResize="0"/>
          <p:nvPr/>
        </p:nvPicPr>
        <p:blipFill rotWithShape="1">
          <a:blip r:embed="rId5">
            <a:alphaModFix/>
          </a:blip>
          <a:srcRect/>
          <a:stretch/>
        </p:blipFill>
        <p:spPr>
          <a:xfrm>
            <a:off x="62265" y="5796958"/>
            <a:ext cx="521369" cy="467946"/>
          </a:xfrm>
          <a:prstGeom prst="rect">
            <a:avLst/>
          </a:prstGeom>
          <a:noFill/>
          <a:ln>
            <a:noFill/>
          </a:ln>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id="{C4A2E43E-D9DE-48A4-8FE6-1ACB9151F7A0}"/>
              </a:ext>
            </a:extLst>
          </p:cNvPr>
          <p:cNvSpPr txBox="1"/>
          <p:nvPr/>
        </p:nvSpPr>
        <p:spPr>
          <a:xfrm>
            <a:off x="6194232" y="1271073"/>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Are</a:t>
            </a:r>
          </a:p>
        </p:txBody>
      </p:sp>
      <p:sp>
        <p:nvSpPr>
          <p:cNvPr id="38" name="TextBox 37">
            <a:extLst>
              <a:ext uri="{FF2B5EF4-FFF2-40B4-BE49-F238E27FC236}">
                <a16:creationId xmlns:a16="http://schemas.microsoft.com/office/drawing/2014/main" id="{C6F03C0F-FDAC-4AD1-9AB9-4694E3DDAF77}"/>
              </a:ext>
            </a:extLst>
          </p:cNvPr>
          <p:cNvSpPr txBox="1"/>
          <p:nvPr/>
        </p:nvSpPr>
        <p:spPr>
          <a:xfrm>
            <a:off x="7333213" y="1292280"/>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going</a:t>
            </a:r>
          </a:p>
        </p:txBody>
      </p:sp>
      <p:sp>
        <p:nvSpPr>
          <p:cNvPr id="39" name="TextBox 38">
            <a:extLst>
              <a:ext uri="{FF2B5EF4-FFF2-40B4-BE49-F238E27FC236}">
                <a16:creationId xmlns:a16="http://schemas.microsoft.com/office/drawing/2014/main" id="{68B2D274-FD5C-4FBE-8EAA-8A0EF6A4527A}"/>
              </a:ext>
            </a:extLst>
          </p:cNvPr>
          <p:cNvSpPr txBox="1"/>
          <p:nvPr/>
        </p:nvSpPr>
        <p:spPr>
          <a:xfrm>
            <a:off x="6221859" y="483068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a:t>
            </a:r>
          </a:p>
        </p:txBody>
      </p:sp>
      <p:sp>
        <p:nvSpPr>
          <p:cNvPr id="40" name="TextBox 39">
            <a:extLst>
              <a:ext uri="{FF2B5EF4-FFF2-40B4-BE49-F238E27FC236}">
                <a16:creationId xmlns:a16="http://schemas.microsoft.com/office/drawing/2014/main" id="{3D0324B2-D093-4593-9323-D895DD0D8D67}"/>
              </a:ext>
            </a:extLst>
          </p:cNvPr>
          <p:cNvSpPr txBox="1"/>
          <p:nvPr/>
        </p:nvSpPr>
        <p:spPr>
          <a:xfrm>
            <a:off x="7836411" y="481180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goes</a:t>
            </a:r>
          </a:p>
        </p:txBody>
      </p:sp>
      <p:sp>
        <p:nvSpPr>
          <p:cNvPr id="41" name="TextBox 40">
            <a:extLst>
              <a:ext uri="{FF2B5EF4-FFF2-40B4-BE49-F238E27FC236}">
                <a16:creationId xmlns:a16="http://schemas.microsoft.com/office/drawing/2014/main" id="{6E33BE40-A2BA-42F1-848B-B85ABFBBAF35}"/>
              </a:ext>
            </a:extLst>
          </p:cNvPr>
          <p:cNvSpPr txBox="1"/>
          <p:nvPr/>
        </p:nvSpPr>
        <p:spPr>
          <a:xfrm>
            <a:off x="9644888" y="481180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market</a:t>
            </a:r>
          </a:p>
        </p:txBody>
      </p:sp>
    </p:spTree>
    <p:extLst>
      <p:ext uri="{BB962C8B-B14F-4D97-AF65-F5344CB8AC3E}">
        <p14:creationId xmlns:p14="http://schemas.microsoft.com/office/powerpoint/2010/main" val="29548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35" grpId="0"/>
      <p:bldP spid="37" grpId="0"/>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extLst>
              <p:ext uri="{D42A27DB-BD31-4B8C-83A1-F6EECF244321}">
                <p14:modId xmlns:p14="http://schemas.microsoft.com/office/powerpoint/2010/main" val="1755830193"/>
              </p:ext>
            </p:extLst>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26640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 your partner: ‘</a:t>
            </a:r>
            <a:r>
              <a:rPr lang="en-GB" sz="2000" b="1" dirty="0">
                <a:solidFill>
                  <a:srgbClr val="002060"/>
                </a:solidFill>
                <a:latin typeface="Century Gothic" panose="020B0502020202020204" pitchFamily="34" charset="0"/>
              </a:rPr>
              <a:t>You are going </a:t>
            </a:r>
            <a:r>
              <a:rPr lang="en-GB" sz="2000" dirty="0">
                <a:solidFill>
                  <a:srgbClr val="002060"/>
                </a:solidFill>
                <a:latin typeface="Century Gothic" panose="020B0502020202020204" pitchFamily="34" charset="0"/>
              </a:rPr>
              <a:t>…’ to 3 places and ‘</a:t>
            </a:r>
            <a:r>
              <a:rPr lang="en-GB" sz="2000" b="1" dirty="0">
                <a:solidFill>
                  <a:srgbClr val="002060"/>
                </a:solidFill>
                <a:latin typeface="Century Gothic" panose="020B0502020202020204" pitchFamily="34" charset="0"/>
              </a:rPr>
              <a:t>I am going</a:t>
            </a:r>
            <a:r>
              <a:rPr lang="en-GB" sz="2000" dirty="0">
                <a:solidFill>
                  <a:srgbClr val="002060"/>
                </a:solidFill>
                <a:latin typeface="Century Gothic" panose="020B0502020202020204" pitchFamily="34" charset="0"/>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046431" y="1406362"/>
            <a:ext cx="55757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extLst>
              <p:ext uri="{D42A27DB-BD31-4B8C-83A1-F6EECF244321}">
                <p14:modId xmlns:p14="http://schemas.microsoft.com/office/powerpoint/2010/main" val="1438734477"/>
              </p:ext>
            </p:extLst>
          </p:nvPr>
        </p:nvGraphicFramePr>
        <p:xfrm>
          <a:off x="6096000" y="1921005"/>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6" name="Picture 25" descr="Diagram&#10;&#10;Description automatically generated">
            <a:extLst>
              <a:ext uri="{FF2B5EF4-FFF2-40B4-BE49-F238E27FC236}">
                <a16:creationId xmlns:a16="http://schemas.microsoft.com/office/drawing/2014/main" id="{6EFA85B9-CB0C-438A-932C-F6BB4A8C12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1228" y="5898181"/>
            <a:ext cx="1266477" cy="932579"/>
          </a:xfrm>
          <a:prstGeom prst="rect">
            <a:avLst/>
          </a:prstGeom>
        </p:spPr>
      </p:pic>
      <p:pic>
        <p:nvPicPr>
          <p:cNvPr id="28" name="Picture 27" descr="Graphical user interface&#10;&#10;Description automatically generated">
            <a:extLst>
              <a:ext uri="{FF2B5EF4-FFF2-40B4-BE49-F238E27FC236}">
                <a16:creationId xmlns:a16="http://schemas.microsoft.com/office/drawing/2014/main" id="{2FDF85BC-87F0-4EC1-AF18-E8ABACC44DAF}"/>
              </a:ext>
            </a:extLst>
          </p:cNvPr>
          <p:cNvPicPr>
            <a:picLocks noChangeAspect="1"/>
          </p:cNvPicPr>
          <p:nvPr/>
        </p:nvPicPr>
        <p:blipFill rotWithShape="1">
          <a:blip r:embed="rId6">
            <a:extLst>
              <a:ext uri="{28A0092B-C50C-407E-A947-70E740481C1C}">
                <a14:useLocalDpi xmlns:a14="http://schemas.microsoft.com/office/drawing/2010/main" val="0"/>
              </a:ext>
            </a:extLst>
          </a:blip>
          <a:srcRect l="38241" r="33603" b="65483"/>
          <a:stretch/>
        </p:blipFill>
        <p:spPr>
          <a:xfrm>
            <a:off x="3720837" y="1933786"/>
            <a:ext cx="967432" cy="707886"/>
          </a:xfrm>
          <a:prstGeom prst="rect">
            <a:avLst/>
          </a:prstGeom>
        </p:spPr>
      </p:pic>
      <p:pic>
        <p:nvPicPr>
          <p:cNvPr id="31" name="Picture 30" descr="Shape, rectangle&#10;&#10;Description automatically generated">
            <a:extLst>
              <a:ext uri="{FF2B5EF4-FFF2-40B4-BE49-F238E27FC236}">
                <a16:creationId xmlns:a16="http://schemas.microsoft.com/office/drawing/2014/main" id="{359F228E-524D-4E14-A19E-81C50028106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5456" y="5061678"/>
            <a:ext cx="1358022" cy="932579"/>
          </a:xfrm>
          <a:prstGeom prst="rect">
            <a:avLst/>
          </a:prstGeom>
        </p:spPr>
      </p:pic>
      <p:pic>
        <p:nvPicPr>
          <p:cNvPr id="35" name="Picture 34" descr="A picture containing text, curtain&#10;&#10;Description automatically generated">
            <a:extLst>
              <a:ext uri="{FF2B5EF4-FFF2-40B4-BE49-F238E27FC236}">
                <a16:creationId xmlns:a16="http://schemas.microsoft.com/office/drawing/2014/main" id="{E7C60E8E-D1A6-42BA-9283-40235C8600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4380" y="2731110"/>
            <a:ext cx="760345" cy="73599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3D09AD36-6D56-44BE-B878-F9BAD601AE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0837" y="3761178"/>
            <a:ext cx="520651" cy="490958"/>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7E526C09-5F98-4482-A842-0752C82056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4076" y="3521992"/>
            <a:ext cx="584193" cy="735991"/>
          </a:xfrm>
          <a:prstGeom prst="rect">
            <a:avLst/>
          </a:prstGeom>
        </p:spPr>
      </p:pic>
      <p:pic>
        <p:nvPicPr>
          <p:cNvPr id="40" name="Picture 39" descr="Graphical user interface&#10;&#10;Description automatically generated">
            <a:extLst>
              <a:ext uri="{FF2B5EF4-FFF2-40B4-BE49-F238E27FC236}">
                <a16:creationId xmlns:a16="http://schemas.microsoft.com/office/drawing/2014/main" id="{743D83C6-961E-450D-BB53-A87CF9081E6A}"/>
              </a:ext>
            </a:extLst>
          </p:cNvPr>
          <p:cNvPicPr>
            <a:picLocks noChangeAspect="1"/>
          </p:cNvPicPr>
          <p:nvPr/>
        </p:nvPicPr>
        <p:blipFill rotWithShape="1">
          <a:blip r:embed="rId11">
            <a:extLst>
              <a:ext uri="{28A0092B-C50C-407E-A947-70E740481C1C}">
                <a14:useLocalDpi xmlns:a14="http://schemas.microsoft.com/office/drawing/2010/main" val="0"/>
              </a:ext>
            </a:extLst>
          </a:blip>
          <a:srcRect b="25455"/>
          <a:stretch/>
        </p:blipFill>
        <p:spPr>
          <a:xfrm>
            <a:off x="3479480" y="4339230"/>
            <a:ext cx="1489576" cy="747788"/>
          </a:xfrm>
          <a:prstGeom prst="rect">
            <a:avLst/>
          </a:prstGeom>
        </p:spPr>
      </p:pic>
    </p:spTree>
    <p:extLst>
      <p:ext uri="{BB962C8B-B14F-4D97-AF65-F5344CB8AC3E}">
        <p14:creationId xmlns:p14="http://schemas.microsoft.com/office/powerpoint/2010/main" val="44090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6112456" y="726099"/>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114" y="563631"/>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194477" y="710575"/>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6190226" y="1872775"/>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6112456" y="1227441"/>
            <a:ext cx="526640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 your partner: ‘</a:t>
            </a:r>
            <a:r>
              <a:rPr lang="en-GB" sz="2000" b="1" dirty="0">
                <a:solidFill>
                  <a:srgbClr val="002060"/>
                </a:solidFill>
                <a:latin typeface="Century Gothic" panose="020B0502020202020204" pitchFamily="34" charset="0"/>
              </a:rPr>
              <a:t>You are going </a:t>
            </a:r>
            <a:r>
              <a:rPr lang="en-GB" sz="2000" dirty="0">
                <a:solidFill>
                  <a:srgbClr val="002060"/>
                </a:solidFill>
                <a:latin typeface="Century Gothic" panose="020B0502020202020204" pitchFamily="34" charset="0"/>
              </a:rPr>
              <a:t>…’ to 3 places and ‘</a:t>
            </a:r>
            <a:r>
              <a:rPr lang="en-GB" sz="2000" b="1" dirty="0">
                <a:solidFill>
                  <a:srgbClr val="002060"/>
                </a:solidFill>
                <a:latin typeface="Century Gothic" panose="020B0502020202020204" pitchFamily="34" charset="0"/>
              </a:rPr>
              <a:t>I am going</a:t>
            </a:r>
            <a:r>
              <a:rPr lang="en-GB" sz="2000" dirty="0">
                <a:solidFill>
                  <a:srgbClr val="002060"/>
                </a:solidFill>
                <a:latin typeface="Century Gothic" panose="020B0502020202020204" pitchFamily="34" charset="0"/>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194477" y="1310594"/>
            <a:ext cx="55757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309497" y="187962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9" name="Picture 28">
            <a:extLst>
              <a:ext uri="{FF2B5EF4-FFF2-40B4-BE49-F238E27FC236}">
                <a16:creationId xmlns:a16="http://schemas.microsoft.com/office/drawing/2014/main" id="{67EA7D1E-DC0E-41EA-BBDF-8A52596B8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9351" y="5001121"/>
            <a:ext cx="1157987" cy="885977"/>
          </a:xfrm>
          <a:prstGeom prst="rect">
            <a:avLst/>
          </a:prstGeom>
        </p:spPr>
      </p:pic>
      <p:pic>
        <p:nvPicPr>
          <p:cNvPr id="30" name="Picture 29">
            <a:extLst>
              <a:ext uri="{FF2B5EF4-FFF2-40B4-BE49-F238E27FC236}">
                <a16:creationId xmlns:a16="http://schemas.microsoft.com/office/drawing/2014/main" id="{518C6BA2-9FEA-48CD-A8A5-21731D8700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840" y="5399661"/>
            <a:ext cx="323553" cy="492112"/>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7F75687-C07B-47BA-9967-9AF0CE385E6B}"/>
              </a:ext>
            </a:extLst>
          </p:cNvPr>
          <p:cNvPicPr>
            <a:picLocks noChangeAspect="1"/>
          </p:cNvPicPr>
          <p:nvPr/>
        </p:nvPicPr>
        <p:blipFill rotWithShape="1">
          <a:blip r:embed="rId7">
            <a:extLst>
              <a:ext uri="{28A0092B-C50C-407E-A947-70E740481C1C}">
                <a14:useLocalDpi xmlns:a14="http://schemas.microsoft.com/office/drawing/2010/main" val="0"/>
              </a:ext>
            </a:extLst>
          </a:blip>
          <a:srcRect l="46959"/>
          <a:stretch/>
        </p:blipFill>
        <p:spPr>
          <a:xfrm>
            <a:off x="10030502" y="1914196"/>
            <a:ext cx="591872" cy="707886"/>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1F578D2C-2026-4019-ACC9-E10CCD9C5F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132" y="3594528"/>
            <a:ext cx="1201718" cy="707887"/>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5EB70A68-E33E-4CB4-9D8F-F6F4AE71C0A5}"/>
              </a:ext>
            </a:extLst>
          </p:cNvPr>
          <p:cNvPicPr>
            <a:picLocks noChangeAspect="1"/>
          </p:cNvPicPr>
          <p:nvPr/>
        </p:nvPicPr>
        <p:blipFill rotWithShape="1">
          <a:blip r:embed="rId9">
            <a:extLst>
              <a:ext uri="{28A0092B-C50C-407E-A947-70E740481C1C}">
                <a14:useLocalDpi xmlns:a14="http://schemas.microsoft.com/office/drawing/2010/main" val="0"/>
              </a:ext>
            </a:extLst>
          </a:blip>
          <a:srcRect l="14497" t="19501" r="14546" b="8219"/>
          <a:stretch/>
        </p:blipFill>
        <p:spPr>
          <a:xfrm>
            <a:off x="9710573" y="2749544"/>
            <a:ext cx="1124535" cy="707886"/>
          </a:xfrm>
          <a:prstGeom prst="rect">
            <a:avLst/>
          </a:prstGeom>
        </p:spPr>
      </p:pic>
      <p:pic>
        <p:nvPicPr>
          <p:cNvPr id="8" name="Picture 7">
            <a:extLst>
              <a:ext uri="{FF2B5EF4-FFF2-40B4-BE49-F238E27FC236}">
                <a16:creationId xmlns:a16="http://schemas.microsoft.com/office/drawing/2014/main" id="{0776EEA3-CD5D-4A60-862A-FE9B493A4C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0501" y="5824518"/>
            <a:ext cx="804607" cy="885977"/>
          </a:xfrm>
          <a:prstGeom prst="rect">
            <a:avLst/>
          </a:prstGeom>
        </p:spPr>
      </p:pic>
      <p:pic>
        <p:nvPicPr>
          <p:cNvPr id="11" name="Picture 10" descr="A picture containing text, pool table, furniture, table&#10;&#10;Description automatically generated">
            <a:extLst>
              <a:ext uri="{FF2B5EF4-FFF2-40B4-BE49-F238E27FC236}">
                <a16:creationId xmlns:a16="http://schemas.microsoft.com/office/drawing/2014/main" id="{04C2172D-11AF-44CD-8712-0A05CF5662F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15314" y="3594243"/>
            <a:ext cx="2115051" cy="2115051"/>
          </a:xfrm>
          <a:prstGeom prst="rect">
            <a:avLst/>
          </a:prstGeom>
        </p:spPr>
      </p:pic>
    </p:spTree>
    <p:extLst>
      <p:ext uri="{BB962C8B-B14F-4D97-AF65-F5344CB8AC3E}">
        <p14:creationId xmlns:p14="http://schemas.microsoft.com/office/powerpoint/2010/main" val="2061125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060444878"/>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déjeuner</a:t>
                      </a:r>
                    </a:p>
                  </a:txBody>
                  <a:tcPr/>
                </a:tc>
                <a:tc>
                  <a:txBody>
                    <a:bodyPr/>
                    <a:lstStyle/>
                    <a:p>
                      <a:r>
                        <a:rPr lang="en-GB" sz="2400" b="1" dirty="0" err="1">
                          <a:solidFill>
                            <a:srgbClr val="002060"/>
                          </a:solidFill>
                          <a:latin typeface="Century Gothic" panose="020B0502020202020204" pitchFamily="34" charset="0"/>
                        </a:rPr>
                        <a:t>rarement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maison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toujours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cinéma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poste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cacher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normalement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mur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cours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maintenant</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marché</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934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47" name="Table 4">
            <a:extLst>
              <a:ext uri="{FF2B5EF4-FFF2-40B4-BE49-F238E27FC236}">
                <a16:creationId xmlns:a16="http://schemas.microsoft.com/office/drawing/2014/main" id="{762914C8-D88D-45A3-B572-4C285DB7492B}"/>
              </a:ext>
            </a:extLst>
          </p:cNvPr>
          <p:cNvGraphicFramePr>
            <a:graphicFrameLocks noGrp="1"/>
          </p:cNvGraphicFramePr>
          <p:nvPr>
            <p:extLst>
              <p:ext uri="{D42A27DB-BD31-4B8C-83A1-F6EECF244321}">
                <p14:modId xmlns:p14="http://schemas.microsoft.com/office/powerpoint/2010/main" val="2112169618"/>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cinema</a:t>
                      </a:r>
                    </a:p>
                  </a:txBody>
                  <a:tcPr/>
                </a:tc>
                <a:tc>
                  <a:txBody>
                    <a:bodyPr/>
                    <a:lstStyle/>
                    <a:p>
                      <a:r>
                        <a:rPr lang="en-GB" sz="2400" b="1" dirty="0">
                          <a:solidFill>
                            <a:srgbClr val="002060"/>
                          </a:solidFill>
                          <a:latin typeface="Century Gothic" panose="020B0502020202020204" pitchFamily="34" charset="0"/>
                        </a:rPr>
                        <a:t>always</a:t>
                      </a:r>
                    </a:p>
                  </a:txBody>
                  <a:tcPr/>
                </a:tc>
                <a:tc>
                  <a:txBody>
                    <a:bodyPr/>
                    <a:lstStyle/>
                    <a:p>
                      <a:r>
                        <a:rPr lang="en-GB" sz="2400" b="1" dirty="0">
                          <a:solidFill>
                            <a:srgbClr val="002060"/>
                          </a:solidFill>
                          <a:latin typeface="Century Gothic" panose="020B0502020202020204" pitchFamily="34" charset="0"/>
                        </a:rPr>
                        <a:t>rarely</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house</a:t>
                      </a:r>
                    </a:p>
                  </a:txBody>
                  <a:tcPr/>
                </a:tc>
                <a:tc>
                  <a:txBody>
                    <a:bodyPr/>
                    <a:lstStyle/>
                    <a:p>
                      <a:r>
                        <a:rPr lang="en-GB" sz="2400" b="1" dirty="0">
                          <a:solidFill>
                            <a:srgbClr val="002060"/>
                          </a:solidFill>
                          <a:latin typeface="Century Gothic" panose="020B0502020202020204" pitchFamily="34" charset="0"/>
                        </a:rPr>
                        <a:t>(the) post office</a:t>
                      </a:r>
                    </a:p>
                  </a:txBody>
                  <a:tcPr/>
                </a:tc>
                <a:tc>
                  <a:txBody>
                    <a:bodyPr/>
                    <a:lstStyle/>
                    <a:p>
                      <a:r>
                        <a:rPr lang="en-GB" sz="2400" b="1" dirty="0">
                          <a:solidFill>
                            <a:srgbClr val="002060"/>
                          </a:solidFill>
                          <a:latin typeface="Century Gothic" panose="020B0502020202020204" pitchFamily="34" charset="0"/>
                        </a:rPr>
                        <a:t>(the) lunch</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lesson</a:t>
                      </a: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(the) wall</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now</a:t>
                      </a:r>
                    </a:p>
                  </a:txBody>
                  <a:tcPr/>
                </a:tc>
                <a:tc>
                  <a:txBody>
                    <a:bodyPr/>
                    <a:lstStyle/>
                    <a:p>
                      <a:r>
                        <a:rPr lang="en-GB" sz="2300" b="1" dirty="0">
                          <a:solidFill>
                            <a:srgbClr val="002060"/>
                          </a:solidFill>
                          <a:latin typeface="Century Gothic" panose="020B0502020202020204" pitchFamily="34" charset="0"/>
                        </a:rPr>
                        <a:t>normally</a:t>
                      </a:r>
                    </a:p>
                  </a:txBody>
                  <a:tcPr/>
                </a:tc>
                <a:tc>
                  <a:txBody>
                    <a:bodyPr/>
                    <a:lstStyle/>
                    <a:p>
                      <a:r>
                        <a:rPr lang="en-GB" sz="2400" b="1" dirty="0">
                          <a:solidFill>
                            <a:srgbClr val="002060"/>
                          </a:solidFill>
                          <a:latin typeface="Century Gothic" panose="020B0502020202020204" pitchFamily="34" charset="0"/>
                        </a:rPr>
                        <a:t>to hide, hiding</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I am going</a:t>
                      </a:r>
                    </a:p>
                  </a:txBody>
                  <a:tcPr/>
                </a:tc>
                <a:tc>
                  <a:txBody>
                    <a:bodyPr/>
                    <a:lstStyle/>
                    <a:p>
                      <a:r>
                        <a:rPr lang="en-GB" sz="2000" b="1" dirty="0">
                          <a:solidFill>
                            <a:srgbClr val="002060"/>
                          </a:solidFill>
                          <a:latin typeface="Century Gothic" panose="020B0502020202020204" pitchFamily="34" charset="0"/>
                        </a:rPr>
                        <a:t>he goes, he is going</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002060"/>
                          </a:solidFill>
                          <a:latin typeface="Century Gothic" panose="020B0502020202020204" pitchFamily="34" charset="0"/>
                        </a:rPr>
                        <a:t>you go, you are going</a:t>
                      </a:r>
                    </a:p>
                  </a:txBody>
                  <a:tcPr/>
                </a:tc>
                <a:tc>
                  <a:txBody>
                    <a:bodyPr/>
                    <a:lstStyle/>
                    <a:p>
                      <a:r>
                        <a:rPr lang="en-GB" sz="2400" b="1" dirty="0">
                          <a:solidFill>
                            <a:srgbClr val="002060"/>
                          </a:solidFill>
                          <a:latin typeface="Century Gothic" panose="020B0502020202020204" pitchFamily="34" charset="0"/>
                        </a:rPr>
                        <a:t>(the) market</a:t>
                      </a:r>
                    </a:p>
                  </a:txBody>
                  <a:tcPr/>
                </a:tc>
                <a:tc>
                  <a:txBody>
                    <a:bodyPr/>
                    <a:lstStyle/>
                    <a:p>
                      <a:r>
                        <a:rPr lang="en-GB" sz="2400" b="1" dirty="0">
                          <a:solidFill>
                            <a:srgbClr val="002060"/>
                          </a:solidFill>
                          <a:latin typeface="Century Gothic" panose="020B0502020202020204" pitchFamily="34" charset="0"/>
                        </a:rPr>
                        <a:t>(the) pool</a:t>
                      </a: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6CDB407E-B2D0-404D-B941-9ED9D065E0F8}"/>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1EBD365A-E707-45A1-AAB8-FE2B75E2A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1" name="Picture 50">
            <a:extLst>
              <a:ext uri="{FF2B5EF4-FFF2-40B4-BE49-F238E27FC236}">
                <a16:creationId xmlns:a16="http://schemas.microsoft.com/office/drawing/2014/main" id="{F3A1C3A9-FAF0-459D-AC8C-E5AF2A485E15}"/>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52" name="TextBox 51">
            <a:extLst>
              <a:ext uri="{FF2B5EF4-FFF2-40B4-BE49-F238E27FC236}">
                <a16:creationId xmlns:a16="http://schemas.microsoft.com/office/drawing/2014/main" id="{A5390CCD-C54E-4324-8560-063F79EB701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53315278-F2A2-4087-BC8D-9AA92149DB43}"/>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CB1F46C9-CC9A-4F65-94A0-CA2D87E7F928}"/>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925721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191E257-3173-4CD1-8F73-9FDAEEFC89CC}"/>
              </a:ext>
            </a:extLst>
          </p:cNvPr>
          <p:cNvGraphicFramePr>
            <a:graphicFrameLocks noGrp="1"/>
          </p:cNvGraphicFramePr>
          <p:nvPr>
            <p:extLst>
              <p:ext uri="{D42A27DB-BD31-4B8C-83A1-F6EECF244321}">
                <p14:modId xmlns:p14="http://schemas.microsoft.com/office/powerpoint/2010/main" val="439976480"/>
              </p:ext>
            </p:extLst>
          </p:nvPr>
        </p:nvGraphicFramePr>
        <p:xfrm>
          <a:off x="1774092" y="1578920"/>
          <a:ext cx="8127999" cy="5054136"/>
        </p:xfrm>
        <a:graphic>
          <a:graphicData uri="http://schemas.openxmlformats.org/drawingml/2006/table">
            <a:tbl>
              <a:tblPr firstRow="1" bandRow="1">
                <a:tableStyleId>{5940675A-B579-460E-94D1-54222C63F5DA}</a:tableStyleId>
              </a:tblPr>
              <a:tblGrid>
                <a:gridCol w="1275597">
                  <a:extLst>
                    <a:ext uri="{9D8B030D-6E8A-4147-A177-3AD203B41FA5}">
                      <a16:colId xmlns:a16="http://schemas.microsoft.com/office/drawing/2014/main" val="1462097215"/>
                    </a:ext>
                  </a:extLst>
                </a:gridCol>
                <a:gridCol w="3305908">
                  <a:extLst>
                    <a:ext uri="{9D8B030D-6E8A-4147-A177-3AD203B41FA5}">
                      <a16:colId xmlns:a16="http://schemas.microsoft.com/office/drawing/2014/main" val="1854166941"/>
                    </a:ext>
                  </a:extLst>
                </a:gridCol>
                <a:gridCol w="3546494">
                  <a:extLst>
                    <a:ext uri="{9D8B030D-6E8A-4147-A177-3AD203B41FA5}">
                      <a16:colId xmlns:a16="http://schemas.microsoft.com/office/drawing/2014/main" val="3093406141"/>
                    </a:ext>
                  </a:extLst>
                </a:gridCol>
              </a:tblGrid>
              <a:tr h="631767">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vais</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vas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09170309"/>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faire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phare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62148425"/>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ma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mais</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28892283"/>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taie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7123339"/>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par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paire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0109561"/>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pas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paix</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85149838"/>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lait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05134288"/>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bas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baie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2406380"/>
                  </a:ext>
                </a:extLst>
              </a:tr>
            </a:tbl>
          </a:graphicData>
        </a:graphic>
      </p:graphicFrame>
      <p:sp>
        <p:nvSpPr>
          <p:cNvPr id="25" name="Google Shape;157;p2">
            <a:hlinkClick r:id="" action="ppaction://noaction">
              <a:snd r:embed="rId3" name="1_1.wav"/>
            </a:hlinkClick>
            <a:extLst>
              <a:ext uri="{FF2B5EF4-FFF2-40B4-BE49-F238E27FC236}">
                <a16:creationId xmlns:a16="http://schemas.microsoft.com/office/drawing/2014/main" id="{E6E85D48-9F5F-40A2-A4C7-A7AD5AE2EE56}"/>
              </a:ext>
            </a:extLst>
          </p:cNvPr>
          <p:cNvSpPr txBox="1"/>
          <p:nvPr/>
        </p:nvSpPr>
        <p:spPr>
          <a:xfrm>
            <a:off x="3360492" y="940934"/>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chemeClr val="accent3">
                    <a:lumMod val="75000"/>
                  </a:schemeClr>
                </a:solidFill>
                <a:effectLst/>
                <a:uLnTx/>
                <a:uFillTx/>
                <a:latin typeface="Century Gothic" panose="020B0502020202020204" pitchFamily="34" charset="0"/>
                <a:ea typeface="+mn-ea"/>
                <a:cs typeface="+mn-cs"/>
              </a:rPr>
              <a:t>A</a:t>
            </a:r>
            <a:endParaRPr kumimoji="0" sz="4000" b="1" i="0" u="none" strike="noStrike" kern="0" cap="none" spc="0" normalizeH="0" baseline="0" noProof="0" dirty="0">
              <a:ln>
                <a:noFill/>
              </a:ln>
              <a:solidFill>
                <a:schemeClr val="accent3">
                  <a:lumMod val="75000"/>
                </a:schemeClr>
              </a:solidFill>
              <a:effectLst/>
              <a:uLnTx/>
              <a:uFillTx/>
              <a:latin typeface="Century Gothic"/>
              <a:ea typeface="Century Gothic"/>
              <a:cs typeface="Century Gothic"/>
              <a:sym typeface="Century Gothic"/>
            </a:endParaRPr>
          </a:p>
        </p:txBody>
      </p:sp>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CustomShape 23">
            <a:hlinkClick r:id="" action="ppaction://noaction">
              <a:snd r:embed="rId5" name="1_2.wav"/>
            </a:hlinkClick>
            <a:extLst>
              <a:ext uri="{FF2B5EF4-FFF2-40B4-BE49-F238E27FC236}">
                <a16:creationId xmlns:a16="http://schemas.microsoft.com/office/drawing/2014/main" id="{59F653AC-347E-44B1-A3D7-23625EA8D5B4}"/>
              </a:ext>
            </a:extLst>
          </p:cNvPr>
          <p:cNvSpPr/>
          <p:nvPr/>
        </p:nvSpPr>
        <p:spPr>
          <a:xfrm>
            <a:off x="2163396" y="165731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583" y="380457"/>
            <a:ext cx="914400" cy="914400"/>
          </a:xfrm>
          <a:prstGeom prst="rect">
            <a:avLst/>
          </a:prstGeom>
        </p:spPr>
      </p:pic>
      <p:sp>
        <p:nvSpPr>
          <p:cNvPr id="17" name="Speech Bubble: Rectangle with Corners Rounded 16">
            <a:extLst>
              <a:ext uri="{FF2B5EF4-FFF2-40B4-BE49-F238E27FC236}">
                <a16:creationId xmlns:a16="http://schemas.microsoft.com/office/drawing/2014/main" id="{2BB2CB0D-0A91-44BC-AEB5-7CDC5A9A523E}"/>
              </a:ext>
            </a:extLst>
          </p:cNvPr>
          <p:cNvSpPr/>
          <p:nvPr/>
        </p:nvSpPr>
        <p:spPr>
          <a:xfrm>
            <a:off x="1024283" y="474580"/>
            <a:ext cx="481814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57;p2">
            <a:extLst>
              <a:ext uri="{FF2B5EF4-FFF2-40B4-BE49-F238E27FC236}">
                <a16:creationId xmlns:a16="http://schemas.microsoft.com/office/drawing/2014/main" id="{E1639FCC-7BB4-4B66-9D2B-F7095298244C}"/>
              </a:ext>
            </a:extLst>
          </p:cNvPr>
          <p:cNvSpPr txBox="1"/>
          <p:nvPr/>
        </p:nvSpPr>
        <p:spPr>
          <a:xfrm>
            <a:off x="5994825" y="458154"/>
            <a:ext cx="2661139" cy="5337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CustomShape 6">
            <a:hlinkClick r:id="" action="ppaction://noaction">
              <a:snd r:embed="rId8" name="1_1.wav"/>
            </a:hlinkClick>
            <a:extLst>
              <a:ext uri="{FF2B5EF4-FFF2-40B4-BE49-F238E27FC236}">
                <a16:creationId xmlns:a16="http://schemas.microsoft.com/office/drawing/2014/main" id="{EEF0836E-4EB6-44DB-9265-9E9C6562164B}"/>
              </a:ext>
            </a:extLst>
          </p:cNvPr>
          <p:cNvSpPr/>
          <p:nvPr/>
        </p:nvSpPr>
        <p:spPr>
          <a:xfrm>
            <a:off x="1114383" y="458154"/>
            <a:ext cx="4728042" cy="6381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C’est</a:t>
            </a:r>
            <a:r>
              <a:rPr kumimoji="0" lang="en-GB" sz="2800" b="1" i="0" u="none" strike="noStrike" kern="1200" cap="none" spc="-1" normalizeH="0" baseline="0" noProof="0" dirty="0">
                <a:ln>
                  <a:noFill/>
                </a:ln>
                <a:solidFill>
                  <a:srgbClr val="002060"/>
                </a:solidFill>
                <a:effectLst/>
                <a:uLnTx/>
                <a:uFillTx/>
                <a:latin typeface="Century gothic"/>
              </a:rPr>
              <a:t> [ai] </a:t>
            </a:r>
            <a:r>
              <a:rPr kumimoji="0" lang="en-GB" sz="2800" b="1" i="0" u="none" strike="noStrike" kern="1200" cap="none" spc="-1" normalizeH="0" baseline="0" noProof="0" dirty="0" err="1">
                <a:ln>
                  <a:noFill/>
                </a:ln>
                <a:solidFill>
                  <a:srgbClr val="002060"/>
                </a:solidFill>
                <a:effectLst/>
                <a:uLnTx/>
                <a:uFillTx/>
                <a:latin typeface="Century gothic"/>
              </a:rPr>
              <a:t>ou</a:t>
            </a:r>
            <a:r>
              <a:rPr kumimoji="0" lang="en-GB" sz="2800" b="1" i="0" u="none" strike="noStrike" kern="1200" cap="none" spc="-1" normalizeH="0" baseline="0" noProof="0" dirty="0">
                <a:ln>
                  <a:noFill/>
                </a:ln>
                <a:solidFill>
                  <a:srgbClr val="002060"/>
                </a:solidFill>
                <a:effectLst/>
                <a:uLnTx/>
                <a:uFillTx/>
                <a:latin typeface="Century gothic"/>
              </a:rPr>
              <a:t> [a]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8" name="CustomShape 23">
            <a:hlinkClick r:id="" action="ppaction://noaction">
              <a:snd r:embed="rId9" name="1_3.wav"/>
            </a:hlinkClick>
            <a:extLst>
              <a:ext uri="{FF2B5EF4-FFF2-40B4-BE49-F238E27FC236}">
                <a16:creationId xmlns:a16="http://schemas.microsoft.com/office/drawing/2014/main" id="{868DD594-9109-4E1F-8041-8862AA3BB820}"/>
              </a:ext>
            </a:extLst>
          </p:cNvPr>
          <p:cNvSpPr/>
          <p:nvPr/>
        </p:nvSpPr>
        <p:spPr>
          <a:xfrm>
            <a:off x="2163396" y="231755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0" name="1_4.wav"/>
            </a:hlinkClick>
            <a:extLst>
              <a:ext uri="{FF2B5EF4-FFF2-40B4-BE49-F238E27FC236}">
                <a16:creationId xmlns:a16="http://schemas.microsoft.com/office/drawing/2014/main" id="{8DE03E95-8291-4B5C-9AE5-E630F1D3724F}"/>
              </a:ext>
            </a:extLst>
          </p:cNvPr>
          <p:cNvSpPr/>
          <p:nvPr/>
        </p:nvSpPr>
        <p:spPr>
          <a:xfrm>
            <a:off x="2178053" y="294499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1" name="1_5.wav"/>
            </a:hlinkClick>
            <a:extLst>
              <a:ext uri="{FF2B5EF4-FFF2-40B4-BE49-F238E27FC236}">
                <a16:creationId xmlns:a16="http://schemas.microsoft.com/office/drawing/2014/main" id="{C1E1964B-D599-4DC4-A83A-AA585E81F0C7}"/>
              </a:ext>
            </a:extLst>
          </p:cNvPr>
          <p:cNvSpPr/>
          <p:nvPr/>
        </p:nvSpPr>
        <p:spPr>
          <a:xfrm>
            <a:off x="2163396" y="35752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23">
            <a:hlinkClick r:id="" action="ppaction://noaction">
              <a:snd r:embed="rId12" name="1_6.wav"/>
            </a:hlinkClick>
            <a:extLst>
              <a:ext uri="{FF2B5EF4-FFF2-40B4-BE49-F238E27FC236}">
                <a16:creationId xmlns:a16="http://schemas.microsoft.com/office/drawing/2014/main" id="{7C12A8AA-E296-4F32-A819-2780C2C79804}"/>
              </a:ext>
            </a:extLst>
          </p:cNvPr>
          <p:cNvSpPr/>
          <p:nvPr/>
        </p:nvSpPr>
        <p:spPr>
          <a:xfrm>
            <a:off x="2163396" y="42355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23">
            <a:hlinkClick r:id="" action="ppaction://noaction">
              <a:snd r:embed="rId13" name="1_7.wav"/>
            </a:hlinkClick>
            <a:extLst>
              <a:ext uri="{FF2B5EF4-FFF2-40B4-BE49-F238E27FC236}">
                <a16:creationId xmlns:a16="http://schemas.microsoft.com/office/drawing/2014/main" id="{4CEA2954-54E3-4209-A8A6-FF2314BAFC8A}"/>
              </a:ext>
            </a:extLst>
          </p:cNvPr>
          <p:cNvSpPr/>
          <p:nvPr/>
        </p:nvSpPr>
        <p:spPr>
          <a:xfrm>
            <a:off x="2178053" y="48629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4" name="1_8.wav"/>
            </a:hlinkClick>
            <a:extLst>
              <a:ext uri="{FF2B5EF4-FFF2-40B4-BE49-F238E27FC236}">
                <a16:creationId xmlns:a16="http://schemas.microsoft.com/office/drawing/2014/main" id="{1A705474-ABBA-417F-9DE3-3CFC0833EC04}"/>
              </a:ext>
            </a:extLst>
          </p:cNvPr>
          <p:cNvSpPr/>
          <p:nvPr/>
        </p:nvSpPr>
        <p:spPr>
          <a:xfrm>
            <a:off x="2163396" y="550040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5" name="1_9.wav"/>
            </a:hlinkClick>
            <a:extLst>
              <a:ext uri="{FF2B5EF4-FFF2-40B4-BE49-F238E27FC236}">
                <a16:creationId xmlns:a16="http://schemas.microsoft.com/office/drawing/2014/main" id="{620FBF4C-DF05-43AB-9AC4-CCA00A449D83}"/>
              </a:ext>
            </a:extLst>
          </p:cNvPr>
          <p:cNvSpPr/>
          <p:nvPr/>
        </p:nvSpPr>
        <p:spPr>
          <a:xfrm>
            <a:off x="2178053" y="612783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Google Shape;157;p2">
            <a:hlinkClick r:id="" action="ppaction://noaction">
              <a:snd r:embed="rId3" name="1_1.wav"/>
            </a:hlinkClick>
            <a:extLst>
              <a:ext uri="{FF2B5EF4-FFF2-40B4-BE49-F238E27FC236}">
                <a16:creationId xmlns:a16="http://schemas.microsoft.com/office/drawing/2014/main" id="{DA9CD82C-CEEF-4DE9-A783-02985FCC4CC8}"/>
              </a:ext>
            </a:extLst>
          </p:cNvPr>
          <p:cNvSpPr txBox="1"/>
          <p:nvPr/>
        </p:nvSpPr>
        <p:spPr>
          <a:xfrm>
            <a:off x="6814892" y="906382"/>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chemeClr val="accent3">
                    <a:lumMod val="75000"/>
                  </a:schemeClr>
                </a:solidFill>
                <a:effectLst/>
                <a:uLnTx/>
                <a:uFillTx/>
                <a:latin typeface="Century Gothic" panose="020B0502020202020204" pitchFamily="34" charset="0"/>
                <a:ea typeface="+mn-ea"/>
                <a:cs typeface="+mn-cs"/>
              </a:rPr>
              <a:t>B</a:t>
            </a:r>
            <a:endParaRPr kumimoji="0" sz="4000" b="1" i="0" u="none" strike="noStrike" kern="0" cap="none" spc="0" normalizeH="0" baseline="0" noProof="0" dirty="0">
              <a:ln>
                <a:noFill/>
              </a:ln>
              <a:solidFill>
                <a:schemeClr val="accent3">
                  <a:lumMod val="75000"/>
                </a:schemeClr>
              </a:solidFill>
              <a:effectLst/>
              <a:uLnTx/>
              <a:uFillTx/>
              <a:latin typeface="Century Gothic"/>
              <a:ea typeface="Century Gothic"/>
              <a:cs typeface="Century Gothic"/>
              <a:sym typeface="Century Gothic"/>
            </a:endParaRPr>
          </a:p>
        </p:txBody>
      </p:sp>
      <p:pic>
        <p:nvPicPr>
          <p:cNvPr id="6" name="Picture 5" descr="A picture containing sky&#10;&#10;Description automatically generated">
            <a:extLst>
              <a:ext uri="{FF2B5EF4-FFF2-40B4-BE49-F238E27FC236}">
                <a16:creationId xmlns:a16="http://schemas.microsoft.com/office/drawing/2014/main" id="{4F7D6A7E-3930-4111-B515-4DC845330D26}"/>
              </a:ext>
            </a:extLst>
          </p:cNvPr>
          <p:cNvPicPr>
            <a:picLocks noChangeAspect="1"/>
          </p:cNvPicPr>
          <p:nvPr/>
        </p:nvPicPr>
        <p:blipFill rotWithShape="1">
          <a:blip r:embed="rId16">
            <a:extLst>
              <a:ext uri="{28A0092B-C50C-407E-A947-70E740481C1C}">
                <a14:useLocalDpi xmlns:a14="http://schemas.microsoft.com/office/drawing/2010/main" val="0"/>
              </a:ext>
            </a:extLst>
          </a:blip>
          <a:srcRect l="47341" r="12291" b="19796"/>
          <a:stretch/>
        </p:blipFill>
        <p:spPr>
          <a:xfrm>
            <a:off x="8987692" y="2230116"/>
            <a:ext cx="464040" cy="651871"/>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98479808-C8E4-490F-90BD-05D7FFD7CE1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74742" y="3567592"/>
            <a:ext cx="926700" cy="521993"/>
          </a:xfrm>
          <a:prstGeom prst="rect">
            <a:avLst/>
          </a:prstGeom>
        </p:spPr>
      </p:pic>
      <p:pic>
        <p:nvPicPr>
          <p:cNvPr id="30" name="Picture 29" descr="Icon&#10;&#10;Description automatically generated">
            <a:extLst>
              <a:ext uri="{FF2B5EF4-FFF2-40B4-BE49-F238E27FC236}">
                <a16:creationId xmlns:a16="http://schemas.microsoft.com/office/drawing/2014/main" id="{49F86750-B2C0-4A17-B485-6B0863C274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90624" y="4149974"/>
            <a:ext cx="581001" cy="521993"/>
          </a:xfrm>
          <a:prstGeom prst="rect">
            <a:avLst/>
          </a:prstGeom>
        </p:spPr>
      </p:pic>
      <p:cxnSp>
        <p:nvCxnSpPr>
          <p:cNvPr id="32" name="Straight Arrow Connector 31">
            <a:extLst>
              <a:ext uri="{FF2B5EF4-FFF2-40B4-BE49-F238E27FC236}">
                <a16:creationId xmlns:a16="http://schemas.microsoft.com/office/drawing/2014/main" id="{F173BCCA-22E8-4200-B560-25F73B65D3C5}"/>
              </a:ext>
            </a:extLst>
          </p:cNvPr>
          <p:cNvCxnSpPr/>
          <p:nvPr/>
        </p:nvCxnSpPr>
        <p:spPr>
          <a:xfrm flipH="1">
            <a:off x="5554133" y="3575291"/>
            <a:ext cx="467498" cy="94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Logo&#10;&#10;Description automatically generated">
            <a:extLst>
              <a:ext uri="{FF2B5EF4-FFF2-40B4-BE49-F238E27FC236}">
                <a16:creationId xmlns:a16="http://schemas.microsoft.com/office/drawing/2014/main" id="{F84A9CA2-B163-4C62-A801-65A4F3DEBF3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98693" y="4726143"/>
            <a:ext cx="553039" cy="678055"/>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BB00BEDA-143D-4ADC-AC80-A948B69FF1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4644" y="5372644"/>
            <a:ext cx="586684" cy="651871"/>
          </a:xfrm>
          <a:prstGeom prst="rect">
            <a:avLst/>
          </a:prstGeom>
        </p:spPr>
      </p:pic>
      <p:pic>
        <p:nvPicPr>
          <p:cNvPr id="38" name="Picture 37" descr="Graphical user interface, application&#10;&#10;Description automatically generated">
            <a:extLst>
              <a:ext uri="{FF2B5EF4-FFF2-40B4-BE49-F238E27FC236}">
                <a16:creationId xmlns:a16="http://schemas.microsoft.com/office/drawing/2014/main" id="{9453B286-B87E-415D-87A8-50BCD53770C9}"/>
              </a:ext>
            </a:extLst>
          </p:cNvPr>
          <p:cNvPicPr>
            <a:picLocks noChangeAspect="1"/>
          </p:cNvPicPr>
          <p:nvPr/>
        </p:nvPicPr>
        <p:blipFill rotWithShape="1">
          <a:blip r:embed="rId21">
            <a:extLst>
              <a:ext uri="{28A0092B-C50C-407E-A947-70E740481C1C}">
                <a14:useLocalDpi xmlns:a14="http://schemas.microsoft.com/office/drawing/2010/main" val="0"/>
              </a:ext>
            </a:extLst>
          </a:blip>
          <a:srcRect r="31632"/>
          <a:stretch/>
        </p:blipFill>
        <p:spPr>
          <a:xfrm>
            <a:off x="8655964" y="5875883"/>
            <a:ext cx="1250319" cy="914401"/>
          </a:xfrm>
          <a:prstGeom prst="rect">
            <a:avLst/>
          </a:prstGeom>
        </p:spPr>
      </p:pic>
      <p:sp>
        <p:nvSpPr>
          <p:cNvPr id="39" name="Rectangle: Rounded Corners 38">
            <a:extLst>
              <a:ext uri="{FF2B5EF4-FFF2-40B4-BE49-F238E27FC236}">
                <a16:creationId xmlns:a16="http://schemas.microsoft.com/office/drawing/2014/main" id="{3CEECFEA-AB6B-42AC-AD0D-27DDFCC000D5}"/>
              </a:ext>
            </a:extLst>
          </p:cNvPr>
          <p:cNvSpPr/>
          <p:nvPr/>
        </p:nvSpPr>
        <p:spPr>
          <a:xfrm>
            <a:off x="7536518" y="1689553"/>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31A93A17-60AB-425A-A7DF-C060FE4C3BA2}"/>
              </a:ext>
            </a:extLst>
          </p:cNvPr>
          <p:cNvSpPr/>
          <p:nvPr/>
        </p:nvSpPr>
        <p:spPr>
          <a:xfrm>
            <a:off x="7520301" y="2327318"/>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80A9DF75-2C0B-4863-94E3-DFC4D4E089DE}"/>
              </a:ext>
            </a:extLst>
          </p:cNvPr>
          <p:cNvSpPr/>
          <p:nvPr/>
        </p:nvSpPr>
        <p:spPr>
          <a:xfrm>
            <a:off x="7536518" y="2957913"/>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069F62D6-7DCE-4FC4-8B45-5FE38B242E61}"/>
              </a:ext>
            </a:extLst>
          </p:cNvPr>
          <p:cNvSpPr/>
          <p:nvPr/>
        </p:nvSpPr>
        <p:spPr>
          <a:xfrm>
            <a:off x="4065901" y="3614290"/>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CD5B0896-A3E4-40D2-87A0-7F00C555D35A}"/>
              </a:ext>
            </a:extLst>
          </p:cNvPr>
          <p:cNvSpPr/>
          <p:nvPr/>
        </p:nvSpPr>
        <p:spPr>
          <a:xfrm>
            <a:off x="7536518" y="4243371"/>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009EEA63-30AE-4E01-BADD-B4B2643A6C39}"/>
              </a:ext>
            </a:extLst>
          </p:cNvPr>
          <p:cNvSpPr/>
          <p:nvPr/>
        </p:nvSpPr>
        <p:spPr>
          <a:xfrm>
            <a:off x="4065054" y="4879542"/>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140163F2-30A6-459F-A87B-6B1E01B43A6B}"/>
              </a:ext>
            </a:extLst>
          </p:cNvPr>
          <p:cNvSpPr/>
          <p:nvPr/>
        </p:nvSpPr>
        <p:spPr>
          <a:xfrm>
            <a:off x="4065053" y="5484281"/>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FF8BB96E-FEB3-4CC5-A358-D041AAC9F570}"/>
              </a:ext>
            </a:extLst>
          </p:cNvPr>
          <p:cNvSpPr/>
          <p:nvPr/>
        </p:nvSpPr>
        <p:spPr>
          <a:xfrm>
            <a:off x="4065052" y="6124643"/>
            <a:ext cx="1250319" cy="428596"/>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Document">
            <a:extLst>
              <a:ext uri="{FF2B5EF4-FFF2-40B4-BE49-F238E27FC236}">
                <a16:creationId xmlns:a16="http://schemas.microsoft.com/office/drawing/2014/main" id="{F5C3F483-7741-447F-959E-0403F7D00A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28289" y="6028476"/>
            <a:ext cx="586684" cy="586684"/>
          </a:xfrm>
          <a:prstGeom prst="rect">
            <a:avLst/>
          </a:prstGeom>
        </p:spPr>
      </p:pic>
      <p:cxnSp>
        <p:nvCxnSpPr>
          <p:cNvPr id="51" name="Straight Arrow Connector 50">
            <a:extLst>
              <a:ext uri="{FF2B5EF4-FFF2-40B4-BE49-F238E27FC236}">
                <a16:creationId xmlns:a16="http://schemas.microsoft.com/office/drawing/2014/main" id="{F3A78865-61F2-44A3-953F-1BBF620BABA7}"/>
              </a:ext>
            </a:extLst>
          </p:cNvPr>
          <p:cNvCxnSpPr/>
          <p:nvPr/>
        </p:nvCxnSpPr>
        <p:spPr>
          <a:xfrm>
            <a:off x="5554133" y="6503573"/>
            <a:ext cx="2839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3" name="Picture 52" descr="Icon&#10;&#10;Description automatically generated">
            <a:extLst>
              <a:ext uri="{FF2B5EF4-FFF2-40B4-BE49-F238E27FC236}">
                <a16:creationId xmlns:a16="http://schemas.microsoft.com/office/drawing/2014/main" id="{FEEC1745-F951-4034-9605-AC73F4E47B0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3171974">
            <a:off x="5580155" y="4635043"/>
            <a:ext cx="586951" cy="802668"/>
          </a:xfrm>
          <a:prstGeom prst="rect">
            <a:avLst/>
          </a:prstGeom>
        </p:spPr>
      </p:pic>
      <p:sp>
        <p:nvSpPr>
          <p:cNvPr id="56" name="Google Shape;167;p2">
            <a:extLst>
              <a:ext uri="{FF2B5EF4-FFF2-40B4-BE49-F238E27FC236}">
                <a16:creationId xmlns:a16="http://schemas.microsoft.com/office/drawing/2014/main" id="{E5BC5592-0512-4FC9-B919-70A12FD283AC}"/>
              </a:ext>
            </a:extLst>
          </p:cNvPr>
          <p:cNvSpPr/>
          <p:nvPr/>
        </p:nvSpPr>
        <p:spPr>
          <a:xfrm>
            <a:off x="150955" y="1583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3752"/>
            <a:ext cx="607612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Follow up 1</a:t>
            </a:r>
          </a:p>
        </p:txBody>
      </p:sp>
    </p:spTree>
    <p:extLst>
      <p:ext uri="{BB962C8B-B14F-4D97-AF65-F5344CB8AC3E}">
        <p14:creationId xmlns:p14="http://schemas.microsoft.com/office/powerpoint/2010/main" val="20178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animBg="1"/>
      <p:bldP spid="46" grpId="0" animBg="1"/>
      <p:bldP spid="47" grpId="0" animBg="1"/>
      <p:bldP spid="48" grpId="0" animBg="1"/>
      <p:bldP spid="49"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extLst>
              <p:ext uri="{D42A27DB-BD31-4B8C-83A1-F6EECF244321}">
                <p14:modId xmlns:p14="http://schemas.microsoft.com/office/powerpoint/2010/main" val="2277755252"/>
              </p:ext>
            </p:extLst>
          </p:nvPr>
        </p:nvGraphicFramePr>
        <p:xfrm>
          <a:off x="399450" y="2023884"/>
          <a:ext cx="9260206" cy="4079980"/>
        </p:xfrm>
        <a:graphic>
          <a:graphicData uri="http://schemas.openxmlformats.org/drawingml/2006/table">
            <a:tbl>
              <a:tblPr firstRow="1" bandRow="1">
                <a:noFill/>
              </a:tblPr>
              <a:tblGrid>
                <a:gridCol w="923901">
                  <a:extLst>
                    <a:ext uri="{9D8B030D-6E8A-4147-A177-3AD203B41FA5}">
                      <a16:colId xmlns:a16="http://schemas.microsoft.com/office/drawing/2014/main" val="2145662844"/>
                    </a:ext>
                  </a:extLst>
                </a:gridCol>
                <a:gridCol w="1959133">
                  <a:extLst>
                    <a:ext uri="{9D8B030D-6E8A-4147-A177-3AD203B41FA5}">
                      <a16:colId xmlns:a16="http://schemas.microsoft.com/office/drawing/2014/main" val="2633898058"/>
                    </a:ext>
                  </a:extLst>
                </a:gridCol>
                <a:gridCol w="2125724">
                  <a:extLst>
                    <a:ext uri="{9D8B030D-6E8A-4147-A177-3AD203B41FA5}">
                      <a16:colId xmlns:a16="http://schemas.microsoft.com/office/drawing/2014/main" val="1120597939"/>
                    </a:ext>
                  </a:extLst>
                </a:gridCol>
                <a:gridCol w="2125724">
                  <a:extLst>
                    <a:ext uri="{9D8B030D-6E8A-4147-A177-3AD203B41FA5}">
                      <a16:colId xmlns:a16="http://schemas.microsoft.com/office/drawing/2014/main" val="130516696"/>
                    </a:ext>
                  </a:extLst>
                </a:gridCol>
                <a:gridCol w="2125724">
                  <a:extLst>
                    <a:ext uri="{9D8B030D-6E8A-4147-A177-3AD203B41FA5}">
                      <a16:colId xmlns:a16="http://schemas.microsoft.com/office/drawing/2014/main" val="2253749491"/>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(I)</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(you)</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rue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mur</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salle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sud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marché</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maison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fenêtre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déjeuner</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5164773"/>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feu</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fête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3549886"/>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parc</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piscine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236614"/>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461" y="914648"/>
            <a:ext cx="914400" cy="914400"/>
          </a:xfrm>
          <a:prstGeom prst="rect">
            <a:avLst/>
          </a:prstGeom>
        </p:spPr>
      </p:pic>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25161" y="1008771"/>
            <a:ext cx="8696172"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2</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Google Shape;108;p3">
            <a:hlinkClick r:id="" action="ppaction://noaction">
              <a:snd r:embed="rId7" name="2_2.wav"/>
            </a:hlinkClick>
            <a:extLst>
              <a:ext uri="{FF2B5EF4-FFF2-40B4-BE49-F238E27FC236}">
                <a16:creationId xmlns:a16="http://schemas.microsoft.com/office/drawing/2014/main" id="{8A172C33-597D-45A1-8713-22EC248A9CBC}"/>
              </a:ext>
            </a:extLst>
          </p:cNvPr>
          <p:cNvSpPr txBox="1"/>
          <p:nvPr/>
        </p:nvSpPr>
        <p:spPr>
          <a:xfrm>
            <a:off x="1125161" y="1010106"/>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Mylène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9" name="CustomShape 23">
            <a:hlinkClick r:id="" action="ppaction://noaction">
              <a:snd r:embed="rId8" name="2_3ab.wav"/>
            </a:hlinkClick>
            <a:extLst>
              <a:ext uri="{FF2B5EF4-FFF2-40B4-BE49-F238E27FC236}">
                <a16:creationId xmlns:a16="http://schemas.microsoft.com/office/drawing/2014/main" id="{CB73AB5D-F244-4241-81E4-DCB1D86D59E2}"/>
              </a:ext>
            </a:extLst>
          </p:cNvPr>
          <p:cNvSpPr/>
          <p:nvPr/>
        </p:nvSpPr>
        <p:spPr>
          <a:xfrm>
            <a:off x="634109" y="291286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4" name="Google Shape;108;p3">
            <a:hlinkClick r:id="" action="ppaction://noaction">
              <a:snd r:embed="rId9" name="2_1.wav"/>
            </a:hlinkClick>
            <a:extLst>
              <a:ext uri="{FF2B5EF4-FFF2-40B4-BE49-F238E27FC236}">
                <a16:creationId xmlns:a16="http://schemas.microsoft.com/office/drawing/2014/main" id="{65688D1E-5B60-4761-A7D3-786313999804}"/>
              </a:ext>
            </a:extLst>
          </p:cNvPr>
          <p:cNvSpPr txBox="1"/>
          <p:nvPr/>
        </p:nvSpPr>
        <p:spPr>
          <a:xfrm>
            <a:off x="138674" y="485591"/>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Mylène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Renée.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6" name="Picture 15">
            <a:extLst>
              <a:ext uri="{FF2B5EF4-FFF2-40B4-BE49-F238E27FC236}">
                <a16:creationId xmlns:a16="http://schemas.microsoft.com/office/drawing/2014/main" id="{0A447F4F-1C8F-4B0A-923E-AE3269E531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990" y="2878377"/>
            <a:ext cx="384106" cy="400110"/>
          </a:xfrm>
          <a:prstGeom prst="rect">
            <a:avLst/>
          </a:prstGeom>
        </p:spPr>
      </p:pic>
      <p:pic>
        <p:nvPicPr>
          <p:cNvPr id="22" name="Picture 21">
            <a:extLst>
              <a:ext uri="{FF2B5EF4-FFF2-40B4-BE49-F238E27FC236}">
                <a16:creationId xmlns:a16="http://schemas.microsoft.com/office/drawing/2014/main" id="{4B13E225-166B-42E3-9708-DF006A418D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2985" y="2324644"/>
            <a:ext cx="451477" cy="457163"/>
          </a:xfrm>
          <a:prstGeom prst="rect">
            <a:avLst/>
          </a:prstGeom>
        </p:spPr>
      </p:pic>
      <p:sp>
        <p:nvSpPr>
          <p:cNvPr id="24" name="CustomShape 23">
            <a:hlinkClick r:id="" action="ppaction://noaction">
              <a:snd r:embed="rId12" name="2_4ab.wav"/>
            </a:hlinkClick>
            <a:extLst>
              <a:ext uri="{FF2B5EF4-FFF2-40B4-BE49-F238E27FC236}">
                <a16:creationId xmlns:a16="http://schemas.microsoft.com/office/drawing/2014/main" id="{90B2F28D-4EB2-41BD-9F69-F2A2A5527988}"/>
              </a:ext>
            </a:extLst>
          </p:cNvPr>
          <p:cNvSpPr/>
          <p:nvPr/>
        </p:nvSpPr>
        <p:spPr>
          <a:xfrm>
            <a:off x="635312" y="344459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3" name="2_5ab.wav"/>
            </a:hlinkClick>
            <a:extLst>
              <a:ext uri="{FF2B5EF4-FFF2-40B4-BE49-F238E27FC236}">
                <a16:creationId xmlns:a16="http://schemas.microsoft.com/office/drawing/2014/main" id="{87968B7F-3859-4FC4-B3E1-8651F8BB28C0}"/>
              </a:ext>
            </a:extLst>
          </p:cNvPr>
          <p:cNvSpPr/>
          <p:nvPr/>
        </p:nvSpPr>
        <p:spPr>
          <a:xfrm>
            <a:off x="635312" y="398486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6" name="CustomShape 23">
            <a:hlinkClick r:id="" action="ppaction://noaction">
              <a:snd r:embed="rId14" name="2_6a.wav"/>
            </a:hlinkClick>
            <a:extLst>
              <a:ext uri="{FF2B5EF4-FFF2-40B4-BE49-F238E27FC236}">
                <a16:creationId xmlns:a16="http://schemas.microsoft.com/office/drawing/2014/main" id="{3B8440C7-3D99-41C9-BB5F-7C9A797F9CC2}"/>
              </a:ext>
            </a:extLst>
          </p:cNvPr>
          <p:cNvSpPr/>
          <p:nvPr/>
        </p:nvSpPr>
        <p:spPr>
          <a:xfrm>
            <a:off x="634109" y="453409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7" name="Picture 26">
            <a:extLst>
              <a:ext uri="{FF2B5EF4-FFF2-40B4-BE49-F238E27FC236}">
                <a16:creationId xmlns:a16="http://schemas.microsoft.com/office/drawing/2014/main" id="{B4C0FF24-EC94-4369-A984-35CE7673B8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4449" y="3429000"/>
            <a:ext cx="384106" cy="400110"/>
          </a:xfrm>
          <a:prstGeom prst="rect">
            <a:avLst/>
          </a:prstGeom>
        </p:spPr>
      </p:pic>
      <p:sp>
        <p:nvSpPr>
          <p:cNvPr id="39" name="CustomShape 23">
            <a:hlinkClick r:id="" action="ppaction://noaction">
              <a:snd r:embed="rId15" name="2_7ab.wav"/>
            </a:hlinkClick>
            <a:extLst>
              <a:ext uri="{FF2B5EF4-FFF2-40B4-BE49-F238E27FC236}">
                <a16:creationId xmlns:a16="http://schemas.microsoft.com/office/drawing/2014/main" id="{42871675-EE7E-4EBE-B80A-5AF92D69EA48}"/>
              </a:ext>
            </a:extLst>
          </p:cNvPr>
          <p:cNvSpPr/>
          <p:nvPr/>
        </p:nvSpPr>
        <p:spPr>
          <a:xfrm>
            <a:off x="634109" y="506295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0" name="CustomShape 23">
            <a:hlinkClick r:id="" action="ppaction://noaction">
              <a:snd r:embed="rId16" name="2_8ab.wav"/>
            </a:hlinkClick>
            <a:extLst>
              <a:ext uri="{FF2B5EF4-FFF2-40B4-BE49-F238E27FC236}">
                <a16:creationId xmlns:a16="http://schemas.microsoft.com/office/drawing/2014/main" id="{6786FFD5-9D22-4175-8EDC-50FE0181C6E6}"/>
              </a:ext>
            </a:extLst>
          </p:cNvPr>
          <p:cNvSpPr/>
          <p:nvPr/>
        </p:nvSpPr>
        <p:spPr>
          <a:xfrm>
            <a:off x="634109" y="560074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5361" y="3407746"/>
            <a:ext cx="384106" cy="400110"/>
          </a:xfrm>
          <a:prstGeom prst="rect">
            <a:avLst/>
          </a:prstGeom>
        </p:spPr>
      </p:pic>
      <p:pic>
        <p:nvPicPr>
          <p:cNvPr id="31" name="Picture 30" descr="A picture containing map&#10;&#10;Description automatically generated">
            <a:extLst>
              <a:ext uri="{FF2B5EF4-FFF2-40B4-BE49-F238E27FC236}">
                <a16:creationId xmlns:a16="http://schemas.microsoft.com/office/drawing/2014/main" id="{D1C828E2-056F-4C6D-A2B9-3E4C5CE3CB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2304" y="1835356"/>
            <a:ext cx="1241424" cy="1882421"/>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5A83D356-F59E-494D-B67F-14258932D5B8}"/>
              </a:ext>
            </a:extLst>
          </p:cNvPr>
          <p:cNvPicPr>
            <a:picLocks noChangeAspect="1"/>
          </p:cNvPicPr>
          <p:nvPr/>
        </p:nvPicPr>
        <p:blipFill rotWithShape="1">
          <a:blip r:embed="rId18">
            <a:extLst>
              <a:ext uri="{28A0092B-C50C-407E-A947-70E740481C1C}">
                <a14:useLocalDpi xmlns:a14="http://schemas.microsoft.com/office/drawing/2010/main" val="0"/>
              </a:ext>
            </a:extLst>
          </a:blip>
          <a:srcRect b="54806"/>
          <a:stretch/>
        </p:blipFill>
        <p:spPr>
          <a:xfrm>
            <a:off x="4811917" y="2117972"/>
            <a:ext cx="631423" cy="724734"/>
          </a:xfrm>
          <a:prstGeom prst="rect">
            <a:avLst/>
          </a:prstGeom>
        </p:spPr>
      </p:pic>
      <p:sp>
        <p:nvSpPr>
          <p:cNvPr id="34" name="CustomShape 23">
            <a:hlinkClick r:id="" action="ppaction://noaction">
              <a:snd r:embed="rId19" name="2_3b.wav"/>
            </a:hlinkClick>
            <a:extLst>
              <a:ext uri="{FF2B5EF4-FFF2-40B4-BE49-F238E27FC236}">
                <a16:creationId xmlns:a16="http://schemas.microsoft.com/office/drawing/2014/main" id="{ACE10AAE-267A-4E97-9738-BCCD9713B19D}"/>
              </a:ext>
            </a:extLst>
          </p:cNvPr>
          <p:cNvSpPr/>
          <p:nvPr/>
        </p:nvSpPr>
        <p:spPr>
          <a:xfrm>
            <a:off x="740177" y="2838909"/>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20" name="2_4b.wav"/>
            </a:hlinkClick>
            <a:extLst>
              <a:ext uri="{FF2B5EF4-FFF2-40B4-BE49-F238E27FC236}">
                <a16:creationId xmlns:a16="http://schemas.microsoft.com/office/drawing/2014/main" id="{39F6C291-7512-43E4-B8A8-FC16089281A7}"/>
              </a:ext>
            </a:extLst>
          </p:cNvPr>
          <p:cNvSpPr/>
          <p:nvPr/>
        </p:nvSpPr>
        <p:spPr>
          <a:xfrm>
            <a:off x="742681" y="3386822"/>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1" name="2_5b.wav"/>
            </a:hlinkClick>
            <a:extLst>
              <a:ext uri="{FF2B5EF4-FFF2-40B4-BE49-F238E27FC236}">
                <a16:creationId xmlns:a16="http://schemas.microsoft.com/office/drawing/2014/main" id="{4196C74D-80C9-4780-8569-30DE4D253514}"/>
              </a:ext>
            </a:extLst>
          </p:cNvPr>
          <p:cNvSpPr/>
          <p:nvPr/>
        </p:nvSpPr>
        <p:spPr>
          <a:xfrm>
            <a:off x="720573" y="3907524"/>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22" name="2_6b.wav"/>
            </a:hlinkClick>
            <a:extLst>
              <a:ext uri="{FF2B5EF4-FFF2-40B4-BE49-F238E27FC236}">
                <a16:creationId xmlns:a16="http://schemas.microsoft.com/office/drawing/2014/main" id="{B03D6A82-4123-4BC9-B218-F4B086D74C98}"/>
              </a:ext>
            </a:extLst>
          </p:cNvPr>
          <p:cNvSpPr/>
          <p:nvPr/>
        </p:nvSpPr>
        <p:spPr>
          <a:xfrm>
            <a:off x="720573" y="443958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23" name="2_7b.wav"/>
            </a:hlinkClick>
            <a:extLst>
              <a:ext uri="{FF2B5EF4-FFF2-40B4-BE49-F238E27FC236}">
                <a16:creationId xmlns:a16="http://schemas.microsoft.com/office/drawing/2014/main" id="{F35881DE-028D-4C4E-A663-C5196D5B3A95}"/>
              </a:ext>
            </a:extLst>
          </p:cNvPr>
          <p:cNvSpPr/>
          <p:nvPr/>
        </p:nvSpPr>
        <p:spPr>
          <a:xfrm>
            <a:off x="724785" y="5002207"/>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24" name="2_8b.wav"/>
            </a:hlinkClick>
            <a:extLst>
              <a:ext uri="{FF2B5EF4-FFF2-40B4-BE49-F238E27FC236}">
                <a16:creationId xmlns:a16="http://schemas.microsoft.com/office/drawing/2014/main" id="{A65416CB-9806-4734-B1A9-70587594A0F5}"/>
              </a:ext>
            </a:extLst>
          </p:cNvPr>
          <p:cNvSpPr/>
          <p:nvPr/>
        </p:nvSpPr>
        <p:spPr>
          <a:xfrm>
            <a:off x="740177" y="553821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8" name="Picture 47" descr="A picture containing icon&#10;&#10;Description automatically generated">
            <a:extLst>
              <a:ext uri="{FF2B5EF4-FFF2-40B4-BE49-F238E27FC236}">
                <a16:creationId xmlns:a16="http://schemas.microsoft.com/office/drawing/2014/main" id="{CFAF087F-C583-4042-8B0F-406EC6233E6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1264865">
            <a:off x="9459178" y="652176"/>
            <a:ext cx="1375723" cy="683562"/>
          </a:xfrm>
          <a:prstGeom prst="rect">
            <a:avLst/>
          </a:prstGeom>
        </p:spPr>
      </p:pic>
      <p:pic>
        <p:nvPicPr>
          <p:cNvPr id="49" name="Picture 48">
            <a:extLst>
              <a:ext uri="{FF2B5EF4-FFF2-40B4-BE49-F238E27FC236}">
                <a16:creationId xmlns:a16="http://schemas.microsoft.com/office/drawing/2014/main" id="{BC7D9D5C-7D18-4C4B-80BB-35710B24E4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4934" y="2856791"/>
            <a:ext cx="384106" cy="400110"/>
          </a:xfrm>
          <a:prstGeom prst="rect">
            <a:avLst/>
          </a:prstGeom>
        </p:spPr>
      </p:pic>
      <p:pic>
        <p:nvPicPr>
          <p:cNvPr id="50" name="Picture 49">
            <a:extLst>
              <a:ext uri="{FF2B5EF4-FFF2-40B4-BE49-F238E27FC236}">
                <a16:creationId xmlns:a16="http://schemas.microsoft.com/office/drawing/2014/main" id="{DA97EBCB-C523-471F-85B4-DDC0D869EC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990" y="3978908"/>
            <a:ext cx="384106" cy="400110"/>
          </a:xfrm>
          <a:prstGeom prst="rect">
            <a:avLst/>
          </a:prstGeom>
        </p:spPr>
      </p:pic>
      <p:pic>
        <p:nvPicPr>
          <p:cNvPr id="51" name="Picture 50">
            <a:extLst>
              <a:ext uri="{FF2B5EF4-FFF2-40B4-BE49-F238E27FC236}">
                <a16:creationId xmlns:a16="http://schemas.microsoft.com/office/drawing/2014/main" id="{B4264C8A-39D4-4669-B313-21DA2750CE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8690" y="3889753"/>
            <a:ext cx="384106" cy="400110"/>
          </a:xfrm>
          <a:prstGeom prst="rect">
            <a:avLst/>
          </a:prstGeom>
        </p:spPr>
      </p:pic>
      <p:pic>
        <p:nvPicPr>
          <p:cNvPr id="52" name="Picture 51">
            <a:extLst>
              <a:ext uri="{FF2B5EF4-FFF2-40B4-BE49-F238E27FC236}">
                <a16:creationId xmlns:a16="http://schemas.microsoft.com/office/drawing/2014/main" id="{8C33F17C-5C8C-4A15-A7F2-C11ED598B9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3363" y="4510592"/>
            <a:ext cx="384106" cy="400110"/>
          </a:xfrm>
          <a:prstGeom prst="rect">
            <a:avLst/>
          </a:prstGeom>
        </p:spPr>
      </p:pic>
      <p:pic>
        <p:nvPicPr>
          <p:cNvPr id="53" name="Picture 52">
            <a:extLst>
              <a:ext uri="{FF2B5EF4-FFF2-40B4-BE49-F238E27FC236}">
                <a16:creationId xmlns:a16="http://schemas.microsoft.com/office/drawing/2014/main" id="{8DEB7815-633C-4AD1-8143-CD867F124E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2747" y="4468589"/>
            <a:ext cx="384106" cy="400110"/>
          </a:xfrm>
          <a:prstGeom prst="rect">
            <a:avLst/>
          </a:prstGeom>
        </p:spPr>
      </p:pic>
      <p:pic>
        <p:nvPicPr>
          <p:cNvPr id="54" name="Picture 53">
            <a:extLst>
              <a:ext uri="{FF2B5EF4-FFF2-40B4-BE49-F238E27FC236}">
                <a16:creationId xmlns:a16="http://schemas.microsoft.com/office/drawing/2014/main" id="{24B76E04-D9E5-428A-A1EF-B7B6A843C9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1206" y="5062958"/>
            <a:ext cx="384106" cy="400110"/>
          </a:xfrm>
          <a:prstGeom prst="rect">
            <a:avLst/>
          </a:prstGeom>
        </p:spPr>
      </p:pic>
      <p:pic>
        <p:nvPicPr>
          <p:cNvPr id="55" name="Picture 54">
            <a:extLst>
              <a:ext uri="{FF2B5EF4-FFF2-40B4-BE49-F238E27FC236}">
                <a16:creationId xmlns:a16="http://schemas.microsoft.com/office/drawing/2014/main" id="{B80111D1-3D04-4ADE-8B39-398B982848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5792" y="5049002"/>
            <a:ext cx="384106" cy="400110"/>
          </a:xfrm>
          <a:prstGeom prst="rect">
            <a:avLst/>
          </a:prstGeom>
        </p:spPr>
      </p:pic>
      <p:pic>
        <p:nvPicPr>
          <p:cNvPr id="56" name="Picture 55">
            <a:extLst>
              <a:ext uri="{FF2B5EF4-FFF2-40B4-BE49-F238E27FC236}">
                <a16:creationId xmlns:a16="http://schemas.microsoft.com/office/drawing/2014/main" id="{79900172-4E68-4DB0-8B59-7D268692BE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6747" y="5569853"/>
            <a:ext cx="384106" cy="400110"/>
          </a:xfrm>
          <a:prstGeom prst="rect">
            <a:avLst/>
          </a:prstGeom>
        </p:spPr>
      </p:pic>
      <p:pic>
        <p:nvPicPr>
          <p:cNvPr id="57" name="Picture 56">
            <a:extLst>
              <a:ext uri="{FF2B5EF4-FFF2-40B4-BE49-F238E27FC236}">
                <a16:creationId xmlns:a16="http://schemas.microsoft.com/office/drawing/2014/main" id="{C9E5A624-2C9B-46C3-A520-9C329A6945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4336" y="5512393"/>
            <a:ext cx="384106" cy="400110"/>
          </a:xfrm>
          <a:prstGeom prst="rect">
            <a:avLst/>
          </a:prstGeom>
        </p:spPr>
      </p:pic>
      <p:pic>
        <p:nvPicPr>
          <p:cNvPr id="58" name="Picture 57">
            <a:extLst>
              <a:ext uri="{FF2B5EF4-FFF2-40B4-BE49-F238E27FC236}">
                <a16:creationId xmlns:a16="http://schemas.microsoft.com/office/drawing/2014/main" id="{985AC11C-FA0F-4B26-AA2C-23B02897B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5714" y="1942580"/>
            <a:ext cx="1163329" cy="1177980"/>
          </a:xfrm>
          <a:prstGeom prst="rect">
            <a:avLst/>
          </a:prstGeom>
        </p:spPr>
      </p:pic>
      <p:sp>
        <p:nvSpPr>
          <p:cNvPr id="6" name="Speech Bubble: Rectangle with Corners Rounded 5">
            <a:hlinkClick r:id="" action="ppaction://noaction">
              <a:snd r:embed="rId3" name="2_9a (same as b I think).wav"/>
            </a:hlinkClick>
            <a:extLst>
              <a:ext uri="{FF2B5EF4-FFF2-40B4-BE49-F238E27FC236}">
                <a16:creationId xmlns:a16="http://schemas.microsoft.com/office/drawing/2014/main" id="{16EBB12F-421B-4C0F-836B-11A2CCA1DCA7}"/>
              </a:ext>
            </a:extLst>
          </p:cNvPr>
          <p:cNvSpPr/>
          <p:nvPr/>
        </p:nvSpPr>
        <p:spPr>
          <a:xfrm>
            <a:off x="10010825" y="2986278"/>
            <a:ext cx="1735355" cy="1882421"/>
          </a:xfrm>
          <a:prstGeom prst="wedgeRoundRectCallout">
            <a:avLst>
              <a:gd name="adj1" fmla="val 36650"/>
              <a:gd name="adj2" fmla="val -6782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latin typeface="Century Gothic" panose="020B0502020202020204" pitchFamily="34" charset="0"/>
              </a:rPr>
              <a:t>Tu es à la piscine.  Salut, Renée !</a:t>
            </a:r>
            <a:endParaRPr lang="en-GB" sz="24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59076F08-2DDD-4AED-AC4C-FF809FCFC694}"/>
              </a:ext>
            </a:extLst>
          </p:cNvPr>
          <p:cNvSpPr txBox="1"/>
          <p:nvPr/>
        </p:nvSpPr>
        <p:spPr>
          <a:xfrm>
            <a:off x="2370666" y="96774"/>
            <a:ext cx="872405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 busy day for Mylène and Renée. Where do they finally meet up?</a:t>
            </a:r>
          </a:p>
        </p:txBody>
      </p:sp>
    </p:spTree>
    <p:extLst>
      <p:ext uri="{BB962C8B-B14F-4D97-AF65-F5344CB8AC3E}">
        <p14:creationId xmlns:p14="http://schemas.microsoft.com/office/powerpoint/2010/main" val="38750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subTnLst>
                                    <p:audio>
                                      <p:cMediaNode>
                                        <p:cTn display="0" masterRel="sameClick">
                                          <p:stCondLst>
                                            <p:cond evt="begin" delay="0">
                                              <p:tn val="79"/>
                                            </p:cond>
                                          </p:stCondLst>
                                          <p:endCondLst>
                                            <p:cond evt="onStopAudio" delay="0">
                                              <p:tgtEl>
                                                <p:sldTgt/>
                                              </p:tgtEl>
                                            </p:cond>
                                          </p:endCondLst>
                                        </p:cTn>
                                        <p:tgtEl>
                                          <p:sndTgt r:embed="rId3" name="2_9a (same as b I thi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5" grpId="0" animBg="1"/>
      <p:bldP spid="46" grpId="0" animBg="1"/>
      <p:bldP spid="47"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907115263"/>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déjeuner</a:t>
                      </a:r>
                    </a:p>
                  </a:txBody>
                  <a:tcPr/>
                </a:tc>
                <a:tc>
                  <a:txBody>
                    <a:bodyPr/>
                    <a:lstStyle/>
                    <a:p>
                      <a:r>
                        <a:rPr lang="en-GB" sz="2400" b="1" dirty="0" err="1">
                          <a:solidFill>
                            <a:srgbClr val="00B0F0"/>
                          </a:solidFill>
                          <a:latin typeface="Century Gothic" panose="020B0502020202020204" pitchFamily="34" charset="0"/>
                        </a:rPr>
                        <a:t>rarement</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maison</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toujours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cinéma</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poste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cacher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normalement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mur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cours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maintenant</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marché</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piscine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vas</a:t>
                      </a:r>
                    </a:p>
                  </a:txBody>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I am going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go, you are going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market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a:buClr>
                <a:srgbClr val="000000"/>
              </a:buClr>
              <a:defRPr/>
            </a:pPr>
            <a:r>
              <a:rPr lang="en-GB" sz="2000" kern="0" dirty="0">
                <a:solidFill>
                  <a:srgbClr val="002060"/>
                </a:solidFill>
                <a:latin typeface="Century Gothic" panose="020B0502020202020204" pitchFamily="34" charset="0"/>
                <a:cs typeface="Arial"/>
                <a:sym typeface="Arial"/>
              </a:rPr>
              <a:t>he goes, he is going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pool</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82146" y="433668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lesson</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78937" y="437484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now</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school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hide, hiding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normally</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wall</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412668" y="24451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always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6327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cinema</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5479" y="2445128"/>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post office</a:t>
            </a: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3507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lunch</a:t>
            </a:r>
          </a:p>
        </p:txBody>
      </p:sp>
      <p:sp>
        <p:nvSpPr>
          <p:cNvPr id="44" name="TextBox 43">
            <a:extLst>
              <a:ext uri="{FF2B5EF4-FFF2-40B4-BE49-F238E27FC236}">
                <a16:creationId xmlns:a16="http://schemas.microsoft.com/office/drawing/2014/main" id="{5BEEE08D-FFA6-4C1A-BD91-FDFE84EF6335}"/>
              </a:ext>
            </a:extLst>
          </p:cNvPr>
          <p:cNvSpPr txBox="1"/>
          <p:nvPr/>
        </p:nvSpPr>
        <p:spPr>
          <a:xfrm>
            <a:off x="4778937" y="135072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rarely</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689228" y="133344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house</a:t>
            </a: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997929455"/>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cinema</a:t>
                      </a:r>
                    </a:p>
                  </a:txBody>
                  <a:tcPr/>
                </a:tc>
                <a:tc>
                  <a:txBody>
                    <a:bodyPr/>
                    <a:lstStyle/>
                    <a:p>
                      <a:r>
                        <a:rPr lang="en-GB" sz="2400" b="1" dirty="0">
                          <a:solidFill>
                            <a:srgbClr val="00B0F0"/>
                          </a:solidFill>
                          <a:latin typeface="Century Gothic" panose="020B0502020202020204" pitchFamily="34" charset="0"/>
                        </a:rPr>
                        <a:t>always</a:t>
                      </a:r>
                    </a:p>
                  </a:txBody>
                  <a:tcPr/>
                </a:tc>
                <a:tc>
                  <a:txBody>
                    <a:bodyPr/>
                    <a:lstStyle/>
                    <a:p>
                      <a:r>
                        <a:rPr lang="en-GB" sz="2400" b="1" dirty="0">
                          <a:solidFill>
                            <a:srgbClr val="00B0F0"/>
                          </a:solidFill>
                          <a:latin typeface="Century Gothic" panose="020B0502020202020204" pitchFamily="34" charset="0"/>
                        </a:rPr>
                        <a:t>rarely</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house</a:t>
                      </a:r>
                    </a:p>
                  </a:txBody>
                  <a:tcPr/>
                </a:tc>
                <a:tc>
                  <a:txBody>
                    <a:bodyPr/>
                    <a:lstStyle/>
                    <a:p>
                      <a:r>
                        <a:rPr lang="en-GB" sz="2400" b="1" dirty="0">
                          <a:solidFill>
                            <a:srgbClr val="00B0F0"/>
                          </a:solidFill>
                          <a:latin typeface="Century Gothic" panose="020B0502020202020204" pitchFamily="34" charset="0"/>
                        </a:rPr>
                        <a:t>(the) post office</a:t>
                      </a:r>
                    </a:p>
                  </a:txBody>
                  <a:tcPr/>
                </a:tc>
                <a:tc>
                  <a:txBody>
                    <a:bodyPr/>
                    <a:lstStyle/>
                    <a:p>
                      <a:r>
                        <a:rPr lang="en-GB" sz="2400" b="1" dirty="0">
                          <a:solidFill>
                            <a:srgbClr val="00B0F0"/>
                          </a:solidFill>
                          <a:latin typeface="Century Gothic" panose="020B0502020202020204" pitchFamily="34" charset="0"/>
                        </a:rPr>
                        <a:t>(the) lunch</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lesson</a:t>
                      </a:r>
                    </a:p>
                  </a:txBody>
                  <a:tcPr/>
                </a:tc>
                <a:tc>
                  <a:txBody>
                    <a:bodyPr/>
                    <a:lstStyle/>
                    <a:p>
                      <a:r>
                        <a:rPr lang="en-GB" sz="2400" b="1" dirty="0">
                          <a:solidFill>
                            <a:srgbClr val="92D050"/>
                          </a:solidFill>
                          <a:latin typeface="Century Gothic" panose="020B0502020202020204" pitchFamily="34" charset="0"/>
                        </a:rPr>
                        <a:t>(the) school</a:t>
                      </a:r>
                    </a:p>
                  </a:txBody>
                  <a:tcPr/>
                </a:tc>
                <a:tc>
                  <a:txBody>
                    <a:bodyPr/>
                    <a:lstStyle/>
                    <a:p>
                      <a:r>
                        <a:rPr lang="en-GB" sz="2400" b="1" dirty="0">
                          <a:solidFill>
                            <a:srgbClr val="92D050"/>
                          </a:solidFill>
                          <a:latin typeface="Century Gothic" panose="020B0502020202020204" pitchFamily="34" charset="0"/>
                        </a:rPr>
                        <a:t>(the) wall</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now</a:t>
                      </a:r>
                    </a:p>
                  </a:txBody>
                  <a:tcPr/>
                </a:tc>
                <a:tc>
                  <a:txBody>
                    <a:bodyPr/>
                    <a:lstStyle/>
                    <a:p>
                      <a:r>
                        <a:rPr lang="en-GB" sz="2300" b="1" dirty="0">
                          <a:solidFill>
                            <a:srgbClr val="92D050"/>
                          </a:solidFill>
                          <a:latin typeface="Century Gothic" panose="020B0502020202020204" pitchFamily="34" charset="0"/>
                        </a:rPr>
                        <a:t>normally</a:t>
                      </a:r>
                    </a:p>
                  </a:txBody>
                  <a:tcPr/>
                </a:tc>
                <a:tc>
                  <a:txBody>
                    <a:bodyPr/>
                    <a:lstStyle/>
                    <a:p>
                      <a:r>
                        <a:rPr lang="en-GB" sz="2400" b="1" dirty="0">
                          <a:solidFill>
                            <a:srgbClr val="92D050"/>
                          </a:solidFill>
                          <a:latin typeface="Century Gothic" panose="020B0502020202020204" pitchFamily="34" charset="0"/>
                        </a:rPr>
                        <a:t>to hide, hiding</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go, going</a:t>
                      </a:r>
                    </a:p>
                  </a:txBody>
                  <a:tcPr/>
                </a:tc>
                <a:tc>
                  <a:txBody>
                    <a:bodyPr/>
                    <a:lstStyle/>
                    <a:p>
                      <a:r>
                        <a:rPr lang="en-GB" sz="2400" b="1" dirty="0">
                          <a:solidFill>
                            <a:srgbClr val="FF3399"/>
                          </a:solidFill>
                          <a:latin typeface="Century Gothic" panose="020B0502020202020204" pitchFamily="34" charset="0"/>
                        </a:rPr>
                        <a:t>I go, I am going</a:t>
                      </a:r>
                    </a:p>
                  </a:txBody>
                  <a:tcPr/>
                </a:tc>
                <a:tc>
                  <a:txBody>
                    <a:bodyPr/>
                    <a:lstStyle/>
                    <a:p>
                      <a:r>
                        <a:rPr lang="en-GB" sz="2000" b="1" dirty="0">
                          <a:solidFill>
                            <a:srgbClr val="FF3399"/>
                          </a:solidFill>
                          <a:latin typeface="Century Gothic" panose="020B0502020202020204" pitchFamily="34" charset="0"/>
                        </a:rPr>
                        <a:t>he goes, he is going</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FF3399"/>
                          </a:solidFill>
                          <a:latin typeface="Century Gothic" panose="020B0502020202020204" pitchFamily="34" charset="0"/>
                        </a:rPr>
                        <a:t>you go, you are going</a:t>
                      </a:r>
                    </a:p>
                  </a:txBody>
                  <a:tcPr/>
                </a:tc>
                <a:tc>
                  <a:txBody>
                    <a:bodyPr/>
                    <a:lstStyle/>
                    <a:p>
                      <a:r>
                        <a:rPr lang="en-GB" sz="2400" b="1" dirty="0">
                          <a:solidFill>
                            <a:srgbClr val="FF3399"/>
                          </a:solidFill>
                          <a:latin typeface="Century Gothic" panose="020B0502020202020204" pitchFamily="34" charset="0"/>
                        </a:rPr>
                        <a:t>(the) market</a:t>
                      </a:r>
                    </a:p>
                  </a:txBody>
                  <a:tcPr/>
                </a:tc>
                <a:tc>
                  <a:txBody>
                    <a:bodyPr/>
                    <a:lstStyle/>
                    <a:p>
                      <a:r>
                        <a:rPr lang="en-GB" sz="2400" b="1" dirty="0">
                          <a:solidFill>
                            <a:srgbClr val="FF3399"/>
                          </a:solidFill>
                          <a:latin typeface="Century Gothic" panose="020B0502020202020204" pitchFamily="34" charset="0"/>
                        </a:rPr>
                        <a:t>(the) pool</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vas</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marché</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2994" y="6289874"/>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piscine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je </a:t>
            </a:r>
            <a:r>
              <a:rPr lang="en-GB" sz="2000" kern="0" noProof="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il</a:t>
            </a:r>
            <a:r>
              <a:rPr lang="en-GB" sz="2000" kern="0" noProof="0" dirty="0">
                <a:solidFill>
                  <a:srgbClr val="002060"/>
                </a:solidFill>
                <a:latin typeface="Century Gothic" panose="020B0502020202020204" pitchFamily="34" charset="0"/>
                <a:cs typeface="Arial"/>
                <a:sym typeface="Arial"/>
              </a:rPr>
              <a:t> </a:t>
            </a:r>
            <a:r>
              <a:rPr lang="en-GB" sz="2000" kern="0" noProof="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maintenant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normalement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cacher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a:t>
            </a:r>
            <a:r>
              <a:rPr lang="en-GB" sz="2000" kern="0" dirty="0" err="1">
                <a:solidFill>
                  <a:srgbClr val="002060"/>
                </a:solidFill>
                <a:latin typeface="Century Gothic" panose="020B0502020202020204" pitchFamily="34" charset="0"/>
                <a:cs typeface="Arial"/>
                <a:sym typeface="Arial"/>
              </a:rPr>
              <a:t>cours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l’école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a:t>
            </a:r>
            <a:r>
              <a:rPr lang="en-GB" sz="2000" kern="0" dirty="0" err="1">
                <a:solidFill>
                  <a:srgbClr val="002060"/>
                </a:solidFill>
                <a:latin typeface="Century Gothic" panose="020B0502020202020204" pitchFamily="34" charset="0"/>
                <a:cs typeface="Arial"/>
                <a:sym typeface="Arial"/>
              </a:rPr>
              <a:t>mur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403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maison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poste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45432" y="251552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déjeuner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44876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le </a:t>
            </a:r>
            <a:r>
              <a:rPr lang="en-GB" sz="2000" kern="0" dirty="0" err="1">
                <a:solidFill>
                  <a:srgbClr val="002060"/>
                </a:solidFill>
                <a:latin typeface="Century Gothic" panose="020B0502020202020204" pitchFamily="34" charset="0"/>
                <a:cs typeface="Arial"/>
                <a:sym typeface="Arial"/>
              </a:rPr>
              <a:t>cinéma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677920" y="142515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toujours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F9DDD565-5814-4993-962E-FD415220E5F1}"/>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rarement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22171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3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3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3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3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3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3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3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3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3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3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3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3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3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3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3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a:solidFill>
                  <a:srgbClr val="1E4E79"/>
                </a:solidFill>
                <a:latin typeface="Century Gothic"/>
                <a:ea typeface="Century Gothic"/>
                <a:cs typeface="Century Gothic"/>
                <a:sym typeface="Century Gothic"/>
              </a:rPr>
              <a:t>Est-</a:t>
            </a:r>
            <a:r>
              <a:rPr lang="en-GB" sz="3600" b="1" i="1" dirty="0" err="1">
                <a:solidFill>
                  <a:srgbClr val="1E4E79"/>
                </a:solidFill>
                <a:latin typeface="Century Gothic"/>
                <a:ea typeface="Century Gothic"/>
                <a:cs typeface="Century Gothic"/>
                <a:sym typeface="Century Gothic"/>
              </a:rPr>
              <a: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vous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8" name="Google Shape;171;p8">
            <a:extLst>
              <a:ext uri="{FF2B5EF4-FFF2-40B4-BE49-F238E27FC236}">
                <a16:creationId xmlns:a16="http://schemas.microsoft.com/office/drawing/2014/main" id="{CFE8DCE3-209E-4DF5-BF5E-63133FAE0361}"/>
              </a:ext>
            </a:extLst>
          </p:cNvPr>
          <p:cNvSpPr txBox="1"/>
          <p:nvPr/>
        </p:nvSpPr>
        <p:spPr>
          <a:xfrm>
            <a:off x="204236" y="1432438"/>
            <a:ext cx="1049753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it clear that a yes/no question is being asked, we can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start of any statement:</a:t>
            </a:r>
          </a:p>
        </p:txBody>
      </p:sp>
      <p:sp>
        <p:nvSpPr>
          <p:cNvPr id="29" name="Rectangle: Rounded Corners 28">
            <a:extLst>
              <a:ext uri="{FF2B5EF4-FFF2-40B4-BE49-F238E27FC236}">
                <a16:creationId xmlns:a16="http://schemas.microsoft.com/office/drawing/2014/main" id="{89FE8F19-1E3B-4432-8ED7-909D04C74DF8}"/>
              </a:ext>
            </a:extLst>
          </p:cNvPr>
          <p:cNvSpPr/>
          <p:nvPr/>
        </p:nvSpPr>
        <p:spPr>
          <a:xfrm>
            <a:off x="298544" y="248511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Google Shape;171;p8">
            <a:extLst>
              <a:ext uri="{FF2B5EF4-FFF2-40B4-BE49-F238E27FC236}">
                <a16:creationId xmlns:a16="http://schemas.microsoft.com/office/drawing/2014/main" id="{E9663092-2DD9-4237-AC31-402FCE74D2F5}"/>
              </a:ext>
            </a:extLst>
          </p:cNvPr>
          <p:cNvSpPr txBox="1"/>
          <p:nvPr/>
        </p:nvSpPr>
        <p:spPr>
          <a:xfrm>
            <a:off x="239801" y="246818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à la poste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9CA3A104-4259-4D60-9AD3-8EB391D523B4}"/>
              </a:ext>
            </a:extLst>
          </p:cNvPr>
          <p:cNvPicPr preferRelativeResize="0"/>
          <p:nvPr/>
        </p:nvPicPr>
        <p:blipFill rotWithShape="1">
          <a:blip r:embed="rId8">
            <a:alphaModFix/>
          </a:blip>
          <a:srcRect/>
          <a:stretch/>
        </p:blipFill>
        <p:spPr>
          <a:xfrm>
            <a:off x="204236" y="3103790"/>
            <a:ext cx="552560" cy="546211"/>
          </a:xfrm>
          <a:prstGeom prst="rect">
            <a:avLst/>
          </a:prstGeom>
          <a:noFill/>
          <a:ln>
            <a:noFill/>
          </a:ln>
        </p:spPr>
      </p:pic>
      <p:sp>
        <p:nvSpPr>
          <p:cNvPr id="33" name="Google Shape;171;p8">
            <a:extLst>
              <a:ext uri="{FF2B5EF4-FFF2-40B4-BE49-F238E27FC236}">
                <a16:creationId xmlns:a16="http://schemas.microsoft.com/office/drawing/2014/main" id="{BBAF4658-FCFC-4E6E-99F2-6FC02530E071}"/>
              </a:ext>
            </a:extLst>
          </p:cNvPr>
          <p:cNvSpPr txBox="1"/>
          <p:nvPr/>
        </p:nvSpPr>
        <p:spPr>
          <a:xfrm>
            <a:off x="756796" y="307689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 to the post office?</a:t>
            </a:r>
          </a:p>
        </p:txBody>
      </p:sp>
      <p:sp>
        <p:nvSpPr>
          <p:cNvPr id="34" name="Rectangle: Rounded Corners 33">
            <a:extLst>
              <a:ext uri="{FF2B5EF4-FFF2-40B4-BE49-F238E27FC236}">
                <a16:creationId xmlns:a16="http://schemas.microsoft.com/office/drawing/2014/main" id="{F6A747E4-F362-430F-B570-7993C37627D5}"/>
              </a:ext>
            </a:extLst>
          </p:cNvPr>
          <p:cNvSpPr/>
          <p:nvPr/>
        </p:nvSpPr>
        <p:spPr>
          <a:xfrm>
            <a:off x="7021712" y="2487280"/>
            <a:ext cx="385583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Google Shape;171;p8">
            <a:extLst>
              <a:ext uri="{FF2B5EF4-FFF2-40B4-BE49-F238E27FC236}">
                <a16:creationId xmlns:a16="http://schemas.microsoft.com/office/drawing/2014/main" id="{C94AFDFD-D24A-4FF5-B77B-AF3BCD4BA4DC}"/>
              </a:ext>
            </a:extLst>
          </p:cNvPr>
          <p:cNvSpPr txBox="1"/>
          <p:nvPr/>
        </p:nvSpPr>
        <p:spPr>
          <a:xfrm>
            <a:off x="7080456" y="2486036"/>
            <a:ext cx="3797095" cy="523180"/>
          </a:xfrm>
          <a:prstGeom prst="rect">
            <a:avLst/>
          </a:prstGeom>
          <a:noFill/>
          <a:ln>
            <a:noFill/>
          </a:ln>
        </p:spPr>
        <p:txBody>
          <a:bodyPr spcFirstLastPara="1" wrap="square" lIns="91425" tIns="45700" rIns="91425" bIns="45700" anchor="t" anchorCtr="0">
            <a:spAutoFit/>
          </a:bodyPr>
          <a:lstStyle/>
          <a:p>
            <a:pPr lvl="0">
              <a:defRPr/>
            </a:pPr>
            <a:r>
              <a:rPr lang="en-GB" sz="2800" dirty="0" err="1">
                <a:solidFill>
                  <a:srgbClr val="002060"/>
                </a:solidFill>
                <a:latin typeface="Century Gothic" panose="020B0502020202020204" pitchFamily="34" charset="0"/>
              </a:rPr>
              <a:t>Oui</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va</a:t>
            </a:r>
            <a:r>
              <a:rPr lang="en-GB" sz="2800" dirty="0">
                <a:solidFill>
                  <a:srgbClr val="002060"/>
                </a:solidFill>
                <a:latin typeface="Century Gothic" panose="020B0502020202020204" pitchFamily="34" charset="0"/>
              </a:rPr>
              <a:t> à la poste.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37C07470-2BFB-4DE1-B640-ECA85E78A18C}"/>
              </a:ext>
            </a:extLst>
          </p:cNvPr>
          <p:cNvPicPr preferRelativeResize="0"/>
          <p:nvPr/>
        </p:nvPicPr>
        <p:blipFill rotWithShape="1">
          <a:blip r:embed="rId8">
            <a:alphaModFix/>
          </a:blip>
          <a:srcRect/>
          <a:stretch/>
        </p:blipFill>
        <p:spPr>
          <a:xfrm>
            <a:off x="6437182" y="3065378"/>
            <a:ext cx="552560" cy="546211"/>
          </a:xfrm>
          <a:prstGeom prst="rect">
            <a:avLst/>
          </a:prstGeom>
          <a:noFill/>
          <a:ln>
            <a:noFill/>
          </a:ln>
        </p:spPr>
      </p:pic>
      <p:sp>
        <p:nvSpPr>
          <p:cNvPr id="41" name="Google Shape;171;p8">
            <a:extLst>
              <a:ext uri="{FF2B5EF4-FFF2-40B4-BE49-F238E27FC236}">
                <a16:creationId xmlns:a16="http://schemas.microsoft.com/office/drawing/2014/main" id="{47A058B6-6106-4D96-A243-944E0D45E52A}"/>
              </a:ext>
            </a:extLst>
          </p:cNvPr>
          <p:cNvSpPr txBox="1"/>
          <p:nvPr/>
        </p:nvSpPr>
        <p:spPr>
          <a:xfrm>
            <a:off x="7080456" y="3077579"/>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Yes, he goes to the post office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Google Shape;171;p8">
            <a:extLst>
              <a:ext uri="{FF2B5EF4-FFF2-40B4-BE49-F238E27FC236}">
                <a16:creationId xmlns:a16="http://schemas.microsoft.com/office/drawing/2014/main" id="{B5C0932A-205D-4BB9-81E7-1BFB6696D20B}"/>
              </a:ext>
            </a:extLst>
          </p:cNvPr>
          <p:cNvSpPr txBox="1"/>
          <p:nvPr/>
        </p:nvSpPr>
        <p:spPr>
          <a:xfrm>
            <a:off x="756796" y="362615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going to the post office?</a:t>
            </a:r>
          </a:p>
        </p:txBody>
      </p:sp>
      <p:pic>
        <p:nvPicPr>
          <p:cNvPr id="25" name="Google Shape;183;p8">
            <a:extLst>
              <a:ext uri="{FF2B5EF4-FFF2-40B4-BE49-F238E27FC236}">
                <a16:creationId xmlns:a16="http://schemas.microsoft.com/office/drawing/2014/main" id="{A735E470-A6E1-4055-B4F3-0784D4190932}"/>
              </a:ext>
            </a:extLst>
          </p:cNvPr>
          <p:cNvPicPr preferRelativeResize="0"/>
          <p:nvPr/>
        </p:nvPicPr>
        <p:blipFill rotWithShape="1">
          <a:blip r:embed="rId8">
            <a:alphaModFix/>
          </a:blip>
          <a:srcRect/>
          <a:stretch/>
        </p:blipFill>
        <p:spPr>
          <a:xfrm>
            <a:off x="6437182" y="3566388"/>
            <a:ext cx="552560" cy="546211"/>
          </a:xfrm>
          <a:prstGeom prst="rect">
            <a:avLst/>
          </a:prstGeom>
          <a:noFill/>
          <a:ln>
            <a:noFill/>
          </a:ln>
        </p:spPr>
      </p:pic>
      <p:sp>
        <p:nvSpPr>
          <p:cNvPr id="32" name="Google Shape;171;p8">
            <a:extLst>
              <a:ext uri="{FF2B5EF4-FFF2-40B4-BE49-F238E27FC236}">
                <a16:creationId xmlns:a16="http://schemas.microsoft.com/office/drawing/2014/main" id="{1A0E632C-C8DE-48B9-9802-CA4B6117EFCF}"/>
              </a:ext>
            </a:extLst>
          </p:cNvPr>
          <p:cNvSpPr txBox="1"/>
          <p:nvPr/>
        </p:nvSpPr>
        <p:spPr>
          <a:xfrm>
            <a:off x="7080456" y="3531524"/>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Yes, he is going to the post office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Google Shape;171;p8">
            <a:extLst>
              <a:ext uri="{FF2B5EF4-FFF2-40B4-BE49-F238E27FC236}">
                <a16:creationId xmlns:a16="http://schemas.microsoft.com/office/drawing/2014/main" id="{99D41127-E2B6-468D-B4AE-ABD065C8819E}"/>
              </a:ext>
            </a:extLst>
          </p:cNvPr>
          <p:cNvSpPr txBox="1"/>
          <p:nvPr/>
        </p:nvSpPr>
        <p:spPr>
          <a:xfrm>
            <a:off x="204236" y="4203693"/>
            <a:ext cx="1169022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ask a ‘where’ question, we can add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Is it that…?’) at the start of any statement:</a:t>
            </a:r>
          </a:p>
        </p:txBody>
      </p:sp>
      <p:sp>
        <p:nvSpPr>
          <p:cNvPr id="36" name="Rectangle: Rounded Corners 35">
            <a:extLst>
              <a:ext uri="{FF2B5EF4-FFF2-40B4-BE49-F238E27FC236}">
                <a16:creationId xmlns:a16="http://schemas.microsoft.com/office/drawing/2014/main" id="{15470401-3D8A-4611-98AE-209F2C7700F5}"/>
              </a:ext>
            </a:extLst>
          </p:cNvPr>
          <p:cNvSpPr/>
          <p:nvPr/>
        </p:nvSpPr>
        <p:spPr>
          <a:xfrm>
            <a:off x="334010" y="514964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8EE2AD78-6CC6-48FE-A84E-FD44CA224C06}"/>
              </a:ext>
            </a:extLst>
          </p:cNvPr>
          <p:cNvSpPr txBox="1"/>
          <p:nvPr/>
        </p:nvSpPr>
        <p:spPr>
          <a:xfrm>
            <a:off x="275267" y="513271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38E96EBF-8DD9-458C-BEE0-B568138439E3}"/>
              </a:ext>
            </a:extLst>
          </p:cNvPr>
          <p:cNvSpPr/>
          <p:nvPr/>
        </p:nvSpPr>
        <p:spPr>
          <a:xfrm>
            <a:off x="7057179" y="5151810"/>
            <a:ext cx="382037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CF87DE93-CC4D-432C-BF97-EF919B2810BE}"/>
              </a:ext>
            </a:extLst>
          </p:cNvPr>
          <p:cNvSpPr txBox="1"/>
          <p:nvPr/>
        </p:nvSpPr>
        <p:spPr>
          <a:xfrm>
            <a:off x="7115922" y="5150566"/>
            <a:ext cx="3585846" cy="523180"/>
          </a:xfrm>
          <a:prstGeom prst="rect">
            <a:avLst/>
          </a:prstGeom>
          <a:noFill/>
          <a:ln>
            <a:noFill/>
          </a:ln>
        </p:spPr>
        <p:txBody>
          <a:bodyPr spcFirstLastPara="1" wrap="square" lIns="91425" tIns="45700" rIns="91425" bIns="45700" anchor="t" anchorCtr="0">
            <a:spAutoFit/>
          </a:bodyPr>
          <a:lstStyle/>
          <a:p>
            <a:pPr lvl="0">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va</a:t>
            </a:r>
            <a:r>
              <a:rPr lang="en-GB" sz="2800" dirty="0">
                <a:solidFill>
                  <a:srgbClr val="002060"/>
                </a:solidFill>
                <a:latin typeface="Century Gothic" panose="020B0502020202020204" pitchFamily="34" charset="0"/>
              </a:rPr>
              <a:t> à la poste.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14F67414-82F5-41DB-B1E4-39D0E76881C4}"/>
              </a:ext>
            </a:extLst>
          </p:cNvPr>
          <p:cNvPicPr preferRelativeResize="0"/>
          <p:nvPr/>
        </p:nvPicPr>
        <p:blipFill rotWithShape="1">
          <a:blip r:embed="rId8">
            <a:alphaModFix/>
          </a:blip>
          <a:srcRect/>
          <a:stretch/>
        </p:blipFill>
        <p:spPr>
          <a:xfrm>
            <a:off x="204236" y="3624050"/>
            <a:ext cx="552560" cy="462482"/>
          </a:xfrm>
          <a:prstGeom prst="rect">
            <a:avLst/>
          </a:prstGeom>
          <a:noFill/>
          <a:ln>
            <a:noFill/>
          </a:ln>
        </p:spPr>
      </p:pic>
      <p:pic>
        <p:nvPicPr>
          <p:cNvPr id="44" name="Google Shape;183;p8">
            <a:extLst>
              <a:ext uri="{FF2B5EF4-FFF2-40B4-BE49-F238E27FC236}">
                <a16:creationId xmlns:a16="http://schemas.microsoft.com/office/drawing/2014/main" id="{E732963E-D1F6-4635-B3E0-526A2AAFD091}"/>
              </a:ext>
            </a:extLst>
          </p:cNvPr>
          <p:cNvPicPr preferRelativeResize="0"/>
          <p:nvPr/>
        </p:nvPicPr>
        <p:blipFill rotWithShape="1">
          <a:blip r:embed="rId8">
            <a:alphaModFix/>
          </a:blip>
          <a:srcRect/>
          <a:stretch/>
        </p:blipFill>
        <p:spPr>
          <a:xfrm>
            <a:off x="343808" y="5754557"/>
            <a:ext cx="552560" cy="546211"/>
          </a:xfrm>
          <a:prstGeom prst="rect">
            <a:avLst/>
          </a:prstGeom>
          <a:noFill/>
          <a:ln>
            <a:noFill/>
          </a:ln>
        </p:spPr>
      </p:pic>
      <p:sp>
        <p:nvSpPr>
          <p:cNvPr id="45" name="Google Shape;171;p8">
            <a:extLst>
              <a:ext uri="{FF2B5EF4-FFF2-40B4-BE49-F238E27FC236}">
                <a16:creationId xmlns:a16="http://schemas.microsoft.com/office/drawing/2014/main" id="{891DA884-2EB9-4FC2-B094-B59C5EC784EA}"/>
              </a:ext>
            </a:extLst>
          </p:cNvPr>
          <p:cNvSpPr txBox="1"/>
          <p:nvPr/>
        </p:nvSpPr>
        <p:spPr>
          <a:xfrm>
            <a:off x="896368" y="5727661"/>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a:t>
            </a:r>
          </a:p>
        </p:txBody>
      </p:sp>
      <p:sp>
        <p:nvSpPr>
          <p:cNvPr id="46" name="Google Shape;171;p8">
            <a:extLst>
              <a:ext uri="{FF2B5EF4-FFF2-40B4-BE49-F238E27FC236}">
                <a16:creationId xmlns:a16="http://schemas.microsoft.com/office/drawing/2014/main" id="{DB336CEF-91D9-4066-AEEF-59C00DDCB665}"/>
              </a:ext>
            </a:extLst>
          </p:cNvPr>
          <p:cNvSpPr txBox="1"/>
          <p:nvPr/>
        </p:nvSpPr>
        <p:spPr>
          <a:xfrm>
            <a:off x="896368" y="625627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going?</a:t>
            </a:r>
          </a:p>
        </p:txBody>
      </p:sp>
      <p:pic>
        <p:nvPicPr>
          <p:cNvPr id="55" name="Google Shape;183;p8">
            <a:extLst>
              <a:ext uri="{FF2B5EF4-FFF2-40B4-BE49-F238E27FC236}">
                <a16:creationId xmlns:a16="http://schemas.microsoft.com/office/drawing/2014/main" id="{E5B90041-D4F1-4961-AAE7-EBC016674D6F}"/>
              </a:ext>
            </a:extLst>
          </p:cNvPr>
          <p:cNvPicPr preferRelativeResize="0"/>
          <p:nvPr/>
        </p:nvPicPr>
        <p:blipFill rotWithShape="1">
          <a:blip r:embed="rId8">
            <a:alphaModFix/>
          </a:blip>
          <a:srcRect/>
          <a:stretch/>
        </p:blipFill>
        <p:spPr>
          <a:xfrm>
            <a:off x="343808" y="6274817"/>
            <a:ext cx="552560" cy="462482"/>
          </a:xfrm>
          <a:prstGeom prst="rect">
            <a:avLst/>
          </a:prstGeom>
          <a:noFill/>
          <a:ln>
            <a:noFill/>
          </a:ln>
        </p:spPr>
      </p:pic>
      <p:pic>
        <p:nvPicPr>
          <p:cNvPr id="56" name="Google Shape;183;p8">
            <a:extLst>
              <a:ext uri="{FF2B5EF4-FFF2-40B4-BE49-F238E27FC236}">
                <a16:creationId xmlns:a16="http://schemas.microsoft.com/office/drawing/2014/main" id="{131B1988-4A03-4B28-908A-539E526FC1DE}"/>
              </a:ext>
            </a:extLst>
          </p:cNvPr>
          <p:cNvPicPr preferRelativeResize="0"/>
          <p:nvPr/>
        </p:nvPicPr>
        <p:blipFill rotWithShape="1">
          <a:blip r:embed="rId8">
            <a:alphaModFix/>
          </a:blip>
          <a:srcRect/>
          <a:stretch/>
        </p:blipFill>
        <p:spPr>
          <a:xfrm>
            <a:off x="6561698" y="5732739"/>
            <a:ext cx="552560" cy="546211"/>
          </a:xfrm>
          <a:prstGeom prst="rect">
            <a:avLst/>
          </a:prstGeom>
          <a:noFill/>
          <a:ln>
            <a:noFill/>
          </a:ln>
        </p:spPr>
      </p:pic>
      <p:sp>
        <p:nvSpPr>
          <p:cNvPr id="57" name="Google Shape;171;p8">
            <a:extLst>
              <a:ext uri="{FF2B5EF4-FFF2-40B4-BE49-F238E27FC236}">
                <a16:creationId xmlns:a16="http://schemas.microsoft.com/office/drawing/2014/main" id="{A491C965-87F3-4C3A-B371-F24C5EB46D7A}"/>
              </a:ext>
            </a:extLst>
          </p:cNvPr>
          <p:cNvSpPr txBox="1"/>
          <p:nvPr/>
        </p:nvSpPr>
        <p:spPr>
          <a:xfrm>
            <a:off x="7114258" y="5705843"/>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 to the post office.</a:t>
            </a:r>
          </a:p>
        </p:txBody>
      </p:sp>
      <p:sp>
        <p:nvSpPr>
          <p:cNvPr id="58" name="Google Shape;171;p8">
            <a:extLst>
              <a:ext uri="{FF2B5EF4-FFF2-40B4-BE49-F238E27FC236}">
                <a16:creationId xmlns:a16="http://schemas.microsoft.com/office/drawing/2014/main" id="{4510DA98-CE41-405A-8929-BFD18626A4AE}"/>
              </a:ext>
            </a:extLst>
          </p:cNvPr>
          <p:cNvSpPr txBox="1"/>
          <p:nvPr/>
        </p:nvSpPr>
        <p:spPr>
          <a:xfrm>
            <a:off x="7114258" y="6234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going to the post office.</a:t>
            </a:r>
          </a:p>
        </p:txBody>
      </p:sp>
      <p:pic>
        <p:nvPicPr>
          <p:cNvPr id="59" name="Google Shape;183;p8">
            <a:extLst>
              <a:ext uri="{FF2B5EF4-FFF2-40B4-BE49-F238E27FC236}">
                <a16:creationId xmlns:a16="http://schemas.microsoft.com/office/drawing/2014/main" id="{5CE9D1B2-AC56-4EF8-8785-88232DD92593}"/>
              </a:ext>
            </a:extLst>
          </p:cNvPr>
          <p:cNvPicPr preferRelativeResize="0"/>
          <p:nvPr/>
        </p:nvPicPr>
        <p:blipFill rotWithShape="1">
          <a:blip r:embed="rId8">
            <a:alphaModFix/>
          </a:blip>
          <a:srcRect/>
          <a:stretch/>
        </p:blipFill>
        <p:spPr>
          <a:xfrm>
            <a:off x="6561698" y="6252999"/>
            <a:ext cx="552560" cy="462482"/>
          </a:xfrm>
          <a:prstGeom prst="rect">
            <a:avLst/>
          </a:prstGeom>
          <a:noFill/>
          <a:ln>
            <a:noFill/>
          </a:ln>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4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4_3.wav"/>
                                        </p:tgtEl>
                                      </p:cMediaNode>
                                    </p:audio>
                                  </p:sub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4_4.wav"/>
                                        </p:tgtEl>
                                      </p:cMediaNode>
                                    </p:audio>
                                  </p:sub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animBg="1"/>
      <p:bldP spid="39" grpId="0"/>
      <p:bldP spid="41" grpId="0"/>
      <p:bldP spid="24" grpId="0"/>
      <p:bldP spid="32" grpId="0"/>
      <p:bldP spid="36" grpId="0" animBg="1"/>
      <p:bldP spid="37" grpId="0"/>
      <p:bldP spid="38" grpId="0" animBg="1"/>
      <p:bldP spid="42" grpId="0"/>
      <p:bldP spid="45" grpId="0"/>
      <p:bldP spid="46" grpId="0"/>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lvl="0">
              <a:lnSpc>
                <a:spcPct val="100000"/>
              </a:lnSpc>
              <a:spcBef>
                <a:spcPts val="0"/>
              </a:spcBef>
              <a:buClr>
                <a:srgbClr val="1E4E79"/>
              </a:buClr>
              <a:buSzPts val="2800"/>
            </a:pPr>
            <a:r>
              <a:rPr lang="en-GB" sz="3600" b="1" dirty="0">
                <a:solidFill>
                  <a:srgbClr val="1E4E79"/>
                </a:solidFill>
                <a:latin typeface="Century Gothic"/>
                <a:ea typeface="Century Gothic"/>
                <a:cs typeface="Century Gothic"/>
                <a:sym typeface="Century Gothic"/>
              </a:rPr>
              <a:t>Asking questions using </a:t>
            </a:r>
            <a:r>
              <a:rPr lang="en-GB" sz="3600" b="1" i="1" dirty="0" err="1">
                <a:solidFill>
                  <a:srgbClr val="1E4E79"/>
                </a:solidFill>
                <a:latin typeface="Century Gothic"/>
                <a:ea typeface="Century Gothic"/>
                <a:cs typeface="Century Gothic"/>
                <a:sym typeface="Century Gothic"/>
              </a:rPr>
              <a:t>Où</a:t>
            </a:r>
            <a:r>
              <a:rPr lang="en-GB" sz="3600" b="1" dirty="0">
                <a:solidFill>
                  <a:srgbClr val="1E4E79"/>
                </a:solidFill>
                <a:latin typeface="Century Gothic"/>
                <a:ea typeface="Century Gothic"/>
                <a:cs typeface="Century Gothic"/>
                <a:sym typeface="Century Gothic"/>
              </a:rPr>
              <a:t> </a:t>
            </a:r>
            <a:r>
              <a:rPr lang="en-GB" sz="3600" b="1" dirty="0" err="1">
                <a:solidFill>
                  <a:srgbClr val="1E4E79"/>
                </a:solidFill>
                <a:latin typeface="Century Gothic"/>
                <a:ea typeface="Century Gothic"/>
                <a:cs typeface="Century Gothic"/>
                <a:sym typeface="Century Gothic"/>
              </a:rPr>
              <a:t>e</a:t>
            </a:r>
            <a:r>
              <a:rPr lang="en-GB" sz="3600" b="1" i="1" dirty="0" err="1">
                <a:solidFill>
                  <a:srgbClr val="1E4E79"/>
                </a:solidFill>
                <a:latin typeface="Century Gothic"/>
                <a:ea typeface="Century Gothic"/>
                <a:cs typeface="Century Gothic"/>
                <a:sym typeface="Century Gothic"/>
              </a:rPr>
              <a:t>st-ce</a:t>
            </a:r>
            <a:r>
              <a:rPr lang="en-GB" sz="3600" b="1" i="1" dirty="0">
                <a:solidFill>
                  <a:srgbClr val="1E4E79"/>
                </a:solidFill>
                <a:latin typeface="Century Gothic"/>
                <a:ea typeface="Century Gothic"/>
                <a:cs typeface="Century Gothic"/>
                <a:sym typeface="Century Gothic"/>
              </a:rPr>
              <a:t> que …</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vous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52941" y="1408462"/>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Let’s practise saying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1" i="1"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ea typeface="+mn-ea"/>
                <a:cs typeface="+mn-cs"/>
              </a:rPr>
              <a:t>st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1029351" y="2602501"/>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880760" y="2577018"/>
            <a:ext cx="4432686" cy="523180"/>
          </a:xfrm>
          <a:prstGeom prst="rect">
            <a:avLst/>
          </a:prstGeom>
          <a:noFill/>
          <a:ln>
            <a:noFill/>
          </a:ln>
        </p:spPr>
        <p:txBody>
          <a:bodyPr spcFirstLastPara="1" wrap="square" lIns="91425" tIns="45700" rIns="91425" bIns="45700" anchor="t" anchorCtr="0">
            <a:spAutoFit/>
          </a:bodyPr>
          <a:lstStyle/>
          <a:p>
            <a:pPr lvl="0" algn="ctr">
              <a:defRPr/>
            </a:pPr>
            <a:r>
              <a:rPr lang="en-GB" sz="2800" b="1"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vas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F60C2A04-D1BD-4B71-ABA3-37A8676DF984}"/>
              </a:ext>
            </a:extLst>
          </p:cNvPr>
          <p:cNvSpPr/>
          <p:nvPr/>
        </p:nvSpPr>
        <p:spPr>
          <a:xfrm>
            <a:off x="4175760" y="2077379"/>
            <a:ext cx="3378152" cy="479350"/>
          </a:xfrm>
          <a:prstGeom prst="wedgeRoundRectCallout">
            <a:avLst>
              <a:gd name="adj1" fmla="val -38465"/>
              <a:gd name="adj2" fmla="val -980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are silent.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E82CEB95-504D-4BA7-9C8A-2D44AABE149F}"/>
              </a:ext>
            </a:extLst>
          </p:cNvPr>
          <p:cNvSpPr/>
          <p:nvPr/>
        </p:nvSpPr>
        <p:spPr>
          <a:xfrm>
            <a:off x="6940576" y="1095069"/>
            <a:ext cx="3378152" cy="887285"/>
          </a:xfrm>
          <a:prstGeom prst="wedgeRoundRectCallout">
            <a:avLst>
              <a:gd name="adj1" fmla="val -102188"/>
              <a:gd name="adj2" fmla="val -36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 sound is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soft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4" name="Ou_tu_1.wav"/>
            </a:hlinkClick>
            <a:extLst>
              <a:ext uri="{FF2B5EF4-FFF2-40B4-BE49-F238E27FC236}">
                <a16:creationId xmlns:a16="http://schemas.microsoft.com/office/drawing/2014/main" id="{6485FC7D-3F67-4658-889C-A23B7AF27D5E}"/>
              </a:ext>
            </a:extLst>
          </p:cNvPr>
          <p:cNvSpPr/>
          <p:nvPr/>
        </p:nvSpPr>
        <p:spPr>
          <a:xfrm>
            <a:off x="351942" y="264310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F04E3C32-632D-4C82-85D0-B29FAA15CADD}"/>
              </a:ext>
            </a:extLst>
          </p:cNvPr>
          <p:cNvSpPr/>
          <p:nvPr/>
        </p:nvSpPr>
        <p:spPr>
          <a:xfrm>
            <a:off x="795428" y="3876261"/>
            <a:ext cx="4710710" cy="777712"/>
          </a:xfrm>
          <a:prstGeom prst="wedgeRoundRectCallout">
            <a:avLst>
              <a:gd name="adj1" fmla="val -22062"/>
              <a:gd name="adj2" fmla="val -45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When you say it slowly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six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separate 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945F35BF-C238-4DDE-8748-2779C6764D92}"/>
              </a:ext>
            </a:extLst>
          </p:cNvPr>
          <p:cNvSpPr/>
          <p:nvPr/>
        </p:nvSpPr>
        <p:spPr>
          <a:xfrm>
            <a:off x="6940576" y="3874082"/>
            <a:ext cx="4896901" cy="744121"/>
          </a:xfrm>
          <a:prstGeom prst="wedgeRoundRectCallout">
            <a:avLst>
              <a:gd name="adj1" fmla="val -16554"/>
              <a:gd name="adj2" fmla="val -448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conversation we speed up and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five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DB44A33-6375-4D4C-9792-71A5C0AF08F2}"/>
              </a:ext>
            </a:extLst>
          </p:cNvPr>
          <p:cNvSpPr/>
          <p:nvPr/>
        </p:nvSpPr>
        <p:spPr>
          <a:xfrm>
            <a:off x="7373001" y="2617754"/>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Google Shape;171;p8">
            <a:extLst>
              <a:ext uri="{FF2B5EF4-FFF2-40B4-BE49-F238E27FC236}">
                <a16:creationId xmlns:a16="http://schemas.microsoft.com/office/drawing/2014/main" id="{011FD9FF-1E53-44FB-91D0-00A3A666F0B6}"/>
              </a:ext>
            </a:extLst>
          </p:cNvPr>
          <p:cNvSpPr txBox="1"/>
          <p:nvPr/>
        </p:nvSpPr>
        <p:spPr>
          <a:xfrm>
            <a:off x="7224410" y="2592271"/>
            <a:ext cx="4432686" cy="523180"/>
          </a:xfrm>
          <a:prstGeom prst="rect">
            <a:avLst/>
          </a:prstGeom>
          <a:noFill/>
          <a:ln>
            <a:noFill/>
          </a:ln>
        </p:spPr>
        <p:txBody>
          <a:bodyPr spcFirstLastPara="1" wrap="square" lIns="91425" tIns="45700" rIns="91425" bIns="45700" anchor="t" anchorCtr="0">
            <a:spAutoFit/>
          </a:bodyPr>
          <a:lstStyle/>
          <a:p>
            <a:pPr lvl="0" algn="ctr">
              <a:defRPr/>
            </a:pPr>
            <a:r>
              <a:rPr lang="en-GB" sz="2800" b="1"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vas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5" name="Ou_tu_2.wav"/>
            </a:hlinkClick>
            <a:extLst>
              <a:ext uri="{FF2B5EF4-FFF2-40B4-BE49-F238E27FC236}">
                <a16:creationId xmlns:a16="http://schemas.microsoft.com/office/drawing/2014/main" id="{B576CDAA-3017-4EAB-897E-96773C45B6CD}"/>
              </a:ext>
            </a:extLst>
          </p:cNvPr>
          <p:cNvSpPr/>
          <p:nvPr/>
        </p:nvSpPr>
        <p:spPr>
          <a:xfrm>
            <a:off x="6695592" y="26583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B3D2A537-950D-4E7B-ACAE-70F6D07E36F5}"/>
              </a:ext>
            </a:extLst>
          </p:cNvPr>
          <p:cNvSpPr/>
          <p:nvPr/>
        </p:nvSpPr>
        <p:spPr>
          <a:xfrm>
            <a:off x="1029351" y="5134054"/>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Google Shape;171;p8">
            <a:extLst>
              <a:ext uri="{FF2B5EF4-FFF2-40B4-BE49-F238E27FC236}">
                <a16:creationId xmlns:a16="http://schemas.microsoft.com/office/drawing/2014/main" id="{F6CE3680-922D-44E2-A9C6-6FF78F574431}"/>
              </a:ext>
            </a:extLst>
          </p:cNvPr>
          <p:cNvSpPr txBox="1"/>
          <p:nvPr/>
        </p:nvSpPr>
        <p:spPr>
          <a:xfrm>
            <a:off x="880760" y="5108571"/>
            <a:ext cx="4432686" cy="523180"/>
          </a:xfrm>
          <a:prstGeom prst="rect">
            <a:avLst/>
          </a:prstGeom>
          <a:noFill/>
          <a:ln>
            <a:noFill/>
          </a:ln>
        </p:spPr>
        <p:txBody>
          <a:bodyPr spcFirstLastPara="1" wrap="square" lIns="91425" tIns="45700" rIns="91425" bIns="45700" anchor="t" anchorCtr="0">
            <a:spAutoFit/>
          </a:bodyPr>
          <a:lstStyle/>
          <a:p>
            <a:pPr lvl="0" algn="ctr">
              <a:defRPr/>
            </a:pPr>
            <a:r>
              <a:rPr lang="en-GB" sz="2800" b="1"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23">
            <a:hlinkClick r:id="" action="ppaction://noaction">
              <a:snd r:embed="rId6" name="Ou_je_1.wav"/>
            </a:hlinkClick>
            <a:extLst>
              <a:ext uri="{FF2B5EF4-FFF2-40B4-BE49-F238E27FC236}">
                <a16:creationId xmlns:a16="http://schemas.microsoft.com/office/drawing/2014/main" id="{1E8F3C69-D3E2-4300-B856-3FAD039E4DCC}"/>
              </a:ext>
            </a:extLst>
          </p:cNvPr>
          <p:cNvSpPr/>
          <p:nvPr/>
        </p:nvSpPr>
        <p:spPr>
          <a:xfrm>
            <a:off x="351942" y="51746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528A001F-2F5C-4361-A8BC-DE0A6DC8BAE4}"/>
              </a:ext>
            </a:extLst>
          </p:cNvPr>
          <p:cNvSpPr/>
          <p:nvPr/>
        </p:nvSpPr>
        <p:spPr>
          <a:xfrm>
            <a:off x="7373001" y="5149307"/>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9338922D-C33D-4626-AFE9-8F71349D85B9}"/>
              </a:ext>
            </a:extLst>
          </p:cNvPr>
          <p:cNvSpPr txBox="1"/>
          <p:nvPr/>
        </p:nvSpPr>
        <p:spPr>
          <a:xfrm>
            <a:off x="7224410" y="5123824"/>
            <a:ext cx="4432686" cy="523180"/>
          </a:xfrm>
          <a:prstGeom prst="rect">
            <a:avLst/>
          </a:prstGeom>
          <a:noFill/>
          <a:ln>
            <a:noFill/>
          </a:ln>
        </p:spPr>
        <p:txBody>
          <a:bodyPr spcFirstLastPara="1" wrap="square" lIns="91425" tIns="45700" rIns="91425" bIns="45700" anchor="t" anchorCtr="0">
            <a:spAutoFit/>
          </a:bodyPr>
          <a:lstStyle/>
          <a:p>
            <a:pPr lvl="0" algn="ctr">
              <a:defRPr/>
            </a:pPr>
            <a:r>
              <a:rPr lang="en-GB" sz="2800" b="1"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je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CustomShape 23">
            <a:hlinkClick r:id="" action="ppaction://noaction">
              <a:snd r:embed="rId7" name="Ou_je_2.wav"/>
            </a:hlinkClick>
            <a:extLst>
              <a:ext uri="{FF2B5EF4-FFF2-40B4-BE49-F238E27FC236}">
                <a16:creationId xmlns:a16="http://schemas.microsoft.com/office/drawing/2014/main" id="{FC3C45C1-B8BF-45D4-8822-380FCB4E79E8}"/>
              </a:ext>
            </a:extLst>
          </p:cNvPr>
          <p:cNvSpPr/>
          <p:nvPr/>
        </p:nvSpPr>
        <p:spPr>
          <a:xfrm>
            <a:off x="6695592" y="518990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Google Shape;169;p8">
            <a:extLst>
              <a:ext uri="{FF2B5EF4-FFF2-40B4-BE49-F238E27FC236}">
                <a16:creationId xmlns:a16="http://schemas.microsoft.com/office/drawing/2014/main" id="{D1B167AA-E92B-408A-8A50-FE8ED359A4AF}"/>
              </a:ext>
            </a:extLst>
          </p:cNvPr>
          <p:cNvSpPr txBox="1"/>
          <p:nvPr/>
        </p:nvSpPr>
        <p:spPr>
          <a:xfrm>
            <a:off x="583962" y="3137530"/>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you go, are you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69;p8">
            <a:extLst>
              <a:ext uri="{FF2B5EF4-FFF2-40B4-BE49-F238E27FC236}">
                <a16:creationId xmlns:a16="http://schemas.microsoft.com/office/drawing/2014/main" id="{DC7D1DEA-1677-4ECC-B734-6E980E1341B7}"/>
              </a:ext>
            </a:extLst>
          </p:cNvPr>
          <p:cNvSpPr txBox="1"/>
          <p:nvPr/>
        </p:nvSpPr>
        <p:spPr>
          <a:xfrm>
            <a:off x="6695592" y="3097876"/>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you go, are you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4" name="Google Shape;169;p8">
            <a:extLst>
              <a:ext uri="{FF2B5EF4-FFF2-40B4-BE49-F238E27FC236}">
                <a16:creationId xmlns:a16="http://schemas.microsoft.com/office/drawing/2014/main" id="{A2407DDE-4232-4F02-A230-11CBE013709B}"/>
              </a:ext>
            </a:extLst>
          </p:cNvPr>
          <p:cNvSpPr txBox="1"/>
          <p:nvPr/>
        </p:nvSpPr>
        <p:spPr>
          <a:xfrm>
            <a:off x="583962" y="5678331"/>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I go, am I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69;p8">
            <a:extLst>
              <a:ext uri="{FF2B5EF4-FFF2-40B4-BE49-F238E27FC236}">
                <a16:creationId xmlns:a16="http://schemas.microsoft.com/office/drawing/2014/main" id="{C07CA6A4-9A66-4F2A-BF9F-3C343FA3DBA1}"/>
              </a:ext>
            </a:extLst>
          </p:cNvPr>
          <p:cNvSpPr txBox="1"/>
          <p:nvPr/>
        </p:nvSpPr>
        <p:spPr>
          <a:xfrm>
            <a:off x="6695592" y="5638677"/>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I go, am I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5191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24" grpId="0" animBg="1"/>
      <p:bldP spid="25" grpId="0" animBg="1"/>
      <p:bldP spid="32" grpId="0" animBg="1"/>
      <p:bldP spid="44" grpId="0" animBg="1"/>
      <p:bldP spid="45" grpId="0" animBg="1"/>
      <p:bldP spid="19" grpId="0" animBg="1"/>
      <p:bldP spid="20" grpId="0"/>
      <p:bldP spid="21" grpId="0" animBg="1"/>
      <p:bldP spid="22" grpId="0" animBg="1"/>
      <p:bldP spid="23" grpId="0"/>
      <p:bldP spid="27" grpId="0" animBg="1"/>
      <p:bldP spid="28" grpId="0" animBg="1"/>
      <p:bldP spid="29" grpId="0"/>
      <p:bldP spid="30" grpId="0" animBg="1"/>
      <p:bldP spid="31" grpId="0"/>
      <p:bldP spid="33" grpId="0"/>
      <p:bldP spid="34"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797" y="1737840"/>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vas ?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1" name="TextBox 80">
            <a:extLst>
              <a:ext uri="{FF2B5EF4-FFF2-40B4-BE49-F238E27FC236}">
                <a16:creationId xmlns:a16="http://schemas.microsoft.com/office/drawing/2014/main" id="{2D44D90B-4841-4A27-93B5-B2FC94E24524}"/>
              </a:ext>
            </a:extLst>
          </p:cNvPr>
          <p:cNvSpPr txBox="1"/>
          <p:nvPr/>
        </p:nvSpPr>
        <p:spPr>
          <a:xfrm>
            <a:off x="192831" y="413118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2" name="TextBox 81">
            <a:extLst>
              <a:ext uri="{FF2B5EF4-FFF2-40B4-BE49-F238E27FC236}">
                <a16:creationId xmlns:a16="http://schemas.microsoft.com/office/drawing/2014/main" id="{B1DADC38-168F-4C5C-BE79-6BCE0C3B8860}"/>
              </a:ext>
            </a:extLst>
          </p:cNvPr>
          <p:cNvSpPr txBox="1"/>
          <p:nvPr/>
        </p:nvSpPr>
        <p:spPr>
          <a:xfrm>
            <a:off x="156453" y="11556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Where are you going?</a:t>
            </a:r>
          </a:p>
        </p:txBody>
      </p:sp>
      <p:sp>
        <p:nvSpPr>
          <p:cNvPr id="83" name="TextBox 82">
            <a:extLst>
              <a:ext uri="{FF2B5EF4-FFF2-40B4-BE49-F238E27FC236}">
                <a16:creationId xmlns:a16="http://schemas.microsoft.com/office/drawing/2014/main" id="{DD858CB1-B38F-4C3C-8FA8-258F1857B3A2}"/>
              </a:ext>
            </a:extLst>
          </p:cNvPr>
          <p:cNvSpPr txBox="1"/>
          <p:nvPr/>
        </p:nvSpPr>
        <p:spPr>
          <a:xfrm>
            <a:off x="123171" y="2548150"/>
            <a:ext cx="11424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I am going… and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a:t>
            </a:r>
            <a:r>
              <a:rPr lang="en-GB" sz="2800" dirty="0">
                <a:solidFill>
                  <a:srgbClr val="002060"/>
                </a:solidFill>
                <a:latin typeface="Century Gothic" panose="020B0502020202020204" pitchFamily="34" charset="0"/>
              </a:rPr>
              <a:t>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places on your card.</a:t>
            </a:r>
          </a:p>
        </p:txBody>
      </p:sp>
      <p:sp>
        <p:nvSpPr>
          <p:cNvPr id="84" name="TextBox 83">
            <a:extLst>
              <a:ext uri="{FF2B5EF4-FFF2-40B4-BE49-F238E27FC236}">
                <a16:creationId xmlns:a16="http://schemas.microsoft.com/office/drawing/2014/main" id="{335EC582-1D42-4AF2-AECE-31C88DC9F2B4}"/>
              </a:ext>
            </a:extLst>
          </p:cNvPr>
          <p:cNvSpPr txBox="1"/>
          <p:nvPr/>
        </p:nvSpPr>
        <p:spPr>
          <a:xfrm>
            <a:off x="138089" y="34017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Where am I going?</a:t>
            </a:r>
          </a:p>
        </p:txBody>
      </p:sp>
      <p:sp>
        <p:nvSpPr>
          <p:cNvPr id="85" name="TextBox 84">
            <a:extLst>
              <a:ext uri="{FF2B5EF4-FFF2-40B4-BE49-F238E27FC236}">
                <a16:creationId xmlns:a16="http://schemas.microsoft.com/office/drawing/2014/main" id="{F5CD6E35-3CF4-41EA-A7C5-CD44A746E843}"/>
              </a:ext>
            </a:extLst>
          </p:cNvPr>
          <p:cNvSpPr txBox="1"/>
          <p:nvPr/>
        </p:nvSpPr>
        <p:spPr>
          <a:xfrm>
            <a:off x="156453" y="4873518"/>
            <a:ext cx="125145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You are going… and the 3 places on your card.</a:t>
            </a:r>
          </a:p>
        </p:txBody>
      </p:sp>
      <p:sp>
        <p:nvSpPr>
          <p:cNvPr id="86" name="TextBox 85">
            <a:extLst>
              <a:ext uri="{FF2B5EF4-FFF2-40B4-BE49-F238E27FC236}">
                <a16:creationId xmlns:a16="http://schemas.microsoft.com/office/drawing/2014/main" id="{F7EE5D45-8426-4D78-96A9-C2E2EABA5F7D}"/>
              </a:ext>
            </a:extLst>
          </p:cNvPr>
          <p:cNvSpPr txBox="1"/>
          <p:nvPr/>
        </p:nvSpPr>
        <p:spPr>
          <a:xfrm>
            <a:off x="156453" y="5754923"/>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Make sure you write down all six places.</a:t>
            </a:r>
          </a:p>
        </p:txBody>
      </p:sp>
      <p:sp>
        <p:nvSpPr>
          <p:cNvPr id="3" name="Speech Bubble: Rectangle with Corners Rounded 2">
            <a:extLst>
              <a:ext uri="{FF2B5EF4-FFF2-40B4-BE49-F238E27FC236}">
                <a16:creationId xmlns:a16="http://schemas.microsoft.com/office/drawing/2014/main" id="{1983CDF6-4B50-4DD2-AB4F-E03587F53754}"/>
              </a:ext>
            </a:extLst>
          </p:cNvPr>
          <p:cNvSpPr/>
          <p:nvPr/>
        </p:nvSpPr>
        <p:spPr>
          <a:xfrm>
            <a:off x="8164286" y="3166378"/>
            <a:ext cx="3383173" cy="1252630"/>
          </a:xfrm>
          <a:prstGeom prst="wedgeRoundRectCallout">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Then swap roles!</a:t>
            </a:r>
          </a:p>
        </p:txBody>
      </p:sp>
      <p:sp>
        <p:nvSpPr>
          <p:cNvPr id="88" name="Speech Bubble: Rectangle with Corners Rounded 87">
            <a:extLst>
              <a:ext uri="{FF2B5EF4-FFF2-40B4-BE49-F238E27FC236}">
                <a16:creationId xmlns:a16="http://schemas.microsoft.com/office/drawing/2014/main" id="{84A08A7C-73B4-41B6-89FE-1DCBDE0E419D}"/>
              </a:ext>
            </a:extLst>
          </p:cNvPr>
          <p:cNvSpPr/>
          <p:nvPr/>
        </p:nvSpPr>
        <p:spPr>
          <a:xfrm>
            <a:off x="7583041" y="1075975"/>
            <a:ext cx="3383173" cy="1120188"/>
          </a:xfrm>
          <a:prstGeom prst="wedgeRoundRectCallout">
            <a:avLst>
              <a:gd name="adj1" fmla="val -42069"/>
              <a:gd name="adj2" fmla="val 80750"/>
              <a:gd name="adj3" fmla="val 16667"/>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Use au or à la to mean ‘to the’.</a:t>
            </a: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Ou_je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1" grpId="0"/>
      <p:bldP spid="83" grpId="0"/>
      <p:bldP spid="84" grpId="0"/>
      <p:bldP spid="85" grpId="0"/>
      <p:bldP spid="86" grpId="0"/>
      <p:bldP spid="3"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26640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Tell your partner: ‘</a:t>
            </a:r>
            <a:r>
              <a:rPr lang="en-GB" sz="2000" b="1" dirty="0">
                <a:solidFill>
                  <a:srgbClr val="002060"/>
                </a:solidFill>
                <a:latin typeface="Century Gothic" panose="020B0502020202020204" pitchFamily="34" charset="0"/>
              </a:rPr>
              <a:t>You are going </a:t>
            </a:r>
            <a:r>
              <a:rPr lang="en-GB" sz="2000" dirty="0">
                <a:solidFill>
                  <a:srgbClr val="002060"/>
                </a:solidFill>
                <a:latin typeface="Century Gothic" panose="020B0502020202020204" pitchFamily="34" charset="0"/>
              </a:rPr>
              <a:t>…’ to 3 places and ‘</a:t>
            </a:r>
            <a:r>
              <a:rPr lang="en-GB" sz="2000" b="1" dirty="0">
                <a:solidFill>
                  <a:srgbClr val="002060"/>
                </a:solidFill>
                <a:latin typeface="Century Gothic" panose="020B0502020202020204" pitchFamily="34" charset="0"/>
              </a:rPr>
              <a:t>I am going</a:t>
            </a:r>
            <a:r>
              <a:rPr lang="en-GB" sz="2000" dirty="0">
                <a:solidFill>
                  <a:srgbClr val="002060"/>
                </a:solidFill>
                <a:latin typeface="Century Gothic" panose="020B0502020202020204" pitchFamily="34" charset="0"/>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046431" y="1406362"/>
            <a:ext cx="55757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096000" y="1921005"/>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6" name="Picture 25" descr="Diagram&#10;&#10;Description automatically generated">
            <a:extLst>
              <a:ext uri="{FF2B5EF4-FFF2-40B4-BE49-F238E27FC236}">
                <a16:creationId xmlns:a16="http://schemas.microsoft.com/office/drawing/2014/main" id="{6EFA85B9-CB0C-438A-932C-F6BB4A8C12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1228" y="5898181"/>
            <a:ext cx="1266477" cy="932579"/>
          </a:xfrm>
          <a:prstGeom prst="rect">
            <a:avLst/>
          </a:prstGeom>
        </p:spPr>
      </p:pic>
      <p:pic>
        <p:nvPicPr>
          <p:cNvPr id="28" name="Picture 27" descr="Graphical user interface&#10;&#10;Description automatically generated">
            <a:extLst>
              <a:ext uri="{FF2B5EF4-FFF2-40B4-BE49-F238E27FC236}">
                <a16:creationId xmlns:a16="http://schemas.microsoft.com/office/drawing/2014/main" id="{2FDF85BC-87F0-4EC1-AF18-E8ABACC44DAF}"/>
              </a:ext>
            </a:extLst>
          </p:cNvPr>
          <p:cNvPicPr>
            <a:picLocks noChangeAspect="1"/>
          </p:cNvPicPr>
          <p:nvPr/>
        </p:nvPicPr>
        <p:blipFill rotWithShape="1">
          <a:blip r:embed="rId12">
            <a:extLst>
              <a:ext uri="{28A0092B-C50C-407E-A947-70E740481C1C}">
                <a14:useLocalDpi xmlns:a14="http://schemas.microsoft.com/office/drawing/2010/main" val="0"/>
              </a:ext>
            </a:extLst>
          </a:blip>
          <a:srcRect l="38241" r="33603" b="65483"/>
          <a:stretch/>
        </p:blipFill>
        <p:spPr>
          <a:xfrm>
            <a:off x="3720837" y="1933786"/>
            <a:ext cx="967432" cy="707886"/>
          </a:xfrm>
          <a:prstGeom prst="rect">
            <a:avLst/>
          </a:prstGeom>
        </p:spPr>
      </p:pic>
      <p:pic>
        <p:nvPicPr>
          <p:cNvPr id="31" name="Picture 30" descr="Shape, rectangle&#10;&#10;Description automatically generated">
            <a:extLst>
              <a:ext uri="{FF2B5EF4-FFF2-40B4-BE49-F238E27FC236}">
                <a16:creationId xmlns:a16="http://schemas.microsoft.com/office/drawing/2014/main" id="{359F228E-524D-4E14-A19E-81C500281069}"/>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5456" y="5061678"/>
            <a:ext cx="1358022" cy="932579"/>
          </a:xfrm>
          <a:prstGeom prst="rect">
            <a:avLst/>
          </a:prstGeom>
        </p:spPr>
      </p:pic>
      <p:pic>
        <p:nvPicPr>
          <p:cNvPr id="35" name="Picture 34" descr="A picture containing text, curtain&#10;&#10;Description automatically generated">
            <a:extLst>
              <a:ext uri="{FF2B5EF4-FFF2-40B4-BE49-F238E27FC236}">
                <a16:creationId xmlns:a16="http://schemas.microsoft.com/office/drawing/2014/main" id="{E7C60E8E-D1A6-42BA-9283-40235C8600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24380" y="2731110"/>
            <a:ext cx="760345" cy="73599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3D09AD36-6D56-44BE-B878-F9BAD601AE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20837" y="3761178"/>
            <a:ext cx="520651" cy="490958"/>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7E526C09-5F98-4482-A842-0752C82056B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04076" y="3521992"/>
            <a:ext cx="584193" cy="735991"/>
          </a:xfrm>
          <a:prstGeom prst="rect">
            <a:avLst/>
          </a:prstGeom>
        </p:spPr>
      </p:pic>
      <p:pic>
        <p:nvPicPr>
          <p:cNvPr id="40" name="Picture 39" descr="Graphical user interface&#10;&#10;Description automatically generated">
            <a:extLst>
              <a:ext uri="{FF2B5EF4-FFF2-40B4-BE49-F238E27FC236}">
                <a16:creationId xmlns:a16="http://schemas.microsoft.com/office/drawing/2014/main" id="{743D83C6-961E-450D-BB53-A87CF9081E6A}"/>
              </a:ext>
            </a:extLst>
          </p:cNvPr>
          <p:cNvPicPr>
            <a:picLocks noChangeAspect="1"/>
          </p:cNvPicPr>
          <p:nvPr/>
        </p:nvPicPr>
        <p:blipFill rotWithShape="1">
          <a:blip r:embed="rId17">
            <a:extLst>
              <a:ext uri="{28A0092B-C50C-407E-A947-70E740481C1C}">
                <a14:useLocalDpi xmlns:a14="http://schemas.microsoft.com/office/drawing/2010/main" val="0"/>
              </a:ext>
            </a:extLst>
          </a:blip>
          <a:srcRect b="25455"/>
          <a:stretch/>
        </p:blipFill>
        <p:spPr>
          <a:xfrm>
            <a:off x="3479480" y="4339230"/>
            <a:ext cx="1489576" cy="747788"/>
          </a:xfrm>
          <a:prstGeom prst="rect">
            <a:avLst/>
          </a:prstGeom>
        </p:spPr>
      </p:pic>
      <p:sp>
        <p:nvSpPr>
          <p:cNvPr id="4" name="TextBox 3">
            <a:extLst>
              <a:ext uri="{FF2B5EF4-FFF2-40B4-BE49-F238E27FC236}">
                <a16:creationId xmlns:a16="http://schemas.microsoft.com/office/drawing/2014/main" id="{A4705468-CCC9-4559-87B5-6203D14FA02C}"/>
              </a:ext>
            </a:extLst>
          </p:cNvPr>
          <p:cNvSpPr txBox="1"/>
          <p:nvPr/>
        </p:nvSpPr>
        <p:spPr>
          <a:xfrm>
            <a:off x="952509" y="2065293"/>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à </a:t>
            </a:r>
            <a:r>
              <a:rPr lang="en-GB" sz="2400" b="1" dirty="0" err="1">
                <a:solidFill>
                  <a:srgbClr val="002060"/>
                </a:solidFill>
                <a:latin typeface="Century Gothic" panose="020B0502020202020204" pitchFamily="34" charset="0"/>
              </a:rPr>
              <a:t>l’école</a:t>
            </a:r>
            <a:r>
              <a:rPr lang="en-GB" sz="2400" b="1" dirty="0">
                <a:solidFill>
                  <a:srgbClr val="002060"/>
                </a:solidFill>
                <a:latin typeface="Century Gothic" panose="020B0502020202020204" pitchFamily="34" charset="0"/>
              </a:rPr>
              <a:t>.</a:t>
            </a:r>
          </a:p>
        </p:txBody>
      </p:sp>
      <p:sp>
        <p:nvSpPr>
          <p:cNvPr id="22" name="TextBox 21">
            <a:extLst>
              <a:ext uri="{FF2B5EF4-FFF2-40B4-BE49-F238E27FC236}">
                <a16:creationId xmlns:a16="http://schemas.microsoft.com/office/drawing/2014/main" id="{C5323D1A-6D42-4759-A55D-2BDEA24C1CDF}"/>
              </a:ext>
            </a:extLst>
          </p:cNvPr>
          <p:cNvSpPr txBox="1"/>
          <p:nvPr/>
        </p:nvSpPr>
        <p:spPr>
          <a:xfrm>
            <a:off x="8077611" y="2075280"/>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school.</a:t>
            </a:r>
          </a:p>
        </p:txBody>
      </p:sp>
      <p:sp>
        <p:nvSpPr>
          <p:cNvPr id="23" name="TextBox 22">
            <a:extLst>
              <a:ext uri="{FF2B5EF4-FFF2-40B4-BE49-F238E27FC236}">
                <a16:creationId xmlns:a16="http://schemas.microsoft.com/office/drawing/2014/main" id="{2F00D707-6B3A-4CD1-A307-8CF352FA15D2}"/>
              </a:ext>
            </a:extLst>
          </p:cNvPr>
          <p:cNvSpPr txBox="1"/>
          <p:nvPr/>
        </p:nvSpPr>
        <p:spPr>
          <a:xfrm>
            <a:off x="952508" y="2856613"/>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au </a:t>
            </a:r>
            <a:r>
              <a:rPr lang="en-GB" sz="2400" b="1" dirty="0" err="1">
                <a:solidFill>
                  <a:srgbClr val="002060"/>
                </a:solidFill>
                <a:latin typeface="Century Gothic" panose="020B0502020202020204" pitchFamily="34" charset="0"/>
              </a:rPr>
              <a:t>cinéma</a:t>
            </a:r>
            <a:r>
              <a:rPr lang="en-GB" sz="2400" b="1"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24DA5455-29B1-4175-B314-CB82BA5AC20B}"/>
              </a:ext>
            </a:extLst>
          </p:cNvPr>
          <p:cNvSpPr txBox="1"/>
          <p:nvPr/>
        </p:nvSpPr>
        <p:spPr>
          <a:xfrm>
            <a:off x="8091310" y="2920973"/>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cinema.</a:t>
            </a:r>
          </a:p>
        </p:txBody>
      </p:sp>
      <p:sp>
        <p:nvSpPr>
          <p:cNvPr id="25" name="TextBox 24">
            <a:extLst>
              <a:ext uri="{FF2B5EF4-FFF2-40B4-BE49-F238E27FC236}">
                <a16:creationId xmlns:a16="http://schemas.microsoft.com/office/drawing/2014/main" id="{201A2977-9CBE-4CE5-93EE-C1F3ACFD244A}"/>
              </a:ext>
            </a:extLst>
          </p:cNvPr>
          <p:cNvSpPr txBox="1"/>
          <p:nvPr/>
        </p:nvSpPr>
        <p:spPr>
          <a:xfrm>
            <a:off x="952508" y="3628189"/>
            <a:ext cx="45393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vas au </a:t>
            </a:r>
            <a:r>
              <a:rPr lang="en-GB" sz="2400" b="1" dirty="0" err="1">
                <a:solidFill>
                  <a:srgbClr val="002060"/>
                </a:solidFill>
                <a:latin typeface="Century Gothic" panose="020B0502020202020204" pitchFamily="34" charset="0"/>
              </a:rPr>
              <a:t>marché</a:t>
            </a:r>
            <a:r>
              <a:rPr lang="en-GB" sz="2400" b="1"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754D0795-2117-48EC-8D43-8F896FF92DCA}"/>
              </a:ext>
            </a:extLst>
          </p:cNvPr>
          <p:cNvSpPr txBox="1"/>
          <p:nvPr/>
        </p:nvSpPr>
        <p:spPr>
          <a:xfrm>
            <a:off x="8144623" y="3683104"/>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market.</a:t>
            </a:r>
          </a:p>
        </p:txBody>
      </p:sp>
      <p:sp>
        <p:nvSpPr>
          <p:cNvPr id="29" name="TextBox 28">
            <a:extLst>
              <a:ext uri="{FF2B5EF4-FFF2-40B4-BE49-F238E27FC236}">
                <a16:creationId xmlns:a16="http://schemas.microsoft.com/office/drawing/2014/main" id="{11F88B5D-E261-4F28-8C99-5A0C338F8814}"/>
              </a:ext>
            </a:extLst>
          </p:cNvPr>
          <p:cNvSpPr txBox="1"/>
          <p:nvPr/>
        </p:nvSpPr>
        <p:spPr>
          <a:xfrm>
            <a:off x="952508" y="4482291"/>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au parc.</a:t>
            </a:r>
          </a:p>
        </p:txBody>
      </p:sp>
      <p:sp>
        <p:nvSpPr>
          <p:cNvPr id="30" name="TextBox 29">
            <a:extLst>
              <a:ext uri="{FF2B5EF4-FFF2-40B4-BE49-F238E27FC236}">
                <a16:creationId xmlns:a16="http://schemas.microsoft.com/office/drawing/2014/main" id="{A905B097-6EF7-4CBC-897C-8A3C3B4144D4}"/>
              </a:ext>
            </a:extLst>
          </p:cNvPr>
          <p:cNvSpPr txBox="1"/>
          <p:nvPr/>
        </p:nvSpPr>
        <p:spPr>
          <a:xfrm>
            <a:off x="8453189" y="4482290"/>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park.</a:t>
            </a:r>
          </a:p>
        </p:txBody>
      </p:sp>
      <p:sp>
        <p:nvSpPr>
          <p:cNvPr id="32" name="TextBox 31">
            <a:extLst>
              <a:ext uri="{FF2B5EF4-FFF2-40B4-BE49-F238E27FC236}">
                <a16:creationId xmlns:a16="http://schemas.microsoft.com/office/drawing/2014/main" id="{D9A7896F-23BE-4635-8979-5F6E3CB37029}"/>
              </a:ext>
            </a:extLst>
          </p:cNvPr>
          <p:cNvSpPr txBox="1"/>
          <p:nvPr/>
        </p:nvSpPr>
        <p:spPr>
          <a:xfrm>
            <a:off x="984713" y="5248809"/>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au </a:t>
            </a:r>
            <a:r>
              <a:rPr lang="en-GB" sz="2400" b="1" dirty="0" err="1">
                <a:solidFill>
                  <a:srgbClr val="002060"/>
                </a:solidFill>
                <a:latin typeface="Century Gothic" panose="020B0502020202020204" pitchFamily="34" charset="0"/>
              </a:rPr>
              <a:t>magasin</a:t>
            </a:r>
            <a:r>
              <a:rPr lang="en-GB" sz="2400" b="1" dirty="0">
                <a:solidFill>
                  <a:srgbClr val="002060"/>
                </a:solidFill>
                <a:latin typeface="Century Gothic" panose="020B0502020202020204" pitchFamily="34" charset="0"/>
              </a:rPr>
              <a:t>.</a:t>
            </a:r>
          </a:p>
        </p:txBody>
      </p:sp>
      <p:sp>
        <p:nvSpPr>
          <p:cNvPr id="34" name="TextBox 33">
            <a:extLst>
              <a:ext uri="{FF2B5EF4-FFF2-40B4-BE49-F238E27FC236}">
                <a16:creationId xmlns:a16="http://schemas.microsoft.com/office/drawing/2014/main" id="{97BE4C17-4E1D-436F-BD64-63A1675B8CB0}"/>
              </a:ext>
            </a:extLst>
          </p:cNvPr>
          <p:cNvSpPr txBox="1"/>
          <p:nvPr/>
        </p:nvSpPr>
        <p:spPr>
          <a:xfrm>
            <a:off x="8621564" y="5327983"/>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shop.</a:t>
            </a:r>
          </a:p>
        </p:txBody>
      </p:sp>
      <p:sp>
        <p:nvSpPr>
          <p:cNvPr id="37" name="TextBox 36">
            <a:extLst>
              <a:ext uri="{FF2B5EF4-FFF2-40B4-BE49-F238E27FC236}">
                <a16:creationId xmlns:a16="http://schemas.microsoft.com/office/drawing/2014/main" id="{75967C11-B9C7-4886-B2EF-4D401FB9116D}"/>
              </a:ext>
            </a:extLst>
          </p:cNvPr>
          <p:cNvSpPr txBox="1"/>
          <p:nvPr/>
        </p:nvSpPr>
        <p:spPr>
          <a:xfrm>
            <a:off x="8599168" y="6133637"/>
            <a:ext cx="278495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to the house.</a:t>
            </a:r>
          </a:p>
        </p:txBody>
      </p:sp>
      <p:sp>
        <p:nvSpPr>
          <p:cNvPr id="39" name="TextBox 38">
            <a:extLst>
              <a:ext uri="{FF2B5EF4-FFF2-40B4-BE49-F238E27FC236}">
                <a16:creationId xmlns:a16="http://schemas.microsoft.com/office/drawing/2014/main" id="{1A803F51-73E3-4A65-A9BF-2B705D66C02D}"/>
              </a:ext>
            </a:extLst>
          </p:cNvPr>
          <p:cNvSpPr txBox="1"/>
          <p:nvPr/>
        </p:nvSpPr>
        <p:spPr>
          <a:xfrm>
            <a:off x="941152" y="6117898"/>
            <a:ext cx="278495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vais</a:t>
            </a:r>
            <a:r>
              <a:rPr lang="en-GB" sz="2400" b="1" dirty="0">
                <a:solidFill>
                  <a:srgbClr val="002060"/>
                </a:solidFill>
                <a:latin typeface="Century Gothic" panose="020B0502020202020204" pitchFamily="34" charset="0"/>
              </a:rPr>
              <a:t> à la </a:t>
            </a:r>
            <a:r>
              <a:rPr lang="en-GB" sz="2400" b="1" dirty="0" err="1">
                <a:solidFill>
                  <a:srgbClr val="002060"/>
                </a:solidFill>
                <a:latin typeface="Century Gothic" panose="020B0502020202020204" pitchFamily="34" charset="0"/>
              </a:rPr>
              <a:t>maison</a:t>
            </a:r>
            <a:r>
              <a:rPr lang="en-GB" sz="24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1200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5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5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5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5_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5_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P spid="25" grpId="0"/>
      <p:bldP spid="27" grpId="0"/>
      <p:bldP spid="29" grpId="0"/>
      <p:bldP spid="30" grpId="0"/>
      <p:bldP spid="32" grpId="0"/>
      <p:bldP spid="34" grpId="0"/>
      <p:bldP spid="37" grpId="0"/>
      <p:bldP spid="3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13376</TotalTime>
  <Words>2568</Words>
  <Application>Microsoft Office PowerPoint</Application>
  <PresentationFormat>Widescreen</PresentationFormat>
  <Paragraphs>497</Paragraphs>
  <Slides>15</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Calibri Light</vt:lpstr>
      <vt:lpstr>Century Gothic</vt:lpstr>
      <vt:lpstr>Century Gothic</vt:lpstr>
      <vt:lpstr>Eras Demi ITC</vt:lpstr>
      <vt:lpstr>Modern Love</vt:lpstr>
      <vt:lpstr>Symbol</vt:lpstr>
      <vt:lpstr>Wingdings</vt:lpstr>
      <vt:lpstr>1_Office Theme</vt:lpstr>
      <vt:lpstr>2_Office Theme</vt:lpstr>
      <vt:lpstr>Office Theme</vt:lpstr>
      <vt:lpstr>Saying where you are going and what there is there  </vt:lpstr>
      <vt:lpstr>prononcer</vt:lpstr>
      <vt:lpstr>écouter</vt:lpstr>
      <vt:lpstr>vocabulaire</vt:lpstr>
      <vt:lpstr>vocabulaire</vt:lpstr>
      <vt:lpstr>Asking questions using Est-ce que…</vt:lpstr>
      <vt:lpstr>Asking questions using Où est-ce que …</vt:lpstr>
      <vt:lpstr>Follow up 4: </vt:lpstr>
      <vt:lpstr>Follow up 4A: </vt:lpstr>
      <vt:lpstr>Follow up 4B: </vt:lpstr>
      <vt:lpstr>Follow up 5: </vt:lpstr>
      <vt:lpstr>Follow up 4A: </vt:lpstr>
      <vt:lpstr>Follow up 4B: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437</cp:revision>
  <dcterms:created xsi:type="dcterms:W3CDTF">2021-06-12T06:20:35Z</dcterms:created>
  <dcterms:modified xsi:type="dcterms:W3CDTF">2022-03-16T04:52:31Z</dcterms:modified>
</cp:coreProperties>
</file>