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0"/>
  </p:notesMasterIdLst>
  <p:sldIdLst>
    <p:sldId id="257" r:id="rId4"/>
    <p:sldId id="814" r:id="rId5"/>
    <p:sldId id="899" r:id="rId6"/>
    <p:sldId id="902" r:id="rId7"/>
    <p:sldId id="900" r:id="rId8"/>
    <p:sldId id="901" r:id="rId9"/>
    <p:sldId id="903" r:id="rId10"/>
    <p:sldId id="841" r:id="rId11"/>
    <p:sldId id="625" r:id="rId12"/>
    <p:sldId id="898" r:id="rId13"/>
    <p:sldId id="897" r:id="rId14"/>
    <p:sldId id="358" r:id="rId15"/>
    <p:sldId id="889" r:id="rId16"/>
    <p:sldId id="890" r:id="rId17"/>
    <p:sldId id="891" r:id="rId18"/>
    <p:sldId id="89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BC0C7"/>
    <a:srgbClr val="26859D"/>
    <a:srgbClr val="EA6B14"/>
    <a:srgbClr val="786EB1"/>
    <a:srgbClr val="DDDDFF"/>
    <a:srgbClr val="FEF8F4"/>
    <a:srgbClr val="FFF7FF"/>
    <a:srgbClr val="FFCCFF"/>
    <a:srgbClr val="E7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44" autoAdjust="0"/>
    <p:restoredTop sz="77467" autoAdjust="0"/>
  </p:normalViewPr>
  <p:slideViewPr>
    <p:cSldViewPr snapToGrid="0">
      <p:cViewPr>
        <p:scale>
          <a:sx n="35" d="100"/>
          <a:sy n="35" d="100"/>
        </p:scale>
        <p:origin x="840" y="426"/>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a:solidFill>
                  <a:srgbClr val="002060"/>
                </a:solidFill>
                <a:latin typeface="Century Gothic"/>
                <a:ea typeface="Century Gothic"/>
              </a:rPr>
              <a:t>ai] - </a:t>
            </a:r>
            <a:r>
              <a:rPr lang="fr-FR" sz="1600" b="0" strike="noStrike" spc="-1" dirty="0">
                <a:solidFill>
                  <a:srgbClr val="002060"/>
                </a:solidFill>
                <a:latin typeface="Century Gothic"/>
                <a:ea typeface="Century Gothic"/>
              </a:rPr>
              <a:t>vrai [292] maison [325] aider [413] raison [72] aimer [242] semaine [245]</a:t>
            </a:r>
            <a:br>
              <a:rPr lang="fr-FR" sz="1600" b="0" strike="noStrike" spc="-1" dirty="0">
                <a:solidFill>
                  <a:srgbClr val="002060"/>
                </a:solidFill>
                <a:latin typeface="Century Gothic"/>
                <a:ea typeface="Century Gothic"/>
              </a:rPr>
            </a:br>
            <a:r>
              <a:rPr lang="fr-FR" sz="1600" b="0" strike="noStrike" spc="-1" dirty="0">
                <a:solidFill>
                  <a:srgbClr val="002060"/>
                </a:solidFill>
                <a:latin typeface="Century Gothic"/>
                <a:ea typeface="Century Gothic"/>
              </a:rPr>
              <a:t>and [</a:t>
            </a:r>
            <a:r>
              <a:rPr lang="fr-FR" sz="1600" b="1" strike="noStrike" spc="-1" dirty="0">
                <a:solidFill>
                  <a:srgbClr val="002060"/>
                </a:solidFill>
                <a:latin typeface="Century Gothic"/>
                <a:ea typeface="Century Gothic"/>
              </a:rPr>
              <a:t>(a)in</a:t>
            </a:r>
            <a:r>
              <a:rPr lang="fr-FR" sz="16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r>
              <a:rPr lang="fr-FR" sz="1600" b="1" strike="noStrike" spc="-1" dirty="0">
                <a:solidFill>
                  <a:srgbClr val="002060"/>
                </a:solidFill>
                <a:latin typeface="Century Gothic"/>
                <a:ea typeface="Century Gothic"/>
              </a:rPr>
              <a:t>and </a:t>
            </a:r>
            <a:r>
              <a:rPr lang="fr-FR" sz="1600" b="1" strike="noStrike" spc="-1" dirty="0" err="1">
                <a:solidFill>
                  <a:srgbClr val="002060"/>
                </a:solidFill>
                <a:latin typeface="Century Gothic"/>
                <a:ea typeface="Century Gothic"/>
              </a:rPr>
              <a:t>revisit</a:t>
            </a:r>
            <a:r>
              <a:rPr lang="fr-FR" sz="1600" b="1" strike="noStrike" spc="-1" dirty="0">
                <a:solidFill>
                  <a:srgbClr val="002060"/>
                </a:solidFill>
                <a:latin typeface="Century Gothic"/>
                <a:ea typeface="Century Gothic"/>
              </a:rPr>
              <a:t> liaison.</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1" strike="noStrike" spc="-1" dirty="0">
                <a:solidFill>
                  <a:srgbClr val="FF0066"/>
                </a:solidFill>
                <a:latin typeface="Century Gothic"/>
                <a:ea typeface="Century Gothic"/>
              </a:rPr>
              <a:t>aller, je vais, il/elle va </a:t>
            </a:r>
            <a:r>
              <a:rPr lang="fr-FR" sz="1600" b="0" strike="noStrike" spc="-1" dirty="0">
                <a:solidFill>
                  <a:srgbClr val="FF0066"/>
                </a:solidFill>
                <a:latin typeface="Century Gothic"/>
                <a:ea typeface="Century Gothic"/>
              </a:rPr>
              <a:t>[53] à (</a:t>
            </a:r>
            <a:r>
              <a:rPr lang="fr-FR" sz="1600" b="0" strike="noStrike" spc="-1" dirty="0" err="1">
                <a:solidFill>
                  <a:srgbClr val="FF0066"/>
                </a:solidFill>
                <a:latin typeface="Century Gothic"/>
                <a:ea typeface="Century Gothic"/>
              </a:rPr>
              <a:t>meaning</a:t>
            </a:r>
            <a:r>
              <a:rPr lang="fr-FR" sz="1600" b="0" strike="noStrike" spc="-1" dirty="0">
                <a:solidFill>
                  <a:srgbClr val="FF0066"/>
                </a:solidFill>
                <a:latin typeface="Century Gothic"/>
                <a:ea typeface="Century Gothic"/>
              </a:rPr>
              <a:t> ‘at/in/to’)[4] dans [11] </a:t>
            </a:r>
            <a:r>
              <a:rPr lang="fr-FR" sz="1600" b="1" strike="noStrike" spc="-1" dirty="0">
                <a:solidFill>
                  <a:srgbClr val="FF0066"/>
                </a:solidFill>
                <a:latin typeface="Century Gothic"/>
                <a:ea typeface="Century Gothic"/>
              </a:rPr>
              <a:t>Canada </a:t>
            </a:r>
            <a:r>
              <a:rPr lang="fr-FR" sz="1600" b="0" strike="noStrike" spc="-1" dirty="0">
                <a:solidFill>
                  <a:srgbClr val="FF0066"/>
                </a:solidFill>
                <a:latin typeface="Century Gothic"/>
                <a:ea typeface="Century Gothic"/>
              </a:rPr>
              <a:t>[N/A] </a:t>
            </a:r>
            <a:r>
              <a:rPr lang="fr-FR" sz="1600" b="1" strike="noStrike" spc="-1" dirty="0">
                <a:solidFill>
                  <a:srgbClr val="FF0066"/>
                </a:solidFill>
                <a:latin typeface="Century Gothic"/>
                <a:ea typeface="Century Gothic"/>
              </a:rPr>
              <a:t>France </a:t>
            </a:r>
            <a:r>
              <a:rPr lang="fr-FR" sz="1600" b="0" strike="noStrike" spc="-1" dirty="0">
                <a:solidFill>
                  <a:srgbClr val="FF0066"/>
                </a:solidFill>
                <a:latin typeface="Century Gothic"/>
                <a:ea typeface="Century Gothic"/>
              </a:rPr>
              <a:t>[N/A] </a:t>
            </a:r>
            <a:r>
              <a:rPr lang="fr-FR" sz="1600" b="1" strike="noStrike" spc="-1" dirty="0">
                <a:solidFill>
                  <a:srgbClr val="FF0066"/>
                </a:solidFill>
                <a:latin typeface="Century Gothic"/>
                <a:ea typeface="Century Gothic"/>
              </a:rPr>
              <a:t>nord </a:t>
            </a:r>
            <a:r>
              <a:rPr lang="fr-FR" sz="1600" b="0" strike="noStrike" spc="-1" dirty="0">
                <a:solidFill>
                  <a:srgbClr val="FF0066"/>
                </a:solidFill>
                <a:latin typeface="Century Gothic"/>
                <a:ea typeface="Century Gothic"/>
              </a:rPr>
              <a:t>[1090] </a:t>
            </a:r>
            <a:r>
              <a:rPr lang="fr-FR" sz="1600" b="1" strike="noStrike" spc="-1" dirty="0">
                <a:solidFill>
                  <a:srgbClr val="FF0066"/>
                </a:solidFill>
                <a:latin typeface="Century Gothic"/>
                <a:ea typeface="Century Gothic"/>
              </a:rPr>
              <a:t>sud</a:t>
            </a:r>
            <a:r>
              <a:rPr lang="fr-FR" sz="1600" b="0" strike="noStrike" spc="-1" dirty="0">
                <a:solidFill>
                  <a:srgbClr val="FF0066"/>
                </a:solidFill>
                <a:latin typeface="Century Gothic"/>
                <a:ea typeface="Century Gothic"/>
              </a:rPr>
              <a:t> [1242] </a:t>
            </a:r>
            <a:r>
              <a:rPr lang="fr-FR" sz="1600" b="1" strike="noStrike" spc="-1" dirty="0">
                <a:solidFill>
                  <a:srgbClr val="FF0066"/>
                </a:solidFill>
                <a:latin typeface="Century Gothic"/>
                <a:ea typeface="Century Gothic"/>
              </a:rPr>
              <a:t>est </a:t>
            </a:r>
            <a:r>
              <a:rPr lang="fr-FR" sz="1600" b="0" strike="noStrike" spc="-1" dirty="0">
                <a:solidFill>
                  <a:srgbClr val="FF0066"/>
                </a:solidFill>
                <a:latin typeface="Century Gothic"/>
                <a:ea typeface="Century Gothic"/>
              </a:rPr>
              <a:t>[4603] </a:t>
            </a:r>
            <a:r>
              <a:rPr lang="fr-FR" sz="1600" b="1" strike="noStrike" spc="-1" dirty="0">
                <a:solidFill>
                  <a:srgbClr val="FF0066"/>
                </a:solidFill>
                <a:latin typeface="Century Gothic"/>
                <a:ea typeface="Century Gothic"/>
              </a:rPr>
              <a:t>ouest </a:t>
            </a:r>
            <a:r>
              <a:rPr lang="fr-FR" sz="1600" b="0" strike="noStrike" spc="-1" dirty="0">
                <a:solidFill>
                  <a:srgbClr val="FF0066"/>
                </a:solidFill>
                <a:latin typeface="Century Gothic"/>
                <a:ea typeface="Century Gothic"/>
              </a:rPr>
              <a:t>[1690]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étudier </a:t>
            </a:r>
            <a:r>
              <a:rPr lang="fr-FR" sz="1400" dirty="0">
                <a:solidFill>
                  <a:srgbClr val="FF0066"/>
                </a:solidFill>
                <a:effectLst/>
                <a:latin typeface="Century Gothic" panose="020B0502020202020204" pitchFamily="34" charset="0"/>
                <a:ea typeface="+mn-ea"/>
                <a:cs typeface="+mn-cs"/>
              </a:rPr>
              <a:t>[960] </a:t>
            </a:r>
            <a:r>
              <a:rPr lang="fr-FR" sz="1400" b="1" dirty="0">
                <a:solidFill>
                  <a:srgbClr val="FF0066"/>
                </a:solidFill>
                <a:effectLst/>
                <a:latin typeface="Century Gothic" panose="020B0502020202020204" pitchFamily="34" charset="0"/>
                <a:ea typeface="+mn-ea"/>
                <a:cs typeface="+mn-cs"/>
              </a:rPr>
              <a:t>partager</a:t>
            </a:r>
            <a:r>
              <a:rPr lang="fr-FR" sz="1400" dirty="0">
                <a:solidFill>
                  <a:srgbClr val="FF0066"/>
                </a:solidFill>
                <a:effectLst/>
                <a:latin typeface="Century Gothic" panose="020B0502020202020204" pitchFamily="34" charset="0"/>
                <a:ea typeface="+mn-ea"/>
                <a:cs typeface="+mn-cs"/>
              </a:rPr>
              <a:t> [527] </a:t>
            </a:r>
            <a:r>
              <a:rPr lang="fr-FR" sz="1400" b="1" dirty="0">
                <a:solidFill>
                  <a:srgbClr val="FF0066"/>
                </a:solidFill>
                <a:effectLst/>
                <a:latin typeface="Century Gothic" panose="020B0502020202020204" pitchFamily="34" charset="0"/>
                <a:ea typeface="+mn-ea"/>
                <a:cs typeface="+mn-cs"/>
              </a:rPr>
              <a:t>parfois </a:t>
            </a:r>
            <a:r>
              <a:rPr lang="fr-FR" sz="1400" dirty="0">
                <a:solidFill>
                  <a:srgbClr val="FF0066"/>
                </a:solidFill>
                <a:effectLst/>
                <a:latin typeface="Century Gothic" panose="020B0502020202020204" pitchFamily="34" charset="0"/>
                <a:ea typeface="+mn-ea"/>
                <a:cs typeface="+mn-cs"/>
              </a:rPr>
              <a:t>[410]</a:t>
            </a: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endParaRPr lang="fr-FR" sz="1400" b="1"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 --</a:t>
            </a:r>
            <a:endParaRPr lang="fr-FR" sz="14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the use of </a:t>
            </a:r>
            <a:r>
              <a:rPr lang="en-GB" b="1" dirty="0" err="1"/>
              <a:t>en</a:t>
            </a:r>
            <a:r>
              <a:rPr lang="en-GB" dirty="0"/>
              <a:t> for to and in with feminine countries and </a:t>
            </a:r>
            <a:r>
              <a:rPr lang="en-GB" b="1" dirty="0"/>
              <a:t>au</a:t>
            </a:r>
            <a:r>
              <a:rPr lang="en-GB" dirty="0"/>
              <a:t> (à + le) for masculine countries and regions.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006882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preposition (preposition + article) used for cities, feminine and masculine countries, and cardinal points; to practise aural comprehension of vocabulary for this week.</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1-6 and headings ‘destination’ and ‘English’.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destination based on the preposition (</a:t>
            </a:r>
            <a:r>
              <a:rPr lang="en-GB" baseline="0" dirty="0" err="1">
                <a:sym typeface="Wingdings" panose="05000000000000000000" pitchFamily="2" charset="2"/>
              </a:rPr>
              <a:t>en</a:t>
            </a:r>
            <a:r>
              <a:rPr lang="en-GB" baseline="0" dirty="0">
                <a:sym typeface="Wingdings" panose="05000000000000000000" pitchFamily="2" charset="2"/>
              </a:rPr>
              <a:t>, à, au, dans) that they hear.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beginning.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write the destination. Then they write the meaning of the whole sentence, if able. They might need to listen twice to do this.  Less proficient learners can be asked to write the English for any words they hear, rather than the full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say which sentence/destination they would most like to apply to them.</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r>
              <a:rPr lang="en-GB" b="1" dirty="0">
                <a:sym typeface="Wingdings" panose="05000000000000000000" pitchFamily="2" charset="2"/>
              </a:rPr>
              <a:t>Transcript 1:</a:t>
            </a:r>
            <a:br>
              <a:rPr lang="en-GB" dirty="0">
                <a:sym typeface="Wingdings" panose="05000000000000000000" pitchFamily="2" charset="2"/>
              </a:rPr>
            </a:br>
            <a:r>
              <a:rPr lang="es-ES_tradnl" sz="1200" b="0" kern="1200" dirty="0">
                <a:solidFill>
                  <a:schemeClr val="tx1"/>
                </a:solidFill>
                <a:effectLst/>
                <a:latin typeface="+mn-lt"/>
                <a:ea typeface="+mn-ea"/>
                <a:cs typeface="+mn-cs"/>
              </a:rPr>
              <a:t>1.  Elle va en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2. Je vais dans le [beep]</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a:t>
            </a:r>
            <a:r>
              <a:rPr lang="es-ES_tradnl" sz="1200" b="0" kern="1200" dirty="0" err="1">
                <a:solidFill>
                  <a:schemeClr val="tx1"/>
                </a:solidFill>
                <a:effectLst/>
                <a:latin typeface="+mn-lt"/>
                <a:ea typeface="+mn-ea"/>
                <a:cs typeface="+mn-cs"/>
              </a:rPr>
              <a:t>qu’il</a:t>
            </a:r>
            <a:r>
              <a:rPr lang="es-ES_tradnl" sz="1200" b="0" kern="1200" dirty="0">
                <a:solidFill>
                  <a:schemeClr val="tx1"/>
                </a:solidFill>
                <a:effectLst/>
                <a:latin typeface="+mn-lt"/>
                <a:ea typeface="+mn-ea"/>
                <a:cs typeface="+mn-cs"/>
              </a:rPr>
              <a:t> va </a:t>
            </a:r>
            <a:r>
              <a:rPr lang="es-ES_tradnl" sz="1200" b="0" kern="1200" dirty="0" err="1">
                <a:solidFill>
                  <a:schemeClr val="tx1"/>
                </a:solidFill>
                <a:effectLst/>
                <a:latin typeface="+mn-lt"/>
                <a:ea typeface="+mn-ea"/>
                <a:cs typeface="+mn-cs"/>
              </a:rPr>
              <a:t>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Aujourd’hui</a:t>
            </a:r>
            <a:r>
              <a:rPr lang="es-ES_tradnl" sz="1200" b="0" kern="1200" dirty="0">
                <a:solidFill>
                  <a:schemeClr val="tx1"/>
                </a:solidFill>
                <a:effectLst/>
                <a:latin typeface="+mn-lt"/>
                <a:ea typeface="+mn-ea"/>
                <a:cs typeface="+mn-cs"/>
              </a:rPr>
              <a:t>, elle va à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a:t>
            </a:r>
            <a:r>
              <a:rPr lang="de-DE" sz="1200" b="0" kern="1200" dirty="0">
                <a:solidFill>
                  <a:schemeClr val="tx1"/>
                </a:solidFill>
                <a:effectLst/>
                <a:latin typeface="+mn-lt"/>
                <a:ea typeface="+mn-ea"/>
                <a:cs typeface="+mn-cs"/>
              </a:rPr>
              <a:t>Lundi je vais dans l‘ [beep]</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je vais en [</a:t>
            </a:r>
            <a:r>
              <a:rPr lang="es-ES_tradnl" sz="1200" b="0" kern="1200" dirty="0" err="1">
                <a:solidFill>
                  <a:schemeClr val="tx1"/>
                </a:solidFill>
                <a:effectLst/>
                <a:latin typeface="+mn-lt"/>
                <a:ea typeface="+mn-ea"/>
                <a:cs typeface="+mn-cs"/>
              </a:rPr>
              <a:t>beep</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br>
              <a:rPr lang="fr-FR" sz="1200" b="0" kern="1200" dirty="0">
                <a:solidFill>
                  <a:schemeClr val="tx1"/>
                </a:solidFill>
                <a:effectLst/>
                <a:latin typeface="+mn-lt"/>
                <a:ea typeface="+mn-ea"/>
                <a:cs typeface="+mn-cs"/>
              </a:rPr>
            </a:br>
            <a:r>
              <a:rPr lang="en-GB" b="1" dirty="0">
                <a:sym typeface="Wingdings" panose="05000000000000000000" pitchFamily="2" charset="2"/>
              </a:rPr>
              <a:t>Transcript 2:</a:t>
            </a:r>
          </a:p>
          <a:p>
            <a:r>
              <a:rPr lang="es-ES_tradnl" sz="1200" b="0" kern="1200" dirty="0">
                <a:solidFill>
                  <a:schemeClr val="tx1"/>
                </a:solidFill>
                <a:effectLst/>
                <a:latin typeface="+mn-lt"/>
                <a:ea typeface="+mn-ea"/>
                <a:cs typeface="+mn-cs"/>
              </a:rPr>
              <a:t>1.  Elle va en France.</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2. Je vais </a:t>
            </a:r>
            <a:r>
              <a:rPr lang="es-ES_tradnl" sz="1200" b="0" kern="1200" dirty="0" err="1">
                <a:solidFill>
                  <a:schemeClr val="tx1"/>
                </a:solidFill>
                <a:effectLst/>
                <a:latin typeface="+mn-lt"/>
                <a:ea typeface="+mn-ea"/>
                <a:cs typeface="+mn-cs"/>
              </a:rPr>
              <a:t>dans</a:t>
            </a:r>
            <a:r>
              <a:rPr lang="es-ES_tradnl" sz="1200" b="0" kern="1200" dirty="0">
                <a:solidFill>
                  <a:schemeClr val="tx1"/>
                </a:solidFill>
                <a:effectLst/>
                <a:latin typeface="+mn-lt"/>
                <a:ea typeface="+mn-ea"/>
                <a:cs typeface="+mn-cs"/>
              </a:rPr>
              <a:t> le Sud.</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a:t>
            </a:r>
            <a:r>
              <a:rPr lang="es-ES_tradnl" sz="1200" b="0" kern="1200" dirty="0" err="1">
                <a:solidFill>
                  <a:schemeClr val="tx1"/>
                </a:solidFill>
                <a:effectLst/>
                <a:latin typeface="+mn-lt"/>
                <a:ea typeface="+mn-ea"/>
                <a:cs typeface="+mn-cs"/>
              </a:rPr>
              <a:t>qu’il</a:t>
            </a:r>
            <a:r>
              <a:rPr lang="es-ES_tradnl" sz="1200" b="0" kern="1200" dirty="0">
                <a:solidFill>
                  <a:schemeClr val="tx1"/>
                </a:solidFill>
                <a:effectLst/>
                <a:latin typeface="+mn-lt"/>
                <a:ea typeface="+mn-ea"/>
                <a:cs typeface="+mn-cs"/>
              </a:rPr>
              <a:t> va </a:t>
            </a:r>
            <a:r>
              <a:rPr lang="es-ES_tradnl" sz="1200" b="0" kern="1200" dirty="0" err="1">
                <a:solidFill>
                  <a:schemeClr val="tx1"/>
                </a:solidFill>
                <a:effectLst/>
                <a:latin typeface="+mn-lt"/>
                <a:ea typeface="+mn-ea"/>
                <a:cs typeface="+mn-cs"/>
              </a:rPr>
              <a:t>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Canada</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a:t>
            </a:r>
            <a:r>
              <a:rPr lang="es-ES_tradnl" sz="1200" b="0" kern="1200" dirty="0" err="1">
                <a:solidFill>
                  <a:schemeClr val="tx1"/>
                </a:solidFill>
                <a:effectLst/>
                <a:latin typeface="+mn-lt"/>
                <a:ea typeface="+mn-ea"/>
                <a:cs typeface="+mn-cs"/>
              </a:rPr>
              <a:t>Aujourd’hui</a:t>
            </a:r>
            <a:r>
              <a:rPr lang="es-ES_tradnl" sz="1200" b="0" kern="1200" dirty="0">
                <a:solidFill>
                  <a:schemeClr val="tx1"/>
                </a:solidFill>
                <a:effectLst/>
                <a:latin typeface="+mn-lt"/>
                <a:ea typeface="+mn-ea"/>
                <a:cs typeface="+mn-cs"/>
              </a:rPr>
              <a:t>, elle va à Ottawa.</a:t>
            </a:r>
            <a:br>
              <a:rPr lang="es-ES_tradnl"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5. Lundi je vais dans l‘ Est.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6. </a:t>
            </a:r>
            <a:r>
              <a:rPr lang="es-ES_tradnl" sz="1200" b="0" kern="1200" dirty="0" err="1">
                <a:solidFill>
                  <a:schemeClr val="tx1"/>
                </a:solidFill>
                <a:effectLst/>
                <a:latin typeface="+mn-lt"/>
                <a:ea typeface="+mn-ea"/>
                <a:cs typeface="+mn-cs"/>
              </a:rPr>
              <a:t>Est</a:t>
            </a:r>
            <a:r>
              <a:rPr lang="es-ES_tradnl" sz="1200" b="0" kern="1200" dirty="0">
                <a:solidFill>
                  <a:schemeClr val="tx1"/>
                </a:solidFill>
                <a:effectLst/>
                <a:latin typeface="+mn-lt"/>
                <a:ea typeface="+mn-ea"/>
                <a:cs typeface="+mn-cs"/>
              </a:rPr>
              <a:t>-ce que je vais en France ?</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2395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 (6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 liaison after ‘je </a:t>
            </a:r>
            <a:r>
              <a:rPr lang="en-GB" b="0" dirty="0" err="1"/>
              <a:t>vais</a:t>
            </a:r>
            <a:r>
              <a:rPr lang="en-GB" b="0" dirty="0"/>
              <a:t>’ alternating with no liaison after  dans.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audio.</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Pupils repeat.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Elicit the English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Ask pupils to read the phrase aloud again.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à Montréal.</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suis</a:t>
            </a:r>
            <a:r>
              <a:rPr lang="en-GB" sz="1200" dirty="0">
                <a:solidFill>
                  <a:srgbClr val="002060"/>
                </a:solidFill>
                <a:latin typeface="Century Gothic" panose="020B0502020202020204" pitchFamily="34" charset="0"/>
              </a:rPr>
              <a:t> à Toronto.</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0782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dans le </a:t>
            </a:r>
            <a:r>
              <a:rPr lang="en-GB" sz="1200" dirty="0" err="1">
                <a:solidFill>
                  <a:srgbClr val="002060"/>
                </a:solidFill>
                <a:latin typeface="Century Gothic" panose="020B0502020202020204" pitchFamily="34" charset="0"/>
              </a:rPr>
              <a:t>jardin</a:t>
            </a:r>
            <a:r>
              <a:rPr lang="en-GB" sz="1200" dirty="0">
                <a:solidFill>
                  <a:srgbClr val="002060"/>
                </a:solidFill>
                <a:latin typeface="Century Gothic" panose="020B0502020202020204" pitchFamily="34" charset="0"/>
              </a:rPr>
              <a:t>.</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292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dans la </a:t>
            </a:r>
            <a:r>
              <a:rPr lang="en-GB" sz="1200" dirty="0" err="1">
                <a:solidFill>
                  <a:srgbClr val="002060"/>
                </a:solidFill>
                <a:latin typeface="Century Gothic" panose="020B0502020202020204" pitchFamily="34" charset="0"/>
              </a:rPr>
              <a:t>maison</a:t>
            </a:r>
            <a:r>
              <a:rPr lang="en-GB" sz="1200" dirty="0">
                <a:solidFill>
                  <a:srgbClr val="002060"/>
                </a:solidFill>
                <a:latin typeface="Century Gothic" panose="020B0502020202020204" pitchFamily="34" charset="0"/>
              </a:rPr>
              <a:t>.</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47141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b="0" dirty="0">
                <a:solidFill>
                  <a:srgbClr val="002060"/>
                </a:solidFill>
                <a:latin typeface="Century Gothic" panose="020B0502020202020204" pitchFamily="34" charset="0"/>
              </a:rPr>
              <a:t>Je </a:t>
            </a:r>
            <a:r>
              <a:rPr lang="en-GB" sz="1200" b="0" dirty="0" err="1">
                <a:solidFill>
                  <a:srgbClr val="002060"/>
                </a:solidFill>
                <a:latin typeface="Century Gothic" panose="020B0502020202020204" pitchFamily="34" charset="0"/>
              </a:rPr>
              <a:t>vais</a:t>
            </a:r>
            <a:r>
              <a:rPr lang="en-GB" sz="1200" b="0" dirty="0">
                <a:solidFill>
                  <a:srgbClr val="002060"/>
                </a:solidFill>
                <a:latin typeface="Century Gothic" panose="020B0502020202020204" pitchFamily="34" charset="0"/>
              </a:rPr>
              <a:t> </a:t>
            </a:r>
            <a:r>
              <a:rPr lang="en-GB" sz="1200" b="0" kern="0" dirty="0">
                <a:solidFill>
                  <a:srgbClr val="FF0066"/>
                </a:solidFill>
                <a:latin typeface="Century Gothic" panose="020B0502020202020204" pitchFamily="34" charset="0"/>
                <a:cs typeface="Arial"/>
                <a:sym typeface="Arial"/>
              </a:rPr>
              <a:t>à</a:t>
            </a:r>
            <a:r>
              <a:rPr lang="en-GB" sz="1200" b="0" kern="0" dirty="0">
                <a:solidFill>
                  <a:srgbClr val="002060"/>
                </a:solidFill>
                <a:latin typeface="Century Gothic" panose="020B0502020202020204" pitchFamily="34" charset="0"/>
                <a:cs typeface="Arial"/>
                <a:sym typeface="Arial"/>
              </a:rPr>
              <a:t> Ottawa.</a:t>
            </a:r>
            <a:endParaRPr lang="en-GB" sz="1200" b="0" dirty="0">
              <a:solidFill>
                <a:srgbClr val="002060"/>
              </a:solidFill>
              <a:latin typeface="Century Gothic" panose="020B050202020202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9250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vais</a:t>
            </a:r>
            <a:r>
              <a:rPr lang="en-GB" sz="1200" dirty="0">
                <a:solidFill>
                  <a:srgbClr val="002060"/>
                </a:solidFill>
                <a:latin typeface="Century Gothic" panose="020B0502020202020204" pitchFamily="34" charset="0"/>
              </a:rPr>
              <a:t> dans le Sud.</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3608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the two forms of </a:t>
            </a:r>
            <a:r>
              <a:rPr lang="en-GB" dirty="0" err="1"/>
              <a:t>aller</a:t>
            </a:r>
            <a:r>
              <a:rPr lang="en-GB" dirty="0"/>
              <a:t>, without the support of the pronouns je and </a:t>
            </a:r>
            <a:r>
              <a:rPr lang="en-GB" dirty="0" err="1"/>
              <a:t>elle</a:t>
            </a:r>
            <a:r>
              <a:rPr lang="en-GB" dirty="0"/>
              <a:t>.</a:t>
            </a: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 with pronoun obscured.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numbers 1-6 and for each item the answer ‘je’ or ‘</a:t>
            </a:r>
            <a:r>
              <a:rPr lang="en-GB" b="0" baseline="0" dirty="0" err="1"/>
              <a:t>elle</a:t>
            </a:r>
            <a:r>
              <a:rPr lang="en-GB" b="0" baseline="0" dirty="0"/>
              <a:t>’ depending on the form of </a:t>
            </a:r>
            <a:r>
              <a:rPr lang="en-GB" b="0" baseline="0" dirty="0" err="1"/>
              <a:t>aller</a:t>
            </a:r>
            <a:r>
              <a:rPr lang="en-GB" b="0" baseline="0" dirty="0"/>
              <a:t> they hear.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the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a:r>
              <a:rPr lang="en-GB" b="1" dirty="0"/>
              <a:t>Transcript:</a:t>
            </a:r>
          </a:p>
          <a:p>
            <a:pPr marL="0" indent="0">
              <a:buNone/>
            </a:pP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Sayabec</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Saint-</a:t>
            </a:r>
            <a:r>
              <a:rPr lang="es-ES_tradnl" sz="1200" b="0" kern="1200" dirty="0" err="1">
                <a:solidFill>
                  <a:schemeClr val="tx1"/>
                </a:solidFill>
                <a:effectLst/>
                <a:latin typeface="+mn-lt"/>
                <a:ea typeface="+mn-ea"/>
                <a:cs typeface="+mn-cs"/>
              </a:rPr>
              <a:t>Fabien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Grande-</a:t>
            </a:r>
            <a:r>
              <a:rPr lang="es-ES_tradnl" sz="1200" b="0" kern="1200" dirty="0" err="1">
                <a:solidFill>
                  <a:schemeClr val="tx1"/>
                </a:solidFill>
                <a:effectLst/>
                <a:latin typeface="+mn-lt"/>
                <a:ea typeface="+mn-ea"/>
                <a:cs typeface="+mn-cs"/>
              </a:rPr>
              <a:t>Vallée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va à </a:t>
            </a:r>
            <a:r>
              <a:rPr lang="es-ES_tradnl" sz="1200" b="0" kern="1200" dirty="0" err="1">
                <a:solidFill>
                  <a:schemeClr val="tx1"/>
                </a:solidFill>
                <a:effectLst/>
                <a:latin typeface="+mn-lt"/>
                <a:ea typeface="+mn-ea"/>
                <a:cs typeface="+mn-cs"/>
              </a:rPr>
              <a:t>Gaspé</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Bonaventure.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[Je] vais à </a:t>
            </a:r>
            <a:r>
              <a:rPr lang="es-ES_tradnl" sz="1200" b="0" kern="1200" dirty="0" err="1">
                <a:solidFill>
                  <a:schemeClr val="tx1"/>
                </a:solidFill>
                <a:effectLst/>
                <a:latin typeface="+mn-lt"/>
                <a:ea typeface="+mn-ea"/>
                <a:cs typeface="+mn-cs"/>
              </a:rPr>
              <a:t>Baie-Trinité</a:t>
            </a:r>
            <a:r>
              <a:rPr lang="es-ES_tradnl" sz="1200" b="0" kern="1200" dirty="0">
                <a:solidFill>
                  <a:schemeClr val="tx1"/>
                </a:solidFill>
                <a:effectLst/>
                <a:latin typeface="+mn-lt"/>
                <a:ea typeface="+mn-ea"/>
                <a:cs typeface="+mn-cs"/>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Use before follow up 3.</a:t>
            </a:r>
          </a:p>
          <a:p>
            <a:endParaRPr lang="en-GB" b="1" dirty="0"/>
          </a:p>
          <a:p>
            <a:r>
              <a:rPr lang="en-GB" b="1" dirty="0"/>
              <a:t>Timing: 2 minutes (two slides)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meanings and uses of </a:t>
            </a:r>
            <a:r>
              <a:rPr lang="en-GB" b="1" dirty="0"/>
              <a:t>à </a:t>
            </a:r>
            <a:r>
              <a:rPr lang="en-GB" dirty="0"/>
              <a:t>and </a:t>
            </a:r>
            <a:r>
              <a:rPr lang="en-GB" b="1" dirty="0"/>
              <a:t>dans</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06/03/2022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30.wav"/><Relationship Id="rId5" Type="http://schemas.openxmlformats.org/officeDocument/2006/relationships/audio" Target="../media/audio29.wav"/><Relationship Id="rId10" Type="http://schemas.openxmlformats.org/officeDocument/2006/relationships/image" Target="../media/image23.png"/><Relationship Id="rId4" Type="http://schemas.openxmlformats.org/officeDocument/2006/relationships/audio" Target="../media/audio28.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audio" Target="../media/audio42.wav"/><Relationship Id="rId18" Type="http://schemas.openxmlformats.org/officeDocument/2006/relationships/image" Target="../media/image25.png"/><Relationship Id="rId3" Type="http://schemas.openxmlformats.org/officeDocument/2006/relationships/audio" Target="../media/audio33.wav"/><Relationship Id="rId21" Type="http://schemas.openxmlformats.org/officeDocument/2006/relationships/image" Target="../media/image14.png"/><Relationship Id="rId7" Type="http://schemas.openxmlformats.org/officeDocument/2006/relationships/audio" Target="../media/audio36.wav"/><Relationship Id="rId12" Type="http://schemas.openxmlformats.org/officeDocument/2006/relationships/audio" Target="../media/audio41.wav"/><Relationship Id="rId17"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21.png"/><Relationship Id="rId20" Type="http://schemas.openxmlformats.org/officeDocument/2006/relationships/audio" Target="../media/audio45.wav"/><Relationship Id="rId1" Type="http://schemas.openxmlformats.org/officeDocument/2006/relationships/slideLayout" Target="../slideLayouts/slideLayout29.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audio" Target="../media/audio34.wav"/><Relationship Id="rId15" Type="http://schemas.openxmlformats.org/officeDocument/2006/relationships/audio" Target="../media/audio44.wav"/><Relationship Id="rId10" Type="http://schemas.openxmlformats.org/officeDocument/2006/relationships/audio" Target="../media/audio39.wav"/><Relationship Id="rId19"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audio" Target="../media/audio38.wav"/><Relationship Id="rId14" Type="http://schemas.openxmlformats.org/officeDocument/2006/relationships/audio" Target="../media/audio43.wav"/><Relationship Id="rId22"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6.wav"/><Relationship Id="rId7" Type="http://schemas.openxmlformats.org/officeDocument/2006/relationships/audio" Target="../media/audio48.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9.png"/><Relationship Id="rId5" Type="http://schemas.openxmlformats.org/officeDocument/2006/relationships/audio" Target="../media/audio47.wav"/><Relationship Id="rId10" Type="http://schemas.openxmlformats.org/officeDocument/2006/relationships/audio" Target="../media/audio51.wav"/><Relationship Id="rId4" Type="http://schemas.openxmlformats.org/officeDocument/2006/relationships/image" Target="../media/image27.png"/><Relationship Id="rId9" Type="http://schemas.openxmlformats.org/officeDocument/2006/relationships/audio" Target="../media/audio50.wav"/></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audio" Target="../media/audio62.wav"/><Relationship Id="rId18" Type="http://schemas.openxmlformats.org/officeDocument/2006/relationships/image" Target="../media/image30.png"/><Relationship Id="rId3" Type="http://schemas.openxmlformats.org/officeDocument/2006/relationships/audio" Target="../media/audio52.wav"/><Relationship Id="rId21" Type="http://schemas.openxmlformats.org/officeDocument/2006/relationships/image" Target="../media/image33.png"/><Relationship Id="rId7" Type="http://schemas.openxmlformats.org/officeDocument/2006/relationships/audio" Target="../media/audio56.wav"/><Relationship Id="rId12" Type="http://schemas.openxmlformats.org/officeDocument/2006/relationships/audio" Target="../media/audio61.wav"/><Relationship Id="rId17" Type="http://schemas.openxmlformats.org/officeDocument/2006/relationships/audio" Target="../media/audio66.wav"/><Relationship Id="rId2" Type="http://schemas.openxmlformats.org/officeDocument/2006/relationships/notesSlide" Target="../notesSlides/notesSlide14.xml"/><Relationship Id="rId16" Type="http://schemas.openxmlformats.org/officeDocument/2006/relationships/audio" Target="../media/audio65.wav"/><Relationship Id="rId20"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audio" Target="../media/audio55.wav"/><Relationship Id="rId11" Type="http://schemas.openxmlformats.org/officeDocument/2006/relationships/audio" Target="../media/audio60.wav"/><Relationship Id="rId5" Type="http://schemas.openxmlformats.org/officeDocument/2006/relationships/audio" Target="../media/audio54.wav"/><Relationship Id="rId15" Type="http://schemas.openxmlformats.org/officeDocument/2006/relationships/audio" Target="../media/audio64.wav"/><Relationship Id="rId10" Type="http://schemas.openxmlformats.org/officeDocument/2006/relationships/audio" Target="../media/audio59.wav"/><Relationship Id="rId19" Type="http://schemas.openxmlformats.org/officeDocument/2006/relationships/image" Target="../media/image31.png"/><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3.wav"/><Relationship Id="rId2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jpg"/><Relationship Id="rId5" Type="http://schemas.openxmlformats.org/officeDocument/2006/relationships/audio" Target="../media/audio4.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jpg"/><Relationship Id="rId5" Type="http://schemas.openxmlformats.org/officeDocument/2006/relationships/audio" Target="../media/audio5.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9.jpg"/><Relationship Id="rId5" Type="http://schemas.openxmlformats.org/officeDocument/2006/relationships/audio" Target="../media/audio6.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audio" Target="../media/audio7.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audio" Target="../media/audio8.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4.wav"/><Relationship Id="rId18" Type="http://schemas.openxmlformats.org/officeDocument/2006/relationships/audio" Target="../media/audio17.wav"/><Relationship Id="rId3" Type="http://schemas.openxmlformats.org/officeDocument/2006/relationships/image" Target="../media/image14.png"/><Relationship Id="rId21" Type="http://schemas.openxmlformats.org/officeDocument/2006/relationships/audio" Target="../media/audio20.wav"/><Relationship Id="rId7" Type="http://schemas.openxmlformats.org/officeDocument/2006/relationships/audio" Target="../media/audio10.wav"/><Relationship Id="rId12" Type="http://schemas.openxmlformats.org/officeDocument/2006/relationships/audio" Target="../media/audio13.wav"/><Relationship Id="rId17" Type="http://schemas.openxmlformats.org/officeDocument/2006/relationships/image" Target="../media/image20.gif"/><Relationship Id="rId2" Type="http://schemas.openxmlformats.org/officeDocument/2006/relationships/notesSlide" Target="../notesSlides/notesSlide8.xml"/><Relationship Id="rId16" Type="http://schemas.openxmlformats.org/officeDocument/2006/relationships/image" Target="../media/image19.gif"/><Relationship Id="rId20" Type="http://schemas.openxmlformats.org/officeDocument/2006/relationships/audio" Target="../media/audio19.wav"/><Relationship Id="rId1" Type="http://schemas.openxmlformats.org/officeDocument/2006/relationships/slideLayout" Target="../slideLayouts/slideLayout16.xml"/><Relationship Id="rId6" Type="http://schemas.openxmlformats.org/officeDocument/2006/relationships/audio" Target="../media/audio9.wav"/><Relationship Id="rId11" Type="http://schemas.openxmlformats.org/officeDocument/2006/relationships/audio" Target="../media/audio12.wav"/><Relationship Id="rId24"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audio" Target="../media/audio16.wav"/><Relationship Id="rId23" Type="http://schemas.openxmlformats.org/officeDocument/2006/relationships/audio" Target="../media/audio22.wav"/><Relationship Id="rId10" Type="http://schemas.openxmlformats.org/officeDocument/2006/relationships/image" Target="../media/image18.gif"/><Relationship Id="rId19" Type="http://schemas.openxmlformats.org/officeDocument/2006/relationships/audio" Target="../media/audio18.wav"/><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audio" Target="../media/audio15.wav"/><Relationship Id="rId22"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3.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where you are going and what there is there</a:t>
            </a:r>
            <a:br>
              <a:rPr lang="en-GB" sz="3200" dirty="0"/>
            </a:b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20" name="Picture 19">
            <a:extLst>
              <a:ext uri="{FF2B5EF4-FFF2-40B4-BE49-F238E27FC236}">
                <a16:creationId xmlns:a16="http://schemas.microsoft.com/office/drawing/2014/main" id="{F42C8E00-E66C-4E77-9BC5-EB30B72EA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168" y="3715019"/>
            <a:ext cx="1541649" cy="1010503"/>
          </a:xfrm>
          <a:prstGeom prst="rect">
            <a:avLst/>
          </a:prstGeom>
        </p:spPr>
      </p:pic>
      <p:pic>
        <p:nvPicPr>
          <p:cNvPr id="21" name="Picture 20">
            <a:extLst>
              <a:ext uri="{FF2B5EF4-FFF2-40B4-BE49-F238E27FC236}">
                <a16:creationId xmlns:a16="http://schemas.microsoft.com/office/drawing/2014/main" id="{34AE73AC-A794-43A5-9FDB-6BBF53CDB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61287">
            <a:off x="128491" y="2101001"/>
            <a:ext cx="4434435" cy="16074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705160"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and ‘in’ [2/2]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90933" y="697997"/>
            <a:ext cx="107422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preposition </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feminine country:</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204236" y="226751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752642" y="2256321"/>
            <a:ext cx="5053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goes/is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going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France.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752642"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559569" y="2890749"/>
            <a:ext cx="6849871" cy="473330"/>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Most countries ending in –e are feminine.</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3257860" y="1669719"/>
            <a:ext cx="2124414"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3337622" y="1683676"/>
            <a:ext cx="212441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France.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6933903"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10">
            <a:alphaModFix/>
          </a:blip>
          <a:srcRect/>
          <a:stretch/>
        </p:blipFill>
        <p:spPr>
          <a:xfrm>
            <a:off x="6432979" y="2267513"/>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6981385" y="2256321"/>
            <a:ext cx="450545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is…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France.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6981385"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9486603" y="1669719"/>
            <a:ext cx="2040199"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9533132" y="1718546"/>
            <a:ext cx="230163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Google Shape;171;p8">
            <a:extLst>
              <a:ext uri="{FF2B5EF4-FFF2-40B4-BE49-F238E27FC236}">
                <a16:creationId xmlns:a16="http://schemas.microsoft.com/office/drawing/2014/main" id="{6DD7E9F5-2B46-4581-8277-4822D0C1FADB}"/>
              </a:ext>
            </a:extLst>
          </p:cNvPr>
          <p:cNvSpPr txBox="1"/>
          <p:nvPr/>
        </p:nvSpPr>
        <p:spPr>
          <a:xfrm>
            <a:off x="204236" y="3423760"/>
            <a:ext cx="1212111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preposition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 le)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masculine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country or a masculine region: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Rectangle: Rounded Corners 54">
            <a:extLst>
              <a:ext uri="{FF2B5EF4-FFF2-40B4-BE49-F238E27FC236}">
                <a16:creationId xmlns:a16="http://schemas.microsoft.com/office/drawing/2014/main" id="{4A39CF50-A63F-4858-A09F-D77A27991F7E}"/>
              </a:ext>
            </a:extLst>
          </p:cNvPr>
          <p:cNvSpPr/>
          <p:nvPr/>
        </p:nvSpPr>
        <p:spPr>
          <a:xfrm>
            <a:off x="705160"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6" name="Google Shape;183;p8">
            <a:extLst>
              <a:ext uri="{FF2B5EF4-FFF2-40B4-BE49-F238E27FC236}">
                <a16:creationId xmlns:a16="http://schemas.microsoft.com/office/drawing/2014/main" id="{1A3CD1D7-BB4B-4CC2-B9FD-0078560BD0FD}"/>
              </a:ext>
            </a:extLst>
          </p:cNvPr>
          <p:cNvPicPr preferRelativeResize="0"/>
          <p:nvPr/>
        </p:nvPicPr>
        <p:blipFill rotWithShape="1">
          <a:blip r:embed="rId10">
            <a:alphaModFix/>
          </a:blip>
          <a:srcRect/>
          <a:stretch/>
        </p:blipFill>
        <p:spPr>
          <a:xfrm>
            <a:off x="204236" y="5011956"/>
            <a:ext cx="404055" cy="551001"/>
          </a:xfrm>
          <a:prstGeom prst="rect">
            <a:avLst/>
          </a:prstGeom>
          <a:noFill/>
          <a:ln>
            <a:noFill/>
          </a:ln>
        </p:spPr>
      </p:pic>
      <p:sp>
        <p:nvSpPr>
          <p:cNvPr id="57" name="Google Shape;171;p8">
            <a:extLst>
              <a:ext uri="{FF2B5EF4-FFF2-40B4-BE49-F238E27FC236}">
                <a16:creationId xmlns:a16="http://schemas.microsoft.com/office/drawing/2014/main" id="{78671FA6-971D-4CF6-92E1-EF2578672C50}"/>
              </a:ext>
            </a:extLst>
          </p:cNvPr>
          <p:cNvSpPr txBox="1"/>
          <p:nvPr/>
        </p:nvSpPr>
        <p:spPr>
          <a:xfrm>
            <a:off x="705160" y="5105532"/>
            <a:ext cx="5053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go/am going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Canada.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Google Shape;171;p8">
            <a:extLst>
              <a:ext uri="{FF2B5EF4-FFF2-40B4-BE49-F238E27FC236}">
                <a16:creationId xmlns:a16="http://schemas.microsoft.com/office/drawing/2014/main" id="{A549CF32-9429-425D-AB9B-04F85D5808A7}"/>
              </a:ext>
            </a:extLst>
          </p:cNvPr>
          <p:cNvSpPr txBox="1"/>
          <p:nvPr/>
        </p:nvSpPr>
        <p:spPr>
          <a:xfrm>
            <a:off x="752642"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E3E26B28-CA7F-4019-95F6-71F97804F2D4}"/>
              </a:ext>
            </a:extLst>
          </p:cNvPr>
          <p:cNvSpPr/>
          <p:nvPr/>
        </p:nvSpPr>
        <p:spPr>
          <a:xfrm>
            <a:off x="3257860" y="4414162"/>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Google Shape;171;p8">
            <a:extLst>
              <a:ext uri="{FF2B5EF4-FFF2-40B4-BE49-F238E27FC236}">
                <a16:creationId xmlns:a16="http://schemas.microsoft.com/office/drawing/2014/main" id="{081DE275-8E9A-4F71-BB00-A98A7E2BB493}"/>
              </a:ext>
            </a:extLst>
          </p:cNvPr>
          <p:cNvSpPr txBox="1"/>
          <p:nvPr/>
        </p:nvSpPr>
        <p:spPr>
          <a:xfrm>
            <a:off x="3248763" y="4488776"/>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B605DBE2-AF3F-41BF-AFE8-4F77A538778A}"/>
              </a:ext>
            </a:extLst>
          </p:cNvPr>
          <p:cNvSpPr/>
          <p:nvPr/>
        </p:nvSpPr>
        <p:spPr>
          <a:xfrm>
            <a:off x="6933903"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4" name="Google Shape;183;p8">
            <a:extLst>
              <a:ext uri="{FF2B5EF4-FFF2-40B4-BE49-F238E27FC236}">
                <a16:creationId xmlns:a16="http://schemas.microsoft.com/office/drawing/2014/main" id="{D29CA6E4-10E0-402C-8F39-B93FDB56BA78}"/>
              </a:ext>
            </a:extLst>
          </p:cNvPr>
          <p:cNvPicPr preferRelativeResize="0"/>
          <p:nvPr/>
        </p:nvPicPr>
        <p:blipFill rotWithShape="1">
          <a:blip r:embed="rId10">
            <a:alphaModFix/>
          </a:blip>
          <a:srcRect/>
          <a:stretch/>
        </p:blipFill>
        <p:spPr>
          <a:xfrm>
            <a:off x="6432979" y="5011956"/>
            <a:ext cx="404055" cy="551001"/>
          </a:xfrm>
          <a:prstGeom prst="rect">
            <a:avLst/>
          </a:prstGeom>
          <a:noFill/>
          <a:ln>
            <a:noFill/>
          </a:ln>
        </p:spPr>
      </p:pic>
      <p:sp>
        <p:nvSpPr>
          <p:cNvPr id="65" name="Google Shape;171;p8">
            <a:extLst>
              <a:ext uri="{FF2B5EF4-FFF2-40B4-BE49-F238E27FC236}">
                <a16:creationId xmlns:a16="http://schemas.microsoft.com/office/drawing/2014/main" id="{75BCA75F-4481-499B-B562-F9F7C0411CD8}"/>
              </a:ext>
            </a:extLst>
          </p:cNvPr>
          <p:cNvSpPr txBox="1"/>
          <p:nvPr/>
        </p:nvSpPr>
        <p:spPr>
          <a:xfrm>
            <a:off x="6933903" y="5105532"/>
            <a:ext cx="51812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am …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Canada.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171;p8">
            <a:extLst>
              <a:ext uri="{FF2B5EF4-FFF2-40B4-BE49-F238E27FC236}">
                <a16:creationId xmlns:a16="http://schemas.microsoft.com/office/drawing/2014/main" id="{FEBA4270-0B9C-465F-B352-1E875BC2176B}"/>
              </a:ext>
            </a:extLst>
          </p:cNvPr>
          <p:cNvSpPr txBox="1"/>
          <p:nvPr/>
        </p:nvSpPr>
        <p:spPr>
          <a:xfrm>
            <a:off x="6981385"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5AE09AFA-DB6B-4A96-9245-BBDC2EA5BAFE}"/>
              </a:ext>
            </a:extLst>
          </p:cNvPr>
          <p:cNvSpPr/>
          <p:nvPr/>
        </p:nvSpPr>
        <p:spPr>
          <a:xfrm>
            <a:off x="9333604" y="4388375"/>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71;p8">
            <a:extLst>
              <a:ext uri="{FF2B5EF4-FFF2-40B4-BE49-F238E27FC236}">
                <a16:creationId xmlns:a16="http://schemas.microsoft.com/office/drawing/2014/main" id="{B910654A-7476-434C-973C-A17BA8FE1E59}"/>
              </a:ext>
            </a:extLst>
          </p:cNvPr>
          <p:cNvSpPr txBox="1"/>
          <p:nvPr/>
        </p:nvSpPr>
        <p:spPr>
          <a:xfrm>
            <a:off x="9324507" y="4462989"/>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Canada.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71" name="Straight Arrow Connector 70">
            <a:extLst>
              <a:ext uri="{FF2B5EF4-FFF2-40B4-BE49-F238E27FC236}">
                <a16:creationId xmlns:a16="http://schemas.microsoft.com/office/drawing/2014/main" id="{DBD1ABF8-37E3-4C8D-8D28-70EFFC4ED7DB}"/>
              </a:ext>
            </a:extLst>
          </p:cNvPr>
          <p:cNvCxnSpPr>
            <a:cxnSpLocks/>
            <a:stCxn id="43" idx="0"/>
          </p:cNvCxnSpPr>
          <p:nvPr/>
        </p:nvCxnSpPr>
        <p:spPr>
          <a:xfrm flipH="1" flipV="1">
            <a:off x="5079845" y="2133509"/>
            <a:ext cx="904660" cy="757240"/>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6503B017-0DB1-4734-A418-DB76504E84B4}"/>
              </a:ext>
            </a:extLst>
          </p:cNvPr>
          <p:cNvSpPr/>
          <p:nvPr/>
        </p:nvSpPr>
        <p:spPr>
          <a:xfrm>
            <a:off x="705160" y="5655976"/>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oogle Shape;183;p8">
            <a:extLst>
              <a:ext uri="{FF2B5EF4-FFF2-40B4-BE49-F238E27FC236}">
                <a16:creationId xmlns:a16="http://schemas.microsoft.com/office/drawing/2014/main" id="{8CD9AA58-C3B2-4561-8538-3A9A9FB82B8A}"/>
              </a:ext>
            </a:extLst>
          </p:cNvPr>
          <p:cNvPicPr preferRelativeResize="0"/>
          <p:nvPr/>
        </p:nvPicPr>
        <p:blipFill rotWithShape="1">
          <a:blip r:embed="rId10">
            <a:alphaModFix/>
          </a:blip>
          <a:srcRect/>
          <a:stretch/>
        </p:blipFill>
        <p:spPr>
          <a:xfrm>
            <a:off x="204236" y="6253770"/>
            <a:ext cx="404055" cy="551001"/>
          </a:xfrm>
          <a:prstGeom prst="rect">
            <a:avLst/>
          </a:prstGeom>
          <a:noFill/>
          <a:ln>
            <a:noFill/>
          </a:ln>
        </p:spPr>
      </p:pic>
      <p:sp>
        <p:nvSpPr>
          <p:cNvPr id="39" name="Google Shape;171;p8">
            <a:extLst>
              <a:ext uri="{FF2B5EF4-FFF2-40B4-BE49-F238E27FC236}">
                <a16:creationId xmlns:a16="http://schemas.microsoft.com/office/drawing/2014/main" id="{6FCA79D9-568F-43E7-A080-4317B4C0C779}"/>
              </a:ext>
            </a:extLst>
          </p:cNvPr>
          <p:cNvSpPr txBox="1"/>
          <p:nvPr/>
        </p:nvSpPr>
        <p:spPr>
          <a:xfrm>
            <a:off x="705160" y="6328384"/>
            <a:ext cx="5053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goes/is going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Quebec.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1" name="Google Shape;171;p8">
            <a:extLst>
              <a:ext uri="{FF2B5EF4-FFF2-40B4-BE49-F238E27FC236}">
                <a16:creationId xmlns:a16="http://schemas.microsoft.com/office/drawing/2014/main" id="{95D9439E-19CB-413E-8B1F-1D2FBC103D68}"/>
              </a:ext>
            </a:extLst>
          </p:cNvPr>
          <p:cNvSpPr txBox="1"/>
          <p:nvPr/>
        </p:nvSpPr>
        <p:spPr>
          <a:xfrm>
            <a:off x="752642" y="5704803"/>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97184D2A-9CC8-40E6-A929-9693CC00C1AE}"/>
              </a:ext>
            </a:extLst>
          </p:cNvPr>
          <p:cNvSpPr/>
          <p:nvPr/>
        </p:nvSpPr>
        <p:spPr>
          <a:xfrm>
            <a:off x="3257860" y="5655976"/>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5" name="Google Shape;171;p8">
            <a:extLst>
              <a:ext uri="{FF2B5EF4-FFF2-40B4-BE49-F238E27FC236}">
                <a16:creationId xmlns:a16="http://schemas.microsoft.com/office/drawing/2014/main" id="{93E98CE0-2F5B-4B91-BDA9-EA1A9E7EB9F4}"/>
              </a:ext>
            </a:extLst>
          </p:cNvPr>
          <p:cNvSpPr txBox="1"/>
          <p:nvPr/>
        </p:nvSpPr>
        <p:spPr>
          <a:xfrm>
            <a:off x="3248763" y="5730590"/>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Québec.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4366E261-1B2C-40AB-86D5-CD2CA0CC36DC}"/>
              </a:ext>
            </a:extLst>
          </p:cNvPr>
          <p:cNvSpPr/>
          <p:nvPr/>
        </p:nvSpPr>
        <p:spPr>
          <a:xfrm>
            <a:off x="6933903" y="5655976"/>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oogle Shape;183;p8">
            <a:extLst>
              <a:ext uri="{FF2B5EF4-FFF2-40B4-BE49-F238E27FC236}">
                <a16:creationId xmlns:a16="http://schemas.microsoft.com/office/drawing/2014/main" id="{E6F3FBAB-0FD9-48B3-B43A-42298647FF2A}"/>
              </a:ext>
            </a:extLst>
          </p:cNvPr>
          <p:cNvPicPr preferRelativeResize="0"/>
          <p:nvPr/>
        </p:nvPicPr>
        <p:blipFill rotWithShape="1">
          <a:blip r:embed="rId10">
            <a:alphaModFix/>
          </a:blip>
          <a:srcRect/>
          <a:stretch/>
        </p:blipFill>
        <p:spPr>
          <a:xfrm>
            <a:off x="6432979" y="6253770"/>
            <a:ext cx="404055" cy="551001"/>
          </a:xfrm>
          <a:prstGeom prst="rect">
            <a:avLst/>
          </a:prstGeom>
          <a:noFill/>
          <a:ln>
            <a:noFill/>
          </a:ln>
        </p:spPr>
      </p:pic>
      <p:sp>
        <p:nvSpPr>
          <p:cNvPr id="52" name="Google Shape;171;p8">
            <a:extLst>
              <a:ext uri="{FF2B5EF4-FFF2-40B4-BE49-F238E27FC236}">
                <a16:creationId xmlns:a16="http://schemas.microsoft.com/office/drawing/2014/main" id="{87D9563E-2D11-4203-B608-92B8AFF4B635}"/>
              </a:ext>
            </a:extLst>
          </p:cNvPr>
          <p:cNvSpPr txBox="1"/>
          <p:nvPr/>
        </p:nvSpPr>
        <p:spPr>
          <a:xfrm>
            <a:off x="6942501" y="6297083"/>
            <a:ext cx="51812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is…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Quebec.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Google Shape;171;p8">
            <a:extLst>
              <a:ext uri="{FF2B5EF4-FFF2-40B4-BE49-F238E27FC236}">
                <a16:creationId xmlns:a16="http://schemas.microsoft.com/office/drawing/2014/main" id="{FFEB5E6A-5EBE-4194-AC7D-A5EB3D612850}"/>
              </a:ext>
            </a:extLst>
          </p:cNvPr>
          <p:cNvSpPr txBox="1"/>
          <p:nvPr/>
        </p:nvSpPr>
        <p:spPr>
          <a:xfrm>
            <a:off x="6981385" y="5704803"/>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Rectangle: Rounded Corners 61">
            <a:extLst>
              <a:ext uri="{FF2B5EF4-FFF2-40B4-BE49-F238E27FC236}">
                <a16:creationId xmlns:a16="http://schemas.microsoft.com/office/drawing/2014/main" id="{606E76B0-98BA-4690-8A94-E50C878B54C5}"/>
              </a:ext>
            </a:extLst>
          </p:cNvPr>
          <p:cNvSpPr/>
          <p:nvPr/>
        </p:nvSpPr>
        <p:spPr>
          <a:xfrm>
            <a:off x="9333604" y="5630189"/>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Google Shape;171;p8">
            <a:extLst>
              <a:ext uri="{FF2B5EF4-FFF2-40B4-BE49-F238E27FC236}">
                <a16:creationId xmlns:a16="http://schemas.microsoft.com/office/drawing/2014/main" id="{B1DBD2C7-EFDD-42BA-8389-BFD018A72193}"/>
              </a:ext>
            </a:extLst>
          </p:cNvPr>
          <p:cNvSpPr txBox="1"/>
          <p:nvPr/>
        </p:nvSpPr>
        <p:spPr>
          <a:xfrm>
            <a:off x="9324507" y="5704803"/>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au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Québec.</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48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2_13.wav"/>
                                        </p:tgtEl>
                                      </p:cMediaNode>
                                    </p:audio>
                                  </p:sub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2_14.wav"/>
                                        </p:tgtEl>
                                      </p:cMediaNode>
                                    </p:audio>
                                  </p:sub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22" presetClass="entr" presetSubtype="4"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wipe(down)">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2_15.wav"/>
                                        </p:tgtEl>
                                      </p:cMediaNode>
                                    </p:audio>
                                  </p:subTnLst>
                                </p:cTn>
                              </p:par>
                            </p:childTnLst>
                          </p:cTn>
                        </p:par>
                        <p:par>
                          <p:cTn id="58" fill="hold">
                            <p:stCondLst>
                              <p:cond delay="0"/>
                            </p:stCondLst>
                            <p:childTnLst>
                              <p:par>
                                <p:cTn id="59" presetID="1" presetClass="entr" presetSubtype="0" fill="hold" grpId="0" nodeType="after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6" name="2_16.wav"/>
                                        </p:tgtEl>
                                      </p:cMediaNode>
                                    </p:audio>
                                  </p:subTnLst>
                                </p:cTn>
                              </p:par>
                            </p:childTnLst>
                          </p:cTn>
                        </p:par>
                        <p:par>
                          <p:cTn id="77" fill="hold">
                            <p:stCondLst>
                              <p:cond delay="0"/>
                            </p:stCondLst>
                            <p:childTnLst>
                              <p:par>
                                <p:cTn id="78" presetID="1" presetClass="entr" presetSubtype="0"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7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6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5"/>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7" name="2_17.wav"/>
                                        </p:tgtEl>
                                      </p:cMediaNode>
                                    </p:audio>
                                  </p:subTnLst>
                                </p:cTn>
                              </p:par>
                            </p:childTnLst>
                          </p:cTn>
                        </p:par>
                        <p:par>
                          <p:cTn id="96" fill="hold">
                            <p:stCondLst>
                              <p:cond delay="0"/>
                            </p:stCondLst>
                            <p:childTnLst>
                              <p:par>
                                <p:cTn id="97" presetID="1"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8" name="2_18.wav"/>
                                        </p:tgtEl>
                                      </p:cMediaNode>
                                    </p:audio>
                                  </p:subTnLst>
                                </p:cTn>
                              </p:par>
                            </p:childTnLst>
                          </p:cTn>
                        </p:par>
                        <p:par>
                          <p:cTn id="115" fill="hold">
                            <p:stCondLst>
                              <p:cond delay="0"/>
                            </p:stCondLst>
                            <p:childTnLst>
                              <p:par>
                                <p:cTn id="116" presetID="1" presetClass="entr" presetSubtype="0" fill="hold" grpId="0" nodeType="afterEffect">
                                  <p:stCondLst>
                                    <p:cond delay="0"/>
                                  </p:stCondLst>
                                  <p:childTnLst>
                                    <p:set>
                                      <p:cBhvr>
                                        <p:cTn id="117" dur="1" fill="hold">
                                          <p:stCondLst>
                                            <p:cond delay="0"/>
                                          </p:stCondLst>
                                        </p:cTn>
                                        <p:tgtEl>
                                          <p:spTgt spid="62"/>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0" grpId="0"/>
      <p:bldP spid="40" grpId="0"/>
      <p:bldP spid="43" grpId="0" animBg="1"/>
      <p:bldP spid="29" grpId="0" animBg="1"/>
      <p:bldP spid="31" grpId="0"/>
      <p:bldP spid="37" grpId="0" animBg="1"/>
      <p:bldP spid="42" grpId="0"/>
      <p:bldP spid="46" grpId="0"/>
      <p:bldP spid="47" grpId="0" animBg="1"/>
      <p:bldP spid="53" grpId="0"/>
      <p:bldP spid="54" grpId="0"/>
      <p:bldP spid="55" grpId="0" animBg="1"/>
      <p:bldP spid="57" grpId="0"/>
      <p:bldP spid="58" grpId="0"/>
      <p:bldP spid="60" grpId="0" animBg="1"/>
      <p:bldP spid="61" grpId="0"/>
      <p:bldP spid="63" grpId="0" animBg="1"/>
      <p:bldP spid="65" grpId="0"/>
      <p:bldP spid="66" grpId="0"/>
      <p:bldP spid="69" grpId="0" animBg="1"/>
      <p:bldP spid="70" grpId="0"/>
      <p:bldP spid="35" grpId="0" animBg="1"/>
      <p:bldP spid="39" grpId="0"/>
      <p:bldP spid="41" grpId="0"/>
      <p:bldP spid="44" grpId="0" animBg="1"/>
      <p:bldP spid="45" grpId="0"/>
      <p:bldP spid="48" grpId="0" animBg="1"/>
      <p:bldP spid="52" grpId="0"/>
      <p:bldP spid="59" grpId="0"/>
      <p:bldP spid="62" grpId="0" animBg="1"/>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DD6FC537-3896-4ADA-A7F9-FC2BAA80744B}"/>
              </a:ext>
            </a:extLst>
          </p:cNvPr>
          <p:cNvSpPr/>
          <p:nvPr/>
        </p:nvSpPr>
        <p:spPr>
          <a:xfrm>
            <a:off x="1184260" y="555431"/>
            <a:ext cx="9910460" cy="553776"/>
          </a:xfrm>
          <a:prstGeom prst="wedgeRoundRectCallout">
            <a:avLst>
              <a:gd name="adj1" fmla="val -54384"/>
              <a:gd name="adj2" fmla="val 245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3</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TextBox 96">
            <a:hlinkClick r:id="" action="ppaction://noaction">
              <a:snd r:embed="rId3" name="3_1.wav"/>
            </a:hlinkClick>
            <a:extLst>
              <a:ext uri="{FF2B5EF4-FFF2-40B4-BE49-F238E27FC236}">
                <a16:creationId xmlns:a16="http://schemas.microsoft.com/office/drawing/2014/main" id="{128A0E1A-5455-4BFD-B48F-0C6D34A623CD}"/>
              </a:ext>
            </a:extLst>
          </p:cNvPr>
          <p:cNvSpPr txBox="1"/>
          <p:nvPr/>
        </p:nvSpPr>
        <p:spPr>
          <a:xfrm>
            <a:off x="1184260" y="555431"/>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Choisis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correct pour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compléter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phrase.</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extLst>
              <p:ext uri="{D42A27DB-BD31-4B8C-83A1-F6EECF244321}">
                <p14:modId xmlns:p14="http://schemas.microsoft.com/office/powerpoint/2010/main" val="2215097503"/>
              </p:ext>
            </p:extLst>
          </p:nvPr>
        </p:nvGraphicFramePr>
        <p:xfrm>
          <a:off x="257001" y="1334154"/>
          <a:ext cx="9902999" cy="5016662"/>
        </p:xfrm>
        <a:graphic>
          <a:graphicData uri="http://schemas.openxmlformats.org/drawingml/2006/table">
            <a:tbl>
              <a:tblPr firstRow="1" bandRow="1">
                <a:tableStyleId>{5940675A-B579-460E-94D1-54222C63F5DA}</a:tableStyleId>
              </a:tblPr>
              <a:tblGrid>
                <a:gridCol w="538866">
                  <a:extLst>
                    <a:ext uri="{9D8B030D-6E8A-4147-A177-3AD203B41FA5}">
                      <a16:colId xmlns:a16="http://schemas.microsoft.com/office/drawing/2014/main" val="778387399"/>
                    </a:ext>
                  </a:extLst>
                </a:gridCol>
                <a:gridCol w="1896533">
                  <a:extLst>
                    <a:ext uri="{9D8B030D-6E8A-4147-A177-3AD203B41FA5}">
                      <a16:colId xmlns:a16="http://schemas.microsoft.com/office/drawing/2014/main" val="723933871"/>
                    </a:ext>
                  </a:extLst>
                </a:gridCol>
                <a:gridCol w="2048933">
                  <a:extLst>
                    <a:ext uri="{9D8B030D-6E8A-4147-A177-3AD203B41FA5}">
                      <a16:colId xmlns:a16="http://schemas.microsoft.com/office/drawing/2014/main" val="1778506353"/>
                    </a:ext>
                  </a:extLst>
                </a:gridCol>
                <a:gridCol w="5418667">
                  <a:extLst>
                    <a:ext uri="{9D8B030D-6E8A-4147-A177-3AD203B41FA5}">
                      <a16:colId xmlns:a16="http://schemas.microsoft.com/office/drawing/2014/main" val="822646392"/>
                    </a:ext>
                  </a:extLst>
                </a:gridCol>
              </a:tblGrid>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gridSpan="2">
                  <a:txBody>
                    <a:bodyPr/>
                    <a:lstStyle/>
                    <a:p>
                      <a:pPr algn="ct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quelle destination?</a:t>
                      </a:r>
                    </a:p>
                  </a:txBody>
                  <a:tcPr anchor="ctr">
                    <a:solidFill>
                      <a:srgbClr val="FEF8F4"/>
                    </a:solidFill>
                  </a:tcPr>
                </a:tc>
                <a:tc hMerge="1">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phrase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France</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Canada</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Paris</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Sud</a:t>
                      </a: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Canada</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Montréal</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Ottawa</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Nord</a:t>
                      </a: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Est</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Toronto</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716666">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Québec</a:t>
                      </a: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France</a:t>
                      </a: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401238792"/>
                  </a:ext>
                </a:extLst>
              </a:tr>
            </a:tbl>
          </a:graphicData>
        </a:graphic>
      </p:graphicFrame>
      <p:sp>
        <p:nvSpPr>
          <p:cNvPr id="14" name="CustomShape 23">
            <a:hlinkClick r:id="" action="ppaction://noaction">
              <a:snd r:embed="rId5" name="3_2.wav"/>
            </a:hlinkClick>
            <a:extLst>
              <a:ext uri="{FF2B5EF4-FFF2-40B4-BE49-F238E27FC236}">
                <a16:creationId xmlns:a16="http://schemas.microsoft.com/office/drawing/2014/main" id="{E4401CE9-0F4B-4E13-8617-60B63E0FEE1D}"/>
              </a:ext>
            </a:extLst>
          </p:cNvPr>
          <p:cNvSpPr/>
          <p:nvPr/>
        </p:nvSpPr>
        <p:spPr>
          <a:xfrm>
            <a:off x="128471" y="220391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6" name="3_3.wav"/>
            </a:hlinkClick>
            <a:extLst>
              <a:ext uri="{FF2B5EF4-FFF2-40B4-BE49-F238E27FC236}">
                <a16:creationId xmlns:a16="http://schemas.microsoft.com/office/drawing/2014/main" id="{8243511F-7A49-4813-9848-37E3FD6E0451}"/>
              </a:ext>
            </a:extLst>
          </p:cNvPr>
          <p:cNvSpPr/>
          <p:nvPr/>
        </p:nvSpPr>
        <p:spPr>
          <a:xfrm>
            <a:off x="148210" y="28850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7" name="3_4.wav"/>
            </a:hlinkClick>
            <a:extLst>
              <a:ext uri="{FF2B5EF4-FFF2-40B4-BE49-F238E27FC236}">
                <a16:creationId xmlns:a16="http://schemas.microsoft.com/office/drawing/2014/main" id="{9646213E-89EC-4F8A-9364-6DA301CCF0B3}"/>
              </a:ext>
            </a:extLst>
          </p:cNvPr>
          <p:cNvSpPr/>
          <p:nvPr/>
        </p:nvSpPr>
        <p:spPr>
          <a:xfrm>
            <a:off x="167793" y="36260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8" name="3_5.wav"/>
            </a:hlinkClick>
            <a:extLst>
              <a:ext uri="{FF2B5EF4-FFF2-40B4-BE49-F238E27FC236}">
                <a16:creationId xmlns:a16="http://schemas.microsoft.com/office/drawing/2014/main" id="{C41B2988-4951-4D2E-AE15-0A882CCD8140}"/>
              </a:ext>
            </a:extLst>
          </p:cNvPr>
          <p:cNvSpPr/>
          <p:nvPr/>
        </p:nvSpPr>
        <p:spPr>
          <a:xfrm>
            <a:off x="148210" y="435098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9" name="3_6.wav"/>
            </a:hlinkClick>
            <a:extLst>
              <a:ext uri="{FF2B5EF4-FFF2-40B4-BE49-F238E27FC236}">
                <a16:creationId xmlns:a16="http://schemas.microsoft.com/office/drawing/2014/main" id="{82BBCE24-F3BC-484B-8C2A-DD33D268EF8D}"/>
              </a:ext>
            </a:extLst>
          </p:cNvPr>
          <p:cNvSpPr/>
          <p:nvPr/>
        </p:nvSpPr>
        <p:spPr>
          <a:xfrm>
            <a:off x="148210" y="505874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0" name="3_7.wav"/>
            </a:hlinkClick>
            <a:extLst>
              <a:ext uri="{FF2B5EF4-FFF2-40B4-BE49-F238E27FC236}">
                <a16:creationId xmlns:a16="http://schemas.microsoft.com/office/drawing/2014/main" id="{52A28908-5CA0-4A78-949F-17F3F1936703}"/>
              </a:ext>
            </a:extLst>
          </p:cNvPr>
          <p:cNvSpPr/>
          <p:nvPr/>
        </p:nvSpPr>
        <p:spPr>
          <a:xfrm>
            <a:off x="170800" y="57827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1" name="3_9.wav"/>
            </a:hlinkClick>
            <a:extLst>
              <a:ext uri="{FF2B5EF4-FFF2-40B4-BE49-F238E27FC236}">
                <a16:creationId xmlns:a16="http://schemas.microsoft.com/office/drawing/2014/main" id="{8874A155-15F8-4CB3-AFEC-7CC11EEBA5DF}"/>
              </a:ext>
            </a:extLst>
          </p:cNvPr>
          <p:cNvSpPr/>
          <p:nvPr/>
        </p:nvSpPr>
        <p:spPr>
          <a:xfrm>
            <a:off x="9896414" y="29165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2" name="3_10.wav"/>
            </a:hlinkClick>
            <a:extLst>
              <a:ext uri="{FF2B5EF4-FFF2-40B4-BE49-F238E27FC236}">
                <a16:creationId xmlns:a16="http://schemas.microsoft.com/office/drawing/2014/main" id="{01985CEE-A428-4F42-AACB-26350848399E}"/>
              </a:ext>
            </a:extLst>
          </p:cNvPr>
          <p:cNvSpPr/>
          <p:nvPr/>
        </p:nvSpPr>
        <p:spPr>
          <a:xfrm>
            <a:off x="9918640" y="3617758"/>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13" name="3_11.wav"/>
            </a:hlinkClick>
            <a:extLst>
              <a:ext uri="{FF2B5EF4-FFF2-40B4-BE49-F238E27FC236}">
                <a16:creationId xmlns:a16="http://schemas.microsoft.com/office/drawing/2014/main" id="{6613E70E-0201-49D6-BC57-796B72EF672D}"/>
              </a:ext>
            </a:extLst>
          </p:cNvPr>
          <p:cNvSpPr/>
          <p:nvPr/>
        </p:nvSpPr>
        <p:spPr>
          <a:xfrm>
            <a:off x="9927980" y="4329742"/>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14" name="3_12.wav"/>
            </a:hlinkClick>
            <a:extLst>
              <a:ext uri="{FF2B5EF4-FFF2-40B4-BE49-F238E27FC236}">
                <a16:creationId xmlns:a16="http://schemas.microsoft.com/office/drawing/2014/main" id="{838E354B-609C-484E-A313-31BA106AA550}"/>
              </a:ext>
            </a:extLst>
          </p:cNvPr>
          <p:cNvSpPr/>
          <p:nvPr/>
        </p:nvSpPr>
        <p:spPr>
          <a:xfrm>
            <a:off x="9927980" y="505513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5" name="3_13.wav"/>
            </a:hlinkClick>
            <a:extLst>
              <a:ext uri="{FF2B5EF4-FFF2-40B4-BE49-F238E27FC236}">
                <a16:creationId xmlns:a16="http://schemas.microsoft.com/office/drawing/2014/main" id="{78851265-6582-48D7-9D29-BDBE3AFE271A}"/>
              </a:ext>
            </a:extLst>
          </p:cNvPr>
          <p:cNvSpPr/>
          <p:nvPr/>
        </p:nvSpPr>
        <p:spPr>
          <a:xfrm>
            <a:off x="9918640" y="5762454"/>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0F7B0FD-6E70-46AC-BD6D-333DFCEDA329}"/>
              </a:ext>
            </a:extLst>
          </p:cNvPr>
          <p:cNvSpPr txBox="1"/>
          <p:nvPr/>
        </p:nvSpPr>
        <p:spPr>
          <a:xfrm>
            <a:off x="4772957" y="2147733"/>
            <a:ext cx="496687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goes/is going to France.</a:t>
            </a:r>
          </a:p>
        </p:txBody>
      </p:sp>
      <p:sp>
        <p:nvSpPr>
          <p:cNvPr id="39" name="TextBox 38">
            <a:extLst>
              <a:ext uri="{FF2B5EF4-FFF2-40B4-BE49-F238E27FC236}">
                <a16:creationId xmlns:a16="http://schemas.microsoft.com/office/drawing/2014/main" id="{EB5EF7B7-C125-4695-BF48-8E8BD0B81DF8}"/>
              </a:ext>
            </a:extLst>
          </p:cNvPr>
          <p:cNvSpPr txBox="1"/>
          <p:nvPr/>
        </p:nvSpPr>
        <p:spPr>
          <a:xfrm>
            <a:off x="4772957" y="2904659"/>
            <a:ext cx="512345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go/am going to the south.</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A95121E0-2013-456A-A75A-A3E5DBE05236}"/>
              </a:ext>
            </a:extLst>
          </p:cNvPr>
          <p:cNvSpPr txBox="1"/>
          <p:nvPr/>
        </p:nvSpPr>
        <p:spPr>
          <a:xfrm>
            <a:off x="4772957" y="3611652"/>
            <a:ext cx="527696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Is he going to Canada?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866CF811-EA18-4E71-971A-F401867CD43E}"/>
              </a:ext>
            </a:extLst>
          </p:cNvPr>
          <p:cNvSpPr txBox="1"/>
          <p:nvPr/>
        </p:nvSpPr>
        <p:spPr>
          <a:xfrm>
            <a:off x="4610086" y="4333944"/>
            <a:ext cx="50211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she is going to Ottawa.</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772957" y="5040937"/>
            <a:ext cx="538704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Monday I’m going to the east.</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772957" y="5747930"/>
            <a:ext cx="491211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Am I going to France?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A picture containing icon&#10;&#10;Description automatically generated">
            <a:extLst>
              <a:ext uri="{FF2B5EF4-FFF2-40B4-BE49-F238E27FC236}">
                <a16:creationId xmlns:a16="http://schemas.microsoft.com/office/drawing/2014/main" id="{0BEB67B1-3217-4032-9C77-0F558A9BDD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264865">
            <a:off x="10332381" y="1756661"/>
            <a:ext cx="1767850" cy="878400"/>
          </a:xfrm>
          <a:prstGeom prst="rect">
            <a:avLst/>
          </a:prstGeom>
        </p:spPr>
      </p:pic>
      <p:pic>
        <p:nvPicPr>
          <p:cNvPr id="47" name="Picture 46" descr="Logo&#10;&#10;Description automatically generated with low confidence">
            <a:extLst>
              <a:ext uri="{FF2B5EF4-FFF2-40B4-BE49-F238E27FC236}">
                <a16:creationId xmlns:a16="http://schemas.microsoft.com/office/drawing/2014/main" id="{AD48A7B4-0C2F-432A-B843-2C3B7E672E4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558687" y="2636027"/>
            <a:ext cx="1290850" cy="1290850"/>
          </a:xfrm>
          <a:prstGeom prst="rect">
            <a:avLst/>
          </a:prstGeom>
        </p:spPr>
      </p:pic>
      <p:pic>
        <p:nvPicPr>
          <p:cNvPr id="48" name="Picture 47" descr="Logo, icon&#10;&#10;Description automatically generated with medium confidence">
            <a:extLst>
              <a:ext uri="{FF2B5EF4-FFF2-40B4-BE49-F238E27FC236}">
                <a16:creationId xmlns:a16="http://schemas.microsoft.com/office/drawing/2014/main" id="{48B2B8FC-CDBE-4E45-82D9-0E716579AD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167261">
            <a:off x="10416551" y="3834575"/>
            <a:ext cx="1699608" cy="1699608"/>
          </a:xfrm>
          <a:prstGeom prst="rect">
            <a:avLst/>
          </a:prstGeom>
        </p:spPr>
      </p:pic>
      <p:pic>
        <p:nvPicPr>
          <p:cNvPr id="49" name="Picture 48" descr="Logo, icon, company name&#10;&#10;Description automatically generated">
            <a:extLst>
              <a:ext uri="{FF2B5EF4-FFF2-40B4-BE49-F238E27FC236}">
                <a16:creationId xmlns:a16="http://schemas.microsoft.com/office/drawing/2014/main" id="{F98D0169-B10C-4917-9AD2-FC73829197A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406408">
            <a:off x="10544281" y="5739947"/>
            <a:ext cx="1319662" cy="878400"/>
          </a:xfrm>
          <a:prstGeom prst="rect">
            <a:avLst/>
          </a:prstGeom>
        </p:spPr>
      </p:pic>
      <p:sp>
        <p:nvSpPr>
          <p:cNvPr id="22" name="CustomShape 23">
            <a:hlinkClick r:id="" action="ppaction://noaction">
              <a:snd r:embed="rId20" name="3_8.wav"/>
            </a:hlinkClick>
            <a:extLst>
              <a:ext uri="{FF2B5EF4-FFF2-40B4-BE49-F238E27FC236}">
                <a16:creationId xmlns:a16="http://schemas.microsoft.com/office/drawing/2014/main" id="{1BAE504C-4F34-435F-ACDA-085FBC05F01D}"/>
              </a:ext>
            </a:extLst>
          </p:cNvPr>
          <p:cNvSpPr/>
          <p:nvPr/>
        </p:nvSpPr>
        <p:spPr>
          <a:xfrm>
            <a:off x="9896414" y="218038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EBCBEACF-46B2-437A-8D97-9C4B4DFE513C}"/>
              </a:ext>
            </a:extLst>
          </p:cNvPr>
          <p:cNvSpPr/>
          <p:nvPr/>
        </p:nvSpPr>
        <p:spPr>
          <a:xfrm>
            <a:off x="1037492" y="2195861"/>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69716BF5-D17E-4153-A404-14F32CCB6506}"/>
              </a:ext>
            </a:extLst>
          </p:cNvPr>
          <p:cNvSpPr/>
          <p:nvPr/>
        </p:nvSpPr>
        <p:spPr>
          <a:xfrm>
            <a:off x="2959592" y="2878373"/>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3C7DDB29-D4F5-4E38-8246-D7670F3218B5}"/>
              </a:ext>
            </a:extLst>
          </p:cNvPr>
          <p:cNvSpPr/>
          <p:nvPr/>
        </p:nvSpPr>
        <p:spPr>
          <a:xfrm>
            <a:off x="1030520" y="3636647"/>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5F1A41C0-EF26-44F1-BEFD-1E240BB7AD26}"/>
              </a:ext>
            </a:extLst>
          </p:cNvPr>
          <p:cNvSpPr/>
          <p:nvPr/>
        </p:nvSpPr>
        <p:spPr>
          <a:xfrm>
            <a:off x="1030520" y="4318332"/>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AD22D951-F7BB-4B3D-BD5E-9AD6C713D60A}"/>
              </a:ext>
            </a:extLst>
          </p:cNvPr>
          <p:cNvSpPr/>
          <p:nvPr/>
        </p:nvSpPr>
        <p:spPr>
          <a:xfrm>
            <a:off x="1037492" y="5036606"/>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A564279F-CD08-4CB6-B5CB-6E310A646BD0}"/>
              </a:ext>
            </a:extLst>
          </p:cNvPr>
          <p:cNvSpPr/>
          <p:nvPr/>
        </p:nvSpPr>
        <p:spPr>
          <a:xfrm>
            <a:off x="2959592" y="5758669"/>
            <a:ext cx="1414678" cy="461665"/>
          </a:xfrm>
          <a:prstGeom prst="roundRect">
            <a:avLst/>
          </a:prstGeom>
          <a:noFill/>
          <a:ln w="57150">
            <a:solidFill>
              <a:srgbClr val="EA6B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Teacher">
            <a:extLst>
              <a:ext uri="{FF2B5EF4-FFF2-40B4-BE49-F238E27FC236}">
                <a16:creationId xmlns:a16="http://schemas.microsoft.com/office/drawing/2014/main" id="{08DA1255-AB51-44D0-88A1-EC1E564D0D6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5285" y="532032"/>
            <a:ext cx="914400" cy="914400"/>
          </a:xfrm>
          <a:prstGeom prst="rect">
            <a:avLst/>
          </a:prstGeom>
        </p:spPr>
      </p:pic>
    </p:spTree>
    <p:extLst>
      <p:ext uri="{BB962C8B-B14F-4D97-AF65-F5344CB8AC3E}">
        <p14:creationId xmlns:p14="http://schemas.microsoft.com/office/powerpoint/2010/main" val="383230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7" grpId="0"/>
      <p:bldP spid="39" grpId="0"/>
      <p:bldP spid="40" grpId="0"/>
      <p:bldP spid="41" grpId="0"/>
      <p:bldP spid="42" grpId="0"/>
      <p:bldP spid="43" grpId="0"/>
      <p:bldP spid="3" grpId="0" animBg="1"/>
      <p:bldP spid="50" grpId="0" animBg="1"/>
      <p:bldP spid="51" grpId="0" animBg="1"/>
      <p:bldP spid="52" grpId="0" animBg="1"/>
      <p:bldP spid="5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4_1.wav"/>
            </a:hlinkClick>
            <a:extLst>
              <a:ext uri="{FF2B5EF4-FFF2-40B4-BE49-F238E27FC236}">
                <a16:creationId xmlns:a16="http://schemas.microsoft.com/office/drawing/2014/main" id="{207C148F-45EB-4409-B006-B3FFBC980597}"/>
              </a:ext>
            </a:extLst>
          </p:cNvPr>
          <p:cNvSpPr txBox="1"/>
          <p:nvPr/>
        </p:nvSpPr>
        <p:spPr>
          <a:xfrm>
            <a:off x="644539" y="592216"/>
            <a:ext cx="83768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les mots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correspondants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9288" y="115724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sp>
        <p:nvSpPr>
          <p:cNvPr id="25" name="Google Shape;167;p2">
            <a:extLst>
              <a:ext uri="{FF2B5EF4-FFF2-40B4-BE49-F238E27FC236}">
                <a16:creationId xmlns:a16="http://schemas.microsoft.com/office/drawing/2014/main" id="{417AD6AF-DC6B-4897-A0D1-741C8E6F512F}"/>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extLst>
              <p:ext uri="{D42A27DB-BD31-4B8C-83A1-F6EECF244321}">
                <p14:modId xmlns:p14="http://schemas.microsoft.com/office/powerpoint/2010/main" val="3925122056"/>
              </p:ext>
            </p:extLst>
          </p:nvPr>
        </p:nvGraphicFramePr>
        <p:xfrm>
          <a:off x="619359" y="1063801"/>
          <a:ext cx="5437944" cy="5352250"/>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1070450">
                <a:tc>
                  <a:txBody>
                    <a:bodyPr/>
                    <a:lstStyle/>
                    <a:p>
                      <a:r>
                        <a:rPr lang="en-GB" sz="2400" dirty="0" err="1">
                          <a:solidFill>
                            <a:srgbClr val="002060"/>
                          </a:solidFill>
                          <a:latin typeface="Century Gothic" panose="020B0502020202020204" pitchFamily="34" charset="0"/>
                        </a:rPr>
                        <a:t>Aujourd’hui</a:t>
                      </a:r>
                      <a:r>
                        <a:rPr lang="en-GB" sz="2400" dirty="0">
                          <a:solidFill>
                            <a:srgbClr val="002060"/>
                          </a:solidFill>
                          <a:latin typeface="Century Gothic" panose="020B0502020202020204" pitchFamily="34" charset="0"/>
                        </a:rPr>
                        <a:t>, __ ______ au Canada.</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__ _____ __ Québec.</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Mon </a:t>
                      </a:r>
                      <a:r>
                        <a:rPr lang="en-GB" sz="2400" dirty="0" err="1">
                          <a:solidFill>
                            <a:srgbClr val="002060"/>
                          </a:solidFill>
                          <a:latin typeface="Century Gothic" panose="020B0502020202020204" pitchFamily="34" charset="0"/>
                        </a:rPr>
                        <a:t>amie</a:t>
                      </a:r>
                      <a:r>
                        <a:rPr lang="en-GB" sz="2400" dirty="0">
                          <a:solidFill>
                            <a:srgbClr val="002060"/>
                          </a:solidFill>
                          <a:latin typeface="Century Gothic" panose="020B0502020202020204" pitchFamily="34" charset="0"/>
                        </a:rPr>
                        <a:t> ________ ___ France.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Mon </a:t>
                      </a:r>
                      <a:r>
                        <a:rPr lang="en-GB" sz="2400" dirty="0" err="1">
                          <a:solidFill>
                            <a:srgbClr val="002060"/>
                          </a:solidFill>
                          <a:latin typeface="Century Gothic" panose="020B0502020202020204" pitchFamily="34" charset="0"/>
                        </a:rPr>
                        <a:t>père</a:t>
                      </a:r>
                      <a:r>
                        <a:rPr lang="en-GB" sz="2400" dirty="0">
                          <a:solidFill>
                            <a:srgbClr val="002060"/>
                          </a:solidFill>
                          <a:latin typeface="Century Gothic" panose="020B0502020202020204" pitchFamily="34" charset="0"/>
                        </a:rPr>
                        <a:t> ____ ___ Paris.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suis</a:t>
                      </a:r>
                      <a:r>
                        <a:rPr lang="en-GB" sz="2400" dirty="0">
                          <a:solidFill>
                            <a:srgbClr val="002060"/>
                          </a:solidFill>
                          <a:latin typeface="Century Gothic" panose="020B0502020202020204" pitchFamily="34" charset="0"/>
                        </a:rPr>
                        <a:t> dans ___ ______ de la France.</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extLst>
              <p:ext uri="{D42A27DB-BD31-4B8C-83A1-F6EECF244321}">
                <p14:modId xmlns:p14="http://schemas.microsoft.com/office/powerpoint/2010/main" val="2118855454"/>
              </p:ext>
            </p:extLst>
          </p:nvPr>
        </p:nvGraphicFramePr>
        <p:xfrm>
          <a:off x="6198273" y="1062594"/>
          <a:ext cx="4874647" cy="535225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1070450">
                <a:tc>
                  <a:txBody>
                    <a:bodyPr/>
                    <a:lstStyle/>
                    <a:p>
                      <a:r>
                        <a:rPr lang="en-GB" sz="2400" dirty="0">
                          <a:solidFill>
                            <a:srgbClr val="002060"/>
                          </a:solidFill>
                          <a:latin typeface="Century Gothic" panose="020B0502020202020204" pitchFamily="34" charset="0"/>
                        </a:rPr>
                        <a:t>_______ I am going 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1070450">
                <a:tc>
                  <a:txBody>
                    <a:bodyPr/>
                    <a:lstStyle/>
                    <a:p>
                      <a:r>
                        <a:rPr lang="en-GB" sz="2400" dirty="0">
                          <a:solidFill>
                            <a:srgbClr val="002060"/>
                          </a:solidFill>
                          <a:latin typeface="Century Gothic" panose="020B0502020202020204" pitchFamily="34" charset="0"/>
                        </a:rPr>
                        <a:t>I go to 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1070450">
                <a:tc>
                  <a:txBody>
                    <a:bodyPr/>
                    <a:lstStyle/>
                    <a:p>
                      <a:r>
                        <a:rPr lang="en-GB" sz="2400" dirty="0">
                          <a:solidFill>
                            <a:srgbClr val="002060"/>
                          </a:solidFill>
                          <a:latin typeface="Century Gothic" panose="020B0502020202020204" pitchFamily="34" charset="0"/>
                        </a:rPr>
                        <a:t>___ ________ is studying in 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1070450">
                <a:tc>
                  <a:txBody>
                    <a:bodyPr/>
                    <a:lstStyle/>
                    <a:p>
                      <a:r>
                        <a:rPr lang="en-GB" sz="2400" dirty="0">
                          <a:solidFill>
                            <a:srgbClr val="002060"/>
                          </a:solidFill>
                          <a:latin typeface="Century Gothic" panose="020B0502020202020204" pitchFamily="34" charset="0"/>
                        </a:rPr>
                        <a:t>___ ________ goes to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1070450">
                <a:tc>
                  <a:txBody>
                    <a:bodyPr/>
                    <a:lstStyle/>
                    <a:p>
                      <a:r>
                        <a:rPr lang="en-GB" sz="2400" dirty="0">
                          <a:solidFill>
                            <a:srgbClr val="002060"/>
                          </a:solidFill>
                          <a:latin typeface="Century Gothic" panose="020B0502020202020204" pitchFamily="34" charset="0"/>
                        </a:rPr>
                        <a:t>____ _____ ___ the north __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bl>
          </a:graphicData>
        </a:graphic>
      </p:graphicFrame>
      <p:pic>
        <p:nvPicPr>
          <p:cNvPr id="29" name="Google Shape;134;p2">
            <a:hlinkClick r:id="" action="ppaction://noaction">
              <a:snd r:embed="rId5" name="4_2.wav"/>
            </a:hlinkClick>
            <a:extLst>
              <a:ext uri="{FF2B5EF4-FFF2-40B4-BE49-F238E27FC236}">
                <a16:creationId xmlns:a16="http://schemas.microsoft.com/office/drawing/2014/main" id="{7426E0C7-C089-4CFD-87DA-886464AA00F2}"/>
              </a:ext>
            </a:extLst>
          </p:cNvPr>
          <p:cNvPicPr preferRelativeResize="0"/>
          <p:nvPr/>
        </p:nvPicPr>
        <p:blipFill rotWithShape="1">
          <a:blip r:embed="rId6">
            <a:alphaModFix/>
          </a:blip>
          <a:srcRect/>
          <a:stretch/>
        </p:blipFill>
        <p:spPr>
          <a:xfrm>
            <a:off x="27505" y="1432310"/>
            <a:ext cx="521369" cy="467946"/>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4_3.wav"/>
            </a:hlinkClick>
            <a:extLst>
              <a:ext uri="{FF2B5EF4-FFF2-40B4-BE49-F238E27FC236}">
                <a16:creationId xmlns:a16="http://schemas.microsoft.com/office/drawing/2014/main" id="{C63253DB-3A5C-4075-801C-D0E979915DA5}"/>
              </a:ext>
            </a:extLst>
          </p:cNvPr>
          <p:cNvPicPr preferRelativeResize="0"/>
          <p:nvPr/>
        </p:nvPicPr>
        <p:blipFill rotWithShape="1">
          <a:blip r:embed="rId6">
            <a:alphaModFix/>
          </a:blip>
          <a:srcRect/>
          <a:stretch/>
        </p:blipFill>
        <p:spPr>
          <a:xfrm>
            <a:off x="27504" y="2517445"/>
            <a:ext cx="521369" cy="467946"/>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4_6.wav"/>
            </a:hlinkClick>
            <a:extLst>
              <a:ext uri="{FF2B5EF4-FFF2-40B4-BE49-F238E27FC236}">
                <a16:creationId xmlns:a16="http://schemas.microsoft.com/office/drawing/2014/main" id="{8C6A8879-D3FB-4C1C-B6C6-844ED05FF2B3}"/>
              </a:ext>
            </a:extLst>
          </p:cNvPr>
          <p:cNvPicPr preferRelativeResize="0"/>
          <p:nvPr/>
        </p:nvPicPr>
        <p:blipFill rotWithShape="1">
          <a:blip r:embed="rId6">
            <a:alphaModFix/>
          </a:blip>
          <a:srcRect/>
          <a:stretch/>
        </p:blipFill>
        <p:spPr>
          <a:xfrm>
            <a:off x="41950" y="5695304"/>
            <a:ext cx="521369" cy="467946"/>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4_4.wav"/>
            </a:hlinkClick>
            <a:extLst>
              <a:ext uri="{FF2B5EF4-FFF2-40B4-BE49-F238E27FC236}">
                <a16:creationId xmlns:a16="http://schemas.microsoft.com/office/drawing/2014/main" id="{AF6D3F9B-44EF-4E75-A0B0-10C22EA82E7D}"/>
              </a:ext>
            </a:extLst>
          </p:cNvPr>
          <p:cNvPicPr preferRelativeResize="0"/>
          <p:nvPr/>
        </p:nvPicPr>
        <p:blipFill rotWithShape="1">
          <a:blip r:embed="rId6">
            <a:alphaModFix/>
          </a:blip>
          <a:srcRect/>
          <a:stretch/>
        </p:blipFill>
        <p:spPr>
          <a:xfrm>
            <a:off x="41951" y="3563807"/>
            <a:ext cx="521369" cy="467946"/>
          </a:xfrm>
          <a:prstGeom prst="rect">
            <a:avLst/>
          </a:prstGeom>
          <a:noFill/>
          <a:ln>
            <a:noFill/>
          </a:ln>
          <a:effectLst>
            <a:outerShdw blurRad="50800" dist="38100" dir="5400000" algn="t" rotWithShape="0">
              <a:prstClr val="black">
                <a:alpha val="40000"/>
              </a:prstClr>
            </a:outerShdw>
          </a:effectLst>
        </p:spPr>
      </p:pic>
      <p:pic>
        <p:nvPicPr>
          <p:cNvPr id="52" name="Google Shape;134;p2">
            <a:hlinkClick r:id="" action="ppaction://noaction">
              <a:snd r:embed="rId10" name="4_5.wav"/>
            </a:hlinkClick>
            <a:extLst>
              <a:ext uri="{FF2B5EF4-FFF2-40B4-BE49-F238E27FC236}">
                <a16:creationId xmlns:a16="http://schemas.microsoft.com/office/drawing/2014/main" id="{21974EEA-1F3C-49E4-BD6E-FE42F72B5DFB}"/>
              </a:ext>
            </a:extLst>
          </p:cNvPr>
          <p:cNvPicPr preferRelativeResize="0"/>
          <p:nvPr/>
        </p:nvPicPr>
        <p:blipFill rotWithShape="1">
          <a:blip r:embed="rId6">
            <a:alphaModFix/>
          </a:blip>
          <a:srcRect/>
          <a:stretch/>
        </p:blipFill>
        <p:spPr>
          <a:xfrm>
            <a:off x="41949" y="4610169"/>
            <a:ext cx="521369" cy="467946"/>
          </a:xfrm>
          <a:prstGeom prst="rect">
            <a:avLst/>
          </a:prstGeom>
          <a:noFill/>
          <a:ln>
            <a:noFill/>
          </a:ln>
          <a:effectLst>
            <a:outerShdw blurRad="50800" dist="38100" dir="5400000" algn="t" rotWithShape="0">
              <a:prstClr val="black">
                <a:alpha val="40000"/>
              </a:prstClr>
            </a:outerShdw>
          </a:effectLst>
        </p:spPr>
      </p:pic>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10108574" y="7609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2540000" y="1377046"/>
            <a:ext cx="1456267"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endParaRPr lang="en-GB" sz="2400" b="1" dirty="0">
              <a:solidFill>
                <a:srgbClr val="92D050"/>
              </a:solidFill>
              <a:latin typeface="Century Gothic" panose="020B0502020202020204" pitchFamily="34" charset="0"/>
            </a:endParaRPr>
          </a:p>
        </p:txBody>
      </p:sp>
      <p:sp>
        <p:nvSpPr>
          <p:cNvPr id="53" name="TextBox 52">
            <a:extLst>
              <a:ext uri="{FF2B5EF4-FFF2-40B4-BE49-F238E27FC236}">
                <a16:creationId xmlns:a16="http://schemas.microsoft.com/office/drawing/2014/main" id="{778B8611-47CA-4F12-BFAC-3256F89220BF}"/>
              </a:ext>
            </a:extLst>
          </p:cNvPr>
          <p:cNvSpPr txBox="1"/>
          <p:nvPr/>
        </p:nvSpPr>
        <p:spPr>
          <a:xfrm>
            <a:off x="6198273" y="1328223"/>
            <a:ext cx="1456267"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Today</a:t>
            </a:r>
          </a:p>
        </p:txBody>
      </p:sp>
      <p:sp>
        <p:nvSpPr>
          <p:cNvPr id="54" name="TextBox 53">
            <a:extLst>
              <a:ext uri="{FF2B5EF4-FFF2-40B4-BE49-F238E27FC236}">
                <a16:creationId xmlns:a16="http://schemas.microsoft.com/office/drawing/2014/main" id="{11FAC20A-6512-49B8-A73A-52D66C3E428C}"/>
              </a:ext>
            </a:extLst>
          </p:cNvPr>
          <p:cNvSpPr txBox="1"/>
          <p:nvPr/>
        </p:nvSpPr>
        <p:spPr>
          <a:xfrm>
            <a:off x="9034687" y="1344732"/>
            <a:ext cx="1953565"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to Canada</a:t>
            </a:r>
          </a:p>
        </p:txBody>
      </p:sp>
      <p:sp>
        <p:nvSpPr>
          <p:cNvPr id="55" name="TextBox 54">
            <a:extLst>
              <a:ext uri="{FF2B5EF4-FFF2-40B4-BE49-F238E27FC236}">
                <a16:creationId xmlns:a16="http://schemas.microsoft.com/office/drawing/2014/main" id="{A7E7CB1B-02FE-4E63-8854-4E43A202870E}"/>
              </a:ext>
            </a:extLst>
          </p:cNvPr>
          <p:cNvSpPr txBox="1"/>
          <p:nvPr/>
        </p:nvSpPr>
        <p:spPr>
          <a:xfrm>
            <a:off x="619358" y="2428536"/>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vais</a:t>
            </a:r>
            <a:r>
              <a:rPr lang="en-GB" sz="2400" b="1" dirty="0">
                <a:solidFill>
                  <a:srgbClr val="92D050"/>
                </a:solidFill>
                <a:latin typeface="Century Gothic" panose="020B0502020202020204" pitchFamily="34" charset="0"/>
              </a:rPr>
              <a:t>  au</a:t>
            </a:r>
          </a:p>
        </p:txBody>
      </p:sp>
      <p:sp>
        <p:nvSpPr>
          <p:cNvPr id="56" name="TextBox 55">
            <a:extLst>
              <a:ext uri="{FF2B5EF4-FFF2-40B4-BE49-F238E27FC236}">
                <a16:creationId xmlns:a16="http://schemas.microsoft.com/office/drawing/2014/main" id="{C331501D-2141-46C1-B8AC-AAC51F8CA384}"/>
              </a:ext>
            </a:extLst>
          </p:cNvPr>
          <p:cNvSpPr txBox="1"/>
          <p:nvPr/>
        </p:nvSpPr>
        <p:spPr>
          <a:xfrm>
            <a:off x="7354013" y="2428536"/>
            <a:ext cx="1953565"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Quebec</a:t>
            </a:r>
          </a:p>
        </p:txBody>
      </p:sp>
      <p:sp>
        <p:nvSpPr>
          <p:cNvPr id="57" name="TextBox 56">
            <a:extLst>
              <a:ext uri="{FF2B5EF4-FFF2-40B4-BE49-F238E27FC236}">
                <a16:creationId xmlns:a16="http://schemas.microsoft.com/office/drawing/2014/main" id="{116D372E-7610-4831-90BE-D51E643AA992}"/>
              </a:ext>
            </a:extLst>
          </p:cNvPr>
          <p:cNvSpPr txBox="1"/>
          <p:nvPr/>
        </p:nvSpPr>
        <p:spPr>
          <a:xfrm>
            <a:off x="2350340" y="3449206"/>
            <a:ext cx="1975982"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étudie</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en</a:t>
            </a:r>
            <a:endParaRPr lang="en-GB" sz="2400" b="1" dirty="0">
              <a:solidFill>
                <a:srgbClr val="92D050"/>
              </a:solidFill>
              <a:latin typeface="Century Gothic" panose="020B0502020202020204" pitchFamily="34" charset="0"/>
            </a:endParaRPr>
          </a:p>
        </p:txBody>
      </p:sp>
      <p:sp>
        <p:nvSpPr>
          <p:cNvPr id="58" name="TextBox 57">
            <a:extLst>
              <a:ext uri="{FF2B5EF4-FFF2-40B4-BE49-F238E27FC236}">
                <a16:creationId xmlns:a16="http://schemas.microsoft.com/office/drawing/2014/main" id="{348F370C-0BF4-4F56-B3FC-F96ABDC60B11}"/>
              </a:ext>
            </a:extLst>
          </p:cNvPr>
          <p:cNvSpPr txBox="1"/>
          <p:nvPr/>
        </p:nvSpPr>
        <p:spPr>
          <a:xfrm>
            <a:off x="6287081" y="3472269"/>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My friend (f)</a:t>
            </a:r>
          </a:p>
        </p:txBody>
      </p:sp>
      <p:sp>
        <p:nvSpPr>
          <p:cNvPr id="59" name="TextBox 58">
            <a:extLst>
              <a:ext uri="{FF2B5EF4-FFF2-40B4-BE49-F238E27FC236}">
                <a16:creationId xmlns:a16="http://schemas.microsoft.com/office/drawing/2014/main" id="{F18F32A2-131D-4CCA-A7FE-85B25B71355B}"/>
              </a:ext>
            </a:extLst>
          </p:cNvPr>
          <p:cNvSpPr txBox="1"/>
          <p:nvPr/>
        </p:nvSpPr>
        <p:spPr>
          <a:xfrm>
            <a:off x="9922933" y="3472269"/>
            <a:ext cx="1290957"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France</a:t>
            </a:r>
          </a:p>
        </p:txBody>
      </p:sp>
      <p:sp>
        <p:nvSpPr>
          <p:cNvPr id="60" name="TextBox 59">
            <a:extLst>
              <a:ext uri="{FF2B5EF4-FFF2-40B4-BE49-F238E27FC236}">
                <a16:creationId xmlns:a16="http://schemas.microsoft.com/office/drawing/2014/main" id="{23B09676-EC42-4171-8FB9-B5746FF4C8B2}"/>
              </a:ext>
            </a:extLst>
          </p:cNvPr>
          <p:cNvSpPr txBox="1"/>
          <p:nvPr/>
        </p:nvSpPr>
        <p:spPr>
          <a:xfrm>
            <a:off x="2350340" y="4559370"/>
            <a:ext cx="1975982" cy="461665"/>
          </a:xfrm>
          <a:prstGeom prst="rect">
            <a:avLst/>
          </a:prstGeom>
          <a:noFill/>
        </p:spPr>
        <p:txBody>
          <a:bodyPr wrap="square" rtlCol="0">
            <a:spAutoFit/>
          </a:bodyPr>
          <a:lstStyle/>
          <a:p>
            <a:r>
              <a:rPr lang="en-GB" sz="2400" b="1" dirty="0" err="1">
                <a:solidFill>
                  <a:srgbClr val="92D050"/>
                </a:solidFill>
                <a:latin typeface="Century Gothic" panose="020B0502020202020204" pitchFamily="34" charset="0"/>
              </a:rPr>
              <a:t>va</a:t>
            </a:r>
            <a:r>
              <a:rPr lang="en-GB" sz="2400" b="1" dirty="0">
                <a:solidFill>
                  <a:srgbClr val="92D050"/>
                </a:solidFill>
                <a:latin typeface="Century Gothic" panose="020B0502020202020204" pitchFamily="34" charset="0"/>
              </a:rPr>
              <a:t>  à</a:t>
            </a:r>
          </a:p>
        </p:txBody>
      </p:sp>
      <p:sp>
        <p:nvSpPr>
          <p:cNvPr id="61" name="TextBox 60">
            <a:extLst>
              <a:ext uri="{FF2B5EF4-FFF2-40B4-BE49-F238E27FC236}">
                <a16:creationId xmlns:a16="http://schemas.microsoft.com/office/drawing/2014/main" id="{3DB081DC-F7F5-4E71-A071-9F192D0AB529}"/>
              </a:ext>
            </a:extLst>
          </p:cNvPr>
          <p:cNvSpPr txBox="1"/>
          <p:nvPr/>
        </p:nvSpPr>
        <p:spPr>
          <a:xfrm>
            <a:off x="6287081" y="4559369"/>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My  dad</a:t>
            </a:r>
          </a:p>
        </p:txBody>
      </p:sp>
      <p:sp>
        <p:nvSpPr>
          <p:cNvPr id="62" name="TextBox 61">
            <a:extLst>
              <a:ext uri="{FF2B5EF4-FFF2-40B4-BE49-F238E27FC236}">
                <a16:creationId xmlns:a16="http://schemas.microsoft.com/office/drawing/2014/main" id="{208AFDB3-A821-40ED-8A44-53BB32F6C494}"/>
              </a:ext>
            </a:extLst>
          </p:cNvPr>
          <p:cNvSpPr txBox="1"/>
          <p:nvPr/>
        </p:nvSpPr>
        <p:spPr>
          <a:xfrm>
            <a:off x="9307578" y="4546738"/>
            <a:ext cx="1290957"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Paris</a:t>
            </a:r>
          </a:p>
        </p:txBody>
      </p:sp>
      <p:sp>
        <p:nvSpPr>
          <p:cNvPr id="63" name="TextBox 62">
            <a:extLst>
              <a:ext uri="{FF2B5EF4-FFF2-40B4-BE49-F238E27FC236}">
                <a16:creationId xmlns:a16="http://schemas.microsoft.com/office/drawing/2014/main" id="{10C7E0B1-ECD5-4503-8935-E45D7EAA8064}"/>
              </a:ext>
            </a:extLst>
          </p:cNvPr>
          <p:cNvSpPr txBox="1"/>
          <p:nvPr/>
        </p:nvSpPr>
        <p:spPr>
          <a:xfrm>
            <a:off x="2540000" y="5477294"/>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le Nord</a:t>
            </a:r>
          </a:p>
        </p:txBody>
      </p:sp>
      <p:sp>
        <p:nvSpPr>
          <p:cNvPr id="64" name="TextBox 63">
            <a:extLst>
              <a:ext uri="{FF2B5EF4-FFF2-40B4-BE49-F238E27FC236}">
                <a16:creationId xmlns:a16="http://schemas.microsoft.com/office/drawing/2014/main" id="{1E82327E-F95F-4F42-809A-9935B801EA4D}"/>
              </a:ext>
            </a:extLst>
          </p:cNvPr>
          <p:cNvSpPr txBox="1"/>
          <p:nvPr/>
        </p:nvSpPr>
        <p:spPr>
          <a:xfrm>
            <a:off x="6436623" y="5464471"/>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I    am     in</a:t>
            </a:r>
          </a:p>
        </p:txBody>
      </p:sp>
      <p:sp>
        <p:nvSpPr>
          <p:cNvPr id="65" name="TextBox 64">
            <a:extLst>
              <a:ext uri="{FF2B5EF4-FFF2-40B4-BE49-F238E27FC236}">
                <a16:creationId xmlns:a16="http://schemas.microsoft.com/office/drawing/2014/main" id="{3EADDBD3-93BE-434C-965F-84C367E16F89}"/>
              </a:ext>
            </a:extLst>
          </p:cNvPr>
          <p:cNvSpPr txBox="1"/>
          <p:nvPr/>
        </p:nvSpPr>
        <p:spPr>
          <a:xfrm>
            <a:off x="9684505" y="5464470"/>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of</a:t>
            </a:r>
          </a:p>
        </p:txBody>
      </p:sp>
      <p:sp>
        <p:nvSpPr>
          <p:cNvPr id="66" name="TextBox 65">
            <a:extLst>
              <a:ext uri="{FF2B5EF4-FFF2-40B4-BE49-F238E27FC236}">
                <a16:creationId xmlns:a16="http://schemas.microsoft.com/office/drawing/2014/main" id="{F45878ED-15DF-4D53-8C4B-0E8238C89C8C}"/>
              </a:ext>
            </a:extLst>
          </p:cNvPr>
          <p:cNvSpPr txBox="1"/>
          <p:nvPr/>
        </p:nvSpPr>
        <p:spPr>
          <a:xfrm>
            <a:off x="6273327" y="5825609"/>
            <a:ext cx="1975982" cy="461665"/>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France</a:t>
            </a:r>
          </a:p>
        </p:txBody>
      </p:sp>
    </p:spTree>
    <p:extLst>
      <p:ext uri="{BB962C8B-B14F-4D97-AF65-F5344CB8AC3E}">
        <p14:creationId xmlns:p14="http://schemas.microsoft.com/office/powerpoint/2010/main" val="6781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7"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903563701"/>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parfois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étudier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partager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Canada</a:t>
                      </a:r>
                    </a:p>
                  </a:txBody>
                  <a:tcPr/>
                </a:tc>
                <a:tc>
                  <a:txBody>
                    <a:bodyPr/>
                    <a:lstStyle/>
                    <a:p>
                      <a:r>
                        <a:rPr lang="en-GB" sz="2400" b="1" dirty="0">
                          <a:solidFill>
                            <a:srgbClr val="92D050"/>
                          </a:solidFill>
                          <a:latin typeface="Century Gothic" panose="020B0502020202020204" pitchFamily="34" charset="0"/>
                        </a:rPr>
                        <a:t>le Québec</a:t>
                      </a:r>
                    </a:p>
                  </a:txBody>
                  <a:tcPr/>
                </a:tc>
                <a:tc>
                  <a:txBody>
                    <a:bodyPr/>
                    <a:lstStyle/>
                    <a:p>
                      <a:r>
                        <a:rPr lang="en-GB" sz="2400" b="1" dirty="0" err="1">
                          <a:solidFill>
                            <a:srgbClr val="92D050"/>
                          </a:solidFill>
                          <a:latin typeface="Century Gothic" panose="020B0502020202020204" pitchFamily="34" charset="0"/>
                        </a:rPr>
                        <a:t>en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Sud</a:t>
                      </a:r>
                    </a:p>
                  </a:txBody>
                  <a:tcPr/>
                </a:tc>
                <a:tc>
                  <a:txBody>
                    <a:bodyPr/>
                    <a:lstStyle/>
                    <a:p>
                      <a:r>
                        <a:rPr lang="en-GB" sz="2300" b="1" dirty="0" err="1">
                          <a:solidFill>
                            <a:srgbClr val="92D050"/>
                          </a:solidFill>
                          <a:latin typeface="Century Gothic" panose="020B0502020202020204" pitchFamily="34" charset="0"/>
                        </a:rPr>
                        <a:t>l’Ouest</a:t>
                      </a:r>
                      <a:endParaRPr lang="en-GB" sz="23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Nord</a:t>
                      </a:r>
                    </a:p>
                  </a:txBody>
                  <a:tcPr/>
                </a:tc>
                <a:tc>
                  <a:txBody>
                    <a:bodyPr/>
                    <a:lstStyle/>
                    <a:p>
                      <a:r>
                        <a:rPr lang="en-GB" sz="2400" b="1" dirty="0" err="1">
                          <a:solidFill>
                            <a:srgbClr val="FF3399"/>
                          </a:solidFill>
                          <a:latin typeface="Century Gothic" panose="020B0502020202020204" pitchFamily="34" charset="0"/>
                        </a:rPr>
                        <a:t>l’Est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aller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je </a:t>
                      </a:r>
                      <a:r>
                        <a:rPr lang="en-GB" sz="2400" b="1" dirty="0" err="1">
                          <a:solidFill>
                            <a:srgbClr val="FF3399"/>
                          </a:solidFill>
                          <a:latin typeface="Century Gothic" panose="020B0502020202020204" pitchFamily="34" charset="0"/>
                        </a:rPr>
                        <a:t>vais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il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 goes, is going</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goes, is going</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north</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554462" y="45759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east</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south</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west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France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Canada</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Quebec</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80138" y="2783304"/>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in, to</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sometimes</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study, studying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share, sharing</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308CFEC2-0807-4B42-8104-C55C86C6DC98}"/>
              </a:ext>
            </a:extLst>
          </p:cNvPr>
          <p:cNvGraphicFramePr>
            <a:graphicFrameLocks noGrp="1"/>
          </p:cNvGraphicFramePr>
          <p:nvPr>
            <p:extLst>
              <p:ext uri="{D42A27DB-BD31-4B8C-83A1-F6EECF244321}">
                <p14:modId xmlns:p14="http://schemas.microsoft.com/office/powerpoint/2010/main" val="214116767"/>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sometimes</a:t>
                      </a:r>
                    </a:p>
                  </a:txBody>
                  <a:tcPr/>
                </a:tc>
                <a:tc>
                  <a:txBody>
                    <a:bodyPr/>
                    <a:lstStyle/>
                    <a:p>
                      <a:r>
                        <a:rPr lang="en-GB" sz="2400" b="1" dirty="0">
                          <a:solidFill>
                            <a:srgbClr val="00B0F0"/>
                          </a:solidFill>
                          <a:latin typeface="Century Gothic" panose="020B0502020202020204" pitchFamily="34" charset="0"/>
                        </a:rPr>
                        <a:t>to study, studying</a:t>
                      </a:r>
                    </a:p>
                  </a:txBody>
                  <a:tcPr/>
                </a:tc>
                <a:tc>
                  <a:txBody>
                    <a:bodyPr/>
                    <a:lstStyle/>
                    <a:p>
                      <a:r>
                        <a:rPr lang="en-GB" sz="2400" b="1" dirty="0">
                          <a:solidFill>
                            <a:srgbClr val="00B0F0"/>
                          </a:solidFill>
                          <a:latin typeface="Century Gothic" panose="020B0502020202020204" pitchFamily="34" charset="0"/>
                        </a:rPr>
                        <a:t>to share, sharing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Canada</a:t>
                      </a:r>
                    </a:p>
                  </a:txBody>
                  <a:tcPr/>
                </a:tc>
                <a:tc>
                  <a:txBody>
                    <a:bodyPr/>
                    <a:lstStyle/>
                    <a:p>
                      <a:r>
                        <a:rPr lang="en-GB" sz="2400" b="1" dirty="0">
                          <a:solidFill>
                            <a:srgbClr val="92D050"/>
                          </a:solidFill>
                          <a:latin typeface="Century Gothic" panose="020B0502020202020204" pitchFamily="34" charset="0"/>
                        </a:rPr>
                        <a:t>Quebec</a:t>
                      </a:r>
                    </a:p>
                  </a:txBody>
                  <a:tcPr/>
                </a:tc>
                <a:tc>
                  <a:txBody>
                    <a:bodyPr/>
                    <a:lstStyle/>
                    <a:p>
                      <a:r>
                        <a:rPr lang="en-GB" sz="2400" b="1" dirty="0">
                          <a:solidFill>
                            <a:srgbClr val="92D050"/>
                          </a:solidFill>
                          <a:latin typeface="Century Gothic" panose="020B0502020202020204" pitchFamily="34" charset="0"/>
                        </a:rPr>
                        <a:t>in, to </a:t>
                      </a:r>
                      <a:r>
                        <a:rPr lang="en-GB" sz="1600" b="1" dirty="0">
                          <a:solidFill>
                            <a:srgbClr val="92D050"/>
                          </a:solidFill>
                          <a:latin typeface="Century Gothic" panose="020B0502020202020204" pitchFamily="34" charset="0"/>
                        </a:rPr>
                        <a:t>(fem. countries)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south</a:t>
                      </a:r>
                    </a:p>
                  </a:txBody>
                  <a:tcPr/>
                </a:tc>
                <a:tc>
                  <a:txBody>
                    <a:bodyPr/>
                    <a:lstStyle/>
                    <a:p>
                      <a:r>
                        <a:rPr lang="en-GB" sz="2300" b="1" dirty="0">
                          <a:solidFill>
                            <a:srgbClr val="92D050"/>
                          </a:solidFill>
                          <a:latin typeface="Century Gothic" panose="020B0502020202020204" pitchFamily="34" charset="0"/>
                        </a:rPr>
                        <a:t>(the) west</a:t>
                      </a:r>
                    </a:p>
                  </a:txBody>
                  <a:tcPr/>
                </a:tc>
                <a:tc>
                  <a:txBody>
                    <a:bodyPr/>
                    <a:lstStyle/>
                    <a:p>
                      <a:r>
                        <a:rPr lang="en-GB" sz="2400" b="1" dirty="0">
                          <a:solidFill>
                            <a:srgbClr val="92D050"/>
                          </a:solidFill>
                          <a:latin typeface="Century Gothic" panose="020B0502020202020204" pitchFamily="34" charset="0"/>
                        </a:rPr>
                        <a:t>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she goes, is going</a:t>
                      </a:r>
                    </a:p>
                  </a:txBody>
                  <a:tcPr/>
                </a:tc>
                <a:tc>
                  <a:txBody>
                    <a:bodyPr/>
                    <a:lstStyle/>
                    <a:p>
                      <a:r>
                        <a:rPr lang="en-GB" sz="2400" b="1" dirty="0">
                          <a:solidFill>
                            <a:srgbClr val="FF3399"/>
                          </a:solidFill>
                          <a:latin typeface="Century Gothic" panose="020B0502020202020204" pitchFamily="34" charset="0"/>
                        </a:rPr>
                        <a:t>(the) north</a:t>
                      </a:r>
                    </a:p>
                  </a:txBody>
                  <a:tcPr/>
                </a:tc>
                <a:tc>
                  <a:txBody>
                    <a:bodyPr/>
                    <a:lstStyle/>
                    <a:p>
                      <a:r>
                        <a:rPr lang="en-GB" sz="2400" b="1" dirty="0">
                          <a:solidFill>
                            <a:srgbClr val="FF3399"/>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go, going</a:t>
                      </a:r>
                    </a:p>
                  </a:txBody>
                  <a:tcPr/>
                </a:tc>
                <a:tc>
                  <a:txBody>
                    <a:bodyPr/>
                    <a:lstStyle/>
                    <a:p>
                      <a:r>
                        <a:rPr lang="en-GB" sz="2400" b="1" dirty="0">
                          <a:solidFill>
                            <a:srgbClr val="FF3399"/>
                          </a:solidFill>
                          <a:latin typeface="Century Gothic" panose="020B0502020202020204" pitchFamily="34" charset="0"/>
                        </a:rPr>
                        <a:t>I go, am going</a:t>
                      </a:r>
                    </a:p>
                  </a:txBody>
                  <a:tcPr/>
                </a:tc>
                <a:tc>
                  <a:txBody>
                    <a:bodyPr/>
                    <a:lstStyle/>
                    <a:p>
                      <a:r>
                        <a:rPr lang="en-GB" sz="2400" b="1" dirty="0">
                          <a:solidFill>
                            <a:srgbClr val="FF3399"/>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8E1C75DD-807A-4BD1-84D3-DD2ECA6D09FF}"/>
              </a:ext>
            </a:extLst>
          </p:cNvPr>
          <p:cNvPicPr>
            <a:picLocks noChangeAspect="1"/>
          </p:cNvPicPr>
          <p:nvPr/>
        </p:nvPicPr>
        <p:blipFill>
          <a:blip r:embed="rId20"/>
          <a:stretch>
            <a:fillRect/>
          </a:stretch>
        </p:blipFill>
        <p:spPr>
          <a:xfrm>
            <a:off x="628176" y="2651734"/>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5A8E61F5-722B-4F15-8BF0-D0B1F4B6D1A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41" name="Picture 40">
            <a:extLst>
              <a:ext uri="{FF2B5EF4-FFF2-40B4-BE49-F238E27FC236}">
                <a16:creationId xmlns:a16="http://schemas.microsoft.com/office/drawing/2014/main" id="{75082D76-D5E9-4F01-A95E-38226ACF1592}"/>
              </a:ext>
            </a:extLst>
          </p:cNvPr>
          <p:cNvPicPr>
            <a:picLocks noChangeAspect="1"/>
          </p:cNvPicPr>
          <p:nvPr/>
        </p:nvPicPr>
        <p:blipFill>
          <a:blip r:embed="rId22"/>
          <a:stretch>
            <a:fillRect/>
          </a:stretch>
        </p:blipFill>
        <p:spPr>
          <a:xfrm>
            <a:off x="657429" y="4087703"/>
            <a:ext cx="1162417" cy="1101237"/>
          </a:xfrm>
          <a:prstGeom prst="rect">
            <a:avLst/>
          </a:prstGeom>
        </p:spPr>
      </p:pic>
      <p:sp>
        <p:nvSpPr>
          <p:cNvPr id="42" name="TextBox 41">
            <a:extLst>
              <a:ext uri="{FF2B5EF4-FFF2-40B4-BE49-F238E27FC236}">
                <a16:creationId xmlns:a16="http://schemas.microsoft.com/office/drawing/2014/main" id="{370791AC-CA03-4D0D-B31D-587F9C2F1FB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7C4D2DEF-1494-462F-9AE3-89506E907707}"/>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4E319F28-16D8-40D5-A49B-F00A7E8AD595}"/>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ADF6387C-A5FC-42DC-AC95-7D4C3D44D776}"/>
              </a:ext>
            </a:extLst>
          </p:cNvPr>
          <p:cNvSpPr txBox="1"/>
          <p:nvPr/>
        </p:nvSpPr>
        <p:spPr>
          <a:xfrm>
            <a:off x="2202735" y="5493976"/>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6108A02A-BF8C-4335-8961-DABAD713B67D}"/>
              </a:ext>
            </a:extLst>
          </p:cNvPr>
          <p:cNvSpPr txBox="1"/>
          <p:nvPr/>
        </p:nvSpPr>
        <p:spPr>
          <a:xfrm>
            <a:off x="4656223" y="553259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je </a:t>
            </a:r>
            <a:r>
              <a:rPr lang="en-GB" sz="2000" kern="0" dirty="0" err="1">
                <a:solidFill>
                  <a:srgbClr val="002060"/>
                </a:solidFill>
                <a:latin typeface="Century Gothic" panose="020B0502020202020204" pitchFamily="34" charset="0"/>
                <a:cs typeface="Arial"/>
                <a:sym typeface="Arial"/>
              </a:rPr>
              <a:t>vais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617508A0-5840-4C30-992B-046984D5BB2E}"/>
              </a:ext>
            </a:extLst>
          </p:cNvPr>
          <p:cNvSpPr txBox="1"/>
          <p:nvPr/>
        </p:nvSpPr>
        <p:spPr>
          <a:xfrm>
            <a:off x="7672054" y="55381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80393F0A-62BC-488E-9059-8355D4F865D8}"/>
              </a:ext>
            </a:extLst>
          </p:cNvPr>
          <p:cNvSpPr txBox="1"/>
          <p:nvPr/>
        </p:nvSpPr>
        <p:spPr>
          <a:xfrm>
            <a:off x="2229830" y="4603281"/>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185BD63-AFAD-4021-A200-D41D21A69BA4}"/>
              </a:ext>
            </a:extLst>
          </p:cNvPr>
          <p:cNvSpPr txBox="1"/>
          <p:nvPr/>
        </p:nvSpPr>
        <p:spPr>
          <a:xfrm>
            <a:off x="4615070" y="4593246"/>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Nord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B43C3876-FB63-4D40-A8F2-CD6850988120}"/>
              </a:ext>
            </a:extLst>
          </p:cNvPr>
          <p:cNvSpPr txBox="1"/>
          <p:nvPr/>
        </p:nvSpPr>
        <p:spPr>
          <a:xfrm>
            <a:off x="7619093" y="4616466"/>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F68EE7B9-208E-4CB8-A9A5-0BA293545ECA}"/>
              </a:ext>
            </a:extLst>
          </p:cNvPr>
          <p:cNvSpPr txBox="1"/>
          <p:nvPr/>
        </p:nvSpPr>
        <p:spPr>
          <a:xfrm>
            <a:off x="2229830" y="3690004"/>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Sud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77C32FB2-C849-415B-9001-58A25F7F72E0}"/>
              </a:ext>
            </a:extLst>
          </p:cNvPr>
          <p:cNvSpPr txBox="1"/>
          <p:nvPr/>
        </p:nvSpPr>
        <p:spPr>
          <a:xfrm>
            <a:off x="4591966" y="372630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l’Ouest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ACC5A76C-C82D-44B4-B840-6FF9B61CF9E9}"/>
              </a:ext>
            </a:extLst>
          </p:cNvPr>
          <p:cNvSpPr txBox="1"/>
          <p:nvPr/>
        </p:nvSpPr>
        <p:spPr>
          <a:xfrm>
            <a:off x="7619093" y="3694743"/>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France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18049617-7B0C-4BC4-BB1C-DEA87DEA34DF}"/>
              </a:ext>
            </a:extLst>
          </p:cNvPr>
          <p:cNvSpPr txBox="1"/>
          <p:nvPr/>
        </p:nvSpPr>
        <p:spPr>
          <a:xfrm>
            <a:off x="2187399" y="2775916"/>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Canada</a:t>
            </a:r>
          </a:p>
        </p:txBody>
      </p:sp>
      <p:sp>
        <p:nvSpPr>
          <p:cNvPr id="84" name="TextBox 83">
            <a:extLst>
              <a:ext uri="{FF2B5EF4-FFF2-40B4-BE49-F238E27FC236}">
                <a16:creationId xmlns:a16="http://schemas.microsoft.com/office/drawing/2014/main" id="{4652AD09-925B-47C3-9C3C-23C41239A9C9}"/>
              </a:ext>
            </a:extLst>
          </p:cNvPr>
          <p:cNvSpPr txBox="1"/>
          <p:nvPr/>
        </p:nvSpPr>
        <p:spPr>
          <a:xfrm>
            <a:off x="4640673" y="2783304"/>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Québec</a:t>
            </a:r>
          </a:p>
        </p:txBody>
      </p:sp>
      <p:sp>
        <p:nvSpPr>
          <p:cNvPr id="85" name="TextBox 84">
            <a:extLst>
              <a:ext uri="{FF2B5EF4-FFF2-40B4-BE49-F238E27FC236}">
                <a16:creationId xmlns:a16="http://schemas.microsoft.com/office/drawing/2014/main" id="{BE7E1027-6893-4F75-BD62-A0932536E763}"/>
              </a:ext>
            </a:extLst>
          </p:cNvPr>
          <p:cNvSpPr txBox="1"/>
          <p:nvPr/>
        </p:nvSpPr>
        <p:spPr>
          <a:xfrm>
            <a:off x="7658922" y="2769663"/>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892F82B5-D129-46B8-9209-EE57AC02BA0A}"/>
              </a:ext>
            </a:extLst>
          </p:cNvPr>
          <p:cNvSpPr txBox="1"/>
          <p:nvPr/>
        </p:nvSpPr>
        <p:spPr>
          <a:xfrm>
            <a:off x="2187291" y="1855032"/>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5514AEC8-FC6D-47AE-95A2-0F42B9401A24}"/>
              </a:ext>
            </a:extLst>
          </p:cNvPr>
          <p:cNvSpPr txBox="1"/>
          <p:nvPr/>
        </p:nvSpPr>
        <p:spPr>
          <a:xfrm>
            <a:off x="4660746" y="185503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étudier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935B9842-FF28-4358-93D5-A14D7CD697ED}"/>
              </a:ext>
            </a:extLst>
          </p:cNvPr>
          <p:cNvSpPr txBox="1"/>
          <p:nvPr/>
        </p:nvSpPr>
        <p:spPr>
          <a:xfrm>
            <a:off x="7571037" y="183775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partager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7926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7.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D49AC119-BCA5-4E90-9310-4B6BA72799F0}"/>
              </a:ext>
            </a:extLst>
          </p:cNvPr>
          <p:cNvGraphicFramePr>
            <a:graphicFrameLocks noGrp="1"/>
          </p:cNvGraphicFramePr>
          <p:nvPr>
            <p:extLst>
              <p:ext uri="{D42A27DB-BD31-4B8C-83A1-F6EECF244321}">
                <p14:modId xmlns:p14="http://schemas.microsoft.com/office/powerpoint/2010/main" val="3301264292"/>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parfois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partager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Canada</a:t>
                      </a:r>
                    </a:p>
                  </a:txBody>
                  <a:tcPr/>
                </a:tc>
                <a:tc>
                  <a:txBody>
                    <a:bodyPr/>
                    <a:lstStyle/>
                    <a:p>
                      <a:r>
                        <a:rPr lang="en-GB" sz="2400" b="1" dirty="0">
                          <a:solidFill>
                            <a:srgbClr val="002060"/>
                          </a:solidFill>
                          <a:latin typeface="Century Gothic" panose="020B0502020202020204" pitchFamily="34" charset="0"/>
                        </a:rPr>
                        <a:t>le Québec</a:t>
                      </a:r>
                    </a:p>
                  </a:txBody>
                  <a:tcPr/>
                </a:tc>
                <a:tc>
                  <a:txBody>
                    <a:bodyPr/>
                    <a:lstStyle/>
                    <a:p>
                      <a:r>
                        <a:rPr lang="en-GB" sz="2400" b="1" dirty="0" err="1">
                          <a:solidFill>
                            <a:srgbClr val="002060"/>
                          </a:solidFill>
                          <a:latin typeface="Century Gothic" panose="020B0502020202020204" pitchFamily="34" charset="0"/>
                        </a:rPr>
                        <a:t>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Sud</a:t>
                      </a:r>
                    </a:p>
                  </a:txBody>
                  <a:tcPr/>
                </a:tc>
                <a:tc>
                  <a:txBody>
                    <a:bodyPr/>
                    <a:lstStyle/>
                    <a:p>
                      <a:r>
                        <a:rPr lang="en-GB" sz="2300" b="1" dirty="0" err="1">
                          <a:solidFill>
                            <a:srgbClr val="002060"/>
                          </a:solidFill>
                          <a:latin typeface="Century Gothic" panose="020B0502020202020204" pitchFamily="34" charset="0"/>
                        </a:rPr>
                        <a:t>l’Ouest</a:t>
                      </a:r>
                      <a:endParaRPr lang="en-GB" sz="23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Nord</a:t>
                      </a:r>
                    </a:p>
                  </a:txBody>
                  <a:tcPr/>
                </a:tc>
                <a:tc>
                  <a:txBody>
                    <a:bodyPr/>
                    <a:lstStyle/>
                    <a:p>
                      <a:r>
                        <a:rPr lang="en-GB" sz="2400" b="1" dirty="0" err="1">
                          <a:solidFill>
                            <a:srgbClr val="002060"/>
                          </a:solidFill>
                          <a:latin typeface="Century Gothic" panose="020B0502020202020204" pitchFamily="34" charset="0"/>
                        </a:rPr>
                        <a:t>l’Est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va</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7E120F9A-9FB3-4E9D-BC27-E72B22CC855B}"/>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DB01E29F-7987-406D-8E9D-863291A3D9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5" name="Picture 24">
            <a:extLst>
              <a:ext uri="{FF2B5EF4-FFF2-40B4-BE49-F238E27FC236}">
                <a16:creationId xmlns:a16="http://schemas.microsoft.com/office/drawing/2014/main" id="{A06BE58E-9683-4651-B0FD-31F337EBA98D}"/>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6" name="TextBox 25">
            <a:extLst>
              <a:ext uri="{FF2B5EF4-FFF2-40B4-BE49-F238E27FC236}">
                <a16:creationId xmlns:a16="http://schemas.microsoft.com/office/drawing/2014/main" id="{46CA69D2-2836-480B-9930-7477687E81C3}"/>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27CC0055-90E5-483F-BA6C-BA41B8B5FA33}"/>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64B5A084-DB3B-4B21-AC43-E5879536AEE0}"/>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0971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C8A56C22-D041-4D98-812C-601039E6AEF2}"/>
              </a:ext>
            </a:extLst>
          </p:cNvPr>
          <p:cNvGraphicFramePr>
            <a:graphicFrameLocks noGrp="1"/>
          </p:cNvGraphicFramePr>
          <p:nvPr>
            <p:extLst>
              <p:ext uri="{D42A27DB-BD31-4B8C-83A1-F6EECF244321}">
                <p14:modId xmlns:p14="http://schemas.microsoft.com/office/powerpoint/2010/main" val="600206255"/>
              </p:ext>
            </p:extLst>
          </p:nvPr>
        </p:nvGraphicFramePr>
        <p:xfrm>
          <a:off x="511016" y="1111348"/>
          <a:ext cx="9810698" cy="482521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sometimes</a:t>
                      </a:r>
                    </a:p>
                  </a:txBody>
                  <a:tcPr/>
                </a:tc>
                <a:tc>
                  <a:txBody>
                    <a:bodyPr/>
                    <a:lstStyle/>
                    <a:p>
                      <a:r>
                        <a:rPr lang="en-GB" sz="2400" b="1" dirty="0">
                          <a:solidFill>
                            <a:srgbClr val="002060"/>
                          </a:solidFill>
                          <a:latin typeface="Century Gothic" panose="020B0502020202020204" pitchFamily="34" charset="0"/>
                        </a:rPr>
                        <a:t>to study, studying</a:t>
                      </a:r>
                    </a:p>
                  </a:txBody>
                  <a:tcPr/>
                </a:tc>
                <a:tc>
                  <a:txBody>
                    <a:bodyPr/>
                    <a:lstStyle/>
                    <a:p>
                      <a:r>
                        <a:rPr lang="en-GB" sz="2400" b="1" dirty="0">
                          <a:solidFill>
                            <a:srgbClr val="002060"/>
                          </a:solidFill>
                          <a:latin typeface="Century Gothic" panose="020B0502020202020204" pitchFamily="34" charset="0"/>
                        </a:rPr>
                        <a:t>to share, sharing</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Canada</a:t>
                      </a:r>
                    </a:p>
                  </a:txBody>
                  <a:tcPr/>
                </a:tc>
                <a:tc>
                  <a:txBody>
                    <a:bodyPr/>
                    <a:lstStyle/>
                    <a:p>
                      <a:r>
                        <a:rPr lang="en-GB" sz="2400" b="1" dirty="0">
                          <a:solidFill>
                            <a:srgbClr val="002060"/>
                          </a:solidFill>
                          <a:latin typeface="Century Gothic" panose="020B0502020202020204" pitchFamily="34" charset="0"/>
                        </a:rPr>
                        <a:t>Quebec</a:t>
                      </a:r>
                    </a:p>
                  </a:txBody>
                  <a:tcPr/>
                </a:tc>
                <a:tc>
                  <a:txBody>
                    <a:bodyPr/>
                    <a:lstStyle/>
                    <a:p>
                      <a:r>
                        <a:rPr lang="en-GB" sz="2400" b="1" dirty="0">
                          <a:solidFill>
                            <a:srgbClr val="002060"/>
                          </a:solidFill>
                          <a:latin typeface="Century Gothic" panose="020B0502020202020204" pitchFamily="34" charset="0"/>
                        </a:rPr>
                        <a:t>in, to </a:t>
                      </a:r>
                      <a:r>
                        <a:rPr lang="en-GB" sz="1600" b="1" dirty="0">
                          <a:solidFill>
                            <a:srgbClr val="002060"/>
                          </a:solidFill>
                          <a:latin typeface="Century Gothic" panose="020B0502020202020204" pitchFamily="34" charset="0"/>
                        </a:rPr>
                        <a:t>(fem. countries)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south</a:t>
                      </a:r>
                    </a:p>
                  </a:txBody>
                  <a:tcPr/>
                </a:tc>
                <a:tc>
                  <a:txBody>
                    <a:bodyPr/>
                    <a:lstStyle/>
                    <a:p>
                      <a:r>
                        <a:rPr lang="en-GB" sz="2300" b="1" dirty="0">
                          <a:solidFill>
                            <a:srgbClr val="002060"/>
                          </a:solidFill>
                          <a:latin typeface="Century Gothic" panose="020B0502020202020204" pitchFamily="34" charset="0"/>
                        </a:rPr>
                        <a:t>(the) west</a:t>
                      </a:r>
                    </a:p>
                  </a:txBody>
                  <a:tcPr/>
                </a:tc>
                <a:tc>
                  <a:txBody>
                    <a:bodyPr/>
                    <a:lstStyle/>
                    <a:p>
                      <a:r>
                        <a:rPr lang="en-GB" sz="2400" b="1" dirty="0">
                          <a:solidFill>
                            <a:srgbClr val="002060"/>
                          </a:solidFill>
                          <a:latin typeface="Century Gothic" panose="020B0502020202020204" pitchFamily="34" charset="0"/>
                        </a:rPr>
                        <a:t>France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400" b="1" dirty="0">
                          <a:solidFill>
                            <a:srgbClr val="002060"/>
                          </a:solidFill>
                          <a:latin typeface="Century Gothic" panose="020B0502020202020204" pitchFamily="34" charset="0"/>
                        </a:rPr>
                        <a:t>(the) north</a:t>
                      </a:r>
                    </a:p>
                  </a:txBody>
                  <a:tcPr/>
                </a:tc>
                <a:tc>
                  <a:txBody>
                    <a:bodyPr/>
                    <a:lstStyle/>
                    <a:p>
                      <a:r>
                        <a:rPr lang="en-GB" sz="2400" b="1" dirty="0">
                          <a:solidFill>
                            <a:srgbClr val="002060"/>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he goes, is going</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5ED4E8E1-5ECF-413A-8513-43742A31413A}"/>
              </a:ext>
            </a:extLst>
          </p:cNvPr>
          <p:cNvPicPr>
            <a:picLocks noChangeAspect="1"/>
          </p:cNvPicPr>
          <p:nvPr/>
        </p:nvPicPr>
        <p:blipFill>
          <a:blip r:embed="rId5"/>
          <a:stretch>
            <a:fillRect/>
          </a:stretch>
        </p:blipFill>
        <p:spPr>
          <a:xfrm>
            <a:off x="628176" y="2651734"/>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A0967B71-1C19-4B83-B355-EB4E44287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223" y="1334299"/>
            <a:ext cx="704172" cy="704172"/>
          </a:xfrm>
          <a:prstGeom prst="rect">
            <a:avLst/>
          </a:prstGeom>
        </p:spPr>
      </p:pic>
      <p:pic>
        <p:nvPicPr>
          <p:cNvPr id="24" name="Picture 23">
            <a:extLst>
              <a:ext uri="{FF2B5EF4-FFF2-40B4-BE49-F238E27FC236}">
                <a16:creationId xmlns:a16="http://schemas.microsoft.com/office/drawing/2014/main" id="{0ADF8214-37D4-49AA-AC31-36210F64DCC1}"/>
              </a:ext>
            </a:extLst>
          </p:cNvPr>
          <p:cNvPicPr>
            <a:picLocks noChangeAspect="1"/>
          </p:cNvPicPr>
          <p:nvPr/>
        </p:nvPicPr>
        <p:blipFill>
          <a:blip r:embed="rId7"/>
          <a:stretch>
            <a:fillRect/>
          </a:stretch>
        </p:blipFill>
        <p:spPr>
          <a:xfrm>
            <a:off x="657429" y="4087703"/>
            <a:ext cx="1162417" cy="1101237"/>
          </a:xfrm>
          <a:prstGeom prst="rect">
            <a:avLst/>
          </a:prstGeom>
        </p:spPr>
      </p:pic>
      <p:sp>
        <p:nvSpPr>
          <p:cNvPr id="27" name="TextBox 26">
            <a:extLst>
              <a:ext uri="{FF2B5EF4-FFF2-40B4-BE49-F238E27FC236}">
                <a16:creationId xmlns:a16="http://schemas.microsoft.com/office/drawing/2014/main" id="{42ACB446-46D2-4428-BF00-4533F0D10C12}"/>
              </a:ext>
            </a:extLst>
          </p:cNvPr>
          <p:cNvSpPr txBox="1"/>
          <p:nvPr/>
        </p:nvSpPr>
        <p:spPr>
          <a:xfrm>
            <a:off x="1754850" y="46041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4F8B74A7-80EE-4EEA-957D-2B37DF72BE13}"/>
              </a:ext>
            </a:extLst>
          </p:cNvPr>
          <p:cNvSpPr txBox="1"/>
          <p:nvPr/>
        </p:nvSpPr>
        <p:spPr>
          <a:xfrm>
            <a:off x="1701282" y="220775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A88AC539-0CC9-4AD8-85D8-0AB7F3BD873E}"/>
              </a:ext>
            </a:extLst>
          </p:cNvPr>
          <p:cNvSpPr txBox="1"/>
          <p:nvPr/>
        </p:nvSpPr>
        <p:spPr>
          <a:xfrm>
            <a:off x="1647850" y="13830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169207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0" name="Google Shape;157;p2">
            <a:hlinkClick r:id="" action="ppaction://noaction">
              <a:snd r:embed="rId5" name="1_1.wav"/>
            </a:hlinkClick>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751666" y="5590349"/>
            <a:ext cx="10957561"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go/I am going to Montréal.</a:t>
            </a:r>
          </a:p>
        </p:txBody>
      </p:sp>
      <p:sp>
        <p:nvSpPr>
          <p:cNvPr id="11" name="TextBox 10">
            <a:extLst>
              <a:ext uri="{FF2B5EF4-FFF2-40B4-BE49-F238E27FC236}">
                <a16:creationId xmlns:a16="http://schemas.microsoft.com/office/drawing/2014/main" id="{0FC44D27-8072-4DFA-BF0C-B054ABFCF04C}"/>
              </a:ext>
            </a:extLst>
          </p:cNvPr>
          <p:cNvSpPr txBox="1"/>
          <p:nvPr/>
        </p:nvSpPr>
        <p:spPr>
          <a:xfrm>
            <a:off x="712343" y="3600283"/>
            <a:ext cx="11440334" cy="1569660"/>
          </a:xfrm>
          <a:prstGeom prst="rect">
            <a:avLst/>
          </a:prstGeom>
          <a:noFill/>
        </p:spPr>
        <p:txBody>
          <a:bodyPr wrap="square" rtlCol="0">
            <a:spAutoFit/>
          </a:bodyPr>
          <a:lstStyle/>
          <a:p>
            <a:pPr>
              <a:buClr>
                <a:srgbClr val="000000"/>
              </a:buClr>
              <a:defRPr/>
            </a:pPr>
            <a:r>
              <a:rPr lang="en-GB" sz="9600" b="1" kern="0" dirty="0">
                <a:solidFill>
                  <a:srgbClr val="002060"/>
                </a:solidFill>
                <a:latin typeface="Century Gothic" panose="020B0502020202020204" pitchFamily="34" charset="0"/>
                <a:cs typeface="Arial"/>
                <a:sym typeface="Arial"/>
              </a:rPr>
              <a:t>Je </a:t>
            </a:r>
            <a:r>
              <a:rPr lang="en-GB" sz="9600" b="1" kern="0" dirty="0" err="1">
                <a:solidFill>
                  <a:srgbClr val="002060"/>
                </a:solidFill>
                <a:latin typeface="Century Gothic" panose="020B0502020202020204" pitchFamily="34" charset="0"/>
                <a:cs typeface="Arial"/>
                <a:sym typeface="Arial"/>
              </a:rPr>
              <a:t>vai</a:t>
            </a:r>
            <a:r>
              <a:rPr lang="en-GB" sz="9600" b="1" kern="0" dirty="0" err="1">
                <a:solidFill>
                  <a:srgbClr val="FF0066"/>
                </a:solidFill>
                <a:latin typeface="Century Gothic" panose="020B0502020202020204" pitchFamily="34" charset="0"/>
                <a:cs typeface="Arial"/>
                <a:sym typeface="Arial"/>
              </a:rPr>
              <a:t>s</a:t>
            </a:r>
            <a:r>
              <a:rPr lang="en-GB" sz="9600" b="1" kern="0" dirty="0">
                <a:solidFill>
                  <a:srgbClr val="002060"/>
                </a:solidFill>
                <a:latin typeface="Century Gothic" panose="020B0502020202020204" pitchFamily="34" charset="0"/>
                <a:cs typeface="Arial"/>
                <a:sym typeface="Arial"/>
              </a:rPr>
              <a:t> </a:t>
            </a:r>
            <a:r>
              <a:rPr lang="en-GB" sz="9600" b="1" kern="0" dirty="0">
                <a:solidFill>
                  <a:srgbClr val="FF0066"/>
                </a:solidFill>
                <a:latin typeface="Century Gothic" panose="020B0502020202020204" pitchFamily="34" charset="0"/>
                <a:cs typeface="Arial"/>
                <a:sym typeface="Arial"/>
              </a:rPr>
              <a:t>à</a:t>
            </a:r>
            <a:r>
              <a:rPr lang="en-GB" sz="9600" b="1" kern="0" dirty="0">
                <a:solidFill>
                  <a:srgbClr val="002060"/>
                </a:solidFill>
                <a:latin typeface="Century Gothic" panose="020B0502020202020204" pitchFamily="34" charset="0"/>
                <a:cs typeface="Arial"/>
                <a:sym typeface="Arial"/>
              </a:rPr>
              <a:t> Montréal.</a:t>
            </a:r>
          </a:p>
        </p:txBody>
      </p:sp>
      <p:sp>
        <p:nvSpPr>
          <p:cNvPr id="12" name="Arc 11">
            <a:extLst>
              <a:ext uri="{FF2B5EF4-FFF2-40B4-BE49-F238E27FC236}">
                <a16:creationId xmlns:a16="http://schemas.microsoft.com/office/drawing/2014/main" id="{AED55664-EFE9-484D-998E-3561DB3A1751}"/>
              </a:ext>
            </a:extLst>
          </p:cNvPr>
          <p:cNvSpPr/>
          <p:nvPr/>
        </p:nvSpPr>
        <p:spPr>
          <a:xfrm rot="7925323">
            <a:off x="4092169" y="3346745"/>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13" name="CustomShape 23">
            <a:hlinkClick r:id="" action="ppaction://noaction">
              <a:snd r:embed="rId6" name="4.1_liaison.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5" name="Picture 14" descr="A picture containing sky, outdoor, city, nature&#10;&#10;Description automatically generated">
            <a:extLst>
              <a:ext uri="{FF2B5EF4-FFF2-40B4-BE49-F238E27FC236}">
                <a16:creationId xmlns:a16="http://schemas.microsoft.com/office/drawing/2014/main" id="{BAE73FD9-25F7-4041-B6A4-B5041D060B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0446" y="458970"/>
            <a:ext cx="4280203" cy="2853468"/>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A80EA83C-41FE-4870-89C5-1D1B16042C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395" y="1104945"/>
            <a:ext cx="3376026" cy="2532020"/>
          </a:xfrm>
          <a:prstGeom prst="rect">
            <a:avLst/>
          </a:prstGeom>
        </p:spPr>
      </p:pic>
    </p:spTree>
    <p:extLst>
      <p:ext uri="{BB962C8B-B14F-4D97-AF65-F5344CB8AC3E}">
        <p14:creationId xmlns:p14="http://schemas.microsoft.com/office/powerpoint/2010/main" val="7079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865950" y="5597650"/>
            <a:ext cx="10957561"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am in Toronto.</a:t>
            </a:r>
          </a:p>
        </p:txBody>
      </p:sp>
      <p:sp>
        <p:nvSpPr>
          <p:cNvPr id="11" name="TextBox 10">
            <a:extLst>
              <a:ext uri="{FF2B5EF4-FFF2-40B4-BE49-F238E27FC236}">
                <a16:creationId xmlns:a16="http://schemas.microsoft.com/office/drawing/2014/main" id="{0FC44D27-8072-4DFA-BF0C-B054ABFCF04C}"/>
              </a:ext>
            </a:extLst>
          </p:cNvPr>
          <p:cNvSpPr txBox="1"/>
          <p:nvPr/>
        </p:nvSpPr>
        <p:spPr>
          <a:xfrm>
            <a:off x="1138528" y="3851633"/>
            <a:ext cx="11440334" cy="1569660"/>
          </a:xfrm>
          <a:prstGeom prst="rect">
            <a:avLst/>
          </a:prstGeom>
          <a:noFill/>
        </p:spPr>
        <p:txBody>
          <a:bodyPr wrap="square" rtlCol="0">
            <a:spAutoFit/>
          </a:bodyPr>
          <a:lstStyle/>
          <a:p>
            <a:pPr>
              <a:buClr>
                <a:srgbClr val="000000"/>
              </a:buClr>
              <a:defRPr/>
            </a:pPr>
            <a:r>
              <a:rPr lang="en-GB" sz="9600" b="1" kern="0" dirty="0">
                <a:solidFill>
                  <a:srgbClr val="002060"/>
                </a:solidFill>
                <a:latin typeface="Century Gothic" panose="020B0502020202020204" pitchFamily="34" charset="0"/>
                <a:cs typeface="Arial"/>
                <a:sym typeface="Arial"/>
              </a:rPr>
              <a:t>Je </a:t>
            </a:r>
            <a:r>
              <a:rPr lang="en-GB" sz="9600" b="1" kern="0" dirty="0" err="1">
                <a:solidFill>
                  <a:srgbClr val="002060"/>
                </a:solidFill>
                <a:latin typeface="Century Gothic" panose="020B0502020202020204" pitchFamily="34" charset="0"/>
                <a:cs typeface="Arial"/>
                <a:sym typeface="Arial"/>
              </a:rPr>
              <a:t>sui</a:t>
            </a:r>
            <a:r>
              <a:rPr lang="en-GB" sz="9600" b="1" kern="0" dirty="0" err="1">
                <a:solidFill>
                  <a:srgbClr val="FF0066"/>
                </a:solidFill>
                <a:latin typeface="Century Gothic" panose="020B0502020202020204" pitchFamily="34" charset="0"/>
                <a:cs typeface="Arial"/>
                <a:sym typeface="Arial"/>
              </a:rPr>
              <a:t>s</a:t>
            </a:r>
            <a:r>
              <a:rPr lang="en-GB" sz="9600" b="1" kern="0" dirty="0">
                <a:solidFill>
                  <a:srgbClr val="002060"/>
                </a:solidFill>
                <a:latin typeface="Century Gothic" panose="020B0502020202020204" pitchFamily="34" charset="0"/>
                <a:cs typeface="Arial"/>
                <a:sym typeface="Arial"/>
              </a:rPr>
              <a:t> </a:t>
            </a:r>
            <a:r>
              <a:rPr lang="en-GB" sz="9600" b="1" kern="0" dirty="0">
                <a:solidFill>
                  <a:srgbClr val="FF0066"/>
                </a:solidFill>
                <a:latin typeface="Century Gothic" panose="020B0502020202020204" pitchFamily="34" charset="0"/>
                <a:cs typeface="Arial"/>
                <a:sym typeface="Arial"/>
              </a:rPr>
              <a:t>à</a:t>
            </a:r>
            <a:r>
              <a:rPr lang="en-GB" sz="9600" b="1" kern="0" dirty="0">
                <a:solidFill>
                  <a:srgbClr val="002060"/>
                </a:solidFill>
                <a:latin typeface="Century Gothic" panose="020B0502020202020204" pitchFamily="34" charset="0"/>
                <a:cs typeface="Arial"/>
                <a:sym typeface="Arial"/>
              </a:rPr>
              <a:t> Toronto.</a:t>
            </a:r>
          </a:p>
        </p:txBody>
      </p:sp>
      <p:sp>
        <p:nvSpPr>
          <p:cNvPr id="12" name="Arc 11">
            <a:extLst>
              <a:ext uri="{FF2B5EF4-FFF2-40B4-BE49-F238E27FC236}">
                <a16:creationId xmlns:a16="http://schemas.microsoft.com/office/drawing/2014/main" id="{AED55664-EFE9-484D-998E-3561DB3A1751}"/>
              </a:ext>
            </a:extLst>
          </p:cNvPr>
          <p:cNvSpPr/>
          <p:nvPr/>
        </p:nvSpPr>
        <p:spPr>
          <a:xfrm rot="7925323">
            <a:off x="4292360" y="3555556"/>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13" name="CustomShape 23">
            <a:hlinkClick r:id="" action="ppaction://noaction">
              <a:snd r:embed="rId5" name="4.2_liai.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body of water with trees and buildings in the background&#10;&#10;Description automatically generated">
            <a:extLst>
              <a:ext uri="{FF2B5EF4-FFF2-40B4-BE49-F238E27FC236}">
                <a16:creationId xmlns:a16="http://schemas.microsoft.com/office/drawing/2014/main" id="{AD8D5440-F89B-4ACE-84B9-70BF5FE84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130" y="231564"/>
            <a:ext cx="5852160" cy="3596640"/>
          </a:xfrm>
          <a:prstGeom prst="rect">
            <a:avLst/>
          </a:prstGeom>
        </p:spPr>
      </p:pic>
      <p:sp>
        <p:nvSpPr>
          <p:cNvPr id="14" name="Speech Bubble: Rectangle with Corners Rounded 13">
            <a:extLst>
              <a:ext uri="{FF2B5EF4-FFF2-40B4-BE49-F238E27FC236}">
                <a16:creationId xmlns:a16="http://schemas.microsoft.com/office/drawing/2014/main" id="{26CB90A2-42E8-4B78-9490-338CC0A7592A}"/>
              </a:ext>
            </a:extLst>
          </p:cNvPr>
          <p:cNvSpPr/>
          <p:nvPr/>
        </p:nvSpPr>
        <p:spPr>
          <a:xfrm>
            <a:off x="502054" y="1612713"/>
            <a:ext cx="3376266" cy="149249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Toronto </a:t>
            </a: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est</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une</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grande</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ville</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 au Canada.</a:t>
            </a:r>
            <a:endParaRPr kumimoji="0" lang="en-GB" sz="3200" i="0" u="none" strike="noStrike" kern="1200" cap="none" spc="0" normalizeH="0" baseline="0" noProof="0" dirty="0">
              <a:ln>
                <a:noFill/>
              </a:ln>
              <a:solidFill>
                <a:schemeClr val="bg1"/>
              </a:solidFill>
              <a:effectLst/>
              <a:uLnTx/>
              <a:uFillTx/>
              <a:latin typeface="Century Gothic" panose="020F0302020204030204"/>
            </a:endParaRPr>
          </a:p>
        </p:txBody>
      </p:sp>
      <p:sp>
        <p:nvSpPr>
          <p:cNvPr id="15" name="Google Shape;157;p2">
            <a:hlinkClick r:id="" action="ppaction://noaction">
              <a:snd r:embed="rId7" name="1_1.wav"/>
            </a:hlinkClick>
            <a:extLst>
              <a:ext uri="{FF2B5EF4-FFF2-40B4-BE49-F238E27FC236}">
                <a16:creationId xmlns:a16="http://schemas.microsoft.com/office/drawing/2014/main" id="{9422DC24-533F-44DE-8CD8-72128FAB4730}"/>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0708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184244" y="4889226"/>
            <a:ext cx="12192000"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 / I am going (in)to the garden.</a:t>
            </a:r>
          </a:p>
        </p:txBody>
      </p:sp>
      <p:sp>
        <p:nvSpPr>
          <p:cNvPr id="11" name="TextBox 10">
            <a:extLst>
              <a:ext uri="{FF2B5EF4-FFF2-40B4-BE49-F238E27FC236}">
                <a16:creationId xmlns:a16="http://schemas.microsoft.com/office/drawing/2014/main" id="{0FC44D27-8072-4DFA-BF0C-B054ABFCF04C}"/>
              </a:ext>
            </a:extLst>
          </p:cNvPr>
          <p:cNvSpPr txBox="1"/>
          <p:nvPr/>
        </p:nvSpPr>
        <p:spPr>
          <a:xfrm>
            <a:off x="184244" y="3386962"/>
            <a:ext cx="11823511"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Je </a:t>
            </a:r>
            <a:r>
              <a:rPr lang="en-GB" sz="8800" b="1" kern="0" dirty="0" err="1">
                <a:solidFill>
                  <a:srgbClr val="002060"/>
                </a:solidFill>
                <a:latin typeface="Century Gothic" panose="020B0502020202020204" pitchFamily="34" charset="0"/>
                <a:cs typeface="Arial"/>
                <a:sym typeface="Arial"/>
              </a:rPr>
              <a:t>vais</a:t>
            </a:r>
            <a:r>
              <a:rPr lang="en-GB" sz="8800" b="1" kern="0" dirty="0">
                <a:solidFill>
                  <a:srgbClr val="002060"/>
                </a:solidFill>
                <a:latin typeface="Century Gothic" panose="020B0502020202020204" pitchFamily="34" charset="0"/>
                <a:cs typeface="Arial"/>
                <a:sym typeface="Arial"/>
              </a:rPr>
              <a:t> dans le </a:t>
            </a:r>
            <a:r>
              <a:rPr lang="en-GB" sz="8800" b="1" kern="0" dirty="0" err="1">
                <a:solidFill>
                  <a:srgbClr val="002060"/>
                </a:solidFill>
                <a:latin typeface="Century Gothic" panose="020B0502020202020204" pitchFamily="34" charset="0"/>
                <a:cs typeface="Arial"/>
                <a:sym typeface="Arial"/>
              </a:rPr>
              <a:t>jardin</a:t>
            </a:r>
            <a:r>
              <a:rPr lang="en-GB" sz="8800" b="1" kern="0" dirty="0">
                <a:solidFill>
                  <a:srgbClr val="002060"/>
                </a:solidFill>
                <a:latin typeface="Century Gothic" panose="020B0502020202020204" pitchFamily="34" charset="0"/>
                <a:cs typeface="Arial"/>
                <a:sym typeface="Arial"/>
              </a:rPr>
              <a:t>.</a:t>
            </a:r>
          </a:p>
        </p:txBody>
      </p:sp>
      <p:sp>
        <p:nvSpPr>
          <p:cNvPr id="13" name="CustomShape 23">
            <a:hlinkClick r:id="" action="ppaction://noaction">
              <a:snd r:embed="rId5" name="4.4.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4" name="Picture 13" descr="A picture containing plant, tree, sky, outdoor&#10;&#10;Description automatically generated">
            <a:extLst>
              <a:ext uri="{FF2B5EF4-FFF2-40B4-BE49-F238E27FC236}">
                <a16:creationId xmlns:a16="http://schemas.microsoft.com/office/drawing/2014/main" id="{F340BEBB-7D5F-4266-90E3-264BA6404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6130" y="136113"/>
            <a:ext cx="6096000" cy="3429000"/>
          </a:xfrm>
          <a:prstGeom prst="rect">
            <a:avLst/>
          </a:prstGeom>
        </p:spPr>
      </p:pic>
      <p:sp>
        <p:nvSpPr>
          <p:cNvPr id="15" name="Speech Bubble: Rectangle with Corners Rounded 14">
            <a:extLst>
              <a:ext uri="{FF2B5EF4-FFF2-40B4-BE49-F238E27FC236}">
                <a16:creationId xmlns:a16="http://schemas.microsoft.com/office/drawing/2014/main" id="{1866E9B9-37AA-4AC5-923B-4AD62CDA4754}"/>
              </a:ext>
            </a:extLst>
          </p:cNvPr>
          <p:cNvSpPr/>
          <p:nvPr/>
        </p:nvSpPr>
        <p:spPr>
          <a:xfrm>
            <a:off x="502054" y="1612713"/>
            <a:ext cx="3376266" cy="149249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 le </a:t>
            </a: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jardin</a:t>
            </a:r>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3200" b="1" i="0" u="none" strike="noStrike" kern="1200" cap="none" spc="0" normalizeH="0" baseline="0" noProof="0" dirty="0" err="1">
                <a:ln>
                  <a:noFill/>
                </a:ln>
                <a:solidFill>
                  <a:schemeClr val="bg1"/>
                </a:solidFill>
                <a:effectLst/>
                <a:uLnTx/>
                <a:uFillTx/>
                <a:latin typeface="Century Gothic" panose="020B0502020202020204" pitchFamily="34" charset="0"/>
              </a:rPr>
              <a:t>botanique</a:t>
            </a:r>
            <a:r>
              <a:rPr kumimoji="0" lang="en-GB" sz="3200" b="1" i="0" u="none" strike="noStrike" kern="1200" cap="none" spc="0" normalizeH="0" noProof="0" dirty="0">
                <a:ln>
                  <a:noFill/>
                </a:ln>
                <a:solidFill>
                  <a:schemeClr val="bg1"/>
                </a:solidFill>
                <a:effectLst/>
                <a:uLnTx/>
                <a:uFillTx/>
                <a:latin typeface="Century Gothic" panose="020B0502020202020204" pitchFamily="34" charset="0"/>
              </a:rPr>
              <a:t> à Montréal.</a:t>
            </a:r>
            <a:endParaRPr kumimoji="0" lang="en-GB" sz="3200" i="0" u="none" strike="noStrike" kern="1200" cap="none" spc="0" normalizeH="0" baseline="0" noProof="0" dirty="0">
              <a:ln>
                <a:noFill/>
              </a:ln>
              <a:solidFill>
                <a:schemeClr val="bg1"/>
              </a:solidFill>
              <a:effectLst/>
              <a:uLnTx/>
              <a:uFillTx/>
              <a:latin typeface="Century Gothic" panose="020F0302020204030204"/>
            </a:endParaRPr>
          </a:p>
        </p:txBody>
      </p:sp>
      <p:sp>
        <p:nvSpPr>
          <p:cNvPr id="12" name="Google Shape;157;p2">
            <a:hlinkClick r:id="" action="ppaction://noaction">
              <a:snd r:embed="rId7" name="1_1.wav"/>
            </a:hlinkClick>
            <a:extLst>
              <a:ext uri="{FF2B5EF4-FFF2-40B4-BE49-F238E27FC236}">
                <a16:creationId xmlns:a16="http://schemas.microsoft.com/office/drawing/2014/main" id="{FD366CBF-268D-4E91-87F6-8E002E781544}"/>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672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663989" y="5492143"/>
            <a:ext cx="11709227"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 / I am going into the house.</a:t>
            </a:r>
          </a:p>
        </p:txBody>
      </p:sp>
      <p:sp>
        <p:nvSpPr>
          <p:cNvPr id="11" name="TextBox 10">
            <a:extLst>
              <a:ext uri="{FF2B5EF4-FFF2-40B4-BE49-F238E27FC236}">
                <a16:creationId xmlns:a16="http://schemas.microsoft.com/office/drawing/2014/main" id="{0FC44D27-8072-4DFA-BF0C-B054ABFCF04C}"/>
              </a:ext>
            </a:extLst>
          </p:cNvPr>
          <p:cNvSpPr txBox="1"/>
          <p:nvPr/>
        </p:nvSpPr>
        <p:spPr>
          <a:xfrm>
            <a:off x="184011" y="4020656"/>
            <a:ext cx="12773758" cy="1384995"/>
          </a:xfrm>
          <a:prstGeom prst="rect">
            <a:avLst/>
          </a:prstGeom>
          <a:noFill/>
        </p:spPr>
        <p:txBody>
          <a:bodyPr wrap="square" rtlCol="0">
            <a:spAutoFit/>
          </a:bodyPr>
          <a:lstStyle/>
          <a:p>
            <a:pPr>
              <a:buClr>
                <a:srgbClr val="000000"/>
              </a:buClr>
              <a:defRPr/>
            </a:pPr>
            <a:r>
              <a:rPr lang="en-GB" sz="8400" b="1" kern="0" dirty="0">
                <a:solidFill>
                  <a:srgbClr val="002060"/>
                </a:solidFill>
                <a:latin typeface="Century Gothic" panose="020B0502020202020204" pitchFamily="34" charset="0"/>
                <a:cs typeface="Arial"/>
                <a:sym typeface="Arial"/>
              </a:rPr>
              <a:t>Je </a:t>
            </a:r>
            <a:r>
              <a:rPr lang="en-GB" sz="8400" b="1" kern="0" dirty="0" err="1">
                <a:solidFill>
                  <a:srgbClr val="002060"/>
                </a:solidFill>
                <a:latin typeface="Century Gothic" panose="020B0502020202020204" pitchFamily="34" charset="0"/>
                <a:cs typeface="Arial"/>
                <a:sym typeface="Arial"/>
              </a:rPr>
              <a:t>vais</a:t>
            </a:r>
            <a:r>
              <a:rPr lang="en-GB" sz="8400" b="1" kern="0" dirty="0">
                <a:solidFill>
                  <a:srgbClr val="002060"/>
                </a:solidFill>
                <a:latin typeface="Century Gothic" panose="020B0502020202020204" pitchFamily="34" charset="0"/>
                <a:cs typeface="Arial"/>
                <a:sym typeface="Arial"/>
              </a:rPr>
              <a:t> dans la </a:t>
            </a:r>
            <a:r>
              <a:rPr lang="en-GB" sz="8400" b="1" kern="0" dirty="0" err="1">
                <a:solidFill>
                  <a:srgbClr val="002060"/>
                </a:solidFill>
                <a:latin typeface="Century Gothic" panose="020B0502020202020204" pitchFamily="34" charset="0"/>
                <a:cs typeface="Arial"/>
                <a:sym typeface="Arial"/>
              </a:rPr>
              <a:t>maison</a:t>
            </a:r>
            <a:r>
              <a:rPr lang="en-GB" sz="8400" b="1" kern="0" dirty="0">
                <a:solidFill>
                  <a:srgbClr val="002060"/>
                </a:solidFill>
                <a:latin typeface="Century Gothic" panose="020B0502020202020204" pitchFamily="34" charset="0"/>
                <a:cs typeface="Arial"/>
                <a:sym typeface="Arial"/>
              </a:rPr>
              <a:t>.</a:t>
            </a:r>
          </a:p>
        </p:txBody>
      </p:sp>
      <p:sp>
        <p:nvSpPr>
          <p:cNvPr id="13" name="CustomShape 23">
            <a:hlinkClick r:id="" action="ppaction://noaction">
              <a:snd r:embed="rId5" name="4.3.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4" name="Picture 13" descr="A picture containing grass, outdoor, sky, building&#10;&#10;Description automatically generated">
            <a:extLst>
              <a:ext uri="{FF2B5EF4-FFF2-40B4-BE49-F238E27FC236}">
                <a16:creationId xmlns:a16="http://schemas.microsoft.com/office/drawing/2014/main" id="{A72CA18A-7230-4E6D-9684-BA9ABA9F3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8256" y="208732"/>
            <a:ext cx="6416277" cy="3939995"/>
          </a:xfrm>
          <a:prstGeom prst="rect">
            <a:avLst/>
          </a:prstGeom>
        </p:spPr>
      </p:pic>
      <p:sp>
        <p:nvSpPr>
          <p:cNvPr id="15" name="Speech Bubble: Rectangle with Corners Rounded 14">
            <a:extLst>
              <a:ext uri="{FF2B5EF4-FFF2-40B4-BE49-F238E27FC236}">
                <a16:creationId xmlns:a16="http://schemas.microsoft.com/office/drawing/2014/main" id="{99B4E39B-A4DE-4E22-A89F-5A9FA740320A}"/>
              </a:ext>
            </a:extLst>
          </p:cNvPr>
          <p:cNvSpPr/>
          <p:nvPr/>
        </p:nvSpPr>
        <p:spPr>
          <a:xfrm>
            <a:off x="502054" y="1612713"/>
            <a:ext cx="3376266" cy="1492492"/>
          </a:xfrm>
          <a:prstGeom prst="wedgeRoundRectCallout">
            <a:avLst>
              <a:gd name="adj1" fmla="val 77064"/>
              <a:gd name="adj2" fmla="val -163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err="1">
                <a:solidFill>
                  <a:schemeClr val="bg1"/>
                </a:solidFill>
                <a:latin typeface="Century Gothic" panose="020B0502020202020204" pitchFamily="34" charset="0"/>
              </a:rPr>
              <a:t>C’est</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une</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grande</a:t>
            </a:r>
            <a:r>
              <a:rPr lang="en-GB" sz="3200" b="1" dirty="0">
                <a:solidFill>
                  <a:schemeClr val="bg1"/>
                </a:solidFill>
                <a:latin typeface="Century Gothic" panose="020B0502020202020204" pitchFamily="34" charset="0"/>
              </a:rPr>
              <a:t> </a:t>
            </a:r>
            <a:r>
              <a:rPr lang="en-GB" sz="3200" b="1" dirty="0" err="1">
                <a:solidFill>
                  <a:schemeClr val="bg1"/>
                </a:solidFill>
                <a:latin typeface="Century Gothic" panose="020B0502020202020204" pitchFamily="34" charset="0"/>
              </a:rPr>
              <a:t>maison</a:t>
            </a:r>
            <a:r>
              <a:rPr lang="en-GB" sz="3200" b="1" dirty="0">
                <a:solidFill>
                  <a:schemeClr val="bg1"/>
                </a:solidFill>
                <a:latin typeface="Century Gothic" panose="020B0502020202020204" pitchFamily="34" charset="0"/>
              </a:rPr>
              <a:t> à Montréal.</a:t>
            </a:r>
            <a:endParaRPr kumimoji="0" lang="en-GB" sz="3200" i="0" u="none" strike="noStrike" kern="1200" cap="none" spc="0" normalizeH="0" baseline="0" noProof="0" dirty="0">
              <a:ln>
                <a:noFill/>
              </a:ln>
              <a:solidFill>
                <a:schemeClr val="bg1"/>
              </a:solidFill>
              <a:effectLst/>
              <a:uLnTx/>
              <a:uFillTx/>
              <a:latin typeface="Century Gothic" panose="020F0302020204030204"/>
            </a:endParaRPr>
          </a:p>
        </p:txBody>
      </p:sp>
      <p:sp>
        <p:nvSpPr>
          <p:cNvPr id="12" name="Google Shape;157;p2">
            <a:hlinkClick r:id="" action="ppaction://noaction">
              <a:snd r:embed="rId7" name="1_1.wav"/>
            </a:hlinkClick>
            <a:extLst>
              <a:ext uri="{FF2B5EF4-FFF2-40B4-BE49-F238E27FC236}">
                <a16:creationId xmlns:a16="http://schemas.microsoft.com/office/drawing/2014/main" id="{4415EF55-2E76-4434-AAB5-798F177F3296}"/>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878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751666" y="5580801"/>
            <a:ext cx="10957561"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 / I am going to Ottawa.</a:t>
            </a:r>
          </a:p>
        </p:txBody>
      </p:sp>
      <p:sp>
        <p:nvSpPr>
          <p:cNvPr id="11" name="TextBox 10">
            <a:extLst>
              <a:ext uri="{FF2B5EF4-FFF2-40B4-BE49-F238E27FC236}">
                <a16:creationId xmlns:a16="http://schemas.microsoft.com/office/drawing/2014/main" id="{0FC44D27-8072-4DFA-BF0C-B054ABFCF04C}"/>
              </a:ext>
            </a:extLst>
          </p:cNvPr>
          <p:cNvSpPr txBox="1"/>
          <p:nvPr/>
        </p:nvSpPr>
        <p:spPr>
          <a:xfrm>
            <a:off x="832529" y="3893883"/>
            <a:ext cx="11440334" cy="1569660"/>
          </a:xfrm>
          <a:prstGeom prst="rect">
            <a:avLst/>
          </a:prstGeom>
          <a:noFill/>
        </p:spPr>
        <p:txBody>
          <a:bodyPr wrap="square" rtlCol="0">
            <a:spAutoFit/>
          </a:bodyPr>
          <a:lstStyle/>
          <a:p>
            <a:pPr>
              <a:buClr>
                <a:srgbClr val="000000"/>
              </a:buClr>
              <a:defRPr/>
            </a:pPr>
            <a:r>
              <a:rPr lang="en-GB" sz="9600" b="1" kern="0" dirty="0">
                <a:solidFill>
                  <a:srgbClr val="002060"/>
                </a:solidFill>
                <a:latin typeface="Century Gothic" panose="020B0502020202020204" pitchFamily="34" charset="0"/>
                <a:cs typeface="Arial"/>
                <a:sym typeface="Arial"/>
              </a:rPr>
              <a:t>Je </a:t>
            </a:r>
            <a:r>
              <a:rPr lang="en-GB" sz="9600" b="1" kern="0" dirty="0" err="1">
                <a:solidFill>
                  <a:srgbClr val="002060"/>
                </a:solidFill>
                <a:latin typeface="Century Gothic" panose="020B0502020202020204" pitchFamily="34" charset="0"/>
                <a:cs typeface="Arial"/>
                <a:sym typeface="Arial"/>
              </a:rPr>
              <a:t>vai</a:t>
            </a:r>
            <a:r>
              <a:rPr lang="en-GB" sz="9600" b="1" kern="0" dirty="0" err="1">
                <a:solidFill>
                  <a:srgbClr val="FF0066"/>
                </a:solidFill>
                <a:latin typeface="Century Gothic" panose="020B0502020202020204" pitchFamily="34" charset="0"/>
                <a:cs typeface="Arial"/>
                <a:sym typeface="Arial"/>
              </a:rPr>
              <a:t>s</a:t>
            </a:r>
            <a:r>
              <a:rPr lang="en-GB" sz="9600" b="1" kern="0" dirty="0">
                <a:solidFill>
                  <a:srgbClr val="002060"/>
                </a:solidFill>
                <a:latin typeface="Century Gothic" panose="020B0502020202020204" pitchFamily="34" charset="0"/>
                <a:cs typeface="Arial"/>
                <a:sym typeface="Arial"/>
              </a:rPr>
              <a:t> </a:t>
            </a:r>
            <a:r>
              <a:rPr lang="en-GB" sz="9600" b="1" kern="0" dirty="0">
                <a:solidFill>
                  <a:srgbClr val="FF0066"/>
                </a:solidFill>
                <a:latin typeface="Century Gothic" panose="020B0502020202020204" pitchFamily="34" charset="0"/>
                <a:cs typeface="Arial"/>
                <a:sym typeface="Arial"/>
              </a:rPr>
              <a:t>à</a:t>
            </a:r>
            <a:r>
              <a:rPr lang="en-GB" sz="9600" b="1" kern="0" dirty="0">
                <a:solidFill>
                  <a:srgbClr val="002060"/>
                </a:solidFill>
                <a:latin typeface="Century Gothic" panose="020B0502020202020204" pitchFamily="34" charset="0"/>
                <a:cs typeface="Arial"/>
                <a:sym typeface="Arial"/>
              </a:rPr>
              <a:t> Ottawa.</a:t>
            </a:r>
          </a:p>
        </p:txBody>
      </p:sp>
      <p:sp>
        <p:nvSpPr>
          <p:cNvPr id="12" name="Arc 11">
            <a:extLst>
              <a:ext uri="{FF2B5EF4-FFF2-40B4-BE49-F238E27FC236}">
                <a16:creationId xmlns:a16="http://schemas.microsoft.com/office/drawing/2014/main" id="{AED55664-EFE9-484D-998E-3561DB3A1751}"/>
              </a:ext>
            </a:extLst>
          </p:cNvPr>
          <p:cNvSpPr/>
          <p:nvPr/>
        </p:nvSpPr>
        <p:spPr>
          <a:xfrm rot="7925323">
            <a:off x="4212356" y="3547498"/>
            <a:ext cx="1896542" cy="2038688"/>
          </a:xfrm>
          <a:prstGeom prst="arc">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0066"/>
              </a:solidFill>
              <a:effectLst/>
              <a:uLnTx/>
              <a:uFillTx/>
              <a:latin typeface="Tw Cen MT" panose="020B0602020104020603"/>
              <a:ea typeface="+mn-ea"/>
              <a:cs typeface="+mn-cs"/>
              <a:sym typeface="Arial"/>
            </a:endParaRPr>
          </a:p>
        </p:txBody>
      </p:sp>
      <p:sp>
        <p:nvSpPr>
          <p:cNvPr id="13" name="CustomShape 23">
            <a:hlinkClick r:id="" action="ppaction://noaction">
              <a:snd r:embed="rId5" name="4.5_liai.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Map&#10;&#10;Description automatically generated">
            <a:extLst>
              <a:ext uri="{FF2B5EF4-FFF2-40B4-BE49-F238E27FC236}">
                <a16:creationId xmlns:a16="http://schemas.microsoft.com/office/drawing/2014/main" id="{0E5E4C54-A07C-4C24-BD77-A583A74B52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2578" y="458970"/>
            <a:ext cx="6038850" cy="3095625"/>
          </a:xfrm>
          <a:prstGeom prst="rect">
            <a:avLst/>
          </a:prstGeom>
        </p:spPr>
      </p:pic>
      <p:pic>
        <p:nvPicPr>
          <p:cNvPr id="6" name="Picture 5" descr="Icon&#10;&#10;Description automatically generated">
            <a:extLst>
              <a:ext uri="{FF2B5EF4-FFF2-40B4-BE49-F238E27FC236}">
                <a16:creationId xmlns:a16="http://schemas.microsoft.com/office/drawing/2014/main" id="{E76BC52B-DDF9-46F8-B5F8-6D96D546EE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868" y="1077506"/>
            <a:ext cx="1259168" cy="2004646"/>
          </a:xfrm>
          <a:prstGeom prst="rect">
            <a:avLst/>
          </a:prstGeom>
        </p:spPr>
      </p:pic>
      <p:sp>
        <p:nvSpPr>
          <p:cNvPr id="15" name="Google Shape;157;p2">
            <a:hlinkClick r:id="" action="ppaction://noaction">
              <a:snd r:embed="rId8" name="1_1.wav"/>
            </a:hlinkClick>
            <a:extLst>
              <a:ext uri="{FF2B5EF4-FFF2-40B4-BE49-F238E27FC236}">
                <a16:creationId xmlns:a16="http://schemas.microsoft.com/office/drawing/2014/main" id="{F7A70E75-AADA-4F02-A8E3-0DCDE18B65D7}"/>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4" name="Speech Bubble: Rectangle with Corners Rounded 13">
            <a:extLst>
              <a:ext uri="{FF2B5EF4-FFF2-40B4-BE49-F238E27FC236}">
                <a16:creationId xmlns:a16="http://schemas.microsoft.com/office/drawing/2014/main" id="{988F9B5B-9352-4DEE-BE66-F193856A5FCC}"/>
              </a:ext>
            </a:extLst>
          </p:cNvPr>
          <p:cNvSpPr/>
          <p:nvPr/>
        </p:nvSpPr>
        <p:spPr>
          <a:xfrm>
            <a:off x="953072" y="1999577"/>
            <a:ext cx="3376266" cy="1492492"/>
          </a:xfrm>
          <a:prstGeom prst="wedgeRoundRectCallout">
            <a:avLst>
              <a:gd name="adj1" fmla="val 158314"/>
              <a:gd name="adj2" fmla="val 166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a:solidFill>
                  <a:schemeClr val="bg1"/>
                </a:solidFill>
                <a:latin typeface="Century Gothic" panose="020B0502020202020204" pitchFamily="34" charset="0"/>
              </a:rPr>
              <a:t>Ottawa </a:t>
            </a:r>
            <a:r>
              <a:rPr lang="en-GB" sz="3200" b="1" dirty="0" err="1">
                <a:solidFill>
                  <a:schemeClr val="bg1"/>
                </a:solidFill>
                <a:latin typeface="Century Gothic" panose="020B0502020202020204" pitchFamily="34" charset="0"/>
              </a:rPr>
              <a:t>est</a:t>
            </a:r>
            <a:r>
              <a:rPr lang="en-GB" sz="3200" b="1" dirty="0">
                <a:solidFill>
                  <a:schemeClr val="bg1"/>
                </a:solidFill>
                <a:latin typeface="Century Gothic" panose="020B0502020202020204" pitchFamily="34" charset="0"/>
              </a:rPr>
              <a:t> la </a:t>
            </a:r>
            <a:r>
              <a:rPr lang="en-GB" sz="3200" b="1" dirty="0" err="1">
                <a:solidFill>
                  <a:schemeClr val="bg1"/>
                </a:solidFill>
                <a:latin typeface="Century Gothic" panose="020B0502020202020204" pitchFamily="34" charset="0"/>
              </a:rPr>
              <a:t>capitale</a:t>
            </a:r>
            <a:r>
              <a:rPr lang="en-GB" sz="3200" b="1" dirty="0">
                <a:solidFill>
                  <a:schemeClr val="bg1"/>
                </a:solidFill>
                <a:latin typeface="Century Gothic" panose="020B0502020202020204" pitchFamily="34" charset="0"/>
              </a:rPr>
              <a:t>.</a:t>
            </a:r>
            <a:endParaRPr kumimoji="0" lang="en-GB" sz="320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207447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hlinkClick r:id="" action="ppaction://noaction">
              <a:snd r:embed="rId4" name="4_1.wav"/>
            </a:hlinkClick>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Liaison</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0" name="TextBox 9">
            <a:extLst>
              <a:ext uri="{FF2B5EF4-FFF2-40B4-BE49-F238E27FC236}">
                <a16:creationId xmlns:a16="http://schemas.microsoft.com/office/drawing/2014/main" id="{F10D47BE-884E-4D01-ABB9-FBDB9C2F5307}"/>
              </a:ext>
            </a:extLst>
          </p:cNvPr>
          <p:cNvSpPr txBox="1"/>
          <p:nvPr/>
        </p:nvSpPr>
        <p:spPr>
          <a:xfrm>
            <a:off x="832529" y="5492143"/>
            <a:ext cx="10957561" cy="923330"/>
          </a:xfrm>
          <a:prstGeom prst="rect">
            <a:avLst/>
          </a:prstGeom>
          <a:noFill/>
        </p:spPr>
        <p:txBody>
          <a:bodyPr wrap="square" rtlCol="0">
            <a:spAutoFit/>
          </a:bodyPr>
          <a:lstStyle/>
          <a:p>
            <a:pPr algn="ctr">
              <a:buClr>
                <a:srgbClr val="000000"/>
              </a:buClr>
              <a:buFont typeface="Arial"/>
              <a:buNone/>
              <a:defRPr/>
            </a:pPr>
            <a:r>
              <a:rPr lang="en-GB" sz="5400" kern="0" dirty="0">
                <a:solidFill>
                  <a:srgbClr val="002060"/>
                </a:solidFill>
                <a:latin typeface="Century Gothic" panose="020B0502020202020204" pitchFamily="34" charset="0"/>
                <a:cs typeface="Arial"/>
                <a:sym typeface="Arial"/>
              </a:rPr>
              <a:t>I go / I am going to the south.</a:t>
            </a:r>
          </a:p>
        </p:txBody>
      </p:sp>
      <p:sp>
        <p:nvSpPr>
          <p:cNvPr id="11" name="TextBox 10">
            <a:extLst>
              <a:ext uri="{FF2B5EF4-FFF2-40B4-BE49-F238E27FC236}">
                <a16:creationId xmlns:a16="http://schemas.microsoft.com/office/drawing/2014/main" id="{0FC44D27-8072-4DFA-BF0C-B054ABFCF04C}"/>
              </a:ext>
            </a:extLst>
          </p:cNvPr>
          <p:cNvSpPr txBox="1"/>
          <p:nvPr/>
        </p:nvSpPr>
        <p:spPr>
          <a:xfrm>
            <a:off x="832529" y="3730987"/>
            <a:ext cx="12058650" cy="1446550"/>
          </a:xfrm>
          <a:prstGeom prst="rect">
            <a:avLst/>
          </a:prstGeom>
          <a:noFill/>
        </p:spPr>
        <p:txBody>
          <a:bodyPr wrap="square" rtlCol="0">
            <a:spAutoFit/>
          </a:bodyPr>
          <a:lstStyle/>
          <a:p>
            <a:pPr>
              <a:buClr>
                <a:srgbClr val="000000"/>
              </a:buClr>
              <a:defRPr/>
            </a:pPr>
            <a:r>
              <a:rPr lang="en-GB" sz="8800" b="1" kern="0" dirty="0">
                <a:solidFill>
                  <a:srgbClr val="002060"/>
                </a:solidFill>
                <a:latin typeface="Century Gothic" panose="020B0502020202020204" pitchFamily="34" charset="0"/>
                <a:cs typeface="Arial"/>
                <a:sym typeface="Arial"/>
              </a:rPr>
              <a:t>Je </a:t>
            </a:r>
            <a:r>
              <a:rPr lang="en-GB" sz="8800" b="1" kern="0" dirty="0" err="1">
                <a:solidFill>
                  <a:srgbClr val="002060"/>
                </a:solidFill>
                <a:latin typeface="Century Gothic" panose="020B0502020202020204" pitchFamily="34" charset="0"/>
                <a:cs typeface="Arial"/>
                <a:sym typeface="Arial"/>
              </a:rPr>
              <a:t>vais</a:t>
            </a:r>
            <a:r>
              <a:rPr lang="en-GB" sz="8800" b="1" kern="0" dirty="0">
                <a:solidFill>
                  <a:srgbClr val="002060"/>
                </a:solidFill>
                <a:latin typeface="Century Gothic" panose="020B0502020202020204" pitchFamily="34" charset="0"/>
                <a:cs typeface="Arial"/>
                <a:sym typeface="Arial"/>
              </a:rPr>
              <a:t> dans le Sud.</a:t>
            </a:r>
          </a:p>
        </p:txBody>
      </p:sp>
      <p:sp>
        <p:nvSpPr>
          <p:cNvPr id="13" name="CustomShape 23">
            <a:hlinkClick r:id="" action="ppaction://noaction">
              <a:snd r:embed="rId5" name="4.6.wav"/>
            </a:hlinkClick>
            <a:extLst>
              <a:ext uri="{FF2B5EF4-FFF2-40B4-BE49-F238E27FC236}">
                <a16:creationId xmlns:a16="http://schemas.microsoft.com/office/drawing/2014/main" id="{59F653AC-347E-44B1-A3D7-23625EA8D5B4}"/>
              </a:ext>
            </a:extLst>
          </p:cNvPr>
          <p:cNvSpPr/>
          <p:nvPr/>
        </p:nvSpPr>
        <p:spPr>
          <a:xfrm>
            <a:off x="368489" y="595380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rgbClr val="FF0066"/>
                </a:solidFill>
                <a:latin typeface="Century Gothic" panose="020B0502020202020204" pitchFamily="34" charset="0"/>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6" name="Picture 15" descr="Shape&#10;&#10;Description automatically generated">
            <a:extLst>
              <a:ext uri="{FF2B5EF4-FFF2-40B4-BE49-F238E27FC236}">
                <a16:creationId xmlns:a16="http://schemas.microsoft.com/office/drawing/2014/main" id="{45292994-4EBC-46EB-9E98-78F2D608757F}"/>
              </a:ext>
            </a:extLst>
          </p:cNvPr>
          <p:cNvPicPr>
            <a:picLocks noChangeAspect="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728752" y="492218"/>
            <a:ext cx="3165113" cy="3165113"/>
          </a:xfrm>
          <a:prstGeom prst="rect">
            <a:avLst/>
          </a:prstGeom>
        </p:spPr>
      </p:pic>
      <p:pic>
        <p:nvPicPr>
          <p:cNvPr id="20" name="Picture 19">
            <a:extLst>
              <a:ext uri="{FF2B5EF4-FFF2-40B4-BE49-F238E27FC236}">
                <a16:creationId xmlns:a16="http://schemas.microsoft.com/office/drawing/2014/main" id="{6FC8D3C8-F458-4330-A373-2D4DB7FF132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41372" y="617568"/>
            <a:ext cx="4194079" cy="2889843"/>
          </a:xfrm>
          <a:prstGeom prst="rect">
            <a:avLst/>
          </a:prstGeom>
        </p:spPr>
      </p:pic>
      <p:sp>
        <p:nvSpPr>
          <p:cNvPr id="12" name="Google Shape;157;p2">
            <a:hlinkClick r:id="" action="ppaction://noaction">
              <a:snd r:embed="rId8" name="1_1.wav"/>
            </a:hlinkClick>
            <a:extLst>
              <a:ext uri="{FF2B5EF4-FFF2-40B4-BE49-F238E27FC236}">
                <a16:creationId xmlns:a16="http://schemas.microsoft.com/office/drawing/2014/main" id="{B1095AFA-07D1-44A7-A9C0-3832F6D4E9D6}"/>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phrases</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4079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4D0D032B-7DDE-4764-8630-4A378B230713}"/>
              </a:ext>
            </a:extLst>
          </p:cNvPr>
          <p:cNvGraphicFramePr>
            <a:graphicFrameLocks noGrp="1"/>
          </p:cNvGraphicFramePr>
          <p:nvPr/>
        </p:nvGraphicFramePr>
        <p:xfrm>
          <a:off x="6096000" y="2362365"/>
          <a:ext cx="5669099" cy="3816681"/>
        </p:xfrm>
        <a:graphic>
          <a:graphicData uri="http://schemas.openxmlformats.org/drawingml/2006/table">
            <a:tbl>
              <a:tblPr firstRow="1" bandRow="1">
                <a:noFill/>
              </a:tblPr>
              <a:tblGrid>
                <a:gridCol w="1045705">
                  <a:extLst>
                    <a:ext uri="{9D8B030D-6E8A-4147-A177-3AD203B41FA5}">
                      <a16:colId xmlns:a16="http://schemas.microsoft.com/office/drawing/2014/main" val="2145662844"/>
                    </a:ext>
                  </a:extLst>
                </a:gridCol>
                <a:gridCol w="2217420">
                  <a:extLst>
                    <a:ext uri="{9D8B030D-6E8A-4147-A177-3AD203B41FA5}">
                      <a16:colId xmlns:a16="http://schemas.microsoft.com/office/drawing/2014/main" val="2633898058"/>
                    </a:ext>
                  </a:extLst>
                </a:gridCol>
                <a:gridCol w="2405974">
                  <a:extLst>
                    <a:ext uri="{9D8B030D-6E8A-4147-A177-3AD203B41FA5}">
                      <a16:colId xmlns:a16="http://schemas.microsoft.com/office/drawing/2014/main" val="112059793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graphicFrame>
        <p:nvGraphicFramePr>
          <p:cNvPr id="3" name="Table 2">
            <a:extLst>
              <a:ext uri="{FF2B5EF4-FFF2-40B4-BE49-F238E27FC236}">
                <a16:creationId xmlns:a16="http://schemas.microsoft.com/office/drawing/2014/main" id="{261C9DCB-1EB1-4F71-8C58-009579B0F7D9}"/>
              </a:ext>
            </a:extLst>
          </p:cNvPr>
          <p:cNvGraphicFramePr>
            <a:graphicFrameLocks noGrp="1"/>
          </p:cNvGraphicFramePr>
          <p:nvPr/>
        </p:nvGraphicFramePr>
        <p:xfrm>
          <a:off x="280175" y="2362365"/>
          <a:ext cx="5669099" cy="3816681"/>
        </p:xfrm>
        <a:graphic>
          <a:graphicData uri="http://schemas.openxmlformats.org/drawingml/2006/table">
            <a:tbl>
              <a:tblPr firstRow="1" bandRow="1">
                <a:noFill/>
              </a:tblPr>
              <a:tblGrid>
                <a:gridCol w="1045705">
                  <a:extLst>
                    <a:ext uri="{9D8B030D-6E8A-4147-A177-3AD203B41FA5}">
                      <a16:colId xmlns:a16="http://schemas.microsoft.com/office/drawing/2014/main" val="2145662844"/>
                    </a:ext>
                  </a:extLst>
                </a:gridCol>
                <a:gridCol w="2217420">
                  <a:extLst>
                    <a:ext uri="{9D8B030D-6E8A-4147-A177-3AD203B41FA5}">
                      <a16:colId xmlns:a16="http://schemas.microsoft.com/office/drawing/2014/main" val="2633898058"/>
                    </a:ext>
                  </a:extLst>
                </a:gridCol>
                <a:gridCol w="2405974">
                  <a:extLst>
                    <a:ext uri="{9D8B030D-6E8A-4147-A177-3AD203B41FA5}">
                      <a16:colId xmlns:a16="http://schemas.microsoft.com/office/drawing/2014/main" val="1120597939"/>
                    </a:ext>
                  </a:extLst>
                </a:gridCol>
              </a:tblGrid>
              <a:tr h="870423">
                <a:tc>
                  <a:txBody>
                    <a:bodyPr/>
                    <a:lstStyle/>
                    <a:p>
                      <a:pPr marL="0" marR="0" lvl="0" indent="0" algn="ctr" rtl="0">
                        <a:lnSpc>
                          <a:spcPct val="100000"/>
                        </a:lnSpc>
                        <a:spcBef>
                          <a:spcPts val="0"/>
                        </a:spcBef>
                        <a:spcAft>
                          <a:spcPts val="0"/>
                        </a:spcAft>
                        <a:buClr>
                          <a:srgbClr val="000000"/>
                        </a:buClr>
                        <a:buSzPts val="2400"/>
                        <a:buFont typeface="Arial"/>
                        <a:buNone/>
                      </a:pP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panose="020B0502020202020204" pitchFamily="34" charset="0"/>
                          <a:ea typeface="Century Gothic"/>
                          <a:cs typeface="Century Gothic"/>
                          <a:sym typeface="Century Gothic"/>
                        </a:rPr>
                        <a:t>Mylène</a:t>
                      </a:r>
                      <a:br>
                        <a:rPr lang="en-GB" sz="2400" b="1" u="none" strike="noStrike" cap="none" dirty="0">
                          <a:solidFill>
                            <a:srgbClr val="002060"/>
                          </a:solidFill>
                          <a:latin typeface="Century Gothic" panose="020B0502020202020204" pitchFamily="34" charset="0"/>
                          <a:ea typeface="Century Gothic"/>
                          <a:cs typeface="Century Gothic"/>
                          <a:sym typeface="Century Gothic"/>
                        </a:rPr>
                      </a:br>
                      <a:r>
                        <a:rPr lang="en-GB" sz="2400" b="0" u="none" strike="noStrike" cap="none" dirty="0">
                          <a:solidFill>
                            <a:srgbClr val="002060"/>
                          </a:solidFill>
                          <a:latin typeface="Century Gothic" panose="020B0502020202020204" pitchFamily="34" charset="0"/>
                          <a:ea typeface="Century Gothic"/>
                          <a:cs typeface="Century Gothic"/>
                          <a:sym typeface="Century Gothic"/>
                        </a:rPr>
                        <a:t>(je)</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a:solidFill>
                            <a:srgbClr val="002060"/>
                          </a:solidFill>
                          <a:latin typeface="Century Gothic"/>
                          <a:ea typeface="Century Gothic"/>
                          <a:cs typeface="Century Gothic"/>
                          <a:sym typeface="Century Gothic"/>
                        </a:rPr>
                        <a:t>Renée</a:t>
                      </a:r>
                      <a:br>
                        <a:rPr lang="en-GB" sz="2400" b="1" u="none" strike="noStrike" cap="none" dirty="0">
                          <a:solidFill>
                            <a:srgbClr val="002060"/>
                          </a:solidFill>
                          <a:latin typeface="Century Gothic"/>
                          <a:ea typeface="Century Gothic"/>
                          <a:cs typeface="Century Gothic"/>
                          <a:sym typeface="Century Gothic"/>
                        </a:rPr>
                      </a:br>
                      <a:r>
                        <a:rPr lang="en-GB" sz="2400" b="0" u="none" strike="noStrike" cap="none" dirty="0">
                          <a:solidFill>
                            <a:srgbClr val="002060"/>
                          </a:solidFill>
                          <a:latin typeface="Century Gothic"/>
                          <a:ea typeface="Century Gothic"/>
                          <a:cs typeface="Century Gothic"/>
                          <a:sym typeface="Century Gothic"/>
                        </a:rPr>
                        <a:t>(</a:t>
                      </a:r>
                      <a:r>
                        <a:rPr lang="en-GB" sz="2400" b="0" u="none" strike="noStrike" cap="none" dirty="0" err="1">
                          <a:solidFill>
                            <a:srgbClr val="002060"/>
                          </a:solidFill>
                          <a:latin typeface="Century Gothic"/>
                          <a:ea typeface="Century Gothic"/>
                          <a:cs typeface="Century Gothic"/>
                          <a:sym typeface="Century Gothic"/>
                        </a:rPr>
                        <a:t>elle</a:t>
                      </a:r>
                      <a:r>
                        <a:rPr lang="en-GB" sz="2400" b="0" u="none" strike="noStrike" cap="none" dirty="0">
                          <a:solidFill>
                            <a:srgbClr val="002060"/>
                          </a:solidFill>
                          <a:latin typeface="Century Gothic"/>
                          <a:ea typeface="Century Gothic"/>
                          <a:cs typeface="Century Gothic"/>
                          <a:sym typeface="Century Gothic"/>
                        </a:rPr>
                        <a:t>)</a:t>
                      </a:r>
                      <a:endParaRPr sz="2400" b="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9229281"/>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42162"/>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6182386"/>
                  </a:ext>
                </a:extLst>
              </a:tr>
              <a:tr h="982086">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1729277"/>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461" y="914648"/>
            <a:ext cx="914400" cy="914400"/>
          </a:xfrm>
          <a:prstGeom prst="rect">
            <a:avLst/>
          </a:prstGeom>
        </p:spPr>
      </p:pic>
      <p:sp>
        <p:nvSpPr>
          <p:cNvPr id="4" name="Speech Bubble: Rectangle with Corners Rounded 3">
            <a:extLst>
              <a:ext uri="{FF2B5EF4-FFF2-40B4-BE49-F238E27FC236}">
                <a16:creationId xmlns:a16="http://schemas.microsoft.com/office/drawing/2014/main" id="{0B9BD761-9247-413C-8B7B-8A61F336F6DA}"/>
              </a:ext>
            </a:extLst>
          </p:cNvPr>
          <p:cNvSpPr/>
          <p:nvPr/>
        </p:nvSpPr>
        <p:spPr>
          <a:xfrm>
            <a:off x="1125161" y="1008771"/>
            <a:ext cx="8696172"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Mylène is still looking for Aunt Renée.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Google Shape;108;p3">
            <a:hlinkClick r:id="" action="ppaction://noaction">
              <a:snd r:embed="rId6" name="2_2.wav"/>
            </a:hlinkClick>
            <a:extLst>
              <a:ext uri="{FF2B5EF4-FFF2-40B4-BE49-F238E27FC236}">
                <a16:creationId xmlns:a16="http://schemas.microsoft.com/office/drawing/2014/main" id="{8A172C33-597D-45A1-8713-22EC248A9CBC}"/>
              </a:ext>
            </a:extLst>
          </p:cNvPr>
          <p:cNvSpPr txBox="1"/>
          <p:nvPr/>
        </p:nvSpPr>
        <p:spPr>
          <a:xfrm>
            <a:off x="1125161" y="1010106"/>
            <a:ext cx="107398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Mylène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Renée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9" name="CustomShape 23">
            <a:hlinkClick r:id="" action="ppaction://noaction">
              <a:snd r:embed="rId7" name="2_3b.wav"/>
            </a:hlinkClick>
            <a:extLst>
              <a:ext uri="{FF2B5EF4-FFF2-40B4-BE49-F238E27FC236}">
                <a16:creationId xmlns:a16="http://schemas.microsoft.com/office/drawing/2014/main" id="{CB73AB5D-F244-4241-81E4-DCB1D86D59E2}"/>
              </a:ext>
            </a:extLst>
          </p:cNvPr>
          <p:cNvSpPr/>
          <p:nvPr/>
        </p:nvSpPr>
        <p:spPr>
          <a:xfrm>
            <a:off x="598821"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4" name="Google Shape;108;p3">
            <a:hlinkClick r:id="" action="ppaction://noaction">
              <a:snd r:embed="rId8" name="2_1.wav"/>
            </a:hlinkClick>
            <a:extLst>
              <a:ext uri="{FF2B5EF4-FFF2-40B4-BE49-F238E27FC236}">
                <a16:creationId xmlns:a16="http://schemas.microsoft.com/office/drawing/2014/main" id="{65688D1E-5B60-4761-A7D3-786313999804}"/>
              </a:ext>
            </a:extLst>
          </p:cNvPr>
          <p:cNvSpPr txBox="1"/>
          <p:nvPr/>
        </p:nvSpPr>
        <p:spPr>
          <a:xfrm>
            <a:off x="138674" y="485591"/>
            <a:ext cx="107398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Mylène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téléphone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6" name="Picture 15">
            <a:extLst>
              <a:ext uri="{FF2B5EF4-FFF2-40B4-BE49-F238E27FC236}">
                <a16:creationId xmlns:a16="http://schemas.microsoft.com/office/drawing/2014/main" id="{0A447F4F-1C8F-4B0A-923E-AE3269E531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5447" y="3429000"/>
            <a:ext cx="384106" cy="400110"/>
          </a:xfrm>
          <a:prstGeom prst="rect">
            <a:avLst/>
          </a:prstGeom>
        </p:spPr>
      </p:pic>
      <p:pic>
        <p:nvPicPr>
          <p:cNvPr id="22" name="Picture 21">
            <a:extLst>
              <a:ext uri="{FF2B5EF4-FFF2-40B4-BE49-F238E27FC236}">
                <a16:creationId xmlns:a16="http://schemas.microsoft.com/office/drawing/2014/main" id="{4B13E225-166B-42E3-9708-DF006A418D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0424" y="2748028"/>
            <a:ext cx="451477" cy="457163"/>
          </a:xfrm>
          <a:prstGeom prst="rect">
            <a:avLst/>
          </a:prstGeom>
        </p:spPr>
      </p:pic>
      <p:sp>
        <p:nvSpPr>
          <p:cNvPr id="24" name="CustomShape 23">
            <a:hlinkClick r:id="" action="ppaction://noaction">
              <a:snd r:embed="rId11" name="2_4b.wav"/>
            </a:hlinkClick>
            <a:extLst>
              <a:ext uri="{FF2B5EF4-FFF2-40B4-BE49-F238E27FC236}">
                <a16:creationId xmlns:a16="http://schemas.microsoft.com/office/drawing/2014/main" id="{90B2F28D-4EB2-41BD-9F69-F2A2A5527988}"/>
              </a:ext>
            </a:extLst>
          </p:cNvPr>
          <p:cNvSpPr/>
          <p:nvPr/>
        </p:nvSpPr>
        <p:spPr>
          <a:xfrm>
            <a:off x="587262"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5" name="CustomShape 23">
            <a:hlinkClick r:id="" action="ppaction://noaction">
              <a:snd r:embed="rId12" name="2_5b.wav"/>
            </a:hlinkClick>
            <a:extLst>
              <a:ext uri="{FF2B5EF4-FFF2-40B4-BE49-F238E27FC236}">
                <a16:creationId xmlns:a16="http://schemas.microsoft.com/office/drawing/2014/main" id="{87968B7F-3859-4FC4-B3E1-8651F8BB28C0}"/>
              </a:ext>
            </a:extLst>
          </p:cNvPr>
          <p:cNvSpPr/>
          <p:nvPr/>
        </p:nvSpPr>
        <p:spPr>
          <a:xfrm>
            <a:off x="587262"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26" name="CustomShape 23">
            <a:hlinkClick r:id="" action="ppaction://noaction">
              <a:snd r:embed="rId13" name="2_6b.wav"/>
            </a:hlinkClick>
            <a:extLst>
              <a:ext uri="{FF2B5EF4-FFF2-40B4-BE49-F238E27FC236}">
                <a16:creationId xmlns:a16="http://schemas.microsoft.com/office/drawing/2014/main" id="{3B8440C7-3D99-41C9-BB5F-7C9A797F9CC2}"/>
              </a:ext>
            </a:extLst>
          </p:cNvPr>
          <p:cNvSpPr/>
          <p:nvPr/>
        </p:nvSpPr>
        <p:spPr>
          <a:xfrm>
            <a:off x="6414646" y="3429000"/>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7" name="Picture 26">
            <a:extLst>
              <a:ext uri="{FF2B5EF4-FFF2-40B4-BE49-F238E27FC236}">
                <a16:creationId xmlns:a16="http://schemas.microsoft.com/office/drawing/2014/main" id="{B4C0FF24-EC94-4369-A984-35CE7673B8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68832" y="4453338"/>
            <a:ext cx="384106" cy="400110"/>
          </a:xfrm>
          <a:prstGeom prst="rect">
            <a:avLst/>
          </a:prstGeom>
        </p:spPr>
      </p:pic>
      <p:pic>
        <p:nvPicPr>
          <p:cNvPr id="37" name="Picture 36">
            <a:extLst>
              <a:ext uri="{FF2B5EF4-FFF2-40B4-BE49-F238E27FC236}">
                <a16:creationId xmlns:a16="http://schemas.microsoft.com/office/drawing/2014/main" id="{4C57FF3F-C502-4F0C-AF9B-611543C896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249" y="2748028"/>
            <a:ext cx="451477" cy="457163"/>
          </a:xfrm>
          <a:prstGeom prst="rect">
            <a:avLst/>
          </a:prstGeom>
        </p:spPr>
      </p:pic>
      <p:sp>
        <p:nvSpPr>
          <p:cNvPr id="39" name="CustomShape 23">
            <a:hlinkClick r:id="" action="ppaction://noaction">
              <a:snd r:embed="rId14" name="2_7b.wav"/>
            </a:hlinkClick>
            <a:extLst>
              <a:ext uri="{FF2B5EF4-FFF2-40B4-BE49-F238E27FC236}">
                <a16:creationId xmlns:a16="http://schemas.microsoft.com/office/drawing/2014/main" id="{42871675-EE7E-4EBE-B80A-5AF92D69EA48}"/>
              </a:ext>
            </a:extLst>
          </p:cNvPr>
          <p:cNvSpPr/>
          <p:nvPr/>
        </p:nvSpPr>
        <p:spPr>
          <a:xfrm>
            <a:off x="6403087" y="445333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0" name="CustomShape 23">
            <a:hlinkClick r:id="" action="ppaction://noaction">
              <a:snd r:embed="rId15" name="2_8b.wav"/>
            </a:hlinkClick>
            <a:extLst>
              <a:ext uri="{FF2B5EF4-FFF2-40B4-BE49-F238E27FC236}">
                <a16:creationId xmlns:a16="http://schemas.microsoft.com/office/drawing/2014/main" id="{6786FFD5-9D22-4175-8EDC-50FE0181C6E6}"/>
              </a:ext>
            </a:extLst>
          </p:cNvPr>
          <p:cNvSpPr/>
          <p:nvPr/>
        </p:nvSpPr>
        <p:spPr>
          <a:xfrm>
            <a:off x="6403087" y="5519973"/>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1" name="Picture 40">
            <a:extLst>
              <a:ext uri="{FF2B5EF4-FFF2-40B4-BE49-F238E27FC236}">
                <a16:creationId xmlns:a16="http://schemas.microsoft.com/office/drawing/2014/main" id="{925A91EC-E621-4F83-A095-4915058142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5447" y="5516223"/>
            <a:ext cx="384106" cy="400110"/>
          </a:xfrm>
          <a:prstGeom prst="rect">
            <a:avLst/>
          </a:prstGeom>
        </p:spPr>
      </p:pic>
      <p:pic>
        <p:nvPicPr>
          <p:cNvPr id="42" name="Picture 41">
            <a:extLst>
              <a:ext uri="{FF2B5EF4-FFF2-40B4-BE49-F238E27FC236}">
                <a16:creationId xmlns:a16="http://schemas.microsoft.com/office/drawing/2014/main" id="{6AF3F392-00A5-42B5-AB70-95BC161258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4397" y="3429000"/>
            <a:ext cx="384106" cy="400110"/>
          </a:xfrm>
          <a:prstGeom prst="rect">
            <a:avLst/>
          </a:prstGeom>
        </p:spPr>
      </p:pic>
      <p:pic>
        <p:nvPicPr>
          <p:cNvPr id="43" name="Picture 42">
            <a:extLst>
              <a:ext uri="{FF2B5EF4-FFF2-40B4-BE49-F238E27FC236}">
                <a16:creationId xmlns:a16="http://schemas.microsoft.com/office/drawing/2014/main" id="{524710D1-8877-45F3-A2D2-502D208C0D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3085" y="4479576"/>
            <a:ext cx="384106" cy="400110"/>
          </a:xfrm>
          <a:prstGeom prst="rect">
            <a:avLst/>
          </a:prstGeom>
        </p:spPr>
      </p:pic>
      <p:pic>
        <p:nvPicPr>
          <p:cNvPr id="44" name="Picture 43">
            <a:extLst>
              <a:ext uri="{FF2B5EF4-FFF2-40B4-BE49-F238E27FC236}">
                <a16:creationId xmlns:a16="http://schemas.microsoft.com/office/drawing/2014/main" id="{69080BE6-B0AB-4F16-9307-846C13381C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3085" y="5400243"/>
            <a:ext cx="384106" cy="400110"/>
          </a:xfrm>
          <a:prstGeom prst="rect">
            <a:avLst/>
          </a:prstGeom>
        </p:spPr>
      </p:pic>
      <p:pic>
        <p:nvPicPr>
          <p:cNvPr id="31" name="Picture 30" descr="A picture containing map&#10;&#10;Description automatically generated">
            <a:extLst>
              <a:ext uri="{FF2B5EF4-FFF2-40B4-BE49-F238E27FC236}">
                <a16:creationId xmlns:a16="http://schemas.microsoft.com/office/drawing/2014/main" id="{D1C828E2-056F-4C6D-A2B9-3E4C5CE3CBA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21333" y="479944"/>
            <a:ext cx="1241424" cy="1882421"/>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5A83D356-F59E-494D-B67F-14258932D5B8}"/>
              </a:ext>
            </a:extLst>
          </p:cNvPr>
          <p:cNvPicPr>
            <a:picLocks noChangeAspect="1"/>
          </p:cNvPicPr>
          <p:nvPr/>
        </p:nvPicPr>
        <p:blipFill rotWithShape="1">
          <a:blip r:embed="rId17">
            <a:extLst>
              <a:ext uri="{28A0092B-C50C-407E-A947-70E740481C1C}">
                <a14:useLocalDpi xmlns:a14="http://schemas.microsoft.com/office/drawing/2010/main" val="0"/>
              </a:ext>
            </a:extLst>
          </a:blip>
          <a:srcRect b="54806"/>
          <a:stretch/>
        </p:blipFill>
        <p:spPr>
          <a:xfrm>
            <a:off x="5317851" y="2443374"/>
            <a:ext cx="631423" cy="724734"/>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A9BAA885-05E6-4391-99CD-770193F67957}"/>
              </a:ext>
            </a:extLst>
          </p:cNvPr>
          <p:cNvPicPr>
            <a:picLocks noChangeAspect="1"/>
          </p:cNvPicPr>
          <p:nvPr/>
        </p:nvPicPr>
        <p:blipFill rotWithShape="1">
          <a:blip r:embed="rId17">
            <a:extLst>
              <a:ext uri="{28A0092B-C50C-407E-A947-70E740481C1C}">
                <a14:useLocalDpi xmlns:a14="http://schemas.microsoft.com/office/drawing/2010/main" val="0"/>
              </a:ext>
            </a:extLst>
          </a:blip>
          <a:srcRect b="54806"/>
          <a:stretch/>
        </p:blipFill>
        <p:spPr>
          <a:xfrm>
            <a:off x="11094720" y="2443374"/>
            <a:ext cx="631423" cy="724734"/>
          </a:xfrm>
          <a:prstGeom prst="rect">
            <a:avLst/>
          </a:prstGeom>
        </p:spPr>
      </p:pic>
      <p:sp>
        <p:nvSpPr>
          <p:cNvPr id="34" name="CustomShape 23">
            <a:hlinkClick r:id="" action="ppaction://noaction">
              <a:snd r:embed="rId18" name="2_3.wav"/>
            </a:hlinkClick>
            <a:extLst>
              <a:ext uri="{FF2B5EF4-FFF2-40B4-BE49-F238E27FC236}">
                <a16:creationId xmlns:a16="http://schemas.microsoft.com/office/drawing/2014/main" id="{ACE10AAE-267A-4E97-9738-BCCD9713B19D}"/>
              </a:ext>
            </a:extLst>
          </p:cNvPr>
          <p:cNvSpPr/>
          <p:nvPr/>
        </p:nvSpPr>
        <p:spPr>
          <a:xfrm>
            <a:off x="691790" y="3400588"/>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CustomShape 23">
            <a:hlinkClick r:id="" action="ppaction://noaction">
              <a:snd r:embed="rId19" name="2_4.wav"/>
            </a:hlinkClick>
            <a:extLst>
              <a:ext uri="{FF2B5EF4-FFF2-40B4-BE49-F238E27FC236}">
                <a16:creationId xmlns:a16="http://schemas.microsoft.com/office/drawing/2014/main" id="{39F6C291-7512-43E4-B8A8-FC16089281A7}"/>
              </a:ext>
            </a:extLst>
          </p:cNvPr>
          <p:cNvSpPr/>
          <p:nvPr/>
        </p:nvSpPr>
        <p:spPr>
          <a:xfrm>
            <a:off x="680231" y="442492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6" name="CustomShape 23">
            <a:hlinkClick r:id="" action="ppaction://noaction">
              <a:snd r:embed="rId20" name="2_5.wav"/>
            </a:hlinkClick>
            <a:extLst>
              <a:ext uri="{FF2B5EF4-FFF2-40B4-BE49-F238E27FC236}">
                <a16:creationId xmlns:a16="http://schemas.microsoft.com/office/drawing/2014/main" id="{4196C74D-80C9-4780-8569-30DE4D253514}"/>
              </a:ext>
            </a:extLst>
          </p:cNvPr>
          <p:cNvSpPr/>
          <p:nvPr/>
        </p:nvSpPr>
        <p:spPr>
          <a:xfrm>
            <a:off x="680231" y="54915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5" name="CustomShape 23">
            <a:hlinkClick r:id="" action="ppaction://noaction">
              <a:snd r:embed="rId21" name="2_6.wav"/>
            </a:hlinkClick>
            <a:extLst>
              <a:ext uri="{FF2B5EF4-FFF2-40B4-BE49-F238E27FC236}">
                <a16:creationId xmlns:a16="http://schemas.microsoft.com/office/drawing/2014/main" id="{B03D6A82-4123-4BC9-B218-F4B086D74C98}"/>
              </a:ext>
            </a:extLst>
          </p:cNvPr>
          <p:cNvSpPr/>
          <p:nvPr/>
        </p:nvSpPr>
        <p:spPr>
          <a:xfrm>
            <a:off x="6519563" y="3400588"/>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6" name="CustomShape 23">
            <a:hlinkClick r:id="" action="ppaction://noaction">
              <a:snd r:embed="rId22" name="2_7.wav"/>
            </a:hlinkClick>
            <a:extLst>
              <a:ext uri="{FF2B5EF4-FFF2-40B4-BE49-F238E27FC236}">
                <a16:creationId xmlns:a16="http://schemas.microsoft.com/office/drawing/2014/main" id="{F35881DE-028D-4C4E-A663-C5196D5B3A95}"/>
              </a:ext>
            </a:extLst>
          </p:cNvPr>
          <p:cNvSpPr/>
          <p:nvPr/>
        </p:nvSpPr>
        <p:spPr>
          <a:xfrm>
            <a:off x="6508004" y="442492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7" name="CustomShape 23">
            <a:hlinkClick r:id="" action="ppaction://noaction">
              <a:snd r:embed="rId23" name="2_8.wav"/>
            </a:hlinkClick>
            <a:extLst>
              <a:ext uri="{FF2B5EF4-FFF2-40B4-BE49-F238E27FC236}">
                <a16:creationId xmlns:a16="http://schemas.microsoft.com/office/drawing/2014/main" id="{A65416CB-9806-4734-B1A9-70587594A0F5}"/>
              </a:ext>
            </a:extLst>
          </p:cNvPr>
          <p:cNvSpPr/>
          <p:nvPr/>
        </p:nvSpPr>
        <p:spPr>
          <a:xfrm>
            <a:off x="6508004" y="54915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48" name="Picture 47" descr="A picture containing icon&#10;&#10;Description automatically generated">
            <a:extLst>
              <a:ext uri="{FF2B5EF4-FFF2-40B4-BE49-F238E27FC236}">
                <a16:creationId xmlns:a16="http://schemas.microsoft.com/office/drawing/2014/main" id="{CFAF087F-C583-4042-8B0F-406EC6233E6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264865">
            <a:off x="6834935" y="159173"/>
            <a:ext cx="1375723" cy="683562"/>
          </a:xfrm>
          <a:prstGeom prst="rect">
            <a:avLst/>
          </a:prstGeom>
        </p:spPr>
      </p:pic>
    </p:spTree>
    <p:extLst>
      <p:ext uri="{BB962C8B-B14F-4D97-AF65-F5344CB8AC3E}">
        <p14:creationId xmlns:p14="http://schemas.microsoft.com/office/powerpoint/2010/main" val="250224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705160"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Saying ‘to’ and ‘in’ [1/2]</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90933" y="697997"/>
            <a:ext cx="1074220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we use the preposition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town/city:</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8">
            <a:alphaModFix/>
          </a:blip>
          <a:srcRect/>
          <a:stretch/>
        </p:blipFill>
        <p:spPr>
          <a:xfrm>
            <a:off x="204236" y="226751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705160" y="2361089"/>
            <a:ext cx="45054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752642"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909338" y="5882632"/>
            <a:ext cx="6424266" cy="813305"/>
          </a:xfrm>
          <a:prstGeom prst="wedgeRoundRectCallout">
            <a:avLst>
              <a:gd name="adj1" fmla="val -48977"/>
              <a:gd name="adj2" fmla="val -45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It is the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verb</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that tells us whether </a:t>
            </a:r>
            <a:r>
              <a:rPr lang="en-GB" sz="2400" b="1" dirty="0">
                <a:solidFill>
                  <a:srgbClr val="FF0066"/>
                </a:solidFill>
                <a:latin typeface="Century Gothic" panose="020B0502020202020204" pitchFamily="34" charset="0"/>
              </a:rPr>
              <a:t>à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and </a:t>
            </a:r>
            <a:r>
              <a:rPr lang="en-GB" sz="2400" b="1" dirty="0">
                <a:solidFill>
                  <a:srgbClr val="FF0066"/>
                </a:solidFill>
                <a:latin typeface="Century Gothic" panose="020B0502020202020204" pitchFamily="34" charset="0"/>
              </a:rPr>
              <a:t>dans </a:t>
            </a:r>
            <a:r>
              <a:rPr lang="en-GB" sz="2400" dirty="0">
                <a:solidFill>
                  <a:srgbClr val="002060"/>
                </a:solidFill>
                <a:latin typeface="Century Gothic" panose="020B0502020202020204" pitchFamily="34" charset="0"/>
              </a:rPr>
              <a:t>mean </a:t>
            </a:r>
            <a:r>
              <a:rPr lang="en-GB" sz="2400" b="1" dirty="0">
                <a:solidFill>
                  <a:srgbClr val="002060"/>
                </a:solidFill>
                <a:latin typeface="Century Gothic" panose="020B0502020202020204" pitchFamily="34" charset="0"/>
              </a:rPr>
              <a:t>to</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in</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29" name="Rectangle: Rounded Corners 28">
            <a:extLst>
              <a:ext uri="{FF2B5EF4-FFF2-40B4-BE49-F238E27FC236}">
                <a16:creationId xmlns:a16="http://schemas.microsoft.com/office/drawing/2014/main" id="{ADB0129F-4957-42AE-BD46-6FBE4EB50146}"/>
              </a:ext>
            </a:extLst>
          </p:cNvPr>
          <p:cNvSpPr/>
          <p:nvPr/>
        </p:nvSpPr>
        <p:spPr>
          <a:xfrm>
            <a:off x="3257860"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42DD24AE-944B-44AC-8C36-380B161C0BB1}"/>
              </a:ext>
            </a:extLst>
          </p:cNvPr>
          <p:cNvSpPr txBox="1"/>
          <p:nvPr/>
        </p:nvSpPr>
        <p:spPr>
          <a:xfrm>
            <a:off x="3305342"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8F5B58A-0905-4295-911F-453F89B58963}"/>
              </a:ext>
            </a:extLst>
          </p:cNvPr>
          <p:cNvSpPr/>
          <p:nvPr/>
        </p:nvSpPr>
        <p:spPr>
          <a:xfrm>
            <a:off x="6933903"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oogle Shape;183;p8">
            <a:extLst>
              <a:ext uri="{FF2B5EF4-FFF2-40B4-BE49-F238E27FC236}">
                <a16:creationId xmlns:a16="http://schemas.microsoft.com/office/drawing/2014/main" id="{036B6D52-5BF1-4291-8788-5BF51193F5D7}"/>
              </a:ext>
            </a:extLst>
          </p:cNvPr>
          <p:cNvPicPr preferRelativeResize="0"/>
          <p:nvPr/>
        </p:nvPicPr>
        <p:blipFill rotWithShape="1">
          <a:blip r:embed="rId8">
            <a:alphaModFix/>
          </a:blip>
          <a:srcRect/>
          <a:stretch/>
        </p:blipFill>
        <p:spPr>
          <a:xfrm>
            <a:off x="6432979" y="2267513"/>
            <a:ext cx="404055" cy="551001"/>
          </a:xfrm>
          <a:prstGeom prst="rect">
            <a:avLst/>
          </a:prstGeom>
          <a:noFill/>
          <a:ln>
            <a:noFill/>
          </a:ln>
        </p:spPr>
      </p:pic>
      <p:sp>
        <p:nvSpPr>
          <p:cNvPr id="42" name="Google Shape;171;p8">
            <a:extLst>
              <a:ext uri="{FF2B5EF4-FFF2-40B4-BE49-F238E27FC236}">
                <a16:creationId xmlns:a16="http://schemas.microsoft.com/office/drawing/2014/main" id="{33156938-27CF-4259-BC10-D9BE031733AA}"/>
              </a:ext>
            </a:extLst>
          </p:cNvPr>
          <p:cNvSpPr txBox="1"/>
          <p:nvPr/>
        </p:nvSpPr>
        <p:spPr>
          <a:xfrm>
            <a:off x="6933903" y="2361089"/>
            <a:ext cx="450545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Google Shape;171;p8">
            <a:extLst>
              <a:ext uri="{FF2B5EF4-FFF2-40B4-BE49-F238E27FC236}">
                <a16:creationId xmlns:a16="http://schemas.microsoft.com/office/drawing/2014/main" id="{CDED1B7D-1A5C-42B1-B25B-BF5C7BCA04E5}"/>
              </a:ext>
            </a:extLst>
          </p:cNvPr>
          <p:cNvSpPr txBox="1"/>
          <p:nvPr/>
        </p:nvSpPr>
        <p:spPr>
          <a:xfrm>
            <a:off x="6981385"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7319B74C-EB3B-49CB-82D5-6620F28F7FF5}"/>
              </a:ext>
            </a:extLst>
          </p:cNvPr>
          <p:cNvSpPr/>
          <p:nvPr/>
        </p:nvSpPr>
        <p:spPr>
          <a:xfrm>
            <a:off x="9486603" y="1669719"/>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Google Shape;171;p8">
            <a:extLst>
              <a:ext uri="{FF2B5EF4-FFF2-40B4-BE49-F238E27FC236}">
                <a16:creationId xmlns:a16="http://schemas.microsoft.com/office/drawing/2014/main" id="{99F9D737-1827-4E13-8AFF-DC3FDEBF92DB}"/>
              </a:ext>
            </a:extLst>
          </p:cNvPr>
          <p:cNvSpPr txBox="1"/>
          <p:nvPr/>
        </p:nvSpPr>
        <p:spPr>
          <a:xfrm>
            <a:off x="9534085" y="1718546"/>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à</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Google Shape;171;p8">
            <a:extLst>
              <a:ext uri="{FF2B5EF4-FFF2-40B4-BE49-F238E27FC236}">
                <a16:creationId xmlns:a16="http://schemas.microsoft.com/office/drawing/2014/main" id="{6DD7E9F5-2B46-4581-8277-4822D0C1FADB}"/>
              </a:ext>
            </a:extLst>
          </p:cNvPr>
          <p:cNvSpPr txBox="1"/>
          <p:nvPr/>
        </p:nvSpPr>
        <p:spPr>
          <a:xfrm>
            <a:off x="182846" y="3141596"/>
            <a:ext cx="12121114"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preposition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talk about going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being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north, south, east or west:</a:t>
            </a:r>
          </a:p>
        </p:txBody>
      </p:sp>
      <p:sp>
        <p:nvSpPr>
          <p:cNvPr id="55" name="Rectangle: Rounded Corners 54">
            <a:extLst>
              <a:ext uri="{FF2B5EF4-FFF2-40B4-BE49-F238E27FC236}">
                <a16:creationId xmlns:a16="http://schemas.microsoft.com/office/drawing/2014/main" id="{4A39CF50-A63F-4858-A09F-D77A27991F7E}"/>
              </a:ext>
            </a:extLst>
          </p:cNvPr>
          <p:cNvSpPr/>
          <p:nvPr/>
        </p:nvSpPr>
        <p:spPr>
          <a:xfrm>
            <a:off x="705160"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6" name="Google Shape;183;p8">
            <a:extLst>
              <a:ext uri="{FF2B5EF4-FFF2-40B4-BE49-F238E27FC236}">
                <a16:creationId xmlns:a16="http://schemas.microsoft.com/office/drawing/2014/main" id="{1A3CD1D7-BB4B-4CC2-B9FD-0078560BD0FD}"/>
              </a:ext>
            </a:extLst>
          </p:cNvPr>
          <p:cNvPicPr preferRelativeResize="0"/>
          <p:nvPr/>
        </p:nvPicPr>
        <p:blipFill rotWithShape="1">
          <a:blip r:embed="rId8">
            <a:alphaModFix/>
          </a:blip>
          <a:srcRect/>
          <a:stretch/>
        </p:blipFill>
        <p:spPr>
          <a:xfrm>
            <a:off x="204236" y="5011956"/>
            <a:ext cx="404055" cy="551001"/>
          </a:xfrm>
          <a:prstGeom prst="rect">
            <a:avLst/>
          </a:prstGeom>
          <a:noFill/>
          <a:ln>
            <a:noFill/>
          </a:ln>
        </p:spPr>
      </p:pic>
      <p:sp>
        <p:nvSpPr>
          <p:cNvPr id="57" name="Google Shape;171;p8">
            <a:extLst>
              <a:ext uri="{FF2B5EF4-FFF2-40B4-BE49-F238E27FC236}">
                <a16:creationId xmlns:a16="http://schemas.microsoft.com/office/drawing/2014/main" id="{78671FA6-971D-4CF6-92E1-EF2578672C50}"/>
              </a:ext>
            </a:extLst>
          </p:cNvPr>
          <p:cNvSpPr txBox="1"/>
          <p:nvPr/>
        </p:nvSpPr>
        <p:spPr>
          <a:xfrm>
            <a:off x="705160" y="5105532"/>
            <a:ext cx="50538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go/am going</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to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the south.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Google Shape;171;p8">
            <a:extLst>
              <a:ext uri="{FF2B5EF4-FFF2-40B4-BE49-F238E27FC236}">
                <a16:creationId xmlns:a16="http://schemas.microsoft.com/office/drawing/2014/main" id="{A549CF32-9429-425D-AB9B-04F85D5808A7}"/>
              </a:ext>
            </a:extLst>
          </p:cNvPr>
          <p:cNvSpPr txBox="1"/>
          <p:nvPr/>
        </p:nvSpPr>
        <p:spPr>
          <a:xfrm>
            <a:off x="752642"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Rectangle: Rounded Corners 59">
            <a:extLst>
              <a:ext uri="{FF2B5EF4-FFF2-40B4-BE49-F238E27FC236}">
                <a16:creationId xmlns:a16="http://schemas.microsoft.com/office/drawing/2014/main" id="{E3E26B28-CA7F-4019-95F6-71F97804F2D4}"/>
              </a:ext>
            </a:extLst>
          </p:cNvPr>
          <p:cNvSpPr/>
          <p:nvPr/>
        </p:nvSpPr>
        <p:spPr>
          <a:xfrm>
            <a:off x="3257860" y="4414162"/>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Google Shape;171;p8">
            <a:extLst>
              <a:ext uri="{FF2B5EF4-FFF2-40B4-BE49-F238E27FC236}">
                <a16:creationId xmlns:a16="http://schemas.microsoft.com/office/drawing/2014/main" id="{081DE275-8E9A-4F71-BB00-A98A7E2BB493}"/>
              </a:ext>
            </a:extLst>
          </p:cNvPr>
          <p:cNvSpPr txBox="1"/>
          <p:nvPr/>
        </p:nvSpPr>
        <p:spPr>
          <a:xfrm>
            <a:off x="3248763" y="4488776"/>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Sud.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Rectangle: Rounded Corners 62">
            <a:extLst>
              <a:ext uri="{FF2B5EF4-FFF2-40B4-BE49-F238E27FC236}">
                <a16:creationId xmlns:a16="http://schemas.microsoft.com/office/drawing/2014/main" id="{B605DBE2-AF3F-41BF-AFE8-4F77A538778A}"/>
              </a:ext>
            </a:extLst>
          </p:cNvPr>
          <p:cNvSpPr/>
          <p:nvPr/>
        </p:nvSpPr>
        <p:spPr>
          <a:xfrm>
            <a:off x="6933903" y="4414162"/>
            <a:ext cx="1905273"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4" name="Google Shape;183;p8">
            <a:extLst>
              <a:ext uri="{FF2B5EF4-FFF2-40B4-BE49-F238E27FC236}">
                <a16:creationId xmlns:a16="http://schemas.microsoft.com/office/drawing/2014/main" id="{D29CA6E4-10E0-402C-8F39-B93FDB56BA78}"/>
              </a:ext>
            </a:extLst>
          </p:cNvPr>
          <p:cNvPicPr preferRelativeResize="0"/>
          <p:nvPr/>
        </p:nvPicPr>
        <p:blipFill rotWithShape="1">
          <a:blip r:embed="rId8">
            <a:alphaModFix/>
          </a:blip>
          <a:srcRect/>
          <a:stretch/>
        </p:blipFill>
        <p:spPr>
          <a:xfrm>
            <a:off x="6432979" y="5011956"/>
            <a:ext cx="404055" cy="551001"/>
          </a:xfrm>
          <a:prstGeom prst="rect">
            <a:avLst/>
          </a:prstGeom>
          <a:noFill/>
          <a:ln>
            <a:noFill/>
          </a:ln>
        </p:spPr>
      </p:pic>
      <p:sp>
        <p:nvSpPr>
          <p:cNvPr id="65" name="Google Shape;171;p8">
            <a:extLst>
              <a:ext uri="{FF2B5EF4-FFF2-40B4-BE49-F238E27FC236}">
                <a16:creationId xmlns:a16="http://schemas.microsoft.com/office/drawing/2014/main" id="{75BCA75F-4481-499B-B562-F9F7C0411CD8}"/>
              </a:ext>
            </a:extLst>
          </p:cNvPr>
          <p:cNvSpPr txBox="1"/>
          <p:nvPr/>
        </p:nvSpPr>
        <p:spPr>
          <a:xfrm>
            <a:off x="6933903" y="5105532"/>
            <a:ext cx="518126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am …              </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rPr>
              <a:t>in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the south.</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Google Shape;171;p8">
            <a:extLst>
              <a:ext uri="{FF2B5EF4-FFF2-40B4-BE49-F238E27FC236}">
                <a16:creationId xmlns:a16="http://schemas.microsoft.com/office/drawing/2014/main" id="{FEBA4270-0B9C-465F-B352-1E875BC2176B}"/>
              </a:ext>
            </a:extLst>
          </p:cNvPr>
          <p:cNvSpPr txBox="1"/>
          <p:nvPr/>
        </p:nvSpPr>
        <p:spPr>
          <a:xfrm>
            <a:off x="6981385" y="4462989"/>
            <a:ext cx="19052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Rectangle: Rounded Corners 68">
            <a:extLst>
              <a:ext uri="{FF2B5EF4-FFF2-40B4-BE49-F238E27FC236}">
                <a16:creationId xmlns:a16="http://schemas.microsoft.com/office/drawing/2014/main" id="{5AE09AFA-DB6B-4A96-9245-BBDC2EA5BAFE}"/>
              </a:ext>
            </a:extLst>
          </p:cNvPr>
          <p:cNvSpPr/>
          <p:nvPr/>
        </p:nvSpPr>
        <p:spPr>
          <a:xfrm>
            <a:off x="9333604" y="4388375"/>
            <a:ext cx="2501162"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Google Shape;171;p8">
            <a:extLst>
              <a:ext uri="{FF2B5EF4-FFF2-40B4-BE49-F238E27FC236}">
                <a16:creationId xmlns:a16="http://schemas.microsoft.com/office/drawing/2014/main" id="{B910654A-7476-434C-973C-A17BA8FE1E59}"/>
              </a:ext>
            </a:extLst>
          </p:cNvPr>
          <p:cNvSpPr txBox="1"/>
          <p:nvPr/>
        </p:nvSpPr>
        <p:spPr>
          <a:xfrm>
            <a:off x="9324507" y="4462989"/>
            <a:ext cx="27906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dans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Sud.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4" name="Straight Arrow Connector 3">
            <a:extLst>
              <a:ext uri="{FF2B5EF4-FFF2-40B4-BE49-F238E27FC236}">
                <a16:creationId xmlns:a16="http://schemas.microsoft.com/office/drawing/2014/main" id="{D3145F9D-A1F4-43BE-830C-7E5BC25C7C95}"/>
              </a:ext>
            </a:extLst>
          </p:cNvPr>
          <p:cNvCxnSpPr>
            <a:cxnSpLocks/>
            <a:stCxn id="43" idx="0"/>
          </p:cNvCxnSpPr>
          <p:nvPr/>
        </p:nvCxnSpPr>
        <p:spPr>
          <a:xfrm flipH="1" flipV="1">
            <a:off x="1854594" y="4986169"/>
            <a:ext cx="4266877" cy="896463"/>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BD1ABF8-37E3-4C8D-8D28-70EFFC4ED7DB}"/>
              </a:ext>
            </a:extLst>
          </p:cNvPr>
          <p:cNvCxnSpPr>
            <a:cxnSpLocks/>
          </p:cNvCxnSpPr>
          <p:nvPr/>
        </p:nvCxnSpPr>
        <p:spPr>
          <a:xfrm flipV="1">
            <a:off x="6081991" y="4947563"/>
            <a:ext cx="1666318" cy="933013"/>
          </a:xfrm>
          <a:prstGeom prst="straightConnector1">
            <a:avLst/>
          </a:prstGeom>
          <a:ln w="57150">
            <a:solidFill>
              <a:srgbClr val="2BC0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2_11.wav"/>
                                        </p:tgtEl>
                                      </p:cMediaNode>
                                    </p:audio>
                                  </p:sub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2_12.wav"/>
                                        </p:tgtEl>
                                      </p:cMediaNode>
                                    </p:audio>
                                  </p:sub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2_9.wav"/>
                                        </p:tgtEl>
                                      </p:cMediaNode>
                                    </p:audio>
                                  </p:sub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2_10.wav"/>
                                        </p:tgtEl>
                                      </p:cMediaNode>
                                    </p:audio>
                                  </p:subTnLst>
                                </p:cTn>
                              </p:par>
                            </p:childTnLst>
                          </p:cTn>
                        </p:par>
                        <p:par>
                          <p:cTn id="70" fill="hold">
                            <p:stCondLst>
                              <p:cond delay="0"/>
                            </p:stCondLst>
                            <p:childTnLst>
                              <p:par>
                                <p:cTn id="71" presetID="1" presetClass="entr" presetSubtype="0" fill="hold" grpId="0" nodeType="after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22" presetClass="entr" presetSubtype="4" fill="hold"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down)">
                                      <p:cBhvr>
                                        <p:cTn id="89" dur="500"/>
                                        <p:tgtEl>
                                          <p:spTgt spid="4"/>
                                        </p:tgtEl>
                                      </p:cBhvr>
                                    </p:animEffect>
                                  </p:childTnLst>
                                </p:cTn>
                              </p:par>
                              <p:par>
                                <p:cTn id="90" presetID="22" presetClass="entr" presetSubtype="4"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wipe(down)">
                                      <p:cBhvr>
                                        <p:cTn id="9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0" grpId="0"/>
      <p:bldP spid="40" grpId="0"/>
      <p:bldP spid="43" grpId="0" animBg="1"/>
      <p:bldP spid="29" grpId="0" animBg="1"/>
      <p:bldP spid="31" grpId="0"/>
      <p:bldP spid="37" grpId="0" animBg="1"/>
      <p:bldP spid="42" grpId="0"/>
      <p:bldP spid="46" grpId="0"/>
      <p:bldP spid="47" grpId="0" animBg="1"/>
      <p:bldP spid="53" grpId="0"/>
      <p:bldP spid="54" grpId="0"/>
      <p:bldP spid="55" grpId="0" animBg="1"/>
      <p:bldP spid="57" grpId="0"/>
      <p:bldP spid="58" grpId="0"/>
      <p:bldP spid="60" grpId="0" animBg="1"/>
      <p:bldP spid="61" grpId="0"/>
      <p:bldP spid="63" grpId="0" animBg="1"/>
      <p:bldP spid="65" grpId="0"/>
      <p:bldP spid="66" grpId="0"/>
      <p:bldP spid="69" grpId="0" animBg="1"/>
      <p:bldP spid="7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12157</TotalTime>
  <Words>2326</Words>
  <Application>Microsoft Office PowerPoint</Application>
  <PresentationFormat>Widescreen</PresentationFormat>
  <Paragraphs>411</Paragraphs>
  <Slides>16</Slides>
  <Notes>16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Montserrat Medium</vt:lpstr>
      <vt:lpstr>Arial</vt:lpstr>
      <vt:lpstr>Calibri</vt:lpstr>
      <vt:lpstr>Calibri Light</vt:lpstr>
      <vt:lpstr>Century gothic</vt:lpstr>
      <vt:lpstr>Century gothic</vt:lpstr>
      <vt:lpstr>Eras Demi ITC</vt:lpstr>
      <vt:lpstr>Modern Love</vt:lpstr>
      <vt:lpstr>Symbol</vt:lpstr>
      <vt:lpstr>Tw Cen MT</vt:lpstr>
      <vt:lpstr>Wingdings</vt:lpstr>
      <vt:lpstr>1_Office Theme</vt:lpstr>
      <vt:lpstr>2_Office Theme</vt:lpstr>
      <vt:lpstr>Office Theme</vt:lpstr>
      <vt:lpstr>Saying where you are going and what there is there  </vt:lpstr>
      <vt:lpstr>prononcer</vt:lpstr>
      <vt:lpstr>prononcer</vt:lpstr>
      <vt:lpstr>prononcer</vt:lpstr>
      <vt:lpstr>prononcer</vt:lpstr>
      <vt:lpstr>prononcer</vt:lpstr>
      <vt:lpstr>prononcer</vt:lpstr>
      <vt:lpstr>écouter</vt:lpstr>
      <vt:lpstr>Saying ‘to’ and ‘in’ [1/2]</vt:lpstr>
      <vt:lpstr>Saying ‘to’ and ‘in’ [2/2]</vt:lpstr>
      <vt:lpstr>Follow up 3</vt:lpstr>
      <vt:lpstr>Follow up 4: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404</cp:revision>
  <dcterms:created xsi:type="dcterms:W3CDTF">2021-06-12T06:20:35Z</dcterms:created>
  <dcterms:modified xsi:type="dcterms:W3CDTF">2022-03-06T10:49:39Z</dcterms:modified>
</cp:coreProperties>
</file>